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0" r:id="rId5"/>
    <p:sldId id="262" r:id="rId6"/>
    <p:sldId id="263"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84" y="4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1EB4F-2B15-17DA-F093-9B74D24E9F0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5D8B52B-3BA8-18FA-2B92-1FDC7020D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A4AB0B4-1B1D-34E6-FDBC-F7EE7BC74C7A}"/>
              </a:ext>
            </a:extLst>
          </p:cNvPr>
          <p:cNvSpPr>
            <a:spLocks noGrp="1"/>
          </p:cNvSpPr>
          <p:nvPr>
            <p:ph type="dt" sz="half" idx="10"/>
          </p:nvPr>
        </p:nvSpPr>
        <p:spPr/>
        <p:txBody>
          <a:bodyPr/>
          <a:lstStyle/>
          <a:p>
            <a:fld id="{C05F60E2-70A7-412A-8DAF-324FAFC151B9}" type="datetimeFigureOut">
              <a:rPr lang="zh-CN" altLang="en-US" smtClean="0"/>
              <a:t>2024/5/17</a:t>
            </a:fld>
            <a:endParaRPr lang="zh-CN" altLang="en-US"/>
          </a:p>
        </p:txBody>
      </p:sp>
      <p:sp>
        <p:nvSpPr>
          <p:cNvPr id="5" name="页脚占位符 4">
            <a:extLst>
              <a:ext uri="{FF2B5EF4-FFF2-40B4-BE49-F238E27FC236}">
                <a16:creationId xmlns:a16="http://schemas.microsoft.com/office/drawing/2014/main" id="{47D26F04-C0F0-E5FA-EAE6-CCA9251084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5A1D95-98A4-1A47-F6CC-584198333B4C}"/>
              </a:ext>
            </a:extLst>
          </p:cNvPr>
          <p:cNvSpPr>
            <a:spLocks noGrp="1"/>
          </p:cNvSpPr>
          <p:nvPr>
            <p:ph type="sldNum" sz="quarter" idx="12"/>
          </p:nvPr>
        </p:nvSpPr>
        <p:spPr/>
        <p:txBody>
          <a:bodyPr/>
          <a:lstStyle/>
          <a:p>
            <a:fld id="{8E3218FF-01CC-4D56-88D5-DD2D43C66876}" type="slidenum">
              <a:rPr lang="zh-CN" altLang="en-US" smtClean="0"/>
              <a:t>‹#›</a:t>
            </a:fld>
            <a:endParaRPr lang="zh-CN" altLang="en-US"/>
          </a:p>
        </p:txBody>
      </p:sp>
    </p:spTree>
    <p:extLst>
      <p:ext uri="{BB962C8B-B14F-4D97-AF65-F5344CB8AC3E}">
        <p14:creationId xmlns:p14="http://schemas.microsoft.com/office/powerpoint/2010/main" val="30635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FE69AF-0C2D-C2DD-4BFB-B1BC81D1FCC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BB20DB-A907-4565-B841-DFDC38F0AA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50EFCF-C571-1862-A063-3C5C2A751A64}"/>
              </a:ext>
            </a:extLst>
          </p:cNvPr>
          <p:cNvSpPr>
            <a:spLocks noGrp="1"/>
          </p:cNvSpPr>
          <p:nvPr>
            <p:ph type="dt" sz="half" idx="10"/>
          </p:nvPr>
        </p:nvSpPr>
        <p:spPr/>
        <p:txBody>
          <a:bodyPr/>
          <a:lstStyle/>
          <a:p>
            <a:fld id="{C05F60E2-70A7-412A-8DAF-324FAFC151B9}" type="datetimeFigureOut">
              <a:rPr lang="zh-CN" altLang="en-US" smtClean="0"/>
              <a:t>2024/5/17</a:t>
            </a:fld>
            <a:endParaRPr lang="zh-CN" altLang="en-US"/>
          </a:p>
        </p:txBody>
      </p:sp>
      <p:sp>
        <p:nvSpPr>
          <p:cNvPr id="5" name="页脚占位符 4">
            <a:extLst>
              <a:ext uri="{FF2B5EF4-FFF2-40B4-BE49-F238E27FC236}">
                <a16:creationId xmlns:a16="http://schemas.microsoft.com/office/drawing/2014/main" id="{711696A2-51FD-8169-AA3D-1B8CA30EE0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E2476B-1926-A5FD-CF39-2C61B2D2947E}"/>
              </a:ext>
            </a:extLst>
          </p:cNvPr>
          <p:cNvSpPr>
            <a:spLocks noGrp="1"/>
          </p:cNvSpPr>
          <p:nvPr>
            <p:ph type="sldNum" sz="quarter" idx="12"/>
          </p:nvPr>
        </p:nvSpPr>
        <p:spPr/>
        <p:txBody>
          <a:bodyPr/>
          <a:lstStyle/>
          <a:p>
            <a:fld id="{8E3218FF-01CC-4D56-88D5-DD2D43C66876}" type="slidenum">
              <a:rPr lang="zh-CN" altLang="en-US" smtClean="0"/>
              <a:t>‹#›</a:t>
            </a:fld>
            <a:endParaRPr lang="zh-CN" altLang="en-US"/>
          </a:p>
        </p:txBody>
      </p:sp>
    </p:spTree>
    <p:extLst>
      <p:ext uri="{BB962C8B-B14F-4D97-AF65-F5344CB8AC3E}">
        <p14:creationId xmlns:p14="http://schemas.microsoft.com/office/powerpoint/2010/main" val="2196592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31CE88-1246-52C9-4A27-97D69A276E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FE2481-874A-2DE8-5DA8-DBBAC16F67B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6D303A-E4C7-B69E-BBFA-38AFE464B365}"/>
              </a:ext>
            </a:extLst>
          </p:cNvPr>
          <p:cNvSpPr>
            <a:spLocks noGrp="1"/>
          </p:cNvSpPr>
          <p:nvPr>
            <p:ph type="dt" sz="half" idx="10"/>
          </p:nvPr>
        </p:nvSpPr>
        <p:spPr/>
        <p:txBody>
          <a:bodyPr/>
          <a:lstStyle/>
          <a:p>
            <a:fld id="{C05F60E2-70A7-412A-8DAF-324FAFC151B9}" type="datetimeFigureOut">
              <a:rPr lang="zh-CN" altLang="en-US" smtClean="0"/>
              <a:t>2024/5/17</a:t>
            </a:fld>
            <a:endParaRPr lang="zh-CN" altLang="en-US"/>
          </a:p>
        </p:txBody>
      </p:sp>
      <p:sp>
        <p:nvSpPr>
          <p:cNvPr id="5" name="页脚占位符 4">
            <a:extLst>
              <a:ext uri="{FF2B5EF4-FFF2-40B4-BE49-F238E27FC236}">
                <a16:creationId xmlns:a16="http://schemas.microsoft.com/office/drawing/2014/main" id="{72930A23-CDAF-AA24-27BD-E6BFEDFCAE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168FB8-68C0-0068-3CCD-6888D3AAFEB0}"/>
              </a:ext>
            </a:extLst>
          </p:cNvPr>
          <p:cNvSpPr>
            <a:spLocks noGrp="1"/>
          </p:cNvSpPr>
          <p:nvPr>
            <p:ph type="sldNum" sz="quarter" idx="12"/>
          </p:nvPr>
        </p:nvSpPr>
        <p:spPr/>
        <p:txBody>
          <a:bodyPr/>
          <a:lstStyle/>
          <a:p>
            <a:fld id="{8E3218FF-01CC-4D56-88D5-DD2D43C66876}" type="slidenum">
              <a:rPr lang="zh-CN" altLang="en-US" smtClean="0"/>
              <a:t>‹#›</a:t>
            </a:fld>
            <a:endParaRPr lang="zh-CN" altLang="en-US"/>
          </a:p>
        </p:txBody>
      </p:sp>
    </p:spTree>
    <p:extLst>
      <p:ext uri="{BB962C8B-B14F-4D97-AF65-F5344CB8AC3E}">
        <p14:creationId xmlns:p14="http://schemas.microsoft.com/office/powerpoint/2010/main" val="92159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D04AC548-99B6-4457-4D4C-5F4400409CDC}"/>
              </a:ext>
            </a:extLst>
          </p:cNvPr>
          <p:cNvGrpSpPr/>
          <p:nvPr userDrawn="1"/>
        </p:nvGrpSpPr>
        <p:grpSpPr>
          <a:xfrm>
            <a:off x="1132086" y="1871720"/>
            <a:ext cx="2329789" cy="2329789"/>
            <a:chOff x="2664713" y="698876"/>
            <a:chExt cx="1886857" cy="1886857"/>
          </a:xfrm>
        </p:grpSpPr>
        <p:sp>
          <p:nvSpPr>
            <p:cNvPr id="7" name="矩形: 圆角 6">
              <a:extLst>
                <a:ext uri="{FF2B5EF4-FFF2-40B4-BE49-F238E27FC236}">
                  <a16:creationId xmlns:a16="http://schemas.microsoft.com/office/drawing/2014/main" id="{9C09D488-CBEC-D917-C76E-25ACE6B87EA2}"/>
                </a:ext>
              </a:extLst>
            </p:cNvPr>
            <p:cNvSpPr/>
            <p:nvPr userDrawn="1"/>
          </p:nvSpPr>
          <p:spPr>
            <a:xfrm rot="18900000">
              <a:off x="2664713" y="698876"/>
              <a:ext cx="1886857" cy="18868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649B0C4D-2B8C-C0BA-9BA8-EA55FFF9B77D}"/>
                </a:ext>
              </a:extLst>
            </p:cNvPr>
            <p:cNvSpPr/>
            <p:nvPr userDrawn="1"/>
          </p:nvSpPr>
          <p:spPr>
            <a:xfrm rot="19815199">
              <a:off x="2986330" y="1281019"/>
              <a:ext cx="1243625" cy="1243625"/>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标题 19">
            <a:extLst>
              <a:ext uri="{FF2B5EF4-FFF2-40B4-BE49-F238E27FC236}">
                <a16:creationId xmlns:a16="http://schemas.microsoft.com/office/drawing/2014/main" id="{458DB5A0-F615-51D1-481B-E8DC4F4A18F5}"/>
              </a:ext>
            </a:extLst>
          </p:cNvPr>
          <p:cNvSpPr>
            <a:spLocks noGrp="1"/>
          </p:cNvSpPr>
          <p:nvPr>
            <p:ph type="title"/>
          </p:nvPr>
        </p:nvSpPr>
        <p:spPr>
          <a:xfrm>
            <a:off x="4146754" y="2290536"/>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10" name="文本占位符 20">
            <a:extLst>
              <a:ext uri="{FF2B5EF4-FFF2-40B4-BE49-F238E27FC236}">
                <a16:creationId xmlns:a16="http://schemas.microsoft.com/office/drawing/2014/main" id="{E32456D7-7C7F-F79E-257C-B603EA9A461B}"/>
              </a:ext>
            </a:extLst>
          </p:cNvPr>
          <p:cNvSpPr>
            <a:spLocks noGrp="1"/>
          </p:cNvSpPr>
          <p:nvPr>
            <p:ph type="body" idx="1"/>
          </p:nvPr>
        </p:nvSpPr>
        <p:spPr>
          <a:xfrm>
            <a:off x="4147870" y="3185886"/>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11" name="任意多边形: 形状 10">
            <a:extLst>
              <a:ext uri="{FF2B5EF4-FFF2-40B4-BE49-F238E27FC236}">
                <a16:creationId xmlns:a16="http://schemas.microsoft.com/office/drawing/2014/main" id="{95D128DF-9BB3-A97F-6ADF-B3A080CA1148}"/>
              </a:ext>
            </a:extLst>
          </p:cNvPr>
          <p:cNvSpPr/>
          <p:nvPr userDrawn="1"/>
        </p:nvSpPr>
        <p:spPr>
          <a:xfrm rot="18900000">
            <a:off x="8638546" y="-1152408"/>
            <a:ext cx="2505269" cy="2505269"/>
          </a:xfrm>
          <a:custGeom>
            <a:avLst/>
            <a:gdLst>
              <a:gd name="connsiteX0" fmla="*/ 126912 w 2505269"/>
              <a:gd name="connsiteY0" fmla="*/ 0 h 2505269"/>
              <a:gd name="connsiteX1" fmla="*/ 2505269 w 2505269"/>
              <a:gd name="connsiteY1" fmla="*/ 2378357 h 2505269"/>
              <a:gd name="connsiteX2" fmla="*/ 2470524 w 2505269"/>
              <a:gd name="connsiteY2" fmla="*/ 2407024 h 2505269"/>
              <a:gd name="connsiteX3" fmla="*/ 2148891 w 2505269"/>
              <a:gd name="connsiteY3" fmla="*/ 2505269 h 2505269"/>
              <a:gd name="connsiteX4" fmla="*/ 575259 w 2505269"/>
              <a:gd name="connsiteY4" fmla="*/ 2505269 h 2505269"/>
              <a:gd name="connsiteX5" fmla="*/ 0 w 2505269"/>
              <a:gd name="connsiteY5" fmla="*/ 1930010 h 2505269"/>
              <a:gd name="connsiteX6" fmla="*/ 0 w 2505269"/>
              <a:gd name="connsiteY6" fmla="*/ 356378 h 2505269"/>
              <a:gd name="connsiteX7" fmla="*/ 98245 w 2505269"/>
              <a:gd name="connsiteY7" fmla="*/ 34745 h 2505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5269" h="2505269">
                <a:moveTo>
                  <a:pt x="126912" y="0"/>
                </a:moveTo>
                <a:lnTo>
                  <a:pt x="2505269" y="2378357"/>
                </a:lnTo>
                <a:lnTo>
                  <a:pt x="2470524" y="2407024"/>
                </a:lnTo>
                <a:cubicBezTo>
                  <a:pt x="2378712" y="2469051"/>
                  <a:pt x="2268031" y="2505269"/>
                  <a:pt x="2148891" y="2505269"/>
                </a:cubicBezTo>
                <a:lnTo>
                  <a:pt x="575259" y="2505269"/>
                </a:lnTo>
                <a:cubicBezTo>
                  <a:pt x="257552" y="2505269"/>
                  <a:pt x="0" y="2247717"/>
                  <a:pt x="0" y="1930010"/>
                </a:cubicBezTo>
                <a:lnTo>
                  <a:pt x="0" y="356378"/>
                </a:lnTo>
                <a:cubicBezTo>
                  <a:pt x="0" y="237238"/>
                  <a:pt x="36218" y="126557"/>
                  <a:pt x="98245" y="347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1FCCA0DD-02B0-3158-BF4E-837D70A19D89}"/>
              </a:ext>
            </a:extLst>
          </p:cNvPr>
          <p:cNvSpPr/>
          <p:nvPr userDrawn="1"/>
        </p:nvSpPr>
        <p:spPr>
          <a:xfrm rot="19815199">
            <a:off x="7423282" y="4937791"/>
            <a:ext cx="1392812" cy="139281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88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7B28E-9188-3440-C35E-246674A0F78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AAD93A-C91F-1A24-20AF-0819B84870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5965FD-E2E6-26B8-B969-A64A4A9C408A}"/>
              </a:ext>
            </a:extLst>
          </p:cNvPr>
          <p:cNvSpPr>
            <a:spLocks noGrp="1"/>
          </p:cNvSpPr>
          <p:nvPr>
            <p:ph type="dt" sz="half" idx="10"/>
          </p:nvPr>
        </p:nvSpPr>
        <p:spPr/>
        <p:txBody>
          <a:bodyPr/>
          <a:lstStyle/>
          <a:p>
            <a:fld id="{C05F60E2-70A7-412A-8DAF-324FAFC151B9}" type="datetimeFigureOut">
              <a:rPr lang="zh-CN" altLang="en-US" smtClean="0"/>
              <a:t>2024/5/17</a:t>
            </a:fld>
            <a:endParaRPr lang="zh-CN" altLang="en-US"/>
          </a:p>
        </p:txBody>
      </p:sp>
      <p:sp>
        <p:nvSpPr>
          <p:cNvPr id="5" name="页脚占位符 4">
            <a:extLst>
              <a:ext uri="{FF2B5EF4-FFF2-40B4-BE49-F238E27FC236}">
                <a16:creationId xmlns:a16="http://schemas.microsoft.com/office/drawing/2014/main" id="{70ECBB59-624D-A90B-3C8E-2B12BB0E6C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12BA7D-B6FB-6424-185B-4577212E2175}"/>
              </a:ext>
            </a:extLst>
          </p:cNvPr>
          <p:cNvSpPr>
            <a:spLocks noGrp="1"/>
          </p:cNvSpPr>
          <p:nvPr>
            <p:ph type="sldNum" sz="quarter" idx="12"/>
          </p:nvPr>
        </p:nvSpPr>
        <p:spPr/>
        <p:txBody>
          <a:bodyPr/>
          <a:lstStyle/>
          <a:p>
            <a:fld id="{8E3218FF-01CC-4D56-88D5-DD2D43C66876}" type="slidenum">
              <a:rPr lang="zh-CN" altLang="en-US" smtClean="0"/>
              <a:t>‹#›</a:t>
            </a:fld>
            <a:endParaRPr lang="zh-CN" altLang="en-US"/>
          </a:p>
        </p:txBody>
      </p:sp>
    </p:spTree>
    <p:extLst>
      <p:ext uri="{BB962C8B-B14F-4D97-AF65-F5344CB8AC3E}">
        <p14:creationId xmlns:p14="http://schemas.microsoft.com/office/powerpoint/2010/main" val="163087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DD177-DE87-B2CC-D5EA-E960A308D0D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353471C-1B99-7679-E498-2472B46D53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BE7637E-8627-1565-BE26-638F43596214}"/>
              </a:ext>
            </a:extLst>
          </p:cNvPr>
          <p:cNvSpPr>
            <a:spLocks noGrp="1"/>
          </p:cNvSpPr>
          <p:nvPr>
            <p:ph type="dt" sz="half" idx="10"/>
          </p:nvPr>
        </p:nvSpPr>
        <p:spPr/>
        <p:txBody>
          <a:bodyPr/>
          <a:lstStyle/>
          <a:p>
            <a:fld id="{C05F60E2-70A7-412A-8DAF-324FAFC151B9}" type="datetimeFigureOut">
              <a:rPr lang="zh-CN" altLang="en-US" smtClean="0"/>
              <a:t>2024/5/17</a:t>
            </a:fld>
            <a:endParaRPr lang="zh-CN" altLang="en-US"/>
          </a:p>
        </p:txBody>
      </p:sp>
      <p:sp>
        <p:nvSpPr>
          <p:cNvPr id="5" name="页脚占位符 4">
            <a:extLst>
              <a:ext uri="{FF2B5EF4-FFF2-40B4-BE49-F238E27FC236}">
                <a16:creationId xmlns:a16="http://schemas.microsoft.com/office/drawing/2014/main" id="{64B26117-D614-A81A-19AD-41BC172B2A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B36612-CE45-DF8F-A4CC-3AF0156ACF68}"/>
              </a:ext>
            </a:extLst>
          </p:cNvPr>
          <p:cNvSpPr>
            <a:spLocks noGrp="1"/>
          </p:cNvSpPr>
          <p:nvPr>
            <p:ph type="sldNum" sz="quarter" idx="12"/>
          </p:nvPr>
        </p:nvSpPr>
        <p:spPr/>
        <p:txBody>
          <a:bodyPr/>
          <a:lstStyle/>
          <a:p>
            <a:fld id="{8E3218FF-01CC-4D56-88D5-DD2D43C66876}" type="slidenum">
              <a:rPr lang="zh-CN" altLang="en-US" smtClean="0"/>
              <a:t>‹#›</a:t>
            </a:fld>
            <a:endParaRPr lang="zh-CN" altLang="en-US"/>
          </a:p>
        </p:txBody>
      </p:sp>
    </p:spTree>
    <p:extLst>
      <p:ext uri="{BB962C8B-B14F-4D97-AF65-F5344CB8AC3E}">
        <p14:creationId xmlns:p14="http://schemas.microsoft.com/office/powerpoint/2010/main" val="52470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1866A-CF28-0CB3-6452-8C03250E6F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DB8C6F-A2BD-8092-1615-2A2A66AFBA6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EC587F-B7E2-BA1B-F38D-3B8CCE5EFA9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85D0151-9C93-E540-36F8-5ACA69F12080}"/>
              </a:ext>
            </a:extLst>
          </p:cNvPr>
          <p:cNvSpPr>
            <a:spLocks noGrp="1"/>
          </p:cNvSpPr>
          <p:nvPr>
            <p:ph type="dt" sz="half" idx="10"/>
          </p:nvPr>
        </p:nvSpPr>
        <p:spPr/>
        <p:txBody>
          <a:bodyPr/>
          <a:lstStyle/>
          <a:p>
            <a:fld id="{C05F60E2-70A7-412A-8DAF-324FAFC151B9}" type="datetimeFigureOut">
              <a:rPr lang="zh-CN" altLang="en-US" smtClean="0"/>
              <a:t>2024/5/17</a:t>
            </a:fld>
            <a:endParaRPr lang="zh-CN" altLang="en-US"/>
          </a:p>
        </p:txBody>
      </p:sp>
      <p:sp>
        <p:nvSpPr>
          <p:cNvPr id="6" name="页脚占位符 5">
            <a:extLst>
              <a:ext uri="{FF2B5EF4-FFF2-40B4-BE49-F238E27FC236}">
                <a16:creationId xmlns:a16="http://schemas.microsoft.com/office/drawing/2014/main" id="{C3CB5C5D-18C2-7864-C352-E82A800020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14DE6D-C091-A45E-3E65-0E0AD24BD5A6}"/>
              </a:ext>
            </a:extLst>
          </p:cNvPr>
          <p:cNvSpPr>
            <a:spLocks noGrp="1"/>
          </p:cNvSpPr>
          <p:nvPr>
            <p:ph type="sldNum" sz="quarter" idx="12"/>
          </p:nvPr>
        </p:nvSpPr>
        <p:spPr/>
        <p:txBody>
          <a:bodyPr/>
          <a:lstStyle/>
          <a:p>
            <a:fld id="{8E3218FF-01CC-4D56-88D5-DD2D43C66876}" type="slidenum">
              <a:rPr lang="zh-CN" altLang="en-US" smtClean="0"/>
              <a:t>‹#›</a:t>
            </a:fld>
            <a:endParaRPr lang="zh-CN" altLang="en-US"/>
          </a:p>
        </p:txBody>
      </p:sp>
    </p:spTree>
    <p:extLst>
      <p:ext uri="{BB962C8B-B14F-4D97-AF65-F5344CB8AC3E}">
        <p14:creationId xmlns:p14="http://schemas.microsoft.com/office/powerpoint/2010/main" val="160378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C7ADA-77D1-CA49-573B-05FA8CAF89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A5C7226-3FFD-1C7C-D3BD-18F7A7529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AFB5AA2-BB7D-7A65-1DBE-5DDFE2B169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7F8EF1E-BDCE-9A22-7C94-9BDAEA838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367720E-BE09-A8A9-0D96-5269096ED98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2D5C1F-64CE-F8BC-A743-36B1DBAEE3A2}"/>
              </a:ext>
            </a:extLst>
          </p:cNvPr>
          <p:cNvSpPr>
            <a:spLocks noGrp="1"/>
          </p:cNvSpPr>
          <p:nvPr>
            <p:ph type="dt" sz="half" idx="10"/>
          </p:nvPr>
        </p:nvSpPr>
        <p:spPr/>
        <p:txBody>
          <a:bodyPr/>
          <a:lstStyle/>
          <a:p>
            <a:fld id="{C05F60E2-70A7-412A-8DAF-324FAFC151B9}" type="datetimeFigureOut">
              <a:rPr lang="zh-CN" altLang="en-US" smtClean="0"/>
              <a:t>2024/5/17</a:t>
            </a:fld>
            <a:endParaRPr lang="zh-CN" altLang="en-US"/>
          </a:p>
        </p:txBody>
      </p:sp>
      <p:sp>
        <p:nvSpPr>
          <p:cNvPr id="8" name="页脚占位符 7">
            <a:extLst>
              <a:ext uri="{FF2B5EF4-FFF2-40B4-BE49-F238E27FC236}">
                <a16:creationId xmlns:a16="http://schemas.microsoft.com/office/drawing/2014/main" id="{E9E60796-3ABB-E2CA-9DBB-84520C6CC93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CE77D14-8670-40DE-FB1D-2A991345AEAD}"/>
              </a:ext>
            </a:extLst>
          </p:cNvPr>
          <p:cNvSpPr>
            <a:spLocks noGrp="1"/>
          </p:cNvSpPr>
          <p:nvPr>
            <p:ph type="sldNum" sz="quarter" idx="12"/>
          </p:nvPr>
        </p:nvSpPr>
        <p:spPr/>
        <p:txBody>
          <a:bodyPr/>
          <a:lstStyle/>
          <a:p>
            <a:fld id="{8E3218FF-01CC-4D56-88D5-DD2D43C66876}" type="slidenum">
              <a:rPr lang="zh-CN" altLang="en-US" smtClean="0"/>
              <a:t>‹#›</a:t>
            </a:fld>
            <a:endParaRPr lang="zh-CN" altLang="en-US"/>
          </a:p>
        </p:txBody>
      </p:sp>
    </p:spTree>
    <p:extLst>
      <p:ext uri="{BB962C8B-B14F-4D97-AF65-F5344CB8AC3E}">
        <p14:creationId xmlns:p14="http://schemas.microsoft.com/office/powerpoint/2010/main" val="3985645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25341-9BAB-8A17-98DF-E1B5F8C67F6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55E897F-0906-ACD2-961A-005822E1D964}"/>
              </a:ext>
            </a:extLst>
          </p:cNvPr>
          <p:cNvSpPr>
            <a:spLocks noGrp="1"/>
          </p:cNvSpPr>
          <p:nvPr>
            <p:ph type="dt" sz="half" idx="10"/>
          </p:nvPr>
        </p:nvSpPr>
        <p:spPr/>
        <p:txBody>
          <a:bodyPr/>
          <a:lstStyle/>
          <a:p>
            <a:fld id="{C05F60E2-70A7-412A-8DAF-324FAFC151B9}" type="datetimeFigureOut">
              <a:rPr lang="zh-CN" altLang="en-US" smtClean="0"/>
              <a:t>2024/5/17</a:t>
            </a:fld>
            <a:endParaRPr lang="zh-CN" altLang="en-US"/>
          </a:p>
        </p:txBody>
      </p:sp>
      <p:sp>
        <p:nvSpPr>
          <p:cNvPr id="4" name="页脚占位符 3">
            <a:extLst>
              <a:ext uri="{FF2B5EF4-FFF2-40B4-BE49-F238E27FC236}">
                <a16:creationId xmlns:a16="http://schemas.microsoft.com/office/drawing/2014/main" id="{2604C2CA-3581-E14F-4281-675D3AB9201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95062A8-FFBC-DA5F-5963-6A82CE20C890}"/>
              </a:ext>
            </a:extLst>
          </p:cNvPr>
          <p:cNvSpPr>
            <a:spLocks noGrp="1"/>
          </p:cNvSpPr>
          <p:nvPr>
            <p:ph type="sldNum" sz="quarter" idx="12"/>
          </p:nvPr>
        </p:nvSpPr>
        <p:spPr/>
        <p:txBody>
          <a:bodyPr/>
          <a:lstStyle/>
          <a:p>
            <a:fld id="{8E3218FF-01CC-4D56-88D5-DD2D43C66876}" type="slidenum">
              <a:rPr lang="zh-CN" altLang="en-US" smtClean="0"/>
              <a:t>‹#›</a:t>
            </a:fld>
            <a:endParaRPr lang="zh-CN" altLang="en-US"/>
          </a:p>
        </p:txBody>
      </p:sp>
    </p:spTree>
    <p:extLst>
      <p:ext uri="{BB962C8B-B14F-4D97-AF65-F5344CB8AC3E}">
        <p14:creationId xmlns:p14="http://schemas.microsoft.com/office/powerpoint/2010/main" val="2018082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36C7BF-007C-0E6C-80DA-638438AC2428}"/>
              </a:ext>
            </a:extLst>
          </p:cNvPr>
          <p:cNvSpPr>
            <a:spLocks noGrp="1"/>
          </p:cNvSpPr>
          <p:nvPr>
            <p:ph type="dt" sz="half" idx="10"/>
          </p:nvPr>
        </p:nvSpPr>
        <p:spPr/>
        <p:txBody>
          <a:bodyPr/>
          <a:lstStyle/>
          <a:p>
            <a:fld id="{C05F60E2-70A7-412A-8DAF-324FAFC151B9}" type="datetimeFigureOut">
              <a:rPr lang="zh-CN" altLang="en-US" smtClean="0"/>
              <a:t>2024/5/17</a:t>
            </a:fld>
            <a:endParaRPr lang="zh-CN" altLang="en-US"/>
          </a:p>
        </p:txBody>
      </p:sp>
      <p:sp>
        <p:nvSpPr>
          <p:cNvPr id="3" name="页脚占位符 2">
            <a:extLst>
              <a:ext uri="{FF2B5EF4-FFF2-40B4-BE49-F238E27FC236}">
                <a16:creationId xmlns:a16="http://schemas.microsoft.com/office/drawing/2014/main" id="{9106EC78-DDE9-4434-AD0E-9EA43B3F9C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627761-3865-24E5-5C14-6DFAE39DB224}"/>
              </a:ext>
            </a:extLst>
          </p:cNvPr>
          <p:cNvSpPr>
            <a:spLocks noGrp="1"/>
          </p:cNvSpPr>
          <p:nvPr>
            <p:ph type="sldNum" sz="quarter" idx="12"/>
          </p:nvPr>
        </p:nvSpPr>
        <p:spPr/>
        <p:txBody>
          <a:bodyPr/>
          <a:lstStyle/>
          <a:p>
            <a:fld id="{8E3218FF-01CC-4D56-88D5-DD2D43C66876}" type="slidenum">
              <a:rPr lang="zh-CN" altLang="en-US" smtClean="0"/>
              <a:t>‹#›</a:t>
            </a:fld>
            <a:endParaRPr lang="zh-CN" altLang="en-US"/>
          </a:p>
        </p:txBody>
      </p:sp>
    </p:spTree>
    <p:extLst>
      <p:ext uri="{BB962C8B-B14F-4D97-AF65-F5344CB8AC3E}">
        <p14:creationId xmlns:p14="http://schemas.microsoft.com/office/powerpoint/2010/main" val="207725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3A9C3-2E01-36EC-9603-FF6361A273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FDCE45E-5A18-CA1D-34BA-AF58DE3D96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58C6F35-C906-5CF6-E35A-3BD699B357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D5CC2D-CA52-6184-EC91-9F38F2A89BFC}"/>
              </a:ext>
            </a:extLst>
          </p:cNvPr>
          <p:cNvSpPr>
            <a:spLocks noGrp="1"/>
          </p:cNvSpPr>
          <p:nvPr>
            <p:ph type="dt" sz="half" idx="10"/>
          </p:nvPr>
        </p:nvSpPr>
        <p:spPr/>
        <p:txBody>
          <a:bodyPr/>
          <a:lstStyle/>
          <a:p>
            <a:fld id="{C05F60E2-70A7-412A-8DAF-324FAFC151B9}" type="datetimeFigureOut">
              <a:rPr lang="zh-CN" altLang="en-US" smtClean="0"/>
              <a:t>2024/5/17</a:t>
            </a:fld>
            <a:endParaRPr lang="zh-CN" altLang="en-US"/>
          </a:p>
        </p:txBody>
      </p:sp>
      <p:sp>
        <p:nvSpPr>
          <p:cNvPr id="6" name="页脚占位符 5">
            <a:extLst>
              <a:ext uri="{FF2B5EF4-FFF2-40B4-BE49-F238E27FC236}">
                <a16:creationId xmlns:a16="http://schemas.microsoft.com/office/drawing/2014/main" id="{7166E345-4CBC-FA72-9D06-F109CDC350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5C096D-72D8-AFAD-B536-73F1BBF2EC66}"/>
              </a:ext>
            </a:extLst>
          </p:cNvPr>
          <p:cNvSpPr>
            <a:spLocks noGrp="1"/>
          </p:cNvSpPr>
          <p:nvPr>
            <p:ph type="sldNum" sz="quarter" idx="12"/>
          </p:nvPr>
        </p:nvSpPr>
        <p:spPr/>
        <p:txBody>
          <a:bodyPr/>
          <a:lstStyle/>
          <a:p>
            <a:fld id="{8E3218FF-01CC-4D56-88D5-DD2D43C66876}" type="slidenum">
              <a:rPr lang="zh-CN" altLang="en-US" smtClean="0"/>
              <a:t>‹#›</a:t>
            </a:fld>
            <a:endParaRPr lang="zh-CN" altLang="en-US"/>
          </a:p>
        </p:txBody>
      </p:sp>
    </p:spTree>
    <p:extLst>
      <p:ext uri="{BB962C8B-B14F-4D97-AF65-F5344CB8AC3E}">
        <p14:creationId xmlns:p14="http://schemas.microsoft.com/office/powerpoint/2010/main" val="4235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77458-8187-78EC-F776-EF6CB3D8C1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A8DC0D0-9A80-75AC-A939-4596913369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B2688BF-24F5-F5EC-DF39-FEB2448CF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CE8D0E-84CE-8341-0191-EDB022478D38}"/>
              </a:ext>
            </a:extLst>
          </p:cNvPr>
          <p:cNvSpPr>
            <a:spLocks noGrp="1"/>
          </p:cNvSpPr>
          <p:nvPr>
            <p:ph type="dt" sz="half" idx="10"/>
          </p:nvPr>
        </p:nvSpPr>
        <p:spPr/>
        <p:txBody>
          <a:bodyPr/>
          <a:lstStyle/>
          <a:p>
            <a:fld id="{C05F60E2-70A7-412A-8DAF-324FAFC151B9}" type="datetimeFigureOut">
              <a:rPr lang="zh-CN" altLang="en-US" smtClean="0"/>
              <a:t>2024/5/17</a:t>
            </a:fld>
            <a:endParaRPr lang="zh-CN" altLang="en-US"/>
          </a:p>
        </p:txBody>
      </p:sp>
      <p:sp>
        <p:nvSpPr>
          <p:cNvPr id="6" name="页脚占位符 5">
            <a:extLst>
              <a:ext uri="{FF2B5EF4-FFF2-40B4-BE49-F238E27FC236}">
                <a16:creationId xmlns:a16="http://schemas.microsoft.com/office/drawing/2014/main" id="{799B738E-A6E2-9E7B-75A2-913253DA96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13F8C9-0BB8-BEBD-E704-2020B9F2C4F4}"/>
              </a:ext>
            </a:extLst>
          </p:cNvPr>
          <p:cNvSpPr>
            <a:spLocks noGrp="1"/>
          </p:cNvSpPr>
          <p:nvPr>
            <p:ph type="sldNum" sz="quarter" idx="12"/>
          </p:nvPr>
        </p:nvSpPr>
        <p:spPr/>
        <p:txBody>
          <a:bodyPr/>
          <a:lstStyle/>
          <a:p>
            <a:fld id="{8E3218FF-01CC-4D56-88D5-DD2D43C66876}" type="slidenum">
              <a:rPr lang="zh-CN" altLang="en-US" smtClean="0"/>
              <a:t>‹#›</a:t>
            </a:fld>
            <a:endParaRPr lang="zh-CN" altLang="en-US"/>
          </a:p>
        </p:txBody>
      </p:sp>
    </p:spTree>
    <p:extLst>
      <p:ext uri="{BB962C8B-B14F-4D97-AF65-F5344CB8AC3E}">
        <p14:creationId xmlns:p14="http://schemas.microsoft.com/office/powerpoint/2010/main" val="123898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25B2C63-0496-A71A-2109-D3B417742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10C411-5E0B-8EBF-9CCE-1C187081C9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3B6CF3-3EE1-A7FB-E7C5-C06FACC35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5F60E2-70A7-412A-8DAF-324FAFC151B9}" type="datetimeFigureOut">
              <a:rPr lang="zh-CN" altLang="en-US" smtClean="0"/>
              <a:t>2024/5/17</a:t>
            </a:fld>
            <a:endParaRPr lang="zh-CN" altLang="en-US"/>
          </a:p>
        </p:txBody>
      </p:sp>
      <p:sp>
        <p:nvSpPr>
          <p:cNvPr id="5" name="页脚占位符 4">
            <a:extLst>
              <a:ext uri="{FF2B5EF4-FFF2-40B4-BE49-F238E27FC236}">
                <a16:creationId xmlns:a16="http://schemas.microsoft.com/office/drawing/2014/main" id="{A2FE3C2D-AA88-B125-D940-B79B05B0D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B513EA1-B39C-12C4-FC4D-9226BFDE10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3218FF-01CC-4D56-88D5-DD2D43C66876}" type="slidenum">
              <a:rPr lang="zh-CN" altLang="en-US" smtClean="0"/>
              <a:t>‹#›</a:t>
            </a:fld>
            <a:endParaRPr lang="zh-CN" altLang="en-US"/>
          </a:p>
        </p:txBody>
      </p:sp>
    </p:spTree>
    <p:extLst>
      <p:ext uri="{BB962C8B-B14F-4D97-AF65-F5344CB8AC3E}">
        <p14:creationId xmlns:p14="http://schemas.microsoft.com/office/powerpoint/2010/main" val="2003834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en-US" altLang="zh-CN" sz="3600" dirty="0">
                <a:latin typeface="微软雅黑" panose="020B0503020204020204" pitchFamily="34" charset="-122"/>
                <a:ea typeface="微软雅黑" panose="020B0503020204020204" pitchFamily="34" charset="-122"/>
              </a:rPr>
              <a:t>D-</a:t>
            </a:r>
            <a:r>
              <a:rPr lang="zh-CN" altLang="en-US" sz="3600" dirty="0">
                <a:latin typeface="微软雅黑" panose="020B0503020204020204" pitchFamily="34" charset="-122"/>
                <a:ea typeface="微软雅黑" panose="020B0503020204020204" pitchFamily="34" charset="-122"/>
              </a:rPr>
              <a:t>简单的数学题</a:t>
            </a:r>
          </a:p>
        </p:txBody>
      </p:sp>
      <p:sp>
        <p:nvSpPr>
          <p:cNvPr id="6" name="文本占位符 5"/>
          <p:cNvSpPr>
            <a:spLocks noGrp="1"/>
          </p:cNvSpPr>
          <p:nvPr>
            <p:ph type="body" idx="1"/>
          </p:nvPr>
        </p:nvSpPr>
        <p:spPr>
          <a:xfrm>
            <a:off x="4147870" y="3584448"/>
            <a:ext cx="5419185" cy="617061"/>
          </a:xfrm>
        </p:spPr>
        <p:txBody>
          <a:bodyPr>
            <a:normAutofit/>
          </a:bodyPr>
          <a:lstStyle/>
          <a:p>
            <a:pPr lvl="0" algn="ctr">
              <a:lnSpc>
                <a:spcPct val="100000"/>
              </a:lnSpc>
            </a:pPr>
            <a:r>
              <a:rPr lang="zh-CN" altLang="en-US" sz="2000" dirty="0">
                <a:latin typeface="等线" panose="02010600030101010101" pitchFamily="2" charset="-122"/>
                <a:ea typeface="等线" panose="02010600030101010101" pitchFamily="2" charset="-122"/>
              </a:rPr>
              <a:t>讲题人</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雷昊</a:t>
            </a:r>
          </a:p>
        </p:txBody>
      </p:sp>
    </p:spTree>
    <p:extLst>
      <p:ext uri="{BB962C8B-B14F-4D97-AF65-F5344CB8AC3E}">
        <p14:creationId xmlns:p14="http://schemas.microsoft.com/office/powerpoint/2010/main" val="389457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1CD09D9C-94FC-D95B-F088-D5F9D915454E}"/>
              </a:ext>
            </a:extLst>
          </p:cNvPr>
          <p:cNvSpPr/>
          <p:nvPr/>
        </p:nvSpPr>
        <p:spPr>
          <a:xfrm>
            <a:off x="475487" y="855878"/>
            <a:ext cx="11594593" cy="37234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3" name="文本框 12">
            <a:extLst>
              <a:ext uri="{FF2B5EF4-FFF2-40B4-BE49-F238E27FC236}">
                <a16:creationId xmlns:a16="http://schemas.microsoft.com/office/drawing/2014/main" id="{0770E432-FCF2-0C87-7EEA-DCA8D6D696BC}"/>
              </a:ext>
            </a:extLst>
          </p:cNvPr>
          <p:cNvSpPr txBox="1"/>
          <p:nvPr/>
        </p:nvSpPr>
        <p:spPr>
          <a:xfrm>
            <a:off x="713231" y="1043956"/>
            <a:ext cx="11119104" cy="3970318"/>
          </a:xfrm>
          <a:prstGeom prst="rect">
            <a:avLst/>
          </a:prstGeom>
          <a:noFill/>
        </p:spPr>
        <p:txBody>
          <a:bodyPr wrap="square" rtlCol="0">
            <a:spAutoFit/>
          </a:bodyPr>
          <a:lstStyle/>
          <a:p>
            <a:r>
              <a:rPr lang="zh-CN" altLang="en-US" sz="2400" b="1" dirty="0"/>
              <a:t>题目描述</a:t>
            </a:r>
            <a:r>
              <a:rPr lang="zh-CN" altLang="en-US" sz="2400" dirty="0"/>
              <a:t>：给定一个正整数</a:t>
            </a:r>
            <a:r>
              <a:rPr lang="en-US" altLang="zh-CN" sz="2400" dirty="0"/>
              <a:t>k</a:t>
            </a:r>
            <a:r>
              <a:rPr lang="zh-CN" altLang="en-US" sz="2400" dirty="0"/>
              <a:t>，找出一个</a:t>
            </a:r>
            <a:r>
              <a:rPr lang="en-US" altLang="zh-CN" sz="2400" dirty="0"/>
              <a:t>k</a:t>
            </a:r>
            <a:r>
              <a:rPr lang="zh-CN" altLang="en-US" sz="2400" dirty="0"/>
              <a:t>的倍数</a:t>
            </a:r>
            <a:r>
              <a:rPr lang="en-US" altLang="zh-CN" sz="2400" dirty="0"/>
              <a:t>S</a:t>
            </a:r>
            <a:r>
              <a:rPr lang="zh-CN" altLang="en-US" sz="2400" dirty="0"/>
              <a:t>，使得</a:t>
            </a:r>
            <a:r>
              <a:rPr lang="en-US" altLang="zh-CN" sz="2400" dirty="0"/>
              <a:t>S</a:t>
            </a:r>
            <a:r>
              <a:rPr lang="zh-CN" altLang="en-US" sz="2400" dirty="0"/>
              <a:t>各位数之和最小，只需要输出</a:t>
            </a:r>
            <a:r>
              <a:rPr lang="en-US" altLang="zh-CN" sz="2400" dirty="0"/>
              <a:t>S</a:t>
            </a:r>
            <a:r>
              <a:rPr lang="zh-CN" altLang="en-US" sz="2400" dirty="0"/>
              <a:t>的各位数之和</a:t>
            </a:r>
            <a:endParaRPr lang="en-US" altLang="zh-CN" sz="2400" dirty="0"/>
          </a:p>
          <a:p>
            <a:endParaRPr lang="en-US" altLang="zh-CN" sz="2400" dirty="0"/>
          </a:p>
          <a:p>
            <a:r>
              <a:rPr lang="zh-CN" altLang="en-US" sz="2400" dirty="0"/>
              <a:t>分析：</a:t>
            </a:r>
            <a:r>
              <a:rPr lang="en-US" altLang="zh-CN" sz="2400" dirty="0"/>
              <a:t>k</a:t>
            </a:r>
            <a:r>
              <a:rPr lang="zh-CN" altLang="en-US" sz="2400" dirty="0"/>
              <a:t>的倍数很多，并且对于</a:t>
            </a:r>
            <a:r>
              <a:rPr lang="en-US" altLang="zh-CN" sz="2400" dirty="0"/>
              <a:t>k</a:t>
            </a:r>
            <a:r>
              <a:rPr lang="zh-CN" altLang="en-US" sz="2400" dirty="0"/>
              <a:t>的所有倍数，他们的各位数之和也不存在规律。</a:t>
            </a:r>
            <a:endParaRPr lang="en-US" altLang="zh-CN" sz="2400" dirty="0"/>
          </a:p>
          <a:p>
            <a:r>
              <a:rPr lang="zh-CN" altLang="en-US" sz="2400" dirty="0"/>
              <a:t>因此想要通过比较</a:t>
            </a:r>
            <a:r>
              <a:rPr lang="en-US" altLang="zh-CN" sz="2400" dirty="0"/>
              <a:t>k</a:t>
            </a:r>
            <a:r>
              <a:rPr lang="zh-CN" altLang="en-US" sz="2400" dirty="0"/>
              <a:t>的所有倍数对应的各位数之和是绝对不可能的。</a:t>
            </a:r>
            <a:endParaRPr lang="en-US" altLang="zh-CN" sz="2400" dirty="0"/>
          </a:p>
          <a:p>
            <a:r>
              <a:rPr lang="zh-CN" altLang="en-US" sz="2400" dirty="0"/>
              <a:t>反过来想，判断一个数是不是</a:t>
            </a:r>
            <a:r>
              <a:rPr lang="en-US" altLang="zh-CN" sz="2400" dirty="0"/>
              <a:t>k</a:t>
            </a:r>
            <a:r>
              <a:rPr lang="zh-CN" altLang="en-US" sz="2400" dirty="0"/>
              <a:t>的倍数的方法很简单。我们能否通过按照数位和从小到大的顺序依次列举数，以“列举的数是</a:t>
            </a:r>
            <a:r>
              <a:rPr lang="en-US" altLang="zh-CN" sz="2400" dirty="0"/>
              <a:t>k</a:t>
            </a:r>
            <a:r>
              <a:rPr lang="zh-CN" altLang="en-US" sz="2400" dirty="0"/>
              <a:t>的倍数”作为判断条件来找到最小的数位和？</a:t>
            </a:r>
            <a:endParaRPr lang="en-US" altLang="zh-CN" sz="2400" dirty="0"/>
          </a:p>
          <a:p>
            <a:endParaRPr lang="en-US" altLang="zh-CN" sz="2000" dirty="0"/>
          </a:p>
          <a:p>
            <a:endParaRPr lang="en-US" altLang="zh-CN" sz="2000" dirty="0"/>
          </a:p>
          <a:p>
            <a:r>
              <a:rPr lang="en-US" altLang="zh-CN" sz="2000" dirty="0"/>
              <a:t>	</a:t>
            </a:r>
            <a:endParaRPr lang="zh-CN" altLang="en-US" sz="2000" dirty="0"/>
          </a:p>
        </p:txBody>
      </p:sp>
      <p:sp>
        <p:nvSpPr>
          <p:cNvPr id="14" name="文本框 13">
            <a:extLst>
              <a:ext uri="{FF2B5EF4-FFF2-40B4-BE49-F238E27FC236}">
                <a16:creationId xmlns:a16="http://schemas.microsoft.com/office/drawing/2014/main" id="{BF44E2EB-EEF7-FA28-4B95-FCF3E5FC6298}"/>
              </a:ext>
            </a:extLst>
          </p:cNvPr>
          <p:cNvSpPr txBox="1"/>
          <p:nvPr/>
        </p:nvSpPr>
        <p:spPr>
          <a:xfrm>
            <a:off x="625965" y="5099774"/>
            <a:ext cx="5627549" cy="400110"/>
          </a:xfrm>
          <a:prstGeom prst="rect">
            <a:avLst/>
          </a:prstGeom>
          <a:noFill/>
        </p:spPr>
        <p:txBody>
          <a:bodyPr wrap="square" rtlCol="0">
            <a:spAutoFit/>
          </a:bodyPr>
          <a:lstStyle/>
          <a:p>
            <a:r>
              <a:rPr lang="zh-CN" altLang="en-US" sz="2000" dirty="0"/>
              <a:t>我们先解决如何根据数位和列举数的问题</a:t>
            </a:r>
          </a:p>
        </p:txBody>
      </p:sp>
    </p:spTree>
    <p:extLst>
      <p:ext uri="{BB962C8B-B14F-4D97-AF65-F5344CB8AC3E}">
        <p14:creationId xmlns:p14="http://schemas.microsoft.com/office/powerpoint/2010/main" val="110721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1CD09D9C-94FC-D95B-F088-D5F9D915454E}"/>
                  </a:ext>
                </a:extLst>
              </p:cNvPr>
              <p:cNvSpPr/>
              <p:nvPr/>
            </p:nvSpPr>
            <p:spPr>
              <a:xfrm>
                <a:off x="597407" y="839708"/>
                <a:ext cx="11594593" cy="497433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t>a</a:t>
                </a:r>
                <a14:m>
                  <m:oMath xmlns:m="http://schemas.openxmlformats.org/officeDocument/2006/math">
                    <m:r>
                      <m:rPr>
                        <m:sty m:val="p"/>
                      </m:rPr>
                      <a:rPr lang="en-US" altLang="zh-CN" i="1" dirty="0">
                        <a:latin typeface="Cambria Math" panose="02040503050406030204" pitchFamily="18" charset="0"/>
                      </a:rPr>
                      <m:t>a</m:t>
                    </m:r>
                  </m:oMath>
                </a14:m>
                <a:endParaRPr lang="zh-CN" altLang="en-US" dirty="0"/>
              </a:p>
            </p:txBody>
          </p:sp>
        </mc:Choice>
        <mc:Fallback>
          <p:sp>
            <p:nvSpPr>
              <p:cNvPr id="11" name="矩形 10">
                <a:extLst>
                  <a:ext uri="{FF2B5EF4-FFF2-40B4-BE49-F238E27FC236}">
                    <a16:creationId xmlns:a16="http://schemas.microsoft.com/office/drawing/2014/main" id="{1CD09D9C-94FC-D95B-F088-D5F9D915454E}"/>
                  </a:ext>
                </a:extLst>
              </p:cNvPr>
              <p:cNvSpPr>
                <a:spLocks noRot="1" noChangeAspect="1" noMove="1" noResize="1" noEditPoints="1" noAdjustHandles="1" noChangeArrowheads="1" noChangeShapeType="1" noTextEdit="1"/>
              </p:cNvSpPr>
              <p:nvPr/>
            </p:nvSpPr>
            <p:spPr>
              <a:xfrm>
                <a:off x="597407" y="839708"/>
                <a:ext cx="11594593" cy="4974336"/>
              </a:xfrm>
              <a:prstGeom prst="rect">
                <a:avLst/>
              </a:prstGeom>
              <a:blipFill>
                <a:blip r:embed="rId2"/>
                <a:stretch>
                  <a:fillRect l="-368"/>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0770E432-FCF2-0C87-7EEA-DCA8D6D696BC}"/>
              </a:ext>
            </a:extLst>
          </p:cNvPr>
          <p:cNvSpPr txBox="1"/>
          <p:nvPr/>
        </p:nvSpPr>
        <p:spPr>
          <a:xfrm>
            <a:off x="994867" y="1263412"/>
            <a:ext cx="10837468" cy="2677656"/>
          </a:xfrm>
          <a:prstGeom prst="rect">
            <a:avLst/>
          </a:prstGeom>
          <a:noFill/>
        </p:spPr>
        <p:txBody>
          <a:bodyPr wrap="square" rtlCol="0">
            <a:spAutoFit/>
          </a:bodyPr>
          <a:lstStyle/>
          <a:p>
            <a:r>
              <a:rPr lang="zh-CN" altLang="en-US" sz="2000" dirty="0"/>
              <a:t>要表示一个大于等于</a:t>
            </a:r>
            <a:r>
              <a:rPr lang="en-US" altLang="zh-CN" sz="2000" dirty="0"/>
              <a:t>1</a:t>
            </a:r>
            <a:r>
              <a:rPr lang="zh-CN" altLang="en-US" sz="2000" dirty="0"/>
              <a:t>的自然数，我们可以从</a:t>
            </a:r>
            <a:r>
              <a:rPr lang="en-US" altLang="zh-CN" sz="2000" dirty="0"/>
              <a:t>1</a:t>
            </a:r>
            <a:r>
              <a:rPr lang="zh-CN" altLang="en-US" sz="2000" dirty="0"/>
              <a:t>开始，做以下两种操作</a:t>
            </a:r>
            <a:r>
              <a:rPr lang="en-US" altLang="zh-CN" sz="2000" dirty="0"/>
              <a:t>:</a:t>
            </a:r>
          </a:p>
          <a:p>
            <a:r>
              <a:rPr lang="en-US" altLang="zh-CN" sz="2000" i="1" dirty="0">
                <a:latin typeface="Cambria Math" panose="02040503050406030204" pitchFamily="18" charset="0"/>
              </a:rPr>
              <a:t>	</a:t>
            </a:r>
            <a:r>
              <a:rPr lang="en-US" altLang="zh-CN" sz="2000" dirty="0">
                <a:latin typeface="Cambria Math" panose="02040503050406030204" pitchFamily="18" charset="0"/>
              </a:rPr>
              <a:t>1.</a:t>
            </a:r>
            <a:r>
              <a:rPr lang="zh-CN" altLang="en-US" sz="2000" dirty="0">
                <a:latin typeface="Cambria Math" panose="02040503050406030204" pitchFamily="18" charset="0"/>
              </a:rPr>
              <a:t>将该数乘</a:t>
            </a:r>
            <a:r>
              <a:rPr lang="en-US" altLang="zh-CN" sz="2000" dirty="0">
                <a:latin typeface="Cambria Math" panose="02040503050406030204" pitchFamily="18" charset="0"/>
              </a:rPr>
              <a:t>10</a:t>
            </a:r>
          </a:p>
          <a:p>
            <a:r>
              <a:rPr lang="en-US" altLang="zh-CN" sz="2000" i="1" dirty="0">
                <a:latin typeface="Cambria Math" panose="02040503050406030204" pitchFamily="18" charset="0"/>
              </a:rPr>
              <a:t>	</a:t>
            </a:r>
            <a:r>
              <a:rPr lang="en-US" altLang="zh-CN" sz="2000" dirty="0">
                <a:latin typeface="Cambria Math" panose="02040503050406030204" pitchFamily="18" charset="0"/>
              </a:rPr>
              <a:t>2.</a:t>
            </a:r>
            <a:r>
              <a:rPr lang="zh-CN" altLang="en-US" sz="2000" dirty="0">
                <a:latin typeface="Cambria Math" panose="02040503050406030204" pitchFamily="18" charset="0"/>
              </a:rPr>
              <a:t>将该数加</a:t>
            </a:r>
            <a:r>
              <a:rPr lang="en-US" altLang="zh-CN" sz="2000" dirty="0">
                <a:latin typeface="Cambria Math" panose="02040503050406030204" pitchFamily="18" charset="0"/>
              </a:rPr>
              <a:t>1</a:t>
            </a:r>
            <a:endParaRPr lang="en-US" altLang="zh-CN" sz="2000" i="1" dirty="0">
              <a:latin typeface="Cambria Math" panose="02040503050406030204" pitchFamily="18" charset="0"/>
            </a:endParaRPr>
          </a:p>
          <a:p>
            <a:r>
              <a:rPr lang="zh-CN" altLang="en-US" sz="2000" dirty="0"/>
              <a:t>任何一个大于等于</a:t>
            </a:r>
            <a:r>
              <a:rPr lang="en-US" altLang="zh-CN" sz="2000" dirty="0"/>
              <a:t>1</a:t>
            </a:r>
            <a:r>
              <a:rPr lang="zh-CN" altLang="en-US" sz="2000" dirty="0"/>
              <a:t>的自然数，都可以通过对</a:t>
            </a:r>
            <a:r>
              <a:rPr lang="en-US" altLang="zh-CN" sz="2000" dirty="0"/>
              <a:t>1</a:t>
            </a:r>
            <a:r>
              <a:rPr lang="zh-CN" altLang="en-US" sz="2000" dirty="0"/>
              <a:t>做若干次该操作得到</a:t>
            </a:r>
            <a:endParaRPr lang="en-US" altLang="zh-CN" sz="2000" dirty="0"/>
          </a:p>
          <a:p>
            <a:r>
              <a:rPr lang="en-US" altLang="zh-CN" sz="1200" dirty="0"/>
              <a:t>	</a:t>
            </a:r>
            <a:r>
              <a:rPr lang="zh-CN" altLang="en-US" sz="1200" dirty="0"/>
              <a:t>如</a:t>
            </a:r>
            <a:r>
              <a:rPr lang="en-US" altLang="zh-CN" sz="1200" dirty="0"/>
              <a:t>43</a:t>
            </a:r>
            <a:r>
              <a:rPr lang="zh-CN" altLang="en-US" sz="1200" dirty="0"/>
              <a:t>可以通过</a:t>
            </a:r>
            <a:r>
              <a:rPr lang="en-US" altLang="zh-CN" sz="1200" dirty="0"/>
              <a:t>3</a:t>
            </a:r>
            <a:r>
              <a:rPr lang="zh-CN" altLang="en-US" sz="1200" dirty="0"/>
              <a:t>次操作</a:t>
            </a:r>
            <a:r>
              <a:rPr lang="en-US" altLang="zh-CN" sz="1200" dirty="0"/>
              <a:t>2</a:t>
            </a:r>
            <a:r>
              <a:rPr lang="zh-CN" altLang="en-US" sz="1200" dirty="0"/>
              <a:t>，</a:t>
            </a:r>
            <a:r>
              <a:rPr lang="en-US" altLang="zh-CN" sz="1200" dirty="0"/>
              <a:t>1</a:t>
            </a:r>
            <a:r>
              <a:rPr lang="zh-CN" altLang="en-US" sz="1200" dirty="0"/>
              <a:t>次操作</a:t>
            </a:r>
            <a:r>
              <a:rPr lang="en-US" altLang="zh-CN" sz="1200" dirty="0"/>
              <a:t>1</a:t>
            </a:r>
            <a:r>
              <a:rPr lang="zh-CN" altLang="en-US" sz="1200" dirty="0"/>
              <a:t>，</a:t>
            </a:r>
            <a:r>
              <a:rPr lang="en-US" altLang="zh-CN" sz="1200" dirty="0"/>
              <a:t>3</a:t>
            </a:r>
            <a:r>
              <a:rPr lang="zh-CN" altLang="en-US" sz="1200" dirty="0"/>
              <a:t>次操作</a:t>
            </a:r>
            <a:r>
              <a:rPr lang="en-US" altLang="zh-CN" sz="1200" dirty="0"/>
              <a:t>2</a:t>
            </a:r>
            <a:r>
              <a:rPr lang="zh-CN" altLang="en-US" sz="1200" dirty="0"/>
              <a:t>得到</a:t>
            </a:r>
            <a:r>
              <a:rPr lang="en-US" altLang="zh-CN" sz="1600" dirty="0"/>
              <a:t>	</a:t>
            </a:r>
          </a:p>
          <a:p>
            <a:r>
              <a:rPr lang="en-US" altLang="zh-CN" dirty="0"/>
              <a:t>       </a:t>
            </a:r>
            <a:r>
              <a:rPr lang="zh-CN" altLang="en-US" dirty="0"/>
              <a:t>使用这个方法表示</a:t>
            </a:r>
            <a:r>
              <a:rPr lang="en-US" altLang="zh-CN" dirty="0"/>
              <a:t>S</a:t>
            </a:r>
            <a:r>
              <a:rPr lang="zh-CN" altLang="en-US" dirty="0"/>
              <a:t>的原因是：</a:t>
            </a:r>
            <a:endParaRPr lang="en-US" altLang="zh-CN" dirty="0"/>
          </a:p>
          <a:p>
            <a:r>
              <a:rPr lang="en-US" altLang="zh-CN" dirty="0"/>
              <a:t>       </a:t>
            </a:r>
            <a:r>
              <a:rPr lang="zh-CN" altLang="en-US" dirty="0"/>
              <a:t>在不累加</a:t>
            </a:r>
            <a:r>
              <a:rPr lang="en-US" altLang="zh-CN" dirty="0"/>
              <a:t>9</a:t>
            </a:r>
            <a:r>
              <a:rPr lang="zh-CN" altLang="en-US" dirty="0"/>
              <a:t>（</a:t>
            </a:r>
            <a:r>
              <a:rPr lang="en-US" altLang="zh-CN" dirty="0"/>
              <a:t>10</a:t>
            </a:r>
            <a:r>
              <a:rPr lang="zh-CN" altLang="en-US" dirty="0"/>
              <a:t>）次</a:t>
            </a:r>
            <a:r>
              <a:rPr lang="en-US" altLang="zh-CN" dirty="0"/>
              <a:t>1</a:t>
            </a:r>
            <a:r>
              <a:rPr lang="zh-CN" altLang="en-US" dirty="0"/>
              <a:t>的情况下，操作</a:t>
            </a:r>
            <a:r>
              <a:rPr lang="en-US" altLang="zh-CN" dirty="0"/>
              <a:t>1</a:t>
            </a:r>
            <a:r>
              <a:rPr lang="zh-CN" altLang="en-US" dirty="0"/>
              <a:t>不会改变数位和，操作</a:t>
            </a:r>
            <a:r>
              <a:rPr lang="en-US" altLang="zh-CN" dirty="0"/>
              <a:t>2</a:t>
            </a:r>
            <a:r>
              <a:rPr lang="zh-CN" altLang="en-US" dirty="0"/>
              <a:t>会让数位和</a:t>
            </a:r>
            <a:r>
              <a:rPr lang="en-US" altLang="zh-CN" dirty="0"/>
              <a:t>+1	</a:t>
            </a:r>
          </a:p>
          <a:p>
            <a:r>
              <a:rPr lang="zh-CN" altLang="en-US" dirty="0"/>
              <a:t>这样，我们就可以依据数位和获取到一个</a:t>
            </a:r>
            <a:r>
              <a:rPr lang="en-US" altLang="zh-CN" dirty="0"/>
              <a:t>S</a:t>
            </a:r>
            <a:r>
              <a:rPr lang="zh-CN" altLang="en-US" dirty="0"/>
              <a:t>，并且还可以根据数位和从小到大的顺序来列举</a:t>
            </a:r>
            <a:r>
              <a:rPr lang="en-US" altLang="zh-CN" dirty="0"/>
              <a:t>S.</a:t>
            </a:r>
          </a:p>
          <a:p>
            <a:endParaRPr lang="zh-CN" altLang="en-US" dirty="0"/>
          </a:p>
        </p:txBody>
      </p:sp>
      <p:sp>
        <p:nvSpPr>
          <p:cNvPr id="2" name="文本框 1">
            <a:extLst>
              <a:ext uri="{FF2B5EF4-FFF2-40B4-BE49-F238E27FC236}">
                <a16:creationId xmlns:a16="http://schemas.microsoft.com/office/drawing/2014/main" id="{3D43BC1D-0F2B-1123-6B39-80F06FA2B71E}"/>
              </a:ext>
            </a:extLst>
          </p:cNvPr>
          <p:cNvSpPr txBox="1"/>
          <p:nvPr/>
        </p:nvSpPr>
        <p:spPr>
          <a:xfrm>
            <a:off x="994867" y="4118458"/>
            <a:ext cx="9765792" cy="646331"/>
          </a:xfrm>
          <a:prstGeom prst="rect">
            <a:avLst/>
          </a:prstGeom>
          <a:noFill/>
        </p:spPr>
        <p:txBody>
          <a:bodyPr wrap="square" rtlCol="0">
            <a:spAutoFit/>
          </a:bodyPr>
          <a:lstStyle/>
          <a:p>
            <a:r>
              <a:rPr lang="zh-CN" altLang="en-US" dirty="0"/>
              <a:t>但是有一个问题没有解决：数位和相同的数也有无限个，我们要根据什么来判断当前数位和下不存在</a:t>
            </a:r>
            <a:r>
              <a:rPr lang="en-US" altLang="zh-CN" dirty="0"/>
              <a:t>S</a:t>
            </a:r>
            <a:r>
              <a:rPr lang="zh-CN" altLang="en-US" dirty="0"/>
              <a:t>的倍数？</a:t>
            </a:r>
          </a:p>
        </p:txBody>
      </p:sp>
      <p:sp>
        <p:nvSpPr>
          <p:cNvPr id="3" name="文本框 2">
            <a:extLst>
              <a:ext uri="{FF2B5EF4-FFF2-40B4-BE49-F238E27FC236}">
                <a16:creationId xmlns:a16="http://schemas.microsoft.com/office/drawing/2014/main" id="{BA3FA336-4EDD-F79D-16D3-9468E72C3745}"/>
              </a:ext>
            </a:extLst>
          </p:cNvPr>
          <p:cNvSpPr txBox="1"/>
          <p:nvPr/>
        </p:nvSpPr>
        <p:spPr>
          <a:xfrm>
            <a:off x="687629" y="256032"/>
            <a:ext cx="4681728" cy="369332"/>
          </a:xfrm>
          <a:prstGeom prst="rect">
            <a:avLst/>
          </a:prstGeom>
          <a:noFill/>
        </p:spPr>
        <p:txBody>
          <a:bodyPr wrap="square" rtlCol="0">
            <a:spAutoFit/>
          </a:bodyPr>
          <a:lstStyle/>
          <a:p>
            <a:r>
              <a:rPr lang="zh-CN" altLang="en-US" sz="1800" dirty="0"/>
              <a:t>如何根据数位和列举数</a:t>
            </a:r>
            <a:endParaRPr lang="zh-CN" altLang="en-US" dirty="0"/>
          </a:p>
        </p:txBody>
      </p:sp>
    </p:spTree>
    <p:extLst>
      <p:ext uri="{BB962C8B-B14F-4D97-AF65-F5344CB8AC3E}">
        <p14:creationId xmlns:p14="http://schemas.microsoft.com/office/powerpoint/2010/main" val="241488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EDA4701-E8EE-6EA5-AAB1-3538651C22B5}"/>
              </a:ext>
            </a:extLst>
          </p:cNvPr>
          <p:cNvSpPr/>
          <p:nvPr/>
        </p:nvSpPr>
        <p:spPr>
          <a:xfrm>
            <a:off x="702258" y="570586"/>
            <a:ext cx="7615124" cy="585216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a:extLst>
              <a:ext uri="{FF2B5EF4-FFF2-40B4-BE49-F238E27FC236}">
                <a16:creationId xmlns:a16="http://schemas.microsoft.com/office/drawing/2014/main" id="{F1997540-DED9-2440-9B1E-C7B4D05DC110}"/>
              </a:ext>
            </a:extLst>
          </p:cNvPr>
          <p:cNvPicPr>
            <a:picLocks noChangeAspect="1"/>
          </p:cNvPicPr>
          <p:nvPr/>
        </p:nvPicPr>
        <p:blipFill>
          <a:blip r:embed="rId2"/>
          <a:stretch>
            <a:fillRect/>
          </a:stretch>
        </p:blipFill>
        <p:spPr>
          <a:xfrm>
            <a:off x="785573" y="863194"/>
            <a:ext cx="5310427" cy="518723"/>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902CE2F3-6E8E-6F7E-611F-49EC37199531}"/>
                  </a:ext>
                </a:extLst>
              </p:cNvPr>
              <p:cNvSpPr txBox="1"/>
              <p:nvPr/>
            </p:nvSpPr>
            <p:spPr>
              <a:xfrm>
                <a:off x="855878" y="1645920"/>
                <a:ext cx="7461504" cy="4524315"/>
              </a:xfrm>
              <a:prstGeom prst="rect">
                <a:avLst/>
              </a:prstGeom>
              <a:noFill/>
            </p:spPr>
            <p:txBody>
              <a:bodyPr wrap="square" rtlCol="0">
                <a:spAutoFit/>
              </a:bodyPr>
              <a:lstStyle/>
              <a:p>
                <a:r>
                  <a:rPr lang="zh-CN" altLang="en-US" dirty="0"/>
                  <a:t>样例提示我们，最后找到的满足条件的数可能会很大，我们不应该直接保存数本身</a:t>
                </a:r>
                <a:endParaRPr lang="en-US" altLang="zh-CN" dirty="0"/>
              </a:p>
              <a:p>
                <a:r>
                  <a:rPr lang="zh-CN" altLang="en-US" dirty="0"/>
                  <a:t>考虑到判断条件为“是否为</a:t>
                </a:r>
                <a:r>
                  <a:rPr lang="en-US" altLang="zh-CN" dirty="0"/>
                  <a:t>k</a:t>
                </a:r>
                <a:r>
                  <a:rPr lang="zh-CN" altLang="en-US" dirty="0"/>
                  <a:t>的倍数”，它等价于</a:t>
                </a:r>
                <a:endParaRPr lang="en-US" altLang="zh-CN" dirty="0"/>
              </a:p>
              <a:p>
                <a14:m>
                  <m:oMath xmlns:m="http://schemas.openxmlformats.org/officeDocument/2006/math">
                    <m:r>
                      <a:rPr lang="en-US" altLang="zh-CN" i="1" dirty="0" smtClean="0">
                        <a:latin typeface="Cambria Math" panose="02040503050406030204" pitchFamily="18" charset="0"/>
                      </a:rPr>
                      <m:t>𝑆</m:t>
                    </m:r>
                    <m:r>
                      <a:rPr lang="en-US" altLang="zh-CN" i="1" dirty="0">
                        <a:latin typeface="Cambria Math" panose="02040503050406030204" pitchFamily="18" charset="0"/>
                      </a:rPr>
                      <m:t> </m:t>
                    </m:r>
                    <m:r>
                      <a:rPr lang="en-US" altLang="zh-CN" i="1" dirty="0" smtClean="0">
                        <a:latin typeface="Cambria Math" panose="02040503050406030204" pitchFamily="18" charset="0"/>
                      </a:rPr>
                      <m:t>𝑚𝑜𝑑</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𝑘</m:t>
                    </m:r>
                    <m:r>
                      <a:rPr lang="en-US" altLang="zh-CN" i="1" dirty="0" smtClean="0">
                        <a:latin typeface="Cambria Math" panose="02040503050406030204" pitchFamily="18" charset="0"/>
                      </a:rPr>
                      <m:t> </m:t>
                    </m:r>
                  </m:oMath>
                </a14:m>
                <a:r>
                  <a:rPr lang="zh-CN" altLang="en-US" dirty="0"/>
                  <a:t>等于</a:t>
                </a:r>
                <a:r>
                  <a:rPr lang="en-US" altLang="zh-CN" dirty="0"/>
                  <a:t>0.</a:t>
                </a:r>
                <a:r>
                  <a:rPr lang="zh-CN" altLang="en-US" dirty="0"/>
                  <a:t>我们可以尝试保存</a:t>
                </a:r>
                <a:r>
                  <a:rPr lang="en-US" altLang="zh-CN" dirty="0"/>
                  <a:t>S mod k</a:t>
                </a:r>
                <a:r>
                  <a:rPr lang="zh-CN" altLang="en-US" dirty="0"/>
                  <a:t>的结果</a:t>
                </a:r>
                <a:endParaRPr lang="en-US" altLang="zh-CN" dirty="0"/>
              </a:p>
              <a:p>
                <a:r>
                  <a:rPr lang="zh-CN" altLang="en-US" dirty="0"/>
                  <a:t>同时，又因为</a:t>
                </a:r>
                <a:endParaRPr lang="en-US" altLang="zh-CN" dirty="0"/>
              </a:p>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𝑚𝑜𝑑</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𝑚𝑜𝑑</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𝑚𝑜𝑑</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𝑏</m:t>
                      </m:r>
                    </m:oMath>
                  </m:oMathPara>
                </a14:m>
                <a:endParaRPr lang="en-US" altLang="zh-CN" dirty="0"/>
              </a:p>
              <a:p>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𝑚𝑜𝑑</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𝑎</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𝑚𝑜𝑑</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𝑏</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𝑚𝑜𝑑</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𝑏</m:t>
                      </m:r>
                    </m:oMath>
                  </m:oMathPara>
                </a14:m>
                <a:endParaRPr lang="en-US" altLang="zh-CN" dirty="0"/>
              </a:p>
              <a:p>
                <a:r>
                  <a:rPr lang="zh-CN" altLang="en-US" dirty="0"/>
                  <a:t>因此，对</a:t>
                </a:r>
                <a:r>
                  <a:rPr lang="en-US" altLang="zh-CN" dirty="0"/>
                  <a:t>S</a:t>
                </a:r>
                <a:r>
                  <a:rPr lang="zh-CN" altLang="en-US" dirty="0"/>
                  <a:t>做操作后取余的结果等于对</a:t>
                </a:r>
                <a:r>
                  <a:rPr lang="en-US" altLang="zh-CN" dirty="0"/>
                  <a:t>S mod k</a:t>
                </a:r>
                <a:r>
                  <a:rPr lang="zh-CN" altLang="en-US" dirty="0"/>
                  <a:t>做相同操作然后取余</a:t>
                </a:r>
                <a:r>
                  <a:rPr lang="en-US" altLang="zh-CN" dirty="0"/>
                  <a:t>. </a:t>
                </a:r>
                <a:r>
                  <a:rPr lang="zh-CN" altLang="en-US" dirty="0"/>
                  <a:t>这样，我们就找到了不需要直接保存</a:t>
                </a:r>
                <a:r>
                  <a:rPr lang="en-US" altLang="zh-CN" dirty="0"/>
                  <a:t>S,</a:t>
                </a:r>
                <a:r>
                  <a:rPr lang="zh-CN" altLang="en-US" dirty="0"/>
                  <a:t>也可以判断</a:t>
                </a:r>
                <a:r>
                  <a:rPr lang="en-US" altLang="zh-CN" dirty="0"/>
                  <a:t>S</a:t>
                </a:r>
                <a:r>
                  <a:rPr lang="zh-CN" altLang="en-US" dirty="0"/>
                  <a:t>是否为</a:t>
                </a:r>
                <a:r>
                  <a:rPr lang="en-US" altLang="zh-CN" dirty="0"/>
                  <a:t>k</a:t>
                </a:r>
                <a:r>
                  <a:rPr lang="zh-CN" altLang="en-US" dirty="0"/>
                  <a:t>的倍数的方法</a:t>
                </a:r>
                <a:endParaRPr lang="en-US" altLang="zh-CN" dirty="0"/>
              </a:p>
              <a:p>
                <a:endParaRPr lang="en-US" altLang="zh-CN" dirty="0"/>
              </a:p>
              <a:p>
                <a:r>
                  <a:rPr lang="zh-CN" altLang="en-US" dirty="0"/>
                  <a:t>由这个方法，我们还发现，如果两个数取余后的结果相同，再对这两个数做相同操作只会得到重复结果，因此我们可以记录余数是否在之前的操作中出现过来判断是否还需要对该数做进一步操作</a:t>
                </a:r>
                <a:r>
                  <a:rPr lang="en-US" altLang="zh-CN" dirty="0"/>
                  <a:t>.</a:t>
                </a:r>
                <a:r>
                  <a:rPr lang="zh-CN" altLang="en-US" dirty="0"/>
                  <a:t>因为如果我们按照数位和从小到大的顺序列举的话，如果找到了余数已经出现过的数，那么之前出现过的数的数位和一定比这个数的数位和更小。也说明继续从这个数操作，得到的数位和只会更大，因此我们就不需要再做处理了。</a:t>
                </a:r>
              </a:p>
            </p:txBody>
          </p:sp>
        </mc:Choice>
        <mc:Fallback>
          <p:sp>
            <p:nvSpPr>
              <p:cNvPr id="8" name="文本框 7">
                <a:extLst>
                  <a:ext uri="{FF2B5EF4-FFF2-40B4-BE49-F238E27FC236}">
                    <a16:creationId xmlns:a16="http://schemas.microsoft.com/office/drawing/2014/main" id="{902CE2F3-6E8E-6F7E-611F-49EC37199531}"/>
                  </a:ext>
                </a:extLst>
              </p:cNvPr>
              <p:cNvSpPr txBox="1">
                <a:spLocks noRot="1" noChangeAspect="1" noMove="1" noResize="1" noEditPoints="1" noAdjustHandles="1" noChangeArrowheads="1" noChangeShapeType="1" noTextEdit="1"/>
              </p:cNvSpPr>
              <p:nvPr/>
            </p:nvSpPr>
            <p:spPr>
              <a:xfrm>
                <a:off x="855878" y="1645920"/>
                <a:ext cx="7461504" cy="4524315"/>
              </a:xfrm>
              <a:prstGeom prst="rect">
                <a:avLst/>
              </a:prstGeom>
              <a:blipFill>
                <a:blip r:embed="rId3"/>
                <a:stretch>
                  <a:fillRect l="-654" t="-674" r="-2859" b="-121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19017740-FD4D-CD02-5F34-065F3AD981C6}"/>
              </a:ext>
            </a:extLst>
          </p:cNvPr>
          <p:cNvSpPr txBox="1"/>
          <p:nvPr/>
        </p:nvSpPr>
        <p:spPr>
          <a:xfrm>
            <a:off x="8741664" y="2157984"/>
            <a:ext cx="2748078" cy="646331"/>
          </a:xfrm>
          <a:prstGeom prst="rect">
            <a:avLst/>
          </a:prstGeom>
          <a:noFill/>
        </p:spPr>
        <p:txBody>
          <a:bodyPr wrap="square" rtlCol="0">
            <a:spAutoFit/>
          </a:bodyPr>
          <a:lstStyle/>
          <a:p>
            <a:r>
              <a:rPr lang="zh-CN" altLang="en-US" dirty="0"/>
              <a:t>判断当前数位和是否存在</a:t>
            </a:r>
            <a:r>
              <a:rPr lang="en-US" altLang="zh-CN" dirty="0"/>
              <a:t>S</a:t>
            </a:r>
            <a:r>
              <a:rPr lang="zh-CN" altLang="en-US" dirty="0"/>
              <a:t>的倍数</a:t>
            </a:r>
          </a:p>
        </p:txBody>
      </p:sp>
    </p:spTree>
    <p:extLst>
      <p:ext uri="{BB962C8B-B14F-4D97-AF65-F5344CB8AC3E}">
        <p14:creationId xmlns:p14="http://schemas.microsoft.com/office/powerpoint/2010/main" val="45746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4749EFA-214E-BEA2-1EAF-D3A53D82FCA7}"/>
              </a:ext>
            </a:extLst>
          </p:cNvPr>
          <p:cNvSpPr/>
          <p:nvPr/>
        </p:nvSpPr>
        <p:spPr>
          <a:xfrm>
            <a:off x="870509" y="402336"/>
            <a:ext cx="10658246" cy="611550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ACD4ED38-1081-5772-6E80-44E34734B7A6}"/>
              </a:ext>
            </a:extLst>
          </p:cNvPr>
          <p:cNvSpPr txBox="1"/>
          <p:nvPr/>
        </p:nvSpPr>
        <p:spPr>
          <a:xfrm>
            <a:off x="1075334" y="643738"/>
            <a:ext cx="10116922" cy="1477328"/>
          </a:xfrm>
          <a:prstGeom prst="rect">
            <a:avLst/>
          </a:prstGeom>
          <a:noFill/>
        </p:spPr>
        <p:txBody>
          <a:bodyPr wrap="square" rtlCol="0">
            <a:spAutoFit/>
          </a:bodyPr>
          <a:lstStyle/>
          <a:p>
            <a:r>
              <a:rPr lang="zh-CN" altLang="en-US" dirty="0"/>
              <a:t>由此，我们将求</a:t>
            </a:r>
            <a:r>
              <a:rPr lang="en-US" altLang="zh-CN" dirty="0"/>
              <a:t>S</a:t>
            </a:r>
            <a:r>
              <a:rPr lang="zh-CN" altLang="en-US" dirty="0"/>
              <a:t>的过程细分为</a:t>
            </a:r>
            <a:r>
              <a:rPr lang="zh-CN" altLang="en-US" dirty="0">
                <a:sym typeface="Wingdings" panose="05000000000000000000" pitchFamily="2" charset="2"/>
              </a:rPr>
              <a:t>：</a:t>
            </a:r>
            <a:endParaRPr lang="en-US" altLang="zh-CN" dirty="0"/>
          </a:p>
          <a:p>
            <a:r>
              <a:rPr lang="en-US" altLang="zh-CN" dirty="0"/>
              <a:t>1.</a:t>
            </a:r>
            <a:r>
              <a:rPr lang="zh-CN" altLang="en-US" dirty="0"/>
              <a:t>从数字</a:t>
            </a:r>
            <a:r>
              <a:rPr lang="en-US" altLang="zh-CN" dirty="0"/>
              <a:t>1</a:t>
            </a:r>
            <a:r>
              <a:rPr lang="zh-CN" altLang="en-US" dirty="0"/>
              <a:t>开始，进行操作</a:t>
            </a:r>
            <a:r>
              <a:rPr lang="en-US" altLang="zh-CN" dirty="0"/>
              <a:t>1</a:t>
            </a:r>
            <a:r>
              <a:rPr lang="zh-CN" altLang="en-US" dirty="0"/>
              <a:t>，取余作为结果，并记录这个结果已出现 </a:t>
            </a:r>
            <a:endParaRPr lang="en-US" altLang="zh-CN" dirty="0"/>
          </a:p>
          <a:p>
            <a:r>
              <a:rPr lang="zh-CN" altLang="en-US" dirty="0"/>
              <a:t>由于我们希望数位和尽可能小，我们能不使用操作</a:t>
            </a:r>
            <a:r>
              <a:rPr lang="en-US" altLang="zh-CN" dirty="0"/>
              <a:t>2</a:t>
            </a:r>
            <a:r>
              <a:rPr lang="zh-CN" altLang="en-US" dirty="0"/>
              <a:t>就不使用</a:t>
            </a:r>
            <a:endParaRPr lang="en-US" altLang="zh-CN" dirty="0"/>
          </a:p>
          <a:p>
            <a:r>
              <a:rPr lang="en-US" altLang="zh-CN" dirty="0"/>
              <a:t>2.</a:t>
            </a:r>
            <a:r>
              <a:rPr lang="zh-CN" altLang="en-US" dirty="0"/>
              <a:t>重复上述步骤，直到余数为</a:t>
            </a:r>
            <a:r>
              <a:rPr lang="en-US" altLang="zh-CN" dirty="0"/>
              <a:t>0</a:t>
            </a:r>
            <a:r>
              <a:rPr lang="zh-CN" altLang="en-US" dirty="0"/>
              <a:t>（此时直接输出当前数位和），或者出现了重复的余数。</a:t>
            </a:r>
            <a:endParaRPr lang="en-US" altLang="zh-CN" dirty="0"/>
          </a:p>
          <a:p>
            <a:r>
              <a:rPr lang="en-US" altLang="zh-CN" dirty="0"/>
              <a:t>3.</a:t>
            </a:r>
            <a:r>
              <a:rPr lang="zh-CN" altLang="en-US" dirty="0"/>
              <a:t>如果出现了重复的余数，我们将数位和加</a:t>
            </a:r>
            <a:r>
              <a:rPr lang="en-US" altLang="zh-CN" dirty="0"/>
              <a:t>1</a:t>
            </a:r>
            <a:r>
              <a:rPr lang="zh-CN" altLang="en-US" dirty="0"/>
              <a:t>，并从该数位和下最小的数重新开始（这是什么意思？）</a:t>
            </a:r>
          </a:p>
        </p:txBody>
      </p:sp>
      <p:sp>
        <p:nvSpPr>
          <p:cNvPr id="6" name="文本框 5">
            <a:extLst>
              <a:ext uri="{FF2B5EF4-FFF2-40B4-BE49-F238E27FC236}">
                <a16:creationId xmlns:a16="http://schemas.microsoft.com/office/drawing/2014/main" id="{06550536-D150-6D1F-88B6-AAC59710580C}"/>
              </a:ext>
            </a:extLst>
          </p:cNvPr>
          <p:cNvSpPr txBox="1"/>
          <p:nvPr/>
        </p:nvSpPr>
        <p:spPr>
          <a:xfrm>
            <a:off x="1053389" y="2414016"/>
            <a:ext cx="10124237" cy="2862322"/>
          </a:xfrm>
          <a:prstGeom prst="rect">
            <a:avLst/>
          </a:prstGeom>
          <a:noFill/>
        </p:spPr>
        <p:txBody>
          <a:bodyPr wrap="square" rtlCol="0">
            <a:spAutoFit/>
          </a:bodyPr>
          <a:lstStyle/>
          <a:p>
            <a:r>
              <a:rPr lang="zh-CN" altLang="en-US" dirty="0"/>
              <a:t>这个过程类似于在一棵特殊的树（是一颗二叉树，到左孩子的边的边权为</a:t>
            </a:r>
            <a:r>
              <a:rPr lang="en-US" altLang="zh-CN" dirty="0"/>
              <a:t>0</a:t>
            </a:r>
            <a:r>
              <a:rPr lang="zh-CN" altLang="en-US" dirty="0"/>
              <a:t>，到右孩子的边的边权为</a:t>
            </a:r>
            <a:r>
              <a:rPr lang="en-US" altLang="zh-CN" dirty="0"/>
              <a:t>0</a:t>
            </a:r>
            <a:r>
              <a:rPr lang="zh-CN" altLang="en-US" dirty="0"/>
              <a:t>）上找符合条件且边权最短的路径。</a:t>
            </a:r>
            <a:endParaRPr lang="en-US" altLang="zh-CN" dirty="0"/>
          </a:p>
          <a:p>
            <a:endParaRPr lang="en-US" altLang="zh-CN" dirty="0"/>
          </a:p>
          <a:p>
            <a:r>
              <a:rPr lang="zh-CN" altLang="en-US" dirty="0"/>
              <a:t>实现方式为双向队列</a:t>
            </a:r>
            <a:r>
              <a:rPr lang="en-US" altLang="zh-CN" dirty="0"/>
              <a:t>deque</a:t>
            </a:r>
          </a:p>
          <a:p>
            <a:r>
              <a:rPr lang="zh-CN" altLang="en-US" dirty="0"/>
              <a:t>具体来讲，我们要记录当前</a:t>
            </a:r>
            <a:r>
              <a:rPr lang="en-US" altLang="zh-CN" dirty="0"/>
              <a:t>S</a:t>
            </a:r>
            <a:r>
              <a:rPr lang="zh-CN" altLang="en-US" dirty="0"/>
              <a:t>的余数和数位和，从</a:t>
            </a:r>
            <a:r>
              <a:rPr lang="en-US" altLang="zh-CN" dirty="0"/>
              <a:t>1</a:t>
            </a:r>
            <a:r>
              <a:rPr lang="zh-CN" altLang="en-US" dirty="0"/>
              <a:t>开始的话，余数和数位和都会是</a:t>
            </a:r>
            <a:r>
              <a:rPr lang="en-US" altLang="zh-CN" dirty="0"/>
              <a:t>1</a:t>
            </a:r>
            <a:r>
              <a:rPr lang="zh-CN" altLang="en-US" dirty="0"/>
              <a:t>，此处我们记为点的形式（</a:t>
            </a:r>
            <a:r>
              <a:rPr lang="en-US" altLang="zh-CN" dirty="0"/>
              <a:t>1,1</a:t>
            </a:r>
            <a:r>
              <a:rPr lang="zh-CN" altLang="en-US" dirty="0"/>
              <a:t>）左为余数，右为数位和，并将其存入队列左侧（队首）</a:t>
            </a:r>
            <a:endParaRPr lang="en-US" altLang="zh-CN" dirty="0"/>
          </a:p>
          <a:p>
            <a:r>
              <a:rPr lang="zh-CN" altLang="en-US" dirty="0"/>
              <a:t>每次操作，我们取队首元素，先判断余数是否为</a:t>
            </a:r>
            <a:r>
              <a:rPr lang="en-US" altLang="zh-CN" dirty="0"/>
              <a:t>0</a:t>
            </a:r>
            <a:r>
              <a:rPr lang="zh-CN" altLang="en-US" dirty="0"/>
              <a:t>，其次为是否出现过（可以开一个长度大于</a:t>
            </a:r>
            <a:r>
              <a:rPr lang="en-US" altLang="zh-CN" dirty="0"/>
              <a:t>n-1</a:t>
            </a:r>
            <a:r>
              <a:rPr lang="zh-CN" altLang="en-US" dirty="0"/>
              <a:t>的</a:t>
            </a:r>
            <a:r>
              <a:rPr lang="en-US" altLang="zh-CN" dirty="0"/>
              <a:t>bool</a:t>
            </a:r>
            <a:r>
              <a:rPr lang="zh-CN" altLang="en-US" dirty="0"/>
              <a:t>数组来记录），如果没有出现过，那么就将该点弹出队列，并将</a:t>
            </a:r>
            <a:r>
              <a:rPr lang="en-US" altLang="zh-CN" dirty="0"/>
              <a:t>((</a:t>
            </a:r>
            <a:r>
              <a:rPr lang="zh-CN" altLang="en-US" dirty="0"/>
              <a:t>当前余数 </a:t>
            </a:r>
            <a:r>
              <a:rPr lang="en-US" altLang="zh-CN" dirty="0"/>
              <a:t>* 10)mod k</a:t>
            </a:r>
            <a:r>
              <a:rPr lang="zh-CN" altLang="en-US" dirty="0"/>
              <a:t>，当前数位和</a:t>
            </a:r>
            <a:r>
              <a:rPr lang="en-US" altLang="zh-CN" dirty="0"/>
              <a:t>)</a:t>
            </a:r>
            <a:r>
              <a:rPr lang="zh-CN" altLang="en-US" dirty="0"/>
              <a:t>放入队列左端（队首），将</a:t>
            </a:r>
            <a:r>
              <a:rPr lang="en-US" altLang="zh-CN" dirty="0"/>
              <a:t>((</a:t>
            </a:r>
            <a:r>
              <a:rPr lang="zh-CN" altLang="en-US" dirty="0"/>
              <a:t>当前余数 </a:t>
            </a:r>
            <a:r>
              <a:rPr lang="en-US" altLang="zh-CN" dirty="0"/>
              <a:t>+ 1)mod k</a:t>
            </a:r>
            <a:r>
              <a:rPr lang="zh-CN" altLang="en-US" dirty="0"/>
              <a:t>，当前数位和</a:t>
            </a:r>
            <a:r>
              <a:rPr lang="en-US" altLang="zh-CN" dirty="0"/>
              <a:t>+1</a:t>
            </a:r>
            <a:r>
              <a:rPr lang="zh-CN" altLang="en-US" dirty="0"/>
              <a:t>）置于队列右端（队尾）。</a:t>
            </a:r>
            <a:endParaRPr lang="en-US" altLang="zh-CN" dirty="0"/>
          </a:p>
          <a:p>
            <a:r>
              <a:rPr lang="zh-CN" altLang="en-US" dirty="0"/>
              <a:t>如果是出现过的余数，那么只进行弹出队列，不添加新元素。</a:t>
            </a:r>
          </a:p>
        </p:txBody>
      </p:sp>
    </p:spTree>
    <p:extLst>
      <p:ext uri="{BB962C8B-B14F-4D97-AF65-F5344CB8AC3E}">
        <p14:creationId xmlns:p14="http://schemas.microsoft.com/office/powerpoint/2010/main" val="312395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1BE5F61-67C6-A7B5-03F5-FF757A9E5915}"/>
              </a:ext>
            </a:extLst>
          </p:cNvPr>
          <p:cNvSpPr/>
          <p:nvPr/>
        </p:nvSpPr>
        <p:spPr>
          <a:xfrm>
            <a:off x="460858" y="870509"/>
            <a:ext cx="5186476" cy="468172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90E5A3AB-03B9-398E-6FDF-E8E90EB3D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958" y="1305763"/>
            <a:ext cx="4486275" cy="4010025"/>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AFBD24C4-E713-E09B-FFF5-0D372BF956EF}"/>
                  </a:ext>
                </a:extLst>
              </p:cNvPr>
              <p:cNvSpPr txBox="1"/>
              <p:nvPr/>
            </p:nvSpPr>
            <p:spPr>
              <a:xfrm>
                <a:off x="6096000" y="1799539"/>
                <a:ext cx="5403493" cy="3970318"/>
              </a:xfrm>
              <a:prstGeom prst="rect">
                <a:avLst/>
              </a:prstGeom>
              <a:noFill/>
            </p:spPr>
            <p:txBody>
              <a:bodyPr wrap="square" rtlCol="0">
                <a:spAutoFit/>
              </a:bodyPr>
              <a:lstStyle/>
              <a:p>
                <a:r>
                  <a:rPr lang="zh-CN" altLang="en-US" dirty="0"/>
                  <a:t>我们之前提过</a:t>
                </a:r>
                <a:r>
                  <a:rPr lang="en-US" altLang="zh-CN" dirty="0"/>
                  <a:t>+1</a:t>
                </a:r>
                <a:r>
                  <a:rPr lang="zh-CN" altLang="en-US" dirty="0"/>
                  <a:t>操作不能连续进行</a:t>
                </a:r>
                <a:r>
                  <a:rPr lang="en-US" altLang="zh-CN" dirty="0"/>
                  <a:t>10</a:t>
                </a:r>
                <a:r>
                  <a:rPr lang="zh-CN" altLang="en-US" dirty="0"/>
                  <a:t>次及以上（如果从</a:t>
                </a:r>
                <a:r>
                  <a:rPr lang="en-US" altLang="zh-CN" dirty="0"/>
                  <a:t>1</a:t>
                </a:r>
                <a:r>
                  <a:rPr lang="zh-CN" altLang="en-US" dirty="0"/>
                  <a:t>开始算一次）</a:t>
                </a:r>
                <a:endParaRPr lang="en-US" altLang="zh-CN" dirty="0"/>
              </a:p>
              <a:p>
                <a:r>
                  <a:rPr lang="zh-CN" altLang="en-US" dirty="0"/>
                  <a:t>此处可以简单说明为什么不会存在连续加</a:t>
                </a:r>
                <a:r>
                  <a:rPr lang="en-US" altLang="zh-CN" dirty="0"/>
                  <a:t>10</a:t>
                </a:r>
                <a:r>
                  <a:rPr lang="zh-CN" altLang="en-US" dirty="0"/>
                  <a:t>次</a:t>
                </a:r>
                <a:r>
                  <a:rPr lang="en-US" altLang="zh-CN" dirty="0"/>
                  <a:t>1</a:t>
                </a:r>
                <a:r>
                  <a:rPr lang="zh-CN" altLang="en-US" dirty="0"/>
                  <a:t>的情况：</a:t>
                </a:r>
                <a:endParaRPr lang="en-US" altLang="zh-CN" dirty="0"/>
              </a:p>
              <a:p>
                <a:r>
                  <a:rPr lang="zh-CN" altLang="en-US" dirty="0"/>
                  <a:t>加</a:t>
                </a:r>
                <a:r>
                  <a:rPr lang="en-US" altLang="zh-CN" dirty="0"/>
                  <a:t>1</a:t>
                </a:r>
                <a:r>
                  <a:rPr lang="zh-CN" altLang="en-US" dirty="0"/>
                  <a:t>的操作始终是靠后的</a:t>
                </a:r>
                <a:endParaRPr lang="en-US" altLang="zh-CN" dirty="0"/>
              </a:p>
              <a:p>
                <a:r>
                  <a:rPr lang="zh-CN" altLang="en-US" dirty="0"/>
                  <a:t>累加</a:t>
                </a:r>
                <a:r>
                  <a:rPr lang="en-US" altLang="zh-CN" dirty="0"/>
                  <a:t>10</a:t>
                </a:r>
                <a:r>
                  <a:rPr lang="zh-CN" altLang="en-US" dirty="0"/>
                  <a:t>次</a:t>
                </a:r>
                <a:r>
                  <a:rPr lang="en-US" altLang="zh-CN" dirty="0"/>
                  <a:t>1</a:t>
                </a:r>
                <a:r>
                  <a:rPr lang="zh-CN" altLang="en-US" dirty="0"/>
                  <a:t>之后的结果一定在之前就出现过</a:t>
                </a:r>
                <a:endParaRPr lang="en-US" altLang="zh-CN" dirty="0"/>
              </a:p>
              <a:p>
                <a:r>
                  <a:rPr lang="zh-CN" altLang="en-US" dirty="0"/>
                  <a:t>比如</a:t>
                </a:r>
                <a:r>
                  <a:rPr lang="en-US" altLang="zh-CN" dirty="0"/>
                  <a:t>1</a:t>
                </a:r>
                <a:r>
                  <a:rPr lang="zh-CN" altLang="en-US" dirty="0"/>
                  <a:t>加</a:t>
                </a:r>
                <a:r>
                  <a:rPr lang="en-US" altLang="zh-CN" dirty="0"/>
                  <a:t>10</a:t>
                </a:r>
                <a:r>
                  <a:rPr lang="zh-CN" altLang="en-US" dirty="0"/>
                  <a:t>次</a:t>
                </a:r>
                <a:r>
                  <a:rPr lang="en-US" altLang="zh-CN" dirty="0"/>
                  <a:t>1</a:t>
                </a:r>
                <a:r>
                  <a:rPr lang="zh-CN" altLang="en-US" dirty="0"/>
                  <a:t>的结果为</a:t>
                </a:r>
                <a:r>
                  <a:rPr lang="en-US" altLang="zh-CN" dirty="0"/>
                  <a:t>11</a:t>
                </a:r>
                <a:r>
                  <a:rPr lang="zh-CN" altLang="en-US" dirty="0"/>
                  <a:t>，</a:t>
                </a:r>
                <a:r>
                  <a:rPr lang="en-US" altLang="zh-CN" dirty="0"/>
                  <a:t>11</a:t>
                </a:r>
                <a:r>
                  <a:rPr lang="zh-CN" altLang="en-US" dirty="0"/>
                  <a:t>可以通过</a:t>
                </a:r>
                <a:r>
                  <a:rPr lang="en-US" altLang="zh-CN" dirty="0"/>
                  <a:t>1 * 10 + 1</a:t>
                </a:r>
                <a:r>
                  <a:rPr lang="zh-CN" altLang="en-US" dirty="0"/>
                  <a:t>得到，用</a:t>
                </a:r>
                <a:r>
                  <a:rPr lang="en-US" altLang="zh-CN" dirty="0"/>
                  <a:t>1 * 10 + 1</a:t>
                </a:r>
                <a:r>
                  <a:rPr lang="zh-CN" altLang="en-US" dirty="0"/>
                  <a:t>得到</a:t>
                </a:r>
                <a:r>
                  <a:rPr lang="en-US" altLang="zh-CN" dirty="0"/>
                  <a:t>11</a:t>
                </a:r>
                <a:r>
                  <a:rPr lang="zh-CN" altLang="en-US" dirty="0"/>
                  <a:t>肯定是先于</a:t>
                </a:r>
                <a:r>
                  <a:rPr lang="en-US" altLang="zh-CN" dirty="0"/>
                  <a:t>1</a:t>
                </a:r>
                <a:r>
                  <a:rPr lang="zh-CN" altLang="en-US" dirty="0"/>
                  <a:t>加</a:t>
                </a:r>
                <a:r>
                  <a:rPr lang="en-US" altLang="zh-CN" dirty="0"/>
                  <a:t>10</a:t>
                </a:r>
                <a:r>
                  <a:rPr lang="zh-CN" altLang="en-US" dirty="0"/>
                  <a:t>次</a:t>
                </a:r>
                <a:r>
                  <a:rPr lang="en-US" altLang="zh-CN" dirty="0"/>
                  <a:t>1</a:t>
                </a:r>
                <a:r>
                  <a:rPr lang="zh-CN" altLang="en-US" dirty="0"/>
                  <a:t>的</a:t>
                </a:r>
                <a:endParaRPr lang="en-US" altLang="zh-CN" dirty="0"/>
              </a:p>
              <a:p>
                <a:r>
                  <a:rPr lang="zh-CN" altLang="en-US" dirty="0"/>
                  <a:t>再比如</a:t>
                </a:r>
                <a:r>
                  <a:rPr lang="en-US" altLang="zh-CN" dirty="0"/>
                  <a:t>10</a:t>
                </a:r>
                <a:r>
                  <a:rPr lang="zh-CN" altLang="en-US" dirty="0"/>
                  <a:t>加</a:t>
                </a:r>
                <a:r>
                  <a:rPr lang="en-US" altLang="zh-CN" dirty="0"/>
                  <a:t>10</a:t>
                </a:r>
                <a:r>
                  <a:rPr lang="zh-CN" altLang="en-US" dirty="0"/>
                  <a:t>次</a:t>
                </a:r>
                <a:r>
                  <a:rPr lang="en-US" altLang="zh-CN" dirty="0"/>
                  <a:t>1</a:t>
                </a:r>
                <a:r>
                  <a:rPr lang="zh-CN" altLang="en-US" dirty="0"/>
                  <a:t>得到</a:t>
                </a:r>
                <a:r>
                  <a:rPr lang="en-US" altLang="zh-CN" dirty="0"/>
                  <a:t>20</a:t>
                </a:r>
                <a:r>
                  <a:rPr lang="zh-CN" altLang="en-US" dirty="0"/>
                  <a:t>，</a:t>
                </a:r>
                <a:r>
                  <a:rPr lang="en-US" altLang="zh-CN" dirty="0"/>
                  <a:t>20</a:t>
                </a:r>
                <a:r>
                  <a:rPr lang="zh-CN" altLang="en-US" dirty="0"/>
                  <a:t>可以通过</a:t>
                </a:r>
                <a:r>
                  <a:rPr lang="en-US" altLang="zh-CN" dirty="0"/>
                  <a:t>(1+1) *10</a:t>
                </a:r>
                <a:r>
                  <a:rPr lang="zh-CN" altLang="en-US" dirty="0"/>
                  <a:t>得到</a:t>
                </a:r>
                <a:endParaRPr lang="en-US" altLang="zh-CN" dirty="0"/>
              </a:p>
              <a:p>
                <a:r>
                  <a:rPr lang="zh-CN" altLang="en-US" dirty="0"/>
                  <a:t>一样是更早出现的结果</a:t>
                </a:r>
                <a:endParaRPr lang="en-US" altLang="zh-CN" dirty="0"/>
              </a:p>
              <a:p>
                <a:r>
                  <a:rPr lang="zh-CN" altLang="en-US" dirty="0"/>
                  <a:t>同时最坏情况下遍历的节点数不会超过</a:t>
                </a:r>
                <a:r>
                  <a:rPr lang="en-US" altLang="zh-CN" dirty="0"/>
                  <a:t>2n</a:t>
                </a:r>
                <a:r>
                  <a:rPr lang="zh-CN" altLang="en-US" dirty="0"/>
                  <a:t>（排除第一个重复出现的余数之后，不会存在另外的路径再次导向改余数，并且并不是所有余数都会被遍历）</a:t>
                </a:r>
                <a:endParaRPr lang="en-US" altLang="zh-CN" dirty="0"/>
              </a:p>
              <a:p>
                <a:r>
                  <a:rPr lang="zh-CN" altLang="en-US" dirty="0"/>
                  <a:t>时间复杂度应该是</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endParaRPr lang="zh-CN" altLang="en-US" dirty="0"/>
              </a:p>
            </p:txBody>
          </p:sp>
        </mc:Choice>
        <mc:Fallback>
          <p:sp>
            <p:nvSpPr>
              <p:cNvPr id="9" name="文本框 8">
                <a:extLst>
                  <a:ext uri="{FF2B5EF4-FFF2-40B4-BE49-F238E27FC236}">
                    <a16:creationId xmlns:a16="http://schemas.microsoft.com/office/drawing/2014/main" id="{AFBD24C4-E713-E09B-FFF5-0D372BF956EF}"/>
                  </a:ext>
                </a:extLst>
              </p:cNvPr>
              <p:cNvSpPr txBox="1">
                <a:spLocks noRot="1" noChangeAspect="1" noMove="1" noResize="1" noEditPoints="1" noAdjustHandles="1" noChangeArrowheads="1" noChangeShapeType="1" noTextEdit="1"/>
              </p:cNvSpPr>
              <p:nvPr/>
            </p:nvSpPr>
            <p:spPr>
              <a:xfrm>
                <a:off x="6096000" y="1799539"/>
                <a:ext cx="5403493" cy="3970318"/>
              </a:xfrm>
              <a:prstGeom prst="rect">
                <a:avLst/>
              </a:prstGeom>
              <a:blipFill>
                <a:blip r:embed="rId3"/>
                <a:stretch>
                  <a:fillRect l="-903" t="-768" r="-903" b="-15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91624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1119</Words>
  <Application>Microsoft Office PowerPoint</Application>
  <PresentationFormat>宽屏</PresentationFormat>
  <Paragraphs>52</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等线 Light</vt:lpstr>
      <vt:lpstr>微软雅黑</vt:lpstr>
      <vt:lpstr>Arial</vt:lpstr>
      <vt:lpstr>Cambria Math</vt:lpstr>
      <vt:lpstr>Wingdings</vt:lpstr>
      <vt:lpstr>Office 主题​​</vt:lpstr>
      <vt:lpstr>D-简单的数学题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昊 雷</dc:creator>
  <cp:lastModifiedBy>昊 雷</cp:lastModifiedBy>
  <cp:revision>3</cp:revision>
  <dcterms:created xsi:type="dcterms:W3CDTF">2024-05-17T05:49:49Z</dcterms:created>
  <dcterms:modified xsi:type="dcterms:W3CDTF">2024-05-17T08:02:50Z</dcterms:modified>
</cp:coreProperties>
</file>