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70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V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 sz="4400"/>
              <a:t>tag:</a:t>
            </a:r>
            <a:r>
              <a:rPr lang="zh-CN" altLang="en-US" sz="4400"/>
              <a:t>二分图最大</a:t>
            </a:r>
            <a:r>
              <a:rPr lang="zh-CN" altLang="en-US" sz="4400"/>
              <a:t>匹配</a:t>
            </a:r>
            <a:endParaRPr lang="zh-CN" altLang="en-US" sz="440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4400"/>
              <a:t>题目大意</a:t>
            </a:r>
            <a:endParaRPr lang="zh-CN" altLang="en-US" sz="4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/>
              <a:t>有</a:t>
            </a:r>
            <a:r>
              <a:rPr lang="en-US" altLang="zh-CN" sz="3600"/>
              <a:t>n</a:t>
            </a:r>
            <a:r>
              <a:rPr lang="zh-CN" altLang="en-US" sz="3600"/>
              <a:t>个产品</a:t>
            </a:r>
            <a:r>
              <a:rPr lang="en-US" altLang="zh-CN" sz="3600"/>
              <a:t>m</a:t>
            </a:r>
            <a:r>
              <a:rPr lang="zh-CN" altLang="en-US" sz="3600"/>
              <a:t>个需求</a:t>
            </a:r>
            <a:endParaRPr lang="en-US" altLang="zh-CN" sz="3600"/>
          </a:p>
          <a:p>
            <a:r>
              <a:rPr lang="zh-CN" altLang="en-US" sz="3600"/>
              <a:t>每个需求有</a:t>
            </a:r>
            <a:r>
              <a:rPr lang="en-US" altLang="zh-CN" sz="3600"/>
              <a:t>2</a:t>
            </a:r>
            <a:r>
              <a:rPr lang="zh-CN" altLang="en-US" sz="3600"/>
              <a:t>个或</a:t>
            </a:r>
            <a:r>
              <a:rPr lang="en-US" altLang="zh-CN" sz="3600"/>
              <a:t>1</a:t>
            </a:r>
            <a:r>
              <a:rPr lang="zh-CN" altLang="en-US" sz="3600"/>
              <a:t>个产品可以满足，选择其中</a:t>
            </a:r>
            <a:r>
              <a:rPr lang="en-US" altLang="zh-CN" sz="3600"/>
              <a:t>1</a:t>
            </a:r>
            <a:r>
              <a:rPr lang="zh-CN" altLang="en-US" sz="3600"/>
              <a:t>个</a:t>
            </a:r>
            <a:r>
              <a:rPr lang="zh-CN" altLang="en-US" sz="3600"/>
              <a:t>即可</a:t>
            </a:r>
            <a:endParaRPr lang="zh-CN" altLang="en-US" sz="3600"/>
          </a:p>
          <a:p>
            <a:r>
              <a:rPr lang="zh-CN" altLang="en-US" sz="3600"/>
              <a:t>每个产品只能选择</a:t>
            </a:r>
            <a:r>
              <a:rPr lang="en-US" altLang="zh-CN" sz="3600"/>
              <a:t>1</a:t>
            </a:r>
            <a:r>
              <a:rPr lang="zh-CN" altLang="en-US" sz="3600"/>
              <a:t>次</a:t>
            </a:r>
            <a:endParaRPr lang="zh-CN" altLang="en-US" sz="3600"/>
          </a:p>
          <a:p>
            <a:r>
              <a:rPr lang="zh-CN" altLang="en-US" sz="3600"/>
              <a:t>且一旦无法满足就停止交易，求最多满足多少个需求</a:t>
            </a:r>
            <a:endParaRPr lang="zh-CN" altLang="en-US" sz="36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4400"/>
              <a:t>模板：匈牙利算法</a:t>
            </a:r>
            <a:endParaRPr lang="zh-CN" altLang="en-US" sz="4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算法大概流程：假设有</a:t>
            </a:r>
            <a:r>
              <a:rPr lang="en-US" altLang="zh-CN" sz="2400"/>
              <a:t>n</a:t>
            </a:r>
            <a:r>
              <a:rPr lang="zh-CN" altLang="en-US" sz="2400"/>
              <a:t>个男生，</a:t>
            </a:r>
            <a:r>
              <a:rPr lang="en-US" altLang="zh-CN" sz="2400"/>
              <a:t>m</a:t>
            </a:r>
            <a:r>
              <a:rPr lang="zh-CN" altLang="en-US" sz="2400"/>
              <a:t>个女生</a:t>
            </a:r>
            <a:r>
              <a:rPr lang="en-US" altLang="zh-CN" sz="2400"/>
              <a:t>,</a:t>
            </a:r>
            <a:r>
              <a:rPr lang="zh-CN" altLang="en-US" sz="2400"/>
              <a:t>相互心仪的</a:t>
            </a:r>
            <a:r>
              <a:rPr lang="en-US" altLang="zh-CN" sz="2400"/>
              <a:t>2</a:t>
            </a:r>
            <a:r>
              <a:rPr lang="zh-CN" altLang="en-US" sz="2400"/>
              <a:t>个用边相连</a:t>
            </a:r>
            <a:endParaRPr lang="zh-CN" altLang="en-US" sz="2400"/>
          </a:p>
          <a:p>
            <a:r>
              <a:rPr lang="zh-CN" altLang="en-US" sz="2400"/>
              <a:t>枚举每个男生</a:t>
            </a:r>
            <a:endParaRPr lang="zh-CN" altLang="en-US" sz="2400"/>
          </a:p>
          <a:p>
            <a:r>
              <a:rPr lang="zh-CN" altLang="en-US" sz="2400"/>
              <a:t>枚举当前男生的心仪女生</a:t>
            </a:r>
            <a:endParaRPr lang="zh-CN" altLang="en-US" sz="2400"/>
          </a:p>
          <a:p>
            <a:r>
              <a:rPr lang="zh-CN" altLang="en-US" sz="2400"/>
              <a:t>若心仪女生没有被匹配，则直接匹配，若该女生已经匹配了，看看这个女生的男友是否可以让出（来到了这个男友的空间，不过要排除已经访问过的女生），可以让出则直接匹配，否则枚举下一个心仪女生</a:t>
            </a:r>
            <a:endParaRPr lang="zh-CN" altLang="en-US" sz="2400"/>
          </a:p>
          <a:p>
            <a:r>
              <a:rPr lang="zh-CN" altLang="en-US" sz="2400"/>
              <a:t>对于每个男生匹配成功则</a:t>
            </a:r>
            <a:r>
              <a:rPr lang="en-US" altLang="zh-CN" sz="2400"/>
              <a:t>ans+1</a:t>
            </a:r>
            <a:endParaRPr lang="zh-CN" altLang="en-US" sz="2400"/>
          </a:p>
          <a:p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89865" y="635"/>
            <a:ext cx="12381865" cy="7148195"/>
          </a:xfrm>
        </p:spPr>
        <p:txBody>
          <a:bodyPr/>
          <a:p>
            <a:r>
              <a:rPr lang="zh-CN" altLang="en-US" sz="3200"/>
              <a:t>这个题目要找到对应的男生女生是谁</a:t>
            </a:r>
            <a:endParaRPr lang="zh-CN" altLang="en-US" sz="3200"/>
          </a:p>
          <a:p>
            <a:r>
              <a:rPr lang="zh-CN" altLang="en-US" sz="3200"/>
              <a:t> 寻找</a:t>
            </a:r>
            <a:r>
              <a:rPr lang="en-US" altLang="zh-CN" sz="3200"/>
              <a:t>1</a:t>
            </a:r>
            <a:r>
              <a:rPr lang="zh-CN" altLang="en-US" sz="3200"/>
              <a:t>对</a:t>
            </a:r>
            <a:r>
              <a:rPr lang="en-US" altLang="zh-CN" sz="3200"/>
              <a:t>1</a:t>
            </a:r>
            <a:r>
              <a:rPr lang="zh-CN" altLang="en-US" sz="3200"/>
              <a:t>的匹配关系：每个需求只能有</a:t>
            </a:r>
            <a:r>
              <a:rPr lang="en-US" altLang="zh-CN" sz="3200"/>
              <a:t>1</a:t>
            </a:r>
            <a:r>
              <a:rPr lang="zh-CN" altLang="en-US" sz="3200"/>
              <a:t>个产品满足</a:t>
            </a:r>
            <a:endParaRPr lang="zh-CN" altLang="en-US" sz="3200"/>
          </a:p>
          <a:p>
            <a:r>
              <a:rPr lang="en-US" altLang="zh-CN" sz="3200"/>
              <a:t> </a:t>
            </a:r>
            <a:r>
              <a:rPr lang="zh-CN" altLang="en-US" sz="3200"/>
              <a:t>那么假设每个需求编号为男生，每个产品为女生，找到最大匹配</a:t>
            </a:r>
            <a:endParaRPr lang="zh-CN" altLang="en-US" sz="3200"/>
          </a:p>
          <a:p>
            <a:r>
              <a:rPr lang="en-US" altLang="zh-CN" sz="3200"/>
              <a:t> </a:t>
            </a:r>
            <a:r>
              <a:rPr lang="zh-CN" altLang="en-US" sz="3200"/>
              <a:t>加完边就行</a:t>
            </a:r>
            <a:r>
              <a:rPr lang="en-US" altLang="zh-CN" sz="3200"/>
              <a:t>,</a:t>
            </a:r>
            <a:r>
              <a:rPr lang="zh-CN" altLang="en-US" sz="3200"/>
              <a:t>第</a:t>
            </a:r>
            <a:r>
              <a:rPr lang="en-US" altLang="zh-CN" sz="3200"/>
              <a:t>i</a:t>
            </a:r>
            <a:r>
              <a:rPr lang="zh-CN" altLang="en-US" sz="3200"/>
              <a:t>个需求的</a:t>
            </a:r>
            <a:r>
              <a:rPr lang="en-US" altLang="zh-CN" sz="3200"/>
              <a:t>x,y</a:t>
            </a:r>
            <a:r>
              <a:rPr lang="zh-CN" altLang="en-US" sz="3200"/>
              <a:t>产品</a:t>
            </a:r>
            <a:r>
              <a:rPr lang="en-US" altLang="zh-CN" sz="3200"/>
              <a:t>:add(i,x),add(i,y),</a:t>
            </a:r>
            <a:r>
              <a:rPr lang="zh-CN" altLang="en-US" sz="3200"/>
              <a:t>然后直接模板，注意在枚举每个需求时一旦无法满足直接</a:t>
            </a:r>
            <a:r>
              <a:rPr lang="en-US" altLang="zh-CN" sz="3200"/>
              <a:t>  break</a:t>
            </a:r>
            <a:endParaRPr lang="en-US" altLang="zh-CN" sz="32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030" y="70"/>
            <a:ext cx="10969200" cy="705600"/>
          </a:xfrm>
        </p:spPr>
        <p:txBody>
          <a:bodyPr/>
          <a:p>
            <a:r>
              <a:rPr lang="zh-CN" altLang="en-US" sz="2800"/>
              <a:t>样例图解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565" y="705485"/>
            <a:ext cx="11669395" cy="5939155"/>
          </a:xfrm>
        </p:spPr>
        <p:style>
          <a:lnRef idx="2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="horz" lIns="90000" tIns="46800" rIns="90000" bIns="46800" rtlCol="0">
            <a:normAutofit/>
          </a:bodyPr>
          <a:p>
            <a:pPr lvl="0" algn="l">
              <a:buClrTx/>
              <a:buSzTx/>
            </a:pPr>
            <a:r>
              <a:rPr lang="en-US" altLang="zh-CN" b="1">
                <a:latin typeface="+mn-ea"/>
                <a:sym typeface="+mn-ea"/>
              </a:rPr>
              <a:t>5  6</a:t>
            </a:r>
            <a:endParaRPr lang="en-US" altLang="zh-CN" b="1">
              <a:latin typeface="+mn-ea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b="1">
                <a:latin typeface="+mn-ea"/>
                <a:sym typeface="+mn-ea"/>
              </a:rPr>
              <a:t>-----</a:t>
            </a:r>
            <a:endParaRPr lang="en-US" altLang="zh-CN" b="1">
              <a:latin typeface="+mn-ea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b="1">
                <a:latin typeface="+mn-ea"/>
                <a:sym typeface="+mn-ea"/>
              </a:rPr>
              <a:t>3  2</a:t>
            </a:r>
            <a:endParaRPr lang="en-US" altLang="zh-CN" b="1">
              <a:latin typeface="+mn-ea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b="1">
                <a:latin typeface="+mn-ea"/>
                <a:sym typeface="+mn-ea"/>
              </a:rPr>
              <a:t>2  0</a:t>
            </a:r>
            <a:endParaRPr lang="en-US" altLang="zh-CN" b="1">
              <a:latin typeface="+mn-ea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b="1">
                <a:latin typeface="+mn-ea"/>
                <a:sym typeface="+mn-ea"/>
              </a:rPr>
              <a:t>0  3</a:t>
            </a:r>
            <a:endParaRPr lang="en-US" altLang="zh-CN" b="1">
              <a:latin typeface="+mn-ea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b="1">
                <a:latin typeface="+mn-ea"/>
                <a:sym typeface="+mn-ea"/>
              </a:rPr>
              <a:t>0  4</a:t>
            </a:r>
            <a:endParaRPr lang="en-US" altLang="zh-CN" b="1">
              <a:latin typeface="+mn-ea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b="1">
                <a:latin typeface="+mn-ea"/>
                <a:sym typeface="+mn-ea"/>
              </a:rPr>
              <a:t>3  2</a:t>
            </a:r>
            <a:endParaRPr lang="en-US" altLang="zh-CN" b="1">
              <a:latin typeface="+mn-ea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b="1">
                <a:latin typeface="+mn-ea"/>
                <a:sym typeface="+mn-ea"/>
              </a:rPr>
              <a:t>3  2</a:t>
            </a:r>
            <a:endParaRPr lang="en-US" altLang="zh-CN" b="1">
              <a:latin typeface="+mn-ea"/>
              <a:sym typeface="+mn-ea"/>
            </a:endParaRPr>
          </a:p>
          <a:p>
            <a:pPr marL="0" lvl="0" indent="0" algn="l">
              <a:buClrTx/>
              <a:buSzTx/>
              <a:buNone/>
            </a:pPr>
            <a:endParaRPr lang="en-US" altLang="zh-CN" b="1">
              <a:latin typeface="+mn-ea"/>
              <a:sym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908810" y="917575"/>
            <a:ext cx="774700" cy="73850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1908810" y="1867535"/>
            <a:ext cx="774700" cy="73850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1908810" y="2835910"/>
            <a:ext cx="774700" cy="73850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1908810" y="5740400"/>
            <a:ext cx="774700" cy="73850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1908810" y="4864735"/>
            <a:ext cx="774700" cy="73850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1908810" y="3803650"/>
            <a:ext cx="774700" cy="73850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7051675" y="840105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7" name="椭圆 16"/>
          <p:cNvSpPr/>
          <p:nvPr/>
        </p:nvSpPr>
        <p:spPr>
          <a:xfrm>
            <a:off x="7051675" y="5554345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8" name="椭圆 17"/>
          <p:cNvSpPr/>
          <p:nvPr/>
        </p:nvSpPr>
        <p:spPr>
          <a:xfrm>
            <a:off x="7051675" y="4431030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9" name="椭圆 18"/>
          <p:cNvSpPr/>
          <p:nvPr/>
        </p:nvSpPr>
        <p:spPr>
          <a:xfrm>
            <a:off x="7051675" y="2037080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0" name="椭圆 19"/>
          <p:cNvSpPr/>
          <p:nvPr/>
        </p:nvSpPr>
        <p:spPr>
          <a:xfrm>
            <a:off x="7051675" y="3234055"/>
            <a:ext cx="914400" cy="914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22" name="直接连接符 21"/>
          <p:cNvCxnSpPr/>
          <p:nvPr/>
        </p:nvCxnSpPr>
        <p:spPr>
          <a:xfrm>
            <a:off x="2310765" y="1250315"/>
            <a:ext cx="5213350" cy="36753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2197100" y="2124710"/>
            <a:ext cx="5327015" cy="15379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2229485" y="1363980"/>
            <a:ext cx="5165090" cy="191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2326640" y="1299210"/>
            <a:ext cx="5229860" cy="2865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294255" y="3193415"/>
            <a:ext cx="5278755" cy="17487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343150" y="1250315"/>
            <a:ext cx="5180965" cy="242887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2278380" y="1315085"/>
            <a:ext cx="5229860" cy="9232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099945" y="4197350"/>
            <a:ext cx="5343525" cy="18618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3" grpId="1" animBg="1" build="p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commondata" val="eyJoZGlkIjoiOWUwY2IwNzVkZmRkYTM2NmU3ZTAzNWE0ZWMyYmRiOGY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</Words>
  <Application>WPS 演示</Application>
  <PresentationFormat>宽屏</PresentationFormat>
  <Paragraphs>59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WPS_1695653155</cp:lastModifiedBy>
  <cp:revision>160</cp:revision>
  <dcterms:created xsi:type="dcterms:W3CDTF">2019-06-19T02:08:00Z</dcterms:created>
  <dcterms:modified xsi:type="dcterms:W3CDTF">2024-05-16T02:56:05Z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2714BC2042754196817988410A36725A</vt:lpwstr>
  </property>
</Properties>
</file>