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57" r:id="rId3"/>
    <p:sldId id="258" r:id="rId4"/>
    <p:sldId id="259" r:id="rId5"/>
    <p:sldId id="261" r:id="rId6"/>
    <p:sldId id="263" r:id="rId7"/>
    <p:sldId id="260" r:id="rId8"/>
    <p:sldId id="262" r:id="rId9"/>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5" d="100"/>
          <a:sy n="85" d="100"/>
        </p:scale>
        <p:origin x="398" y="5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3DF632-40A3-4FD5-9B2B-0BC34EC72C5D}" type="datetimeFigureOut">
              <a:rPr lang="zh-CN" altLang="en-US" smtClean="0"/>
              <a:t>2024/4/29</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6992BE4-3484-4712-94AD-1BD69DF7D5E2}" type="slidenum">
              <a:rPr lang="zh-CN" altLang="en-US" smtClean="0"/>
              <a:t>‹#›</a:t>
            </a:fld>
            <a:endParaRPr lang="zh-CN" altLang="en-US"/>
          </a:p>
        </p:txBody>
      </p:sp>
    </p:spTree>
    <p:extLst>
      <p:ext uri="{BB962C8B-B14F-4D97-AF65-F5344CB8AC3E}">
        <p14:creationId xmlns:p14="http://schemas.microsoft.com/office/powerpoint/2010/main" val="295140932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86992BE4-3484-4712-94AD-1BD69DF7D5E2}" type="slidenum">
              <a:rPr lang="zh-CN" altLang="en-US" smtClean="0"/>
              <a:t>2</a:t>
            </a:fld>
            <a:endParaRPr lang="zh-CN" altLang="en-US"/>
          </a:p>
        </p:txBody>
      </p:sp>
    </p:spTree>
    <p:extLst>
      <p:ext uri="{BB962C8B-B14F-4D97-AF65-F5344CB8AC3E}">
        <p14:creationId xmlns:p14="http://schemas.microsoft.com/office/powerpoint/2010/main" val="150618014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7EBBDCB-8415-8193-DA2E-8EC33CD69707}"/>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19A4A010-4208-A262-CE19-DA9EA3C8BE3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A3845C64-8A8C-FA37-6F21-F528ED905B21}"/>
              </a:ext>
            </a:extLst>
          </p:cNvPr>
          <p:cNvSpPr>
            <a:spLocks noGrp="1"/>
          </p:cNvSpPr>
          <p:nvPr>
            <p:ph type="dt" sz="half" idx="10"/>
          </p:nvPr>
        </p:nvSpPr>
        <p:spPr/>
        <p:txBody>
          <a:bodyPr/>
          <a:lstStyle/>
          <a:p>
            <a:fld id="{B69F6020-66C6-4DDB-A890-79202FD08895}" type="datetimeFigureOut">
              <a:rPr lang="zh-CN" altLang="en-US" smtClean="0"/>
              <a:t>2024/4/29</a:t>
            </a:fld>
            <a:endParaRPr lang="zh-CN" altLang="en-US"/>
          </a:p>
        </p:txBody>
      </p:sp>
      <p:sp>
        <p:nvSpPr>
          <p:cNvPr id="5" name="页脚占位符 4">
            <a:extLst>
              <a:ext uri="{FF2B5EF4-FFF2-40B4-BE49-F238E27FC236}">
                <a16:creationId xmlns:a16="http://schemas.microsoft.com/office/drawing/2014/main" id="{E5F31F77-7FFE-CD3B-B831-9B53901FD72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603CB0C-7325-598A-46E0-C4EABD5F7DD8}"/>
              </a:ext>
            </a:extLst>
          </p:cNvPr>
          <p:cNvSpPr>
            <a:spLocks noGrp="1"/>
          </p:cNvSpPr>
          <p:nvPr>
            <p:ph type="sldNum" sz="quarter" idx="12"/>
          </p:nvPr>
        </p:nvSpPr>
        <p:spPr/>
        <p:txBody>
          <a:bodyPr/>
          <a:lstStyle/>
          <a:p>
            <a:fld id="{740434A4-7BDA-4F4F-A8FD-81A2C74816C8}" type="slidenum">
              <a:rPr lang="zh-CN" altLang="en-US" smtClean="0"/>
              <a:t>‹#›</a:t>
            </a:fld>
            <a:endParaRPr lang="zh-CN" altLang="en-US"/>
          </a:p>
        </p:txBody>
      </p:sp>
    </p:spTree>
    <p:extLst>
      <p:ext uri="{BB962C8B-B14F-4D97-AF65-F5344CB8AC3E}">
        <p14:creationId xmlns:p14="http://schemas.microsoft.com/office/powerpoint/2010/main" val="14829404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E628A3E-1276-28E8-C538-42E295B307B9}"/>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DDC13D7B-40BA-400F-6E43-484AD2C02CE3}"/>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262C73D6-E01D-A8C1-1151-2A57AF20BAB7}"/>
              </a:ext>
            </a:extLst>
          </p:cNvPr>
          <p:cNvSpPr>
            <a:spLocks noGrp="1"/>
          </p:cNvSpPr>
          <p:nvPr>
            <p:ph type="dt" sz="half" idx="10"/>
          </p:nvPr>
        </p:nvSpPr>
        <p:spPr/>
        <p:txBody>
          <a:bodyPr/>
          <a:lstStyle/>
          <a:p>
            <a:fld id="{B69F6020-66C6-4DDB-A890-79202FD08895}" type="datetimeFigureOut">
              <a:rPr lang="zh-CN" altLang="en-US" smtClean="0"/>
              <a:t>2024/4/29</a:t>
            </a:fld>
            <a:endParaRPr lang="zh-CN" altLang="en-US"/>
          </a:p>
        </p:txBody>
      </p:sp>
      <p:sp>
        <p:nvSpPr>
          <p:cNvPr id="5" name="页脚占位符 4">
            <a:extLst>
              <a:ext uri="{FF2B5EF4-FFF2-40B4-BE49-F238E27FC236}">
                <a16:creationId xmlns:a16="http://schemas.microsoft.com/office/drawing/2014/main" id="{EE8EFA8B-9D47-15AD-EABC-7842B70EAE47}"/>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0D34457-C75C-BC3B-DC7A-42D4DBF6E40A}"/>
              </a:ext>
            </a:extLst>
          </p:cNvPr>
          <p:cNvSpPr>
            <a:spLocks noGrp="1"/>
          </p:cNvSpPr>
          <p:nvPr>
            <p:ph type="sldNum" sz="quarter" idx="12"/>
          </p:nvPr>
        </p:nvSpPr>
        <p:spPr/>
        <p:txBody>
          <a:bodyPr/>
          <a:lstStyle/>
          <a:p>
            <a:fld id="{740434A4-7BDA-4F4F-A8FD-81A2C74816C8}" type="slidenum">
              <a:rPr lang="zh-CN" altLang="en-US" smtClean="0"/>
              <a:t>‹#›</a:t>
            </a:fld>
            <a:endParaRPr lang="zh-CN" altLang="en-US"/>
          </a:p>
        </p:txBody>
      </p:sp>
    </p:spTree>
    <p:extLst>
      <p:ext uri="{BB962C8B-B14F-4D97-AF65-F5344CB8AC3E}">
        <p14:creationId xmlns:p14="http://schemas.microsoft.com/office/powerpoint/2010/main" val="31432525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8F332C43-84D8-E7DA-84AC-4E95FACAA230}"/>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418B6339-B1B2-3981-BF03-9704E120230E}"/>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7E716565-1281-716D-D817-C490897FFA19}"/>
              </a:ext>
            </a:extLst>
          </p:cNvPr>
          <p:cNvSpPr>
            <a:spLocks noGrp="1"/>
          </p:cNvSpPr>
          <p:nvPr>
            <p:ph type="dt" sz="half" idx="10"/>
          </p:nvPr>
        </p:nvSpPr>
        <p:spPr/>
        <p:txBody>
          <a:bodyPr/>
          <a:lstStyle/>
          <a:p>
            <a:fld id="{B69F6020-66C6-4DDB-A890-79202FD08895}" type="datetimeFigureOut">
              <a:rPr lang="zh-CN" altLang="en-US" smtClean="0"/>
              <a:t>2024/4/29</a:t>
            </a:fld>
            <a:endParaRPr lang="zh-CN" altLang="en-US"/>
          </a:p>
        </p:txBody>
      </p:sp>
      <p:sp>
        <p:nvSpPr>
          <p:cNvPr id="5" name="页脚占位符 4">
            <a:extLst>
              <a:ext uri="{FF2B5EF4-FFF2-40B4-BE49-F238E27FC236}">
                <a16:creationId xmlns:a16="http://schemas.microsoft.com/office/drawing/2014/main" id="{333657CA-444F-8A73-83C6-D569C33C2FD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706FAA-465F-B213-F535-1FF6BB1B476E}"/>
              </a:ext>
            </a:extLst>
          </p:cNvPr>
          <p:cNvSpPr>
            <a:spLocks noGrp="1"/>
          </p:cNvSpPr>
          <p:nvPr>
            <p:ph type="sldNum" sz="quarter" idx="12"/>
          </p:nvPr>
        </p:nvSpPr>
        <p:spPr/>
        <p:txBody>
          <a:bodyPr/>
          <a:lstStyle/>
          <a:p>
            <a:fld id="{740434A4-7BDA-4F4F-A8FD-81A2C74816C8}" type="slidenum">
              <a:rPr lang="zh-CN" altLang="en-US" smtClean="0"/>
              <a:t>‹#›</a:t>
            </a:fld>
            <a:endParaRPr lang="zh-CN" altLang="en-US"/>
          </a:p>
        </p:txBody>
      </p:sp>
    </p:spTree>
    <p:extLst>
      <p:ext uri="{BB962C8B-B14F-4D97-AF65-F5344CB8AC3E}">
        <p14:creationId xmlns:p14="http://schemas.microsoft.com/office/powerpoint/2010/main" val="28039269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C422D68-EA47-8F18-7248-F32DD173BE30}"/>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E18B446-5D91-CC27-1B0F-1763C2FFA5E8}"/>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4894FA90-44B3-D72A-45B8-DC3A89383CD7}"/>
              </a:ext>
            </a:extLst>
          </p:cNvPr>
          <p:cNvSpPr>
            <a:spLocks noGrp="1"/>
          </p:cNvSpPr>
          <p:nvPr>
            <p:ph type="dt" sz="half" idx="10"/>
          </p:nvPr>
        </p:nvSpPr>
        <p:spPr/>
        <p:txBody>
          <a:bodyPr/>
          <a:lstStyle/>
          <a:p>
            <a:fld id="{B69F6020-66C6-4DDB-A890-79202FD08895}" type="datetimeFigureOut">
              <a:rPr lang="zh-CN" altLang="en-US" smtClean="0"/>
              <a:t>2024/4/29</a:t>
            </a:fld>
            <a:endParaRPr lang="zh-CN" altLang="en-US"/>
          </a:p>
        </p:txBody>
      </p:sp>
      <p:sp>
        <p:nvSpPr>
          <p:cNvPr id="5" name="页脚占位符 4">
            <a:extLst>
              <a:ext uri="{FF2B5EF4-FFF2-40B4-BE49-F238E27FC236}">
                <a16:creationId xmlns:a16="http://schemas.microsoft.com/office/drawing/2014/main" id="{C8BAF0BB-5E64-AE9A-26BC-8165973B930A}"/>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EDDB9B1-C86F-3E4A-81B8-92B31909A4CF}"/>
              </a:ext>
            </a:extLst>
          </p:cNvPr>
          <p:cNvSpPr>
            <a:spLocks noGrp="1"/>
          </p:cNvSpPr>
          <p:nvPr>
            <p:ph type="sldNum" sz="quarter" idx="12"/>
          </p:nvPr>
        </p:nvSpPr>
        <p:spPr/>
        <p:txBody>
          <a:bodyPr/>
          <a:lstStyle/>
          <a:p>
            <a:fld id="{740434A4-7BDA-4F4F-A8FD-81A2C74816C8}" type="slidenum">
              <a:rPr lang="zh-CN" altLang="en-US" smtClean="0"/>
              <a:t>‹#›</a:t>
            </a:fld>
            <a:endParaRPr lang="zh-CN" altLang="en-US"/>
          </a:p>
        </p:txBody>
      </p:sp>
    </p:spTree>
    <p:extLst>
      <p:ext uri="{BB962C8B-B14F-4D97-AF65-F5344CB8AC3E}">
        <p14:creationId xmlns:p14="http://schemas.microsoft.com/office/powerpoint/2010/main" val="1645061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2B88CC0-A747-D287-9ACF-CC2622BC431B}"/>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6A2C0377-7C3E-09F1-6F6C-5B0C4DA0849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9A4943B6-4124-E004-CFC5-61D121B757AD}"/>
              </a:ext>
            </a:extLst>
          </p:cNvPr>
          <p:cNvSpPr>
            <a:spLocks noGrp="1"/>
          </p:cNvSpPr>
          <p:nvPr>
            <p:ph type="dt" sz="half" idx="10"/>
          </p:nvPr>
        </p:nvSpPr>
        <p:spPr/>
        <p:txBody>
          <a:bodyPr/>
          <a:lstStyle/>
          <a:p>
            <a:fld id="{B69F6020-66C6-4DDB-A890-79202FD08895}" type="datetimeFigureOut">
              <a:rPr lang="zh-CN" altLang="en-US" smtClean="0"/>
              <a:t>2024/4/29</a:t>
            </a:fld>
            <a:endParaRPr lang="zh-CN" altLang="en-US"/>
          </a:p>
        </p:txBody>
      </p:sp>
      <p:sp>
        <p:nvSpPr>
          <p:cNvPr id="5" name="页脚占位符 4">
            <a:extLst>
              <a:ext uri="{FF2B5EF4-FFF2-40B4-BE49-F238E27FC236}">
                <a16:creationId xmlns:a16="http://schemas.microsoft.com/office/drawing/2014/main" id="{D77FC2D6-0CEE-FE46-42BF-AD9E997295FE}"/>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29AA419A-B26A-A034-B700-C21DBC3797F5}"/>
              </a:ext>
            </a:extLst>
          </p:cNvPr>
          <p:cNvSpPr>
            <a:spLocks noGrp="1"/>
          </p:cNvSpPr>
          <p:nvPr>
            <p:ph type="sldNum" sz="quarter" idx="12"/>
          </p:nvPr>
        </p:nvSpPr>
        <p:spPr/>
        <p:txBody>
          <a:bodyPr/>
          <a:lstStyle/>
          <a:p>
            <a:fld id="{740434A4-7BDA-4F4F-A8FD-81A2C74816C8}" type="slidenum">
              <a:rPr lang="zh-CN" altLang="en-US" smtClean="0"/>
              <a:t>‹#›</a:t>
            </a:fld>
            <a:endParaRPr lang="zh-CN" altLang="en-US"/>
          </a:p>
        </p:txBody>
      </p:sp>
    </p:spTree>
    <p:extLst>
      <p:ext uri="{BB962C8B-B14F-4D97-AF65-F5344CB8AC3E}">
        <p14:creationId xmlns:p14="http://schemas.microsoft.com/office/powerpoint/2010/main" val="67073093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CDA65FE-D9FF-89C6-0EEA-31108986C84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47BBDD07-D0A4-B135-3EB6-EACD5D4F6B9E}"/>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1D3040A6-E545-76AE-6852-6D762200FC7B}"/>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AE247ADF-29AC-DC28-E816-11B099C59CE0}"/>
              </a:ext>
            </a:extLst>
          </p:cNvPr>
          <p:cNvSpPr>
            <a:spLocks noGrp="1"/>
          </p:cNvSpPr>
          <p:nvPr>
            <p:ph type="dt" sz="half" idx="10"/>
          </p:nvPr>
        </p:nvSpPr>
        <p:spPr/>
        <p:txBody>
          <a:bodyPr/>
          <a:lstStyle/>
          <a:p>
            <a:fld id="{B69F6020-66C6-4DDB-A890-79202FD08895}" type="datetimeFigureOut">
              <a:rPr lang="zh-CN" altLang="en-US" smtClean="0"/>
              <a:t>2024/4/29</a:t>
            </a:fld>
            <a:endParaRPr lang="zh-CN" altLang="en-US"/>
          </a:p>
        </p:txBody>
      </p:sp>
      <p:sp>
        <p:nvSpPr>
          <p:cNvPr id="6" name="页脚占位符 5">
            <a:extLst>
              <a:ext uri="{FF2B5EF4-FFF2-40B4-BE49-F238E27FC236}">
                <a16:creationId xmlns:a16="http://schemas.microsoft.com/office/drawing/2014/main" id="{304E21FA-6D85-1542-1452-3800CFD0F297}"/>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6D9BC204-8846-758F-3DDF-DBDB87332F54}"/>
              </a:ext>
            </a:extLst>
          </p:cNvPr>
          <p:cNvSpPr>
            <a:spLocks noGrp="1"/>
          </p:cNvSpPr>
          <p:nvPr>
            <p:ph type="sldNum" sz="quarter" idx="12"/>
          </p:nvPr>
        </p:nvSpPr>
        <p:spPr/>
        <p:txBody>
          <a:bodyPr/>
          <a:lstStyle/>
          <a:p>
            <a:fld id="{740434A4-7BDA-4F4F-A8FD-81A2C74816C8}" type="slidenum">
              <a:rPr lang="zh-CN" altLang="en-US" smtClean="0"/>
              <a:t>‹#›</a:t>
            </a:fld>
            <a:endParaRPr lang="zh-CN" altLang="en-US"/>
          </a:p>
        </p:txBody>
      </p:sp>
    </p:spTree>
    <p:extLst>
      <p:ext uri="{BB962C8B-B14F-4D97-AF65-F5344CB8AC3E}">
        <p14:creationId xmlns:p14="http://schemas.microsoft.com/office/powerpoint/2010/main" val="348487070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5483DAD-0CD3-8A43-C018-AC6C2F55F25F}"/>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EBB7CFC4-5695-7D33-6B2D-19AE35B6960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2E6C4B2C-C152-6975-8522-9C0040A6716A}"/>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8DD952C-FFAC-3A7B-9804-D49EA7D6140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47D1310-D7F1-5688-EBFA-EF91C2A743F6}"/>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25361F0-D2FC-8FB9-1A95-72A85A6074AE}"/>
              </a:ext>
            </a:extLst>
          </p:cNvPr>
          <p:cNvSpPr>
            <a:spLocks noGrp="1"/>
          </p:cNvSpPr>
          <p:nvPr>
            <p:ph type="dt" sz="half" idx="10"/>
          </p:nvPr>
        </p:nvSpPr>
        <p:spPr/>
        <p:txBody>
          <a:bodyPr/>
          <a:lstStyle/>
          <a:p>
            <a:fld id="{B69F6020-66C6-4DDB-A890-79202FD08895}" type="datetimeFigureOut">
              <a:rPr lang="zh-CN" altLang="en-US" smtClean="0"/>
              <a:t>2024/4/29</a:t>
            </a:fld>
            <a:endParaRPr lang="zh-CN" altLang="en-US"/>
          </a:p>
        </p:txBody>
      </p:sp>
      <p:sp>
        <p:nvSpPr>
          <p:cNvPr id="8" name="页脚占位符 7">
            <a:extLst>
              <a:ext uri="{FF2B5EF4-FFF2-40B4-BE49-F238E27FC236}">
                <a16:creationId xmlns:a16="http://schemas.microsoft.com/office/drawing/2014/main" id="{ABC3389C-F6D8-6D12-D65C-68C9083ADD6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85A332C0-D8B1-607E-5C96-B0101ADB1965}"/>
              </a:ext>
            </a:extLst>
          </p:cNvPr>
          <p:cNvSpPr>
            <a:spLocks noGrp="1"/>
          </p:cNvSpPr>
          <p:nvPr>
            <p:ph type="sldNum" sz="quarter" idx="12"/>
          </p:nvPr>
        </p:nvSpPr>
        <p:spPr/>
        <p:txBody>
          <a:bodyPr/>
          <a:lstStyle/>
          <a:p>
            <a:fld id="{740434A4-7BDA-4F4F-A8FD-81A2C74816C8}" type="slidenum">
              <a:rPr lang="zh-CN" altLang="en-US" smtClean="0"/>
              <a:t>‹#›</a:t>
            </a:fld>
            <a:endParaRPr lang="zh-CN" altLang="en-US"/>
          </a:p>
        </p:txBody>
      </p:sp>
    </p:spTree>
    <p:extLst>
      <p:ext uri="{BB962C8B-B14F-4D97-AF65-F5344CB8AC3E}">
        <p14:creationId xmlns:p14="http://schemas.microsoft.com/office/powerpoint/2010/main" val="28427415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7759470-0230-0A83-956F-D54B5DC48B9F}"/>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B8515F5C-B33B-6B7D-3031-368D533C9FD9}"/>
              </a:ext>
            </a:extLst>
          </p:cNvPr>
          <p:cNvSpPr>
            <a:spLocks noGrp="1"/>
          </p:cNvSpPr>
          <p:nvPr>
            <p:ph type="dt" sz="half" idx="10"/>
          </p:nvPr>
        </p:nvSpPr>
        <p:spPr/>
        <p:txBody>
          <a:bodyPr/>
          <a:lstStyle/>
          <a:p>
            <a:fld id="{B69F6020-66C6-4DDB-A890-79202FD08895}" type="datetimeFigureOut">
              <a:rPr lang="zh-CN" altLang="en-US" smtClean="0"/>
              <a:t>2024/4/29</a:t>
            </a:fld>
            <a:endParaRPr lang="zh-CN" altLang="en-US"/>
          </a:p>
        </p:txBody>
      </p:sp>
      <p:sp>
        <p:nvSpPr>
          <p:cNvPr id="4" name="页脚占位符 3">
            <a:extLst>
              <a:ext uri="{FF2B5EF4-FFF2-40B4-BE49-F238E27FC236}">
                <a16:creationId xmlns:a16="http://schemas.microsoft.com/office/drawing/2014/main" id="{D0FDDAB5-F247-3D5A-060F-3487B89FF598}"/>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9E604045-D226-65E3-D118-F3DF2EECD24F}"/>
              </a:ext>
            </a:extLst>
          </p:cNvPr>
          <p:cNvSpPr>
            <a:spLocks noGrp="1"/>
          </p:cNvSpPr>
          <p:nvPr>
            <p:ph type="sldNum" sz="quarter" idx="12"/>
          </p:nvPr>
        </p:nvSpPr>
        <p:spPr/>
        <p:txBody>
          <a:bodyPr/>
          <a:lstStyle/>
          <a:p>
            <a:fld id="{740434A4-7BDA-4F4F-A8FD-81A2C74816C8}" type="slidenum">
              <a:rPr lang="zh-CN" altLang="en-US" smtClean="0"/>
              <a:t>‹#›</a:t>
            </a:fld>
            <a:endParaRPr lang="zh-CN" altLang="en-US"/>
          </a:p>
        </p:txBody>
      </p:sp>
    </p:spTree>
    <p:extLst>
      <p:ext uri="{BB962C8B-B14F-4D97-AF65-F5344CB8AC3E}">
        <p14:creationId xmlns:p14="http://schemas.microsoft.com/office/powerpoint/2010/main" val="283631212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238CBEC7-17CE-7387-B096-237EACF9EFE6}"/>
              </a:ext>
            </a:extLst>
          </p:cNvPr>
          <p:cNvSpPr>
            <a:spLocks noGrp="1"/>
          </p:cNvSpPr>
          <p:nvPr>
            <p:ph type="dt" sz="half" idx="10"/>
          </p:nvPr>
        </p:nvSpPr>
        <p:spPr/>
        <p:txBody>
          <a:bodyPr/>
          <a:lstStyle/>
          <a:p>
            <a:fld id="{B69F6020-66C6-4DDB-A890-79202FD08895}" type="datetimeFigureOut">
              <a:rPr lang="zh-CN" altLang="en-US" smtClean="0"/>
              <a:t>2024/4/29</a:t>
            </a:fld>
            <a:endParaRPr lang="zh-CN" altLang="en-US"/>
          </a:p>
        </p:txBody>
      </p:sp>
      <p:sp>
        <p:nvSpPr>
          <p:cNvPr id="3" name="页脚占位符 2">
            <a:extLst>
              <a:ext uri="{FF2B5EF4-FFF2-40B4-BE49-F238E27FC236}">
                <a16:creationId xmlns:a16="http://schemas.microsoft.com/office/drawing/2014/main" id="{C945FE7F-5401-99F4-625B-6F24979CE8A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88D11D3E-26F4-2A44-3BA0-0D16B4CBC368}"/>
              </a:ext>
            </a:extLst>
          </p:cNvPr>
          <p:cNvSpPr>
            <a:spLocks noGrp="1"/>
          </p:cNvSpPr>
          <p:nvPr>
            <p:ph type="sldNum" sz="quarter" idx="12"/>
          </p:nvPr>
        </p:nvSpPr>
        <p:spPr/>
        <p:txBody>
          <a:bodyPr/>
          <a:lstStyle/>
          <a:p>
            <a:fld id="{740434A4-7BDA-4F4F-A8FD-81A2C74816C8}" type="slidenum">
              <a:rPr lang="zh-CN" altLang="en-US" smtClean="0"/>
              <a:t>‹#›</a:t>
            </a:fld>
            <a:endParaRPr lang="zh-CN" altLang="en-US"/>
          </a:p>
        </p:txBody>
      </p:sp>
    </p:spTree>
    <p:extLst>
      <p:ext uri="{BB962C8B-B14F-4D97-AF65-F5344CB8AC3E}">
        <p14:creationId xmlns:p14="http://schemas.microsoft.com/office/powerpoint/2010/main" val="19263250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29138C-DA12-6949-227C-E2E4EA8B61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FCC5A3AA-8DB4-4148-FCA6-A2C5EBD51B7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9B3F9941-4C08-FDDE-AF43-1E79722369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0858AA6-1772-388D-CBF7-7E013F5EA114}"/>
              </a:ext>
            </a:extLst>
          </p:cNvPr>
          <p:cNvSpPr>
            <a:spLocks noGrp="1"/>
          </p:cNvSpPr>
          <p:nvPr>
            <p:ph type="dt" sz="half" idx="10"/>
          </p:nvPr>
        </p:nvSpPr>
        <p:spPr/>
        <p:txBody>
          <a:bodyPr/>
          <a:lstStyle/>
          <a:p>
            <a:fld id="{B69F6020-66C6-4DDB-A890-79202FD08895}" type="datetimeFigureOut">
              <a:rPr lang="zh-CN" altLang="en-US" smtClean="0"/>
              <a:t>2024/4/29</a:t>
            </a:fld>
            <a:endParaRPr lang="zh-CN" altLang="en-US"/>
          </a:p>
        </p:txBody>
      </p:sp>
      <p:sp>
        <p:nvSpPr>
          <p:cNvPr id="6" name="页脚占位符 5">
            <a:extLst>
              <a:ext uri="{FF2B5EF4-FFF2-40B4-BE49-F238E27FC236}">
                <a16:creationId xmlns:a16="http://schemas.microsoft.com/office/drawing/2014/main" id="{E3C5FC08-6042-9F4F-D43C-A1D2056D380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19D102D-9BEC-14B4-E75D-FF558BEA6A86}"/>
              </a:ext>
            </a:extLst>
          </p:cNvPr>
          <p:cNvSpPr>
            <a:spLocks noGrp="1"/>
          </p:cNvSpPr>
          <p:nvPr>
            <p:ph type="sldNum" sz="quarter" idx="12"/>
          </p:nvPr>
        </p:nvSpPr>
        <p:spPr/>
        <p:txBody>
          <a:bodyPr/>
          <a:lstStyle/>
          <a:p>
            <a:fld id="{740434A4-7BDA-4F4F-A8FD-81A2C74816C8}" type="slidenum">
              <a:rPr lang="zh-CN" altLang="en-US" smtClean="0"/>
              <a:t>‹#›</a:t>
            </a:fld>
            <a:endParaRPr lang="zh-CN" altLang="en-US"/>
          </a:p>
        </p:txBody>
      </p:sp>
    </p:spTree>
    <p:extLst>
      <p:ext uri="{BB962C8B-B14F-4D97-AF65-F5344CB8AC3E}">
        <p14:creationId xmlns:p14="http://schemas.microsoft.com/office/powerpoint/2010/main" val="3561832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72F0F0-145B-F94F-D303-F2A97DC85421}"/>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BB33EF30-D603-CC83-5ED6-08D7B9917B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7C2C1A5-AA56-74A3-0AE1-B315DD720A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0DE896EB-7EE7-5175-F9FB-26C76EA90691}"/>
              </a:ext>
            </a:extLst>
          </p:cNvPr>
          <p:cNvSpPr>
            <a:spLocks noGrp="1"/>
          </p:cNvSpPr>
          <p:nvPr>
            <p:ph type="dt" sz="half" idx="10"/>
          </p:nvPr>
        </p:nvSpPr>
        <p:spPr/>
        <p:txBody>
          <a:bodyPr/>
          <a:lstStyle/>
          <a:p>
            <a:fld id="{B69F6020-66C6-4DDB-A890-79202FD08895}" type="datetimeFigureOut">
              <a:rPr lang="zh-CN" altLang="en-US" smtClean="0"/>
              <a:t>2024/4/29</a:t>
            </a:fld>
            <a:endParaRPr lang="zh-CN" altLang="en-US"/>
          </a:p>
        </p:txBody>
      </p:sp>
      <p:sp>
        <p:nvSpPr>
          <p:cNvPr id="6" name="页脚占位符 5">
            <a:extLst>
              <a:ext uri="{FF2B5EF4-FFF2-40B4-BE49-F238E27FC236}">
                <a16:creationId xmlns:a16="http://schemas.microsoft.com/office/drawing/2014/main" id="{6B31EE8A-75DE-57F7-BAD9-ABCF4567CFC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C10B51E5-F89B-460B-419E-D97C89D7BE09}"/>
              </a:ext>
            </a:extLst>
          </p:cNvPr>
          <p:cNvSpPr>
            <a:spLocks noGrp="1"/>
          </p:cNvSpPr>
          <p:nvPr>
            <p:ph type="sldNum" sz="quarter" idx="12"/>
          </p:nvPr>
        </p:nvSpPr>
        <p:spPr/>
        <p:txBody>
          <a:bodyPr/>
          <a:lstStyle/>
          <a:p>
            <a:fld id="{740434A4-7BDA-4F4F-A8FD-81A2C74816C8}" type="slidenum">
              <a:rPr lang="zh-CN" altLang="en-US" smtClean="0"/>
              <a:t>‹#›</a:t>
            </a:fld>
            <a:endParaRPr lang="zh-CN" altLang="en-US"/>
          </a:p>
        </p:txBody>
      </p:sp>
    </p:spTree>
    <p:extLst>
      <p:ext uri="{BB962C8B-B14F-4D97-AF65-F5344CB8AC3E}">
        <p14:creationId xmlns:p14="http://schemas.microsoft.com/office/powerpoint/2010/main" val="29462053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9666E80-ED46-25B7-703A-87ABA4360A9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3C417091-D689-46C9-DDDD-3EA012C39F2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9B21519C-8C60-6A43-1362-25DA201405A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9F6020-66C6-4DDB-A890-79202FD08895}" type="datetimeFigureOut">
              <a:rPr lang="zh-CN" altLang="en-US" smtClean="0"/>
              <a:t>2024/4/29</a:t>
            </a:fld>
            <a:endParaRPr lang="zh-CN" altLang="en-US"/>
          </a:p>
        </p:txBody>
      </p:sp>
      <p:sp>
        <p:nvSpPr>
          <p:cNvPr id="5" name="页脚占位符 4">
            <a:extLst>
              <a:ext uri="{FF2B5EF4-FFF2-40B4-BE49-F238E27FC236}">
                <a16:creationId xmlns:a16="http://schemas.microsoft.com/office/drawing/2014/main" id="{6DF2827E-3EEF-11D5-8081-7C321EF175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D2762E3C-5642-3B73-8DBA-5F4D0BBD1C9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40434A4-7BDA-4F4F-A8FD-81A2C74816C8}" type="slidenum">
              <a:rPr lang="zh-CN" altLang="en-US" smtClean="0"/>
              <a:t>‹#›</a:t>
            </a:fld>
            <a:endParaRPr lang="zh-CN" altLang="en-US"/>
          </a:p>
        </p:txBody>
      </p:sp>
    </p:spTree>
    <p:extLst>
      <p:ext uri="{BB962C8B-B14F-4D97-AF65-F5344CB8AC3E}">
        <p14:creationId xmlns:p14="http://schemas.microsoft.com/office/powerpoint/2010/main" val="31454901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AB02145-0D35-7FEF-0EE1-1042F636E563}"/>
              </a:ext>
            </a:extLst>
          </p:cNvPr>
          <p:cNvSpPr>
            <a:spLocks noGrp="1"/>
          </p:cNvSpPr>
          <p:nvPr>
            <p:ph type="ctrTitle"/>
          </p:nvPr>
        </p:nvSpPr>
        <p:spPr/>
        <p:txBody>
          <a:bodyPr/>
          <a:lstStyle/>
          <a:p>
            <a:r>
              <a:rPr lang="zh-CN" altLang="en-US" dirty="0"/>
              <a:t>数据结构题解</a:t>
            </a:r>
          </a:p>
        </p:txBody>
      </p:sp>
      <p:sp>
        <p:nvSpPr>
          <p:cNvPr id="3" name="副标题 2">
            <a:extLst>
              <a:ext uri="{FF2B5EF4-FFF2-40B4-BE49-F238E27FC236}">
                <a16:creationId xmlns:a16="http://schemas.microsoft.com/office/drawing/2014/main" id="{047C2CD7-64F9-5AE0-A098-1B762CC434D7}"/>
              </a:ext>
            </a:extLst>
          </p:cNvPr>
          <p:cNvSpPr>
            <a:spLocks noGrp="1"/>
          </p:cNvSpPr>
          <p:nvPr>
            <p:ph type="subTitle" idx="1"/>
          </p:nvPr>
        </p:nvSpPr>
        <p:spPr/>
        <p:txBody>
          <a:bodyPr/>
          <a:lstStyle/>
          <a:p>
            <a:r>
              <a:rPr lang="en-US" altLang="zh-CN" dirty="0"/>
              <a:t>-</a:t>
            </a:r>
            <a:r>
              <a:rPr lang="zh-CN" altLang="en-US" dirty="0"/>
              <a:t>梁育诚 </a:t>
            </a:r>
            <a:r>
              <a:rPr lang="en-US" altLang="zh-CN"/>
              <a:t>2023150501010</a:t>
            </a:r>
            <a:endParaRPr lang="zh-CN" altLang="en-US" dirty="0"/>
          </a:p>
        </p:txBody>
      </p:sp>
    </p:spTree>
    <p:extLst>
      <p:ext uri="{BB962C8B-B14F-4D97-AF65-F5344CB8AC3E}">
        <p14:creationId xmlns:p14="http://schemas.microsoft.com/office/powerpoint/2010/main" val="25111659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1CC01D-141E-6E3C-8D05-5B914912851A}"/>
              </a:ext>
            </a:extLst>
          </p:cNvPr>
          <p:cNvSpPr>
            <a:spLocks noGrp="1"/>
          </p:cNvSpPr>
          <p:nvPr>
            <p:ph type="title"/>
          </p:nvPr>
        </p:nvSpPr>
        <p:spPr/>
        <p:txBody>
          <a:bodyPr>
            <a:normAutofit/>
          </a:bodyPr>
          <a:lstStyle/>
          <a:p>
            <a:r>
              <a:rPr lang="en-US" altLang="zh-CN" sz="2800" dirty="0"/>
              <a:t>F:</a:t>
            </a:r>
            <a:r>
              <a:rPr lang="en-US" altLang="zh-CN" sz="2800" b="1" dirty="0"/>
              <a:t>The happy Prince and Other Tales</a:t>
            </a:r>
            <a:r>
              <a:rPr lang="en-US" altLang="zh-CN" sz="2800" dirty="0"/>
              <a:t> </a:t>
            </a:r>
            <a:endParaRPr lang="zh-CN" altLang="en-US" sz="2800" dirty="0"/>
          </a:p>
        </p:txBody>
      </p:sp>
      <mc:AlternateContent xmlns:mc="http://schemas.openxmlformats.org/markup-compatibility/2006" xmlns:a14="http://schemas.microsoft.com/office/drawing/2010/main">
        <mc:Choice Requires="a14">
          <p:sp>
            <p:nvSpPr>
              <p:cNvPr id="6" name="内容占位符 5">
                <a:extLst>
                  <a:ext uri="{FF2B5EF4-FFF2-40B4-BE49-F238E27FC236}">
                    <a16:creationId xmlns:a16="http://schemas.microsoft.com/office/drawing/2014/main" id="{102015E4-5E11-7F9E-F0E0-136F0C2A8C64}"/>
                  </a:ext>
                </a:extLst>
              </p:cNvPr>
              <p:cNvSpPr>
                <a:spLocks noGrp="1"/>
              </p:cNvSpPr>
              <p:nvPr>
                <p:ph idx="1"/>
              </p:nvPr>
            </p:nvSpPr>
            <p:spPr>
              <a:xfrm>
                <a:off x="838200" y="1833244"/>
                <a:ext cx="8671560" cy="4392295"/>
              </a:xfrm>
            </p:spPr>
            <p:txBody>
              <a:bodyPr>
                <a:normAutofit/>
              </a:bodyPr>
              <a:lstStyle/>
              <a:p>
                <a:r>
                  <a:rPr lang="zh-CN" altLang="en-US" dirty="0"/>
                  <a:t>题意：给定一个大小为</a:t>
                </a:r>
                <a:r>
                  <a:rPr lang="en-US" altLang="zh-CN" dirty="0"/>
                  <a:t>n</a:t>
                </a:r>
                <a:r>
                  <a:rPr lang="zh-CN" altLang="en-US" dirty="0"/>
                  <a:t>的数组，</a:t>
                </a:r>
                <a:r>
                  <a:rPr lang="en-US" altLang="zh-CN" dirty="0"/>
                  <a:t>m</a:t>
                </a:r>
                <a:r>
                  <a:rPr lang="zh-CN" altLang="en-US" dirty="0"/>
                  <a:t>次查询，每次查询</a:t>
                </a:r>
                <a:r>
                  <a:rPr lang="en-US" altLang="zh-CN" dirty="0"/>
                  <a:t>[l, r]</a:t>
                </a:r>
                <a:r>
                  <a:rPr lang="zh-CN" altLang="en-US" dirty="0"/>
                  <a:t>子数组内，子串之和小于等于</a:t>
                </a:r>
                <a:r>
                  <a:rPr lang="en-US" altLang="zh-CN" dirty="0"/>
                  <a:t>u</a:t>
                </a:r>
                <a:r>
                  <a:rPr lang="zh-CN" altLang="en-US" dirty="0"/>
                  <a:t>的最大值。</a:t>
                </a:r>
                <a:endParaRPr lang="en-US" altLang="zh-CN" dirty="0"/>
              </a:p>
              <a:p>
                <a:r>
                  <a:rPr lang="en-US" altLang="zh-CN" dirty="0"/>
                  <a:t>n</a:t>
                </a:r>
                <a:r>
                  <a:rPr lang="zh-CN" altLang="en-US" dirty="0"/>
                  <a:t>≤</a:t>
                </a:r>
                <a:r>
                  <a:rPr lang="en-US" altLang="zh-CN" dirty="0"/>
                  <a:t>2e3,m</a:t>
                </a:r>
                <a:r>
                  <a:rPr lang="zh-CN" altLang="en-US" dirty="0"/>
                  <a:t>≤</a:t>
                </a:r>
                <a:r>
                  <a:rPr lang="en-US" altLang="zh-CN" dirty="0"/>
                  <a:t>2e5</a:t>
                </a:r>
              </a:p>
              <a:p>
                <a:r>
                  <a:rPr lang="zh-CN" altLang="en-US" sz="2400" dirty="0"/>
                  <a:t>注意到这题</a:t>
                </a:r>
                <a:r>
                  <a:rPr lang="en-US" altLang="zh-CN" sz="2400" dirty="0"/>
                  <a:t>n</a:t>
                </a:r>
                <a:r>
                  <a:rPr lang="zh-CN" altLang="en-US" sz="2400" dirty="0"/>
                  <a:t>比较小</a:t>
                </a:r>
                <a:r>
                  <a:rPr lang="en-US" altLang="zh-CN" sz="2400" dirty="0"/>
                  <a:t>,</a:t>
                </a:r>
                <a14:m>
                  <m:oMath xmlns:m="http://schemas.openxmlformats.org/officeDocument/2006/math">
                    <m:sSup>
                      <m:sSupPr>
                        <m:ctrlPr>
                          <a:rPr lang="en-US" altLang="zh-CN" sz="2400" b="0" i="1" smtClean="0">
                            <a:latin typeface="Cambria Math" panose="02040503050406030204" pitchFamily="18" charset="0"/>
                          </a:rPr>
                        </m:ctrlPr>
                      </m:sSupPr>
                      <m:e>
                        <m:r>
                          <a:rPr lang="en-US" altLang="zh-CN" sz="2400" b="0" i="1" smtClean="0">
                            <a:latin typeface="Cambria Math" panose="02040503050406030204" pitchFamily="18" charset="0"/>
                          </a:rPr>
                          <m:t>𝑛</m:t>
                        </m:r>
                      </m:e>
                      <m:sup>
                        <m:r>
                          <a:rPr lang="en-US" altLang="zh-CN" sz="2400" b="0" i="1" smtClean="0">
                            <a:latin typeface="Cambria Math" panose="02040503050406030204" pitchFamily="18" charset="0"/>
                          </a:rPr>
                          <m:t>2</m:t>
                        </m:r>
                      </m:sup>
                    </m:sSup>
                  </m:oMath>
                </a14:m>
                <a:r>
                  <a:rPr lang="zh-CN" altLang="en-US" sz="2400" b="0" dirty="0"/>
                  <a:t>的时间复杂度是可以接受的，所有我们可以考虑直接列出所有的子串和，得到一个二维数组</a:t>
                </a:r>
                <a:r>
                  <a:rPr lang="en-US" altLang="zh-CN" sz="2400" b="0" dirty="0"/>
                  <a:t>f[n][n]</a:t>
                </a:r>
                <a:r>
                  <a:rPr lang="zh-CN" altLang="en-US" sz="2400" b="0" dirty="0"/>
                  <a:t>，</a:t>
                </a:r>
                <a:r>
                  <a:rPr lang="en-US" altLang="zh-CN" sz="2400" b="0" dirty="0"/>
                  <a:t>f[</a:t>
                </a:r>
                <a:r>
                  <a:rPr lang="en-US" altLang="zh-CN" sz="2400" dirty="0"/>
                  <a:t>l</a:t>
                </a:r>
                <a:r>
                  <a:rPr lang="en-US" altLang="zh-CN" sz="2400" b="0" dirty="0"/>
                  <a:t>][r]</a:t>
                </a:r>
                <a:r>
                  <a:rPr lang="zh-CN" altLang="en-US" sz="2400" b="0" dirty="0"/>
                  <a:t>表示从</a:t>
                </a:r>
                <a:r>
                  <a:rPr lang="en-US" altLang="zh-CN" sz="2400" dirty="0"/>
                  <a:t>a[l] + a[l+1] + … +a[r]</a:t>
                </a:r>
                <a:r>
                  <a:rPr lang="zh-CN" altLang="en-US" sz="2400" dirty="0"/>
                  <a:t>，那么对于一次询问</a:t>
                </a:r>
                <a:r>
                  <a:rPr lang="en-US" altLang="zh-CN" sz="2400" dirty="0"/>
                  <a:t>(l, r, u)</a:t>
                </a:r>
                <a:r>
                  <a:rPr lang="zh-CN" altLang="en-US" sz="2400" dirty="0"/>
                  <a:t>相当于求</a:t>
                </a:r>
                <a14:m>
                  <m:oMath xmlns:m="http://schemas.openxmlformats.org/officeDocument/2006/math">
                    <m:r>
                      <a:rPr lang="en-US" altLang="zh-CN" sz="2400" i="1" dirty="0" smtClean="0">
                        <a:latin typeface="Cambria Math" panose="02040503050406030204" pitchFamily="18" charset="0"/>
                      </a:rPr>
                      <m:t>𝑓</m:t>
                    </m:r>
                    <m:d>
                      <m:dPr>
                        <m:begChr m:val="["/>
                        <m:endChr m:val="]"/>
                        <m:ctrlPr>
                          <a:rPr lang="en-US" altLang="zh-CN" sz="2400" i="1" dirty="0" smtClean="0">
                            <a:latin typeface="Cambria Math" panose="02040503050406030204" pitchFamily="18" charset="0"/>
                          </a:rPr>
                        </m:ctrlPr>
                      </m:dPr>
                      <m:e>
                        <m:r>
                          <a:rPr lang="en-US" altLang="zh-CN" sz="2400" i="1" dirty="0" err="1" smtClean="0">
                            <a:latin typeface="Cambria Math" panose="02040503050406030204" pitchFamily="18" charset="0"/>
                          </a:rPr>
                          <m:t>𝑖</m:t>
                        </m:r>
                      </m:e>
                    </m:d>
                    <m:d>
                      <m:dPr>
                        <m:begChr m:val="["/>
                        <m:endChr m:val="]"/>
                        <m:ctrlPr>
                          <a:rPr lang="en-US" altLang="zh-CN" sz="2400" i="1" dirty="0" smtClean="0">
                            <a:latin typeface="Cambria Math" panose="02040503050406030204" pitchFamily="18" charset="0"/>
                          </a:rPr>
                        </m:ctrlPr>
                      </m:dPr>
                      <m:e>
                        <m:r>
                          <a:rPr lang="en-US" altLang="zh-CN" sz="2400" i="1" dirty="0" smtClean="0">
                            <a:latin typeface="Cambria Math" panose="02040503050406030204" pitchFamily="18" charset="0"/>
                          </a:rPr>
                          <m:t>𝑗</m:t>
                        </m:r>
                      </m:e>
                    </m:d>
                    <m:r>
                      <a:rPr lang="en-US" altLang="zh-CN" sz="2400" b="0" i="1" dirty="0" smtClean="0">
                        <a:latin typeface="Cambria Math" panose="02040503050406030204" pitchFamily="18" charset="0"/>
                      </a:rPr>
                      <m:t> </m:t>
                    </m:r>
                    <m:r>
                      <a:rPr lang="en-US" altLang="zh-CN" sz="2400" i="1" dirty="0" smtClean="0">
                        <a:latin typeface="Cambria Math" panose="02040503050406030204" pitchFamily="18" charset="0"/>
                      </a:rPr>
                      <m:t>𝑙</m:t>
                    </m:r>
                    <m:r>
                      <a:rPr lang="zh-CN" altLang="en-US" sz="2400" i="1" dirty="0" smtClean="0">
                        <a:latin typeface="Cambria Math" panose="02040503050406030204" pitchFamily="18" charset="0"/>
                      </a:rPr>
                      <m:t>≤</m:t>
                    </m:r>
                    <m:r>
                      <a:rPr lang="en-US" altLang="zh-CN" sz="2400" b="0" i="1" dirty="0" smtClean="0">
                        <a:latin typeface="Cambria Math" panose="02040503050406030204" pitchFamily="18" charset="0"/>
                      </a:rPr>
                      <m:t>𝑖</m:t>
                    </m:r>
                    <m:r>
                      <a:rPr lang="zh-CN" altLang="en-US" sz="2400" i="1" dirty="0">
                        <a:latin typeface="Cambria Math" panose="02040503050406030204" pitchFamily="18" charset="0"/>
                      </a:rPr>
                      <m:t>≤</m:t>
                    </m:r>
                    <m:r>
                      <a:rPr lang="en-US" altLang="zh-CN" sz="2400" b="0" i="1" dirty="0" smtClean="0">
                        <a:latin typeface="Cambria Math" panose="02040503050406030204" pitchFamily="18" charset="0"/>
                      </a:rPr>
                      <m:t>𝑟</m:t>
                    </m:r>
                    <m:r>
                      <a:rPr lang="en-US" altLang="zh-CN" sz="2400" b="0" i="1" dirty="0" smtClean="0">
                        <a:latin typeface="Cambria Math" panose="02040503050406030204" pitchFamily="18" charset="0"/>
                      </a:rPr>
                      <m:t>,</m:t>
                    </m:r>
                    <m:r>
                      <a:rPr lang="en-US" altLang="zh-CN" sz="2400" i="1" dirty="0" smtClean="0">
                        <a:latin typeface="Cambria Math" panose="02040503050406030204" pitchFamily="18" charset="0"/>
                      </a:rPr>
                      <m:t>𝑙</m:t>
                    </m:r>
                    <m:r>
                      <a:rPr lang="zh-CN" altLang="en-US" sz="2400" i="1" dirty="0" smtClean="0">
                        <a:latin typeface="Cambria Math" panose="02040503050406030204" pitchFamily="18" charset="0"/>
                      </a:rPr>
                      <m:t>≤</m:t>
                    </m:r>
                    <m:r>
                      <a:rPr lang="en-US" altLang="zh-CN" sz="2400" b="0" i="1" dirty="0" smtClean="0">
                        <a:latin typeface="Cambria Math" panose="02040503050406030204" pitchFamily="18" charset="0"/>
                      </a:rPr>
                      <m:t>𝑗</m:t>
                    </m:r>
                    <m:r>
                      <a:rPr lang="zh-CN" altLang="en-US" sz="2400" i="1" dirty="0">
                        <a:latin typeface="Cambria Math" panose="02040503050406030204" pitchFamily="18" charset="0"/>
                      </a:rPr>
                      <m:t>≤</m:t>
                    </m:r>
                    <m:r>
                      <a:rPr lang="en-US" altLang="zh-CN" sz="2400" b="0" i="1" dirty="0" smtClean="0">
                        <a:latin typeface="Cambria Math" panose="02040503050406030204" pitchFamily="18" charset="0"/>
                      </a:rPr>
                      <m:t>𝑟</m:t>
                    </m:r>
                  </m:oMath>
                </a14:m>
                <a:r>
                  <a:rPr lang="zh-CN" altLang="en-US" sz="2400" b="0" dirty="0"/>
                  <a:t>里面≤</a:t>
                </a:r>
                <a:r>
                  <a:rPr lang="en-US" altLang="zh-CN" sz="2400" b="0" dirty="0"/>
                  <a:t>u</a:t>
                </a:r>
                <a:r>
                  <a:rPr lang="zh-CN" altLang="en-US" sz="2400" b="0" dirty="0"/>
                  <a:t>的最大值</a:t>
                </a:r>
                <a:endParaRPr lang="en-US" altLang="zh-CN" sz="2400" b="0" dirty="0"/>
              </a:p>
              <a:p>
                <a:r>
                  <a:rPr lang="zh-CN" altLang="en-US" sz="2400" b="0" dirty="0"/>
                  <a:t>如</a:t>
                </a:r>
                <a:r>
                  <a:rPr lang="en-US" altLang="zh-CN" sz="2400" b="0" dirty="0"/>
                  <a:t>l = 3, r = 9</a:t>
                </a:r>
                <a:r>
                  <a:rPr lang="zh-CN" altLang="en-US" sz="2400" b="0" dirty="0"/>
                  <a:t>时相当于求黄色区域内在给定条件下的最大值</a:t>
                </a:r>
                <a:endParaRPr lang="en-US" altLang="zh-CN" sz="2400" b="0" dirty="0"/>
              </a:p>
              <a:p>
                <a:r>
                  <a:rPr lang="zh-CN" altLang="en-US" sz="2400" dirty="0"/>
                  <a:t>那么显然，我们可以用二维线段树来分治地做这题，只要挨个求出每个小块在给定条件下的最大值，然后取</a:t>
                </a:r>
                <a:r>
                  <a:rPr lang="en-US" altLang="zh-CN" sz="2400" dirty="0"/>
                  <a:t>max</a:t>
                </a:r>
                <a:r>
                  <a:rPr lang="zh-CN" altLang="en-US" sz="2400" dirty="0"/>
                  <a:t>就行。</a:t>
                </a:r>
                <a:endParaRPr lang="en-US" altLang="zh-CN" sz="2400" dirty="0"/>
              </a:p>
              <a:p>
                <a:pPr marL="0" indent="0">
                  <a:buNone/>
                </a:pPr>
                <a:endParaRPr lang="en-US" altLang="zh-CN" sz="2000" b="0" dirty="0"/>
              </a:p>
              <a:p>
                <a:endParaRPr lang="en-US" altLang="zh-CN" sz="2000" b="0" dirty="0"/>
              </a:p>
              <a:p>
                <a:endParaRPr lang="en-US" altLang="zh-CN" sz="2000" b="0" dirty="0"/>
              </a:p>
              <a:p>
                <a:endParaRPr lang="en-US" altLang="zh-CN" b="0" dirty="0"/>
              </a:p>
              <a:p>
                <a:endParaRPr lang="en-US" altLang="zh-CN" b="0" dirty="0"/>
              </a:p>
              <a:p>
                <a:endParaRPr lang="en-US" altLang="zh-CN" dirty="0"/>
              </a:p>
              <a:p>
                <a:pPr marL="0" indent="0">
                  <a:buNone/>
                </a:pPr>
                <a:endParaRPr lang="en-US" altLang="zh-CN" dirty="0"/>
              </a:p>
            </p:txBody>
          </p:sp>
        </mc:Choice>
        <mc:Fallback xmlns="">
          <p:sp>
            <p:nvSpPr>
              <p:cNvPr id="6" name="内容占位符 5">
                <a:extLst>
                  <a:ext uri="{FF2B5EF4-FFF2-40B4-BE49-F238E27FC236}">
                    <a16:creationId xmlns:a16="http://schemas.microsoft.com/office/drawing/2014/main" id="{102015E4-5E11-7F9E-F0E0-136F0C2A8C64}"/>
                  </a:ext>
                </a:extLst>
              </p:cNvPr>
              <p:cNvSpPr>
                <a:spLocks noGrp="1" noRot="1" noChangeAspect="1" noMove="1" noResize="1" noEditPoints="1" noAdjustHandles="1" noChangeArrowheads="1" noChangeShapeType="1" noTextEdit="1"/>
              </p:cNvSpPr>
              <p:nvPr>
                <p:ph idx="1"/>
              </p:nvPr>
            </p:nvSpPr>
            <p:spPr>
              <a:xfrm>
                <a:off x="838200" y="1833244"/>
                <a:ext cx="8671560" cy="4392295"/>
              </a:xfrm>
              <a:blipFill>
                <a:blip r:embed="rId3"/>
                <a:stretch>
                  <a:fillRect l="-1266" t="-2639" r="-914"/>
                </a:stretch>
              </a:blipFill>
            </p:spPr>
            <p:txBody>
              <a:bodyPr/>
              <a:lstStyle/>
              <a:p>
                <a:r>
                  <a:rPr lang="zh-CN" altLang="en-US">
                    <a:noFill/>
                  </a:rPr>
                  <a:t> </a:t>
                </a:r>
              </a:p>
            </p:txBody>
          </p:sp>
        </mc:Fallback>
      </mc:AlternateContent>
      <p:pic>
        <p:nvPicPr>
          <p:cNvPr id="14" name="图片 13">
            <a:extLst>
              <a:ext uri="{FF2B5EF4-FFF2-40B4-BE49-F238E27FC236}">
                <a16:creationId xmlns:a16="http://schemas.microsoft.com/office/drawing/2014/main" id="{1EF76CED-7F2C-5A85-9738-8F655E8FBBF7}"/>
              </a:ext>
            </a:extLst>
          </p:cNvPr>
          <p:cNvPicPr>
            <a:picLocks noChangeAspect="1"/>
          </p:cNvPicPr>
          <p:nvPr/>
        </p:nvPicPr>
        <p:blipFill>
          <a:blip r:embed="rId4"/>
          <a:stretch>
            <a:fillRect/>
          </a:stretch>
        </p:blipFill>
        <p:spPr>
          <a:xfrm>
            <a:off x="9350754" y="3871986"/>
            <a:ext cx="2841246" cy="2345933"/>
          </a:xfrm>
          <a:prstGeom prst="rect">
            <a:avLst/>
          </a:prstGeom>
        </p:spPr>
      </p:pic>
    </p:spTree>
    <p:extLst>
      <p:ext uri="{BB962C8B-B14F-4D97-AF65-F5344CB8AC3E}">
        <p14:creationId xmlns:p14="http://schemas.microsoft.com/office/powerpoint/2010/main" val="4173221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3" end="3"/>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89EF278-BB73-B3FC-65B0-940C97F0D702}"/>
              </a:ext>
            </a:extLst>
          </p:cNvPr>
          <p:cNvSpPr>
            <a:spLocks noGrp="1"/>
          </p:cNvSpPr>
          <p:nvPr>
            <p:ph type="title"/>
          </p:nvPr>
        </p:nvSpPr>
        <p:spPr/>
        <p:txBody>
          <a:bodyPr>
            <a:normAutofit/>
          </a:bodyPr>
          <a:lstStyle/>
          <a:p>
            <a:r>
              <a:rPr lang="zh-CN" altLang="en-US" sz="2400" dirty="0"/>
              <a:t>如何快速求出某二维区间大于某个数的最小值？</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218B2CD9-F144-5FDE-E150-8862C44ABD27}"/>
                  </a:ext>
                </a:extLst>
              </p:cNvPr>
              <p:cNvSpPr>
                <a:spLocks noGrp="1"/>
              </p:cNvSpPr>
              <p:nvPr>
                <p:ph idx="1"/>
              </p:nvPr>
            </p:nvSpPr>
            <p:spPr>
              <a:xfrm>
                <a:off x="723900" y="1348740"/>
                <a:ext cx="11094720" cy="6149340"/>
              </a:xfrm>
            </p:spPr>
            <p:txBody>
              <a:bodyPr>
                <a:normAutofit/>
              </a:bodyPr>
              <a:lstStyle/>
              <a:p>
                <a:r>
                  <a:rPr lang="zh-CN" altLang="en-US" sz="2000" dirty="0"/>
                  <a:t>一个比较容易想到的是维护区间内所有元素的有序排序后的数组，然后对于每个查询二分查找即可。</a:t>
                </a:r>
                <a:endParaRPr lang="en-US" altLang="zh-CN" sz="2000" dirty="0"/>
              </a:p>
              <a:p>
                <a:r>
                  <a:rPr lang="zh-CN" altLang="en-US" sz="2000" dirty="0"/>
                  <a:t>复杂度</a:t>
                </a:r>
                <a:r>
                  <a:rPr lang="en-US" altLang="zh-CN" sz="2000" dirty="0"/>
                  <a:t>O(</a:t>
                </a:r>
                <a14:m>
                  <m:oMath xmlns:m="http://schemas.openxmlformats.org/officeDocument/2006/math">
                    <m:sSup>
                      <m:sSupPr>
                        <m:ctrlPr>
                          <a:rPr lang="en-US" altLang="zh-CN" sz="2000" b="0" i="1" dirty="0" smtClean="0">
                            <a:latin typeface="Cambria Math" panose="02040503050406030204" pitchFamily="18" charset="0"/>
                          </a:rPr>
                        </m:ctrlPr>
                      </m:sSupPr>
                      <m:e>
                        <m:r>
                          <a:rPr lang="en-US" altLang="zh-CN" sz="2000" i="1" dirty="0" smtClean="0">
                            <a:latin typeface="Cambria Math" panose="02040503050406030204" pitchFamily="18" charset="0"/>
                          </a:rPr>
                          <m:t>𝑛</m:t>
                        </m:r>
                      </m:e>
                      <m:sup>
                        <m:r>
                          <a:rPr lang="en-US" altLang="zh-CN" sz="2000" b="0" i="1" dirty="0" smtClean="0">
                            <a:latin typeface="Cambria Math" panose="02040503050406030204" pitchFamily="18" charset="0"/>
                          </a:rPr>
                          <m:t>2</m:t>
                        </m:r>
                      </m:sup>
                    </m:sSup>
                    <m:func>
                      <m:funcPr>
                        <m:ctrlPr>
                          <a:rPr lang="en-US" altLang="zh-CN" sz="2000" b="0" i="1" dirty="0" smtClean="0">
                            <a:latin typeface="Cambria Math" panose="02040503050406030204" pitchFamily="18" charset="0"/>
                          </a:rPr>
                        </m:ctrlPr>
                      </m:funcPr>
                      <m:fName>
                        <m:r>
                          <m:rPr>
                            <m:sty m:val="p"/>
                          </m:rPr>
                          <a:rPr lang="en-US" altLang="zh-CN" sz="2000" i="0" dirty="0">
                            <a:latin typeface="Cambria Math" panose="02040503050406030204" pitchFamily="18" charset="0"/>
                          </a:rPr>
                          <m:t>log</m:t>
                        </m:r>
                      </m:fName>
                      <m:e>
                        <m:r>
                          <a:rPr lang="en-US" altLang="zh-CN" sz="2000" b="0" i="1" dirty="0" smtClean="0">
                            <a:latin typeface="Cambria Math" panose="02040503050406030204" pitchFamily="18" charset="0"/>
                          </a:rPr>
                          <m:t>𝑛</m:t>
                        </m:r>
                      </m:e>
                    </m:func>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𝑚𝑛</m:t>
                    </m:r>
                    <m:func>
                      <m:funcPr>
                        <m:ctrlPr>
                          <a:rPr lang="en-US" altLang="zh-CN" sz="2000" b="0" i="1" dirty="0" smtClean="0">
                            <a:latin typeface="Cambria Math" panose="02040503050406030204" pitchFamily="18" charset="0"/>
                          </a:rPr>
                        </m:ctrlPr>
                      </m:funcPr>
                      <m:fName>
                        <m:r>
                          <m:rPr>
                            <m:sty m:val="p"/>
                          </m:rPr>
                          <a:rPr lang="en-US" altLang="zh-CN" sz="2000" b="0" i="0" dirty="0" smtClean="0">
                            <a:latin typeface="Cambria Math" panose="02040503050406030204" pitchFamily="18" charset="0"/>
                          </a:rPr>
                          <m:t>log</m:t>
                        </m:r>
                        <m:r>
                          <a:rPr lang="en-US" altLang="zh-CN" sz="2000" b="0" i="0" dirty="0" smtClean="0">
                            <a:latin typeface="Cambria Math" panose="02040503050406030204" pitchFamily="18" charset="0"/>
                          </a:rPr>
                          <m:t>^2</m:t>
                        </m:r>
                      </m:fName>
                      <m:e>
                        <m:r>
                          <a:rPr lang="en-US" altLang="zh-CN" sz="2000" b="0" i="1" dirty="0" smtClean="0">
                            <a:latin typeface="Cambria Math" panose="02040503050406030204" pitchFamily="18" charset="0"/>
                          </a:rPr>
                          <m:t>𝑛</m:t>
                        </m:r>
                      </m:e>
                    </m:func>
                    <m:r>
                      <a:rPr lang="en-US" altLang="zh-CN" sz="2000" b="0" i="1" dirty="0" smtClean="0">
                        <a:latin typeface="Cambria Math" panose="02040503050406030204" pitchFamily="18" charset="0"/>
                      </a:rPr>
                      <m:t> </m:t>
                    </m:r>
                  </m:oMath>
                </a14:m>
                <a:r>
                  <a:rPr lang="en-US" altLang="zh-CN" sz="2000" dirty="0"/>
                  <a:t>)</a:t>
                </a:r>
                <a:r>
                  <a:rPr lang="zh-CN" altLang="en-US" sz="2000" dirty="0"/>
                  <a:t>。时间复杂度其实很对啊，但是呢。线段树的常数比较大导致最后依然</a:t>
                </a:r>
                <a:r>
                  <a:rPr lang="en-US" altLang="zh-CN" sz="2000" dirty="0"/>
                  <a:t>10s </a:t>
                </a:r>
                <a:r>
                  <a:rPr lang="en-US" altLang="zh-CN" sz="2000" dirty="0" err="1"/>
                  <a:t>tle</a:t>
                </a:r>
                <a:r>
                  <a:rPr lang="zh-CN" altLang="en-US" sz="2000" dirty="0"/>
                  <a:t>。</a:t>
                </a:r>
                <a:endParaRPr lang="en-US" altLang="zh-CN" sz="2000" dirty="0"/>
              </a:p>
              <a:p>
                <a:r>
                  <a:rPr lang="zh-CN" altLang="en-US" sz="2000" dirty="0"/>
                  <a:t>假如我们放宽条件，让每次查询的</a:t>
                </a:r>
                <a:r>
                  <a:rPr lang="en-US" altLang="zh-CN" sz="2000" dirty="0"/>
                  <a:t>u</a:t>
                </a:r>
                <a:r>
                  <a:rPr lang="zh-CN" altLang="en-US" sz="2000" dirty="0"/>
                  <a:t>依次减少，那我们将区间有序的数组看成一个栈，如果栈顶元素</a:t>
                </a:r>
                <a:r>
                  <a:rPr lang="en-US" altLang="zh-CN" sz="2000" dirty="0" err="1"/>
                  <a:t>st</a:t>
                </a:r>
                <a:r>
                  <a:rPr lang="en-US" altLang="zh-CN" sz="2000" dirty="0"/>
                  <a:t>[top]</a:t>
                </a:r>
                <a:r>
                  <a:rPr lang="zh-CN" altLang="en-US" sz="2000" dirty="0"/>
                  <a:t>比当前询问</a:t>
                </a:r>
                <a:r>
                  <a:rPr lang="en-US" altLang="zh-CN" sz="2000" dirty="0"/>
                  <a:t>u</a:t>
                </a:r>
                <a:r>
                  <a:rPr lang="zh-CN" altLang="en-US" sz="2000" dirty="0"/>
                  <a:t>都要大，那么他肯定比接下来所有询问的</a:t>
                </a:r>
                <a:r>
                  <a:rPr lang="en-US" altLang="zh-CN" sz="2000" dirty="0"/>
                  <a:t>u</a:t>
                </a:r>
                <a:r>
                  <a:rPr lang="zh-CN" altLang="en-US" sz="2000" dirty="0"/>
                  <a:t>要大，他就没有价值了，我们可以直接把他</a:t>
                </a:r>
                <a:r>
                  <a:rPr lang="en-US" altLang="zh-CN" sz="2000" dirty="0"/>
                  <a:t>pop</a:t>
                </a:r>
                <a:r>
                  <a:rPr lang="zh-CN" altLang="en-US" sz="2000" dirty="0"/>
                  <a:t>掉。直到出现比他小的为止。</a:t>
                </a:r>
                <a:endParaRPr lang="en-US" altLang="zh-CN" sz="2000" dirty="0"/>
              </a:p>
              <a:p>
                <a:r>
                  <a:rPr lang="zh-CN" altLang="en-US" sz="2000" dirty="0"/>
                  <a:t>然后这个条件是可以办到的，因为这是一道离线题，我们只需要将所有询问按</a:t>
                </a:r>
                <a:r>
                  <a:rPr lang="en-US" altLang="zh-CN" sz="2000" dirty="0"/>
                  <a:t>u</a:t>
                </a:r>
                <a:r>
                  <a:rPr lang="zh-CN" altLang="en-US" sz="2000" dirty="0"/>
                  <a:t>降序排列即可</a:t>
                </a:r>
                <a:endParaRPr lang="en-US" altLang="zh-CN" sz="2000" dirty="0"/>
              </a:p>
              <a:p>
                <a:r>
                  <a:rPr lang="zh-CN" altLang="en-US" sz="2000" dirty="0"/>
                  <a:t>最后可以证明该做法时间复杂度</a:t>
                </a:r>
                <a:r>
                  <a:rPr lang="en-US" altLang="zh-CN" sz="2000" dirty="0"/>
                  <a:t>O(</a:t>
                </a:r>
                <a14:m>
                  <m:oMath xmlns:m="http://schemas.openxmlformats.org/officeDocument/2006/math">
                    <m:sSup>
                      <m:sSupPr>
                        <m:ctrlPr>
                          <a:rPr lang="en-US" altLang="zh-CN" sz="2000" b="0" i="1" dirty="0" smtClean="0">
                            <a:latin typeface="Cambria Math" panose="02040503050406030204" pitchFamily="18" charset="0"/>
                          </a:rPr>
                        </m:ctrlPr>
                      </m:sSupPr>
                      <m:e>
                        <m:r>
                          <a:rPr lang="en-US" altLang="zh-CN" sz="2000" i="1" dirty="0" smtClean="0">
                            <a:latin typeface="Cambria Math" panose="02040503050406030204" pitchFamily="18" charset="0"/>
                          </a:rPr>
                          <m:t>𝑛</m:t>
                        </m:r>
                      </m:e>
                      <m:sup>
                        <m:r>
                          <a:rPr lang="en-US" altLang="zh-CN" sz="2000" b="0" i="1" dirty="0" smtClean="0">
                            <a:latin typeface="Cambria Math" panose="02040503050406030204" pitchFamily="18" charset="0"/>
                          </a:rPr>
                          <m:t>2</m:t>
                        </m:r>
                      </m:sup>
                    </m:sSup>
                    <m:func>
                      <m:funcPr>
                        <m:ctrlPr>
                          <a:rPr lang="en-US" altLang="zh-CN" sz="2000" b="0" i="1" dirty="0" smtClean="0">
                            <a:latin typeface="Cambria Math" panose="02040503050406030204" pitchFamily="18" charset="0"/>
                          </a:rPr>
                        </m:ctrlPr>
                      </m:funcPr>
                      <m:fName>
                        <m:r>
                          <m:rPr>
                            <m:sty m:val="p"/>
                          </m:rPr>
                          <a:rPr lang="en-US" altLang="zh-CN" sz="2000" i="0" dirty="0">
                            <a:latin typeface="Cambria Math" panose="02040503050406030204" pitchFamily="18" charset="0"/>
                          </a:rPr>
                          <m:t>log</m:t>
                        </m:r>
                      </m:fName>
                      <m:e>
                        <m:r>
                          <a:rPr lang="en-US" altLang="zh-CN" sz="2000" b="0" i="1" dirty="0" smtClean="0">
                            <a:latin typeface="Cambria Math" panose="02040503050406030204" pitchFamily="18" charset="0"/>
                          </a:rPr>
                          <m:t>𝑛</m:t>
                        </m:r>
                      </m:e>
                    </m:func>
                    <m:r>
                      <a:rPr lang="en-US" altLang="zh-CN" sz="2000" b="0" i="1" dirty="0" smtClean="0">
                        <a:latin typeface="Cambria Math" panose="02040503050406030204" pitchFamily="18" charset="0"/>
                      </a:rPr>
                      <m:t>+</m:t>
                    </m:r>
                    <m:r>
                      <a:rPr lang="en-US" altLang="zh-CN" sz="2000" b="0" i="1" dirty="0" smtClean="0">
                        <a:latin typeface="Cambria Math" panose="02040503050406030204" pitchFamily="18" charset="0"/>
                      </a:rPr>
                      <m:t>𝑚𝑛</m:t>
                    </m:r>
                    <m:func>
                      <m:funcPr>
                        <m:ctrlPr>
                          <a:rPr lang="en-US" altLang="zh-CN" sz="2000" b="0" i="1" dirty="0" smtClean="0">
                            <a:latin typeface="Cambria Math" panose="02040503050406030204" pitchFamily="18" charset="0"/>
                          </a:rPr>
                        </m:ctrlPr>
                      </m:funcPr>
                      <m:fName>
                        <m:r>
                          <m:rPr>
                            <m:sty m:val="p"/>
                          </m:rPr>
                          <a:rPr lang="en-US" altLang="zh-CN" sz="2000" b="0" i="0" dirty="0" smtClean="0">
                            <a:latin typeface="Cambria Math" panose="02040503050406030204" pitchFamily="18" charset="0"/>
                          </a:rPr>
                          <m:t>log</m:t>
                        </m:r>
                      </m:fName>
                      <m:e>
                        <m:r>
                          <a:rPr lang="en-US" altLang="zh-CN" sz="2000" b="0" i="1" dirty="0" smtClean="0">
                            <a:latin typeface="Cambria Math" panose="02040503050406030204" pitchFamily="18" charset="0"/>
                          </a:rPr>
                          <m:t>𝑛</m:t>
                        </m:r>
                      </m:e>
                    </m:func>
                    <m:r>
                      <a:rPr lang="en-US" altLang="zh-CN" sz="2000" b="0" i="1" dirty="0" smtClean="0">
                        <a:latin typeface="Cambria Math" panose="02040503050406030204" pitchFamily="18" charset="0"/>
                      </a:rPr>
                      <m:t>) </m:t>
                    </m:r>
                  </m:oMath>
                </a14:m>
                <a:endParaRPr lang="en-US" altLang="zh-CN" sz="2000" b="0" dirty="0"/>
              </a:p>
              <a:p>
                <a:pPr marL="0" indent="0">
                  <a:buNone/>
                </a:pPr>
                <a:endParaRPr lang="en-US" altLang="zh-CN" sz="2000" dirty="0"/>
              </a:p>
              <a:p>
                <a:pPr marL="0" indent="0">
                  <a:buNone/>
                </a:pPr>
                <a:r>
                  <a:rPr lang="en-US" altLang="zh-CN" sz="1600" dirty="0"/>
                  <a:t>Tips:</a:t>
                </a:r>
              </a:p>
              <a:p>
                <a:pPr marL="457200" indent="-457200">
                  <a:buAutoNum type="arabicPeriod"/>
                </a:pPr>
                <a:r>
                  <a:rPr lang="zh-CN" altLang="en-US" sz="1600" dirty="0"/>
                  <a:t>建树的时候区间内的有序数组可以由他的子节点已经有序了的数组通过</a:t>
                </a:r>
                <a:r>
                  <a:rPr lang="en-US" altLang="zh-CN" sz="1600" dirty="0"/>
                  <a:t>merge</a:t>
                </a:r>
                <a:r>
                  <a:rPr lang="zh-CN" altLang="en-US" sz="1600" dirty="0"/>
                  <a:t>得到</a:t>
                </a:r>
                <a:endParaRPr lang="en-US" altLang="zh-CN" sz="1600" dirty="0"/>
              </a:p>
              <a:p>
                <a:pPr marL="457200" indent="-457200">
                  <a:buAutoNum type="arabicPeriod"/>
                </a:pPr>
                <a:r>
                  <a:rPr lang="zh-CN" altLang="en-US" sz="1600" dirty="0"/>
                  <a:t>可以剪枝，记录搜索到的最大值</a:t>
                </a:r>
                <a:r>
                  <a:rPr lang="en-US" altLang="zh-CN" sz="1600" dirty="0" err="1"/>
                  <a:t>now_max</a:t>
                </a:r>
                <a:r>
                  <a:rPr lang="zh-CN" altLang="en-US" sz="1600" dirty="0"/>
                  <a:t>作为全局变量，如果当前查询到的节点在给定条件下没有比</a:t>
                </a:r>
                <a:r>
                  <a:rPr lang="en-US" altLang="zh-CN" sz="1600" dirty="0" err="1"/>
                  <a:t>now_max</a:t>
                </a:r>
                <a:r>
                  <a:rPr lang="zh-CN" altLang="en-US" sz="1600" dirty="0"/>
                  <a:t>大的，就不用往下搜索了</a:t>
                </a:r>
                <a:endParaRPr lang="en-US" altLang="zh-CN" sz="1600" dirty="0"/>
              </a:p>
            </p:txBody>
          </p:sp>
        </mc:Choice>
        <mc:Fallback xmlns="">
          <p:sp>
            <p:nvSpPr>
              <p:cNvPr id="3" name="内容占位符 2">
                <a:extLst>
                  <a:ext uri="{FF2B5EF4-FFF2-40B4-BE49-F238E27FC236}">
                    <a16:creationId xmlns:a16="http://schemas.microsoft.com/office/drawing/2014/main" id="{218B2CD9-F144-5FDE-E150-8862C44ABD27}"/>
                  </a:ext>
                </a:extLst>
              </p:cNvPr>
              <p:cNvSpPr>
                <a:spLocks noGrp="1" noRot="1" noChangeAspect="1" noMove="1" noResize="1" noEditPoints="1" noAdjustHandles="1" noChangeArrowheads="1" noChangeShapeType="1" noTextEdit="1"/>
              </p:cNvSpPr>
              <p:nvPr>
                <p:ph idx="1"/>
              </p:nvPr>
            </p:nvSpPr>
            <p:spPr>
              <a:xfrm>
                <a:off x="723900" y="1348740"/>
                <a:ext cx="11094720" cy="6149340"/>
              </a:xfrm>
              <a:blipFill>
                <a:blip r:embed="rId2"/>
                <a:stretch>
                  <a:fillRect l="-495" t="-991" r="-549"/>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496351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8B85C7C-AA40-1CEA-A303-32398E63E3AB}"/>
              </a:ext>
            </a:extLst>
          </p:cNvPr>
          <p:cNvSpPr>
            <a:spLocks noGrp="1"/>
          </p:cNvSpPr>
          <p:nvPr>
            <p:ph type="title"/>
          </p:nvPr>
        </p:nvSpPr>
        <p:spPr/>
        <p:txBody>
          <a:bodyPr/>
          <a:lstStyle/>
          <a:p>
            <a:r>
              <a:rPr lang="en-US" altLang="zh-CN" dirty="0"/>
              <a:t>M </a:t>
            </a:r>
            <a:r>
              <a:rPr lang="en-US" altLang="zh-CN" dirty="0" err="1"/>
              <a:t>mastree</a:t>
            </a:r>
            <a:r>
              <a:rPr lang="en-US" altLang="zh-CN" dirty="0"/>
              <a:t> </a:t>
            </a:r>
            <a:endParaRPr lang="zh-CN" altLang="en-US" dirty="0"/>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6D32059A-DB16-B29E-23D9-92788332405E}"/>
                  </a:ext>
                </a:extLst>
              </p:cNvPr>
              <p:cNvSpPr>
                <a:spLocks noGrp="1"/>
              </p:cNvSpPr>
              <p:nvPr>
                <p:ph idx="1"/>
              </p:nvPr>
            </p:nvSpPr>
            <p:spPr/>
            <p:txBody>
              <a:bodyPr/>
              <a:lstStyle/>
              <a:p>
                <a:r>
                  <a:rPr lang="zh-CN" altLang="en-US" dirty="0"/>
                  <a:t>不是按预期做的，用记忆化写的。</a:t>
                </a:r>
                <a:endParaRPr lang="en-US" altLang="zh-CN" dirty="0"/>
              </a:p>
              <a:p>
                <a:r>
                  <a:rPr lang="zh-CN" altLang="en-US" dirty="0"/>
                  <a:t>可以证明，最差情况下的时间复杂度是</a:t>
                </a:r>
                <a14:m>
                  <m:oMath xmlns:m="http://schemas.openxmlformats.org/officeDocument/2006/math">
                    <m:r>
                      <a:rPr lang="en-US" altLang="zh-CN" b="0" i="1" smtClean="0">
                        <a:latin typeface="Cambria Math" panose="02040503050406030204" pitchFamily="18" charset="0"/>
                      </a:rPr>
                      <m:t>𝑂</m:t>
                    </m:r>
                    <m:d>
                      <m:dPr>
                        <m:ctrlPr>
                          <a:rPr lang="en-US" altLang="zh-CN" b="0" i="1" smtClean="0">
                            <a:latin typeface="Cambria Math" panose="02040503050406030204" pitchFamily="18" charset="0"/>
                          </a:rPr>
                        </m:ctrlPr>
                      </m:dPr>
                      <m:e>
                        <m:r>
                          <a:rPr lang="en-US" altLang="zh-CN" b="0" i="1" smtClean="0">
                            <a:latin typeface="Cambria Math" panose="02040503050406030204" pitchFamily="18" charset="0"/>
                          </a:rPr>
                          <m:t>𝑛</m:t>
                        </m:r>
                        <m:rad>
                          <m:radPr>
                            <m:degHide m:val="on"/>
                            <m:ctrlPr>
                              <a:rPr lang="en-US" altLang="zh-CN" b="0" i="1" smtClean="0">
                                <a:latin typeface="Cambria Math" panose="02040503050406030204" pitchFamily="18" charset="0"/>
                              </a:rPr>
                            </m:ctrlPr>
                          </m:radPr>
                          <m:deg/>
                          <m:e>
                            <m:r>
                              <a:rPr lang="en-US" altLang="zh-CN" b="0" i="1" smtClean="0">
                                <a:latin typeface="Cambria Math" panose="02040503050406030204" pitchFamily="18" charset="0"/>
                              </a:rPr>
                              <m:t>𝑛</m:t>
                            </m:r>
                          </m:e>
                        </m:rad>
                      </m:e>
                    </m:d>
                  </m:oMath>
                </a14:m>
                <a:endParaRPr lang="en-US" altLang="zh-CN" b="0" dirty="0"/>
              </a:p>
              <a:p>
                <a:r>
                  <a:rPr lang="zh-CN" altLang="en-US" dirty="0"/>
                  <a:t>拿</a:t>
                </a:r>
                <a:r>
                  <a:rPr lang="en-US" altLang="zh-CN" dirty="0"/>
                  <a:t>python</a:t>
                </a:r>
                <a:r>
                  <a:rPr lang="zh-CN" altLang="en-US" dirty="0"/>
                  <a:t>写可以就是</a:t>
                </a:r>
                <a:endParaRPr lang="en-US" altLang="zh-CN" dirty="0"/>
              </a:p>
              <a:p>
                <a:pPr marL="0" indent="0">
                  <a:buNone/>
                </a:pPr>
                <a:r>
                  <a:rPr lang="en-US" altLang="zh-CN" sz="2400" dirty="0"/>
                  <a:t>@cache</a:t>
                </a:r>
              </a:p>
              <a:p>
                <a:pPr marL="0" indent="0">
                  <a:buNone/>
                </a:pPr>
                <a:r>
                  <a:rPr lang="en-US" altLang="zh-CN" sz="2400" dirty="0"/>
                  <a:t>def query(int u, int v):</a:t>
                </a:r>
              </a:p>
              <a:p>
                <a:pPr marL="0" indent="0">
                  <a:buNone/>
                </a:pPr>
                <a:r>
                  <a:rPr lang="en-US" altLang="zh-CN" sz="2400" dirty="0"/>
                  <a:t>	return a[u] * a[v] + query(f[u], f[v])</a:t>
                </a:r>
                <a:r>
                  <a:rPr lang="en-US" altLang="zh-CN" dirty="0"/>
                  <a:t> </a:t>
                </a:r>
              </a:p>
            </p:txBody>
          </p:sp>
        </mc:Choice>
        <mc:Fallback xmlns="">
          <p:sp>
            <p:nvSpPr>
              <p:cNvPr id="3" name="内容占位符 2">
                <a:extLst>
                  <a:ext uri="{FF2B5EF4-FFF2-40B4-BE49-F238E27FC236}">
                    <a16:creationId xmlns:a16="http://schemas.microsoft.com/office/drawing/2014/main" id="{6D32059A-DB16-B29E-23D9-92788332405E}"/>
                  </a:ext>
                </a:extLst>
              </p:cNvPr>
              <p:cNvSpPr>
                <a:spLocks noGrp="1" noRot="1" noChangeAspect="1" noMove="1" noResize="1" noEditPoints="1" noAdjustHandles="1" noChangeArrowheads="1" noChangeShapeType="1" noTextEdit="1"/>
              </p:cNvSpPr>
              <p:nvPr>
                <p:ph idx="1"/>
              </p:nvPr>
            </p:nvSpPr>
            <p:spPr>
              <a:blipFill>
                <a:blip r:embed="rId2"/>
                <a:stretch>
                  <a:fillRect l="-1043" t="-2521"/>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90315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46D5A90-BD30-7FED-0C04-9491AEAFCA97}"/>
              </a:ext>
            </a:extLst>
          </p:cNvPr>
          <p:cNvSpPr>
            <a:spLocks noGrp="1"/>
          </p:cNvSpPr>
          <p:nvPr>
            <p:ph type="title"/>
          </p:nvPr>
        </p:nvSpPr>
        <p:spPr/>
        <p:txBody>
          <a:bodyPr/>
          <a:lstStyle/>
          <a:p>
            <a:r>
              <a:rPr lang="en-US" altLang="zh-CN" dirty="0"/>
              <a:t>I </a:t>
            </a:r>
            <a:r>
              <a:rPr lang="zh-CN" altLang="en-US" dirty="0"/>
              <a:t>龙树</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B58D2B2A-1683-2A3F-AEB4-A3E1959530EC}"/>
                  </a:ext>
                </a:extLst>
              </p:cNvPr>
              <p:cNvSpPr>
                <a:spLocks noGrp="1"/>
              </p:cNvSpPr>
              <p:nvPr>
                <p:ph idx="1"/>
              </p:nvPr>
            </p:nvSpPr>
            <p:spPr/>
            <p:txBody>
              <a:bodyPr/>
              <a:lstStyle/>
              <a:p>
                <a:r>
                  <a:rPr lang="zh-CN" altLang="en-US" dirty="0"/>
                  <a:t>首先你可能需要学习虚树</a:t>
                </a:r>
                <a:endParaRPr lang="en-US" altLang="zh-CN" dirty="0"/>
              </a:p>
              <a:p>
                <a:r>
                  <a:rPr lang="zh-CN" altLang="en-US" dirty="0"/>
                  <a:t>对每一个编号构建一棵虚树</a:t>
                </a:r>
                <a:endParaRPr lang="en-US" altLang="zh-CN" dirty="0"/>
              </a:p>
              <a:p>
                <a:r>
                  <a:rPr lang="zh-CN" altLang="en-US" dirty="0"/>
                  <a:t>然后就成一道简单的树上</a:t>
                </a:r>
                <a:r>
                  <a:rPr lang="en-US" altLang="zh-CN" dirty="0" err="1"/>
                  <a:t>dp</a:t>
                </a:r>
                <a:r>
                  <a:rPr lang="zh-CN" altLang="en-US" dirty="0"/>
                  <a:t>的题了</a:t>
                </a:r>
                <a:endParaRPr lang="en-US" altLang="zh-CN" dirty="0"/>
              </a:p>
              <a:p>
                <a:r>
                  <a:rPr lang="zh-CN" altLang="en-US" dirty="0"/>
                  <a:t>对于每个节点，我们求出以他为</a:t>
                </a:r>
                <a:r>
                  <a:rPr lang="en-US" altLang="zh-CN" dirty="0" err="1"/>
                  <a:t>lca</a:t>
                </a:r>
                <a:r>
                  <a:rPr lang="zh-CN" altLang="en-US" dirty="0"/>
                  <a:t>的</a:t>
                </a:r>
                <a:r>
                  <a:rPr lang="en-US" altLang="zh-CN" b="0" i="1" dirty="0" err="1">
                    <a:effectLst/>
                    <a:highlight>
                      <a:srgbClr val="FFFFFF"/>
                    </a:highlight>
                    <a:latin typeface="KaTeX_Math"/>
                  </a:rPr>
                  <a:t>DrgonRoad</a:t>
                </a:r>
                <a:r>
                  <a:rPr lang="en-US" altLang="zh-CN" b="0" i="1" dirty="0">
                    <a:effectLst/>
                    <a:highlight>
                      <a:srgbClr val="FFFFFF"/>
                    </a:highlight>
                    <a:latin typeface="KaTeX_Math"/>
                  </a:rPr>
                  <a:t> </a:t>
                </a:r>
                <a:r>
                  <a:rPr lang="zh-CN" altLang="en-US" b="0" dirty="0">
                    <a:effectLst/>
                    <a:highlight>
                      <a:srgbClr val="FFFFFF"/>
                    </a:highlight>
                    <a:latin typeface="KaTeX_Math"/>
                  </a:rPr>
                  <a:t>有几条</a:t>
                </a:r>
                <a:r>
                  <a:rPr lang="zh-CN" altLang="en-US" dirty="0">
                    <a:highlight>
                      <a:srgbClr val="FFFFFF"/>
                    </a:highlight>
                    <a:latin typeface="KaTeX_Math"/>
                  </a:rPr>
                  <a:t>，我们可以先求出他每个儿子有几个关键节点有能到达该节点的简单路径。</a:t>
                </a:r>
                <a:endParaRPr lang="en-US" altLang="zh-CN" dirty="0">
                  <a:highlight>
                    <a:srgbClr val="FFFFFF"/>
                  </a:highlight>
                  <a:latin typeface="KaTeX_Math"/>
                </a:endParaRPr>
              </a:p>
              <a:p>
                <a:r>
                  <a:rPr lang="zh-CN" altLang="en-US" dirty="0"/>
                  <a:t>设分别为</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oMath>
                </a14:m>
                <a:r>
                  <a:rPr lang="zh-CN" altLang="en-US" b="0" dirty="0"/>
                  <a:t>那么如果当前节点也是关键节点，那么</a:t>
                </a:r>
                <a:r>
                  <a:rPr lang="zh-CN" altLang="en-US" dirty="0"/>
                  <a:t>所求就是</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𝑛</m:t>
                        </m:r>
                      </m:sub>
                    </m:sSub>
                    <m:r>
                      <a:rPr lang="en-US" altLang="zh-CN" b="0" i="1" smtClean="0">
                        <a:latin typeface="Cambria Math" panose="02040503050406030204" pitchFamily="18" charset="0"/>
                      </a:rPr>
                      <m:t>,</m:t>
                    </m:r>
                    <m:r>
                      <a:rPr lang="zh-CN" altLang="en-US" i="1">
                        <a:latin typeface="Cambria Math" panose="02040503050406030204" pitchFamily="18" charset="0"/>
                      </a:rPr>
                      <m:t>如果</m:t>
                    </m:r>
                  </m:oMath>
                </a14:m>
                <a:r>
                  <a:rPr lang="zh-CN" altLang="en-US" b="0" dirty="0"/>
                  <a:t>不是</a:t>
                </a:r>
                <a:r>
                  <a:rPr lang="zh-CN" altLang="en-US" dirty="0"/>
                  <a:t>关键节点，所求为</a:t>
                </a:r>
                <a14:m>
                  <m:oMath xmlns:m="http://schemas.openxmlformats.org/officeDocument/2006/math">
                    <m:nary>
                      <m:naryPr>
                        <m:chr m:val="∑"/>
                        <m:ctrlPr>
                          <a:rPr lang="zh-CN" altLang="en-US"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nary>
                          <m:naryPr>
                            <m:chr m:val="∑"/>
                            <m:ctrlPr>
                              <a:rPr lang="en-US" altLang="zh-CN" i="1" smtClean="0">
                                <a:latin typeface="Cambria Math" panose="02040503050406030204" pitchFamily="18" charset="0"/>
                              </a:rPr>
                            </m:ctrlPr>
                          </m:naryPr>
                          <m:sub>
                            <m:r>
                              <m:rPr>
                                <m:brk m:alnAt="23"/>
                              </m:rPr>
                              <a:rPr lang="en-US" altLang="zh-CN" b="0" i="1" smtClean="0">
                                <a:latin typeface="Cambria Math" panose="02040503050406030204" pitchFamily="18" charset="0"/>
                              </a:rPr>
                              <m:t>𝑗</m:t>
                            </m:r>
                            <m:r>
                              <a:rPr lang="en-US" altLang="zh-CN" b="0" i="1" smtClean="0">
                                <a:latin typeface="Cambria Math" panose="02040503050406030204" pitchFamily="18" charset="0"/>
                              </a:rPr>
                              <m:t>=</m:t>
                            </m:r>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𝑛</m:t>
                            </m:r>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 </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𝑗</m:t>
                                </m:r>
                              </m:sub>
                            </m:sSub>
                          </m:e>
                        </m:nary>
                      </m:e>
                    </m:nary>
                  </m:oMath>
                </a14:m>
                <a:endParaRPr lang="en-US" altLang="zh-CN" b="0" dirty="0"/>
              </a:p>
              <a:p>
                <a:r>
                  <a:rPr lang="zh-CN" altLang="en-US" dirty="0"/>
                  <a:t>复杂度，</a:t>
                </a:r>
                <a:r>
                  <a:rPr lang="en-US" altLang="zh-CN" dirty="0"/>
                  <a:t>O(</a:t>
                </a:r>
                <a:r>
                  <a:rPr lang="zh-CN" altLang="en-US" dirty="0"/>
                  <a:t>我觉得他是对的</a:t>
                </a:r>
                <a:r>
                  <a:rPr lang="en-US" altLang="zh-CN" dirty="0"/>
                  <a:t>)</a:t>
                </a:r>
                <a:endParaRPr lang="en-US" altLang="zh-CN" b="0" dirty="0"/>
              </a:p>
              <a:p>
                <a:endParaRPr lang="zh-CN" altLang="en-US" dirty="0"/>
              </a:p>
            </p:txBody>
          </p:sp>
        </mc:Choice>
        <mc:Fallback xmlns="">
          <p:sp>
            <p:nvSpPr>
              <p:cNvPr id="3" name="内容占位符 2">
                <a:extLst>
                  <a:ext uri="{FF2B5EF4-FFF2-40B4-BE49-F238E27FC236}">
                    <a16:creationId xmlns:a16="http://schemas.microsoft.com/office/drawing/2014/main" id="{B58D2B2A-1683-2A3F-AEB4-A3E1959530EC}"/>
                  </a:ext>
                </a:extLst>
              </p:cNvPr>
              <p:cNvSpPr>
                <a:spLocks noGrp="1" noRot="1" noChangeAspect="1" noMove="1" noResize="1" noEditPoints="1" noAdjustHandles="1" noChangeArrowheads="1" noChangeShapeType="1" noTextEdit="1"/>
              </p:cNvSpPr>
              <p:nvPr>
                <p:ph idx="1"/>
              </p:nvPr>
            </p:nvSpPr>
            <p:spPr>
              <a:blipFill>
                <a:blip r:embed="rId2"/>
                <a:stretch>
                  <a:fillRect l="-1043" t="-2521" r="-3188" b="-980"/>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72656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302A16-051D-6D00-A27A-3C6400385BB6}"/>
              </a:ext>
            </a:extLst>
          </p:cNvPr>
          <p:cNvSpPr>
            <a:spLocks noGrp="1"/>
          </p:cNvSpPr>
          <p:nvPr>
            <p:ph type="title"/>
          </p:nvPr>
        </p:nvSpPr>
        <p:spPr>
          <a:xfrm>
            <a:off x="544830" y="-129539"/>
            <a:ext cx="10515600" cy="1325563"/>
          </a:xfrm>
        </p:spPr>
        <p:txBody>
          <a:bodyPr/>
          <a:lstStyle/>
          <a:p>
            <a:r>
              <a:rPr lang="en-US" altLang="zh-CN" dirty="0"/>
              <a:t>J </a:t>
            </a:r>
            <a:r>
              <a:rPr lang="zh-CN" altLang="en-US" dirty="0"/>
              <a:t>龙饭</a:t>
            </a:r>
          </a:p>
        </p:txBody>
      </p:sp>
      <mc:AlternateContent xmlns:mc="http://schemas.openxmlformats.org/markup-compatibility/2006" xmlns:a14="http://schemas.microsoft.com/office/drawing/2010/main">
        <mc:Choice Requires="a14">
          <p:sp>
            <p:nvSpPr>
              <p:cNvPr id="3" name="内容占位符 2">
                <a:extLst>
                  <a:ext uri="{FF2B5EF4-FFF2-40B4-BE49-F238E27FC236}">
                    <a16:creationId xmlns:a16="http://schemas.microsoft.com/office/drawing/2014/main" id="{A408AE8E-CF51-393E-8ECF-D96956929D94}"/>
                  </a:ext>
                </a:extLst>
              </p:cNvPr>
              <p:cNvSpPr>
                <a:spLocks noGrp="1"/>
              </p:cNvSpPr>
              <p:nvPr>
                <p:ph idx="1"/>
              </p:nvPr>
            </p:nvSpPr>
            <p:spPr>
              <a:xfrm>
                <a:off x="354330" y="880744"/>
                <a:ext cx="11151870" cy="6061076"/>
              </a:xfrm>
            </p:spPr>
            <p:txBody>
              <a:bodyPr>
                <a:normAutofit/>
              </a:bodyPr>
              <a:lstStyle/>
              <a:p>
                <a:r>
                  <a:rPr lang="zh-CN" altLang="en-US" dirty="0"/>
                  <a:t>首先计算前缀异或</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sub>
                    </m:sSub>
                  </m:oMath>
                </a14:m>
                <a:endParaRPr lang="en-US" altLang="zh-CN" b="0" dirty="0"/>
              </a:p>
              <a:p>
                <a:r>
                  <a:rPr lang="zh-CN" altLang="en-US" dirty="0"/>
                  <a:t>那么</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𝑙</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𝑖</m:t>
                        </m:r>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𝑎</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𝑟</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oMath>
                </a14:m>
                <a:endParaRPr lang="en-US" altLang="zh-CN" dirty="0"/>
              </a:p>
              <a:p>
                <a:r>
                  <a:rPr lang="zh-CN" altLang="en-US" dirty="0"/>
                  <a:t>那么只需要</a:t>
                </a:r>
                <a14:m>
                  <m:oMath xmlns:m="http://schemas.openxmlformats.org/officeDocument/2006/math">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𝑟</m:t>
                        </m:r>
                      </m:sub>
                    </m:sSub>
                    <m:r>
                      <a:rPr lang="zh-CN" altLang="en-US" i="1">
                        <a:latin typeface="Cambria Math" panose="02040503050406030204" pitchFamily="18" charset="0"/>
                      </a:rPr>
                      <m:t>和</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𝑙</m:t>
                        </m:r>
                        <m:r>
                          <a:rPr lang="en-US" altLang="zh-CN" b="0" i="1" smtClean="0">
                            <a:latin typeface="Cambria Math" panose="02040503050406030204" pitchFamily="18" charset="0"/>
                          </a:rPr>
                          <m:t>−1</m:t>
                        </m:r>
                      </m:sub>
                    </m:sSub>
                    <m:r>
                      <a:rPr lang="zh-CN" altLang="en-US" i="1">
                        <a:latin typeface="Cambria Math" panose="02040503050406030204" pitchFamily="18" charset="0"/>
                      </a:rPr>
                      <m:t>的</m:t>
                    </m:r>
                  </m:oMath>
                </a14:m>
                <a:r>
                  <a:rPr lang="zh-CN" altLang="en-US" dirty="0"/>
                  <a:t>相似度从高位开始尽可能地大就行。</a:t>
                </a:r>
                <a:endParaRPr lang="en-US" altLang="zh-CN" dirty="0"/>
              </a:p>
              <a:p>
                <a:r>
                  <a:rPr lang="zh-CN" altLang="en-US" dirty="0"/>
                  <a:t>那我们就想到了字典树，将每个数字看成</a:t>
                </a:r>
                <a:r>
                  <a:rPr lang="en-US" altLang="zh-CN" dirty="0"/>
                  <a:t>30</a:t>
                </a:r>
                <a:r>
                  <a:rPr lang="zh-CN" altLang="en-US" dirty="0"/>
                  <a:t>个</a:t>
                </a:r>
                <a:r>
                  <a:rPr lang="en-US" altLang="zh-CN" dirty="0"/>
                  <a:t>01bit</a:t>
                </a:r>
                <a:r>
                  <a:rPr lang="zh-CN" altLang="en-US" dirty="0"/>
                  <a:t>构建一棵字典树。根节点到叶子为高位到低位。</a:t>
                </a:r>
                <a:endParaRPr lang="en-US" altLang="zh-CN" dirty="0"/>
              </a:p>
              <a:p>
                <a:r>
                  <a:rPr lang="zh-CN" altLang="en-US" dirty="0"/>
                  <a:t>因为这题也是求最大</a:t>
                </a:r>
                <a:r>
                  <a:rPr lang="en-US" altLang="zh-CN" dirty="0"/>
                  <a:t>k</a:t>
                </a:r>
                <a:r>
                  <a:rPr lang="zh-CN" altLang="en-US" dirty="0"/>
                  <a:t>个，所有我们可以维护一个最小堆</a:t>
                </a:r>
                <a:r>
                  <a:rPr lang="en-US" altLang="zh-CN" dirty="0" err="1"/>
                  <a:t>pq</a:t>
                </a:r>
                <a:r>
                  <a:rPr lang="zh-CN" altLang="en-US" dirty="0"/>
                  <a:t>，存放</a:t>
                </a:r>
                <a:r>
                  <a:rPr lang="en-US" altLang="zh-CN" dirty="0"/>
                  <a:t>k</a:t>
                </a:r>
                <a:r>
                  <a:rPr lang="zh-CN" altLang="en-US" dirty="0"/>
                  <a:t>个最大的数字。如果有比堆顶的大的，就把堆顶弹出去，这个元素入堆。</a:t>
                </a:r>
                <a:endParaRPr lang="en-US" altLang="zh-CN" dirty="0"/>
              </a:p>
              <a:p>
                <a:r>
                  <a:rPr lang="en-US" altLang="zh-CN" dirty="0"/>
                  <a:t> </a:t>
                </a:r>
                <a:r>
                  <a:rPr lang="zh-CN" altLang="en-US" dirty="0"/>
                  <a:t>我们可以先假设</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0</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𝑟</m:t>
                        </m:r>
                        <m:r>
                          <a:rPr lang="en-US" altLang="zh-CN" b="0" i="1" smtClean="0">
                            <a:latin typeface="Cambria Math" panose="02040503050406030204" pitchFamily="18" charset="0"/>
                          </a:rPr>
                          <m:t>−1</m:t>
                        </m:r>
                      </m:sub>
                    </m:sSub>
                    <m:r>
                      <a:rPr lang="zh-CN" altLang="en-US" i="1">
                        <a:latin typeface="Cambria Math" panose="02040503050406030204" pitchFamily="18" charset="0"/>
                      </a:rPr>
                      <m:t>构建</m:t>
                    </m:r>
                  </m:oMath>
                </a14:m>
                <a:r>
                  <a:rPr lang="zh-CN" altLang="en-US" dirty="0"/>
                  <a:t>好了一棵字典树，我们可带剪枝的进行</a:t>
                </a:r>
                <a:r>
                  <a:rPr lang="en-US" altLang="zh-CN" dirty="0" err="1"/>
                  <a:t>dfs</a:t>
                </a:r>
                <a:r>
                  <a:rPr lang="zh-CN" altLang="en-US" dirty="0"/>
                  <a:t>，如果预估再走下去肯定比</a:t>
                </a:r>
                <a:r>
                  <a:rPr lang="en-US" altLang="zh-CN" dirty="0" err="1"/>
                  <a:t>pq</a:t>
                </a:r>
                <a:r>
                  <a:rPr lang="zh-CN" altLang="en-US" dirty="0"/>
                  <a:t>堆顶的元素小，那么直接结束搜索。</a:t>
                </a:r>
                <a:endParaRPr lang="en-US" altLang="zh-CN" dirty="0"/>
              </a:p>
              <a:p>
                <a:r>
                  <a:rPr lang="zh-CN" altLang="en-US" dirty="0"/>
                  <a:t>大小预估可以假设后面全部都能匹配上，后面全是</a:t>
                </a:r>
                <a:r>
                  <a:rPr lang="en-US" altLang="zh-CN" dirty="0"/>
                  <a:t>1</a:t>
                </a:r>
                <a:r>
                  <a:rPr lang="zh-CN" altLang="en-US" dirty="0"/>
                  <a:t>。</a:t>
                </a:r>
                <a:endParaRPr lang="en-US" altLang="zh-CN" dirty="0"/>
              </a:p>
              <a:p>
                <a:r>
                  <a:rPr lang="zh-CN" altLang="en-US" dirty="0"/>
                  <a:t>复杂度</a:t>
                </a:r>
                <a:r>
                  <a:rPr lang="en-US" altLang="zh-CN" dirty="0"/>
                  <a:t>O(</a:t>
                </a:r>
                <a:r>
                  <a:rPr lang="zh-CN" altLang="en-US" dirty="0"/>
                  <a:t>十有八九能过</a:t>
                </a:r>
                <a:r>
                  <a:rPr lang="en-US" altLang="zh-CN" dirty="0"/>
                  <a:t>)</a:t>
                </a:r>
              </a:p>
              <a:p>
                <a:endParaRPr lang="en-US" altLang="zh-CN" dirty="0"/>
              </a:p>
              <a:p>
                <a:endParaRPr lang="en-US" altLang="zh-CN" dirty="0"/>
              </a:p>
            </p:txBody>
          </p:sp>
        </mc:Choice>
        <mc:Fallback xmlns="">
          <p:sp>
            <p:nvSpPr>
              <p:cNvPr id="3" name="内容占位符 2">
                <a:extLst>
                  <a:ext uri="{FF2B5EF4-FFF2-40B4-BE49-F238E27FC236}">
                    <a16:creationId xmlns:a16="http://schemas.microsoft.com/office/drawing/2014/main" id="{A408AE8E-CF51-393E-8ECF-D96956929D94}"/>
                  </a:ext>
                </a:extLst>
              </p:cNvPr>
              <p:cNvSpPr>
                <a:spLocks noGrp="1" noRot="1" noChangeAspect="1" noMove="1" noResize="1" noEditPoints="1" noAdjustHandles="1" noChangeArrowheads="1" noChangeShapeType="1" noTextEdit="1"/>
              </p:cNvSpPr>
              <p:nvPr>
                <p:ph idx="1"/>
              </p:nvPr>
            </p:nvSpPr>
            <p:spPr>
              <a:xfrm>
                <a:off x="354330" y="880744"/>
                <a:ext cx="11151870" cy="6061076"/>
              </a:xfrm>
              <a:blipFill>
                <a:blip r:embed="rId2"/>
                <a:stretch>
                  <a:fillRect l="-984" t="-1709" r="-3716"/>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1373866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C38804-DF98-5B11-88B4-EF3AD480D73C}"/>
              </a:ext>
            </a:extLst>
          </p:cNvPr>
          <p:cNvSpPr>
            <a:spLocks noGrp="1"/>
          </p:cNvSpPr>
          <p:nvPr>
            <p:ph type="title"/>
          </p:nvPr>
        </p:nvSpPr>
        <p:spPr/>
        <p:txBody>
          <a:bodyPr/>
          <a:lstStyle/>
          <a:p>
            <a:r>
              <a:rPr lang="en-US" altLang="zh-CN" dirty="0"/>
              <a:t>Q CANOE</a:t>
            </a:r>
            <a:endParaRPr lang="zh-CN" altLang="en-US" dirty="0"/>
          </a:p>
        </p:txBody>
      </p:sp>
      <p:sp>
        <p:nvSpPr>
          <p:cNvPr id="3" name="内容占位符 2">
            <a:extLst>
              <a:ext uri="{FF2B5EF4-FFF2-40B4-BE49-F238E27FC236}">
                <a16:creationId xmlns:a16="http://schemas.microsoft.com/office/drawing/2014/main" id="{1DD53B91-10E0-7642-0959-5B84E4E1F3ED}"/>
              </a:ext>
            </a:extLst>
          </p:cNvPr>
          <p:cNvSpPr>
            <a:spLocks noGrp="1"/>
          </p:cNvSpPr>
          <p:nvPr>
            <p:ph idx="1"/>
          </p:nvPr>
        </p:nvSpPr>
        <p:spPr>
          <a:xfrm>
            <a:off x="838200" y="1825625"/>
            <a:ext cx="10515600" cy="4667250"/>
          </a:xfrm>
        </p:spPr>
        <p:txBody>
          <a:bodyPr>
            <a:normAutofit fontScale="92500" lnSpcReduction="10000"/>
          </a:bodyPr>
          <a:lstStyle/>
          <a:p>
            <a:r>
              <a:rPr lang="zh-CN" altLang="en-US" dirty="0"/>
              <a:t>题意，平面</a:t>
            </a:r>
            <a:r>
              <a:rPr lang="en-US" altLang="zh-CN" dirty="0"/>
              <a:t>n</a:t>
            </a:r>
            <a:r>
              <a:rPr lang="zh-CN" altLang="en-US" dirty="0"/>
              <a:t>个点，求点对距离第</a:t>
            </a:r>
            <a:r>
              <a:rPr lang="en-US" altLang="zh-CN" dirty="0"/>
              <a:t>k</a:t>
            </a:r>
            <a:r>
              <a:rPr lang="zh-CN" altLang="en-US" dirty="0"/>
              <a:t>大</a:t>
            </a:r>
            <a:endParaRPr lang="en-US" altLang="zh-CN" dirty="0"/>
          </a:p>
          <a:p>
            <a:r>
              <a:rPr lang="zh-CN" altLang="en-US" dirty="0"/>
              <a:t>首先我们先建一个</a:t>
            </a:r>
            <a:r>
              <a:rPr lang="en-US" altLang="zh-CN" dirty="0"/>
              <a:t>KD-tree</a:t>
            </a:r>
          </a:p>
          <a:p>
            <a:r>
              <a:rPr lang="en-US" altLang="zh-CN" dirty="0"/>
              <a:t>How to build? Search The Friendly Web!</a:t>
            </a:r>
          </a:p>
          <a:p>
            <a:r>
              <a:rPr lang="zh-CN" altLang="en-US" dirty="0"/>
              <a:t>为了方便代码操作，我们将（</a:t>
            </a:r>
            <a:r>
              <a:rPr lang="en-US" altLang="zh-CN" dirty="0" err="1"/>
              <a:t>u,v</a:t>
            </a:r>
            <a:r>
              <a:rPr lang="zh-CN" altLang="en-US" dirty="0"/>
              <a:t>）和（</a:t>
            </a:r>
            <a:r>
              <a:rPr lang="en-US" altLang="zh-CN" dirty="0" err="1"/>
              <a:t>v,u</a:t>
            </a:r>
            <a:r>
              <a:rPr lang="zh-CN" altLang="en-US" dirty="0"/>
              <a:t>）看成两个不同的点对，那题目就相当于求平面距离第</a:t>
            </a:r>
            <a:r>
              <a:rPr lang="en-US" altLang="zh-CN" dirty="0"/>
              <a:t>2*k</a:t>
            </a:r>
            <a:r>
              <a:rPr lang="zh-CN" altLang="en-US" dirty="0"/>
              <a:t>大。</a:t>
            </a:r>
            <a:endParaRPr lang="en-US" altLang="zh-CN" dirty="0"/>
          </a:p>
          <a:p>
            <a:r>
              <a:rPr lang="zh-CN" altLang="en-US" dirty="0"/>
              <a:t>我们维护一个小根堆</a:t>
            </a:r>
            <a:r>
              <a:rPr lang="en-US" altLang="zh-CN" dirty="0" err="1"/>
              <a:t>pq</a:t>
            </a:r>
            <a:r>
              <a:rPr lang="zh-CN" altLang="en-US" dirty="0"/>
              <a:t>，</a:t>
            </a:r>
            <a:r>
              <a:rPr lang="en-US" altLang="zh-CN" dirty="0" err="1"/>
              <a:t>pq</a:t>
            </a:r>
            <a:r>
              <a:rPr lang="zh-CN" altLang="en-US" dirty="0"/>
              <a:t>存放平面点对里面距离最大的</a:t>
            </a:r>
            <a:r>
              <a:rPr lang="en-US" altLang="zh-CN" dirty="0"/>
              <a:t>2*k</a:t>
            </a:r>
            <a:r>
              <a:rPr lang="zh-CN" altLang="en-US" dirty="0"/>
              <a:t>个。如果有比堆顶的大的，就把堆顶弹出去，这个元素入堆。</a:t>
            </a:r>
            <a:endParaRPr lang="en-US" altLang="zh-CN" dirty="0"/>
          </a:p>
          <a:p>
            <a:r>
              <a:rPr lang="zh-CN" altLang="en-US" dirty="0"/>
              <a:t>对于每个点，我们可以带剪枝地</a:t>
            </a:r>
            <a:r>
              <a:rPr lang="en-US" altLang="zh-CN" dirty="0" err="1"/>
              <a:t>dfs</a:t>
            </a:r>
            <a:r>
              <a:rPr lang="zh-CN" altLang="en-US" dirty="0"/>
              <a:t>遍历求和他比较远的点。</a:t>
            </a:r>
            <a:endParaRPr lang="en-US" altLang="zh-CN" dirty="0"/>
          </a:p>
          <a:p>
            <a:r>
              <a:rPr lang="zh-CN" altLang="en-US" dirty="0"/>
              <a:t>如何剪枝？</a:t>
            </a:r>
            <a:endParaRPr lang="en-US" altLang="zh-CN" dirty="0"/>
          </a:p>
          <a:p>
            <a:r>
              <a:rPr lang="zh-CN" altLang="en-US" dirty="0"/>
              <a:t>可以先预估一下当前点和该节点对应的区域内所有点的距离上届。如果比小根堆最小的值都小，那就没有再遍历下去的必要了。</a:t>
            </a:r>
            <a:endParaRPr lang="en-US" altLang="zh-CN" dirty="0"/>
          </a:p>
          <a:p>
            <a:endParaRPr lang="en-US" altLang="zh-CN" dirty="0"/>
          </a:p>
        </p:txBody>
      </p:sp>
    </p:spTree>
    <p:extLst>
      <p:ext uri="{BB962C8B-B14F-4D97-AF65-F5344CB8AC3E}">
        <p14:creationId xmlns:p14="http://schemas.microsoft.com/office/powerpoint/2010/main" val="32894039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604BD31-CCDE-1026-0654-E4614CE9E5B8}"/>
              </a:ext>
            </a:extLst>
          </p:cNvPr>
          <p:cNvSpPr>
            <a:spLocks noGrp="1"/>
          </p:cNvSpPr>
          <p:nvPr>
            <p:ph idx="1"/>
          </p:nvPr>
        </p:nvSpPr>
        <p:spPr>
          <a:xfrm>
            <a:off x="662940" y="579120"/>
            <a:ext cx="10690860" cy="5597843"/>
          </a:xfrm>
        </p:spPr>
        <p:txBody>
          <a:bodyPr/>
          <a:lstStyle/>
          <a:p>
            <a:r>
              <a:rPr lang="zh-CN" altLang="en-US" dirty="0"/>
              <a:t>如何预估一点</a:t>
            </a:r>
            <a:r>
              <a:rPr lang="en-US" altLang="zh-CN" dirty="0"/>
              <a:t>u</a:t>
            </a:r>
            <a:r>
              <a:rPr lang="zh-CN" altLang="en-US" dirty="0"/>
              <a:t>和节点对应区域的上界？</a:t>
            </a:r>
            <a:endParaRPr lang="en-US" altLang="zh-CN" dirty="0"/>
          </a:p>
          <a:p>
            <a:r>
              <a:rPr lang="en-US" altLang="zh-CN" dirty="0"/>
              <a:t>KD-tree</a:t>
            </a:r>
            <a:r>
              <a:rPr lang="zh-CN" altLang="en-US" dirty="0"/>
              <a:t>一个节点对应的区域可以看成一个矩形区域，求出区域内所有点的</a:t>
            </a:r>
            <a:r>
              <a:rPr lang="en-US" altLang="zh-CN" dirty="0" err="1"/>
              <a:t>x_max</a:t>
            </a:r>
            <a:r>
              <a:rPr lang="zh-CN" altLang="en-US" dirty="0"/>
              <a:t>，</a:t>
            </a:r>
            <a:r>
              <a:rPr lang="en-US" altLang="zh-CN" dirty="0" err="1"/>
              <a:t>x_min</a:t>
            </a:r>
            <a:r>
              <a:rPr lang="zh-CN" altLang="en-US" dirty="0"/>
              <a:t>，</a:t>
            </a:r>
            <a:r>
              <a:rPr lang="en-US" altLang="zh-CN" dirty="0" err="1"/>
              <a:t>y_max</a:t>
            </a:r>
            <a:r>
              <a:rPr lang="zh-CN" altLang="en-US" dirty="0"/>
              <a:t>，</a:t>
            </a:r>
            <a:r>
              <a:rPr lang="en-US" altLang="zh-CN" dirty="0" err="1"/>
              <a:t>y_min</a:t>
            </a:r>
            <a:r>
              <a:rPr lang="zh-CN" altLang="en-US" dirty="0"/>
              <a:t>，就可以把区域内的所有点框定在一个矩阵里面了。然后我们可以取</a:t>
            </a:r>
            <a:r>
              <a:rPr lang="en-US" altLang="zh-CN" dirty="0"/>
              <a:t>u</a:t>
            </a:r>
            <a:r>
              <a:rPr lang="zh-CN" altLang="en-US" dirty="0"/>
              <a:t>和矩形的四个角距离的</a:t>
            </a:r>
            <a:r>
              <a:rPr lang="en-US" altLang="zh-CN" dirty="0"/>
              <a:t>max</a:t>
            </a:r>
            <a:r>
              <a:rPr lang="zh-CN" altLang="en-US" dirty="0"/>
              <a:t>作为上届</a:t>
            </a:r>
            <a:endParaRPr lang="en-US" altLang="zh-CN" dirty="0"/>
          </a:p>
          <a:p>
            <a:r>
              <a:rPr lang="zh-CN" altLang="en-US" dirty="0"/>
              <a:t>复杂度</a:t>
            </a:r>
            <a:r>
              <a:rPr lang="en-US" altLang="zh-CN" dirty="0"/>
              <a:t>O(</a:t>
            </a:r>
            <a:r>
              <a:rPr lang="zh-CN" altLang="en-US" dirty="0"/>
              <a:t>他可能是对的</a:t>
            </a:r>
            <a:r>
              <a:rPr lang="en-US" altLang="zh-CN" dirty="0"/>
              <a:t>)</a:t>
            </a:r>
          </a:p>
          <a:p>
            <a:endParaRPr lang="zh-CN" altLang="en-US" dirty="0"/>
          </a:p>
        </p:txBody>
      </p:sp>
    </p:spTree>
    <p:extLst>
      <p:ext uri="{BB962C8B-B14F-4D97-AF65-F5344CB8AC3E}">
        <p14:creationId xmlns:p14="http://schemas.microsoft.com/office/powerpoint/2010/main" val="30317907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1410</TotalTime>
  <Words>1124</Words>
  <Application>Microsoft Office PowerPoint</Application>
  <PresentationFormat>宽屏</PresentationFormat>
  <Paragraphs>59</Paragraphs>
  <Slides>8</Slides>
  <Notes>1</Notes>
  <HiddenSlides>0</HiddenSlides>
  <MMClips>0</MMClips>
  <ScaleCrop>false</ScaleCrop>
  <HeadingPairs>
    <vt:vector size="6" baseType="variant">
      <vt:variant>
        <vt:lpstr>已用的字体</vt:lpstr>
      </vt:variant>
      <vt:variant>
        <vt:i4>5</vt:i4>
      </vt:variant>
      <vt:variant>
        <vt:lpstr>主题</vt:lpstr>
      </vt:variant>
      <vt:variant>
        <vt:i4>1</vt:i4>
      </vt:variant>
      <vt:variant>
        <vt:lpstr>幻灯片标题</vt:lpstr>
      </vt:variant>
      <vt:variant>
        <vt:i4>8</vt:i4>
      </vt:variant>
    </vt:vector>
  </HeadingPairs>
  <TitlesOfParts>
    <vt:vector size="14" baseType="lpstr">
      <vt:lpstr>KaTeX_Math</vt:lpstr>
      <vt:lpstr>等线</vt:lpstr>
      <vt:lpstr>等线 Light</vt:lpstr>
      <vt:lpstr>Arial</vt:lpstr>
      <vt:lpstr>Cambria Math</vt:lpstr>
      <vt:lpstr>Office 主题​​</vt:lpstr>
      <vt:lpstr>数据结构题解</vt:lpstr>
      <vt:lpstr>F:The happy Prince and Other Tales </vt:lpstr>
      <vt:lpstr>如何快速求出某二维区间大于某个数的最小值？</vt:lpstr>
      <vt:lpstr>M mastree </vt:lpstr>
      <vt:lpstr>I 龙树</vt:lpstr>
      <vt:lpstr>J 龙饭</vt:lpstr>
      <vt:lpstr>Q CANOE</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育诚 梁</dc:creator>
  <cp:lastModifiedBy>育诚 梁</cp:lastModifiedBy>
  <cp:revision>46</cp:revision>
  <dcterms:created xsi:type="dcterms:W3CDTF">2024-04-28T12:57:28Z</dcterms:created>
  <dcterms:modified xsi:type="dcterms:W3CDTF">2024-04-29T12:31:07Z</dcterms:modified>
</cp:coreProperties>
</file>