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>
        <p:scale>
          <a:sx n="100" d="100"/>
          <a:sy n="100" d="100"/>
        </p:scale>
        <p:origin x="2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0A0D-D06D-9E23-F345-6CDE4F69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292BD-A58C-EF82-C79F-0B7095DEF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53892-8ADA-478A-4C09-0296016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DC7EB-5CE8-118B-BB25-3BA2C163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209DF-10B4-BF4C-0ADF-1C9B32B2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7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C64C-411B-2B04-FD0B-302555E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35906-4AB6-0A83-1C14-817AEB4F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EEDB-0E2E-EC02-3ECD-88E2E4AB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219CE-F65A-3427-D66F-B30ED38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CC7D-D49B-3744-29BA-13F3ECA3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9FC393-ACBA-CF6A-D94C-20C3BCFB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80780-C1FC-BA44-046F-1D05B26D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43F86-6600-A785-6E71-1C2FA607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8958F-A601-9E55-25C2-AB1C2DC1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E7B0E-709E-2DDF-8A5A-82C4929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BBF2-600A-A0AC-196E-7CCDD3B5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541D-E347-50AD-77D9-2A5AC3224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4358A-D761-9737-BA98-114C2CFF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D5AFD-C11E-6B62-47D1-F10F2136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35994-17E2-52E2-F7EA-44B8DC64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4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47743-CB5D-0D9B-D78B-298326D1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FC4B5-685E-2BBB-D037-39E136DE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C543E-531E-62D2-9087-B7AC632E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54DF4-905D-CC5D-35DE-73F01AB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753F0-D0C1-F644-A5FC-550A480C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83545-C23B-1B9F-1BA2-0DBB1147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CCEF2-95A3-A94F-2CAD-CC98C1D26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E2C28-4B37-888E-BDDA-DC8C3DDE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82718-0A72-0136-D123-AE783A0D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AD086-748A-4D51-3CFF-40FB5FD7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1B6BE-BF15-0F64-A799-610633B7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05598-01DA-CDA9-C01F-214FD48A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12BBC-DFDF-CEF8-E18C-CFEC0BCA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BEA5E-2774-DC18-A391-518E7813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BB6A2-F286-E7B3-E09C-B2388428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D5F90F-3033-DC5F-9035-EEDF0D9DC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CF09D3-008B-DBC5-84DB-17602F58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92CE39-50E5-133B-FD8B-52A3702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25320-5A06-9954-66C4-63B5CB2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E809C-321C-FEA3-C038-D00087F4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56858-BB2E-D3A2-F358-6DEC56DC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4DEDE8-4138-42F9-AC23-C32B00E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E350E-55F9-77BD-F65C-845C6DF5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51455-6FFB-1B10-32CD-AB8CF6E1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03990E-9A8B-D0C8-8F2C-45DFC2DA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CAFC2-E819-DA85-4CB6-E8418C0C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2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9668-5A42-B445-D001-57721E14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3F293-CFDD-1B6C-2A06-AADC21DB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A2C8F-56CF-A35A-9588-5093784C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1A865F-A050-88AF-2476-1B5E6F7F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B5DCA-671F-E224-DF17-3AE1E9E0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89920-C429-8E19-5B9E-9541785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0023B-4AB3-AB10-7F82-E42540A6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3DD73-C47F-3B02-6B45-AE1140EBE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3ACC7-CFF4-B96E-15BB-AD26B1FB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08218-9B2C-CC17-9888-D7CE1F75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85DD8-87CF-D74B-9063-CDB95A1C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2F8DE-235F-A0C1-3E05-6C168F1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71077D-52D1-3C0A-F26D-32ABDC8E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6D58A-F071-35E6-FB44-C0B3B1EB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42AEF-FB75-09DB-7663-3AE50F6AD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B264-A835-4366-93CA-089291A29C5C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70499-3867-6A01-3FBA-9E47C0EA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8EB1F-A9F6-D5D4-4089-05D054668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B644-AC30-43F7-9896-5A866B4682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F00D7-6847-0D7F-E6AD-3A3FB6D7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题：主席树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B7577F-4035-2DB0-B267-65FA8093E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14059"/>
                <a:ext cx="10515600" cy="114464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题意：给定一个序列，每次查询区间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出现次数严格大于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最小值，不存在输出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B7577F-4035-2DB0-B267-65FA8093E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14059"/>
                <a:ext cx="10515600" cy="1144641"/>
              </a:xfrm>
              <a:blipFill>
                <a:blip r:embed="rId2"/>
                <a:stretch>
                  <a:fillRect l="-812" b="-29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95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66631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D393D84-314F-8B8E-F890-CEF263EBD60F}"/>
              </a:ext>
            </a:extLst>
          </p:cNvPr>
          <p:cNvSpPr/>
          <p:nvPr/>
        </p:nvSpPr>
        <p:spPr>
          <a:xfrm rot="5400000">
            <a:off x="6340250" y="4170942"/>
            <a:ext cx="276646" cy="2780989"/>
          </a:xfrm>
          <a:prstGeom prst="leftBrace">
            <a:avLst>
              <a:gd name="adj1" fmla="val 8333"/>
              <a:gd name="adj2" fmla="val 496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882C962-A47C-9F00-8315-D301F8240931}"/>
              </a:ext>
            </a:extLst>
          </p:cNvPr>
          <p:cNvSpPr/>
          <p:nvPr/>
        </p:nvSpPr>
        <p:spPr>
          <a:xfrm rot="18900000">
            <a:off x="3053427" y="752402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D39ED26-AF67-F7E2-8618-6B519D4DFF4E}"/>
              </a:ext>
            </a:extLst>
          </p:cNvPr>
          <p:cNvSpPr/>
          <p:nvPr/>
        </p:nvSpPr>
        <p:spPr>
          <a:xfrm rot="18900000">
            <a:off x="7856776" y="752401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A27375-CFE3-79FF-813D-2DA5CBC56337}"/>
              </a:ext>
            </a:extLst>
          </p:cNvPr>
          <p:cNvSpPr txBox="1"/>
          <p:nvPr/>
        </p:nvSpPr>
        <p:spPr>
          <a:xfrm>
            <a:off x="9620250" y="1032724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Cnt</a:t>
            </a:r>
            <a:r>
              <a:rPr lang="en-US" altLang="zh-CN" sz="2400" b="1" dirty="0"/>
              <a:t>: 5-1 = 4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AD76F9-8F7D-00BC-24A8-DD811F07E8CE}"/>
                  </a:ext>
                </a:extLst>
              </p:cNvPr>
              <p:cNvSpPr txBox="1"/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[2, 5]</a:t>
                </a:r>
                <a:r>
                  <a:rPr lang="zh-CN" altLang="en-US" sz="2400" dirty="0"/>
                  <a:t>中出现次数严格大于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AD76F9-8F7D-00BC-24A8-DD811F07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910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D393D84-314F-8B8E-F890-CEF263EBD60F}"/>
              </a:ext>
            </a:extLst>
          </p:cNvPr>
          <p:cNvSpPr/>
          <p:nvPr/>
        </p:nvSpPr>
        <p:spPr>
          <a:xfrm rot="5400000">
            <a:off x="6340250" y="4170942"/>
            <a:ext cx="276646" cy="2780989"/>
          </a:xfrm>
          <a:prstGeom prst="leftBrace">
            <a:avLst>
              <a:gd name="adj1" fmla="val 8333"/>
              <a:gd name="adj2" fmla="val 496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/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[2, 5]</a:t>
                </a:r>
                <a:r>
                  <a:rPr lang="zh-CN" altLang="en-US" sz="2400" dirty="0"/>
                  <a:t>中出现次数严格大于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C882C962-A47C-9F00-8315-D301F8240931}"/>
              </a:ext>
            </a:extLst>
          </p:cNvPr>
          <p:cNvSpPr/>
          <p:nvPr/>
        </p:nvSpPr>
        <p:spPr>
          <a:xfrm rot="18900000">
            <a:off x="2434221" y="1899363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D39ED26-AF67-F7E2-8618-6B519D4DFF4E}"/>
              </a:ext>
            </a:extLst>
          </p:cNvPr>
          <p:cNvSpPr/>
          <p:nvPr/>
        </p:nvSpPr>
        <p:spPr>
          <a:xfrm rot="18900000">
            <a:off x="7473321" y="1895516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A27375-CFE3-79FF-813D-2DA5CBC56337}"/>
              </a:ext>
            </a:extLst>
          </p:cNvPr>
          <p:cNvSpPr txBox="1"/>
          <p:nvPr/>
        </p:nvSpPr>
        <p:spPr>
          <a:xfrm>
            <a:off x="9620250" y="1032724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Cnt</a:t>
            </a:r>
            <a:r>
              <a:rPr lang="en-US" altLang="zh-CN" sz="2400" b="1" dirty="0"/>
              <a:t>: 4-1 = 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848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D393D84-314F-8B8E-F890-CEF263EBD60F}"/>
              </a:ext>
            </a:extLst>
          </p:cNvPr>
          <p:cNvSpPr/>
          <p:nvPr/>
        </p:nvSpPr>
        <p:spPr>
          <a:xfrm rot="5400000">
            <a:off x="6340250" y="4170942"/>
            <a:ext cx="276646" cy="2780989"/>
          </a:xfrm>
          <a:prstGeom prst="leftBrace">
            <a:avLst>
              <a:gd name="adj1" fmla="val 8333"/>
              <a:gd name="adj2" fmla="val 496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/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[2, 5]</a:t>
                </a:r>
                <a:r>
                  <a:rPr lang="zh-CN" altLang="en-US" sz="2400" dirty="0"/>
                  <a:t>中出现次数严格大于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C882C962-A47C-9F00-8315-D301F8240931}"/>
              </a:ext>
            </a:extLst>
          </p:cNvPr>
          <p:cNvSpPr/>
          <p:nvPr/>
        </p:nvSpPr>
        <p:spPr>
          <a:xfrm rot="18900000">
            <a:off x="1787040" y="2867993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D39ED26-AF67-F7E2-8618-6B519D4DFF4E}"/>
              </a:ext>
            </a:extLst>
          </p:cNvPr>
          <p:cNvSpPr/>
          <p:nvPr/>
        </p:nvSpPr>
        <p:spPr>
          <a:xfrm rot="18900000">
            <a:off x="3481889" y="2867993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A27375-CFE3-79FF-813D-2DA5CBC56337}"/>
              </a:ext>
            </a:extLst>
          </p:cNvPr>
          <p:cNvSpPr txBox="1"/>
          <p:nvPr/>
        </p:nvSpPr>
        <p:spPr>
          <a:xfrm>
            <a:off x="9620250" y="1032724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Cnt</a:t>
            </a:r>
            <a:r>
              <a:rPr lang="en-US" altLang="zh-CN" sz="2400" b="1" dirty="0"/>
              <a:t>: 2-1 =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2937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D393D84-314F-8B8E-F890-CEF263EBD60F}"/>
              </a:ext>
            </a:extLst>
          </p:cNvPr>
          <p:cNvSpPr/>
          <p:nvPr/>
        </p:nvSpPr>
        <p:spPr>
          <a:xfrm rot="5400000">
            <a:off x="6340250" y="4170942"/>
            <a:ext cx="276646" cy="2780989"/>
          </a:xfrm>
          <a:prstGeom prst="leftBrace">
            <a:avLst>
              <a:gd name="adj1" fmla="val 8333"/>
              <a:gd name="adj2" fmla="val 496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/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[2, 5]</a:t>
                </a:r>
                <a:r>
                  <a:rPr lang="zh-CN" altLang="en-US" sz="2400" dirty="0"/>
                  <a:t>中出现次数严格大于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C882C962-A47C-9F00-8315-D301F8240931}"/>
              </a:ext>
            </a:extLst>
          </p:cNvPr>
          <p:cNvSpPr/>
          <p:nvPr/>
        </p:nvSpPr>
        <p:spPr>
          <a:xfrm rot="18900000">
            <a:off x="2434221" y="1899363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D39ED26-AF67-F7E2-8618-6B519D4DFF4E}"/>
              </a:ext>
            </a:extLst>
          </p:cNvPr>
          <p:cNvSpPr/>
          <p:nvPr/>
        </p:nvSpPr>
        <p:spPr>
          <a:xfrm rot="18900000">
            <a:off x="7473321" y="1895516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A27375-CFE3-79FF-813D-2DA5CBC56337}"/>
              </a:ext>
            </a:extLst>
          </p:cNvPr>
          <p:cNvSpPr txBox="1"/>
          <p:nvPr/>
        </p:nvSpPr>
        <p:spPr>
          <a:xfrm>
            <a:off x="9620250" y="1032724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Cnt</a:t>
            </a:r>
            <a:r>
              <a:rPr lang="en-US" altLang="zh-CN" sz="2400" b="1" dirty="0"/>
              <a:t>: 4-1 = 3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63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3474176" y="126355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777491" y="236519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2080806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265170" y="1858217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568484" y="2959852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4680313" y="126355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3372149" y="1858216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8224704" y="347754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028656" y="1960243"/>
            <a:ext cx="3544391" cy="1517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886450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5028655" y="1858215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5988477" y="1858215"/>
            <a:ext cx="2584570" cy="1619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5291791" y="346682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4433997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568484" y="2959851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4536024" y="2959851"/>
            <a:ext cx="1104110" cy="506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7092587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6213022" y="235447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6722473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6561365" y="1858215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>
            <a:off x="6315049" y="2949133"/>
            <a:ext cx="1002082" cy="619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2568484" y="2949133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8224704" y="1263557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809644" y="236519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3737312" y="346683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8157987" y="1960242"/>
            <a:ext cx="415060" cy="404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4085655" y="2959851"/>
            <a:ext cx="3826016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7070816" y="2959851"/>
            <a:ext cx="840855" cy="506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8573047" y="1960242"/>
            <a:ext cx="0" cy="1517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52736A-6793-10C3-9785-A90606811C59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D393D84-314F-8B8E-F890-CEF263EBD60F}"/>
              </a:ext>
            </a:extLst>
          </p:cNvPr>
          <p:cNvSpPr/>
          <p:nvPr/>
        </p:nvSpPr>
        <p:spPr>
          <a:xfrm rot="5400000">
            <a:off x="6340250" y="4170942"/>
            <a:ext cx="276646" cy="2780989"/>
          </a:xfrm>
          <a:prstGeom prst="leftBrace">
            <a:avLst>
              <a:gd name="adj1" fmla="val 8333"/>
              <a:gd name="adj2" fmla="val 496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/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[2, 5]</a:t>
                </a:r>
                <a:r>
                  <a:rPr lang="zh-CN" altLang="en-US" sz="2400" dirty="0"/>
                  <a:t>中出现次数严格大于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78DA847-E1D8-ACA6-748E-3940F89A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834" y="4950729"/>
                <a:ext cx="4275477" cy="614977"/>
              </a:xfrm>
              <a:prstGeom prst="rect">
                <a:avLst/>
              </a:prstGeom>
              <a:blipFill>
                <a:blip r:embed="rId2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下 24">
            <a:extLst>
              <a:ext uri="{FF2B5EF4-FFF2-40B4-BE49-F238E27FC236}">
                <a16:creationId xmlns:a16="http://schemas.microsoft.com/office/drawing/2014/main" id="{C882C962-A47C-9F00-8315-D301F8240931}"/>
              </a:ext>
            </a:extLst>
          </p:cNvPr>
          <p:cNvSpPr/>
          <p:nvPr/>
        </p:nvSpPr>
        <p:spPr>
          <a:xfrm rot="18900000">
            <a:off x="6474034" y="2867993"/>
            <a:ext cx="356753" cy="5538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A27375-CFE3-79FF-813D-2DA5CBC56337}"/>
              </a:ext>
            </a:extLst>
          </p:cNvPr>
          <p:cNvSpPr txBox="1"/>
          <p:nvPr/>
        </p:nvSpPr>
        <p:spPr>
          <a:xfrm>
            <a:off x="9620250" y="1032724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Cnt</a:t>
            </a:r>
            <a:r>
              <a:rPr lang="en-US" altLang="zh-CN" sz="2400" b="1" dirty="0"/>
              <a:t>: 2-0 = 2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3057E-6D12-AD20-1971-FED1047CFB4C}"/>
              </a:ext>
            </a:extLst>
          </p:cNvPr>
          <p:cNvSpPr txBox="1"/>
          <p:nvPr/>
        </p:nvSpPr>
        <p:spPr>
          <a:xfrm>
            <a:off x="9620250" y="346745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输出：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2391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1AF33-9304-4719-F9D4-63C20DE8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541CA-BE40-7E05-2530-CBC7FE5F2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需要维护出现次数，考虑开权值线段树，统计区间内权值数量。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查询的是任意区间，需要可持久化操作，因此用主席树处理，按序插入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个版本，对于每个新版本，只需在前一版本上新增部分结点。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个版本维护的是区间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上权值数量，利用前缀和的思想，查询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区间上的权值数量需要用到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上的信息，即第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每次询问从第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个版本和第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个版本的根节点开始递归找是否存在满足条件的结点。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541CA-BE40-7E05-2530-CBC7FE5F2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1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CCDA-B9B7-C191-3A08-9C89F28B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7D0F8C-A105-BCEA-06E4-F0A6DB3DF1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主席树中左儿子和右儿子不是简单的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≪1|1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需要单独记录。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值域为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，需要离散化操作。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查询的出现次数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不一定是整数。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离散化：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单次插入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单次查询：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7D0F8C-A105-BCEA-06E4-F0A6DB3DF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6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F03E-9FFD-3FF6-D449-F44308A1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14FF44-1873-75AF-B87C-3D21B642B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先对序列的值域进行离散化。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遍历序列，按序插入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个版本。对于每个新版本，只需在前一版本上新增部分结点。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查询时从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的根节点开始递归，不断判断左儿子和右儿子结点上的权值数量是否严格大于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注意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此时结点上的权值数量为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版本减去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版本上相同位置结点的权值数量。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14FF44-1873-75AF-B87C-3D21B642B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2769326" y="125403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072641" y="235566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1375956" y="345730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560320" y="1848692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63634" y="2950327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1D907-7F95-9555-C75F-F7477B1F4D3E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6F89190-18ED-C38A-C911-139F5B7CF380}"/>
              </a:ext>
            </a:extLst>
          </p:cNvPr>
          <p:cNvSpPr/>
          <p:nvPr/>
        </p:nvSpPr>
        <p:spPr>
          <a:xfrm>
            <a:off x="4319451" y="5172891"/>
            <a:ext cx="217714" cy="526869"/>
          </a:xfrm>
          <a:prstGeom prst="downArrow">
            <a:avLst>
              <a:gd name="adj1" fmla="val 42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F7C679-1D94-8D80-3DBD-B6BFE971F957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30579980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2769326" y="125403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072641" y="235566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1375956" y="345730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560320" y="1848692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63634" y="2950327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3975463" y="1254033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667299" y="1848691"/>
            <a:ext cx="1410191" cy="609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3975462" y="3457304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4323805" y="1950718"/>
            <a:ext cx="1" cy="1506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73A5404-08AB-3008-AD0F-A84DA78251D7}"/>
              </a:ext>
            </a:extLst>
          </p:cNvPr>
          <p:cNvSpPr/>
          <p:nvPr/>
        </p:nvSpPr>
        <p:spPr>
          <a:xfrm>
            <a:off x="5138057" y="5172891"/>
            <a:ext cx="217714" cy="526869"/>
          </a:xfrm>
          <a:prstGeom prst="downArrow">
            <a:avLst>
              <a:gd name="adj1" fmla="val 42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8603B-0EF8-2D2A-8C4B-D430E115B895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242060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2769326" y="125403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072641" y="235566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1375956" y="345730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560320" y="1848692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63634" y="2950327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3975463" y="125403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667299" y="1848691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4672148" y="3476896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323806" y="1950718"/>
            <a:ext cx="696685" cy="152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73A5404-08AB-3008-AD0F-A84DA78251D7}"/>
              </a:ext>
            </a:extLst>
          </p:cNvPr>
          <p:cNvSpPr/>
          <p:nvPr/>
        </p:nvSpPr>
        <p:spPr>
          <a:xfrm>
            <a:off x="5987143" y="5172891"/>
            <a:ext cx="217714" cy="526869"/>
          </a:xfrm>
          <a:prstGeom prst="downArrow">
            <a:avLst>
              <a:gd name="adj1" fmla="val 42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181600" y="1254032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4323805" y="1848690"/>
            <a:ext cx="959822" cy="609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5020491" y="1848690"/>
            <a:ext cx="263136" cy="16282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3011138" y="3426525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3729147" y="2355668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863634" y="2950326"/>
            <a:ext cx="1967540" cy="5069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3359481" y="2950326"/>
            <a:ext cx="471693" cy="4761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8EC5533-6057-E3C7-080A-CD81DD37C563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438480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2769326" y="125403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072641" y="235566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1375956" y="345730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560320" y="1848692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63634" y="2950327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3975463" y="125403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667299" y="1848691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4864813" y="3440825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323806" y="1950718"/>
            <a:ext cx="889350" cy="1490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73A5404-08AB-3008-AD0F-A84DA78251D7}"/>
              </a:ext>
            </a:extLst>
          </p:cNvPr>
          <p:cNvSpPr/>
          <p:nvPr/>
        </p:nvSpPr>
        <p:spPr>
          <a:xfrm>
            <a:off x="6805747" y="5172891"/>
            <a:ext cx="217714" cy="526869"/>
          </a:xfrm>
          <a:prstGeom prst="downArrow">
            <a:avLst>
              <a:gd name="adj1" fmla="val 42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181600" y="1254032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4323805" y="1848690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5213156" y="1848690"/>
            <a:ext cx="70471" cy="1592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2652326" y="3433056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3729147" y="235566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863634" y="2950326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3000669" y="2950326"/>
            <a:ext cx="830505" cy="482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6387737" y="1254032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5508172" y="2344950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3801292" y="3433056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5856515" y="1848690"/>
            <a:ext cx="633249" cy="4962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4395950" y="2939608"/>
            <a:ext cx="1214249" cy="5954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1863634" y="2939608"/>
            <a:ext cx="3746565" cy="517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1998FEF-BDAD-4A42-984E-4483FBB083C5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1542669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8B49D157-C0D9-A688-4978-22BCBA8C9B57}"/>
              </a:ext>
            </a:extLst>
          </p:cNvPr>
          <p:cNvSpPr/>
          <p:nvPr/>
        </p:nvSpPr>
        <p:spPr>
          <a:xfrm>
            <a:off x="2769326" y="125403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F89E78-002B-A909-2A64-DFE4B5C585D5}"/>
              </a:ext>
            </a:extLst>
          </p:cNvPr>
          <p:cNvSpPr/>
          <p:nvPr/>
        </p:nvSpPr>
        <p:spPr>
          <a:xfrm>
            <a:off x="2072641" y="2355669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CBE2B67-9486-2907-B9E1-DD86B4AF79A1}"/>
              </a:ext>
            </a:extLst>
          </p:cNvPr>
          <p:cNvSpPr/>
          <p:nvPr/>
        </p:nvSpPr>
        <p:spPr>
          <a:xfrm>
            <a:off x="1375956" y="3457304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DF4638-5E0D-9B62-52E2-3F4DC53A0E46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560320" y="1848692"/>
            <a:ext cx="311033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99C447-16AB-01B7-CFB8-2077B2B73B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863634" y="2950327"/>
            <a:ext cx="311034" cy="50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A16B82E0-1EE3-C336-E0E2-A3A58E643151}"/>
              </a:ext>
            </a:extLst>
          </p:cNvPr>
          <p:cNvSpPr/>
          <p:nvPr/>
        </p:nvSpPr>
        <p:spPr>
          <a:xfrm>
            <a:off x="3975463" y="125403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7B10B94-B6C7-A438-556C-90F3666DF9F3}"/>
              </a:ext>
            </a:extLst>
          </p:cNvPr>
          <p:cNvCxnSpPr>
            <a:cxnSpLocks/>
            <a:stCxn id="2" idx="3"/>
            <a:endCxn id="7" idx="7"/>
          </p:cNvCxnSpPr>
          <p:nvPr/>
        </p:nvCxnSpPr>
        <p:spPr>
          <a:xfrm flipH="1">
            <a:off x="2667299" y="1848691"/>
            <a:ext cx="1410191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252A65D-2B3B-DF96-A4AA-C894779FFBEF}"/>
              </a:ext>
            </a:extLst>
          </p:cNvPr>
          <p:cNvSpPr/>
          <p:nvPr/>
        </p:nvSpPr>
        <p:spPr>
          <a:xfrm>
            <a:off x="4890428" y="3442063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[3,3]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CA660DE-7B35-C371-B5EE-615BAD2CE66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323806" y="1950718"/>
            <a:ext cx="914965" cy="1491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589E6E-2099-520F-3C85-F781E4239FB7}"/>
              </a:ext>
            </a:extLst>
          </p:cNvPr>
          <p:cNvSpPr txBox="1"/>
          <p:nvPr/>
        </p:nvSpPr>
        <p:spPr>
          <a:xfrm>
            <a:off x="4151811" y="5699760"/>
            <a:ext cx="388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1    3    2    2    1</a:t>
            </a:r>
            <a:endParaRPr lang="zh-CN" altLang="en-US" sz="40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73A5404-08AB-3008-AD0F-A84DA78251D7}"/>
              </a:ext>
            </a:extLst>
          </p:cNvPr>
          <p:cNvSpPr/>
          <p:nvPr/>
        </p:nvSpPr>
        <p:spPr>
          <a:xfrm>
            <a:off x="7612340" y="5172891"/>
            <a:ext cx="217714" cy="526869"/>
          </a:xfrm>
          <a:prstGeom prst="downArrow">
            <a:avLst>
              <a:gd name="adj1" fmla="val 42000"/>
              <a:gd name="adj2" fmla="val 74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D1A29BE-1FD4-D566-9DC1-E9BA7DE3E8DE}"/>
              </a:ext>
            </a:extLst>
          </p:cNvPr>
          <p:cNvSpPr/>
          <p:nvPr/>
        </p:nvSpPr>
        <p:spPr>
          <a:xfrm>
            <a:off x="5181600" y="1254032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7FB7A62-0D36-2193-4960-7D6E866C3A5A}"/>
              </a:ext>
            </a:extLst>
          </p:cNvPr>
          <p:cNvCxnSpPr>
            <a:cxnSpLocks/>
            <a:stCxn id="3" idx="3"/>
            <a:endCxn id="26" idx="7"/>
          </p:cNvCxnSpPr>
          <p:nvPr/>
        </p:nvCxnSpPr>
        <p:spPr>
          <a:xfrm flipH="1">
            <a:off x="4323805" y="1848690"/>
            <a:ext cx="959822" cy="609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13F1D5-E7A1-21A6-B0C4-762DCCAE5B75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5238771" y="1848690"/>
            <a:ext cx="44856" cy="1593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7DEF98A-2C3E-EB3C-7346-48758B02FB1E}"/>
              </a:ext>
            </a:extLst>
          </p:cNvPr>
          <p:cNvSpPr/>
          <p:nvPr/>
        </p:nvSpPr>
        <p:spPr>
          <a:xfrm>
            <a:off x="2652326" y="3433056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1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8E4444-529E-985B-1D99-4131F82572B5}"/>
              </a:ext>
            </a:extLst>
          </p:cNvPr>
          <p:cNvSpPr/>
          <p:nvPr/>
        </p:nvSpPr>
        <p:spPr>
          <a:xfrm>
            <a:off x="3729147" y="2355668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0EBA43-155A-BD56-173F-23F0FDA9C68D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1863634" y="2950326"/>
            <a:ext cx="1967540" cy="517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757EB-7474-10A0-AF72-B15411E621A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3000669" y="2950326"/>
            <a:ext cx="830505" cy="482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89A448B6-7274-8EE6-4661-EDD60796F96E}"/>
              </a:ext>
            </a:extLst>
          </p:cNvPr>
          <p:cNvSpPr/>
          <p:nvPr/>
        </p:nvSpPr>
        <p:spPr>
          <a:xfrm>
            <a:off x="6387737" y="1254032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00A66-6AAA-E03F-B3AA-6DE1B9A5B3CC}"/>
              </a:ext>
            </a:extLst>
          </p:cNvPr>
          <p:cNvSpPr/>
          <p:nvPr/>
        </p:nvSpPr>
        <p:spPr>
          <a:xfrm>
            <a:off x="5508172" y="2344950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3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4A32EFC-E69F-0121-54F2-0955E1DCB35B}"/>
              </a:ext>
            </a:extLst>
          </p:cNvPr>
          <p:cNvSpPr/>
          <p:nvPr/>
        </p:nvSpPr>
        <p:spPr>
          <a:xfrm>
            <a:off x="3801292" y="3433056"/>
            <a:ext cx="696685" cy="6966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[2,2]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E1D71C7-73B0-B8DC-34D8-FCC125A6B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5856515" y="1848690"/>
            <a:ext cx="633249" cy="49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037960A-3082-F1FA-4B11-429F709E13B0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4395950" y="2939608"/>
            <a:ext cx="1214249" cy="595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2CFB92F-864C-0AC0-4A69-6E0C2EAFFD9D}"/>
              </a:ext>
            </a:extLst>
          </p:cNvPr>
          <p:cNvCxnSpPr>
            <a:stCxn id="11" idx="3"/>
          </p:cNvCxnSpPr>
          <p:nvPr/>
        </p:nvCxnSpPr>
        <p:spPr>
          <a:xfrm flipH="1">
            <a:off x="1863634" y="2939608"/>
            <a:ext cx="3746565" cy="5176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1E2049DE-EBEA-2FD5-497D-DB204E3B8D5E}"/>
              </a:ext>
            </a:extLst>
          </p:cNvPr>
          <p:cNvSpPr/>
          <p:nvPr/>
        </p:nvSpPr>
        <p:spPr>
          <a:xfrm>
            <a:off x="7519854" y="1254032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[1,3]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5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DFA8D5-F684-984A-774A-20081D55DC19}"/>
              </a:ext>
            </a:extLst>
          </p:cNvPr>
          <p:cNvSpPr/>
          <p:nvPr/>
        </p:nvSpPr>
        <p:spPr>
          <a:xfrm>
            <a:off x="7104794" y="2355668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[1,2]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4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FD4B73-7528-F20D-EBF3-E938FAAE39B9}"/>
              </a:ext>
            </a:extLst>
          </p:cNvPr>
          <p:cNvSpPr/>
          <p:nvPr/>
        </p:nvSpPr>
        <p:spPr>
          <a:xfrm>
            <a:off x="6039394" y="3435868"/>
            <a:ext cx="696685" cy="696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[1,1]</a:t>
            </a: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</a:rPr>
              <a:t>2</a:t>
            </a:r>
            <a:endParaRPr lang="zh-CN" altLang="en-US" sz="14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51DE373-C093-330E-508A-335E41582F93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7453137" y="1950717"/>
            <a:ext cx="415060" cy="4049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D721F8-71C0-3D73-A56A-1844627C140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6387737" y="2950326"/>
            <a:ext cx="819084" cy="485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84AF5A-0A3F-06FE-47F8-4C3C1815AE40}"/>
              </a:ext>
            </a:extLst>
          </p:cNvPr>
          <p:cNvCxnSpPr>
            <a:cxnSpLocks/>
            <a:stCxn id="23" idx="3"/>
            <a:endCxn id="19" idx="0"/>
          </p:cNvCxnSpPr>
          <p:nvPr/>
        </p:nvCxnSpPr>
        <p:spPr>
          <a:xfrm flipH="1">
            <a:off x="4149635" y="2950326"/>
            <a:ext cx="3057186" cy="4827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F77157-46C6-2E5F-A8E1-113AED1FEAC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flipH="1">
            <a:off x="5238771" y="1950717"/>
            <a:ext cx="2629426" cy="14913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9672C58-1974-293D-A690-D666EDC15BE1}"/>
              </a:ext>
            </a:extLst>
          </p:cNvPr>
          <p:cNvSpPr txBox="1"/>
          <p:nvPr/>
        </p:nvSpPr>
        <p:spPr>
          <a:xfrm>
            <a:off x="800100" y="463038"/>
            <a:ext cx="1095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</a:p>
        </p:txBody>
      </p:sp>
    </p:spTree>
    <p:extLst>
      <p:ext uri="{BB962C8B-B14F-4D97-AF65-F5344CB8AC3E}">
        <p14:creationId xmlns:p14="http://schemas.microsoft.com/office/powerpoint/2010/main" val="3706735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968</Words>
  <Application>Microsoft Office PowerPoint</Application>
  <PresentationFormat>宽屏</PresentationFormat>
  <Paragraphs>301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L题：主席树</vt:lpstr>
      <vt:lpstr>题解</vt:lpstr>
      <vt:lpstr>注意事项</vt:lpstr>
      <vt:lpstr>算法流程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amao Latest</dc:creator>
  <cp:lastModifiedBy>amao Latest</cp:lastModifiedBy>
  <cp:revision>8</cp:revision>
  <dcterms:created xsi:type="dcterms:W3CDTF">2024-05-03T02:40:53Z</dcterms:created>
  <dcterms:modified xsi:type="dcterms:W3CDTF">2024-05-03T13:12:20Z</dcterms:modified>
</cp:coreProperties>
</file>