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0B46-874C-2A94-E42C-C3BCFDFAF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F6DBE-AEF5-D86E-03A2-384833DB3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E661F-CD5A-E32A-4B68-0902A747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36604-FA1D-468B-B718-78961B4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C80D-6252-1F97-BE75-26CADA6B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7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232C-5400-C71F-8923-DAE35812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1C272-1E38-6818-35A2-A1A1B87F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03689-8864-A7FB-7552-8AE51D3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B2B08-7FC5-C9E6-85E1-C6550498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F0654-B58B-FFA0-BC92-F225B9F5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31C466-E7DE-B13E-AB7A-3CFB06CBD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1F1496-AB19-103C-5DEF-D13144CD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D30F8-80D1-07F8-DA0E-496B1C61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1E2F1-6D8F-BC8E-F1EF-392C0E2B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5C5D9-595F-F044-B608-3D79CD9E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A5EEC-44A2-5A3E-B295-6B25316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DF863-91C9-411B-1937-40A84CCC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033BE-8E42-F214-01F0-94571F91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9928D-72C9-B63E-6AA3-FF3031C7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71E74-B78A-401D-62C8-575E2D24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DEB7-74A2-5327-B813-0FD5107B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45410-7921-BE20-7964-EB661271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AB14-8CB7-97AC-48A4-1BCB1547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1511E-494E-D377-9F33-8F9E58F2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F27-8F2E-FD9B-9404-169110E5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449C8-7934-74DF-AC74-F7E8F502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E73C-1667-5BCA-76D3-9683749B6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45294-2AFC-D183-F2C4-E8739595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DC460-9B04-FB0E-FEB3-AF487EAD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7BB8A-29A5-AFED-4BDA-37B9480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94252-5027-F1C7-88D3-0E3C1185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4ACA-EFC5-D1CD-C634-5B258488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ED6C4-A243-5A0D-10E6-0D8B1FF8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8DE0F-A639-47C3-AC6D-C1466E02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F6E530-9E47-8F81-3B2F-6F958D6AF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7AED4F-3514-2CA1-89CA-343D90DA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3BB13-23F4-BFD1-90B3-0299FAAF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ADF92-FBBA-DEB1-8608-4F5B4B88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9189B-C231-FAC4-7423-6261401A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A5C1D-3223-9B15-69A8-DCCDD5F2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1ED48A-D225-D127-578C-A82B909E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82BBC-1449-981E-BAFF-811225CF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82B73-2066-D2F9-624C-753E52BE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2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5FF1A-BFF4-FF39-763B-AE41BF96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A3DF1E-AD17-914C-970C-4A457387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6CBB4-BEA5-32C0-7D1C-2A610511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3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C3BE-8C3F-563B-6443-BF1E74BA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2AA55-FED9-4BE5-C5B9-203F74E1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76F5A-1BF7-40AD-2665-19D7478D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19FCE-9C2D-80CD-94A5-BB3F7C3C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A0A78-F4F0-9490-B2C8-E15DDC8A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8BFDC-33FF-8C34-1228-E4F3BAF8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8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2F6B5-5A53-C180-58D1-D45C3619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E3963-0FEF-153D-34A3-536F498CF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8A7A4-C46E-D340-380D-B5A4F733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A0AD6-3CE7-084D-BE88-C88C0FE2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CC232-13B7-046B-0D01-92AC5A15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82164-9DEE-8DD8-F5A6-FC42D99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2AB15-4470-0E8D-4635-5DFF50D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C597D-562C-290C-DF13-0652FA1C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CCE8-A95D-1E1E-1E2D-F50410D8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FDA4-07D2-447F-8543-C20A71745740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5FE31-D9EE-04EF-A072-28D32DAD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EC73C-1507-8A9E-C546-BE5FB4CD3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44F0-312E-4739-B36F-230B1A738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DCC7CD-8118-03C1-F6B9-0AEF25DD68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Y.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龙车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115853-F1C7-09B4-802B-39E3B6BC95A7}"/>
              </a:ext>
            </a:extLst>
          </p:cNvPr>
          <p:cNvSpPr txBox="1">
            <a:spLocks/>
          </p:cNvSpPr>
          <p:nvPr/>
        </p:nvSpPr>
        <p:spPr>
          <a:xfrm>
            <a:off x="715662" y="1794864"/>
            <a:ext cx="10760676" cy="483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zh-CN" altLang="en-US" dirty="0"/>
              <a:t>一血：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李政黎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			PPT&amp;</a:t>
            </a:r>
            <a:r>
              <a:rPr lang="zh-CN" altLang="en-US" dirty="0"/>
              <a:t>讲题： 二血 李昊伟</a:t>
            </a:r>
            <a:endParaRPr lang="en-US" altLang="zh-CN" dirty="0"/>
          </a:p>
          <a:p>
            <a:pPr algn="l">
              <a:lnSpc>
                <a:spcPts val="3200"/>
              </a:lnSpc>
            </a:pPr>
            <a:r>
              <a:rPr lang="zh-CN" altLang="en-US" dirty="0"/>
              <a:t>题意：给定长度为</a:t>
            </a:r>
            <a:r>
              <a:rPr lang="en-US" altLang="zh-CN" dirty="0"/>
              <a:t>n</a:t>
            </a:r>
            <a:r>
              <a:rPr lang="zh-CN" altLang="en-US" dirty="0"/>
              <a:t>的正整数序列</a:t>
            </a:r>
            <a:r>
              <a:rPr lang="en-US" altLang="zh-CN" dirty="0"/>
              <a:t>{a</a:t>
            </a:r>
            <a:r>
              <a:rPr lang="en-US" altLang="zh-CN" sz="1600" dirty="0"/>
              <a:t>i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0&lt;= </a:t>
            </a:r>
            <a:r>
              <a:rPr lang="en-US" altLang="zh-CN" dirty="0" err="1"/>
              <a:t>i</a:t>
            </a:r>
            <a:r>
              <a:rPr lang="en-US" altLang="zh-CN" dirty="0"/>
              <a:t> &lt;=n-1</a:t>
            </a:r>
            <a:r>
              <a:rPr lang="zh-CN" altLang="en-US" dirty="0"/>
              <a:t>，支持以下两种操作：</a:t>
            </a:r>
            <a:endParaRPr lang="en-US" altLang="zh-CN" dirty="0"/>
          </a:p>
          <a:p>
            <a:pPr algn="l">
              <a:lnSpc>
                <a:spcPts val="3200"/>
              </a:lnSpc>
            </a:pPr>
            <a:r>
              <a:rPr lang="en-US" altLang="zh-CN" dirty="0"/>
              <a:t>1.</a:t>
            </a:r>
            <a:r>
              <a:rPr lang="zh-CN" altLang="en-US" dirty="0"/>
              <a:t>计算从下标</a:t>
            </a:r>
            <a:r>
              <a:rPr lang="en-US" altLang="zh-CN" dirty="0"/>
              <a:t>x</a:t>
            </a:r>
            <a:r>
              <a:rPr lang="zh-CN" altLang="en-US" dirty="0"/>
              <a:t>开始依次令</a:t>
            </a:r>
            <a:r>
              <a:rPr lang="en-US" altLang="zh-CN" dirty="0"/>
              <a:t>x = x + a[x]</a:t>
            </a:r>
            <a:r>
              <a:rPr lang="zh-CN" altLang="en-US" dirty="0"/>
              <a:t>，</a:t>
            </a:r>
            <a:r>
              <a:rPr lang="en-US" altLang="zh-CN" dirty="0"/>
              <a:t>until x &gt;= n</a:t>
            </a:r>
            <a:r>
              <a:rPr lang="zh-CN" altLang="en-US" dirty="0"/>
              <a:t>的次数</a:t>
            </a:r>
            <a:endParaRPr lang="en-US" altLang="zh-CN" dirty="0"/>
          </a:p>
          <a:p>
            <a:pPr algn="l">
              <a:lnSpc>
                <a:spcPts val="3200"/>
              </a:lnSpc>
            </a:pPr>
            <a:r>
              <a:rPr lang="en-US" altLang="zh-CN" dirty="0"/>
              <a:t>2.</a:t>
            </a:r>
            <a:r>
              <a:rPr lang="zh-CN" altLang="en-US" dirty="0"/>
              <a:t>修改</a:t>
            </a:r>
            <a:r>
              <a:rPr lang="en-US" altLang="zh-CN" dirty="0"/>
              <a:t>a[x]</a:t>
            </a:r>
            <a:r>
              <a:rPr lang="zh-CN" altLang="en-US" dirty="0"/>
              <a:t>的值为</a:t>
            </a:r>
            <a:r>
              <a:rPr lang="en-US" altLang="zh-CN" dirty="0"/>
              <a:t>y</a:t>
            </a:r>
          </a:p>
          <a:p>
            <a:pPr algn="l">
              <a:lnSpc>
                <a:spcPts val="3200"/>
              </a:lnSpc>
            </a:pPr>
            <a:endParaRPr lang="en-US" altLang="zh-CN" dirty="0"/>
          </a:p>
          <a:p>
            <a:pPr algn="l">
              <a:lnSpc>
                <a:spcPts val="3200"/>
              </a:lnSpc>
            </a:pPr>
            <a:r>
              <a:rPr lang="zh-CN" altLang="en-US" dirty="0"/>
              <a:t>数据范围：</a:t>
            </a:r>
            <a:r>
              <a:rPr lang="it-IT" altLang="zh-CN" b="0" i="0" dirty="0">
                <a:effectLst/>
                <a:highlight>
                  <a:srgbClr val="FFFFFF"/>
                </a:highlight>
                <a:latin typeface="KaTeX_Main"/>
              </a:rPr>
              <a:t>1 ≤ </a:t>
            </a:r>
            <a:r>
              <a:rPr lang="it-IT" altLang="zh-CN" b="0" i="1" dirty="0"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it-IT" altLang="zh-CN" b="0" i="0" dirty="0">
                <a:effectLst/>
                <a:highlight>
                  <a:srgbClr val="FFFFFF"/>
                </a:highlight>
                <a:latin typeface="KaTeX_Main"/>
              </a:rPr>
              <a:t>, </a:t>
            </a:r>
            <a:r>
              <a:rPr lang="it-IT" altLang="zh-CN" b="0" i="1" dirty="0">
                <a:effectLst/>
                <a:highlight>
                  <a:srgbClr val="FFFFFF"/>
                </a:highlight>
                <a:latin typeface="KaTeX_Math"/>
              </a:rPr>
              <a:t>m</a:t>
            </a:r>
            <a:r>
              <a:rPr lang="it-IT" altLang="zh-CN" b="0" i="0" dirty="0">
                <a:effectLst/>
                <a:highlight>
                  <a:srgbClr val="FFFFFF"/>
                </a:highlight>
                <a:latin typeface="KaTeX_Main"/>
              </a:rPr>
              <a:t>, </a:t>
            </a:r>
            <a:r>
              <a:rPr lang="it-IT" altLang="zh-CN" b="0" i="1" dirty="0">
                <a:effectLst/>
                <a:highlight>
                  <a:srgbClr val="FFFFFF"/>
                </a:highlight>
                <a:latin typeface="KaTeX_Math"/>
              </a:rPr>
              <a:t>a[i] </a:t>
            </a:r>
            <a:r>
              <a:rPr lang="it-IT" altLang="zh-CN" b="0" i="0" dirty="0">
                <a:effectLst/>
                <a:highlight>
                  <a:srgbClr val="FFFFFF"/>
                </a:highlight>
                <a:latin typeface="KaTeX_Main"/>
              </a:rPr>
              <a:t>​≤ 1e5</a:t>
            </a:r>
          </a:p>
          <a:p>
            <a:pPr algn="l">
              <a:lnSpc>
                <a:spcPts val="3200"/>
              </a:lnSpc>
            </a:pPr>
            <a:endParaRPr lang="en-US" altLang="zh-CN" dirty="0"/>
          </a:p>
          <a:p>
            <a:pPr algn="l">
              <a:lnSpc>
                <a:spcPts val="3200"/>
              </a:lnSpc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：</a:t>
            </a:r>
            <a:r>
              <a:rPr lang="en-US" altLang="zh-CN" b="1" i="0" dirty="0" err="1">
                <a:effectLst/>
                <a:highlight>
                  <a:srgbClr val="FFFFFF"/>
                </a:highlight>
                <a:latin typeface="Helvetica Neue"/>
              </a:rPr>
              <a:t>lct</a:t>
            </a:r>
            <a:r>
              <a:rPr lang="en-US" altLang="zh-CN" b="1" i="0" dirty="0"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Helvetica Neue"/>
              </a:rPr>
              <a:t>分块</a:t>
            </a:r>
            <a:endParaRPr lang="en-US" altLang="zh-CN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06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68B1E-9479-4394-9375-28DF5696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题解：递推</a:t>
            </a:r>
            <a:r>
              <a:rPr lang="en-US" altLang="zh-CN" dirty="0"/>
              <a:t>+</a:t>
            </a:r>
            <a:r>
              <a:rPr lang="zh-CN" altLang="en-US" dirty="0"/>
              <a:t>集合的动态维护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DE29C7-D3C4-7C3C-061C-154E5B0D0C07}"/>
                  </a:ext>
                </a:extLst>
              </p:cNvPr>
              <p:cNvSpPr txBox="1"/>
              <p:nvPr/>
            </p:nvSpPr>
            <p:spPr>
              <a:xfrm>
                <a:off x="838200" y="1690687"/>
                <a:ext cx="11259065" cy="437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400" dirty="0"/>
                  <a:t>对于操作“计算从下标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开始依次令</a:t>
                </a:r>
                <a:r>
                  <a:rPr lang="en-US" altLang="zh-CN" sz="2400" dirty="0"/>
                  <a:t>x = x + a[x]</a:t>
                </a:r>
                <a:r>
                  <a:rPr lang="zh-CN" altLang="en-US" sz="2400" dirty="0"/>
                  <a:t> ，</a:t>
                </a:r>
                <a:r>
                  <a:rPr lang="en-US" altLang="zh-CN" sz="2400" dirty="0"/>
                  <a:t>until x &gt;= n</a:t>
                </a:r>
                <a:r>
                  <a:rPr lang="zh-CN" altLang="en-US" sz="2400" dirty="0"/>
                  <a:t>的次数”，发现一个简单的性质：对于∀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∈</a:t>
                </a:r>
                <a:r>
                  <a:rPr lang="en-US" altLang="zh-CN" sz="2400" dirty="0"/>
                  <a:t>[0, n-1]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x + a[x]</a:t>
                </a:r>
                <a:r>
                  <a:rPr lang="zh-CN" altLang="en-US" sz="2400" dirty="0"/>
                  <a:t>的值有且仅有一个，因此答案可以递推地转移。</a:t>
                </a:r>
                <a:endParaRPr lang="en-US" altLang="zh-CN" sz="2400" dirty="0"/>
              </a:p>
              <a:p>
                <a:r>
                  <a:rPr lang="zh-CN" altLang="en-US" sz="2400" dirty="0"/>
                  <a:t>具体地，设下标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处的答案为</a:t>
                </a:r>
                <a:r>
                  <a:rPr lang="en-US" altLang="zh-CN" sz="2400" dirty="0"/>
                  <a:t>b[x]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b[x]</a:t>
                </a:r>
                <a:r>
                  <a:rPr lang="zh-CN" altLang="en-US" sz="2400" dirty="0"/>
                  <a:t>可以通过如下方程实现递推：</a:t>
                </a:r>
                <a:endParaRPr lang="en-US" altLang="zh-CN" sz="2400" dirty="0"/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+1,     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输入</a:t>
                </a:r>
                <a:r>
                  <a:rPr lang="en-US" altLang="zh-CN" sz="2400" dirty="0"/>
                  <a:t>{a</a:t>
                </a:r>
                <a:r>
                  <a:rPr lang="en-US" altLang="zh-CN" sz="1600" dirty="0"/>
                  <a:t>i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，初始化</a:t>
                </a:r>
                <a:r>
                  <a:rPr lang="en-US" altLang="zh-CN" sz="2400" dirty="0"/>
                  <a:t>{b</a:t>
                </a:r>
                <a:r>
                  <a:rPr lang="en-US" altLang="zh-CN" sz="1600" dirty="0"/>
                  <a:t>i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的时间复杂度是</a:t>
                </a:r>
                <a:r>
                  <a:rPr lang="en-US" altLang="zh-CN" sz="2400" dirty="0"/>
                  <a:t>O(n)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问题转化为维护序列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DE29C7-D3C4-7C3C-061C-154E5B0D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11259065" cy="4375557"/>
              </a:xfrm>
              <a:prstGeom prst="rect">
                <a:avLst/>
              </a:prstGeom>
              <a:blipFill>
                <a:blip r:embed="rId2"/>
                <a:stretch>
                  <a:fillRect l="-867" t="-975" b="-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6B5D17F-925A-0915-9A08-F04A2423D33A}"/>
              </a:ext>
            </a:extLst>
          </p:cNvPr>
          <p:cNvSpPr txBox="1"/>
          <p:nvPr/>
        </p:nvSpPr>
        <p:spPr>
          <a:xfrm>
            <a:off x="7562170" y="109996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（我没有使用除</a:t>
            </a:r>
            <a:r>
              <a:rPr lang="en-US" altLang="zh-CN" dirty="0"/>
              <a:t>C++STL</a:t>
            </a:r>
            <a:r>
              <a:rPr lang="zh-CN" altLang="en-US" dirty="0"/>
              <a:t>之外的高级数据结构）</a:t>
            </a:r>
          </a:p>
        </p:txBody>
      </p:sp>
    </p:spTree>
    <p:extLst>
      <p:ext uri="{BB962C8B-B14F-4D97-AF65-F5344CB8AC3E}">
        <p14:creationId xmlns:p14="http://schemas.microsoft.com/office/powerpoint/2010/main" val="155916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7FEA9-0366-AD77-264A-5BA43260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797"/>
            <a:ext cx="10515600" cy="565220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</a:pPr>
            <a:r>
              <a:rPr lang="zh-CN" altLang="en-US" sz="2400" dirty="0"/>
              <a:t>对于操作“修改</a:t>
            </a:r>
            <a:r>
              <a:rPr lang="en-US" altLang="zh-CN" sz="2400" dirty="0"/>
              <a:t>a[x]</a:t>
            </a:r>
            <a:r>
              <a:rPr lang="zh-CN" altLang="en-US" sz="2400" dirty="0"/>
              <a:t>的值为</a:t>
            </a:r>
            <a:r>
              <a:rPr lang="en-US" altLang="zh-CN" sz="2400" dirty="0"/>
              <a:t>y</a:t>
            </a:r>
            <a:r>
              <a:rPr lang="zh-CN" altLang="en-US" sz="2400" dirty="0"/>
              <a:t>”，我们需要同时更新</a:t>
            </a:r>
            <a:r>
              <a:rPr lang="en-US" altLang="zh-CN" sz="2400" dirty="0"/>
              <a:t>a[x]</a:t>
            </a:r>
            <a:r>
              <a:rPr lang="zh-CN" altLang="en-US" sz="2400" dirty="0"/>
              <a:t>、</a:t>
            </a:r>
            <a:r>
              <a:rPr lang="en-US" altLang="zh-CN" sz="2400" dirty="0"/>
              <a:t>b[x]</a:t>
            </a:r>
            <a:r>
              <a:rPr lang="zh-CN" altLang="en-US" sz="2400" dirty="0"/>
              <a:t>的值，还有计算结果依赖于</a:t>
            </a:r>
            <a:r>
              <a:rPr lang="en-US" altLang="zh-CN" sz="2400" dirty="0"/>
              <a:t>b[x]</a:t>
            </a:r>
            <a:r>
              <a:rPr lang="zh-CN" altLang="en-US" sz="2400" dirty="0"/>
              <a:t>的任何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算法：更新</a:t>
            </a:r>
            <a:r>
              <a:rPr lang="en-US" altLang="zh-CN" dirty="0"/>
              <a:t>a[x] = y</a:t>
            </a:r>
            <a:r>
              <a:rPr lang="zh-CN" altLang="en-US" dirty="0"/>
              <a:t>，再根据上一页的递推方程更新</a:t>
            </a:r>
            <a:r>
              <a:rPr lang="en-US" altLang="zh-CN" dirty="0"/>
              <a:t>b[x]</a:t>
            </a:r>
            <a:r>
              <a:rPr lang="zh-CN" altLang="en-US" dirty="0"/>
              <a:t>。复杂度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分析：根据递推方程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= b[</a:t>
            </a:r>
            <a:r>
              <a:rPr lang="en-US" altLang="zh-CN" dirty="0" err="1"/>
              <a:t>i</a:t>
            </a:r>
            <a:r>
              <a:rPr lang="en-US" altLang="zh-CN" dirty="0"/>
              <a:t> + a[</a:t>
            </a:r>
            <a:r>
              <a:rPr lang="en-US" altLang="zh-CN" dirty="0" err="1"/>
              <a:t>i</a:t>
            </a:r>
            <a:r>
              <a:rPr lang="en-US" altLang="zh-CN" dirty="0"/>
              <a:t>]] + 1</a:t>
            </a:r>
            <a:r>
              <a:rPr lang="zh-CN" altLang="en-US" dirty="0"/>
              <a:t>，如果令</a:t>
            </a:r>
            <a:r>
              <a:rPr lang="en-US" altLang="zh-CN" dirty="0"/>
              <a:t>x = </a:t>
            </a:r>
            <a:r>
              <a:rPr lang="en-US" altLang="zh-CN" dirty="0" err="1"/>
              <a:t>i</a:t>
            </a:r>
            <a:r>
              <a:rPr lang="en-US" altLang="zh-CN" dirty="0"/>
              <a:t> +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</a:t>
            </a:r>
            <a:r>
              <a:rPr lang="en-US" altLang="zh-CN" dirty="0"/>
              <a:t>b[x]</a:t>
            </a:r>
            <a:r>
              <a:rPr lang="zh-CN" altLang="en-US" dirty="0"/>
              <a:t>的更新影响到了所有的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，也必须同时更新所有的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；对于每一个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，它的更新也影响到了所有的</a:t>
            </a:r>
            <a:r>
              <a:rPr lang="en-US" altLang="zh-CN" dirty="0"/>
              <a:t>b[j]</a:t>
            </a:r>
            <a:r>
              <a:rPr lang="zh-CN" altLang="en-US" dirty="0"/>
              <a:t>，其中</a:t>
            </a:r>
            <a:r>
              <a:rPr lang="en-US" altLang="zh-CN" dirty="0" err="1"/>
              <a:t>i</a:t>
            </a:r>
            <a:r>
              <a:rPr lang="en-US" altLang="zh-CN" dirty="0"/>
              <a:t> = j + a[j]……</a:t>
            </a:r>
            <a:r>
              <a:rPr lang="zh-CN" altLang="en-US" dirty="0"/>
              <a:t>这是一个递归过程。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分析：如何表达这种依赖关系？对</a:t>
            </a:r>
            <a:r>
              <a:rPr lang="zh-CN" altLang="en-US" sz="2400" dirty="0"/>
              <a:t>∀</a:t>
            </a:r>
            <a:r>
              <a:rPr lang="en-US" altLang="zh-CN" sz="2400" dirty="0"/>
              <a:t>x</a:t>
            </a:r>
            <a:r>
              <a:rPr lang="zh-CN" altLang="en-US" sz="2400" dirty="0"/>
              <a:t>∈</a:t>
            </a:r>
            <a:r>
              <a:rPr lang="en-US" altLang="zh-CN" sz="2400" dirty="0"/>
              <a:t>[0, n-1]</a:t>
            </a:r>
            <a:r>
              <a:rPr lang="zh-CN" altLang="en-US" sz="2400" dirty="0"/>
              <a:t>，定义一个集合</a:t>
            </a:r>
            <a:r>
              <a:rPr lang="en-US" altLang="zh-CN" sz="2400" dirty="0"/>
              <a:t>fa[x]</a:t>
            </a:r>
            <a:r>
              <a:rPr lang="zh-CN" altLang="en-US" sz="2400" dirty="0"/>
              <a:t>存储所有这样的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：</a:t>
            </a:r>
            <a:r>
              <a:rPr lang="en-US" altLang="zh-CN" sz="2400" dirty="0"/>
              <a:t>all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∈</a:t>
            </a:r>
            <a:r>
              <a:rPr lang="en-US" altLang="zh-CN" sz="2400" dirty="0"/>
              <a:t>[0,x-1]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 + a[</a:t>
            </a:r>
            <a:r>
              <a:rPr lang="en-US" altLang="zh-CN" dirty="0" err="1"/>
              <a:t>i</a:t>
            </a:r>
            <a:r>
              <a:rPr lang="en-US" altLang="zh-CN" dirty="0"/>
              <a:t>] == x</a:t>
            </a:r>
            <a:r>
              <a:rPr lang="zh-CN" altLang="en-US" dirty="0"/>
              <a:t>，意义是所有受</a:t>
            </a:r>
            <a:r>
              <a:rPr lang="en-US" altLang="zh-CN" dirty="0"/>
              <a:t>b[x]</a:t>
            </a:r>
            <a:r>
              <a:rPr lang="zh-CN" altLang="en-US" dirty="0"/>
              <a:t>的更新的影响的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的下标</a:t>
            </a:r>
            <a:r>
              <a:rPr lang="en-US" altLang="zh-CN" dirty="0" err="1"/>
              <a:t>i</a:t>
            </a:r>
            <a:r>
              <a:rPr lang="zh-CN" altLang="en-US" dirty="0"/>
              <a:t>。这样，在“反向传播”时，递归地遍历</a:t>
            </a:r>
            <a:r>
              <a:rPr lang="en-US" altLang="zh-CN" sz="2400" dirty="0"/>
              <a:t>all e</a:t>
            </a:r>
            <a:r>
              <a:rPr lang="zh-CN" altLang="en-US" sz="2400" dirty="0"/>
              <a:t>∈</a:t>
            </a:r>
            <a:r>
              <a:rPr lang="en-US" altLang="zh-CN" dirty="0"/>
              <a:t>fa[x]</a:t>
            </a:r>
            <a:r>
              <a:rPr lang="zh-CN" altLang="en-US" dirty="0"/>
              <a:t>，令</a:t>
            </a:r>
            <a:r>
              <a:rPr lang="en-US" altLang="zh-CN" dirty="0"/>
              <a:t>b[e] = b[x] + 1</a:t>
            </a:r>
            <a:r>
              <a:rPr lang="zh-CN" altLang="en-US" dirty="0"/>
              <a:t>即可，具体实现为</a:t>
            </a:r>
            <a:r>
              <a:rPr lang="en-US" altLang="zh-CN" dirty="0" err="1"/>
              <a:t>dfs</a:t>
            </a:r>
            <a:r>
              <a:rPr lang="zh-CN" altLang="en-US" dirty="0"/>
              <a:t>。复杂度是指数复杂度。（居然能过？因为数据比较水）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算法：如何维护</a:t>
            </a:r>
            <a:r>
              <a:rPr lang="en-US" altLang="zh-CN" dirty="0"/>
              <a:t>fa[x]?</a:t>
            </a:r>
            <a:r>
              <a:rPr lang="zh-CN" altLang="en-US" dirty="0"/>
              <a:t>在初始化</a:t>
            </a:r>
            <a:r>
              <a:rPr lang="en-US" altLang="zh-CN" sz="2400" dirty="0"/>
              <a:t>b[x]</a:t>
            </a:r>
            <a:r>
              <a:rPr lang="zh-CN" altLang="en-US" sz="2400" dirty="0"/>
              <a:t>时，若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+ a[x] &lt; n</a:t>
            </a:r>
            <a:r>
              <a:rPr lang="zh-CN" altLang="en-US" sz="2400" dirty="0"/>
              <a:t>，则添加元素</a:t>
            </a:r>
            <a:r>
              <a:rPr lang="en-US" altLang="zh-CN" sz="2400" dirty="0"/>
              <a:t>x</a:t>
            </a:r>
            <a:r>
              <a:rPr lang="zh-CN" altLang="en-US" sz="2400" dirty="0"/>
              <a:t>至集合</a:t>
            </a:r>
            <a:r>
              <a:rPr lang="en-US" altLang="zh-CN" sz="2400" dirty="0"/>
              <a:t>fa[x</a:t>
            </a:r>
            <a:r>
              <a:rPr lang="zh-CN" altLang="en-US" sz="2400" dirty="0"/>
              <a:t> </a:t>
            </a:r>
            <a:r>
              <a:rPr lang="en-US" altLang="zh-CN" sz="2400" dirty="0"/>
              <a:t>+ a[x]]</a:t>
            </a:r>
            <a:r>
              <a:rPr lang="zh-CN" altLang="en-US" sz="2400" dirty="0"/>
              <a:t>。在修改</a:t>
            </a:r>
            <a:r>
              <a:rPr lang="en-US" altLang="zh-CN" sz="2400" dirty="0"/>
              <a:t>a[x]</a:t>
            </a:r>
            <a:r>
              <a:rPr lang="zh-CN" altLang="en-US" sz="2400" dirty="0"/>
              <a:t>的值为</a:t>
            </a:r>
            <a:r>
              <a:rPr lang="en-US" altLang="zh-CN" sz="2400" dirty="0"/>
              <a:t>y</a:t>
            </a:r>
            <a:r>
              <a:rPr lang="zh-CN" altLang="en-US" sz="2400" dirty="0"/>
              <a:t>时，若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+ a[x] &lt; n</a:t>
            </a:r>
            <a:r>
              <a:rPr lang="zh-CN" altLang="en-US" sz="2400" dirty="0"/>
              <a:t>，则删除</a:t>
            </a:r>
            <a:r>
              <a:rPr lang="en-US" altLang="zh-CN" sz="2400" dirty="0"/>
              <a:t>fa[x</a:t>
            </a:r>
            <a:r>
              <a:rPr lang="zh-CN" altLang="en-US" sz="2400" dirty="0"/>
              <a:t> </a:t>
            </a:r>
            <a:r>
              <a:rPr lang="en-US" altLang="zh-CN" sz="2400" dirty="0"/>
              <a:t>+ a[x]]</a:t>
            </a:r>
            <a:r>
              <a:rPr lang="zh-CN" altLang="en-US" sz="2400" dirty="0"/>
              <a:t>中的元素</a:t>
            </a:r>
            <a:r>
              <a:rPr lang="en-US" altLang="zh-CN" sz="2400" dirty="0"/>
              <a:t>x</a:t>
            </a:r>
            <a:r>
              <a:rPr lang="zh-CN" altLang="en-US" sz="2400" dirty="0"/>
              <a:t>，删除旧的依赖关系；若</a:t>
            </a:r>
            <a:r>
              <a:rPr lang="en-US" altLang="zh-CN" sz="2400" dirty="0"/>
              <a:t>x + y  &lt; n</a:t>
            </a:r>
            <a:r>
              <a:rPr lang="zh-CN" altLang="en-US" sz="2400" dirty="0"/>
              <a:t>，则添加元素</a:t>
            </a:r>
            <a:r>
              <a:rPr lang="en-US" altLang="zh-CN" sz="2400" dirty="0"/>
              <a:t>x</a:t>
            </a:r>
            <a:r>
              <a:rPr lang="zh-CN" altLang="en-US" sz="2400" dirty="0"/>
              <a:t>至集合</a:t>
            </a:r>
            <a:r>
              <a:rPr lang="en-US" altLang="zh-CN" sz="2400" dirty="0"/>
              <a:t>fa[x + y]</a:t>
            </a:r>
            <a:r>
              <a:rPr lang="zh-CN" altLang="en-US" sz="2400" dirty="0"/>
              <a:t>，添加新的依赖关系。复杂度</a:t>
            </a:r>
            <a:r>
              <a:rPr lang="zh-CN" altLang="en-US" dirty="0"/>
              <a:t>取决于</a:t>
            </a:r>
            <a:r>
              <a:rPr lang="en-US" altLang="zh-CN" dirty="0"/>
              <a:t>fa</a:t>
            </a:r>
            <a:r>
              <a:rPr lang="zh-CN" altLang="en-US" dirty="0"/>
              <a:t>的实现。</a:t>
            </a:r>
            <a:endParaRPr lang="en-US" altLang="zh-CN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/>
              <a:t>实现：如何实现集合</a:t>
            </a:r>
            <a:r>
              <a:rPr lang="en-US" altLang="zh-CN" dirty="0"/>
              <a:t>{</a:t>
            </a:r>
            <a:r>
              <a:rPr lang="en-US" altLang="zh-CN" dirty="0" err="1"/>
              <a:t>fa</a:t>
            </a:r>
            <a:r>
              <a:rPr lang="en-US" altLang="zh-CN" sz="1600" dirty="0" err="1"/>
              <a:t>i</a:t>
            </a:r>
            <a:r>
              <a:rPr lang="en-US" altLang="zh-CN" dirty="0"/>
              <a:t>}</a:t>
            </a:r>
            <a:r>
              <a:rPr lang="zh-CN" altLang="en-US" dirty="0"/>
              <a:t>？使用</a:t>
            </a:r>
            <a:r>
              <a:rPr lang="en-US" altLang="zh-CN" dirty="0"/>
              <a:t>C++STL set</a:t>
            </a:r>
            <a:r>
              <a:rPr lang="zh-CN" altLang="en-US" dirty="0"/>
              <a:t>或</a:t>
            </a:r>
            <a:r>
              <a:rPr lang="en-US" altLang="zh-CN" dirty="0" err="1"/>
              <a:t>unordered_set</a:t>
            </a:r>
            <a:r>
              <a:rPr lang="zh-CN" altLang="en-US" dirty="0"/>
              <a:t>。复杂度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DA3893-7DB9-05FD-8E5B-8BADFDCF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题解：递推</a:t>
            </a:r>
            <a:r>
              <a:rPr lang="en-US" altLang="zh-CN" dirty="0"/>
              <a:t>+</a:t>
            </a:r>
            <a:r>
              <a:rPr lang="zh-CN" altLang="en-US" dirty="0"/>
              <a:t>集合的动态维护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2ECFC5-D4DB-FE6B-7601-69A186FA217A}"/>
              </a:ext>
            </a:extLst>
          </p:cNvPr>
          <p:cNvSpPr txBox="1"/>
          <p:nvPr/>
        </p:nvSpPr>
        <p:spPr>
          <a:xfrm>
            <a:off x="7549896" y="768571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（我没有使用除</a:t>
            </a:r>
            <a:r>
              <a:rPr lang="en-US" altLang="zh-CN" dirty="0"/>
              <a:t>C++STL</a:t>
            </a:r>
            <a:r>
              <a:rPr lang="zh-CN" altLang="en-US" dirty="0"/>
              <a:t>之外的高级数据结构）</a:t>
            </a:r>
          </a:p>
        </p:txBody>
      </p:sp>
    </p:spTree>
    <p:extLst>
      <p:ext uri="{BB962C8B-B14F-4D97-AF65-F5344CB8AC3E}">
        <p14:creationId xmlns:p14="http://schemas.microsoft.com/office/powerpoint/2010/main" val="68328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CC5AE3-1657-7F69-FE95-AF39AB75D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07"/>
          <a:stretch/>
        </p:blipFill>
        <p:spPr>
          <a:xfrm>
            <a:off x="0" y="5108174"/>
            <a:ext cx="12192000" cy="17498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6167CD-173A-B5DE-540A-7F9DA42463BA}"/>
              </a:ext>
            </a:extLst>
          </p:cNvPr>
          <p:cNvSpPr txBox="1"/>
          <p:nvPr/>
        </p:nvSpPr>
        <p:spPr>
          <a:xfrm>
            <a:off x="0" y="441898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耗时最长的几个测试点：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F025F-5EE0-A254-D5F8-6C67C8AC1718}"/>
              </a:ext>
            </a:extLst>
          </p:cNvPr>
          <p:cNvSpPr txBox="1"/>
          <p:nvPr/>
        </p:nvSpPr>
        <p:spPr>
          <a:xfrm>
            <a:off x="0" y="27513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拿样例画的草图：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7489A9-E78B-A2BB-6466-2524717E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30" y="0"/>
            <a:ext cx="10535191" cy="44833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A63853-4C02-259E-C6A3-BFAF30595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68" y="947748"/>
            <a:ext cx="2078752" cy="12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735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Helvetica Neue</vt:lpstr>
      <vt:lpstr>KaTeX_Main</vt:lpstr>
      <vt:lpstr>KaTeX_Math</vt:lpstr>
      <vt:lpstr>微软雅黑</vt:lpstr>
      <vt:lpstr>Arial</vt:lpstr>
      <vt:lpstr>Cambria Math</vt:lpstr>
      <vt:lpstr>Roboto</vt:lpstr>
      <vt:lpstr>等线</vt:lpstr>
      <vt:lpstr>等线 Light</vt:lpstr>
      <vt:lpstr>Office 主题​​</vt:lpstr>
      <vt:lpstr>PowerPoint 演示文稿</vt:lpstr>
      <vt:lpstr>题解：递推+集合的动态维护</vt:lpstr>
      <vt:lpstr>题解：递推+集合的动态维护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Wei</dc:creator>
  <cp:lastModifiedBy>Xiao Wei</cp:lastModifiedBy>
  <cp:revision>6</cp:revision>
  <dcterms:created xsi:type="dcterms:W3CDTF">2024-05-01T02:14:37Z</dcterms:created>
  <dcterms:modified xsi:type="dcterms:W3CDTF">2024-05-01T02:54:21Z</dcterms:modified>
</cp:coreProperties>
</file>