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B12"/>
    <a:srgbClr val="6DA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2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1E92B-F9EA-E9D5-9BD4-CC9A27A17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A70B61-4317-F5BD-86D5-DD4B539FF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0BD22-8615-30CF-797E-7C64B0E5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936-2026-4396-9242-A627ED6D8F1A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59941A-42B3-E8DD-6F48-FE0176D5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9E0966-5537-2468-D46F-874A9C34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F67F-8CB6-4177-BC45-ED9FB9CDB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53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79E9A-0178-C14D-2296-C1FDD792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B09365-353E-4054-276E-6C4B4E346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165423-5724-2097-E8C8-82AFE839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936-2026-4396-9242-A627ED6D8F1A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11E594-9861-06A4-293D-9BE47712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D69AC-554F-0A86-04AD-ED34F519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F67F-8CB6-4177-BC45-ED9FB9CDB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55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338F15-E054-127F-456B-53D51FFFC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259BA8-23DF-68AF-4B2E-23961744C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933E72-8F58-A913-F6FB-9472B58D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936-2026-4396-9242-A627ED6D8F1A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E66FE-D5E0-511B-000D-9FCCE572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D0463-EAC6-33CC-9D6C-331C2847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F67F-8CB6-4177-BC45-ED9FB9CDB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21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C2770-B0B8-3F50-D0C8-A58D6E3E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9C956E-A237-2E77-4D70-58C7BB41C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76846B-A6F7-42A3-6A79-EABC3198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936-2026-4396-9242-A627ED6D8F1A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962A9D-5FA8-3F19-3C28-0DA390CD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C697D-CB84-9D35-D145-D2B62887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F67F-8CB6-4177-BC45-ED9FB9CDB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30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7ED66-EEC4-950E-19F7-715209CD3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2DD0FA-6B29-8460-E32A-667B9D4BF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8F1371-348B-6881-9403-A10B4F7C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936-2026-4396-9242-A627ED6D8F1A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43AE3-B755-D034-E906-08BAA6B9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AF22E7-99AA-8FDA-9BCD-A1E0AC17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F67F-8CB6-4177-BC45-ED9FB9CDB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40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CE419-FC21-34E7-DE2C-01E064CF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237A3A-841D-39D6-3212-EDA5141BE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DB8A9E-0C11-E098-4F00-412ADA5E7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1F8C56-7A09-C79C-A643-CE3FAB72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936-2026-4396-9242-A627ED6D8F1A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8E46D1-0615-7C70-F46E-3A9A03636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EC3CC4-9DD9-626B-60C4-050873D6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F67F-8CB6-4177-BC45-ED9FB9CDB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51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FFF9B-3407-7B2E-556F-2F6A68810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5BC932-35EC-5818-65FA-B3916313D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E8784A-946F-9C1F-1406-E46EC8866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5B7539-A46F-710C-2F01-562C436B5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611334-3318-A50C-07A6-C43571FDE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B82310-5C8C-1D25-6E39-96B82B1B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936-2026-4396-9242-A627ED6D8F1A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686D76-4DCB-9345-0B29-761070AA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847FA8-1C77-DC64-EE9E-DE13615B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F67F-8CB6-4177-BC45-ED9FB9CDB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0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BC878-6D17-6197-3CE2-18D2AD09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D8A4C9-2010-FB71-ABB7-96B0E907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936-2026-4396-9242-A627ED6D8F1A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E7A730-CDD4-DDED-7D1D-4AAB017E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A643FD-83ED-5E67-1574-A25D3DDE2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F67F-8CB6-4177-BC45-ED9FB9CDB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50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236A35-A68E-2CAC-2A70-6DA9CB99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936-2026-4396-9242-A627ED6D8F1A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D9F6A9-34C6-A710-44B8-EC72D4AC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EF56D5-2A77-FBDB-7D80-558B933D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F67F-8CB6-4177-BC45-ED9FB9CDB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14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C5889-65EE-4F30-F2F1-04EEE7D0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959B7E-936E-B4B1-96C3-E7E46EBDC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39B25D-ED41-9946-2963-8A451DCA0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D2B888-E0AC-B0B1-05D9-530169EF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936-2026-4396-9242-A627ED6D8F1A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4C1E2D-783A-8706-2818-C1551275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3BA7DD-CF32-04F2-0F00-ABE36CEA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F67F-8CB6-4177-BC45-ED9FB9CDB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7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EC599-8B7D-0267-D11F-7BF79B72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F79A10-4C41-EEEC-AF21-D8B87D277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89C835-965A-727E-00F6-F4E1C6EC0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3F1808-CBD0-0314-CAE6-85EC77C6F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936-2026-4396-9242-A627ED6D8F1A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0F12BF-0B29-701B-0E4C-627CFF01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387C64-D0FA-15E1-2D59-4567D1FD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F67F-8CB6-4177-BC45-ED9FB9CDB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63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4410AC-8132-0CB6-E23B-4EC31021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5CFA15-A2BD-6A80-45C7-93D5BBE7C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658C0-634E-9E58-2F22-406E15D84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54936-2026-4396-9242-A627ED6D8F1A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ADBF7C-3B7F-8C1D-58C5-501D05F0A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1CE3A8-1EC5-5380-854B-740353F6A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6F67F-8CB6-4177-BC45-ED9FB9CDB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9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19C60FA6-4C29-63C0-A9E0-5645476BEA14}"/>
              </a:ext>
            </a:extLst>
          </p:cNvPr>
          <p:cNvGrpSpPr/>
          <p:nvPr/>
        </p:nvGrpSpPr>
        <p:grpSpPr>
          <a:xfrm>
            <a:off x="367748" y="308113"/>
            <a:ext cx="2385491" cy="854765"/>
            <a:chOff x="367748" y="308113"/>
            <a:chExt cx="1812235" cy="64935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4173CAD-DFA8-1428-9973-E93759C12754}"/>
                </a:ext>
              </a:extLst>
            </p:cNvPr>
            <p:cNvSpPr/>
            <p:nvPr/>
          </p:nvSpPr>
          <p:spPr>
            <a:xfrm>
              <a:off x="520148" y="460513"/>
              <a:ext cx="1659835" cy="496957"/>
            </a:xfrm>
            <a:prstGeom prst="rect">
              <a:avLst/>
            </a:prstGeom>
            <a:solidFill>
              <a:srgbClr val="6DA8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F04A0D2-63B4-BC8C-DFF9-C33DC2FA8FD0}"/>
                </a:ext>
              </a:extLst>
            </p:cNvPr>
            <p:cNvSpPr/>
            <p:nvPr/>
          </p:nvSpPr>
          <p:spPr>
            <a:xfrm>
              <a:off x="367748" y="308113"/>
              <a:ext cx="1659835" cy="49695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题目大意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F2926B71-EEFA-E85C-699D-F77613ED4933}"/>
              </a:ext>
            </a:extLst>
          </p:cNvPr>
          <p:cNvSpPr txBox="1"/>
          <p:nvPr/>
        </p:nvSpPr>
        <p:spPr>
          <a:xfrm>
            <a:off x="568356" y="1361660"/>
            <a:ext cx="8019053" cy="442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玩具：</a:t>
            </a:r>
            <a:r>
              <a:rPr lang="en-US" altLang="zh-CN" sz="2400" dirty="0"/>
              <a:t>n</a:t>
            </a:r>
            <a:r>
              <a:rPr lang="zh-CN" altLang="en-US" sz="2400" dirty="0"/>
              <a:t>个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zh-CN" altLang="en-US" sz="2400" dirty="0"/>
              <a:t>人数：</a:t>
            </a:r>
            <a:r>
              <a:rPr lang="en-US" altLang="zh-CN" sz="2400" dirty="0"/>
              <a:t>k</a:t>
            </a:r>
            <a:r>
              <a:rPr lang="zh-CN" altLang="en-US" sz="2400" dirty="0"/>
              <a:t>个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zh-CN" altLang="en-US" sz="2400" dirty="0"/>
              <a:t>前提：每个小朋友喜欢其中两个玩具，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zh-CN" altLang="en-US" sz="2400" dirty="0"/>
              <a:t>小朋友会拿走自己喜欢的玩具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zh-CN" altLang="en-US" sz="2400" dirty="0"/>
              <a:t>能拿到：嘻嘻 拿不到：不嘻嘻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zh-CN" altLang="en-US" sz="2400" dirty="0"/>
              <a:t>问多少个小朋友不嘻嘻</a:t>
            </a:r>
            <a:endParaRPr lang="en-US" altLang="zh-CN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20CF37-CCAA-B3BA-B6EB-3D3B5D1426B2}"/>
              </a:ext>
            </a:extLst>
          </p:cNvPr>
          <p:cNvSpPr txBox="1"/>
          <p:nvPr/>
        </p:nvSpPr>
        <p:spPr>
          <a:xfrm>
            <a:off x="8090453" y="1291345"/>
            <a:ext cx="2544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输入</a:t>
            </a:r>
            <a:endParaRPr lang="en-US" altLang="zh-CN" sz="2400" dirty="0"/>
          </a:p>
          <a:p>
            <a:r>
              <a:rPr lang="en-US" altLang="zh-CN" sz="2400" dirty="0"/>
              <a:t>5  4</a:t>
            </a:r>
          </a:p>
          <a:p>
            <a:r>
              <a:rPr lang="en-US" altLang="zh-CN" sz="2400" dirty="0"/>
              <a:t>1  2</a:t>
            </a:r>
          </a:p>
          <a:p>
            <a:r>
              <a:rPr lang="en-US" altLang="zh-CN" sz="2400" dirty="0"/>
              <a:t>2  3</a:t>
            </a:r>
          </a:p>
          <a:p>
            <a:r>
              <a:rPr lang="en-US" altLang="zh-CN" sz="2400" dirty="0"/>
              <a:t>3  4</a:t>
            </a:r>
          </a:p>
          <a:p>
            <a:r>
              <a:rPr lang="en-US" altLang="zh-CN" sz="2400" dirty="0"/>
              <a:t>4  5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A7EFB6D-4AD9-2B4D-B460-E1EB797939FB}"/>
              </a:ext>
            </a:extLst>
          </p:cNvPr>
          <p:cNvSpPr txBox="1"/>
          <p:nvPr/>
        </p:nvSpPr>
        <p:spPr>
          <a:xfrm>
            <a:off x="8090452" y="3798451"/>
            <a:ext cx="2544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输出</a:t>
            </a:r>
            <a:endParaRPr lang="en-US" altLang="zh-CN" sz="2400" dirty="0"/>
          </a:p>
          <a:p>
            <a:r>
              <a:rPr lang="en-US" altLang="zh-CN" sz="2400" dirty="0"/>
              <a:t>0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587211E-A5D2-EF14-0349-A39C9DE5B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478" y="0"/>
            <a:ext cx="1407479" cy="140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3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>
            <a:extLst>
              <a:ext uri="{FF2B5EF4-FFF2-40B4-BE49-F238E27FC236}">
                <a16:creationId xmlns:a16="http://schemas.microsoft.com/office/drawing/2014/main" id="{C43A9270-EE1F-5966-1867-B2E5A9154AE1}"/>
              </a:ext>
            </a:extLst>
          </p:cNvPr>
          <p:cNvSpPr/>
          <p:nvPr/>
        </p:nvSpPr>
        <p:spPr>
          <a:xfrm>
            <a:off x="2160102" y="1843345"/>
            <a:ext cx="692428" cy="692428"/>
          </a:xfrm>
          <a:prstGeom prst="ellipse">
            <a:avLst/>
          </a:prstGeom>
          <a:solidFill>
            <a:srgbClr val="6DA8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FA19402-92DC-759E-589F-F885B6CFF82B}"/>
              </a:ext>
            </a:extLst>
          </p:cNvPr>
          <p:cNvSpPr/>
          <p:nvPr/>
        </p:nvSpPr>
        <p:spPr>
          <a:xfrm>
            <a:off x="3727343" y="1730055"/>
            <a:ext cx="692428" cy="692428"/>
          </a:xfrm>
          <a:prstGeom prst="ellipse">
            <a:avLst/>
          </a:prstGeom>
          <a:solidFill>
            <a:srgbClr val="6DA8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8F9F053-4529-2BD1-E116-28287B90CF2F}"/>
              </a:ext>
            </a:extLst>
          </p:cNvPr>
          <p:cNvSpPr/>
          <p:nvPr/>
        </p:nvSpPr>
        <p:spPr>
          <a:xfrm>
            <a:off x="3404130" y="4241347"/>
            <a:ext cx="692428" cy="692428"/>
          </a:xfrm>
          <a:prstGeom prst="ellipse">
            <a:avLst/>
          </a:prstGeom>
          <a:solidFill>
            <a:srgbClr val="6DA8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3BFFF90-AAB5-F6DA-DF9A-ED17BA9BCD3B}"/>
              </a:ext>
            </a:extLst>
          </p:cNvPr>
          <p:cNvSpPr/>
          <p:nvPr/>
        </p:nvSpPr>
        <p:spPr>
          <a:xfrm>
            <a:off x="4428005" y="2998956"/>
            <a:ext cx="692428" cy="692428"/>
          </a:xfrm>
          <a:prstGeom prst="ellipse">
            <a:avLst/>
          </a:prstGeom>
          <a:solidFill>
            <a:srgbClr val="6DA8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FC6786E-9112-A025-833C-383C0FB81AFE}"/>
              </a:ext>
            </a:extLst>
          </p:cNvPr>
          <p:cNvSpPr/>
          <p:nvPr/>
        </p:nvSpPr>
        <p:spPr>
          <a:xfrm>
            <a:off x="1878445" y="3345170"/>
            <a:ext cx="692428" cy="692428"/>
          </a:xfrm>
          <a:prstGeom prst="ellipse">
            <a:avLst/>
          </a:prstGeom>
          <a:solidFill>
            <a:srgbClr val="6DA8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8A24FDB-F006-44E6-F6B9-17823166BE87}"/>
              </a:ext>
            </a:extLst>
          </p:cNvPr>
          <p:cNvGrpSpPr/>
          <p:nvPr/>
        </p:nvGrpSpPr>
        <p:grpSpPr>
          <a:xfrm>
            <a:off x="556541" y="327992"/>
            <a:ext cx="2385491" cy="854765"/>
            <a:chOff x="367748" y="308113"/>
            <a:chExt cx="1812235" cy="649357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24D9E78-AADE-E506-EF32-C9B7FA3DEC50}"/>
                </a:ext>
              </a:extLst>
            </p:cNvPr>
            <p:cNvSpPr/>
            <p:nvPr/>
          </p:nvSpPr>
          <p:spPr>
            <a:xfrm>
              <a:off x="520148" y="460513"/>
              <a:ext cx="1659835" cy="496957"/>
            </a:xfrm>
            <a:prstGeom prst="rect">
              <a:avLst/>
            </a:prstGeom>
            <a:solidFill>
              <a:srgbClr val="6DA8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6D3DE8E-2028-BFF8-ADF3-EF98C3C87DB3}"/>
                </a:ext>
              </a:extLst>
            </p:cNvPr>
            <p:cNvSpPr/>
            <p:nvPr/>
          </p:nvSpPr>
          <p:spPr>
            <a:xfrm>
              <a:off x="367748" y="308113"/>
              <a:ext cx="1659835" cy="49695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样例模拟</a:t>
              </a: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1F65C06-DD66-BB13-1B7F-BAF6B6CE7A3E}"/>
              </a:ext>
            </a:extLst>
          </p:cNvPr>
          <p:cNvCxnSpPr>
            <a:stCxn id="20" idx="5"/>
            <a:endCxn id="23" idx="0"/>
          </p:cNvCxnSpPr>
          <p:nvPr/>
        </p:nvCxnSpPr>
        <p:spPr>
          <a:xfrm>
            <a:off x="4318367" y="2321079"/>
            <a:ext cx="455852" cy="6778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0D3747D-3223-3EED-447E-4BB3BE69DED8}"/>
              </a:ext>
            </a:extLst>
          </p:cNvPr>
          <p:cNvCxnSpPr>
            <a:cxnSpLocks/>
            <a:endCxn id="21" idx="7"/>
          </p:cNvCxnSpPr>
          <p:nvPr/>
        </p:nvCxnSpPr>
        <p:spPr>
          <a:xfrm flipH="1">
            <a:off x="3995154" y="3659264"/>
            <a:ext cx="636198" cy="6834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029BEC9-21AF-6EAC-B134-8F825B96086D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2273898" y="4037598"/>
            <a:ext cx="1130232" cy="5499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2E5FE7C-50A0-6162-D675-02561A1E873B}"/>
              </a:ext>
            </a:extLst>
          </p:cNvPr>
          <p:cNvCxnSpPr>
            <a:cxnSpLocks/>
            <a:stCxn id="19" idx="4"/>
            <a:endCxn id="24" idx="0"/>
          </p:cNvCxnSpPr>
          <p:nvPr/>
        </p:nvCxnSpPr>
        <p:spPr>
          <a:xfrm flipH="1">
            <a:off x="2224659" y="2535773"/>
            <a:ext cx="281657" cy="8093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18ACC5EB-B1B9-70D0-A7CE-01C3E40D4216}"/>
              </a:ext>
            </a:extLst>
          </p:cNvPr>
          <p:cNvSpPr txBox="1"/>
          <p:nvPr/>
        </p:nvSpPr>
        <p:spPr>
          <a:xfrm>
            <a:off x="521605" y="1559103"/>
            <a:ext cx="1149416" cy="2305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/>
              <a:t>5  4</a:t>
            </a:r>
          </a:p>
          <a:p>
            <a:pPr>
              <a:lnSpc>
                <a:spcPts val="3200"/>
              </a:lnSpc>
            </a:pPr>
            <a:r>
              <a:rPr lang="en-US" altLang="zh-CN" sz="2400" dirty="0"/>
              <a:t>1  2</a:t>
            </a:r>
          </a:p>
          <a:p>
            <a:pPr>
              <a:lnSpc>
                <a:spcPts val="2880"/>
              </a:lnSpc>
            </a:pPr>
            <a:r>
              <a:rPr lang="en-US" altLang="zh-CN" sz="2400" dirty="0"/>
              <a:t>2  3</a:t>
            </a:r>
          </a:p>
          <a:p>
            <a:pPr>
              <a:lnSpc>
                <a:spcPts val="2880"/>
              </a:lnSpc>
            </a:pPr>
            <a:r>
              <a:rPr lang="en-US" altLang="zh-CN" sz="2400" dirty="0"/>
              <a:t>3  4</a:t>
            </a:r>
          </a:p>
          <a:p>
            <a:pPr>
              <a:lnSpc>
                <a:spcPts val="2880"/>
              </a:lnSpc>
            </a:pPr>
            <a:r>
              <a:rPr lang="en-US" altLang="zh-CN" sz="2400" dirty="0"/>
              <a:t>4  5</a:t>
            </a:r>
          </a:p>
          <a:p>
            <a:r>
              <a:rPr lang="zh-CN" altLang="en-US" dirty="0"/>
              <a:t>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40E336F-C9A3-E0AC-77A9-5DC74979F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478" y="0"/>
            <a:ext cx="1407479" cy="1400580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75E086F-8B33-BEA0-F1E2-548C01246FEB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2506316" y="2321079"/>
            <a:ext cx="1322431" cy="11505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12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3" grpId="0" animBg="1"/>
      <p:bldP spid="24" grpId="0" animBg="1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18E312B2-8B4F-BBCA-FFDA-AA4CFEC30218}"/>
              </a:ext>
            </a:extLst>
          </p:cNvPr>
          <p:cNvGrpSpPr/>
          <p:nvPr/>
        </p:nvGrpSpPr>
        <p:grpSpPr>
          <a:xfrm>
            <a:off x="6281630" y="327992"/>
            <a:ext cx="2385491" cy="854765"/>
            <a:chOff x="367748" y="308113"/>
            <a:chExt cx="1812235" cy="64935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13846D1-F5B3-D8A4-DC15-3144BD19C25B}"/>
                </a:ext>
              </a:extLst>
            </p:cNvPr>
            <p:cNvSpPr/>
            <p:nvPr/>
          </p:nvSpPr>
          <p:spPr>
            <a:xfrm>
              <a:off x="520148" y="460513"/>
              <a:ext cx="1659835" cy="496957"/>
            </a:xfrm>
            <a:prstGeom prst="rect">
              <a:avLst/>
            </a:prstGeom>
            <a:solidFill>
              <a:srgbClr val="6DA8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47FE856-84E3-09BF-EB8B-B1281C8C3441}"/>
                </a:ext>
              </a:extLst>
            </p:cNvPr>
            <p:cNvSpPr/>
            <p:nvPr/>
          </p:nvSpPr>
          <p:spPr>
            <a:xfrm>
              <a:off x="367748" y="308113"/>
              <a:ext cx="1659835" cy="49695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核心代码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76EB36A-457B-CA1B-A2B2-59262DAEC5B3}"/>
              </a:ext>
            </a:extLst>
          </p:cNvPr>
          <p:cNvSpPr txBox="1"/>
          <p:nvPr/>
        </p:nvSpPr>
        <p:spPr>
          <a:xfrm>
            <a:off x="6281630" y="1730055"/>
            <a:ext cx="4383057" cy="409342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int find(int x)</a:t>
            </a:r>
          </a:p>
          <a:p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	if (fa[x] != x) fa[x] = find(fa[x]);</a:t>
            </a:r>
          </a:p>
          <a:p>
            <a:r>
              <a:rPr lang="en-US" altLang="zh-CN" sz="2000" dirty="0"/>
              <a:t>	return fa[x];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 x = find(u), y = find(v);</a:t>
            </a:r>
          </a:p>
          <a:p>
            <a:r>
              <a:rPr lang="en-US" altLang="zh-CN" sz="2000" dirty="0"/>
              <a:t>if (x != y)</a:t>
            </a:r>
          </a:p>
          <a:p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	fa[x] = y;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ans</a:t>
            </a:r>
            <a:r>
              <a:rPr lang="en-US" altLang="zh-CN" sz="2000" dirty="0"/>
              <a:t>++;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43A9270-EE1F-5966-1867-B2E5A9154AE1}"/>
              </a:ext>
            </a:extLst>
          </p:cNvPr>
          <p:cNvSpPr/>
          <p:nvPr/>
        </p:nvSpPr>
        <p:spPr>
          <a:xfrm>
            <a:off x="2160102" y="1843345"/>
            <a:ext cx="692428" cy="692428"/>
          </a:xfrm>
          <a:prstGeom prst="ellipse">
            <a:avLst/>
          </a:prstGeom>
          <a:solidFill>
            <a:srgbClr val="6DA8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FA19402-92DC-759E-589F-F885B6CFF82B}"/>
              </a:ext>
            </a:extLst>
          </p:cNvPr>
          <p:cNvSpPr/>
          <p:nvPr/>
        </p:nvSpPr>
        <p:spPr>
          <a:xfrm>
            <a:off x="3727343" y="1730055"/>
            <a:ext cx="692428" cy="692428"/>
          </a:xfrm>
          <a:prstGeom prst="ellipse">
            <a:avLst/>
          </a:prstGeom>
          <a:solidFill>
            <a:srgbClr val="6DA8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8F9F053-4529-2BD1-E116-28287B90CF2F}"/>
              </a:ext>
            </a:extLst>
          </p:cNvPr>
          <p:cNvSpPr/>
          <p:nvPr/>
        </p:nvSpPr>
        <p:spPr>
          <a:xfrm>
            <a:off x="3404130" y="4241347"/>
            <a:ext cx="692428" cy="692428"/>
          </a:xfrm>
          <a:prstGeom prst="ellipse">
            <a:avLst/>
          </a:prstGeom>
          <a:solidFill>
            <a:srgbClr val="6DA8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3BFFF90-AAB5-F6DA-DF9A-ED17BA9BCD3B}"/>
              </a:ext>
            </a:extLst>
          </p:cNvPr>
          <p:cNvSpPr/>
          <p:nvPr/>
        </p:nvSpPr>
        <p:spPr>
          <a:xfrm>
            <a:off x="4428005" y="2998956"/>
            <a:ext cx="692428" cy="692428"/>
          </a:xfrm>
          <a:prstGeom prst="ellipse">
            <a:avLst/>
          </a:prstGeom>
          <a:solidFill>
            <a:srgbClr val="6DA8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FC6786E-9112-A025-833C-383C0FB81AFE}"/>
              </a:ext>
            </a:extLst>
          </p:cNvPr>
          <p:cNvSpPr/>
          <p:nvPr/>
        </p:nvSpPr>
        <p:spPr>
          <a:xfrm>
            <a:off x="1878445" y="3345170"/>
            <a:ext cx="692428" cy="692428"/>
          </a:xfrm>
          <a:prstGeom prst="ellipse">
            <a:avLst/>
          </a:prstGeom>
          <a:solidFill>
            <a:srgbClr val="6DA8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8A24FDB-F006-44E6-F6B9-17823166BE87}"/>
              </a:ext>
            </a:extLst>
          </p:cNvPr>
          <p:cNvGrpSpPr/>
          <p:nvPr/>
        </p:nvGrpSpPr>
        <p:grpSpPr>
          <a:xfrm>
            <a:off x="556541" y="327992"/>
            <a:ext cx="2385491" cy="854765"/>
            <a:chOff x="367748" y="308113"/>
            <a:chExt cx="1812235" cy="649357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24D9E78-AADE-E506-EF32-C9B7FA3DEC50}"/>
                </a:ext>
              </a:extLst>
            </p:cNvPr>
            <p:cNvSpPr/>
            <p:nvPr/>
          </p:nvSpPr>
          <p:spPr>
            <a:xfrm>
              <a:off x="520148" y="460513"/>
              <a:ext cx="1659835" cy="496957"/>
            </a:xfrm>
            <a:prstGeom prst="rect">
              <a:avLst/>
            </a:prstGeom>
            <a:solidFill>
              <a:srgbClr val="6DA8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6D3DE8E-2028-BFF8-ADF3-EF98C3C87DB3}"/>
                </a:ext>
              </a:extLst>
            </p:cNvPr>
            <p:cNvSpPr/>
            <p:nvPr/>
          </p:nvSpPr>
          <p:spPr>
            <a:xfrm>
              <a:off x="367748" y="308113"/>
              <a:ext cx="1659835" cy="49695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样例模拟</a:t>
              </a: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1F65C06-DD66-BB13-1B7F-BAF6B6CE7A3E}"/>
              </a:ext>
            </a:extLst>
          </p:cNvPr>
          <p:cNvCxnSpPr>
            <a:stCxn id="20" idx="5"/>
            <a:endCxn id="23" idx="0"/>
          </p:cNvCxnSpPr>
          <p:nvPr/>
        </p:nvCxnSpPr>
        <p:spPr>
          <a:xfrm>
            <a:off x="4318367" y="2321079"/>
            <a:ext cx="455852" cy="6778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0D3747D-3223-3EED-447E-4BB3BE69DED8}"/>
              </a:ext>
            </a:extLst>
          </p:cNvPr>
          <p:cNvCxnSpPr>
            <a:cxnSpLocks/>
            <a:endCxn id="21" idx="7"/>
          </p:cNvCxnSpPr>
          <p:nvPr/>
        </p:nvCxnSpPr>
        <p:spPr>
          <a:xfrm flipH="1">
            <a:off x="3995154" y="3659264"/>
            <a:ext cx="636198" cy="6834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029BEC9-21AF-6EAC-B134-8F825B96086D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2273898" y="4037598"/>
            <a:ext cx="1130232" cy="5499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2E5FE7C-50A0-6162-D675-02561A1E873B}"/>
              </a:ext>
            </a:extLst>
          </p:cNvPr>
          <p:cNvCxnSpPr>
            <a:cxnSpLocks/>
            <a:stCxn id="19" idx="4"/>
            <a:endCxn id="24" idx="0"/>
          </p:cNvCxnSpPr>
          <p:nvPr/>
        </p:nvCxnSpPr>
        <p:spPr>
          <a:xfrm flipH="1">
            <a:off x="2224659" y="2535773"/>
            <a:ext cx="281657" cy="8093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18ACC5EB-B1B9-70D0-A7CE-01C3E40D4216}"/>
              </a:ext>
            </a:extLst>
          </p:cNvPr>
          <p:cNvSpPr txBox="1"/>
          <p:nvPr/>
        </p:nvSpPr>
        <p:spPr>
          <a:xfrm>
            <a:off x="521605" y="1559103"/>
            <a:ext cx="1149416" cy="2305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/>
              <a:t>5  4</a:t>
            </a:r>
          </a:p>
          <a:p>
            <a:pPr>
              <a:lnSpc>
                <a:spcPts val="3200"/>
              </a:lnSpc>
            </a:pPr>
            <a:r>
              <a:rPr lang="en-US" altLang="zh-CN" sz="2400" dirty="0"/>
              <a:t>1  2</a:t>
            </a:r>
          </a:p>
          <a:p>
            <a:pPr>
              <a:lnSpc>
                <a:spcPts val="2880"/>
              </a:lnSpc>
            </a:pPr>
            <a:r>
              <a:rPr lang="en-US" altLang="zh-CN" sz="2400" dirty="0"/>
              <a:t>2  3</a:t>
            </a:r>
          </a:p>
          <a:p>
            <a:pPr>
              <a:lnSpc>
                <a:spcPts val="2880"/>
              </a:lnSpc>
            </a:pPr>
            <a:r>
              <a:rPr lang="en-US" altLang="zh-CN" sz="2400" dirty="0"/>
              <a:t>3  4</a:t>
            </a:r>
          </a:p>
          <a:p>
            <a:pPr>
              <a:lnSpc>
                <a:spcPts val="2880"/>
              </a:lnSpc>
            </a:pPr>
            <a:r>
              <a:rPr lang="en-US" altLang="zh-CN" sz="2400" dirty="0"/>
              <a:t>4  5</a:t>
            </a:r>
          </a:p>
          <a:p>
            <a:r>
              <a:rPr lang="zh-CN" altLang="en-US" dirty="0"/>
              <a:t> 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582FDEB-4C3B-E211-37E4-400E84A69FCC}"/>
              </a:ext>
            </a:extLst>
          </p:cNvPr>
          <p:cNvSpPr txBox="1"/>
          <p:nvPr/>
        </p:nvSpPr>
        <p:spPr>
          <a:xfrm>
            <a:off x="390414" y="5256365"/>
            <a:ext cx="5705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</a:t>
            </a:r>
            <a:r>
              <a:rPr lang="zh-CN" altLang="en-US" dirty="0">
                <a:solidFill>
                  <a:srgbClr val="FF0000"/>
                </a:solidFill>
              </a:rPr>
              <a:t>没有连通</a:t>
            </a:r>
            <a:r>
              <a:rPr lang="zh-CN" altLang="en-US" dirty="0"/>
              <a:t>，则将其连通，开心的小朋友</a:t>
            </a:r>
            <a:r>
              <a:rPr lang="en-US" altLang="zh-CN" dirty="0">
                <a:solidFill>
                  <a:srgbClr val="FF0000"/>
                </a:solidFill>
              </a:rPr>
              <a:t>+1 </a:t>
            </a:r>
            <a:r>
              <a:rPr lang="zh-CN" altLang="en-US" dirty="0"/>
              <a:t>嘻嘻</a:t>
            </a:r>
            <a:endParaRPr lang="en-US" altLang="zh-CN" strike="sngStrike" dirty="0"/>
          </a:p>
          <a:p>
            <a:r>
              <a:rPr lang="zh-CN" altLang="en-US" dirty="0"/>
              <a:t>如果两个玩具</a:t>
            </a:r>
            <a:r>
              <a:rPr lang="zh-CN" altLang="en-US" dirty="0">
                <a:solidFill>
                  <a:srgbClr val="FF0000"/>
                </a:solidFill>
              </a:rPr>
              <a:t>已经连通</a:t>
            </a:r>
            <a:r>
              <a:rPr lang="zh-CN" altLang="en-US" dirty="0"/>
              <a:t>，则</a:t>
            </a:r>
            <a:r>
              <a:rPr lang="zh-CN" altLang="en-US" dirty="0">
                <a:solidFill>
                  <a:srgbClr val="FF0000"/>
                </a:solidFill>
              </a:rPr>
              <a:t>拿不到</a:t>
            </a:r>
            <a:r>
              <a:rPr lang="zh-CN" altLang="en-US" dirty="0"/>
              <a:t>这个玩具 </a:t>
            </a:r>
            <a:r>
              <a:rPr lang="zh-CN" altLang="en-US" strike="sngStrike" dirty="0"/>
              <a:t>不嘻嘻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40E336F-C9A3-E0AC-77A9-5DC74979F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478" y="0"/>
            <a:ext cx="1407479" cy="1400580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75E086F-8B33-BEA0-F1E2-548C01246FEB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2506316" y="2321079"/>
            <a:ext cx="1322431" cy="11505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8DE5C93-A527-C481-93A2-07EABCE874E3}"/>
              </a:ext>
            </a:extLst>
          </p:cNvPr>
          <p:cNvGrpSpPr/>
          <p:nvPr/>
        </p:nvGrpSpPr>
        <p:grpSpPr>
          <a:xfrm>
            <a:off x="2995936" y="2409486"/>
            <a:ext cx="671577" cy="604992"/>
            <a:chOff x="2995936" y="2409486"/>
            <a:chExt cx="671577" cy="60499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267D1E6-59FE-0137-A2E3-8453B36AA4C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611" y="2409486"/>
              <a:ext cx="114278" cy="60499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F9600D5-5BB6-F1DF-8753-0F6DC5D3E8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5936" y="2535773"/>
              <a:ext cx="671577" cy="38129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694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194</Words>
  <Application>Microsoft Office PowerPoint</Application>
  <PresentationFormat>宽屏</PresentationFormat>
  <Paragraphs>55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伟 陈</dc:creator>
  <cp:lastModifiedBy>伟 陈</cp:lastModifiedBy>
  <cp:revision>3</cp:revision>
  <dcterms:created xsi:type="dcterms:W3CDTF">2024-05-03T12:44:27Z</dcterms:created>
  <dcterms:modified xsi:type="dcterms:W3CDTF">2024-05-03T14:22:43Z</dcterms:modified>
</cp:coreProperties>
</file>