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96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FF87AA-35B6-815E-7EED-7FF489EAE4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7E88F-3A81-2C8F-12E2-A00BD02B1D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04BC9D0E-3D1B-44BD-0B0C-E9C5AA46EEA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5C14AB3-E3F5-2A73-AA06-3C40C6F7C47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E405-5FBF-A0E8-3D53-6DD46AC9C4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0BE8A-A2EC-1B59-1799-9F9A9AEC7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4FC439-937F-4CB0-B2C3-0A5E1334A8D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>
            <a:extLst>
              <a:ext uri="{FF2B5EF4-FFF2-40B4-BE49-F238E27FC236}">
                <a16:creationId xmlns:a16="http://schemas.microsoft.com/office/drawing/2014/main" id="{3B43D81F-4019-F92F-65B6-590CA3AA123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8" name="备注占位符 2">
            <a:extLst>
              <a:ext uri="{FF2B5EF4-FFF2-40B4-BE49-F238E27FC236}">
                <a16:creationId xmlns:a16="http://schemas.microsoft.com/office/drawing/2014/main" id="{7427EA60-D130-DB1F-C0A4-6B97ABBE94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9E3F754E-2438-3A37-BC86-EAF9F13AD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6E882C9-EA3B-4FD2-9FB1-391B5E72363B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9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3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>
            <a:extLst>
              <a:ext uri="{FF2B5EF4-FFF2-40B4-BE49-F238E27FC236}">
                <a16:creationId xmlns:a16="http://schemas.microsoft.com/office/drawing/2014/main" id="{56DC661F-D34C-D1E4-6273-D24FEF0DAD2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>
            <a:extLst>
              <a:ext uri="{FF2B5EF4-FFF2-40B4-BE49-F238E27FC236}">
                <a16:creationId xmlns:a16="http://schemas.microsoft.com/office/drawing/2014/main" id="{A6D46F64-699C-17BF-C125-576D69164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09514703-638A-A394-F6E3-8A94E39D2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2245DB7-6B87-4E17-914A-8852F0C92B36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1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>
            <a:extLst>
              <a:ext uri="{FF2B5EF4-FFF2-40B4-BE49-F238E27FC236}">
                <a16:creationId xmlns:a16="http://schemas.microsoft.com/office/drawing/2014/main" id="{56DC661F-D34C-D1E4-6273-D24FEF0DAD2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>
            <a:extLst>
              <a:ext uri="{FF2B5EF4-FFF2-40B4-BE49-F238E27FC236}">
                <a16:creationId xmlns:a16="http://schemas.microsoft.com/office/drawing/2014/main" id="{A6D46F64-699C-17BF-C125-576D69164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09514703-638A-A394-F6E3-8A94E39D2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2245DB7-6B87-4E17-914A-8852F0C92B36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9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6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31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D35E0E72-6FA5-B293-1554-B7E0F71E369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>
            <a:extLst>
              <a:ext uri="{FF2B5EF4-FFF2-40B4-BE49-F238E27FC236}">
                <a16:creationId xmlns:a16="http://schemas.microsoft.com/office/drawing/2014/main" id="{1D22B8CF-3DA9-9B73-803B-3ADB3D739F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46069F7D-E7F0-0773-01EE-64AAD9027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ACD371-056B-4B84-8DD2-B11D870A7C9B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>
            <a:extLst>
              <a:ext uri="{FF2B5EF4-FFF2-40B4-BE49-F238E27FC236}">
                <a16:creationId xmlns:a16="http://schemas.microsoft.com/office/drawing/2014/main" id="{56DC661F-D34C-D1E4-6273-D24FEF0DAD2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>
            <a:extLst>
              <a:ext uri="{FF2B5EF4-FFF2-40B4-BE49-F238E27FC236}">
                <a16:creationId xmlns:a16="http://schemas.microsoft.com/office/drawing/2014/main" id="{A6D46F64-699C-17BF-C125-576D69164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09514703-638A-A394-F6E3-8A94E39D2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2245DB7-6B87-4E17-914A-8852F0C92B36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4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8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>
            <a:extLst>
              <a:ext uri="{FF2B5EF4-FFF2-40B4-BE49-F238E27FC236}">
                <a16:creationId xmlns:a16="http://schemas.microsoft.com/office/drawing/2014/main" id="{56DC661F-D34C-D1E4-6273-D24FEF0DAD2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>
            <a:extLst>
              <a:ext uri="{FF2B5EF4-FFF2-40B4-BE49-F238E27FC236}">
                <a16:creationId xmlns:a16="http://schemas.microsoft.com/office/drawing/2014/main" id="{A6D46F64-699C-17BF-C125-576D69164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09514703-638A-A394-F6E3-8A94E39D2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2245DB7-6B87-4E17-914A-8852F0C92B36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1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8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3456264A-E488-A41B-7E92-9E1D82B65F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49164740-C819-C781-6DAB-1F9B75277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8BB1C3B5-EEDC-5D8C-3A23-93C3BC646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B48-FED2-47D2-94BD-96943F86E1E1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9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>
            <a:extLst>
              <a:ext uri="{FF2B5EF4-FFF2-40B4-BE49-F238E27FC236}">
                <a16:creationId xmlns:a16="http://schemas.microsoft.com/office/drawing/2014/main" id="{56DC661F-D34C-D1E4-6273-D24FEF0DAD2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>
            <a:extLst>
              <a:ext uri="{FF2B5EF4-FFF2-40B4-BE49-F238E27FC236}">
                <a16:creationId xmlns:a16="http://schemas.microsoft.com/office/drawing/2014/main" id="{A6D46F64-699C-17BF-C125-576D69164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09514703-638A-A394-F6E3-8A94E39D2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2245DB7-6B87-4E17-914A-8852F0C92B36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16CEA-9CF5-D3BF-A08A-A05EB645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A7B6B-B607-1D4F-98A5-5EC5540E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D43D5-CDA0-EE76-31A8-2F9D9731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90251-6DC5-4C37-9473-5C6714AE3A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C6D58-A0C9-D7B0-3891-326B0004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991A0-BE4E-17EC-2EEE-6E57EE1B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C557E-C791-2271-04BC-8662CFA7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2D92F-D009-400A-8D5A-00D616AD1A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349AD-7007-1244-2562-4C985160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36839-70B1-76DA-C6A0-64221E5A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92058-BF4F-23E2-E226-2D2A19F3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A5803-C845-432E-85C6-154FDCD3C5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E25CD09-4824-28A0-5E8B-43DF4E3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BB477B0-378B-4FCA-797B-18D8F767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6B969A5-B8E8-8ADB-9BC1-77E099FE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A5B63-DB59-4D5E-8BB0-C1B6472326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7CF34-264D-EBA1-A1F1-3145C2B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B14F5-83B0-98EA-B18B-86D5B75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21618-EA03-C37D-6665-A9EF0E4E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38D30-0B2C-46A2-A8DD-9A0DAA42FA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42A5C-C6B2-DF58-0879-DB9566DF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C6769-9D12-A6AF-F4FF-E34B315F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E990F-F9EF-5DC9-7688-88803F88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7EC00-57B2-4A19-8BD2-7F516D9ABE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6EFE5CB-0E25-D746-2FB8-6B051479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2DE8018-8AC3-2751-AF28-D0380B59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7040A9-5CBE-7111-0EC2-88E9DE8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E14C9-D53B-4D3E-B047-BB79C8A335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B130E2D-3F00-2EE1-94B2-9EF411B2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896735D-93C3-D53C-5596-27DED048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5E9C808-CEA8-0A82-BE07-E23E341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31861-6269-4DDC-AB6B-86B90CBC89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E70F448-1675-421F-B010-D37625F8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62380CD-C136-9710-EA2F-60838D9B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A6B30B-B5EB-3CE2-1206-A6258D29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3EE0B-8502-4EEA-AC46-409513CA34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BABAAF8-03E0-E577-8FAE-8D4CF6B6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D4164E5-832E-C5F4-D194-2340135E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2352C1E-BC3A-53F7-C0CF-356274E8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C4670-AEC0-49AE-AB39-0E25539D86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D1479C8-023A-313E-59A3-30D7009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F402E4-B4BD-B224-D9D4-57664FDC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E03F504-62F3-2782-F04B-BC94038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4D965-7F30-4BD2-9086-F7A6BD8ABC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8E2DFF-AE2A-6C33-D049-A617A48D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B89F819-5C89-1843-FB62-B5A54D6C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84DA32-C5E3-523A-7513-F7BC1487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7EB5-8FD6-4273-86D8-01F98AF88C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FF2C316-F41B-AD64-82CB-93F53AB098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04136-A134-B068-049D-DAAA1F68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D061B-11D1-B5B0-1C7B-1616385D2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/>
              <a:pPr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D9089-E402-8040-55F7-9383CB28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50954-D504-EE10-55B4-7927627D9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7F2753F0-A76F-4302-AEBC-E122982BF1F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ransition spd="slow" advTm="3000">
    <p:blinds dir="vert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0CA100C-7BDC-502F-C779-D85A42C79C5B}"/>
              </a:ext>
            </a:extLst>
          </p:cNvPr>
          <p:cNvCxnSpPr/>
          <p:nvPr/>
        </p:nvCxnSpPr>
        <p:spPr>
          <a:xfrm>
            <a:off x="2298700" y="3308350"/>
            <a:ext cx="457835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文本框 13">
            <a:extLst>
              <a:ext uri="{FF2B5EF4-FFF2-40B4-BE49-F238E27FC236}">
                <a16:creationId xmlns:a16="http://schemas.microsoft.com/office/drawing/2014/main" id="{2B5B3079-0A99-565E-9549-847B17D3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390900"/>
            <a:ext cx="45894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HIJYZ</a:t>
            </a:r>
            <a:r>
              <a:rPr lang="zh-CN" altLang="en-US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833B82-EAB0-7078-4394-0B9A628D979A}"/>
              </a:ext>
            </a:extLst>
          </p:cNvPr>
          <p:cNvCxnSpPr/>
          <p:nvPr/>
        </p:nvCxnSpPr>
        <p:spPr>
          <a:xfrm>
            <a:off x="2298700" y="4033838"/>
            <a:ext cx="457835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E3A91E-AFA5-DDD1-98C4-1952074F2B0C}"/>
              </a:ext>
            </a:extLst>
          </p:cNvPr>
          <p:cNvCxnSpPr/>
          <p:nvPr/>
        </p:nvCxnSpPr>
        <p:spPr>
          <a:xfrm>
            <a:off x="357188" y="5346700"/>
            <a:ext cx="40005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8C3522F-EEE3-3580-CDE0-2A5C5694137E}"/>
              </a:ext>
            </a:extLst>
          </p:cNvPr>
          <p:cNvSpPr txBox="1"/>
          <p:nvPr/>
        </p:nvSpPr>
        <p:spPr>
          <a:xfrm>
            <a:off x="285750" y="5403850"/>
            <a:ext cx="1771650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2024-4</a:t>
            </a:r>
            <a:endParaRPr lang="zh-CN" altLang="en-US" sz="1350" dirty="0">
              <a:solidFill>
                <a:prstClr val="black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37AFAE-3352-A11C-B2F3-EE33520E7595}"/>
              </a:ext>
            </a:extLst>
          </p:cNvPr>
          <p:cNvCxnSpPr/>
          <p:nvPr/>
        </p:nvCxnSpPr>
        <p:spPr>
          <a:xfrm flipV="1">
            <a:off x="6662738" y="5343525"/>
            <a:ext cx="2371725" cy="3175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E0C708-C71A-C3CA-BF87-3B0C6415835D}"/>
              </a:ext>
            </a:extLst>
          </p:cNvPr>
          <p:cNvSpPr txBox="1"/>
          <p:nvPr/>
        </p:nvSpPr>
        <p:spPr>
          <a:xfrm>
            <a:off x="6380163" y="5403850"/>
            <a:ext cx="2905125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Excalibur</a:t>
            </a:r>
            <a:endParaRPr lang="zh-CN" altLang="en-US" sz="1350" dirty="0">
              <a:solidFill>
                <a:prstClr val="black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3080" name="图片 1">
            <a:extLst>
              <a:ext uri="{FF2B5EF4-FFF2-40B4-BE49-F238E27FC236}">
                <a16:creationId xmlns:a16="http://schemas.microsoft.com/office/drawing/2014/main" id="{2211A9F2-8EF0-F9A4-3E4E-C74D1653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966913"/>
            <a:ext cx="1143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Hint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13" y="1755775"/>
                <a:ext cx="7569200" cy="4614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定义                  ，那么</a:t>
                </a:r>
                <a:r>
                  <a:rPr lang="en-US" altLang="zh-CN" sz="2400" dirty="0"/>
                  <a:t>l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的异或和则为</a:t>
                </a:r>
                <a:r>
                  <a:rPr lang="en-US" altLang="zh-CN" sz="2400" dirty="0"/>
                  <a:t>	    </a:t>
                </a:r>
                <a:r>
                  <a:rPr lang="zh-CN" altLang="en-US" sz="2400" dirty="0"/>
                  <a:t>，特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别的有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那么问题转为有</a:t>
                </a:r>
                <a:r>
                  <a:rPr lang="en-US" altLang="zh-CN" sz="2400" dirty="0"/>
                  <a:t>n+1</a:t>
                </a:r>
                <a:r>
                  <a:rPr lang="zh-CN" altLang="en-US" sz="2400" dirty="0"/>
                  <a:t>个数，从中任选两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个数（有顺序要求）所得的异或和的前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大的和。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注意到这个顺序要求非常讨厌，所以考虑去掉，将</a:t>
                </a:r>
                <a:r>
                  <a:rPr lang="en-US" altLang="zh-CN" sz="2400" dirty="0"/>
                  <a:t>l&lt;r</a:t>
                </a:r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变为</a:t>
                </a:r>
                <a:r>
                  <a:rPr lang="en-US" altLang="zh-CN" sz="2400" dirty="0"/>
                  <a:t>l!=r</a:t>
                </a:r>
                <a:r>
                  <a:rPr lang="zh-CN" altLang="en-US" sz="2400" dirty="0"/>
                  <a:t>，最后求前</a:t>
                </a:r>
                <a:r>
                  <a:rPr lang="en-US" altLang="zh-CN" sz="2400" dirty="0"/>
                  <a:t>2k</a:t>
                </a:r>
                <a:r>
                  <a:rPr lang="zh-CN" altLang="en-US" sz="2400" dirty="0"/>
                  <a:t>大的和再除以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3.</a:t>
                </a:r>
                <a:r>
                  <a:rPr lang="zh-CN" altLang="en-US" sz="2400" dirty="0"/>
                  <a:t>对于这种所有区间问题，通常我们会选择固定一个端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点进行计算。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4.</a:t>
                </a:r>
                <a:r>
                  <a:rPr lang="zh-CN" altLang="en-US" sz="2400" dirty="0"/>
                  <a:t>求前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大，想法为先求最大，去掉最大再求最大，重复</a:t>
                </a:r>
                <a:endParaRPr lang="en-US" altLang="zh-CN" sz="2400" dirty="0"/>
              </a:p>
              <a:p>
                <a:r>
                  <a:rPr lang="en-US" altLang="zh-CN" sz="2400" dirty="0"/>
                  <a:t>   k</a:t>
                </a:r>
                <a:r>
                  <a:rPr lang="zh-CN" altLang="en-US" sz="2400"/>
                  <a:t>次。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713" y="1755775"/>
                <a:ext cx="7569200" cy="4614864"/>
              </a:xfrm>
              <a:prstGeom prst="rect">
                <a:avLst/>
              </a:prstGeom>
              <a:blipFill>
                <a:blip r:embed="rId4"/>
                <a:stretch>
                  <a:fillRect l="-1289" t="-1453" r="-1692" b="-2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3FD11BC-3E21-BDBC-DA1E-00ED0AB46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55774"/>
            <a:ext cx="1379984" cy="405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E5EE4F-2E94-6321-41D3-971E66FA2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49" y="1806059"/>
            <a:ext cx="1038225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2D7198-3BE5-1FC7-744C-3EF440829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11" y="76684"/>
            <a:ext cx="1658532" cy="16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712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Solution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13" y="2060851"/>
                <a:ext cx="7581775" cy="4309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固定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异或的最大值，将其加入到大根堆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中。对于所有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这样做后，堆顶就是最大值。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取出堆顶，假设为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异或，那么将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-1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以及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+1~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异或</m:t>
                    </m:r>
                  </m:oMath>
                </a14:m>
                <a:r>
                  <a:rPr lang="zh-CN" altLang="en-US" sz="2400" dirty="0"/>
                  <a:t>的最大值加入，这时堆顶为次大值。</a:t>
                </a:r>
                <a:endParaRPr lang="en-US" altLang="zh-CN" sz="2400" dirty="0"/>
              </a:p>
              <a:p>
                <a:pPr/>
                <a:endParaRPr lang="en-US" altLang="zh-CN" sz="2400" dirty="0"/>
              </a:p>
              <a:p>
                <a:pPr/>
                <a:r>
                  <a:rPr lang="en-US" altLang="zh-CN" sz="2400" dirty="0"/>
                  <a:t>3.</a:t>
                </a:r>
                <a:r>
                  <a:rPr lang="zh-CN" altLang="en-US" sz="2400" dirty="0"/>
                  <a:t>以此类推得到前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大。</a:t>
                </a:r>
                <a:endParaRPr lang="en-US" altLang="zh-CN" sz="2400" dirty="0"/>
              </a:p>
              <a:p>
                <a:pPr/>
                <a:endParaRPr lang="en-US" altLang="zh-CN" sz="2400" dirty="0"/>
              </a:p>
              <a:p>
                <a:pPr/>
                <a:r>
                  <a:rPr lang="en-US" altLang="zh-CN" sz="2400" dirty="0"/>
                  <a:t>4.</a:t>
                </a:r>
                <a:r>
                  <a:rPr lang="zh-CN" altLang="en-US" sz="2400" dirty="0"/>
                  <a:t>以上操作可以用可持久化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实现。</a:t>
                </a:r>
                <a:endParaRPr lang="en-US" altLang="zh-CN" sz="2400" dirty="0"/>
              </a:p>
              <a:p>
                <a:pPr/>
                <a:endParaRPr lang="en-US" altLang="zh-CN" sz="2400" dirty="0"/>
              </a:p>
            </p:txBody>
          </p:sp>
        </mc:Choice>
        <mc:Fallback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713" y="2060851"/>
                <a:ext cx="7581775" cy="4309786"/>
              </a:xfrm>
              <a:prstGeom prst="rect">
                <a:avLst/>
              </a:prstGeom>
              <a:blipFill>
                <a:blip r:embed="rId4"/>
                <a:stretch>
                  <a:fillRect l="-1286" t="-1556" r="-33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90084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3C2388-4CD0-DC2F-D360-E3B1DFD5EA4D}"/>
              </a:ext>
            </a:extLst>
          </p:cNvPr>
          <p:cNvSpPr/>
          <p:nvPr/>
        </p:nvSpPr>
        <p:spPr>
          <a:xfrm>
            <a:off x="-8961" y="535994"/>
            <a:ext cx="9152961" cy="49456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227EA-63E7-065E-ACCF-8AD3EBC3CB3F}"/>
              </a:ext>
            </a:extLst>
          </p:cNvPr>
          <p:cNvCxnSpPr/>
          <p:nvPr/>
        </p:nvCxnSpPr>
        <p:spPr>
          <a:xfrm>
            <a:off x="1043608" y="692696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5">
            <a:extLst>
              <a:ext uri="{FF2B5EF4-FFF2-40B4-BE49-F238E27FC236}">
                <a16:creationId xmlns:a16="http://schemas.microsoft.com/office/drawing/2014/main" id="{FAC8C62B-5B4B-B71A-E93C-52D7CD930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764703"/>
            <a:ext cx="257197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n-US" altLang="zh-CN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龙车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6493CA-1E60-17AB-93BC-7929EEFBE46D}"/>
              </a:ext>
            </a:extLst>
          </p:cNvPr>
          <p:cNvCxnSpPr/>
          <p:nvPr/>
        </p:nvCxnSpPr>
        <p:spPr>
          <a:xfrm>
            <a:off x="1115616" y="1388592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21B4920-6F86-D174-7A94-6DA78491B988}"/>
              </a:ext>
            </a:extLst>
          </p:cNvPr>
          <p:cNvSpPr/>
          <p:nvPr/>
        </p:nvSpPr>
        <p:spPr>
          <a:xfrm>
            <a:off x="37672" y="588344"/>
            <a:ext cx="861920" cy="896430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4</a:t>
            </a:r>
            <a:endParaRPr lang="zh-CN" altLang="en-US" sz="4050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51158-3740-D255-04EF-D8CEAD303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467"/>
            <a:ext cx="9144000" cy="16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5505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Hint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p:sp>
        <p:nvSpPr>
          <p:cNvPr id="9226" name="文本框 4">
            <a:extLst>
              <a:ext uri="{FF2B5EF4-FFF2-40B4-BE49-F238E27FC236}">
                <a16:creationId xmlns:a16="http://schemas.microsoft.com/office/drawing/2014/main" id="{A1665073-B3FC-6554-79DE-418FBF07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010839"/>
            <a:ext cx="7569200" cy="335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可以发现将所有点和它能到的点连起来就是一个森林。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修改操作就是对森林的形态进行改变。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对于森林的操作自然想到</a:t>
            </a:r>
            <a:r>
              <a:rPr lang="en-US" altLang="zh-CN" sz="2400" dirty="0" err="1"/>
              <a:t>lct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61071-89D4-52D8-2AAB-45B660F37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3" y="102711"/>
            <a:ext cx="2279004" cy="22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22397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Solution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p:sp>
        <p:nvSpPr>
          <p:cNvPr id="9226" name="文本框 4">
            <a:extLst>
              <a:ext uri="{FF2B5EF4-FFF2-40B4-BE49-F238E27FC236}">
                <a16:creationId xmlns:a16="http://schemas.microsoft.com/office/drawing/2014/main" id="{A1665073-B3FC-6554-79DE-418FBF07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924943"/>
            <a:ext cx="7581775" cy="344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sz="2400" dirty="0"/>
              <a:t>想到</a:t>
            </a:r>
            <a:r>
              <a:rPr lang="en-US" altLang="zh-CN" sz="2400" dirty="0" err="1"/>
              <a:t>lct</a:t>
            </a:r>
            <a:r>
              <a:rPr lang="zh-CN" altLang="en-US" sz="2400" dirty="0"/>
              <a:t>后</a:t>
            </a:r>
            <a:r>
              <a:rPr lang="en-US" altLang="zh-CN" sz="2400" dirty="0"/>
              <a:t>,</a:t>
            </a:r>
            <a:r>
              <a:rPr lang="zh-CN" altLang="en-US" sz="2400" dirty="0"/>
              <a:t>这题就做完了，因</a:t>
            </a:r>
            <a:endParaRPr lang="en-US" altLang="zh-CN" sz="2400" dirty="0"/>
          </a:p>
          <a:p>
            <a:r>
              <a:rPr lang="zh-CN" altLang="en-US" sz="2400" dirty="0"/>
              <a:t>为都是非常基础的</a:t>
            </a:r>
            <a:r>
              <a:rPr lang="en-US" altLang="zh-CN" sz="2400" dirty="0" err="1"/>
              <a:t>lct</a:t>
            </a:r>
            <a:r>
              <a:rPr lang="zh-CN" altLang="en-US" sz="2400" dirty="0"/>
              <a:t>操作。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（好吧，这题就是道板子）</a:t>
            </a:r>
            <a:endParaRPr lang="en-US" altLang="zh-CN" sz="2400" dirty="0"/>
          </a:p>
          <a:p>
            <a:pPr/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BD895-0729-E251-FBBC-31A420D8D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1916832"/>
            <a:ext cx="3907093" cy="40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011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3C2388-4CD0-DC2F-D360-E3B1DFD5EA4D}"/>
              </a:ext>
            </a:extLst>
          </p:cNvPr>
          <p:cNvSpPr/>
          <p:nvPr/>
        </p:nvSpPr>
        <p:spPr>
          <a:xfrm>
            <a:off x="-8961" y="535994"/>
            <a:ext cx="9152961" cy="49456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227EA-63E7-065E-ACCF-8AD3EBC3CB3F}"/>
              </a:ext>
            </a:extLst>
          </p:cNvPr>
          <p:cNvCxnSpPr/>
          <p:nvPr/>
        </p:nvCxnSpPr>
        <p:spPr>
          <a:xfrm>
            <a:off x="1043608" y="692696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5">
            <a:extLst>
              <a:ext uri="{FF2B5EF4-FFF2-40B4-BE49-F238E27FC236}">
                <a16:creationId xmlns:a16="http://schemas.microsoft.com/office/drawing/2014/main" id="{FAC8C62B-5B4B-B71A-E93C-52D7CD930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764703"/>
            <a:ext cx="257197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n-US" altLang="zh-CN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猫树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6493CA-1E60-17AB-93BC-7929EEFBE46D}"/>
              </a:ext>
            </a:extLst>
          </p:cNvPr>
          <p:cNvCxnSpPr/>
          <p:nvPr/>
        </p:nvCxnSpPr>
        <p:spPr>
          <a:xfrm>
            <a:off x="1115616" y="1388592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21B4920-6F86-D174-7A94-6DA78491B988}"/>
              </a:ext>
            </a:extLst>
          </p:cNvPr>
          <p:cNvSpPr/>
          <p:nvPr/>
        </p:nvSpPr>
        <p:spPr>
          <a:xfrm>
            <a:off x="37672" y="588344"/>
            <a:ext cx="861920" cy="896430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5</a:t>
            </a:r>
            <a:endParaRPr lang="zh-CN" altLang="en-US" sz="4050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D22F6-82B8-6206-E84F-873FD0C0F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1" y="1882301"/>
            <a:ext cx="9144000" cy="22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37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Hint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p:sp>
        <p:nvSpPr>
          <p:cNvPr id="9226" name="文本框 4">
            <a:extLst>
              <a:ext uri="{FF2B5EF4-FFF2-40B4-BE49-F238E27FC236}">
                <a16:creationId xmlns:a16="http://schemas.microsoft.com/office/drawing/2014/main" id="{A1665073-B3FC-6554-79DE-418FBF07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564903"/>
            <a:ext cx="7569200" cy="380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发现其实题目问的两个问题猫能占领多少个节点和每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个节点倒下了多少猫其实是一个问题。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考虑暴力，就是对于每只猫都暴力跳。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发现对于在一个节点的所有猫的改变是一样的，也就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是说可以一起处理（打</a:t>
            </a:r>
            <a:r>
              <a:rPr lang="en-US" altLang="zh-CN" sz="2400" dirty="0"/>
              <a:t>tag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B6EC67-1512-FA94-959D-253425A18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66" y="12382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6764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Solution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13" y="1985963"/>
                <a:ext cx="7581775" cy="4384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/>
                <a:r>
                  <a:rPr lang="en-US" altLang="zh-CN" sz="2400" dirty="0"/>
                  <a:t>1.</a:t>
                </a:r>
                <a:r>
                  <a:rPr lang="zh-CN" altLang="en-US" sz="2400" dirty="0"/>
                  <a:t>将所有猫一起处理，那么只需要判断最小的那只猫是</a:t>
                </a:r>
                <a:endParaRPr lang="en-US" altLang="zh-CN" sz="2400" dirty="0"/>
              </a:p>
              <a:p>
                <a:pPr/>
                <a:r>
                  <a:rPr lang="en-US" altLang="zh-CN" sz="2400" dirty="0"/>
                  <a:t>   </a:t>
                </a:r>
                <a:r>
                  <a:rPr lang="zh-CN" altLang="en-US" sz="2400" dirty="0"/>
                  <a:t>否通过，可以使用堆。每只猫最多逃跑一次，时间复</a:t>
                </a:r>
                <a:endParaRPr lang="en-US" altLang="zh-CN" sz="2400" dirty="0"/>
              </a:p>
              <a:p>
                <a:pPr/>
                <a:r>
                  <a:rPr lang="en-US" altLang="zh-CN" sz="2400" dirty="0"/>
                  <a:t>   </a:t>
                </a:r>
                <a:r>
                  <a:rPr lang="zh-CN" altLang="en-US" sz="2400" dirty="0"/>
                  <a:t>杂度可以接受。</a:t>
                </a:r>
                <a:endParaRPr lang="en-US" altLang="zh-CN" sz="2400" dirty="0"/>
              </a:p>
              <a:p>
                <a:pPr/>
                <a:endParaRPr lang="en-US" altLang="zh-CN" sz="2400" dirty="0"/>
              </a:p>
              <a:p>
                <a:pPr/>
                <a:r>
                  <a:rPr lang="en-US" altLang="zh-CN" sz="2400" dirty="0"/>
                  <a:t>2.</a:t>
                </a:r>
                <a:r>
                  <a:rPr lang="zh-CN" altLang="en-US" sz="2400" dirty="0"/>
                  <a:t>要将当前节点的通过的猫和父亲节点的猫合并，也就</a:t>
                </a:r>
                <a:endParaRPr lang="en-US" altLang="zh-CN" sz="2400" dirty="0"/>
              </a:p>
              <a:p>
                <a:pPr/>
                <a:r>
                  <a:rPr lang="en-US" altLang="zh-CN" sz="2400" dirty="0"/>
                  <a:t>   </a:t>
                </a:r>
                <a:r>
                  <a:rPr lang="zh-CN" altLang="en-US" sz="2400" dirty="0"/>
                  <a:t>是堆要合并，所以用可并堆。堆（左偏树）合并一次</a:t>
                </a:r>
                <a:endParaRPr lang="en-US" altLang="zh-CN" sz="2400" dirty="0"/>
              </a:p>
              <a:p>
                <a:pPr/>
                <a:r>
                  <a:rPr lang="en-US" altLang="zh-CN" sz="2400" dirty="0"/>
                  <a:t>   </a:t>
                </a:r>
                <a:r>
                  <a:rPr lang="zh-CN" altLang="en-US" sz="2400" dirty="0"/>
                  <a:t>的复杂度是</a:t>
                </a:r>
                <a:r>
                  <a:rPr lang="en-US" altLang="zh-CN" sz="2400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，所以总复杂度为</a:t>
                </a:r>
                <a:r>
                  <a:rPr lang="en-US" altLang="zh-CN" sz="2400" dirty="0"/>
                  <a:t>O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zh-CN" altLang="en-US" sz="2400" dirty="0"/>
                  <a:t>）。</a:t>
                </a:r>
                <a:endParaRPr lang="en-US" altLang="zh-CN" sz="2400" dirty="0"/>
              </a:p>
              <a:p>
                <a:pPr/>
                <a:endParaRPr lang="en-US" altLang="zh-CN" sz="2400" dirty="0"/>
              </a:p>
              <a:p>
                <a:pPr/>
                <a:r>
                  <a:rPr lang="en-US" altLang="zh-CN" sz="2400" dirty="0"/>
                  <a:t>3.</a:t>
                </a:r>
                <a:r>
                  <a:rPr lang="zh-CN" altLang="en-US" sz="2400" dirty="0"/>
                  <a:t>对于修改操作，打</a:t>
                </a:r>
                <a:r>
                  <a:rPr lang="en-US" altLang="zh-CN" sz="2400" dirty="0"/>
                  <a:t>tag</a:t>
                </a:r>
                <a:r>
                  <a:rPr lang="zh-CN" altLang="en-US" sz="2400" dirty="0"/>
                  <a:t>即可，和线段树的操作一样。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713" y="1985963"/>
                <a:ext cx="7581775" cy="4384673"/>
              </a:xfrm>
              <a:prstGeom prst="rect">
                <a:avLst/>
              </a:prstGeom>
              <a:blipFill>
                <a:blip r:embed="rId4"/>
                <a:stretch>
                  <a:fillRect l="-1286" t="-1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212008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1763FE1-54A9-E56A-780A-3D2641931A5F}"/>
              </a:ext>
            </a:extLst>
          </p:cNvPr>
          <p:cNvCxnSpPr/>
          <p:nvPr/>
        </p:nvCxnSpPr>
        <p:spPr>
          <a:xfrm>
            <a:off x="2282825" y="1340768"/>
            <a:ext cx="457835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文本框 13">
            <a:extLst>
              <a:ext uri="{FF2B5EF4-FFF2-40B4-BE49-F238E27FC236}">
                <a16:creationId xmlns:a16="http://schemas.microsoft.com/office/drawing/2014/main" id="{BD373114-9FFD-B603-AE24-C0EB49B4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906" y="1511300"/>
            <a:ext cx="458946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33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F348C4F-ECB3-673A-DD85-CF1235EDD0C0}"/>
              </a:ext>
            </a:extLst>
          </p:cNvPr>
          <p:cNvCxnSpPr/>
          <p:nvPr/>
        </p:nvCxnSpPr>
        <p:spPr>
          <a:xfrm>
            <a:off x="2314019" y="2348880"/>
            <a:ext cx="457835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4" name="图片 12">
            <a:extLst>
              <a:ext uri="{FF2B5EF4-FFF2-40B4-BE49-F238E27FC236}">
                <a16:creationId xmlns:a16="http://schemas.microsoft.com/office/drawing/2014/main" id="{0EFD4556-0566-07A3-233C-75D34113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006" y="0"/>
            <a:ext cx="1143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A320F3-E429-26B9-F458-41D72230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127995"/>
            <a:ext cx="2857500" cy="276225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3C2388-4CD0-DC2F-D360-E3B1DFD5EA4D}"/>
              </a:ext>
            </a:extLst>
          </p:cNvPr>
          <p:cNvSpPr/>
          <p:nvPr/>
        </p:nvSpPr>
        <p:spPr>
          <a:xfrm>
            <a:off x="-8961" y="535994"/>
            <a:ext cx="9152961" cy="49456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227EA-63E7-065E-ACCF-8AD3EBC3CB3F}"/>
              </a:ext>
            </a:extLst>
          </p:cNvPr>
          <p:cNvCxnSpPr/>
          <p:nvPr/>
        </p:nvCxnSpPr>
        <p:spPr>
          <a:xfrm>
            <a:off x="1043608" y="692696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5">
            <a:extLst>
              <a:ext uri="{FF2B5EF4-FFF2-40B4-BE49-F238E27FC236}">
                <a16:creationId xmlns:a16="http://schemas.microsoft.com/office/drawing/2014/main" id="{FAC8C62B-5B4B-B71A-E93C-52D7CD930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764703"/>
            <a:ext cx="257197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n-US" altLang="zh-CN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6493CA-1E60-17AB-93BC-7929EEFBE46D}"/>
              </a:ext>
            </a:extLst>
          </p:cNvPr>
          <p:cNvCxnSpPr/>
          <p:nvPr/>
        </p:nvCxnSpPr>
        <p:spPr>
          <a:xfrm>
            <a:off x="1115616" y="1388592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21B4920-6F86-D174-7A94-6DA78491B988}"/>
              </a:ext>
            </a:extLst>
          </p:cNvPr>
          <p:cNvSpPr/>
          <p:nvPr/>
        </p:nvSpPr>
        <p:spPr>
          <a:xfrm>
            <a:off x="37672" y="588344"/>
            <a:ext cx="861920" cy="896430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1</a:t>
            </a:r>
            <a:endParaRPr lang="zh-CN" altLang="en-US" sz="4050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846EEC-BE1A-DA06-BEE0-59BB0A45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1615896"/>
            <a:ext cx="9144000" cy="387844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Hint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p:sp>
        <p:nvSpPr>
          <p:cNvPr id="9226" name="文本框 4">
            <a:extLst>
              <a:ext uri="{FF2B5EF4-FFF2-40B4-BE49-F238E27FC236}">
                <a16:creationId xmlns:a16="http://schemas.microsoft.com/office/drawing/2014/main" id="{A1665073-B3FC-6554-79DE-418FBF07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924945"/>
            <a:ext cx="7569200" cy="344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所有数不超过</a:t>
            </a:r>
            <a:r>
              <a:rPr lang="en-US" altLang="zh-CN" sz="2400" dirty="0"/>
              <a:t>1e4,</a:t>
            </a:r>
            <a:r>
              <a:rPr lang="zh-CN" altLang="en-US" sz="2400" dirty="0"/>
              <a:t>且要满足要求，所以龙数的个数应</a:t>
            </a:r>
            <a:endParaRPr lang="en-US" altLang="zh-CN" sz="2400" dirty="0"/>
          </a:p>
          <a:p>
            <a:r>
              <a:rPr lang="zh-CN" altLang="en-US" sz="2400" dirty="0"/>
              <a:t>   该不多。实际确实不多，只有</a:t>
            </a:r>
            <a:r>
              <a:rPr lang="en-US" altLang="zh-CN" sz="2400" dirty="0"/>
              <a:t>30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题目要求的操作都是区间操作，所以应该要使用线段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树或者分块等能进行区间操作的数据结构。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6DF681-369C-CAE7-B7F0-6FCB032CB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25" y="385763"/>
            <a:ext cx="2857500" cy="226695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Solution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p:sp>
        <p:nvSpPr>
          <p:cNvPr id="9226" name="文本框 4">
            <a:extLst>
              <a:ext uri="{FF2B5EF4-FFF2-40B4-BE49-F238E27FC236}">
                <a16:creationId xmlns:a16="http://schemas.microsoft.com/office/drawing/2014/main" id="{A1665073-B3FC-6554-79DE-418FBF07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32855"/>
            <a:ext cx="7569200" cy="423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如果对这</a:t>
            </a:r>
            <a:r>
              <a:rPr lang="en-US" altLang="zh-CN" sz="2400" dirty="0"/>
              <a:t>30</a:t>
            </a:r>
            <a:r>
              <a:rPr lang="zh-CN" altLang="en-US" sz="2400" dirty="0"/>
              <a:t>个数分别建一棵线段树，节点储存到这个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龙数的差值，那么就变成了统计线段树区间中</a:t>
            </a:r>
            <a:r>
              <a:rPr lang="en-US" altLang="zh-CN" sz="2400" dirty="0"/>
              <a:t>0</a:t>
            </a:r>
            <a:r>
              <a:rPr lang="zh-CN" altLang="en-US" sz="2400" dirty="0"/>
              <a:t>的个数。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因为题目只有</a:t>
            </a:r>
            <a:r>
              <a:rPr lang="en-US" altLang="zh-CN" sz="2400" dirty="0"/>
              <a:t>Add</a:t>
            </a:r>
            <a:r>
              <a:rPr lang="zh-CN" altLang="en-US" sz="2400" dirty="0"/>
              <a:t>操作，所以线段树中小于</a:t>
            </a:r>
            <a:r>
              <a:rPr lang="en-US" altLang="zh-CN" sz="2400" dirty="0"/>
              <a:t>0</a:t>
            </a:r>
            <a:r>
              <a:rPr lang="zh-CN" altLang="en-US" sz="2400" dirty="0"/>
              <a:t>的值是没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有用的，所以统计</a:t>
            </a:r>
            <a:r>
              <a:rPr lang="en-US" altLang="zh-CN" sz="2400" dirty="0"/>
              <a:t>0</a:t>
            </a:r>
            <a:r>
              <a:rPr lang="zh-CN" altLang="en-US" sz="2400" dirty="0"/>
              <a:t>的个数可以转化为统计最小值的个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数并判断最小值是否为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发现其实对于这</a:t>
            </a:r>
            <a:r>
              <a:rPr lang="en-US" altLang="zh-CN" sz="2400" dirty="0"/>
              <a:t>30</a:t>
            </a:r>
            <a:r>
              <a:rPr lang="zh-CN" altLang="en-US" sz="2400" dirty="0"/>
              <a:t>个数都是一样的，所以可以合并将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线段树节点储存到下一个龙数的差值。</a:t>
            </a:r>
            <a:endParaRPr lang="en-US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63428911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Analysis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13" y="2132855"/>
                <a:ext cx="7569200" cy="4237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对于增加（没有超过龙数）和查询操作的复杂度是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总复杂度应该是</a:t>
                </a:r>
                <a:r>
                  <a:rPr lang="en-US" altLang="zh-CN" sz="2400" dirty="0"/>
                  <a:t>O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m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对于出现小于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的情况，向下递归处理。考虑龙数总共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有</a:t>
                </a:r>
                <a:r>
                  <a:rPr lang="en-US" altLang="zh-CN" sz="2400" dirty="0"/>
                  <a:t>30</a:t>
                </a:r>
                <a:r>
                  <a:rPr lang="zh-CN" altLang="en-US" sz="2400" dirty="0"/>
                  <a:t>个，每次超过会影响包含这个叶子的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个区间，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所以复杂度为</a:t>
                </a:r>
                <a:r>
                  <a:rPr lang="en-US" altLang="zh-CN" sz="2400" dirty="0"/>
                  <a:t>O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num*n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zh-CN" altLang="en-US" sz="2400" dirty="0"/>
                  <a:t>），其中</a:t>
                </a:r>
                <a:r>
                  <a:rPr lang="en-US" altLang="zh-CN" sz="2400" dirty="0"/>
                  <a:t>num</a:t>
                </a:r>
                <a:r>
                  <a:rPr lang="zh-CN" altLang="en-US" sz="2400" dirty="0"/>
                  <a:t>为龙数的个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3.</a:t>
                </a:r>
                <a:r>
                  <a:rPr lang="zh-CN" altLang="en-US" sz="2400" dirty="0"/>
                  <a:t>所以最后总的复杂度为</a:t>
                </a:r>
                <a:r>
                  <a:rPr lang="en-US" altLang="zh-CN" sz="2400" dirty="0"/>
                  <a:t>O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n</a:t>
                </a:r>
                <a:r>
                  <a:rPr lang="zh-CN" altLang="en-US" sz="2400" dirty="0"/>
                  <a:t>）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713" y="2132855"/>
                <a:ext cx="7569200" cy="4237783"/>
              </a:xfrm>
              <a:prstGeom prst="rect">
                <a:avLst/>
              </a:prstGeom>
              <a:blipFill>
                <a:blip r:embed="rId4"/>
                <a:stretch>
                  <a:fillRect l="-1289" t="-1583" r="-51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7248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3C2388-4CD0-DC2F-D360-E3B1DFD5EA4D}"/>
              </a:ext>
            </a:extLst>
          </p:cNvPr>
          <p:cNvSpPr/>
          <p:nvPr/>
        </p:nvSpPr>
        <p:spPr>
          <a:xfrm>
            <a:off x="-8961" y="535994"/>
            <a:ext cx="9152961" cy="49456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227EA-63E7-065E-ACCF-8AD3EBC3CB3F}"/>
              </a:ext>
            </a:extLst>
          </p:cNvPr>
          <p:cNvCxnSpPr/>
          <p:nvPr/>
        </p:nvCxnSpPr>
        <p:spPr>
          <a:xfrm>
            <a:off x="1043608" y="692696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5">
            <a:extLst>
              <a:ext uri="{FF2B5EF4-FFF2-40B4-BE49-F238E27FC236}">
                <a16:creationId xmlns:a16="http://schemas.microsoft.com/office/drawing/2014/main" id="{FAC8C62B-5B4B-B71A-E93C-52D7CD930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764703"/>
            <a:ext cx="257197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n-US" altLang="zh-CN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龙树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6493CA-1E60-17AB-93BC-7929EEFBE46D}"/>
              </a:ext>
            </a:extLst>
          </p:cNvPr>
          <p:cNvCxnSpPr/>
          <p:nvPr/>
        </p:nvCxnSpPr>
        <p:spPr>
          <a:xfrm>
            <a:off x="1115616" y="1388592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21B4920-6F86-D174-7A94-6DA78491B988}"/>
              </a:ext>
            </a:extLst>
          </p:cNvPr>
          <p:cNvSpPr/>
          <p:nvPr/>
        </p:nvSpPr>
        <p:spPr>
          <a:xfrm>
            <a:off x="37672" y="588344"/>
            <a:ext cx="861920" cy="896430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2</a:t>
            </a:r>
            <a:endParaRPr lang="zh-CN" altLang="en-US" sz="4050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45E49A-7238-78D9-445C-3D363DC58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8" y="1957399"/>
            <a:ext cx="9144000" cy="22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9848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Hint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p:sp>
        <p:nvSpPr>
          <p:cNvPr id="9226" name="文本框 4">
            <a:extLst>
              <a:ext uri="{FF2B5EF4-FFF2-40B4-BE49-F238E27FC236}">
                <a16:creationId xmlns:a16="http://schemas.microsoft.com/office/drawing/2014/main" id="{A1665073-B3FC-6554-79DE-418FBF07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924945"/>
            <a:ext cx="7569200" cy="344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树上路径问题，且不带修改，所以第一时间应该想到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点分治、树上启发式合并（</a:t>
            </a:r>
            <a:r>
              <a:rPr lang="en-US" altLang="zh-CN" sz="2400" dirty="0" err="1"/>
              <a:t>dsu</a:t>
            </a:r>
            <a:r>
              <a:rPr lang="zh-CN" altLang="en-US" sz="2400" dirty="0"/>
              <a:t>）等算法。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题目对于每种编号是单独计算，也就是对于每种编号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来说只有相同编号的点是关键节点，所以自然想到虚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树。</a:t>
            </a:r>
            <a:endParaRPr lang="en-US" altLang="zh-CN" sz="2400" dirty="0"/>
          </a:p>
          <a:p>
            <a:endParaRPr lang="zh-CN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9EFE7E-EC43-2BFF-54B4-7AFEBEF2A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1470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82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72D0A5-4E89-F67A-9E59-B4E60739774D}"/>
              </a:ext>
            </a:extLst>
          </p:cNvPr>
          <p:cNvCxnSpPr/>
          <p:nvPr/>
        </p:nvCxnSpPr>
        <p:spPr>
          <a:xfrm>
            <a:off x="538163" y="354013"/>
            <a:ext cx="26733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8" name="组合 8">
            <a:extLst>
              <a:ext uri="{FF2B5EF4-FFF2-40B4-BE49-F238E27FC236}">
                <a16:creationId xmlns:a16="http://schemas.microsoft.com/office/drawing/2014/main" id="{40358DA9-6527-0EA6-72D9-9B87EE61BFF9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739775"/>
            <a:ext cx="781050" cy="779463"/>
            <a:chOff x="1060791" y="1187083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7B0F7D-A438-C000-4C82-98C4F34710B7}"/>
                </a:ext>
              </a:extLst>
            </p:cNvPr>
            <p:cNvSpPr/>
            <p:nvPr/>
          </p:nvSpPr>
          <p:spPr>
            <a:xfrm>
              <a:off x="1060791" y="1187083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0" name="history_157928">
              <a:extLst>
                <a:ext uri="{FF2B5EF4-FFF2-40B4-BE49-F238E27FC236}">
                  <a16:creationId xmlns:a16="http://schemas.microsoft.com/office/drawing/2014/main" id="{310E8C24-A37D-6BD2-91EB-931EA5FF2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5824" y="1402627"/>
              <a:ext cx="609685" cy="608828"/>
            </a:xfrm>
            <a:custGeom>
              <a:avLst/>
              <a:gdLst>
                <a:gd name="T0" fmla="*/ 301222 w 602205"/>
                <a:gd name="T1" fmla="*/ 129064 h 601359"/>
                <a:gd name="T2" fmla="*/ 333492 w 602205"/>
                <a:gd name="T3" fmla="*/ 161278 h 601359"/>
                <a:gd name="T4" fmla="*/ 333492 w 602205"/>
                <a:gd name="T5" fmla="*/ 300925 h 601359"/>
                <a:gd name="T6" fmla="*/ 301222 w 602205"/>
                <a:gd name="T7" fmla="*/ 333139 h 601359"/>
                <a:gd name="T8" fmla="*/ 161334 w 602205"/>
                <a:gd name="T9" fmla="*/ 333139 h 601359"/>
                <a:gd name="T10" fmla="*/ 129064 w 602205"/>
                <a:gd name="T11" fmla="*/ 300925 h 601359"/>
                <a:gd name="T12" fmla="*/ 161334 w 602205"/>
                <a:gd name="T13" fmla="*/ 268711 h 601359"/>
                <a:gd name="T14" fmla="*/ 268953 w 602205"/>
                <a:gd name="T15" fmla="*/ 268711 h 601359"/>
                <a:gd name="T16" fmla="*/ 268953 w 602205"/>
                <a:gd name="T17" fmla="*/ 161278 h 601359"/>
                <a:gd name="T18" fmla="*/ 301222 w 602205"/>
                <a:gd name="T19" fmla="*/ 129064 h 601359"/>
                <a:gd name="T20" fmla="*/ 301183 w 602205"/>
                <a:gd name="T21" fmla="*/ 64437 h 601359"/>
                <a:gd name="T22" fmla="*/ 64528 w 602205"/>
                <a:gd name="T23" fmla="*/ 300760 h 601359"/>
                <a:gd name="T24" fmla="*/ 301183 w 602205"/>
                <a:gd name="T25" fmla="*/ 536922 h 601359"/>
                <a:gd name="T26" fmla="*/ 537677 w 602205"/>
                <a:gd name="T27" fmla="*/ 300760 h 601359"/>
                <a:gd name="T28" fmla="*/ 301183 w 602205"/>
                <a:gd name="T29" fmla="*/ 64437 h 601359"/>
                <a:gd name="T30" fmla="*/ 301183 w 602205"/>
                <a:gd name="T31" fmla="*/ 0 h 601359"/>
                <a:gd name="T32" fmla="*/ 602205 w 602205"/>
                <a:gd name="T33" fmla="*/ 300760 h 601359"/>
                <a:gd name="T34" fmla="*/ 301183 w 602205"/>
                <a:gd name="T35" fmla="*/ 601359 h 601359"/>
                <a:gd name="T36" fmla="*/ 0 w 602205"/>
                <a:gd name="T37" fmla="*/ 300760 h 601359"/>
                <a:gd name="T38" fmla="*/ 301183 w 602205"/>
                <a:gd name="T39" fmla="*/ 0 h 60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组合 14">
            <a:extLst>
              <a:ext uri="{FF2B5EF4-FFF2-40B4-BE49-F238E27FC236}">
                <a16:creationId xmlns:a16="http://schemas.microsoft.com/office/drawing/2014/main" id="{28816B80-C78B-D142-62F2-C28ED62075EE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225800"/>
            <a:ext cx="781050" cy="779463"/>
            <a:chOff x="3920256" y="4794829"/>
            <a:chExt cx="1039864" cy="10398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E4CBBA-7398-0F7B-24F4-23D627F13862}"/>
                </a:ext>
              </a:extLst>
            </p:cNvPr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23" name="validate-search_64702">
              <a:extLst>
                <a:ext uri="{FF2B5EF4-FFF2-40B4-BE49-F238E27FC236}">
                  <a16:creationId xmlns:a16="http://schemas.microsoft.com/office/drawing/2014/main" id="{0081607C-7EAA-866E-A9CC-B8FE4122E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T0" fmla="*/ 444103 w 607089"/>
                <a:gd name="T1" fmla="*/ 163584 h 606152"/>
                <a:gd name="T2" fmla="*/ 469914 w 607089"/>
                <a:gd name="T3" fmla="*/ 176766 h 606152"/>
                <a:gd name="T4" fmla="*/ 475193 w 607089"/>
                <a:gd name="T5" fmla="*/ 220412 h 606152"/>
                <a:gd name="T6" fmla="*/ 378258 w 607089"/>
                <a:gd name="T7" fmla="*/ 317225 h 606152"/>
                <a:gd name="T8" fmla="*/ 346435 w 607089"/>
                <a:gd name="T9" fmla="*/ 330260 h 606152"/>
                <a:gd name="T10" fmla="*/ 313879 w 607089"/>
                <a:gd name="T11" fmla="*/ 316492 h 606152"/>
                <a:gd name="T12" fmla="*/ 248913 w 607089"/>
                <a:gd name="T13" fmla="*/ 251755 h 606152"/>
                <a:gd name="T14" fmla="*/ 242021 w 607089"/>
                <a:gd name="T15" fmla="*/ 228760 h 606152"/>
                <a:gd name="T16" fmla="*/ 254926 w 607089"/>
                <a:gd name="T17" fmla="*/ 208695 h 606152"/>
                <a:gd name="T18" fmla="*/ 280883 w 607089"/>
                <a:gd name="T19" fmla="*/ 195074 h 606152"/>
                <a:gd name="T20" fmla="*/ 297894 w 607089"/>
                <a:gd name="T21" fmla="*/ 202836 h 606152"/>
                <a:gd name="T22" fmla="*/ 342036 w 607089"/>
                <a:gd name="T23" fmla="*/ 246922 h 606152"/>
                <a:gd name="T24" fmla="*/ 346435 w 607089"/>
                <a:gd name="T25" fmla="*/ 249705 h 606152"/>
                <a:gd name="T26" fmla="*/ 350541 w 607089"/>
                <a:gd name="T27" fmla="*/ 247068 h 606152"/>
                <a:gd name="T28" fmla="*/ 426212 w 607089"/>
                <a:gd name="T29" fmla="*/ 171493 h 606152"/>
                <a:gd name="T30" fmla="*/ 444103 w 607089"/>
                <a:gd name="T31" fmla="*/ 163584 h 606152"/>
                <a:gd name="T32" fmla="*/ 360877 w 607089"/>
                <a:gd name="T33" fmla="*/ 64177 h 606152"/>
                <a:gd name="T34" fmla="*/ 232178 w 607089"/>
                <a:gd name="T35" fmla="*/ 117334 h 606152"/>
                <a:gd name="T36" fmla="*/ 232178 w 607089"/>
                <a:gd name="T37" fmla="*/ 374333 h 606152"/>
                <a:gd name="T38" fmla="*/ 489575 w 607089"/>
                <a:gd name="T39" fmla="*/ 374333 h 606152"/>
                <a:gd name="T40" fmla="*/ 489575 w 607089"/>
                <a:gd name="T41" fmla="*/ 117334 h 606152"/>
                <a:gd name="T42" fmla="*/ 360877 w 607089"/>
                <a:gd name="T43" fmla="*/ 64177 h 606152"/>
                <a:gd name="T44" fmla="*/ 360876 w 607089"/>
                <a:gd name="T45" fmla="*/ 0 h 606152"/>
                <a:gd name="T46" fmla="*/ 535041 w 607089"/>
                <a:gd name="T47" fmla="*/ 71938 h 606152"/>
                <a:gd name="T48" fmla="*/ 535041 w 607089"/>
                <a:gd name="T49" fmla="*/ 419729 h 606152"/>
                <a:gd name="T50" fmla="*/ 237751 w 607089"/>
                <a:gd name="T51" fmla="*/ 456778 h 606152"/>
                <a:gd name="T52" fmla="*/ 225138 w 607089"/>
                <a:gd name="T53" fmla="*/ 458388 h 606152"/>
                <a:gd name="T54" fmla="*/ 99740 w 607089"/>
                <a:gd name="T55" fmla="*/ 583593 h 606152"/>
                <a:gd name="T56" fmla="*/ 17607 w 607089"/>
                <a:gd name="T57" fmla="*/ 592379 h 606152"/>
                <a:gd name="T58" fmla="*/ 13794 w 607089"/>
                <a:gd name="T59" fmla="*/ 588572 h 606152"/>
                <a:gd name="T60" fmla="*/ 22594 w 607089"/>
                <a:gd name="T61" fmla="*/ 506567 h 606152"/>
                <a:gd name="T62" fmla="*/ 148139 w 607089"/>
                <a:gd name="T63" fmla="*/ 381069 h 606152"/>
                <a:gd name="T64" fmla="*/ 149606 w 607089"/>
                <a:gd name="T65" fmla="*/ 368768 h 606152"/>
                <a:gd name="T66" fmla="*/ 186712 w 607089"/>
                <a:gd name="T67" fmla="*/ 71938 h 606152"/>
                <a:gd name="T68" fmla="*/ 360876 w 607089"/>
                <a:gd name="T69" fmla="*/ 0 h 606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24" name="图片 33">
            <a:extLst>
              <a:ext uri="{FF2B5EF4-FFF2-40B4-BE49-F238E27FC236}">
                <a16:creationId xmlns:a16="http://schemas.microsoft.com/office/drawing/2014/main" id="{59040613-5479-A788-0754-000FC45D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123825"/>
            <a:ext cx="8620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12">
            <a:extLst>
              <a:ext uri="{FF2B5EF4-FFF2-40B4-BE49-F238E27FC236}">
                <a16:creationId xmlns:a16="http://schemas.microsoft.com/office/drawing/2014/main" id="{30D24244-AD5A-171D-FACF-6A580BD0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42925"/>
            <a:ext cx="6629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7200" b="1" dirty="0">
                <a:solidFill>
                  <a:srgbClr val="5B9BD5"/>
                </a:solidFill>
              </a:rPr>
              <a:t>Solution</a:t>
            </a:r>
            <a:endParaRPr lang="zh-CN" altLang="en-US" sz="7200" b="1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13" y="2132868"/>
                <a:ext cx="3837359" cy="4237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考虑用最简单好写的</a:t>
                </a:r>
                <a:r>
                  <a:rPr lang="en-US" altLang="zh-CN" sz="2400" dirty="0" err="1"/>
                  <a:t>dsu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对于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，统计所有经过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r>
                  <a:rPr lang="zh-CN" altLang="en-US" sz="2400" dirty="0"/>
                  <a:t>   路径。用一个数组记下每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种编号有多少条到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的半条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路，先对当前儿子子树内</a:t>
                </a:r>
                <a:endParaRPr lang="en-US" altLang="zh-CN" sz="2400" dirty="0"/>
              </a:p>
              <a:p>
                <a:r>
                  <a:rPr lang="zh-CN" altLang="en-US" sz="2400" dirty="0"/>
                  <a:t>   的半条路统计答案，然后</a:t>
                </a:r>
                <a:endParaRPr lang="en-US" altLang="zh-CN" sz="2400" dirty="0"/>
              </a:p>
              <a:p>
                <a:r>
                  <a:rPr lang="zh-CN" altLang="en-US" sz="2400" dirty="0"/>
                  <a:t>   再将当前儿子的半条路加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:r>
                  <a:rPr lang="zh-CN" altLang="en-US" sz="2400" dirty="0"/>
                  <a:t>入。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3.</a:t>
                </a:r>
                <a:r>
                  <a:rPr lang="zh-CN" altLang="en-US" sz="2400" dirty="0"/>
                  <a:t>时间复杂度为</a:t>
                </a:r>
                <a:r>
                  <a:rPr lang="en-US" altLang="zh-CN" sz="2400" dirty="0"/>
                  <a:t>O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sz="2400" dirty="0"/>
                  <a:t>）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9226" name="文本框 4">
                <a:extLst>
                  <a:ext uri="{FF2B5EF4-FFF2-40B4-BE49-F238E27FC236}">
                    <a16:creationId xmlns:a16="http://schemas.microsoft.com/office/drawing/2014/main" id="{A1665073-B3FC-6554-79DE-418FBF07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713" y="2132868"/>
                <a:ext cx="3837359" cy="4237770"/>
              </a:xfrm>
              <a:prstGeom prst="rect">
                <a:avLst/>
              </a:prstGeom>
              <a:blipFill>
                <a:blip r:embed="rId4"/>
                <a:stretch>
                  <a:fillRect l="-2544" t="-1583" r="-6836" b="-5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A1F673D-D552-75BE-F9CD-A19D3082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25" y="2356054"/>
            <a:ext cx="3711703" cy="32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5934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3C2388-4CD0-DC2F-D360-E3B1DFD5EA4D}"/>
              </a:ext>
            </a:extLst>
          </p:cNvPr>
          <p:cNvSpPr/>
          <p:nvPr/>
        </p:nvSpPr>
        <p:spPr>
          <a:xfrm>
            <a:off x="-8961" y="535994"/>
            <a:ext cx="9152961" cy="49456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227EA-63E7-065E-ACCF-8AD3EBC3CB3F}"/>
              </a:ext>
            </a:extLst>
          </p:cNvPr>
          <p:cNvCxnSpPr/>
          <p:nvPr/>
        </p:nvCxnSpPr>
        <p:spPr>
          <a:xfrm>
            <a:off x="1043608" y="692696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5">
            <a:extLst>
              <a:ext uri="{FF2B5EF4-FFF2-40B4-BE49-F238E27FC236}">
                <a16:creationId xmlns:a16="http://schemas.microsoft.com/office/drawing/2014/main" id="{FAC8C62B-5B4B-B71A-E93C-52D7CD930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764703"/>
            <a:ext cx="257197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n-US" altLang="zh-CN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33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猫饭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6493CA-1E60-17AB-93BC-7929EEFBE46D}"/>
              </a:ext>
            </a:extLst>
          </p:cNvPr>
          <p:cNvCxnSpPr/>
          <p:nvPr/>
        </p:nvCxnSpPr>
        <p:spPr>
          <a:xfrm>
            <a:off x="1115616" y="1388592"/>
            <a:ext cx="4064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21B4920-6F86-D174-7A94-6DA78491B988}"/>
              </a:ext>
            </a:extLst>
          </p:cNvPr>
          <p:cNvSpPr/>
          <p:nvPr/>
        </p:nvSpPr>
        <p:spPr>
          <a:xfrm>
            <a:off x="37672" y="588344"/>
            <a:ext cx="861920" cy="896430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50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3</a:t>
            </a:r>
            <a:endParaRPr lang="zh-CN" altLang="en-US" sz="4050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591232-11F2-E84B-DEC6-C6577E7F0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1" y="2371608"/>
            <a:ext cx="9144000" cy="17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803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975</Words>
  <Application>Microsoft Office PowerPoint</Application>
  <PresentationFormat>全屏显示(4:3)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Cambria Math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可燃冰</dc:title>
  <dc:creator>zsh</dc:creator>
  <cp:lastModifiedBy>junfeng wu</cp:lastModifiedBy>
  <cp:revision>17</cp:revision>
  <dcterms:created xsi:type="dcterms:W3CDTF">2023-05-25T22:06:34Z</dcterms:created>
  <dcterms:modified xsi:type="dcterms:W3CDTF">2024-04-28T03:13:50Z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05A07A3B90F643CEBEC8D4A27F33BF13_12</vt:lpwstr>
  </property>
</Properties>
</file>