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65C94-EFED-BD8C-9CB6-9D988BED98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D281321-13E4-C9AA-646D-1212417FB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B9BD23-1A25-B69F-0AFC-8A33575E0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B7BB38-5535-BF15-E8AD-5C382C58B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57CB3A-BD58-9656-9F4F-6360A79E5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5368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6ED0C7-C147-2F17-5CDD-685F73CE7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0AC8D7-508B-8D29-218F-C3BC799809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0E2E41-ABCB-602F-E8A9-3E7FD6211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25DEA4-68CC-C531-13E4-7896310D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BE95AE8-F638-BD33-214B-DC9F29FD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236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D45B0DD-D1CF-59BB-66CB-6C1171CC5D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F62CE98-0998-5180-C141-B72872851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C8F5D-5979-E24E-1D5D-B993CC0B3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C65FCD-4C6A-29D5-EC08-AC088A9CF2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CDC04-23CF-D831-3C7F-70869E617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1329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BE0B4-07F3-4A09-71C6-50D24D0F3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5F8409-3850-D093-48E0-0D6E92203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A0B23F-83CD-BC7A-03EA-B99320C9E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D3F006-1199-20F5-8967-6D16ABB72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D7DD25-78D5-222C-BEBC-74708F0AC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3615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715C64-2BD3-16BA-97A7-BA96F0B24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81DBE9-F232-BF70-E302-46245EF55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01B52-4FC5-1591-E5E8-D6D4635BD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51DA88-373B-EB43-EBE8-3CD333B11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B82170-860D-BAAB-9006-ADAC9D225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3613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777EC0-9E65-B261-A4F5-45A01DA1C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264C1E-F62E-B744-F898-A48CDC8D7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633344E-690C-CABC-2B6B-B08B43EE6B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44B935-3B11-1FD8-4C2A-7E2F23C31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31AABD-F197-9B46-7B9F-6ACA20F57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8FB4F7-1006-4D36-0646-F58A2CF9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7085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A53C24-D930-C6F1-2EBA-A8FF79651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8E5F82-D345-38C2-7811-38DC1E085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57CE5CE-C144-DC83-9E50-D885FC542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4C43A2-F7B0-9D1A-D605-20EFED9AC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C2A9301-332C-4A22-903E-DEA65DD5D4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9DBC732-AC89-5ABA-DB87-23677F123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B6A80ED-6FC5-CE83-5AF5-60BB67544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7E5AB1-CDDB-8585-3DDD-DDE6FB94F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565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B0F88C-CED2-2DC6-050D-0DCF493CD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193A43-0670-9A23-237F-F90D86B23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E86A879-D6FC-6047-A84D-4BA0B3727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D84062-6D15-04A1-EE6F-9A59A5C67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83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9318D5-50FC-BB71-7991-2ACFFFEB9B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130CAE1-FED1-CD55-6CFF-04D9D7C94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CD8A4E-B286-2D50-0569-A87FA25BA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62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024A7D-3D11-08DE-7CD3-20106B749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D2904A-3F81-A20E-1635-297250A98B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48E68A-A0A3-4655-82DE-BD43115540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64CCD2-F8D9-8FC9-1A61-338A31D04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683F29-8DC8-CE8D-4BA0-2E0AF9EB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9EF3A5-0CDE-A7D6-3698-B9A0C3EE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2328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01CC5-B802-2517-9292-BFDEF1613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5CA092-0E86-E108-D467-EA08F91C3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0302121-FE55-A7DF-738B-E6BFFD82C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5E70BE-115D-24D7-2936-8E2C3FA6F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618170B-44B2-31A2-B7D0-9684B1853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4270F7-BBEA-76CE-2058-E17A15E0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67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1E1BB6B-D56E-14D1-EEC0-62A65072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C56A62-30BC-139C-9DB7-5731F229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9628C96-9FCE-2132-3B1D-781BDBD90D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8B64A0-BF71-4BC4-8022-43C49B4AE1A8}" type="datetimeFigureOut">
              <a:rPr lang="zh-CN" altLang="en-US" smtClean="0"/>
              <a:t>2024/6/16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35F090-85DF-A19F-311B-6EE7FC5AC9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EC2DAA1-6622-DF8C-5145-096CF7956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6E5ED-88B1-4DE5-AE39-4B2895AE75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6293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E481C2-9221-7871-8D26-C0768FA5CA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数学专题一血分享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816092B-C43F-1BA3-8789-89347E7BCB1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、</a:t>
            </a:r>
            <a:r>
              <a:rPr lang="en-US" altLang="zh-CN" dirty="0"/>
              <a:t>P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1614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6665BB-4869-A78D-D2EB-3091BEE1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</a:t>
            </a:r>
            <a:r>
              <a:rPr lang="zh-CN" altLang="en-US" dirty="0"/>
              <a:t>矩阵翻转（状压</a:t>
            </a:r>
            <a:r>
              <a:rPr lang="en-US" altLang="zh-CN" dirty="0"/>
              <a:t>+FWT</a:t>
            </a:r>
            <a:r>
              <a:rPr lang="zh-CN" altLang="en-US" dirty="0"/>
              <a:t>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67847D-6BC8-DE8F-BF52-28E94734D3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题意：</a:t>
                </a:r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sz="2800" dirty="0"/>
                  <a:t>    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给出一个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n*m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矩阵，可以对一行和一列进行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01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翻转，问最少剩下多少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</a:p>
              <a:p>
                <a:r>
                  <a:rPr lang="zh-CN" altLang="en-US" dirty="0"/>
                  <a:t>思路：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由于本题的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比较小，可以考虑状压表示每一列的状态。例如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a[j]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表示第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列的状态，先考虑变换列对于答案的影响，我们令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f[j]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表示某一列的状态为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时，它选择变换或者不变换最少的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的个数。那么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f[j]=min(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cnt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[j],n−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cnt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[j])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cnt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[j]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表示二进制数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中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的个数。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然后变换行的影响。我们可以用一个数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state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来表示行的变换状态，如果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state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的二进制第 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位为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的话，就说明变换第 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行。那么现在的变换状态对第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j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列的影响就是让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a[j]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变为了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a[j]⊕state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。那么每一个变换状态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state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的最终情况就是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res[state]=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=1</m:t>
                        </m:r>
                      </m:sub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𝑚</m:t>
                        </m:r>
                      </m:sup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[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𝑎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[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]</m:t>
                        </m:r>
                        <m:r>
                          <m:rPr>
                            <m:nor/>
                          </m:rPr>
                          <a:rPr lang="en-US" altLang="zh-CN" sz="2000" dirty="0" smtClean="0">
                            <a:latin typeface="宋体" panose="02010600030101010101" pitchFamily="2" charset="-122"/>
                            <a:ea typeface="宋体" panose="02010600030101010101" pitchFamily="2" charset="-122"/>
                          </a:rPr>
                          <m:t>⊕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𝑠𝑡𝑎𝑡𝑒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]</m:t>
                        </m:r>
                      </m:e>
                    </m:nary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867847D-6BC8-DE8F-BF52-28E94734D3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75175"/>
              </a:xfrm>
              <a:blipFill>
                <a:blip r:embed="rId2"/>
                <a:stretch>
                  <a:fillRect l="-928" t="-1997" b="-83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649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1DB8293-7656-2D6F-DCD7-2FC01B13680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9806" y="4514030"/>
            <a:ext cx="1963994" cy="187519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C21BEF-AD2E-2C7C-E87A-FC45589B89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68773"/>
                <a:ext cx="10515600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由于所有 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a[j]⊕state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相同的列对于结果的贡献是相同的，那么这个式子就可以变化为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res[state]=∑num[a[j]]∗f[a[j]⊕state](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表示初始状态为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a[j]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，经过变换后末状态变为了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a[j]⊕state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res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值）。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为了求解，令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s=state, </a:t>
                </a:r>
                <a:r>
                  <a:rPr lang="en-US" altLang="zh-CN" sz="2000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i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=a[j], j=a[j]⊕state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，上面的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res[state]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式子就转化成了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res[s]=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⊕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𝑠</m:t>
                        </m:r>
                      </m:sub>
                      <m:sup/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𝑛𝑢𝑚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𝑓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[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𝑗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]</m:t>
                        </m:r>
                      </m:e>
                    </m:nary>
                  </m:oMath>
                </a14:m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。处理异或卷积问题一般借助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FWT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来计算，最后再枚举，找出最小值即可。</a:t>
                </a:r>
                <a:endParaRPr lang="en-US" altLang="zh-CN" sz="20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FWT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套板子就可以，需要注意把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a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数组和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数组变换后相乘，得到的是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res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数组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FWT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之后的结果，需要逆变换就可以得到真正的</a:t>
                </a:r>
                <a:r>
                  <a:rPr lang="en-US" altLang="zh-CN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res</a:t>
                </a:r>
                <a:r>
                  <a:rPr lang="zh-CN" altLang="en-US" sz="20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数组。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CC21BEF-AD2E-2C7C-E87A-FC45589B89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68773"/>
                <a:ext cx="10515600" cy="4351338"/>
              </a:xfrm>
              <a:blipFill>
                <a:blip r:embed="rId3"/>
                <a:stretch>
                  <a:fillRect l="-6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51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E7590-9677-690D-897D-C4EDE24AD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</a:t>
            </a:r>
            <a:r>
              <a:rPr lang="zh-CN" altLang="en-US" dirty="0"/>
              <a:t>超能粒子炮</a:t>
            </a:r>
            <a:r>
              <a:rPr lang="en-US" altLang="zh-CN" dirty="0"/>
              <a:t>-</a:t>
            </a:r>
            <a:r>
              <a:rPr lang="zh-CN" altLang="en-US" dirty="0"/>
              <a:t>改（</a:t>
            </a:r>
            <a:r>
              <a:rPr lang="en-US" altLang="zh-CN" dirty="0"/>
              <a:t>Lucas</a:t>
            </a:r>
            <a:r>
              <a:rPr lang="zh-CN" altLang="en-US" dirty="0"/>
              <a:t>定理）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3D9A37-F45E-2BFD-7F87-C01EEB9D57BB}"/>
                  </a:ext>
                </a:extLst>
              </p:cNvPr>
              <p:cNvSpPr txBox="1"/>
              <p:nvPr/>
            </p:nvSpPr>
            <p:spPr>
              <a:xfrm>
                <a:off x="838200" y="1513707"/>
                <a:ext cx="10124768" cy="52129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题意：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zh-CN" sz="2400" dirty="0"/>
                  <a:t>    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计算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sSub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𝑖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</m:e>
                    </m:nary>
                  </m:oMath>
                </a14:m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思路：</a:t>
                </a:r>
                <a:endParaRPr lang="en-US" altLang="zh-CN" dirty="0"/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由于本题</a:t>
                </a:r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都比较大，而</a:t>
                </a:r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有比较小，此问题为大组合数取模问题，如果在计算的过程中取模的话会出错（不能保证</a:t>
                </a:r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与</a:t>
                </a:r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互素），因此考虑使用</a:t>
                </a:r>
                <a:r>
                  <a:rPr lang="en-US" altLang="zh-CN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Lucas</a:t>
                </a:r>
                <a:r>
                  <a:rPr lang="zh-CN" altLang="en-US" sz="1800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定理。</a:t>
                </a:r>
                <a:endParaRPr lang="en-US" altLang="zh-CN" sz="18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n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zh-CN" dirty="0"/>
                  <a:t>(mod p)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 mod p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n mod p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一定是小于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p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的数，可以直接求解，而左边部分继续使用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Lucas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定理。边界条件为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k=0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的时候，返回值为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1.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令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f(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n,k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)=</a:t>
                </a:r>
                <a:r>
                  <a:rPr lang="zh-CN" altLang="en-US" dirty="0">
                    <a:ea typeface="宋体" panose="02010600030101010101" pitchFamily="2" charset="-12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zh-CN" altLang="en-US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=0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i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，可以求出递推式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𝑘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%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,</m:t>
                        </m:r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  <m:t>𝑝</m:t>
                            </m:r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  <m:t>−1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+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宋体" panose="02010600030101010101" pitchFamily="2" charset="-122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宋体" panose="02010600030101010101" pitchFamily="2" charset="-122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𝑝</m:t>
                                </m:r>
                              </m:den>
                            </m:f>
                          </m:num>
                          <m:den>
                            <m:f>
                              <m:f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</a:rPr>
                                  <m:t>𝑝</m:t>
                                </m:r>
                              </m:den>
                            </m:f>
                          </m:den>
                        </m:f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%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宋体" panose="02010600030101010101" pitchFamily="2" charset="-122"/>
                      </a:rPr>
                      <m:t>，</m:t>
                    </m:r>
                  </m:oMath>
                </a14:m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可以提前预处理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f(n%p,p-1)</a:t>
                </a:r>
                <a:r>
                  <a:rPr lang="zh-CN" altLang="en-US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和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f(</a:t>
                </a:r>
                <a:r>
                  <a:rPr lang="en-US" altLang="zh-CN" dirty="0" err="1">
                    <a:latin typeface="宋体" panose="02010600030101010101" pitchFamily="2" charset="-122"/>
                    <a:ea typeface="宋体" panose="02010600030101010101" pitchFamily="2" charset="-122"/>
                  </a:rPr>
                  <a:t>n%p,k%p</a:t>
                </a: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宋体" panose="02010600030101010101" pitchFamily="2" charset="-122"/>
                    <a:ea typeface="宋体" panose="02010600030101010101" pitchFamily="2" charset="-122"/>
                  </a:rPr>
                  <a:t>     </a:t>
                </a:r>
                <a:r>
                  <a:rPr lang="en-US" altLang="zh-CN" dirty="0"/>
                  <a:t>        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F53D9A37-F45E-2BFD-7F87-C01EEB9D57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13707"/>
                <a:ext cx="10124768" cy="5212966"/>
              </a:xfrm>
              <a:prstGeom prst="rect">
                <a:avLst/>
              </a:prstGeom>
              <a:blipFill>
                <a:blip r:embed="rId2"/>
                <a:stretch>
                  <a:fillRect l="-5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2929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E1E1F5-E9F7-F6DE-C7F6-3AA38E01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Lucas</a:t>
            </a:r>
            <a:r>
              <a:rPr lang="zh-CN" altLang="en-US" dirty="0"/>
              <a:t>证明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EAFCFF-8F2B-4319-DEF6-3AD95C4E4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64341" y="1690688"/>
                <a:ext cx="10515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p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,0&lt;x&lt;p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≡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1+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r>
                  <a:rPr lang="zh-CN" altLang="en-US" dirty="0"/>
                  <a:t>令 </a:t>
                </a:r>
                <a:r>
                  <a:rPr lang="en-US" altLang="zh-CN" dirty="0"/>
                  <a:t>n = a*p + b , k = c*p + d,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=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</m:e>
                    </m:nary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𝑚𝑜𝑑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dirty="0"/>
                  <a:t>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(1+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type m:val="noBar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num>
                              <m:den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den>
                            </m:f>
                          </m:e>
                        </m:d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m:rPr>
                                <m:sty m:val="p"/>
                              </m:rPr>
                              <a:rPr lang="en-US" altLang="zh-CN" i="1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nary>
                          <m:naryPr>
                            <m:chr m:val="∑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type m:val="noBar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den>
                                </m:f>
                              </m:e>
                            </m:d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𝑚𝑜𝑑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r>
                  <a:rPr lang="en-US" altLang="zh-CN" dirty="0"/>
                  <a:t>  </a:t>
                </a:r>
                <a:r>
                  <a:rPr lang="zh-CN" altLang="en-US" dirty="0"/>
                  <a:t>两个式子取同一个 </a:t>
                </a:r>
                <a:r>
                  <a:rPr lang="en-US" altLang="zh-CN" dirty="0"/>
                  <a:t>k=c*p + d </a:t>
                </a:r>
                <a:r>
                  <a:rPr lang="zh-CN" altLang="en-US" dirty="0"/>
                  <a:t>对比找系数即可证明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EAFCFF-8F2B-4319-DEF6-3AD95C4E4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64341" y="1690688"/>
                <a:ext cx="10515600" cy="4351338"/>
              </a:xfrm>
              <a:blipFill>
                <a:blip r:embed="rId2"/>
                <a:stretch>
                  <a:fillRect l="-1043" t="-15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内容占位符 12">
            <a:extLst>
              <a:ext uri="{FF2B5EF4-FFF2-40B4-BE49-F238E27FC236}">
                <a16:creationId xmlns:a16="http://schemas.microsoft.com/office/drawing/2014/main" id="{2A2642F6-F4B0-2FEE-D493-BFFF8570C32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741" y="4580501"/>
            <a:ext cx="1964200" cy="191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9715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652</Words>
  <Application>Microsoft Office PowerPoint</Application>
  <PresentationFormat>宽屏</PresentationFormat>
  <Paragraphs>26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1" baseType="lpstr">
      <vt:lpstr>等线</vt:lpstr>
      <vt:lpstr>等线 Light</vt:lpstr>
      <vt:lpstr>宋体</vt:lpstr>
      <vt:lpstr>Arial</vt:lpstr>
      <vt:lpstr>Cambria Math</vt:lpstr>
      <vt:lpstr>Office 主题​​</vt:lpstr>
      <vt:lpstr>数学专题一血分享</vt:lpstr>
      <vt:lpstr>G矩阵翻转（状压+FWT）</vt:lpstr>
      <vt:lpstr>PowerPoint 演示文稿</vt:lpstr>
      <vt:lpstr>P超能粒子炮-改（Lucas定理）</vt:lpstr>
      <vt:lpstr>Lucas证明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昌泽 李</dc:creator>
  <cp:lastModifiedBy>昌泽 李</cp:lastModifiedBy>
  <cp:revision>14</cp:revision>
  <dcterms:created xsi:type="dcterms:W3CDTF">2024-06-15T15:29:44Z</dcterms:created>
  <dcterms:modified xsi:type="dcterms:W3CDTF">2024-06-16T06:07:23Z</dcterms:modified>
</cp:coreProperties>
</file>