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C9568F-CEC7-9D1D-10F0-E7572A277AA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E56DB67-52D9-7731-2C2B-FA1B2D438B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CB70E69-31B4-CEA1-CED7-266505E09A2B}"/>
              </a:ext>
            </a:extLst>
          </p:cNvPr>
          <p:cNvSpPr>
            <a:spLocks noGrp="1"/>
          </p:cNvSpPr>
          <p:nvPr>
            <p:ph type="dt" sz="half" idx="10"/>
          </p:nvPr>
        </p:nvSpPr>
        <p:spPr/>
        <p:txBody>
          <a:bodyPr/>
          <a:lstStyle/>
          <a:p>
            <a:fld id="{4BDD5266-71E0-4152-95FD-6537D02F03BF}" type="datetimeFigureOut">
              <a:rPr lang="zh-CN" altLang="en-US" smtClean="0"/>
              <a:t>2024/6/15</a:t>
            </a:fld>
            <a:endParaRPr lang="zh-CN" altLang="en-US"/>
          </a:p>
        </p:txBody>
      </p:sp>
      <p:sp>
        <p:nvSpPr>
          <p:cNvPr id="5" name="页脚占位符 4">
            <a:extLst>
              <a:ext uri="{FF2B5EF4-FFF2-40B4-BE49-F238E27FC236}">
                <a16:creationId xmlns:a16="http://schemas.microsoft.com/office/drawing/2014/main" id="{EC66C3B2-CB26-B073-1CB5-8E32EDBB98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7639C8-A546-8653-3EF4-1979BCBF18C3}"/>
              </a:ext>
            </a:extLst>
          </p:cNvPr>
          <p:cNvSpPr>
            <a:spLocks noGrp="1"/>
          </p:cNvSpPr>
          <p:nvPr>
            <p:ph type="sldNum" sz="quarter" idx="12"/>
          </p:nvPr>
        </p:nvSpPr>
        <p:spPr/>
        <p:txBody>
          <a:bodyPr/>
          <a:lstStyle/>
          <a:p>
            <a:fld id="{2AEC31EF-4331-46B6-B9AF-26D49B976BA9}" type="slidenum">
              <a:rPr lang="zh-CN" altLang="en-US" smtClean="0"/>
              <a:t>‹#›</a:t>
            </a:fld>
            <a:endParaRPr lang="zh-CN" altLang="en-US"/>
          </a:p>
        </p:txBody>
      </p:sp>
    </p:spTree>
    <p:extLst>
      <p:ext uri="{BB962C8B-B14F-4D97-AF65-F5344CB8AC3E}">
        <p14:creationId xmlns:p14="http://schemas.microsoft.com/office/powerpoint/2010/main" val="670237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30B5B9-7029-2DDD-9C38-F30428CB329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EB910A2-22C6-3DF3-5096-40B92CDB43F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889456-A47D-9699-DA78-B406D4293CE4}"/>
              </a:ext>
            </a:extLst>
          </p:cNvPr>
          <p:cNvSpPr>
            <a:spLocks noGrp="1"/>
          </p:cNvSpPr>
          <p:nvPr>
            <p:ph type="dt" sz="half" idx="10"/>
          </p:nvPr>
        </p:nvSpPr>
        <p:spPr/>
        <p:txBody>
          <a:bodyPr/>
          <a:lstStyle/>
          <a:p>
            <a:fld id="{4BDD5266-71E0-4152-95FD-6537D02F03BF}" type="datetimeFigureOut">
              <a:rPr lang="zh-CN" altLang="en-US" smtClean="0"/>
              <a:t>2024/6/15</a:t>
            </a:fld>
            <a:endParaRPr lang="zh-CN" altLang="en-US"/>
          </a:p>
        </p:txBody>
      </p:sp>
      <p:sp>
        <p:nvSpPr>
          <p:cNvPr id="5" name="页脚占位符 4">
            <a:extLst>
              <a:ext uri="{FF2B5EF4-FFF2-40B4-BE49-F238E27FC236}">
                <a16:creationId xmlns:a16="http://schemas.microsoft.com/office/drawing/2014/main" id="{DBA37DCA-C5C7-E586-5691-525A295FBF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281E8E-62DD-9841-9918-9DF748D844B3}"/>
              </a:ext>
            </a:extLst>
          </p:cNvPr>
          <p:cNvSpPr>
            <a:spLocks noGrp="1"/>
          </p:cNvSpPr>
          <p:nvPr>
            <p:ph type="sldNum" sz="quarter" idx="12"/>
          </p:nvPr>
        </p:nvSpPr>
        <p:spPr/>
        <p:txBody>
          <a:bodyPr/>
          <a:lstStyle/>
          <a:p>
            <a:fld id="{2AEC31EF-4331-46B6-B9AF-26D49B976BA9}" type="slidenum">
              <a:rPr lang="zh-CN" altLang="en-US" smtClean="0"/>
              <a:t>‹#›</a:t>
            </a:fld>
            <a:endParaRPr lang="zh-CN" altLang="en-US"/>
          </a:p>
        </p:txBody>
      </p:sp>
    </p:spTree>
    <p:extLst>
      <p:ext uri="{BB962C8B-B14F-4D97-AF65-F5344CB8AC3E}">
        <p14:creationId xmlns:p14="http://schemas.microsoft.com/office/powerpoint/2010/main" val="74324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32AE768-54F2-BAE7-2FE0-6E52BD4916E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3F266CC-EA27-FBD7-8916-247381829C2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1422468-E178-83CD-B7CF-2FBA9A25A439}"/>
              </a:ext>
            </a:extLst>
          </p:cNvPr>
          <p:cNvSpPr>
            <a:spLocks noGrp="1"/>
          </p:cNvSpPr>
          <p:nvPr>
            <p:ph type="dt" sz="half" idx="10"/>
          </p:nvPr>
        </p:nvSpPr>
        <p:spPr/>
        <p:txBody>
          <a:bodyPr/>
          <a:lstStyle/>
          <a:p>
            <a:fld id="{4BDD5266-71E0-4152-95FD-6537D02F03BF}" type="datetimeFigureOut">
              <a:rPr lang="zh-CN" altLang="en-US" smtClean="0"/>
              <a:t>2024/6/15</a:t>
            </a:fld>
            <a:endParaRPr lang="zh-CN" altLang="en-US"/>
          </a:p>
        </p:txBody>
      </p:sp>
      <p:sp>
        <p:nvSpPr>
          <p:cNvPr id="5" name="页脚占位符 4">
            <a:extLst>
              <a:ext uri="{FF2B5EF4-FFF2-40B4-BE49-F238E27FC236}">
                <a16:creationId xmlns:a16="http://schemas.microsoft.com/office/drawing/2014/main" id="{989BDFA4-2B9C-5B7D-F751-599315120C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F9B27D-7FB1-01D5-F944-EFBCB5397D5B}"/>
              </a:ext>
            </a:extLst>
          </p:cNvPr>
          <p:cNvSpPr>
            <a:spLocks noGrp="1"/>
          </p:cNvSpPr>
          <p:nvPr>
            <p:ph type="sldNum" sz="quarter" idx="12"/>
          </p:nvPr>
        </p:nvSpPr>
        <p:spPr/>
        <p:txBody>
          <a:bodyPr/>
          <a:lstStyle/>
          <a:p>
            <a:fld id="{2AEC31EF-4331-46B6-B9AF-26D49B976BA9}" type="slidenum">
              <a:rPr lang="zh-CN" altLang="en-US" smtClean="0"/>
              <a:t>‹#›</a:t>
            </a:fld>
            <a:endParaRPr lang="zh-CN" altLang="en-US"/>
          </a:p>
        </p:txBody>
      </p:sp>
    </p:spTree>
    <p:extLst>
      <p:ext uri="{BB962C8B-B14F-4D97-AF65-F5344CB8AC3E}">
        <p14:creationId xmlns:p14="http://schemas.microsoft.com/office/powerpoint/2010/main" val="2635152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2FE4EA-7911-2F81-B2E7-69CC36E002E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AE47EAC-236B-D037-C766-FD0EBAE5250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D3088B-39CC-D2B0-E1AF-6B3EE9AE198F}"/>
              </a:ext>
            </a:extLst>
          </p:cNvPr>
          <p:cNvSpPr>
            <a:spLocks noGrp="1"/>
          </p:cNvSpPr>
          <p:nvPr>
            <p:ph type="dt" sz="half" idx="10"/>
          </p:nvPr>
        </p:nvSpPr>
        <p:spPr/>
        <p:txBody>
          <a:bodyPr/>
          <a:lstStyle/>
          <a:p>
            <a:fld id="{4BDD5266-71E0-4152-95FD-6537D02F03BF}" type="datetimeFigureOut">
              <a:rPr lang="zh-CN" altLang="en-US" smtClean="0"/>
              <a:t>2024/6/15</a:t>
            </a:fld>
            <a:endParaRPr lang="zh-CN" altLang="en-US"/>
          </a:p>
        </p:txBody>
      </p:sp>
      <p:sp>
        <p:nvSpPr>
          <p:cNvPr id="5" name="页脚占位符 4">
            <a:extLst>
              <a:ext uri="{FF2B5EF4-FFF2-40B4-BE49-F238E27FC236}">
                <a16:creationId xmlns:a16="http://schemas.microsoft.com/office/drawing/2014/main" id="{9F40EABC-D985-8F2B-F809-2014133D98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B17327-36CC-0F3A-1A1E-BDCD62C1943D}"/>
              </a:ext>
            </a:extLst>
          </p:cNvPr>
          <p:cNvSpPr>
            <a:spLocks noGrp="1"/>
          </p:cNvSpPr>
          <p:nvPr>
            <p:ph type="sldNum" sz="quarter" idx="12"/>
          </p:nvPr>
        </p:nvSpPr>
        <p:spPr/>
        <p:txBody>
          <a:bodyPr/>
          <a:lstStyle/>
          <a:p>
            <a:fld id="{2AEC31EF-4331-46B6-B9AF-26D49B976BA9}" type="slidenum">
              <a:rPr lang="zh-CN" altLang="en-US" smtClean="0"/>
              <a:t>‹#›</a:t>
            </a:fld>
            <a:endParaRPr lang="zh-CN" altLang="en-US"/>
          </a:p>
        </p:txBody>
      </p:sp>
    </p:spTree>
    <p:extLst>
      <p:ext uri="{BB962C8B-B14F-4D97-AF65-F5344CB8AC3E}">
        <p14:creationId xmlns:p14="http://schemas.microsoft.com/office/powerpoint/2010/main" val="292401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84BDA0-DA60-345E-EC7F-A8761185738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D6CB2AE-A4D3-CC58-BDED-7FD4EF3C3B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2098555-6E99-CC8A-739F-AD8E9549120A}"/>
              </a:ext>
            </a:extLst>
          </p:cNvPr>
          <p:cNvSpPr>
            <a:spLocks noGrp="1"/>
          </p:cNvSpPr>
          <p:nvPr>
            <p:ph type="dt" sz="half" idx="10"/>
          </p:nvPr>
        </p:nvSpPr>
        <p:spPr/>
        <p:txBody>
          <a:bodyPr/>
          <a:lstStyle/>
          <a:p>
            <a:fld id="{4BDD5266-71E0-4152-95FD-6537D02F03BF}" type="datetimeFigureOut">
              <a:rPr lang="zh-CN" altLang="en-US" smtClean="0"/>
              <a:t>2024/6/15</a:t>
            </a:fld>
            <a:endParaRPr lang="zh-CN" altLang="en-US"/>
          </a:p>
        </p:txBody>
      </p:sp>
      <p:sp>
        <p:nvSpPr>
          <p:cNvPr id="5" name="页脚占位符 4">
            <a:extLst>
              <a:ext uri="{FF2B5EF4-FFF2-40B4-BE49-F238E27FC236}">
                <a16:creationId xmlns:a16="http://schemas.microsoft.com/office/drawing/2014/main" id="{AB4AD955-698E-9E32-2C05-CDDE420A05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5FE671-066E-6366-98CF-8F57B4F389C2}"/>
              </a:ext>
            </a:extLst>
          </p:cNvPr>
          <p:cNvSpPr>
            <a:spLocks noGrp="1"/>
          </p:cNvSpPr>
          <p:nvPr>
            <p:ph type="sldNum" sz="quarter" idx="12"/>
          </p:nvPr>
        </p:nvSpPr>
        <p:spPr/>
        <p:txBody>
          <a:bodyPr/>
          <a:lstStyle/>
          <a:p>
            <a:fld id="{2AEC31EF-4331-46B6-B9AF-26D49B976BA9}" type="slidenum">
              <a:rPr lang="zh-CN" altLang="en-US" smtClean="0"/>
              <a:t>‹#›</a:t>
            </a:fld>
            <a:endParaRPr lang="zh-CN" altLang="en-US"/>
          </a:p>
        </p:txBody>
      </p:sp>
    </p:spTree>
    <p:extLst>
      <p:ext uri="{BB962C8B-B14F-4D97-AF65-F5344CB8AC3E}">
        <p14:creationId xmlns:p14="http://schemas.microsoft.com/office/powerpoint/2010/main" val="3347503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CA992B-BFAE-81E6-80D9-1B360C111F5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B752786-EABD-1B7B-61FA-092D570046C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AC64886-0800-203F-6181-B29405B1A84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2DEC596-CAE9-495E-FF95-B00BA812B287}"/>
              </a:ext>
            </a:extLst>
          </p:cNvPr>
          <p:cNvSpPr>
            <a:spLocks noGrp="1"/>
          </p:cNvSpPr>
          <p:nvPr>
            <p:ph type="dt" sz="half" idx="10"/>
          </p:nvPr>
        </p:nvSpPr>
        <p:spPr/>
        <p:txBody>
          <a:bodyPr/>
          <a:lstStyle/>
          <a:p>
            <a:fld id="{4BDD5266-71E0-4152-95FD-6537D02F03BF}" type="datetimeFigureOut">
              <a:rPr lang="zh-CN" altLang="en-US" smtClean="0"/>
              <a:t>2024/6/15</a:t>
            </a:fld>
            <a:endParaRPr lang="zh-CN" altLang="en-US"/>
          </a:p>
        </p:txBody>
      </p:sp>
      <p:sp>
        <p:nvSpPr>
          <p:cNvPr id="6" name="页脚占位符 5">
            <a:extLst>
              <a:ext uri="{FF2B5EF4-FFF2-40B4-BE49-F238E27FC236}">
                <a16:creationId xmlns:a16="http://schemas.microsoft.com/office/drawing/2014/main" id="{91721DB9-B4B9-4890-ED1A-218EF02171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9C29837-FA92-D29C-DBCF-4331B7A963F2}"/>
              </a:ext>
            </a:extLst>
          </p:cNvPr>
          <p:cNvSpPr>
            <a:spLocks noGrp="1"/>
          </p:cNvSpPr>
          <p:nvPr>
            <p:ph type="sldNum" sz="quarter" idx="12"/>
          </p:nvPr>
        </p:nvSpPr>
        <p:spPr/>
        <p:txBody>
          <a:bodyPr/>
          <a:lstStyle/>
          <a:p>
            <a:fld id="{2AEC31EF-4331-46B6-B9AF-26D49B976BA9}" type="slidenum">
              <a:rPr lang="zh-CN" altLang="en-US" smtClean="0"/>
              <a:t>‹#›</a:t>
            </a:fld>
            <a:endParaRPr lang="zh-CN" altLang="en-US"/>
          </a:p>
        </p:txBody>
      </p:sp>
    </p:spTree>
    <p:extLst>
      <p:ext uri="{BB962C8B-B14F-4D97-AF65-F5344CB8AC3E}">
        <p14:creationId xmlns:p14="http://schemas.microsoft.com/office/powerpoint/2010/main" val="2616204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BDB0B6-941A-8BA5-C191-69EC40593D8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8DC7570-BB20-9A21-D502-B918435D43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F31C36F-6078-4DE5-88A5-D68E42E9135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BF11CF6-6EC3-2E6D-646C-36ABE6AE84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23C7D1C-A4DC-F0C7-6D01-FD9F3A8D7CE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D98DBA7-E345-3D6B-D7A0-1A1181D3683E}"/>
              </a:ext>
            </a:extLst>
          </p:cNvPr>
          <p:cNvSpPr>
            <a:spLocks noGrp="1"/>
          </p:cNvSpPr>
          <p:nvPr>
            <p:ph type="dt" sz="half" idx="10"/>
          </p:nvPr>
        </p:nvSpPr>
        <p:spPr/>
        <p:txBody>
          <a:bodyPr/>
          <a:lstStyle/>
          <a:p>
            <a:fld id="{4BDD5266-71E0-4152-95FD-6537D02F03BF}" type="datetimeFigureOut">
              <a:rPr lang="zh-CN" altLang="en-US" smtClean="0"/>
              <a:t>2024/6/15</a:t>
            </a:fld>
            <a:endParaRPr lang="zh-CN" altLang="en-US"/>
          </a:p>
        </p:txBody>
      </p:sp>
      <p:sp>
        <p:nvSpPr>
          <p:cNvPr id="8" name="页脚占位符 7">
            <a:extLst>
              <a:ext uri="{FF2B5EF4-FFF2-40B4-BE49-F238E27FC236}">
                <a16:creationId xmlns:a16="http://schemas.microsoft.com/office/drawing/2014/main" id="{D5D37361-51D6-288E-56F3-864087C2455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4549E6C-F650-00AB-F3E5-4B5719FE8D47}"/>
              </a:ext>
            </a:extLst>
          </p:cNvPr>
          <p:cNvSpPr>
            <a:spLocks noGrp="1"/>
          </p:cNvSpPr>
          <p:nvPr>
            <p:ph type="sldNum" sz="quarter" idx="12"/>
          </p:nvPr>
        </p:nvSpPr>
        <p:spPr/>
        <p:txBody>
          <a:bodyPr/>
          <a:lstStyle/>
          <a:p>
            <a:fld id="{2AEC31EF-4331-46B6-B9AF-26D49B976BA9}" type="slidenum">
              <a:rPr lang="zh-CN" altLang="en-US" smtClean="0"/>
              <a:t>‹#›</a:t>
            </a:fld>
            <a:endParaRPr lang="zh-CN" altLang="en-US"/>
          </a:p>
        </p:txBody>
      </p:sp>
    </p:spTree>
    <p:extLst>
      <p:ext uri="{BB962C8B-B14F-4D97-AF65-F5344CB8AC3E}">
        <p14:creationId xmlns:p14="http://schemas.microsoft.com/office/powerpoint/2010/main" val="3535836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A12510-3630-7F13-9CCA-8D287DC3F76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67F7621-01DB-69E7-3C0D-F330CC0C898C}"/>
              </a:ext>
            </a:extLst>
          </p:cNvPr>
          <p:cNvSpPr>
            <a:spLocks noGrp="1"/>
          </p:cNvSpPr>
          <p:nvPr>
            <p:ph type="dt" sz="half" idx="10"/>
          </p:nvPr>
        </p:nvSpPr>
        <p:spPr/>
        <p:txBody>
          <a:bodyPr/>
          <a:lstStyle/>
          <a:p>
            <a:fld id="{4BDD5266-71E0-4152-95FD-6537D02F03BF}" type="datetimeFigureOut">
              <a:rPr lang="zh-CN" altLang="en-US" smtClean="0"/>
              <a:t>2024/6/15</a:t>
            </a:fld>
            <a:endParaRPr lang="zh-CN" altLang="en-US"/>
          </a:p>
        </p:txBody>
      </p:sp>
      <p:sp>
        <p:nvSpPr>
          <p:cNvPr id="4" name="页脚占位符 3">
            <a:extLst>
              <a:ext uri="{FF2B5EF4-FFF2-40B4-BE49-F238E27FC236}">
                <a16:creationId xmlns:a16="http://schemas.microsoft.com/office/drawing/2014/main" id="{5CF7CA49-B0B9-CE86-963F-134F88D3964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C6EB0FC-A5F0-03CD-4DC0-83A99023B6BD}"/>
              </a:ext>
            </a:extLst>
          </p:cNvPr>
          <p:cNvSpPr>
            <a:spLocks noGrp="1"/>
          </p:cNvSpPr>
          <p:nvPr>
            <p:ph type="sldNum" sz="quarter" idx="12"/>
          </p:nvPr>
        </p:nvSpPr>
        <p:spPr/>
        <p:txBody>
          <a:bodyPr/>
          <a:lstStyle/>
          <a:p>
            <a:fld id="{2AEC31EF-4331-46B6-B9AF-26D49B976BA9}" type="slidenum">
              <a:rPr lang="zh-CN" altLang="en-US" smtClean="0"/>
              <a:t>‹#›</a:t>
            </a:fld>
            <a:endParaRPr lang="zh-CN" altLang="en-US"/>
          </a:p>
        </p:txBody>
      </p:sp>
    </p:spTree>
    <p:extLst>
      <p:ext uri="{BB962C8B-B14F-4D97-AF65-F5344CB8AC3E}">
        <p14:creationId xmlns:p14="http://schemas.microsoft.com/office/powerpoint/2010/main" val="143710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B35C555-49FE-12EF-BCEF-ACF4408CAE1F}"/>
              </a:ext>
            </a:extLst>
          </p:cNvPr>
          <p:cNvSpPr>
            <a:spLocks noGrp="1"/>
          </p:cNvSpPr>
          <p:nvPr>
            <p:ph type="dt" sz="half" idx="10"/>
          </p:nvPr>
        </p:nvSpPr>
        <p:spPr/>
        <p:txBody>
          <a:bodyPr/>
          <a:lstStyle/>
          <a:p>
            <a:fld id="{4BDD5266-71E0-4152-95FD-6537D02F03BF}" type="datetimeFigureOut">
              <a:rPr lang="zh-CN" altLang="en-US" smtClean="0"/>
              <a:t>2024/6/15</a:t>
            </a:fld>
            <a:endParaRPr lang="zh-CN" altLang="en-US"/>
          </a:p>
        </p:txBody>
      </p:sp>
      <p:sp>
        <p:nvSpPr>
          <p:cNvPr id="3" name="页脚占位符 2">
            <a:extLst>
              <a:ext uri="{FF2B5EF4-FFF2-40B4-BE49-F238E27FC236}">
                <a16:creationId xmlns:a16="http://schemas.microsoft.com/office/drawing/2014/main" id="{77A50053-5A87-CB6A-8371-DB924D91DE3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5C8B071-7FFE-5349-90ED-E53D574A89C4}"/>
              </a:ext>
            </a:extLst>
          </p:cNvPr>
          <p:cNvSpPr>
            <a:spLocks noGrp="1"/>
          </p:cNvSpPr>
          <p:nvPr>
            <p:ph type="sldNum" sz="quarter" idx="12"/>
          </p:nvPr>
        </p:nvSpPr>
        <p:spPr/>
        <p:txBody>
          <a:bodyPr/>
          <a:lstStyle/>
          <a:p>
            <a:fld id="{2AEC31EF-4331-46B6-B9AF-26D49B976BA9}" type="slidenum">
              <a:rPr lang="zh-CN" altLang="en-US" smtClean="0"/>
              <a:t>‹#›</a:t>
            </a:fld>
            <a:endParaRPr lang="zh-CN" altLang="en-US"/>
          </a:p>
        </p:txBody>
      </p:sp>
    </p:spTree>
    <p:extLst>
      <p:ext uri="{BB962C8B-B14F-4D97-AF65-F5344CB8AC3E}">
        <p14:creationId xmlns:p14="http://schemas.microsoft.com/office/powerpoint/2010/main" val="2261921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D08048-1A4D-5A16-CA5F-9B72E153B88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DFFBEE0-14E0-9E8A-CA6F-0113EBC2A6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F01BD33-E809-AD44-B8A3-6DEFEE0A7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3238760-4AA6-7507-5DBE-89B2648D5A9A}"/>
              </a:ext>
            </a:extLst>
          </p:cNvPr>
          <p:cNvSpPr>
            <a:spLocks noGrp="1"/>
          </p:cNvSpPr>
          <p:nvPr>
            <p:ph type="dt" sz="half" idx="10"/>
          </p:nvPr>
        </p:nvSpPr>
        <p:spPr/>
        <p:txBody>
          <a:bodyPr/>
          <a:lstStyle/>
          <a:p>
            <a:fld id="{4BDD5266-71E0-4152-95FD-6537D02F03BF}" type="datetimeFigureOut">
              <a:rPr lang="zh-CN" altLang="en-US" smtClean="0"/>
              <a:t>2024/6/15</a:t>
            </a:fld>
            <a:endParaRPr lang="zh-CN" altLang="en-US"/>
          </a:p>
        </p:txBody>
      </p:sp>
      <p:sp>
        <p:nvSpPr>
          <p:cNvPr id="6" name="页脚占位符 5">
            <a:extLst>
              <a:ext uri="{FF2B5EF4-FFF2-40B4-BE49-F238E27FC236}">
                <a16:creationId xmlns:a16="http://schemas.microsoft.com/office/drawing/2014/main" id="{E4D1189C-58FA-34EC-5C78-62163CD9D6E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2FA815D-0899-4C43-6056-C771260CBA80}"/>
              </a:ext>
            </a:extLst>
          </p:cNvPr>
          <p:cNvSpPr>
            <a:spLocks noGrp="1"/>
          </p:cNvSpPr>
          <p:nvPr>
            <p:ph type="sldNum" sz="quarter" idx="12"/>
          </p:nvPr>
        </p:nvSpPr>
        <p:spPr/>
        <p:txBody>
          <a:bodyPr/>
          <a:lstStyle/>
          <a:p>
            <a:fld id="{2AEC31EF-4331-46B6-B9AF-26D49B976BA9}" type="slidenum">
              <a:rPr lang="zh-CN" altLang="en-US" smtClean="0"/>
              <a:t>‹#›</a:t>
            </a:fld>
            <a:endParaRPr lang="zh-CN" altLang="en-US"/>
          </a:p>
        </p:txBody>
      </p:sp>
    </p:spTree>
    <p:extLst>
      <p:ext uri="{BB962C8B-B14F-4D97-AF65-F5344CB8AC3E}">
        <p14:creationId xmlns:p14="http://schemas.microsoft.com/office/powerpoint/2010/main" val="1771112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4ADD80-5743-D5B8-E4BE-457FE69356C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18916E3-CD72-C88B-EF5B-9A70C9B30E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4EBC507-DD80-4CFF-6B9F-19BC9E9408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8751C2D-EB88-F70E-7CB0-B8CE1D7F0293}"/>
              </a:ext>
            </a:extLst>
          </p:cNvPr>
          <p:cNvSpPr>
            <a:spLocks noGrp="1"/>
          </p:cNvSpPr>
          <p:nvPr>
            <p:ph type="dt" sz="half" idx="10"/>
          </p:nvPr>
        </p:nvSpPr>
        <p:spPr/>
        <p:txBody>
          <a:bodyPr/>
          <a:lstStyle/>
          <a:p>
            <a:fld id="{4BDD5266-71E0-4152-95FD-6537D02F03BF}" type="datetimeFigureOut">
              <a:rPr lang="zh-CN" altLang="en-US" smtClean="0"/>
              <a:t>2024/6/15</a:t>
            </a:fld>
            <a:endParaRPr lang="zh-CN" altLang="en-US"/>
          </a:p>
        </p:txBody>
      </p:sp>
      <p:sp>
        <p:nvSpPr>
          <p:cNvPr id="6" name="页脚占位符 5">
            <a:extLst>
              <a:ext uri="{FF2B5EF4-FFF2-40B4-BE49-F238E27FC236}">
                <a16:creationId xmlns:a16="http://schemas.microsoft.com/office/drawing/2014/main" id="{A86E3434-5D87-0F5B-765F-CF4657075A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118E1F-6DE5-9436-809D-D2096367C26A}"/>
              </a:ext>
            </a:extLst>
          </p:cNvPr>
          <p:cNvSpPr>
            <a:spLocks noGrp="1"/>
          </p:cNvSpPr>
          <p:nvPr>
            <p:ph type="sldNum" sz="quarter" idx="12"/>
          </p:nvPr>
        </p:nvSpPr>
        <p:spPr/>
        <p:txBody>
          <a:bodyPr/>
          <a:lstStyle/>
          <a:p>
            <a:fld id="{2AEC31EF-4331-46B6-B9AF-26D49B976BA9}" type="slidenum">
              <a:rPr lang="zh-CN" altLang="en-US" smtClean="0"/>
              <a:t>‹#›</a:t>
            </a:fld>
            <a:endParaRPr lang="zh-CN" altLang="en-US"/>
          </a:p>
        </p:txBody>
      </p:sp>
    </p:spTree>
    <p:extLst>
      <p:ext uri="{BB962C8B-B14F-4D97-AF65-F5344CB8AC3E}">
        <p14:creationId xmlns:p14="http://schemas.microsoft.com/office/powerpoint/2010/main" val="1709266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663B27C-ED1F-4310-57EC-6B360303D6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FA9B455-0148-E837-FDC9-9EBC07C47E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EAFF1D8-B3CD-3370-FE38-30F670071C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DD5266-71E0-4152-95FD-6537D02F03BF}" type="datetimeFigureOut">
              <a:rPr lang="zh-CN" altLang="en-US" smtClean="0"/>
              <a:t>2024/6/15</a:t>
            </a:fld>
            <a:endParaRPr lang="zh-CN" altLang="en-US"/>
          </a:p>
        </p:txBody>
      </p:sp>
      <p:sp>
        <p:nvSpPr>
          <p:cNvPr id="5" name="页脚占位符 4">
            <a:extLst>
              <a:ext uri="{FF2B5EF4-FFF2-40B4-BE49-F238E27FC236}">
                <a16:creationId xmlns:a16="http://schemas.microsoft.com/office/drawing/2014/main" id="{5AF6C9FF-B3F0-C41E-4560-EEA6EA5528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172AAF2-FDDA-9732-6705-D29E76601F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EC31EF-4331-46B6-B9AF-26D49B976BA9}" type="slidenum">
              <a:rPr lang="zh-CN" altLang="en-US" smtClean="0"/>
              <a:t>‹#›</a:t>
            </a:fld>
            <a:endParaRPr lang="zh-CN" altLang="en-US"/>
          </a:p>
        </p:txBody>
      </p:sp>
    </p:spTree>
    <p:extLst>
      <p:ext uri="{BB962C8B-B14F-4D97-AF65-F5344CB8AC3E}">
        <p14:creationId xmlns:p14="http://schemas.microsoft.com/office/powerpoint/2010/main" val="3095030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0ACE4E-7BC0-9CD8-864A-71D5D85BF20E}"/>
              </a:ext>
            </a:extLst>
          </p:cNvPr>
          <p:cNvSpPr>
            <a:spLocks noGrp="1"/>
          </p:cNvSpPr>
          <p:nvPr>
            <p:ph type="ctrTitle"/>
          </p:nvPr>
        </p:nvSpPr>
        <p:spPr/>
        <p:txBody>
          <a:bodyPr/>
          <a:lstStyle/>
          <a:p>
            <a:r>
              <a:rPr lang="zh-CN" altLang="en-US" dirty="0"/>
              <a:t>数学专题分享</a:t>
            </a:r>
          </a:p>
        </p:txBody>
      </p:sp>
      <p:sp>
        <p:nvSpPr>
          <p:cNvPr id="3" name="副标题 2">
            <a:extLst>
              <a:ext uri="{FF2B5EF4-FFF2-40B4-BE49-F238E27FC236}">
                <a16:creationId xmlns:a16="http://schemas.microsoft.com/office/drawing/2014/main" id="{CCCB67D9-C8E6-A4C5-D5E8-F92B02986FF2}"/>
              </a:ext>
            </a:extLst>
          </p:cNvPr>
          <p:cNvSpPr>
            <a:spLocks noGrp="1"/>
          </p:cNvSpPr>
          <p:nvPr>
            <p:ph type="subTitle" idx="1"/>
          </p:nvPr>
        </p:nvSpPr>
        <p:spPr/>
        <p:txBody>
          <a:bodyPr/>
          <a:lstStyle/>
          <a:p>
            <a:r>
              <a:rPr lang="en-US" altLang="zh-CN" sz="3600" dirty="0"/>
              <a:t>Y,Z</a:t>
            </a:r>
          </a:p>
          <a:p>
            <a:r>
              <a:rPr lang="zh-CN" altLang="en-US" sz="1800" dirty="0"/>
              <a:t>王东坡</a:t>
            </a:r>
          </a:p>
        </p:txBody>
      </p:sp>
    </p:spTree>
    <p:extLst>
      <p:ext uri="{BB962C8B-B14F-4D97-AF65-F5344CB8AC3E}">
        <p14:creationId xmlns:p14="http://schemas.microsoft.com/office/powerpoint/2010/main" val="2029757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BE972E-30A8-2F70-53F2-A449638917D6}"/>
              </a:ext>
            </a:extLst>
          </p:cNvPr>
          <p:cNvSpPr>
            <a:spLocks noGrp="1"/>
          </p:cNvSpPr>
          <p:nvPr>
            <p:ph type="title"/>
          </p:nvPr>
        </p:nvSpPr>
        <p:spPr/>
        <p:txBody>
          <a:bodyPr/>
          <a:lstStyle/>
          <a:p>
            <a:r>
              <a:rPr lang="en-US" altLang="zh-CN" dirty="0"/>
              <a:t>Y.</a:t>
            </a:r>
            <a:r>
              <a:rPr lang="zh-CN" altLang="en-US" dirty="0"/>
              <a:t>有序对</a:t>
            </a:r>
          </a:p>
        </p:txBody>
      </p:sp>
      <p:sp>
        <p:nvSpPr>
          <p:cNvPr id="3" name="内容占位符 2">
            <a:extLst>
              <a:ext uri="{FF2B5EF4-FFF2-40B4-BE49-F238E27FC236}">
                <a16:creationId xmlns:a16="http://schemas.microsoft.com/office/drawing/2014/main" id="{9961E145-2B5A-6699-5B85-A997B4455814}"/>
              </a:ext>
            </a:extLst>
          </p:cNvPr>
          <p:cNvSpPr>
            <a:spLocks noGrp="1"/>
          </p:cNvSpPr>
          <p:nvPr>
            <p:ph idx="1"/>
          </p:nvPr>
        </p:nvSpPr>
        <p:spPr/>
        <p:txBody>
          <a:bodyPr>
            <a:normAutofit/>
          </a:bodyPr>
          <a:lstStyle/>
          <a:p>
            <a:r>
              <a:rPr lang="zh-CN" altLang="en-US" dirty="0"/>
              <a:t>设</a:t>
            </a:r>
            <a:r>
              <a:rPr lang="en-US" altLang="zh-CN" dirty="0"/>
              <a:t>a=x*</a:t>
            </a:r>
            <a:r>
              <a:rPr lang="en-US" altLang="zh-CN" dirty="0" err="1"/>
              <a:t>b+y</a:t>
            </a:r>
            <a:r>
              <a:rPr lang="en-US" altLang="zh-CN" dirty="0"/>
              <a:t>(</a:t>
            </a:r>
            <a:r>
              <a:rPr lang="zh-CN" altLang="en-US" dirty="0"/>
              <a:t>其中</a:t>
            </a:r>
            <a:r>
              <a:rPr lang="en-US" altLang="zh-CN" dirty="0"/>
              <a:t>y&gt;=0&amp;&amp;y&lt;b)</a:t>
            </a:r>
            <a:r>
              <a:rPr lang="zh-CN" altLang="en-US" dirty="0"/>
              <a:t>，我们可以得出</a:t>
            </a:r>
            <a:r>
              <a:rPr lang="en-US" altLang="zh-CN" dirty="0"/>
              <a:t>x=y</a:t>
            </a:r>
            <a:r>
              <a:rPr lang="zh-CN" altLang="en-US" dirty="0"/>
              <a:t>，进而得出</a:t>
            </a:r>
            <a:r>
              <a:rPr lang="en-US" altLang="zh-CN" dirty="0"/>
              <a:t>a=x*(b+1)</a:t>
            </a:r>
            <a:r>
              <a:rPr lang="zh-CN" altLang="en-US" dirty="0"/>
              <a:t>。</a:t>
            </a:r>
            <a:endParaRPr lang="en-US" altLang="zh-CN" dirty="0"/>
          </a:p>
          <a:p>
            <a:endParaRPr lang="en-US" altLang="zh-CN" dirty="0"/>
          </a:p>
          <a:p>
            <a:r>
              <a:rPr lang="zh-CN" altLang="en-US" dirty="0"/>
              <a:t>不妨设</a:t>
            </a:r>
            <a:r>
              <a:rPr lang="en-US" altLang="zh-CN" dirty="0"/>
              <a:t>t=b+1</a:t>
            </a:r>
            <a:r>
              <a:rPr lang="zh-CN" altLang="en-US" dirty="0"/>
              <a:t>，</a:t>
            </a:r>
            <a:r>
              <a:rPr lang="en-US" altLang="zh-CN" dirty="0"/>
              <a:t>t&gt;=2&amp;&amp;t&lt;=q+1</a:t>
            </a:r>
            <a:r>
              <a:rPr lang="zh-CN" altLang="en-US" dirty="0"/>
              <a:t>，但是如果直接枚举</a:t>
            </a:r>
            <a:r>
              <a:rPr lang="en-US" altLang="zh-CN" dirty="0"/>
              <a:t>t</a:t>
            </a:r>
            <a:r>
              <a:rPr lang="zh-CN" altLang="en-US" dirty="0"/>
              <a:t>的值来计算答案的话必然会超时，我们回归到</a:t>
            </a:r>
            <a:r>
              <a:rPr lang="en-US" altLang="zh-CN" dirty="0"/>
              <a:t>a=x*t</a:t>
            </a:r>
            <a:r>
              <a:rPr lang="zh-CN" altLang="en-US" dirty="0"/>
              <a:t>上来，仍然是考虑枚举</a:t>
            </a:r>
            <a:r>
              <a:rPr lang="en-US" altLang="zh-CN" dirty="0"/>
              <a:t>t</a:t>
            </a:r>
            <a:r>
              <a:rPr lang="zh-CN" altLang="en-US" dirty="0"/>
              <a:t>的值，但是缩小</a:t>
            </a:r>
            <a:r>
              <a:rPr lang="en-US" altLang="zh-CN" dirty="0"/>
              <a:t>t</a:t>
            </a:r>
            <a:r>
              <a:rPr lang="zh-CN" altLang="en-US" dirty="0"/>
              <a:t>的范围到</a:t>
            </a:r>
            <a:r>
              <a:rPr lang="en-US" altLang="zh-CN" dirty="0"/>
              <a:t>t&gt;=2&amp;&amp;t&lt;=sqrt(p)</a:t>
            </a:r>
            <a:r>
              <a:rPr lang="zh-CN" altLang="en-US" dirty="0"/>
              <a:t>，就像统计一个数的因数时的那样，我们只考虑到</a:t>
            </a:r>
            <a:r>
              <a:rPr lang="en-US" altLang="zh-CN" dirty="0"/>
              <a:t>sqrt(n)</a:t>
            </a:r>
            <a:r>
              <a:rPr lang="zh-CN" altLang="en-US" dirty="0"/>
              <a:t>。</a:t>
            </a:r>
            <a:endParaRPr lang="en-US" altLang="zh-CN" dirty="0"/>
          </a:p>
          <a:p>
            <a:endParaRPr lang="en-US" altLang="zh-CN" dirty="0"/>
          </a:p>
          <a:p>
            <a:endParaRPr lang="en-US" altLang="zh-CN" dirty="0"/>
          </a:p>
          <a:p>
            <a:pPr marL="0" indent="0">
              <a:buNone/>
            </a:pPr>
            <a:endParaRPr lang="en-US" altLang="zh-CN" dirty="0"/>
          </a:p>
        </p:txBody>
      </p:sp>
    </p:spTree>
    <p:extLst>
      <p:ext uri="{BB962C8B-B14F-4D97-AF65-F5344CB8AC3E}">
        <p14:creationId xmlns:p14="http://schemas.microsoft.com/office/powerpoint/2010/main" val="2092496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2B5E153-2F6E-9284-C39A-46F7136E9406}"/>
              </a:ext>
            </a:extLst>
          </p:cNvPr>
          <p:cNvSpPr>
            <a:spLocks noGrp="1"/>
          </p:cNvSpPr>
          <p:nvPr>
            <p:ph idx="1"/>
          </p:nvPr>
        </p:nvSpPr>
        <p:spPr>
          <a:xfrm>
            <a:off x="917713" y="265181"/>
            <a:ext cx="10515600" cy="5718176"/>
          </a:xfrm>
        </p:spPr>
        <p:txBody>
          <a:bodyPr>
            <a:normAutofit lnSpcReduction="10000"/>
          </a:bodyPr>
          <a:lstStyle/>
          <a:p>
            <a:r>
              <a:rPr lang="zh-CN" altLang="en-US" dirty="0"/>
              <a:t>我们枚举</a:t>
            </a:r>
            <a:r>
              <a:rPr lang="en-US" altLang="zh-CN" dirty="0"/>
              <a:t>t</a:t>
            </a:r>
            <a:r>
              <a:rPr lang="zh-CN" altLang="en-US" dirty="0"/>
              <a:t>的值，这时考虑</a:t>
            </a:r>
            <a:r>
              <a:rPr lang="en-US" altLang="zh-CN" dirty="0"/>
              <a:t>b+1</a:t>
            </a:r>
            <a:r>
              <a:rPr lang="zh-CN" altLang="en-US" dirty="0"/>
              <a:t>的值有两种情况，一种是等于</a:t>
            </a:r>
            <a:r>
              <a:rPr lang="en-US" altLang="zh-CN" dirty="0"/>
              <a:t>t</a:t>
            </a:r>
            <a:r>
              <a:rPr lang="zh-CN" altLang="en-US" dirty="0"/>
              <a:t>，一种是等于某个范围内的所有取值（这个范围具体是多少我们后续讨论）。</a:t>
            </a:r>
            <a:endParaRPr lang="en-US" altLang="zh-CN" dirty="0"/>
          </a:p>
          <a:p>
            <a:endParaRPr lang="en-US" altLang="zh-CN" dirty="0"/>
          </a:p>
          <a:p>
            <a:r>
              <a:rPr lang="zh-CN" altLang="en-US" dirty="0"/>
              <a:t>先看第一种情况，我们很简单得出合法解的</a:t>
            </a:r>
            <a:r>
              <a:rPr lang="en-US" altLang="zh-CN" dirty="0"/>
              <a:t>x</a:t>
            </a:r>
            <a:r>
              <a:rPr lang="zh-CN" altLang="en-US" dirty="0"/>
              <a:t>最大可以取到</a:t>
            </a:r>
            <a:r>
              <a:rPr lang="en-US" altLang="zh-CN" dirty="0"/>
              <a:t>t-2</a:t>
            </a:r>
            <a:r>
              <a:rPr lang="zh-CN" altLang="en-US" dirty="0"/>
              <a:t>，因为</a:t>
            </a:r>
            <a:r>
              <a:rPr lang="en-US" altLang="zh-CN" dirty="0"/>
              <a:t>t&lt;=sqrt(p)</a:t>
            </a:r>
            <a:r>
              <a:rPr lang="zh-CN" altLang="en-US" dirty="0"/>
              <a:t>，那么</a:t>
            </a:r>
            <a:r>
              <a:rPr lang="en-US" altLang="zh-CN" dirty="0"/>
              <a:t>p/t&gt;=t</a:t>
            </a:r>
            <a:r>
              <a:rPr lang="zh-CN" altLang="en-US" dirty="0"/>
              <a:t>，然后我们可以得出一个范围是</a:t>
            </a:r>
            <a:r>
              <a:rPr lang="en-US" altLang="zh-CN" dirty="0"/>
              <a:t>[1,p/t]</a:t>
            </a:r>
            <a:r>
              <a:rPr lang="zh-CN" altLang="en-US" dirty="0"/>
              <a:t>，</a:t>
            </a:r>
            <a:r>
              <a:rPr lang="en-US" altLang="zh-CN" dirty="0"/>
              <a:t>p/t&gt;=t&gt;t-2</a:t>
            </a:r>
            <a:r>
              <a:rPr lang="zh-CN" altLang="en-US" dirty="0"/>
              <a:t>，所以</a:t>
            </a:r>
            <a:r>
              <a:rPr lang="en-US" altLang="zh-CN" dirty="0"/>
              <a:t>[1,t-2]</a:t>
            </a:r>
            <a:r>
              <a:rPr lang="zh-CN" altLang="en-US" dirty="0"/>
              <a:t>的所有值都是合法的，且都可以统计到答案里面去。</a:t>
            </a:r>
            <a:endParaRPr lang="en-US" altLang="zh-CN" dirty="0"/>
          </a:p>
          <a:p>
            <a:endParaRPr lang="en-US" altLang="zh-CN" dirty="0"/>
          </a:p>
          <a:p>
            <a:r>
              <a:rPr lang="zh-CN" altLang="en-US" dirty="0"/>
              <a:t>第二种情况：不考虑其他限制，只有</a:t>
            </a:r>
            <a:r>
              <a:rPr lang="en-US" altLang="zh-CN" dirty="0"/>
              <a:t>a=t*(b+1)</a:t>
            </a:r>
            <a:r>
              <a:rPr lang="zh-CN" altLang="en-US" dirty="0"/>
              <a:t>，我们得出</a:t>
            </a:r>
            <a:r>
              <a:rPr lang="en-US" altLang="zh-CN" dirty="0"/>
              <a:t>b+1</a:t>
            </a:r>
            <a:r>
              <a:rPr lang="zh-CN" altLang="en-US" dirty="0"/>
              <a:t>的范围应该是</a:t>
            </a:r>
            <a:r>
              <a:rPr lang="en-US" altLang="zh-CN" dirty="0"/>
              <a:t>[1,p/t]</a:t>
            </a:r>
            <a:r>
              <a:rPr lang="zh-CN" altLang="en-US" dirty="0"/>
              <a:t>，然后再一步步添加限制，</a:t>
            </a:r>
            <a:r>
              <a:rPr lang="en-US" altLang="zh-CN" dirty="0"/>
              <a:t>b&gt;=1&amp;&amp;b&lt;=q</a:t>
            </a:r>
            <a:r>
              <a:rPr lang="zh-CN" altLang="en-US" dirty="0"/>
              <a:t>（限制</a:t>
            </a:r>
            <a:r>
              <a:rPr lang="en-US" altLang="zh-CN" dirty="0"/>
              <a:t>1</a:t>
            </a:r>
            <a:r>
              <a:rPr lang="zh-CN" altLang="en-US" dirty="0"/>
              <a:t>）</a:t>
            </a:r>
            <a:r>
              <a:rPr lang="en-US" altLang="zh-CN" dirty="0"/>
              <a:t>,</a:t>
            </a:r>
            <a:r>
              <a:rPr lang="zh-CN" altLang="en-US" dirty="0"/>
              <a:t>然后注意到</a:t>
            </a:r>
            <a:r>
              <a:rPr lang="en-US" altLang="zh-CN" dirty="0"/>
              <a:t>b+1</a:t>
            </a:r>
            <a:r>
              <a:rPr lang="zh-CN" altLang="en-US" dirty="0"/>
              <a:t>的范围必须要</a:t>
            </a:r>
            <a:r>
              <a:rPr lang="en-US" altLang="zh-CN" dirty="0"/>
              <a:t>&gt;sqrt(p)</a:t>
            </a:r>
            <a:r>
              <a:rPr lang="zh-CN" altLang="en-US" dirty="0"/>
              <a:t>，（限制</a:t>
            </a:r>
            <a:r>
              <a:rPr lang="en-US" altLang="zh-CN" dirty="0"/>
              <a:t>2</a:t>
            </a:r>
            <a:r>
              <a:rPr lang="zh-CN" altLang="en-US" dirty="0"/>
              <a:t>，因为小于等于的情况我们已经在第一种情况统计过了），还需要</a:t>
            </a:r>
            <a:r>
              <a:rPr lang="en-US" altLang="zh-CN" dirty="0"/>
              <a:t>&gt;=t+2</a:t>
            </a:r>
            <a:r>
              <a:rPr lang="zh-CN" altLang="en-US" dirty="0"/>
              <a:t>（限制</a:t>
            </a:r>
            <a:r>
              <a:rPr lang="en-US" altLang="zh-CN" dirty="0"/>
              <a:t>3</a:t>
            </a:r>
            <a:r>
              <a:rPr lang="zh-CN" altLang="en-US" dirty="0"/>
              <a:t>，根据我们前面推的式子。）</a:t>
            </a:r>
          </a:p>
        </p:txBody>
      </p:sp>
    </p:spTree>
    <p:extLst>
      <p:ext uri="{BB962C8B-B14F-4D97-AF65-F5344CB8AC3E}">
        <p14:creationId xmlns:p14="http://schemas.microsoft.com/office/powerpoint/2010/main" val="1522003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6DAC252-D433-5083-1937-A656080C803A}"/>
              </a:ext>
            </a:extLst>
          </p:cNvPr>
          <p:cNvSpPr>
            <a:spLocks noGrp="1"/>
          </p:cNvSpPr>
          <p:nvPr>
            <p:ph idx="1"/>
          </p:nvPr>
        </p:nvSpPr>
        <p:spPr>
          <a:xfrm>
            <a:off x="838200" y="248478"/>
            <a:ext cx="10515600" cy="5928485"/>
          </a:xfrm>
        </p:spPr>
        <p:txBody>
          <a:bodyPr/>
          <a:lstStyle/>
          <a:p>
            <a:r>
              <a:rPr lang="zh-CN" altLang="en-US" dirty="0"/>
              <a:t>这时我们已经计算完所有的情况了吗？？？？</a:t>
            </a:r>
            <a:endParaRPr lang="en-US" altLang="zh-CN" dirty="0"/>
          </a:p>
          <a:p>
            <a:r>
              <a:rPr lang="zh-CN" altLang="en-US" dirty="0"/>
              <a:t>注意到我们的</a:t>
            </a:r>
            <a:r>
              <a:rPr lang="en-US" altLang="zh-CN" dirty="0"/>
              <a:t>t</a:t>
            </a:r>
            <a:r>
              <a:rPr lang="zh-CN" altLang="en-US" dirty="0"/>
              <a:t>是从</a:t>
            </a:r>
            <a:r>
              <a:rPr lang="en-US" altLang="zh-CN" dirty="0"/>
              <a:t>2</a:t>
            </a:r>
            <a:r>
              <a:rPr lang="zh-CN" altLang="en-US" dirty="0"/>
              <a:t>开始枚举的，我们在计算第二种情况的时候是少计算的，因为对于</a:t>
            </a:r>
            <a:r>
              <a:rPr lang="en-US" altLang="zh-CN" dirty="0"/>
              <a:t>b+1&gt;sqrt(p)</a:t>
            </a:r>
            <a:r>
              <a:rPr lang="zh-CN" altLang="en-US" dirty="0"/>
              <a:t>的取值时，还需要计算与</a:t>
            </a:r>
            <a:r>
              <a:rPr lang="en-US" altLang="zh-CN" dirty="0"/>
              <a:t>1</a:t>
            </a:r>
            <a:r>
              <a:rPr lang="zh-CN" altLang="en-US" dirty="0"/>
              <a:t>进行组合的合法情况，所以还得再加上这一步，才能得到正确的答案。</a:t>
            </a:r>
            <a:endParaRPr lang="en-US" altLang="zh-CN" dirty="0"/>
          </a:p>
          <a:p>
            <a:endParaRPr lang="en-US" altLang="zh-CN" dirty="0"/>
          </a:p>
          <a:p>
            <a:endParaRPr lang="en-US" altLang="zh-CN" dirty="0"/>
          </a:p>
          <a:p>
            <a:r>
              <a:rPr lang="zh-CN" altLang="en-US" dirty="0"/>
              <a:t>循环只到</a:t>
            </a:r>
            <a:r>
              <a:rPr lang="en-US" altLang="zh-CN" dirty="0"/>
              <a:t>sqrt(p)</a:t>
            </a:r>
            <a:r>
              <a:rPr lang="zh-CN" altLang="en-US" dirty="0"/>
              <a:t>，所以时间复杂度是</a:t>
            </a:r>
            <a:r>
              <a:rPr lang="en-US" altLang="zh-CN" dirty="0"/>
              <a:t>O(sqrt(n))</a:t>
            </a:r>
            <a:r>
              <a:rPr lang="zh-CN" altLang="en-US" dirty="0"/>
              <a:t>，空间复杂度是</a:t>
            </a:r>
            <a:r>
              <a:rPr lang="en-US" altLang="zh-CN" dirty="0"/>
              <a:t>O(1)</a:t>
            </a:r>
            <a:r>
              <a:rPr lang="zh-CN" altLang="en-US" dirty="0"/>
              <a:t>。</a:t>
            </a:r>
          </a:p>
        </p:txBody>
      </p:sp>
    </p:spTree>
    <p:extLst>
      <p:ext uri="{BB962C8B-B14F-4D97-AF65-F5344CB8AC3E}">
        <p14:creationId xmlns:p14="http://schemas.microsoft.com/office/powerpoint/2010/main" val="2051451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614FB8-6696-1486-1A5D-A84B357589AB}"/>
              </a:ext>
            </a:extLst>
          </p:cNvPr>
          <p:cNvSpPr>
            <a:spLocks noGrp="1"/>
          </p:cNvSpPr>
          <p:nvPr>
            <p:ph type="title"/>
          </p:nvPr>
        </p:nvSpPr>
        <p:spPr/>
        <p:txBody>
          <a:bodyPr/>
          <a:lstStyle/>
          <a:p>
            <a:r>
              <a:rPr lang="en-US" altLang="zh-CN" dirty="0"/>
              <a:t>Z.</a:t>
            </a:r>
            <a:r>
              <a:rPr lang="zh-CN" altLang="en-US" dirty="0"/>
              <a:t> 	基础 </a:t>
            </a:r>
            <a:r>
              <a:rPr lang="en-US" altLang="zh-CN" dirty="0"/>
              <a:t>LCM </a:t>
            </a:r>
            <a:r>
              <a:rPr lang="zh-CN" altLang="en-US" dirty="0"/>
              <a:t>练习题</a:t>
            </a:r>
          </a:p>
        </p:txBody>
      </p:sp>
      <p:sp>
        <p:nvSpPr>
          <p:cNvPr id="3" name="内容占位符 2">
            <a:extLst>
              <a:ext uri="{FF2B5EF4-FFF2-40B4-BE49-F238E27FC236}">
                <a16:creationId xmlns:a16="http://schemas.microsoft.com/office/drawing/2014/main" id="{1BAF96B3-6E5D-6D7C-38FD-80110DBE217E}"/>
              </a:ext>
            </a:extLst>
          </p:cNvPr>
          <p:cNvSpPr>
            <a:spLocks noGrp="1"/>
          </p:cNvSpPr>
          <p:nvPr>
            <p:ph idx="1"/>
          </p:nvPr>
        </p:nvSpPr>
        <p:spPr/>
        <p:txBody>
          <a:bodyPr/>
          <a:lstStyle/>
          <a:p>
            <a:r>
              <a:rPr lang="zh-CN" altLang="en-US" dirty="0"/>
              <a:t>直接</a:t>
            </a:r>
            <a:r>
              <a:rPr lang="en-US" altLang="zh-CN" dirty="0"/>
              <a:t>n^2</a:t>
            </a:r>
            <a:r>
              <a:rPr lang="zh-CN" altLang="en-US" dirty="0"/>
              <a:t>暴力吧（暴论）</a:t>
            </a:r>
            <a:r>
              <a:rPr lang="en-US" altLang="zh-CN" dirty="0"/>
              <a:t>,</a:t>
            </a:r>
            <a:r>
              <a:rPr lang="zh-CN" altLang="en-US" dirty="0"/>
              <a:t>暴力乱搞也是可以过的，可是我不会</a:t>
            </a:r>
            <a:r>
              <a:rPr lang="en-US" altLang="zh-CN" dirty="0"/>
              <a:t>…</a:t>
            </a:r>
          </a:p>
          <a:p>
            <a:endParaRPr lang="en-US" altLang="zh-CN" dirty="0"/>
          </a:p>
          <a:p>
            <a:r>
              <a:rPr lang="zh-CN" altLang="en-US" dirty="0"/>
              <a:t>您应该可以想到枚举</a:t>
            </a:r>
            <a:r>
              <a:rPr lang="en-US" altLang="zh-CN" dirty="0" err="1"/>
              <a:t>gcd</a:t>
            </a:r>
            <a:r>
              <a:rPr lang="zh-CN" altLang="en-US" dirty="0"/>
              <a:t>，其实我一开始的思路是这样的，搞一个</a:t>
            </a:r>
            <a:r>
              <a:rPr lang="en-US" altLang="zh-CN" dirty="0"/>
              <a:t>vector</a:t>
            </a:r>
            <a:r>
              <a:rPr lang="zh-CN" altLang="en-US" dirty="0"/>
              <a:t>，然后比如</a:t>
            </a:r>
            <a:r>
              <a:rPr lang="en-US" altLang="zh-CN" dirty="0"/>
              <a:t>a[2]</a:t>
            </a:r>
            <a:r>
              <a:rPr lang="zh-CN" altLang="en-US" dirty="0"/>
              <a:t>里面的元素都是原序列里面的</a:t>
            </a:r>
            <a:r>
              <a:rPr lang="en-US" altLang="zh-CN" dirty="0"/>
              <a:t>2</a:t>
            </a:r>
            <a:r>
              <a:rPr lang="zh-CN" altLang="en-US" dirty="0"/>
              <a:t>的倍数，然后这时候我们只需要分析</a:t>
            </a:r>
            <a:r>
              <a:rPr lang="en-US" altLang="zh-CN" dirty="0"/>
              <a:t>a[2]</a:t>
            </a:r>
            <a:r>
              <a:rPr lang="zh-CN" altLang="en-US" dirty="0"/>
              <a:t>里面的元素，先都除以</a:t>
            </a:r>
            <a:r>
              <a:rPr lang="en-US" altLang="zh-CN" dirty="0"/>
              <a:t>2</a:t>
            </a:r>
            <a:r>
              <a:rPr lang="zh-CN" altLang="en-US" dirty="0"/>
              <a:t>，然后我们这时候只需要找到两个互质数的最大乘积更新答案就行，哦，然后就卡了，这</a:t>
            </a:r>
            <a:r>
              <a:rPr lang="en-US" altLang="zh-CN" dirty="0"/>
              <a:t>tm</a:t>
            </a:r>
            <a:r>
              <a:rPr lang="zh-CN" altLang="en-US" dirty="0"/>
              <a:t>单次不还是</a:t>
            </a:r>
            <a:r>
              <a:rPr lang="en-US" altLang="zh-CN" dirty="0"/>
              <a:t>n^2</a:t>
            </a:r>
            <a:r>
              <a:rPr lang="zh-CN" altLang="en-US" dirty="0"/>
              <a:t>的吗？？然后套个</a:t>
            </a:r>
            <a:r>
              <a:rPr lang="en-US" altLang="zh-CN" dirty="0"/>
              <a:t>log</a:t>
            </a:r>
            <a:r>
              <a:rPr lang="zh-CN" altLang="en-US" dirty="0"/>
              <a:t>，还没有暴力快哈哈。</a:t>
            </a:r>
          </a:p>
        </p:txBody>
      </p:sp>
    </p:spTree>
    <p:extLst>
      <p:ext uri="{BB962C8B-B14F-4D97-AF65-F5344CB8AC3E}">
        <p14:creationId xmlns:p14="http://schemas.microsoft.com/office/powerpoint/2010/main" val="546487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F497C05-D037-901B-4FE2-5591C12BF0E8}"/>
              </a:ext>
            </a:extLst>
          </p:cNvPr>
          <p:cNvSpPr>
            <a:spLocks noGrp="1"/>
          </p:cNvSpPr>
          <p:nvPr>
            <p:ph idx="1"/>
          </p:nvPr>
        </p:nvSpPr>
        <p:spPr>
          <a:xfrm>
            <a:off x="838200" y="327991"/>
            <a:ext cx="10515600" cy="5848972"/>
          </a:xfrm>
        </p:spPr>
        <p:txBody>
          <a:bodyPr/>
          <a:lstStyle/>
          <a:p>
            <a:r>
              <a:rPr lang="zh-CN" altLang="en-US" dirty="0"/>
              <a:t>一步一步来，对于</a:t>
            </a:r>
            <a:r>
              <a:rPr lang="en-US" altLang="zh-CN" dirty="0" err="1"/>
              <a:t>gcd</a:t>
            </a:r>
            <a:r>
              <a:rPr lang="en-US" altLang="zh-CN" dirty="0"/>
              <a:t>(</a:t>
            </a:r>
            <a:r>
              <a:rPr lang="en-US" altLang="zh-CN" dirty="0" err="1"/>
              <a:t>x,y</a:t>
            </a:r>
            <a:r>
              <a:rPr lang="en-US" altLang="zh-CN" dirty="0"/>
              <a:t>)==1</a:t>
            </a:r>
            <a:r>
              <a:rPr lang="zh-CN" altLang="en-US" dirty="0"/>
              <a:t>，</a:t>
            </a:r>
            <a:r>
              <a:rPr lang="en-US" altLang="zh-CN" dirty="0"/>
              <a:t>x&lt;y</a:t>
            </a:r>
            <a:r>
              <a:rPr lang="zh-CN" altLang="en-US" dirty="0"/>
              <a:t>，然后我们拿这个去更新答案之后是有些元素是不需要再进行计算的了，比如</a:t>
            </a:r>
            <a:r>
              <a:rPr lang="en-US" altLang="zh-CN" dirty="0" err="1"/>
              <a:t>gcd</a:t>
            </a:r>
            <a:r>
              <a:rPr lang="en-US" altLang="zh-CN" dirty="0"/>
              <a:t>(</a:t>
            </a:r>
            <a:r>
              <a:rPr lang="en-US" altLang="zh-CN" dirty="0" err="1"/>
              <a:t>z,p</a:t>
            </a:r>
            <a:r>
              <a:rPr lang="en-US" altLang="zh-CN" dirty="0"/>
              <a:t>)==1,z&lt;=x&amp;&amp;p&lt;=y</a:t>
            </a:r>
            <a:r>
              <a:rPr lang="zh-CN" altLang="en-US" dirty="0"/>
              <a:t>，然后我们从考虑减少计算次数出发。</a:t>
            </a:r>
            <a:endParaRPr lang="en-US" altLang="zh-CN" dirty="0"/>
          </a:p>
          <a:p>
            <a:endParaRPr lang="en-US" altLang="zh-CN" dirty="0"/>
          </a:p>
          <a:p>
            <a:r>
              <a:rPr lang="zh-CN" altLang="en-US" dirty="0"/>
              <a:t>考虑一个元素</a:t>
            </a:r>
            <a:r>
              <a:rPr lang="en-US" altLang="zh-CN" dirty="0"/>
              <a:t>x</a:t>
            </a:r>
            <a:r>
              <a:rPr lang="zh-CN" altLang="en-US" dirty="0"/>
              <a:t>如果存在与他互质的数，然后我们找这个最大的，然后减少其他没必要的计算，我们可以维护一个栈（这个栈里的元素都是没有找到最大互质数的），我们从大到小枚举，比如我们现在枚举到</a:t>
            </a:r>
            <a:r>
              <a:rPr lang="en-US" altLang="zh-CN" dirty="0"/>
              <a:t>x</a:t>
            </a:r>
            <a:r>
              <a:rPr lang="zh-CN" altLang="en-US" dirty="0"/>
              <a:t>，我们需要找与他的最大互质数，我们先考虑比他大的数，对于不在栈里面的元素，我们很清楚，我们不需要计算了，因为无论得不到比当前</a:t>
            </a:r>
            <a:r>
              <a:rPr lang="en-US" altLang="zh-CN" dirty="0" err="1"/>
              <a:t>ans</a:t>
            </a:r>
            <a:r>
              <a:rPr lang="zh-CN" altLang="en-US" dirty="0"/>
              <a:t>更大了，对于在栈里面的元素，如果没有互质的数，我们不需要计算，这个过程我们看作，先进行判断栈里面有没有与</a:t>
            </a:r>
            <a:r>
              <a:rPr lang="en-US" altLang="zh-CN" dirty="0"/>
              <a:t>x</a:t>
            </a:r>
            <a:r>
              <a:rPr lang="zh-CN" altLang="en-US" dirty="0"/>
              <a:t>互质数，如果没有就不算了，如果有就弹栈，无论栈顶元素是否互质，就进行比较更新，这样可以减少一个求</a:t>
            </a:r>
            <a:r>
              <a:rPr lang="en-US" altLang="zh-CN" dirty="0" err="1"/>
              <a:t>gcd</a:t>
            </a:r>
            <a:r>
              <a:rPr lang="zh-CN" altLang="en-US" dirty="0"/>
              <a:t>的过程，而且栈是单调的，仍然不耽误最终答案。</a:t>
            </a:r>
          </a:p>
        </p:txBody>
      </p:sp>
    </p:spTree>
    <p:extLst>
      <p:ext uri="{BB962C8B-B14F-4D97-AF65-F5344CB8AC3E}">
        <p14:creationId xmlns:p14="http://schemas.microsoft.com/office/powerpoint/2010/main" val="1693403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88C380-A7A7-103C-F979-636F66A3927D}"/>
              </a:ext>
            </a:extLst>
          </p:cNvPr>
          <p:cNvSpPr>
            <a:spLocks noGrp="1"/>
          </p:cNvSpPr>
          <p:nvPr>
            <p:ph idx="1"/>
          </p:nvPr>
        </p:nvSpPr>
        <p:spPr>
          <a:xfrm>
            <a:off x="838200" y="377687"/>
            <a:ext cx="10515600" cy="5799276"/>
          </a:xfrm>
        </p:spPr>
        <p:txBody>
          <a:bodyPr/>
          <a:lstStyle/>
          <a:p>
            <a:r>
              <a:rPr lang="zh-CN" altLang="en-US" dirty="0"/>
              <a:t>然后我们所要思考的问题就变成如何判断栈里面是否有与</a:t>
            </a:r>
            <a:r>
              <a:rPr lang="en-US" altLang="zh-CN" dirty="0"/>
              <a:t>x</a:t>
            </a:r>
            <a:r>
              <a:rPr lang="zh-CN" altLang="en-US" dirty="0"/>
              <a:t>的互质数了</a:t>
            </a:r>
            <a:r>
              <a:rPr lang="en-US" altLang="zh-CN" dirty="0"/>
              <a:t>…</a:t>
            </a:r>
          </a:p>
          <a:p>
            <a:endParaRPr lang="en-US" altLang="zh-CN" dirty="0"/>
          </a:p>
          <a:p>
            <a:endParaRPr lang="en-US" altLang="zh-CN" dirty="0"/>
          </a:p>
        </p:txBody>
      </p:sp>
      <p:pic>
        <p:nvPicPr>
          <p:cNvPr id="5" name="图片 4">
            <a:extLst>
              <a:ext uri="{FF2B5EF4-FFF2-40B4-BE49-F238E27FC236}">
                <a16:creationId xmlns:a16="http://schemas.microsoft.com/office/drawing/2014/main" id="{AFB6067B-6ECC-3131-7452-2D8398C228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6183" y="1510748"/>
            <a:ext cx="7987748" cy="4800600"/>
          </a:xfrm>
          <a:prstGeom prst="rect">
            <a:avLst/>
          </a:prstGeom>
        </p:spPr>
      </p:pic>
    </p:spTree>
    <p:extLst>
      <p:ext uri="{BB962C8B-B14F-4D97-AF65-F5344CB8AC3E}">
        <p14:creationId xmlns:p14="http://schemas.microsoft.com/office/powerpoint/2010/main" val="403052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F15A4092-3B58-7397-21D5-6675EC5C00FE}"/>
              </a:ext>
            </a:extLst>
          </p:cNvPr>
          <p:cNvPicPr>
            <a:picLocks noGrp="1" noChangeAspect="1"/>
          </p:cNvPicPr>
          <p:nvPr>
            <p:ph idx="1"/>
          </p:nvPr>
        </p:nvPicPr>
        <p:blipFill>
          <a:blip r:embed="rId2"/>
          <a:stretch>
            <a:fillRect/>
          </a:stretch>
        </p:blipFill>
        <p:spPr>
          <a:xfrm>
            <a:off x="198784" y="178422"/>
            <a:ext cx="5377068" cy="3601638"/>
          </a:xfrm>
          <a:prstGeom prst="rect">
            <a:avLst/>
          </a:prstGeom>
        </p:spPr>
      </p:pic>
      <p:sp>
        <p:nvSpPr>
          <p:cNvPr id="5" name="文本框 4">
            <a:extLst>
              <a:ext uri="{FF2B5EF4-FFF2-40B4-BE49-F238E27FC236}">
                <a16:creationId xmlns:a16="http://schemas.microsoft.com/office/drawing/2014/main" id="{8A7C11FE-628A-78C7-F8B8-442F5B8E46A4}"/>
              </a:ext>
            </a:extLst>
          </p:cNvPr>
          <p:cNvSpPr txBox="1"/>
          <p:nvPr/>
        </p:nvSpPr>
        <p:spPr>
          <a:xfrm>
            <a:off x="6096000" y="586409"/>
            <a:ext cx="5751443" cy="5078313"/>
          </a:xfrm>
          <a:prstGeom prst="rect">
            <a:avLst/>
          </a:prstGeom>
          <a:noFill/>
        </p:spPr>
        <p:txBody>
          <a:bodyPr wrap="square" rtlCol="0">
            <a:spAutoFit/>
          </a:bodyPr>
          <a:lstStyle/>
          <a:p>
            <a:r>
              <a:rPr lang="zh-CN" altLang="en-US" dirty="0"/>
              <a:t>当然我们需要分析的是栈里面的元素，如果这个式子</a:t>
            </a:r>
            <a:r>
              <a:rPr lang="en-US" altLang="zh-CN" dirty="0"/>
              <a:t>&gt;0</a:t>
            </a:r>
            <a:r>
              <a:rPr lang="zh-CN" altLang="en-US" dirty="0"/>
              <a:t>，</a:t>
            </a:r>
            <a:endParaRPr lang="en-US" altLang="zh-CN" dirty="0"/>
          </a:p>
          <a:p>
            <a:r>
              <a:rPr lang="zh-CN" altLang="en-US" dirty="0"/>
              <a:t>很显然是有互质数的，至于怎么计算呢，维护一个桶</a:t>
            </a:r>
            <a:r>
              <a:rPr lang="en-US" altLang="zh-CN" dirty="0" err="1"/>
              <a:t>cnt,cnt</a:t>
            </a:r>
            <a:r>
              <a:rPr lang="en-US" altLang="zh-CN" dirty="0"/>
              <a:t>[</a:t>
            </a:r>
            <a:r>
              <a:rPr lang="en-US" altLang="zh-CN" dirty="0" err="1"/>
              <a:t>i</a:t>
            </a:r>
            <a:r>
              <a:rPr lang="en-US" altLang="zh-CN" dirty="0"/>
              <a:t>]</a:t>
            </a:r>
            <a:r>
              <a:rPr lang="zh-CN" altLang="en-US" dirty="0"/>
              <a:t>表示栈里面</a:t>
            </a:r>
            <a:r>
              <a:rPr lang="en-US" altLang="zh-CN" dirty="0" err="1"/>
              <a:t>i</a:t>
            </a:r>
            <a:r>
              <a:rPr lang="zh-CN" altLang="en-US" dirty="0"/>
              <a:t>的倍数的个数，那在计算式子值的时候，我们当然是在计算之前就已经预处理出来所有的</a:t>
            </a:r>
            <a:r>
              <a:rPr lang="en-US" altLang="zh-CN" dirty="0"/>
              <a:t>μ</a:t>
            </a:r>
            <a:r>
              <a:rPr lang="zh-CN" altLang="en-US" dirty="0"/>
              <a:t>值了，然后我们枚举</a:t>
            </a:r>
            <a:r>
              <a:rPr lang="en-US" altLang="zh-CN" dirty="0"/>
              <a:t>x</a:t>
            </a:r>
            <a:r>
              <a:rPr lang="zh-CN" altLang="en-US" dirty="0"/>
              <a:t>的因数，计算一下就好。</a:t>
            </a:r>
            <a:endParaRPr lang="en-US" altLang="zh-CN" dirty="0"/>
          </a:p>
          <a:p>
            <a:r>
              <a:rPr lang="zh-CN" altLang="en-US" dirty="0"/>
              <a:t>然后注意每次弹栈入栈的时候维护栈和桶就好。</a:t>
            </a:r>
            <a:endParaRPr lang="en-US" altLang="zh-CN" dirty="0"/>
          </a:p>
          <a:p>
            <a:endParaRPr lang="en-US" altLang="zh-CN" dirty="0"/>
          </a:p>
          <a:p>
            <a:r>
              <a:rPr lang="zh-CN" altLang="en-US" dirty="0"/>
              <a:t>时间复杂度是</a:t>
            </a:r>
            <a:r>
              <a:rPr lang="en-US" altLang="zh-CN" dirty="0"/>
              <a:t>O</a:t>
            </a:r>
            <a:r>
              <a:rPr lang="zh-CN" altLang="en-US" dirty="0"/>
              <a:t>（</a:t>
            </a:r>
            <a:r>
              <a:rPr lang="en-US" altLang="zh-CN" dirty="0"/>
              <a:t>nlog^2n</a:t>
            </a:r>
            <a:r>
              <a:rPr lang="zh-CN" altLang="en-US" dirty="0"/>
              <a:t>）。</a:t>
            </a:r>
            <a:endParaRPr lang="en-US" altLang="zh-CN" dirty="0"/>
          </a:p>
          <a:p>
            <a:endParaRPr lang="en-US" altLang="zh-CN" dirty="0"/>
          </a:p>
          <a:p>
            <a:r>
              <a:rPr lang="zh-CN" altLang="en-US" dirty="0"/>
              <a:t>可是数据范围是</a:t>
            </a:r>
            <a:r>
              <a:rPr lang="en-US" altLang="zh-CN" dirty="0"/>
              <a:t>1e6</a:t>
            </a:r>
            <a:r>
              <a:rPr lang="zh-CN" altLang="en-US" dirty="0"/>
              <a:t>的，也是通过不了的，一个小</a:t>
            </a:r>
            <a:r>
              <a:rPr lang="en-US" altLang="zh-CN" dirty="0"/>
              <a:t>trick,</a:t>
            </a:r>
            <a:r>
              <a:rPr lang="zh-CN" altLang="en-US" dirty="0"/>
              <a:t>我们不妨将原序列元素的因数也加入序列里面，这样的话不需要枚举</a:t>
            </a:r>
            <a:r>
              <a:rPr lang="en-US" altLang="zh-CN" dirty="0" err="1"/>
              <a:t>gcd</a:t>
            </a:r>
            <a:r>
              <a:rPr lang="zh-CN" altLang="en-US" dirty="0"/>
              <a:t>，然后只需要直接找两个互质数最大乘积就好，这样的时间复杂度是</a:t>
            </a:r>
            <a:r>
              <a:rPr lang="en-US" altLang="zh-CN" dirty="0"/>
              <a:t>O</a:t>
            </a:r>
            <a:r>
              <a:rPr lang="zh-CN" altLang="en-US" dirty="0"/>
              <a:t>（</a:t>
            </a:r>
            <a:r>
              <a:rPr lang="en-US" altLang="zh-CN" dirty="0" err="1"/>
              <a:t>nlogn</a:t>
            </a:r>
            <a:r>
              <a:rPr lang="zh-CN" altLang="en-US" dirty="0"/>
              <a:t>）。</a:t>
            </a:r>
            <a:endParaRPr lang="en-US" altLang="zh-CN" dirty="0"/>
          </a:p>
          <a:p>
            <a:endParaRPr lang="en-US" altLang="zh-CN" dirty="0"/>
          </a:p>
          <a:p>
            <a:r>
              <a:rPr lang="zh-CN" altLang="en-US" dirty="0"/>
              <a:t>注意：慎用</a:t>
            </a:r>
            <a:r>
              <a:rPr lang="en-US" altLang="zh-CN" dirty="0" err="1"/>
              <a:t>stl</a:t>
            </a:r>
            <a:r>
              <a:rPr lang="zh-CN" altLang="en-US" dirty="0"/>
              <a:t>啊，在统计一个数的因数集合的时候用</a:t>
            </a:r>
            <a:r>
              <a:rPr lang="en-US" altLang="zh-CN" dirty="0"/>
              <a:t>vector</a:t>
            </a:r>
            <a:r>
              <a:rPr lang="zh-CN" altLang="en-US" dirty="0"/>
              <a:t>吧，别用</a:t>
            </a:r>
            <a:r>
              <a:rPr lang="en-US" altLang="zh-CN" dirty="0"/>
              <a:t>set</a:t>
            </a:r>
            <a:r>
              <a:rPr lang="zh-CN" altLang="en-US" dirty="0"/>
              <a:t>和</a:t>
            </a:r>
            <a:r>
              <a:rPr lang="en-US" altLang="zh-CN" dirty="0" err="1"/>
              <a:t>uset</a:t>
            </a:r>
            <a:r>
              <a:rPr lang="zh-CN" altLang="en-US" dirty="0"/>
              <a:t>，呜呜呜呜呜呜呜，</a:t>
            </a:r>
            <a:r>
              <a:rPr lang="en-US" altLang="zh-CN" dirty="0"/>
              <a:t>t</a:t>
            </a:r>
            <a:r>
              <a:rPr lang="zh-CN" altLang="en-US" dirty="0"/>
              <a:t>了好几次才发现的错误。</a:t>
            </a:r>
            <a:endParaRPr lang="en-US" altLang="zh-CN" dirty="0"/>
          </a:p>
          <a:p>
            <a:endParaRPr lang="zh-CN" altLang="en-US" dirty="0"/>
          </a:p>
        </p:txBody>
      </p:sp>
    </p:spTree>
    <p:extLst>
      <p:ext uri="{BB962C8B-B14F-4D97-AF65-F5344CB8AC3E}">
        <p14:creationId xmlns:p14="http://schemas.microsoft.com/office/powerpoint/2010/main" val="35909507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1097</Words>
  <Application>Microsoft Office PowerPoint</Application>
  <PresentationFormat>宽屏</PresentationFormat>
  <Paragraphs>35</Paragraphs>
  <Slides>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等线 Light</vt:lpstr>
      <vt:lpstr>Arial</vt:lpstr>
      <vt:lpstr>Office 主题​​</vt:lpstr>
      <vt:lpstr>数学专题分享</vt:lpstr>
      <vt:lpstr>Y.有序对</vt:lpstr>
      <vt:lpstr>PowerPoint 演示文稿</vt:lpstr>
      <vt:lpstr>PowerPoint 演示文稿</vt:lpstr>
      <vt:lpstr>Z.  基础 LCM 练习题</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dongpo wang</dc:creator>
  <cp:lastModifiedBy>dongpo wang</cp:lastModifiedBy>
  <cp:revision>1</cp:revision>
  <dcterms:created xsi:type="dcterms:W3CDTF">2024-06-15T13:38:28Z</dcterms:created>
  <dcterms:modified xsi:type="dcterms:W3CDTF">2024-06-15T13:38:34Z</dcterms:modified>
</cp:coreProperties>
</file>