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1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CCD28-402B-470F-9373-87347ADC21D0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E0691-96C4-4E5D-9EB4-047F2ADE1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4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E0691-96C4-4E5D-9EB4-047F2ADE12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6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26EDB-3397-9F59-666E-88B4CCA63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BE81E9-C8B6-A748-CC72-0ADC8757C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A635C-C0C7-F266-F111-868ACA5D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14E-4D36-4BCE-88F1-D6D7F1BA8DD1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8C8C5-11C7-D15B-039C-86DB0344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6C78D-E04D-58BF-C90C-58865197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2DA1-C366-4FD0-844E-FE32B89C3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3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3036-CFE1-D02E-63BD-4A9FFBC5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9BE6DB-0D96-2096-0E10-9280D01EC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09719-9BE0-8305-0B46-18F07BEB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14E-4D36-4BCE-88F1-D6D7F1BA8DD1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81341-6FD7-E0D2-678C-3B9B3269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A9DD4-E676-A246-857A-9DE1D282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2DA1-C366-4FD0-844E-FE32B89C3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30777E-A69B-81DC-B439-D19A83E3A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3530AE-4132-98AF-CE48-8C86B07FC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DAD10-2716-4DF3-6E42-895E63A4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14E-4D36-4BCE-88F1-D6D7F1BA8DD1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10A8F-3D31-A0DA-C4FA-DD4B9D4B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2219F-30FC-8177-C701-F4FEE710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2DA1-C366-4FD0-844E-FE32B89C3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9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A7933-537F-4645-7A3A-D7B7DD89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D6A77-7A6F-2198-6350-29D17EDC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0AAD9-243D-1DC7-619F-02493DB7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14E-4D36-4BCE-88F1-D6D7F1BA8DD1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0DD19-BA1D-9E2E-87A7-3276CF7C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D1624-0D83-2E73-394F-5C84DD05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2DA1-C366-4FD0-844E-FE32B89C3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84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8312F-9621-5FC3-AFF1-B33D9426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4B3CD-1E03-E243-8517-0D684683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63572-422D-3BA1-5FA7-6AADA102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14E-4D36-4BCE-88F1-D6D7F1BA8DD1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C2C32-390E-674E-F904-5AF8A562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DD093-8D6E-B33C-42C6-07136C10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2DA1-C366-4FD0-844E-FE32B89C3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1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FFC13-BD15-585D-2F0D-E6D4A8BD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75221-6D0C-802F-DFB5-1C050F1F3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C9EA8-ED5F-252B-6EDA-C4EF02232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CBB856-655C-6D02-BA0E-D4DB7864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14E-4D36-4BCE-88F1-D6D7F1BA8DD1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FA59-C7DB-F1C1-E7BE-A40E7179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DDFFE-3AC6-32A9-6499-D93F55F3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2DA1-C366-4FD0-844E-FE32B89C3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26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F552C-490C-6D72-DB56-DD33FA03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5C48D-418D-6B87-4D6F-A76DDC48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FE897A-D608-AA5C-790D-7FC27FBC4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B1E557-A0CA-3340-D918-DA04D21D0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9AB389-1EFC-8282-2118-0E4B2A26E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3C9A0C-9FAB-2301-EC56-3EEB68C2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14E-4D36-4BCE-88F1-D6D7F1BA8DD1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CE28B4-8655-DF31-8F3C-497B10E6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23380-03B4-F37F-B894-86366409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2DA1-C366-4FD0-844E-FE32B89C3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88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698EE-BA85-C0CF-73EF-3D030937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8ED5F6-D76C-AB87-0FA6-3EEB60B4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14E-4D36-4BCE-88F1-D6D7F1BA8DD1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A9C690-F0D1-7575-BF20-2689FD59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DD5750-162E-10F3-E9F2-E75BF783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2DA1-C366-4FD0-844E-FE32B89C3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B2982A-6EAB-9E3A-96F7-3285BB37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14E-4D36-4BCE-88F1-D6D7F1BA8DD1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360042-A902-49E5-CCC8-F8A6ADBB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91F37E-5FEE-268B-2F98-B20AABAE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2DA1-C366-4FD0-844E-FE32B89C3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5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303B0-10CF-DEB9-3286-AA66E096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89BFB-E330-0236-DFC0-F2F3C697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E726DE-7E7F-4184-8AA6-2F972249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0D71E-8045-9E20-2FF4-0DEB5F4E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14E-4D36-4BCE-88F1-D6D7F1BA8DD1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D43D0-EA28-D198-2B68-350DB9D0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5D3BB-B6D8-1E38-9941-C141481E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2DA1-C366-4FD0-844E-FE32B89C3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43FFC-99D3-FD59-A858-55C18EF6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FB2C56-FD5E-5112-4BB8-B052699EA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9CA98-72CF-BB3C-E85F-EB7C63D81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8C6821-EF96-4823-C7A2-0F3A68E4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B14E-4D36-4BCE-88F1-D6D7F1BA8DD1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05AA3-6CFD-806E-903E-C623694C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778D6-034E-9C3F-E372-B0C23806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12DA1-C366-4FD0-844E-FE32B89C3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C53D64-A907-AD80-4D7F-40F91454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0BFE0-9522-7508-5471-4EF9F4BF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188F1-CFD3-3F1C-F30C-30B0DF6D9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B14E-4D36-4BCE-88F1-D6D7F1BA8DD1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476BB-6614-C824-11C9-4BDCD3E65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C83F7-40D5-5837-92D9-EBA7B2A8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12DA1-C366-4FD0-844E-FE32B89C39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95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i-wiki.org/math/game-theory/impartial-game/#%E5%8D%9A%E5%BC%88%E5%9B%BE%E5%92%8C%E7%8A%B6%E6%80%8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E5A6D-98FC-E301-2A41-B2F101AF4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谦让是种美德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EA5F9A-3471-5A58-D600-C02EC4871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一血：余天宇</a:t>
            </a:r>
            <a:endParaRPr lang="en-US" altLang="zh-CN" dirty="0"/>
          </a:p>
          <a:p>
            <a:r>
              <a:rPr lang="zh-CN" altLang="en-US" dirty="0"/>
              <a:t>讲题人：雷昊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108B16-59DC-E6D3-5AA1-5D9B8FAC93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249" y="4135348"/>
            <a:ext cx="3089751" cy="27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8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E7D0CF5-0F16-2105-37FC-147AC978D025}"/>
                  </a:ext>
                </a:extLst>
              </p:cNvPr>
              <p:cNvSpPr txBox="1"/>
              <p:nvPr/>
            </p:nvSpPr>
            <p:spPr>
              <a:xfrm>
                <a:off x="276551" y="231945"/>
                <a:ext cx="1108431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题意：给定两个非负整数，每次可以将其中一个整数减</a:t>
                </a:r>
                <a:r>
                  <a:rPr lang="en-US" altLang="zh-CN" sz="2000" dirty="0"/>
                  <a:t>2</a:t>
                </a:r>
                <a14:m>
                  <m:oMath xmlns:m="http://schemas.openxmlformats.org/officeDocument/2006/math">
                    <m:r>
                      <a:rPr lang="en-US" altLang="zh-CN" sz="2000" b="0" i="1" smtClean="0"/>
                      <m:t>𝑛</m:t>
                    </m:r>
                  </m:oMath>
                </a14:m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000" b="0" i="1" dirty="0" smtClean="0"/>
                      <m:t>𝑛</m:t>
                    </m:r>
                  </m:oMath>
                </a14:m>
                <a:r>
                  <a:rPr lang="zh-CN" altLang="en-US" sz="2000" dirty="0"/>
                  <a:t>为正整数），并将另一个整数加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。第一个无法对这两个整数进行操作的玩家判负。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省流版题解：一个游戏状态为必败状态，当且仅当这两个整数的差值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绝对值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≤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1</a:t>
                </a:r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E7D0CF5-0F16-2105-37FC-147AC978D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51" y="231945"/>
                <a:ext cx="11084312" cy="1631216"/>
              </a:xfrm>
              <a:prstGeom prst="rect">
                <a:avLst/>
              </a:prstGeom>
              <a:blipFill>
                <a:blip r:embed="rId2"/>
                <a:stretch>
                  <a:fillRect l="-550" t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9D3CDC8-C131-2A48-AE1F-CA856C0C2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3128995"/>
            <a:ext cx="5502687" cy="29005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D76AC6-9E8A-3A93-56F5-47687429C8CC}"/>
              </a:ext>
            </a:extLst>
          </p:cNvPr>
          <p:cNvSpPr txBox="1"/>
          <p:nvPr/>
        </p:nvSpPr>
        <p:spPr>
          <a:xfrm>
            <a:off x="5914607" y="3544776"/>
            <a:ext cx="5985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我们需要的是判断状态是</a:t>
            </a:r>
            <a:r>
              <a:rPr lang="en-US" altLang="zh-CN" dirty="0"/>
              <a:t>/</a:t>
            </a:r>
            <a:r>
              <a:rPr lang="zh-CN" altLang="en-US" dirty="0"/>
              <a:t>不是必败的</a:t>
            </a:r>
            <a:r>
              <a:rPr lang="zh-CN" altLang="en-US" b="1" dirty="0"/>
              <a:t>条件</a:t>
            </a:r>
            <a:endParaRPr lang="en-US" altLang="zh-CN" b="1" dirty="0"/>
          </a:p>
          <a:p>
            <a:r>
              <a:rPr lang="zh-CN" altLang="en-US" dirty="0"/>
              <a:t>因此我们更关心必胜</a:t>
            </a:r>
            <a:r>
              <a:rPr lang="en-US" altLang="zh-CN" dirty="0"/>
              <a:t>/</a:t>
            </a:r>
            <a:r>
              <a:rPr lang="zh-CN" altLang="en-US" dirty="0"/>
              <a:t>必败状态满足的</a:t>
            </a:r>
            <a:r>
              <a:rPr lang="zh-CN" altLang="en-US" b="1" dirty="0"/>
              <a:t>特征</a:t>
            </a:r>
            <a:endParaRPr lang="en-US" altLang="zh-CN" b="1" dirty="0"/>
          </a:p>
          <a:p>
            <a:r>
              <a:rPr lang="zh-CN" altLang="en-US" dirty="0"/>
              <a:t>如果某个</a:t>
            </a:r>
            <a:r>
              <a:rPr lang="zh-CN" altLang="en-US" b="1" dirty="0"/>
              <a:t>特征</a:t>
            </a:r>
            <a:r>
              <a:rPr lang="zh-CN" altLang="en-US" dirty="0"/>
              <a:t>它满足：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没有后继状态的状态</a:t>
            </a:r>
            <a:r>
              <a:rPr lang="en-US" altLang="zh-CN" dirty="0"/>
              <a:t>(</a:t>
            </a:r>
            <a:r>
              <a:rPr lang="zh-CN" altLang="en-US" dirty="0"/>
              <a:t>我把它叫做终止状态</a:t>
            </a:r>
            <a:r>
              <a:rPr lang="en-US" altLang="zh-CN" dirty="0"/>
              <a:t>)</a:t>
            </a:r>
            <a:r>
              <a:rPr lang="zh-CN" altLang="en-US" dirty="0"/>
              <a:t>满足这个特征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满足该特征的状态经过任何一种操作后</a:t>
            </a:r>
            <a:r>
              <a:rPr lang="en-US" altLang="zh-CN" dirty="0"/>
              <a:t>(</a:t>
            </a:r>
            <a:r>
              <a:rPr lang="zh-CN" altLang="en-US" dirty="0"/>
              <a:t>注意此处限制了操作次数为一次</a:t>
            </a:r>
            <a:r>
              <a:rPr lang="en-US" altLang="zh-CN" dirty="0"/>
              <a:t>)</a:t>
            </a:r>
            <a:r>
              <a:rPr lang="zh-CN" altLang="en-US" dirty="0"/>
              <a:t>不再满足该特征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不满足该特征的状态一定存在一种操作，使得它变为具有该特征的状态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那么我们就可以初步认为：满足该特征的状态为必败状态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B2FF8C-6489-1519-C4EA-CBF52537924D}"/>
              </a:ext>
            </a:extLst>
          </p:cNvPr>
          <p:cNvSpPr txBox="1"/>
          <p:nvPr/>
        </p:nvSpPr>
        <p:spPr>
          <a:xfrm>
            <a:off x="276551" y="2034413"/>
            <a:ext cx="1082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这道题的思考方式貌似很多，但他们都是基于公平组合游戏的基本原理的</a:t>
            </a:r>
            <a:endParaRPr lang="en-US" altLang="zh-CN" sz="1800" dirty="0"/>
          </a:p>
          <a:p>
            <a:r>
              <a:rPr lang="zh-CN" altLang="en-US" sz="1800" dirty="0"/>
              <a:t>简单来讲，就是以下三点</a:t>
            </a:r>
            <a:r>
              <a:rPr lang="zh-CN" altLang="en-US" sz="1800" dirty="0">
                <a:sym typeface="Wingdings" panose="05000000000000000000" pitchFamily="2" charset="2"/>
              </a:rPr>
              <a:t>：</a:t>
            </a:r>
            <a:r>
              <a:rPr lang="zh-CN" altLang="en-US" sz="1800" dirty="0">
                <a:sym typeface="Wingdings" panose="05000000000000000000" pitchFamily="2" charset="2"/>
                <a:hlinkClick r:id="rId4"/>
              </a:rPr>
              <a:t>公平组合游戏 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2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25C5E68-2CDE-EEFE-2C6B-1B3A2515822A}"/>
              </a:ext>
            </a:extLst>
          </p:cNvPr>
          <p:cNvSpPr txBox="1"/>
          <p:nvPr/>
        </p:nvSpPr>
        <p:spPr>
          <a:xfrm>
            <a:off x="337510" y="365760"/>
            <a:ext cx="11516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在这个游戏中，终止状态只有两个</a:t>
            </a:r>
            <a:r>
              <a:rPr lang="en-US" altLang="zh-CN" dirty="0"/>
              <a:t>(</a:t>
            </a:r>
            <a:r>
              <a:rPr lang="zh-CN" altLang="en-US" dirty="0"/>
              <a:t>谁黑谁白无所谓</a:t>
            </a:r>
            <a:r>
              <a:rPr lang="en-US" altLang="zh-CN" dirty="0"/>
              <a:t>)</a:t>
            </a:r>
            <a:r>
              <a:rPr lang="en-US" altLang="zh-CN" dirty="0">
                <a:sym typeface="Wingdings" panose="05000000000000000000" pitchFamily="2" charset="2"/>
              </a:rPr>
              <a:t>: (1 , 0) </a:t>
            </a:r>
            <a:r>
              <a:rPr lang="zh-CN" altLang="en-US" dirty="0">
                <a:sym typeface="Wingdings" panose="05000000000000000000" pitchFamily="2" charset="2"/>
              </a:rPr>
              <a:t>和  </a:t>
            </a:r>
            <a:r>
              <a:rPr lang="en-US" altLang="zh-CN" dirty="0">
                <a:sym typeface="Wingdings" panose="05000000000000000000" pitchFamily="2" charset="2"/>
              </a:rPr>
              <a:t>(1 , 1)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它们的差值都小于等于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现在来看一般状态</a:t>
            </a:r>
            <a:r>
              <a:rPr lang="en-US" altLang="zh-CN" dirty="0">
                <a:sym typeface="Wingdings" panose="05000000000000000000" pitchFamily="2" charset="2"/>
              </a:rPr>
              <a:t>(a , b),</a:t>
            </a:r>
            <a:r>
              <a:rPr lang="zh-CN" altLang="en-US" dirty="0">
                <a:sym typeface="Wingdings" panose="05000000000000000000" pitchFamily="2" charset="2"/>
              </a:rPr>
              <a:t>考虑我们进行的操作：给一个数减</a:t>
            </a:r>
            <a:r>
              <a:rPr lang="en-US" altLang="zh-CN" dirty="0">
                <a:sym typeface="Wingdings" panose="05000000000000000000" pitchFamily="2" charset="2"/>
              </a:rPr>
              <a:t>2n,</a:t>
            </a:r>
            <a:r>
              <a:rPr lang="zh-CN" altLang="en-US" dirty="0">
                <a:sym typeface="Wingdings" panose="05000000000000000000" pitchFamily="2" charset="2"/>
              </a:rPr>
              <a:t>给另外一个数加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，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要大于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如果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b</a:t>
            </a:r>
            <a:r>
              <a:rPr lang="zh-CN" altLang="en-US" dirty="0">
                <a:sym typeface="Wingdings" panose="05000000000000000000" pitchFamily="2" charset="2"/>
              </a:rPr>
              <a:t>的差值现在为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  <a:r>
              <a:rPr lang="zh-CN" altLang="en-US" dirty="0">
                <a:sym typeface="Wingdings" panose="05000000000000000000" pitchFamily="2" charset="2"/>
              </a:rPr>
              <a:t>，那么进行一次操作后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，</a:t>
            </a:r>
            <a:r>
              <a:rPr lang="en-US" altLang="zh-CN" dirty="0">
                <a:sym typeface="Wingdings" panose="05000000000000000000" pitchFamily="2" charset="2"/>
              </a:rPr>
              <a:t>b</a:t>
            </a:r>
            <a:r>
              <a:rPr lang="zh-CN" altLang="en-US" dirty="0">
                <a:sym typeface="Wingdings" panose="05000000000000000000" pitchFamily="2" charset="2"/>
              </a:rPr>
              <a:t>的差值最小都会是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如果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b</a:t>
            </a:r>
            <a:r>
              <a:rPr lang="zh-CN" altLang="en-US" dirty="0">
                <a:sym typeface="Wingdings" panose="05000000000000000000" pitchFamily="2" charset="2"/>
              </a:rPr>
              <a:t>的差值为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，对大的那一方减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，小的一方加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，差值会变为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。其他的操作得到的差值只会比这个更大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考虑一下操作本身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如果差值为</a:t>
            </a:r>
            <a:r>
              <a:rPr lang="en-US" altLang="zh-CN" dirty="0">
                <a:sym typeface="Wingdings" panose="05000000000000000000" pitchFamily="2" charset="2"/>
              </a:rPr>
              <a:t>c</a:t>
            </a:r>
            <a:r>
              <a:rPr lang="zh-CN" altLang="en-US" dirty="0">
                <a:sym typeface="Wingdings" panose="05000000000000000000" pitchFamily="2" charset="2"/>
              </a:rPr>
              <a:t>，我们对大的那方加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，小的那方减</a:t>
            </a:r>
            <a:r>
              <a:rPr lang="en-US" altLang="zh-CN" dirty="0">
                <a:sym typeface="Wingdings" panose="05000000000000000000" pitchFamily="2" charset="2"/>
              </a:rPr>
              <a:t>2n,</a:t>
            </a:r>
            <a:r>
              <a:rPr lang="zh-CN" altLang="en-US" dirty="0">
                <a:sym typeface="Wingdings" panose="05000000000000000000" pitchFamily="2" charset="2"/>
              </a:rPr>
              <a:t>差值会变为</a:t>
            </a:r>
            <a:r>
              <a:rPr lang="en-US" altLang="zh-CN" dirty="0">
                <a:sym typeface="Wingdings" panose="05000000000000000000" pitchFamily="2" charset="2"/>
              </a:rPr>
              <a:t>c+3n)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对小的加，对大的减，差值会变为</a:t>
            </a:r>
            <a:r>
              <a:rPr lang="en-US" altLang="zh-CN" dirty="0">
                <a:sym typeface="Wingdings" panose="05000000000000000000" pitchFamily="2" charset="2"/>
              </a:rPr>
              <a:t>|c - 3n|)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反过来，如果差值大于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，那么我们总有一种操作可以将它们的差值变为</a:t>
            </a:r>
            <a:r>
              <a:rPr lang="en-US" altLang="zh-CN" dirty="0">
                <a:sym typeface="Wingdings" panose="05000000000000000000" pitchFamily="2" charset="2"/>
              </a:rPr>
              <a:t>0</a:t>
            </a:r>
            <a:r>
              <a:rPr lang="zh-CN" altLang="en-US" dirty="0">
                <a:sym typeface="Wingdings" panose="05000000000000000000" pitchFamily="2" charset="2"/>
              </a:rPr>
              <a:t>或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(c ≥2</a:t>
            </a:r>
            <a:r>
              <a:rPr lang="zh-CN" altLang="en-US" dirty="0">
                <a:sym typeface="Wingdings" panose="05000000000000000000" pitchFamily="2" charset="2"/>
              </a:rPr>
              <a:t>时，</a:t>
            </a:r>
            <a:r>
              <a:rPr lang="en-US" altLang="zh-CN" dirty="0">
                <a:sym typeface="Wingdings" panose="05000000000000000000" pitchFamily="2" charset="2"/>
              </a:rPr>
              <a:t>|c - 3n| = 0 </a:t>
            </a:r>
            <a:r>
              <a:rPr lang="zh-CN" altLang="en-US" dirty="0">
                <a:sym typeface="Wingdings" panose="05000000000000000000" pitchFamily="2" charset="2"/>
              </a:rPr>
              <a:t>有正整数解 或 </a:t>
            </a:r>
            <a:r>
              <a:rPr lang="en-US" altLang="zh-CN" dirty="0">
                <a:sym typeface="Wingdings" panose="05000000000000000000" pitchFamily="2" charset="2"/>
              </a:rPr>
              <a:t>|c - 3n| = 1 </a:t>
            </a:r>
            <a:r>
              <a:rPr lang="zh-CN" altLang="en-US" dirty="0">
                <a:sym typeface="Wingdings" panose="05000000000000000000" pitchFamily="2" charset="2"/>
              </a:rPr>
              <a:t>有正整数解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因此就有了最初提到的结论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sz="1800" dirty="0"/>
              <a:t>一个游戏状态为必败状态，当且仅当这两个整数的差值</a:t>
            </a:r>
            <a:r>
              <a:rPr lang="en-US" altLang="zh-CN" sz="1800" dirty="0"/>
              <a:t>(</a:t>
            </a:r>
            <a:r>
              <a:rPr lang="zh-CN" altLang="en-US" sz="1800" dirty="0"/>
              <a:t>绝对值</a:t>
            </a:r>
            <a:r>
              <a:rPr lang="en-US" altLang="zh-CN" sz="1800" dirty="0"/>
              <a:t>)</a:t>
            </a:r>
            <a:r>
              <a:rPr lang="zh-CN" altLang="en-US" sz="1800" dirty="0"/>
              <a:t> ≤ </a:t>
            </a:r>
            <a:r>
              <a:rPr lang="en-US" altLang="zh-CN" sz="1800" dirty="0"/>
              <a:t>1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D58BBA-404B-1451-5890-BD0E46971C25}"/>
              </a:ext>
            </a:extLst>
          </p:cNvPr>
          <p:cNvSpPr txBox="1"/>
          <p:nvPr/>
        </p:nvSpPr>
        <p:spPr>
          <a:xfrm>
            <a:off x="437128" y="6298209"/>
            <a:ext cx="10660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p.s.</a:t>
            </a:r>
            <a:r>
              <a:rPr lang="zh-CN" altLang="en-US" sz="1050" dirty="0"/>
              <a:t> 这么看来</a:t>
            </a:r>
            <a:r>
              <a:rPr lang="en-US" altLang="zh-CN" sz="1050" dirty="0"/>
              <a:t>Hikari</a:t>
            </a:r>
            <a:r>
              <a:rPr lang="zh-CN" altLang="en-US" sz="1050" dirty="0"/>
              <a:t>的获胜机会更多啊，到底是谁要遭罪呢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0E9D2D-A5E7-0565-E5C4-8951ADF456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158" y="4433560"/>
            <a:ext cx="2145842" cy="242444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4276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514</Words>
  <Application>Microsoft Office PowerPoint</Application>
  <PresentationFormat>宽屏</PresentationFormat>
  <Paragraphs>36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Wingdings</vt:lpstr>
      <vt:lpstr>Office 主题​​</vt:lpstr>
      <vt:lpstr>K-谦让是种美德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昊 雷</dc:creator>
  <cp:lastModifiedBy>昊 雷</cp:lastModifiedBy>
  <cp:revision>2</cp:revision>
  <dcterms:created xsi:type="dcterms:W3CDTF">2024-06-14T08:15:17Z</dcterms:created>
  <dcterms:modified xsi:type="dcterms:W3CDTF">2024-06-14T09:49:38Z</dcterms:modified>
</cp:coreProperties>
</file>