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2" r:id="rId3"/>
    <p:sldId id="263" r:id="rId4"/>
    <p:sldId id="264" r:id="rId5"/>
    <p:sldId id="266" r:id="rId6"/>
    <p:sldId id="265" r:id="rId7"/>
    <p:sldId id="267" r:id="rId8"/>
    <p:sldId id="270" r:id="rId9"/>
    <p:sldId id="269" r:id="rId10"/>
    <p:sldId id="271" r:id="rId11"/>
    <p:sldId id="272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154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11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684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4811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3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30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863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9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44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29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34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454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4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oi-wiki.org/math/number-theory/lucas/#%E8%AF%81%E6%98%8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384672A-3C42-2C19-AEB1-81BFB4FE634C}"/>
              </a:ext>
            </a:extLst>
          </p:cNvPr>
          <p:cNvSpPr txBox="1"/>
          <p:nvPr/>
        </p:nvSpPr>
        <p:spPr>
          <a:xfrm>
            <a:off x="467397" y="524783"/>
            <a:ext cx="7151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模线性方程组</a:t>
            </a:r>
            <a:endParaRPr lang="zh-CN" altLang="en-US" sz="3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DA1FEFFA-BDB8-8533-A454-805B7A2F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15" y="1681837"/>
            <a:ext cx="10533186" cy="42132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38467F-8EF5-2874-6CB8-F7ECC660789B}"/>
              </a:ext>
            </a:extLst>
          </p:cNvPr>
          <p:cNvSpPr txBox="1"/>
          <p:nvPr/>
        </p:nvSpPr>
        <p:spPr>
          <a:xfrm>
            <a:off x="597878" y="512658"/>
            <a:ext cx="7151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移除奶牛</a:t>
            </a:r>
            <a:endParaRPr lang="zh-CN" altLang="en-US" sz="3200" b="1" dirty="0">
              <a:effectLst/>
              <a:latin typeface="+mn-ea"/>
              <a:ea typeface="+mn-ea"/>
            </a:endParaRPr>
          </a:p>
        </p:txBody>
      </p:sp>
      <p:sp>
        <p:nvSpPr>
          <p:cNvPr id="18" name="标题 1">
            <a:extLst>
              <a:ext uri="{FF2B5EF4-FFF2-40B4-BE49-F238E27FC236}">
                <a16:creationId xmlns:a16="http://schemas.microsoft.com/office/drawing/2014/main" id="{D05AE921-5676-6F8D-A090-FD7B330E6B5F}"/>
              </a:ext>
            </a:extLst>
          </p:cNvPr>
          <p:cNvSpPr txBox="1">
            <a:spLocks/>
          </p:cNvSpPr>
          <p:nvPr/>
        </p:nvSpPr>
        <p:spPr>
          <a:xfrm>
            <a:off x="2942068" y="513190"/>
            <a:ext cx="3376246" cy="71225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dirty="0">
                <a:latin typeface="+mj-ea"/>
              </a:rPr>
              <a:t>SG </a:t>
            </a:r>
            <a:r>
              <a:rPr lang="zh-CN" altLang="en-US" sz="2800" dirty="0">
                <a:latin typeface="+mj-ea"/>
              </a:rPr>
              <a:t>定理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17257FB0-AF91-DB91-3698-F99A58BCDE9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</p:spPr>
            <p:txBody>
              <a:bodyPr>
                <a:normAutofit fontScale="550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/>
                  <a:t>为了详细说明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定理，我们需要先定义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</a:rPr>
                      <m:t>mex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函数</a:t>
                </a:r>
                <a:r>
                  <a:rPr lang="en-US" altLang="zh-CN" dirty="0"/>
                  <a:t>——</a:t>
                </a:r>
                <a:r>
                  <a:rPr lang="zh-CN" altLang="en-US" dirty="0"/>
                  <a:t>为 </a:t>
                </a:r>
                <a:r>
                  <a:rPr lang="en-US" altLang="zh-CN" dirty="0"/>
                  <a:t>Minimal Excluded </a:t>
                </a:r>
                <a:r>
                  <a:rPr lang="zh-CN" altLang="en-US" dirty="0"/>
                  <a:t>的缩写，指一个非负整数集合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 中的最小的没有被包含的非负整数。即：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mex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min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  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∉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zh-CN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/>
                  <a:t>SG </a:t>
                </a:r>
                <a:r>
                  <a:rPr lang="zh-CN" altLang="en-US" dirty="0"/>
                  <a:t>函数则是一个关于状态的函数。</a:t>
                </a:r>
                <a:endParaRPr lang="en-US" altLang="zh-CN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/>
                  <a:t>对于终止状态，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函数值为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/>
                  <a:t>否则，对于状态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和它的所有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个后继状态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，定义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函数：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mex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m:rPr>
                          <m:sty m:val="p"/>
                        </m:rPr>
                        <a:rPr lang="en-US" altLang="zh-CN" i="1" smtClean="0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…,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/>
                  <a:t>SG</a:t>
                </a:r>
                <a:r>
                  <a:rPr lang="zh-CN" altLang="en-US" dirty="0"/>
                  <a:t> 函数值为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的状态为必败状态，否则为必胜状态。</a:t>
                </a:r>
                <a:endParaRPr lang="en-US" altLang="zh-CN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zh-CN" altLang="en-US" dirty="0"/>
                  <a:t>如上一页所说的，必败状态仅有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值为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一种，而必胜状态却有很多种。</a:t>
                </a:r>
                <a:endParaRPr lang="en-US" altLang="zh-CN" dirty="0"/>
              </a:p>
              <a:p>
                <a:pPr marL="0" indent="0">
                  <a:buFont typeface="Arial" pitchFamily="34" charset="0"/>
                  <a:buNone/>
                </a:pPr>
                <a:endParaRPr lang="en-US" altLang="zh-CN" dirty="0"/>
              </a:p>
              <a:p>
                <a:pPr marL="0" indent="0">
                  <a:buFont typeface="Arial" pitchFamily="34" charset="0"/>
                  <a:buNone/>
                </a:pPr>
                <a:r>
                  <a:rPr lang="en-US" altLang="zh-CN" dirty="0"/>
                  <a:t>SG</a:t>
                </a:r>
                <a:r>
                  <a:rPr lang="zh-CN" altLang="en-US" dirty="0"/>
                  <a:t> 定理的关键内容是：组合后的状态的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值等于所有子游戏的状态的 </a:t>
                </a:r>
                <a:r>
                  <a:rPr lang="en-US" altLang="zh-CN" dirty="0"/>
                  <a:t>SG </a:t>
                </a:r>
                <a:r>
                  <a:rPr lang="zh-CN" altLang="en-US" dirty="0"/>
                  <a:t>值的异或和。即：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Font typeface="Arial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⊕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⊕…⊕</m:t>
                      </m:r>
                      <m:r>
                        <m:rPr>
                          <m:sty m:val="p"/>
                        </m:rPr>
                        <a:rPr lang="en-US" altLang="zh-CN" i="1">
                          <a:latin typeface="Cambria Math" panose="02040503050406030204" pitchFamily="18" charset="0"/>
                        </a:rPr>
                        <m:t>SG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dirty="0"/>
              </a:p>
            </p:txBody>
          </p:sp>
        </mc:Choice>
        <mc:Fallback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17257FB0-AF91-DB91-3698-F99A58BCD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600200"/>
                <a:ext cx="8229600" cy="4525963"/>
              </a:xfrm>
              <a:prstGeom prst="rect">
                <a:avLst/>
              </a:prstGeom>
              <a:blipFill>
                <a:blip r:embed="rId2"/>
                <a:stretch>
                  <a:fillRect l="-593" t="-2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71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38467F-8EF5-2874-6CB8-F7ECC660789B}"/>
              </a:ext>
            </a:extLst>
          </p:cNvPr>
          <p:cNvSpPr txBox="1"/>
          <p:nvPr/>
        </p:nvSpPr>
        <p:spPr>
          <a:xfrm>
            <a:off x="457200" y="484156"/>
            <a:ext cx="2267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移除奶牛</a:t>
            </a:r>
            <a:endParaRPr lang="zh-CN" altLang="en-US" sz="3200" b="1" dirty="0">
              <a:effectLst/>
              <a:latin typeface="+mn-ea"/>
              <a:ea typeface="+mn-ea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DD89E4B-A1A2-5DB0-8E0D-9828A5E23CBD}"/>
              </a:ext>
            </a:extLst>
          </p:cNvPr>
          <p:cNvSpPr txBox="1">
            <a:spLocks/>
          </p:cNvSpPr>
          <p:nvPr/>
        </p:nvSpPr>
        <p:spPr>
          <a:xfrm>
            <a:off x="457200" y="159812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172604E6-EEE9-CB97-E110-5A396B5E1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752601"/>
                <a:ext cx="10691446" cy="442255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itchFamily="34" charset="0"/>
                  <a:buNone/>
                </a:pPr>
                <a:r>
                  <a:rPr lang="zh-CN" altLang="en-US" sz="2400" dirty="0">
                    <a:latin typeface="+mn-ea"/>
                  </a:rPr>
                  <a:t>把每堆奶牛看出一个独立子游戏，那么整个游戏的</a:t>
                </a:r>
                <a:r>
                  <a:rPr lang="en-US" altLang="zh-CN" sz="2400" dirty="0">
                    <a:latin typeface="+mn-ea"/>
                  </a:rPr>
                  <a:t>SG</a:t>
                </a:r>
                <a:r>
                  <a:rPr lang="zh-CN" altLang="en-US" sz="2400" dirty="0">
                    <a:latin typeface="+mn-ea"/>
                  </a:rPr>
                  <a:t>值为：</a:t>
                </a:r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+mn-ea"/>
                  </a:rPr>
                  <a:t>SG</a:t>
                </a:r>
                <a:r>
                  <a:rPr lang="zh-CN" altLang="en-US" sz="2400" dirty="0">
                    <a:latin typeface="+mn-ea"/>
                  </a:rPr>
                  <a:t>（整个游戏游戏）</a:t>
                </a:r>
                <a:r>
                  <a:rPr lang="en-US" altLang="zh-CN" sz="2400" dirty="0">
                    <a:latin typeface="+mn-ea"/>
                  </a:rPr>
                  <a:t>=SG(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dirty="0" smtClean="0">
                            <a:solidFill>
                              <a:srgbClr val="836967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i="0" dirty="0" smtClean="0">
                            <a:latin typeface="+mn-ea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dirty="0" smtClean="0">
                        <a:latin typeface="+mn-ea"/>
                      </a:rPr>
                      <m:t>⊕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SG(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836967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 smtClean="0">
                            <a:latin typeface="+mn-ea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n-ea"/>
                  </a:rPr>
                  <a:t>)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+mn-ea"/>
                      </a:rPr>
                      <m:t>⊕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……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+mn-ea"/>
                      </a:rPr>
                      <m:t>⊕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SG(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836967"/>
                            </a:solidFill>
                            <a:latin typeface="+mn-ea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+mn-ea"/>
                          </a:rPr>
                          <m:t>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+mn-ea"/>
                          </a:rPr>
                          <m:t>n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</a:rPr>
                  <a:t>现在问题回到了如何求解独立子游戏的</a:t>
                </a:r>
                <a:r>
                  <a:rPr lang="en-US" altLang="zh-CN" sz="2400" dirty="0">
                    <a:latin typeface="+mn-ea"/>
                  </a:rPr>
                  <a:t>SG</a:t>
                </a:r>
                <a:r>
                  <a:rPr lang="zh-CN" altLang="en-US" sz="2400" dirty="0">
                    <a:latin typeface="+mn-ea"/>
                  </a:rPr>
                  <a:t>值，根据</a:t>
                </a:r>
                <a:r>
                  <a:rPr lang="en-US" altLang="zh-CN" sz="2400" dirty="0">
                    <a:latin typeface="+mn-ea"/>
                  </a:rPr>
                  <a:t>SG</a:t>
                </a:r>
                <a:r>
                  <a:rPr lang="zh-CN" altLang="en-US" sz="2400" dirty="0">
                    <a:latin typeface="+mn-ea"/>
                  </a:rPr>
                  <a:t>定理和</a:t>
                </a:r>
                <a:r>
                  <a:rPr lang="en-US" altLang="zh-CN" sz="2400" dirty="0">
                    <a:latin typeface="+mn-ea"/>
                  </a:rPr>
                  <a:t>SG</a:t>
                </a:r>
                <a:r>
                  <a:rPr lang="zh-CN" altLang="en-US" sz="2400" dirty="0">
                    <a:latin typeface="+mn-ea"/>
                  </a:rPr>
                  <a:t>函数定义可得：</a:t>
                </a:r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latin typeface="+mn-ea"/>
                  </a:rPr>
                  <a:t>x</a:t>
                </a:r>
                <a:r>
                  <a:rPr lang="zh-CN" altLang="en-US" sz="2400" dirty="0">
                    <a:latin typeface="+mn-ea"/>
                  </a:rPr>
                  <a:t>为奇数时，</a:t>
                </a:r>
                <a:r>
                  <a:rPr lang="en-US" altLang="zh-CN" sz="2400" dirty="0">
                    <a:latin typeface="+mn-ea"/>
                  </a:rPr>
                  <a:t>SG(x)=</a:t>
                </a:r>
                <a:r>
                  <a:rPr lang="en-US" altLang="zh-CN" sz="2400" dirty="0" err="1">
                    <a:latin typeface="+mn-ea"/>
                  </a:rPr>
                  <a:t>mex</a:t>
                </a:r>
                <a:r>
                  <a:rPr lang="en-US" altLang="zh-CN" sz="2400" dirty="0">
                    <a:latin typeface="+mn-ea"/>
                  </a:rPr>
                  <a:t>{SG(x-1)},(</a:t>
                </a:r>
                <a:r>
                  <a:rPr lang="zh-CN" altLang="en-US" sz="2400" dirty="0">
                    <a:latin typeface="+mn-ea"/>
                  </a:rPr>
                  <a:t>对应操作：从堆中取出一头牛。</a:t>
                </a:r>
                <a:r>
                  <a:rPr lang="en-US" altLang="zh-CN" sz="2400" dirty="0">
                    <a:latin typeface="+mn-ea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latin typeface="+mn-ea"/>
                  </a:rPr>
                  <a:t>x</a:t>
                </a:r>
                <a:r>
                  <a:rPr lang="zh-CN" altLang="en-US" sz="2400" dirty="0">
                    <a:latin typeface="+mn-ea"/>
                  </a:rPr>
                  <a:t>为偶数</a:t>
                </a:r>
                <a:r>
                  <a:rPr lang="en-US" altLang="zh-CN" sz="2400" dirty="0">
                    <a:latin typeface="+mn-ea"/>
                  </a:rPr>
                  <a:t>(x</a:t>
                </a:r>
                <a:r>
                  <a:rPr lang="zh-CN" altLang="en-US" sz="2400" dirty="0">
                    <a:latin typeface="+mn-ea"/>
                  </a:rPr>
                  <a:t>不为</a:t>
                </a:r>
                <a:r>
                  <a:rPr lang="en-US" altLang="zh-CN" sz="2400" dirty="0">
                    <a:latin typeface="+mn-ea"/>
                  </a:rPr>
                  <a:t>0)</a:t>
                </a:r>
                <a:r>
                  <a:rPr lang="zh-CN" altLang="en-US" sz="2400" dirty="0">
                    <a:latin typeface="+mn-ea"/>
                  </a:rPr>
                  <a:t>时，</a:t>
                </a:r>
                <a:r>
                  <a:rPr lang="en-US" altLang="zh-CN" sz="2400" dirty="0">
                    <a:latin typeface="+mn-ea"/>
                  </a:rPr>
                  <a:t>SG(x)=</a:t>
                </a:r>
                <a:r>
                  <a:rPr lang="en-US" altLang="zh-CN" sz="2400" dirty="0" err="1">
                    <a:latin typeface="+mn-ea"/>
                  </a:rPr>
                  <a:t>mex</a:t>
                </a:r>
                <a:r>
                  <a:rPr lang="en-US" altLang="zh-CN" sz="2400" dirty="0">
                    <a:latin typeface="+mn-ea"/>
                  </a:rPr>
                  <a:t>{SG(x-1),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𝑆𝐺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altLang="zh-CN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latin typeface="+mn-ea"/>
                  </a:rPr>
                  <a:t>(</a:t>
                </a:r>
                <a:r>
                  <a:rPr lang="zh-CN" altLang="en-US" sz="2400" dirty="0">
                    <a:latin typeface="+mn-ea"/>
                  </a:rPr>
                  <a:t>对应操作：从堆中取出一头牛。</a:t>
                </a:r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zh-CN" altLang="en-US" sz="2400" dirty="0">
                    <a:latin typeface="+mn-ea"/>
                  </a:rPr>
                  <a:t>对应操作：将其替换为</a:t>
                </a:r>
                <a:r>
                  <a:rPr lang="en-US" altLang="zh-CN" sz="2400" i="1" dirty="0">
                    <a:latin typeface="+mn-ea"/>
                  </a:rPr>
                  <a:t>k</a:t>
                </a:r>
                <a:r>
                  <a:rPr lang="zh-CN" altLang="en-US" sz="2400" dirty="0">
                    <a:latin typeface="+mn-ea"/>
                  </a:rPr>
                  <a:t>堆，每堆</a:t>
                </a:r>
                <a:r>
                  <a:rPr lang="en-US" altLang="zh-CN" sz="2400" i="1" dirty="0">
                    <a:latin typeface="+mn-ea"/>
                  </a:rPr>
                  <a:t>x/2</a:t>
                </a:r>
                <a:r>
                  <a:rPr lang="zh-CN" altLang="en-US" sz="2400" dirty="0">
                    <a:latin typeface="+mn-ea"/>
                  </a:rPr>
                  <a:t>头奶牛。</a:t>
                </a:r>
                <a:r>
                  <a:rPr lang="en-US" altLang="zh-CN" sz="2400" dirty="0">
                    <a:latin typeface="+mn-ea"/>
                  </a:rPr>
                  <a:t>)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latin typeface="+mn-ea"/>
                  </a:rPr>
                  <a:t>SG(0)=0</a:t>
                </a:r>
              </a:p>
              <a:p>
                <a:pPr marL="0" indent="0">
                  <a:buNone/>
                </a:pPr>
                <a:endParaRPr lang="en-US" altLang="zh-CN" sz="2400" dirty="0">
                  <a:latin typeface="+mn-ea"/>
                </a:endParaRPr>
              </a:p>
            </p:txBody>
          </p:sp>
        </mc:Choice>
        <mc:Fallback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172604E6-EEE9-CB97-E110-5A396B5E1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1"/>
                <a:ext cx="10691446" cy="4422552"/>
              </a:xfrm>
              <a:prstGeom prst="rect">
                <a:avLst/>
              </a:prstGeom>
              <a:blipFill>
                <a:blip r:embed="rId2"/>
                <a:stretch>
                  <a:fillRect l="-855" t="-11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标题 1">
            <a:extLst>
              <a:ext uri="{FF2B5EF4-FFF2-40B4-BE49-F238E27FC236}">
                <a16:creationId xmlns:a16="http://schemas.microsoft.com/office/drawing/2014/main" id="{F2026652-3CAC-12F1-5C22-B62DEF084D3A}"/>
              </a:ext>
            </a:extLst>
          </p:cNvPr>
          <p:cNvSpPr txBox="1">
            <a:spLocks/>
          </p:cNvSpPr>
          <p:nvPr/>
        </p:nvSpPr>
        <p:spPr>
          <a:xfrm>
            <a:off x="3886201" y="552393"/>
            <a:ext cx="1512276" cy="52220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+mj-ea"/>
              </a:rPr>
              <a:t>题目思路</a:t>
            </a:r>
          </a:p>
        </p:txBody>
      </p:sp>
    </p:spTree>
    <p:extLst>
      <p:ext uri="{BB962C8B-B14F-4D97-AF65-F5344CB8AC3E}">
        <p14:creationId xmlns:p14="http://schemas.microsoft.com/office/powerpoint/2010/main" val="233522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38467F-8EF5-2874-6CB8-F7ECC660789B}"/>
              </a:ext>
            </a:extLst>
          </p:cNvPr>
          <p:cNvSpPr txBox="1"/>
          <p:nvPr/>
        </p:nvSpPr>
        <p:spPr>
          <a:xfrm>
            <a:off x="457200" y="484156"/>
            <a:ext cx="22678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移除奶牛</a:t>
            </a:r>
            <a:endParaRPr lang="zh-CN" altLang="en-US" sz="3200" b="1" dirty="0">
              <a:effectLst/>
              <a:latin typeface="+mn-ea"/>
              <a:ea typeface="+mn-ea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DD89E4B-A1A2-5DB0-8E0D-9828A5E23CBD}"/>
              </a:ext>
            </a:extLst>
          </p:cNvPr>
          <p:cNvSpPr txBox="1">
            <a:spLocks/>
          </p:cNvSpPr>
          <p:nvPr/>
        </p:nvSpPr>
        <p:spPr>
          <a:xfrm>
            <a:off x="457200" y="1598124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en-US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172604E6-EEE9-CB97-E110-5A396B5E1AD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" y="1752601"/>
                <a:ext cx="10691446" cy="4774214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latin typeface="+mn-ea"/>
                  </a:rPr>
                  <a:t>x</a:t>
                </a:r>
                <a:r>
                  <a:rPr lang="zh-CN" altLang="en-US" sz="2400" dirty="0">
                    <a:latin typeface="+mn-ea"/>
                  </a:rPr>
                  <a:t>为奇数时，</a:t>
                </a:r>
                <a:r>
                  <a:rPr lang="en-US" altLang="zh-CN" sz="2400" dirty="0">
                    <a:latin typeface="+mn-ea"/>
                  </a:rPr>
                  <a:t>SG(x)=</a:t>
                </a:r>
                <a:r>
                  <a:rPr lang="en-US" altLang="zh-CN" sz="2400" dirty="0" err="1">
                    <a:latin typeface="+mn-ea"/>
                  </a:rPr>
                  <a:t>mex</a:t>
                </a:r>
                <a:r>
                  <a:rPr lang="en-US" altLang="zh-CN" sz="2400" dirty="0">
                    <a:latin typeface="+mn-ea"/>
                  </a:rPr>
                  <a:t>{SG(x-1}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latin typeface="+mn-ea"/>
                  </a:rPr>
                  <a:t>x</a:t>
                </a:r>
                <a:r>
                  <a:rPr lang="zh-CN" altLang="en-US" sz="2400" dirty="0">
                    <a:latin typeface="+mn-ea"/>
                  </a:rPr>
                  <a:t>为偶数</a:t>
                </a:r>
                <a:r>
                  <a:rPr lang="en-US" altLang="zh-CN" sz="2400" dirty="0">
                    <a:latin typeface="+mn-ea"/>
                  </a:rPr>
                  <a:t>(x</a:t>
                </a:r>
                <a:r>
                  <a:rPr lang="zh-CN" altLang="en-US" sz="2400" dirty="0">
                    <a:latin typeface="+mn-ea"/>
                  </a:rPr>
                  <a:t>不为</a:t>
                </a:r>
                <a:r>
                  <a:rPr lang="en-US" altLang="zh-CN" sz="2400" dirty="0">
                    <a:latin typeface="+mn-ea"/>
                  </a:rPr>
                  <a:t>0)</a:t>
                </a:r>
                <a:r>
                  <a:rPr lang="zh-CN" altLang="en-US" sz="2400" dirty="0">
                    <a:latin typeface="+mn-ea"/>
                  </a:rPr>
                  <a:t>时，</a:t>
                </a:r>
                <a:r>
                  <a:rPr lang="en-US" altLang="zh-CN" sz="2400" dirty="0">
                    <a:latin typeface="+mn-ea"/>
                  </a:rPr>
                  <a:t>SG(x)=</a:t>
                </a:r>
                <a:r>
                  <a:rPr lang="en-US" altLang="zh-CN" sz="2400" dirty="0" err="1">
                    <a:latin typeface="+mn-ea"/>
                  </a:rPr>
                  <a:t>mex</a:t>
                </a:r>
                <a:r>
                  <a:rPr lang="en-US" altLang="zh-CN" sz="2400" dirty="0">
                    <a:latin typeface="+mn-ea"/>
                  </a:rPr>
                  <a:t>{SG(x-1),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𝑆𝐺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nary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n-ea"/>
                  </a:rPr>
                  <a:t>根据</a:t>
                </a:r>
                <a:r>
                  <a:rPr lang="en-US" altLang="zh-CN" sz="2400" dirty="0">
                    <a:latin typeface="+mn-ea"/>
                  </a:rPr>
                  <a:t>SG</a:t>
                </a:r>
                <a:r>
                  <a:rPr lang="zh-CN" altLang="en-US" sz="2400" dirty="0">
                    <a:latin typeface="+mn-ea"/>
                  </a:rPr>
                  <a:t>函数值的求法，由异或性质</a:t>
                </a:r>
                <a:r>
                  <a:rPr lang="en-US" altLang="zh-CN" sz="2400" dirty="0">
                    <a:latin typeface="+mn-ea"/>
                  </a:rPr>
                  <a:t>x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x=0,x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x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zh-CN" sz="2400" dirty="0">
                    <a:latin typeface="+mn-ea"/>
                  </a:rPr>
                  <a:t>x=x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altLang="zh-CN" sz="2400" dirty="0">
                    <a:latin typeface="+mn-ea"/>
                  </a:rPr>
                  <a:t>SG(0)=0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n-ea"/>
                  </a:rPr>
                  <a:t>对</a:t>
                </a:r>
                <a:r>
                  <a:rPr lang="en-US" altLang="zh-CN" sz="2400" dirty="0">
                    <a:latin typeface="+mn-ea"/>
                  </a:rPr>
                  <a:t>k</a:t>
                </a:r>
                <a:r>
                  <a:rPr lang="zh-CN" altLang="en-US" sz="2400" dirty="0">
                    <a:latin typeface="+mn-ea"/>
                  </a:rPr>
                  <a:t>分奇偶讨论，</a:t>
                </a:r>
                <a:endParaRPr lang="en-US" altLang="zh-CN" sz="2400" dirty="0">
                  <a:latin typeface="+mn-ea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n-ea"/>
                  </a:rPr>
                  <a:t>对</a:t>
                </a:r>
                <a:r>
                  <a:rPr lang="en-US" altLang="zh-CN" sz="2400" dirty="0">
                    <a:latin typeface="+mn-ea"/>
                  </a:rPr>
                  <a:t>k</a:t>
                </a:r>
                <a:r>
                  <a:rPr lang="zh-CN" altLang="en-US" sz="2400" dirty="0">
                    <a:latin typeface="+mn-ea"/>
                  </a:rPr>
                  <a:t>为奇数时：</a:t>
                </a:r>
                <a:endParaRPr lang="en-US" altLang="zh-CN" sz="2400" dirty="0">
                  <a:latin typeface="+mn-ea"/>
                </a:endParaRP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+mn-ea"/>
                  </a:rPr>
                  <a:t>x</a:t>
                </a:r>
                <a:r>
                  <a:rPr lang="zh-CN" altLang="en-US" sz="2000" dirty="0">
                    <a:latin typeface="+mn-ea"/>
                  </a:rPr>
                  <a:t>为奇数时，</a:t>
                </a:r>
                <a:r>
                  <a:rPr lang="en-US" altLang="zh-CN" sz="2000" dirty="0">
                    <a:latin typeface="+mn-ea"/>
                  </a:rPr>
                  <a:t>SG(x)=</a:t>
                </a:r>
                <a:r>
                  <a:rPr lang="en-US" altLang="zh-CN" sz="2000" dirty="0" err="1">
                    <a:latin typeface="+mn-ea"/>
                  </a:rPr>
                  <a:t>mex</a:t>
                </a:r>
                <a:r>
                  <a:rPr lang="en-US" altLang="zh-CN" sz="2000" dirty="0">
                    <a:latin typeface="+mn-ea"/>
                  </a:rPr>
                  <a:t>{SG(x-1}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+mn-ea"/>
                  </a:rPr>
                  <a:t>x</a:t>
                </a:r>
                <a:r>
                  <a:rPr lang="zh-CN" altLang="en-US" sz="2000" dirty="0">
                    <a:latin typeface="+mn-ea"/>
                  </a:rPr>
                  <a:t>为偶数</a:t>
                </a:r>
                <a:r>
                  <a:rPr lang="en-US" altLang="zh-CN" sz="2000" dirty="0">
                    <a:latin typeface="+mn-ea"/>
                  </a:rPr>
                  <a:t>(x</a:t>
                </a:r>
                <a:r>
                  <a:rPr lang="zh-CN" altLang="en-US" sz="2000" dirty="0">
                    <a:latin typeface="+mn-ea"/>
                  </a:rPr>
                  <a:t>不为</a:t>
                </a:r>
                <a:r>
                  <a:rPr lang="en-US" altLang="zh-CN" sz="2000" dirty="0">
                    <a:latin typeface="+mn-ea"/>
                  </a:rPr>
                  <a:t>0)</a:t>
                </a:r>
                <a:r>
                  <a:rPr lang="zh-CN" altLang="en-US" sz="2000" dirty="0">
                    <a:latin typeface="+mn-ea"/>
                  </a:rPr>
                  <a:t>时，</a:t>
                </a:r>
                <a:r>
                  <a:rPr lang="en-US" altLang="zh-CN" sz="2000" dirty="0">
                    <a:latin typeface="+mn-ea"/>
                  </a:rPr>
                  <a:t>SG(x)=</a:t>
                </a:r>
                <a:r>
                  <a:rPr lang="en-US" altLang="zh-CN" sz="2000" dirty="0" err="1">
                    <a:latin typeface="+mn-ea"/>
                  </a:rPr>
                  <a:t>mex</a:t>
                </a:r>
                <a:r>
                  <a:rPr lang="en-US" altLang="zh-CN" sz="2000" dirty="0">
                    <a:latin typeface="+mn-ea"/>
                  </a:rPr>
                  <a:t>{SG(x-1),SG(x/2)}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n-ea"/>
                  </a:rPr>
                  <a:t>对</a:t>
                </a:r>
                <a:r>
                  <a:rPr lang="en-US" altLang="zh-CN" sz="2400" dirty="0">
                    <a:latin typeface="+mn-ea"/>
                  </a:rPr>
                  <a:t>k</a:t>
                </a:r>
                <a:r>
                  <a:rPr lang="zh-CN" altLang="en-US" sz="2400" dirty="0">
                    <a:latin typeface="+mn-ea"/>
                  </a:rPr>
                  <a:t>为偶数时：</a:t>
                </a:r>
                <a:endParaRPr lang="en-US" altLang="zh-CN" sz="2400" dirty="0">
                  <a:latin typeface="+mn-ea"/>
                </a:endParaRP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+mn-ea"/>
                  </a:rPr>
                  <a:t>x</a:t>
                </a:r>
                <a:r>
                  <a:rPr lang="zh-CN" altLang="en-US" sz="2000" dirty="0">
                    <a:latin typeface="+mn-ea"/>
                  </a:rPr>
                  <a:t>为奇数时，</a:t>
                </a:r>
                <a:r>
                  <a:rPr lang="en-US" altLang="zh-CN" sz="2000" dirty="0">
                    <a:latin typeface="+mn-ea"/>
                  </a:rPr>
                  <a:t>SG(x)=</a:t>
                </a:r>
                <a:r>
                  <a:rPr lang="en-US" altLang="zh-CN" sz="2000" dirty="0" err="1">
                    <a:latin typeface="+mn-ea"/>
                  </a:rPr>
                  <a:t>mex</a:t>
                </a:r>
                <a:r>
                  <a:rPr lang="en-US" altLang="zh-CN" sz="2000" dirty="0">
                    <a:latin typeface="+mn-ea"/>
                  </a:rPr>
                  <a:t>{SG(x-1}</a:t>
                </a:r>
              </a:p>
              <a:p>
                <a:pPr marL="400050" lvl="1" indent="0">
                  <a:spcBef>
                    <a:spcPts val="0"/>
                  </a:spcBef>
                  <a:buNone/>
                </a:pPr>
                <a:r>
                  <a:rPr lang="en-US" altLang="zh-CN" sz="2000" dirty="0">
                    <a:latin typeface="+mn-ea"/>
                  </a:rPr>
                  <a:t>x</a:t>
                </a:r>
                <a:r>
                  <a:rPr lang="zh-CN" altLang="en-US" sz="2000" dirty="0">
                    <a:latin typeface="+mn-ea"/>
                  </a:rPr>
                  <a:t>为偶数</a:t>
                </a:r>
                <a:r>
                  <a:rPr lang="en-US" altLang="zh-CN" sz="2000" dirty="0">
                    <a:latin typeface="+mn-ea"/>
                  </a:rPr>
                  <a:t>(x</a:t>
                </a:r>
                <a:r>
                  <a:rPr lang="zh-CN" altLang="en-US" sz="2000" dirty="0">
                    <a:latin typeface="+mn-ea"/>
                  </a:rPr>
                  <a:t>不为</a:t>
                </a:r>
                <a:r>
                  <a:rPr lang="en-US" altLang="zh-CN" sz="2000" dirty="0">
                    <a:latin typeface="+mn-ea"/>
                  </a:rPr>
                  <a:t>0)</a:t>
                </a:r>
                <a:r>
                  <a:rPr lang="zh-CN" altLang="en-US" sz="2000" dirty="0">
                    <a:latin typeface="+mn-ea"/>
                  </a:rPr>
                  <a:t>时，</a:t>
                </a:r>
                <a:r>
                  <a:rPr lang="en-US" altLang="zh-CN" sz="2000" dirty="0">
                    <a:latin typeface="+mn-ea"/>
                  </a:rPr>
                  <a:t>SG(x)=</a:t>
                </a:r>
                <a:r>
                  <a:rPr lang="en-US" altLang="zh-CN" sz="2000" dirty="0" err="1">
                    <a:latin typeface="+mn-ea"/>
                  </a:rPr>
                  <a:t>mex</a:t>
                </a:r>
                <a:r>
                  <a:rPr lang="en-US" altLang="zh-CN" sz="2000" dirty="0">
                    <a:latin typeface="+mn-ea"/>
                  </a:rPr>
                  <a:t>{SG(x-1),0}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zh-CN" altLang="en-US" sz="2400" dirty="0">
                    <a:latin typeface="+mn-ea"/>
                  </a:rPr>
                  <a:t>然后打表找规律即可。</a:t>
                </a:r>
                <a:endParaRPr lang="en-US" altLang="zh-CN" sz="2400" dirty="0">
                  <a:latin typeface="+mn-ea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zh-CN" sz="2400" dirty="0">
                  <a:latin typeface="+mn-ea"/>
                </a:endParaRPr>
              </a:p>
            </p:txBody>
          </p:sp>
        </mc:Choice>
        <mc:Fallback>
          <p:sp>
            <p:nvSpPr>
              <p:cNvPr id="21" name="内容占位符 2">
                <a:extLst>
                  <a:ext uri="{FF2B5EF4-FFF2-40B4-BE49-F238E27FC236}">
                    <a16:creationId xmlns:a16="http://schemas.microsoft.com/office/drawing/2014/main" id="{172604E6-EEE9-CB97-E110-5A396B5E1A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752601"/>
                <a:ext cx="10691446" cy="4774214"/>
              </a:xfrm>
              <a:prstGeom prst="rect">
                <a:avLst/>
              </a:prstGeom>
              <a:blipFill>
                <a:blip r:embed="rId2"/>
                <a:stretch>
                  <a:fillRect l="-855" t="-1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标题 1">
            <a:extLst>
              <a:ext uri="{FF2B5EF4-FFF2-40B4-BE49-F238E27FC236}">
                <a16:creationId xmlns:a16="http://schemas.microsoft.com/office/drawing/2014/main" id="{F2026652-3CAC-12F1-5C22-B62DEF084D3A}"/>
              </a:ext>
            </a:extLst>
          </p:cNvPr>
          <p:cNvSpPr txBox="1">
            <a:spLocks/>
          </p:cNvSpPr>
          <p:nvPr/>
        </p:nvSpPr>
        <p:spPr>
          <a:xfrm>
            <a:off x="3886201" y="552393"/>
            <a:ext cx="1512276" cy="522202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2400" dirty="0">
                <a:latin typeface="+mj-ea"/>
              </a:rPr>
              <a:t>题目思路</a:t>
            </a:r>
          </a:p>
        </p:txBody>
      </p:sp>
    </p:spTree>
    <p:extLst>
      <p:ext uri="{BB962C8B-B14F-4D97-AF65-F5344CB8AC3E}">
        <p14:creationId xmlns:p14="http://schemas.microsoft.com/office/powerpoint/2010/main" val="1514487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3384672A-3C42-2C19-AEB1-81BFB4FE634C}"/>
              </a:ext>
            </a:extLst>
          </p:cNvPr>
          <p:cNvSpPr txBox="1"/>
          <p:nvPr/>
        </p:nvSpPr>
        <p:spPr>
          <a:xfrm>
            <a:off x="467397" y="524783"/>
            <a:ext cx="7151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模线性方程组</a:t>
            </a:r>
            <a:endParaRPr lang="zh-CN" altLang="en-US" sz="32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3B431D2-BE6D-B35B-63BD-26160CB84E71}"/>
              </a:ext>
            </a:extLst>
          </p:cNvPr>
          <p:cNvSpPr txBox="1"/>
          <p:nvPr/>
        </p:nvSpPr>
        <p:spPr>
          <a:xfrm>
            <a:off x="975704" y="1759405"/>
            <a:ext cx="810650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根据线性代数中学到的，本题是解一个线性方程组</a:t>
            </a:r>
            <a:endParaRPr lang="en-US" altLang="zh-CN" sz="2800" dirty="0"/>
          </a:p>
          <a:p>
            <a:r>
              <a:rPr lang="zh-CN" altLang="en-US" sz="2800" dirty="0"/>
              <a:t>直接列出增广矩阵，是用高斯消元法求解</a:t>
            </a:r>
            <a:endParaRPr lang="en-US" altLang="zh-CN" sz="2800" dirty="0"/>
          </a:p>
          <a:p>
            <a:endParaRPr lang="en-US" altLang="zh-CN" sz="2800" dirty="0"/>
          </a:p>
          <a:p>
            <a:r>
              <a:rPr lang="zh-CN" altLang="en-US" sz="2800" dirty="0"/>
              <a:t>首先先回忆几个基本的矩阵操作</a:t>
            </a:r>
            <a:endParaRPr lang="en-US" altLang="zh-CN" sz="2800" dirty="0"/>
          </a:p>
          <a:p>
            <a:pPr lvl="1"/>
            <a:r>
              <a:rPr lang="en-US" altLang="zh-CN" sz="2800" dirty="0"/>
              <a:t>1.</a:t>
            </a:r>
            <a:r>
              <a:rPr lang="zh-CN" altLang="en-US" sz="2800" dirty="0"/>
              <a:t>交换两行</a:t>
            </a:r>
            <a:endParaRPr lang="en-US" altLang="zh-CN" sz="2800" dirty="0"/>
          </a:p>
          <a:p>
            <a:pPr lvl="1"/>
            <a:r>
              <a:rPr lang="en-US" altLang="zh-CN" sz="2800" dirty="0"/>
              <a:t>2.</a:t>
            </a:r>
            <a:r>
              <a:rPr lang="zh-CN" altLang="en-US" sz="2800" dirty="0"/>
              <a:t>一行乘一个非</a:t>
            </a:r>
            <a:r>
              <a:rPr lang="en-US" altLang="zh-CN" sz="2800" dirty="0"/>
              <a:t>0</a:t>
            </a:r>
            <a:r>
              <a:rPr lang="zh-CN" altLang="en-US" sz="2800" dirty="0"/>
              <a:t>的系数</a:t>
            </a:r>
            <a:endParaRPr lang="en-US" altLang="zh-CN" sz="2800" dirty="0"/>
          </a:p>
          <a:p>
            <a:pPr lvl="1"/>
            <a:r>
              <a:rPr lang="en-US" altLang="zh-CN" sz="2800" dirty="0"/>
              <a:t>3.</a:t>
            </a:r>
            <a:r>
              <a:rPr lang="zh-CN" altLang="en-US" sz="2800" dirty="0"/>
              <a:t>将一行乘一个系数后加到另一行</a:t>
            </a:r>
            <a:endParaRPr lang="en-US" altLang="zh-CN" sz="2800" dirty="0"/>
          </a:p>
          <a:p>
            <a:pPr lvl="1"/>
            <a:endParaRPr lang="en-US" altLang="zh-CN" sz="2800" dirty="0"/>
          </a:p>
          <a:p>
            <a:r>
              <a:rPr lang="zh-CN" altLang="en-US" sz="2800" dirty="0"/>
              <a:t>对增广矩阵的三种操作都不会改变方程组的解</a:t>
            </a:r>
          </a:p>
        </p:txBody>
      </p:sp>
    </p:spTree>
    <p:extLst>
      <p:ext uri="{BB962C8B-B14F-4D97-AF65-F5344CB8AC3E}">
        <p14:creationId xmlns:p14="http://schemas.microsoft.com/office/powerpoint/2010/main" val="11575980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6004BFE-CC44-3C3F-6240-3B4CF1EAB12A}"/>
              </a:ext>
            </a:extLst>
          </p:cNvPr>
          <p:cNvSpPr txBox="1"/>
          <p:nvPr/>
        </p:nvSpPr>
        <p:spPr>
          <a:xfrm>
            <a:off x="3532982" y="586462"/>
            <a:ext cx="7151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highlight>
                  <a:srgbClr val="FFFFFF"/>
                </a:highlight>
                <a:latin typeface="Roboto" panose="02000000000000000000" pitchFamily="2" charset="0"/>
              </a:rPr>
              <a:t>高斯消元法的其中一种实现</a:t>
            </a:r>
            <a:endParaRPr lang="zh-CN" altLang="en-US" sz="2400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59E85BC2-C1E7-0F70-2BF6-8C0BADD629BD}"/>
              </a:ext>
            </a:extLst>
          </p:cNvPr>
          <p:cNvSpPr txBox="1"/>
          <p:nvPr/>
        </p:nvSpPr>
        <p:spPr>
          <a:xfrm>
            <a:off x="656492" y="1518775"/>
            <a:ext cx="1046492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矩阵行数从</a:t>
            </a:r>
            <a:r>
              <a:rPr lang="en-US" altLang="zh-CN" sz="2000" dirty="0"/>
              <a:t>1</a:t>
            </a:r>
            <a:r>
              <a:rPr lang="zh-CN" altLang="en-US" sz="2000" dirty="0"/>
              <a:t>开始，列数从</a:t>
            </a:r>
            <a:r>
              <a:rPr lang="en-US" altLang="zh-CN" sz="2000" dirty="0"/>
              <a:t>1</a:t>
            </a:r>
            <a:r>
              <a:rPr lang="zh-CN" altLang="en-US" sz="2000" dirty="0"/>
              <a:t>开始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分为</a:t>
            </a:r>
            <a:r>
              <a:rPr lang="en-US" altLang="zh-CN" sz="2000" dirty="0"/>
              <a:t>n</a:t>
            </a:r>
            <a:r>
              <a:rPr lang="zh-CN" altLang="en-US" sz="2000" dirty="0"/>
              <a:t>轮，在第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轮执行以下操作：</a:t>
            </a:r>
            <a:endParaRPr lang="en-US" altLang="zh-CN" sz="2000" dirty="0"/>
          </a:p>
          <a:p>
            <a:pPr lvl="1"/>
            <a:r>
              <a:rPr lang="en-US" altLang="zh-CN" sz="2000" dirty="0"/>
              <a:t>1.</a:t>
            </a:r>
            <a:r>
              <a:rPr lang="zh-CN" altLang="en-US" sz="2000" dirty="0"/>
              <a:t>遍历第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行到第</a:t>
            </a:r>
            <a:r>
              <a:rPr lang="en-US" altLang="zh-CN" sz="2000" dirty="0"/>
              <a:t>n</a:t>
            </a:r>
            <a:r>
              <a:rPr lang="zh-CN" altLang="en-US" sz="2000" dirty="0"/>
              <a:t>行，找到第一个满足第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列元素不为</a:t>
            </a:r>
            <a:r>
              <a:rPr lang="en-US" altLang="zh-CN" sz="2000" dirty="0"/>
              <a:t>0</a:t>
            </a:r>
            <a:r>
              <a:rPr lang="zh-CN" altLang="en-US" sz="2000" dirty="0"/>
              <a:t>的行</a:t>
            </a:r>
            <a:r>
              <a:rPr lang="en-US" altLang="zh-CN" sz="2000" dirty="0"/>
              <a:t>(</a:t>
            </a:r>
            <a:r>
              <a:rPr lang="zh-CN" altLang="en-US" sz="2000" dirty="0"/>
              <a:t>设为第</a:t>
            </a:r>
            <a:r>
              <a:rPr lang="en-US" altLang="zh-CN" sz="2000" dirty="0"/>
              <a:t>j</a:t>
            </a:r>
            <a:r>
              <a:rPr lang="zh-CN" altLang="en-US" sz="2000" dirty="0"/>
              <a:t>行</a:t>
            </a:r>
            <a:r>
              <a:rPr lang="en-US" altLang="zh-CN" sz="2000" dirty="0"/>
              <a:t>)</a:t>
            </a:r>
            <a:r>
              <a:rPr lang="zh-CN" altLang="en-US" sz="2000" dirty="0"/>
              <a:t>，假如未找到，直接进入到下一轮中</a:t>
            </a:r>
            <a:endParaRPr lang="en-US" altLang="zh-CN" sz="2000" dirty="0"/>
          </a:p>
          <a:p>
            <a:pPr lvl="1"/>
            <a:r>
              <a:rPr lang="en-US" altLang="zh-CN" sz="2000" dirty="0"/>
              <a:t>2.</a:t>
            </a:r>
            <a:r>
              <a:rPr lang="zh-CN" altLang="en-US" sz="2000" dirty="0"/>
              <a:t>将第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行和第</a:t>
            </a:r>
            <a:r>
              <a:rPr lang="en-US" altLang="zh-CN" sz="2000" dirty="0"/>
              <a:t>j</a:t>
            </a:r>
            <a:r>
              <a:rPr lang="zh-CN" altLang="en-US" sz="2000" dirty="0"/>
              <a:t>行交换元素</a:t>
            </a:r>
            <a:endParaRPr lang="en-US" altLang="zh-CN" sz="2000" dirty="0"/>
          </a:p>
          <a:p>
            <a:pPr lvl="1"/>
            <a:r>
              <a:rPr lang="en-US" altLang="zh-CN" sz="2000" dirty="0"/>
              <a:t>3.</a:t>
            </a:r>
            <a:r>
              <a:rPr lang="zh-CN" altLang="en-US" sz="2000" dirty="0"/>
              <a:t>将第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行乘一个非</a:t>
            </a:r>
            <a:r>
              <a:rPr lang="en-US" altLang="zh-CN" sz="2000" dirty="0"/>
              <a:t>0</a:t>
            </a:r>
            <a:r>
              <a:rPr lang="zh-CN" altLang="en-US" sz="2000" dirty="0"/>
              <a:t>系数，满足运算后这一行第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列元素为</a:t>
            </a:r>
            <a:r>
              <a:rPr lang="en-US" altLang="zh-CN" sz="2000" dirty="0"/>
              <a:t>1</a:t>
            </a:r>
          </a:p>
          <a:p>
            <a:pPr lvl="1"/>
            <a:r>
              <a:rPr lang="en-US" altLang="zh-CN" sz="2000" dirty="0"/>
              <a:t>4.</a:t>
            </a:r>
            <a:r>
              <a:rPr lang="zh-CN" altLang="en-US" sz="2000" dirty="0"/>
              <a:t>对第</a:t>
            </a:r>
            <a:r>
              <a:rPr lang="en-US" altLang="zh-CN" sz="2000" dirty="0"/>
              <a:t>1</a:t>
            </a:r>
            <a:r>
              <a:rPr lang="zh-CN" altLang="en-US" sz="2000" dirty="0"/>
              <a:t>行到第</a:t>
            </a:r>
            <a:r>
              <a:rPr lang="en-US" altLang="zh-CN" sz="2000" dirty="0"/>
              <a:t>i-1</a:t>
            </a:r>
            <a:r>
              <a:rPr lang="zh-CN" altLang="en-US" sz="2000" dirty="0"/>
              <a:t>行和第</a:t>
            </a:r>
            <a:r>
              <a:rPr lang="en-US" altLang="zh-CN" sz="2000" dirty="0"/>
              <a:t>i+1</a:t>
            </a:r>
            <a:r>
              <a:rPr lang="zh-CN" altLang="en-US" sz="2000" dirty="0"/>
              <a:t>行到第</a:t>
            </a:r>
            <a:r>
              <a:rPr lang="en-US" altLang="zh-CN" sz="2000" dirty="0"/>
              <a:t>n</a:t>
            </a:r>
            <a:r>
              <a:rPr lang="zh-CN" altLang="en-US" sz="2000" dirty="0"/>
              <a:t>行，每一行做如下处理，第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行乘一个系数加到这一行中，使得运算后这一行满足第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列元素为</a:t>
            </a:r>
            <a:r>
              <a:rPr lang="en-US" altLang="zh-CN" sz="2000" dirty="0"/>
              <a:t>0</a:t>
            </a:r>
          </a:p>
          <a:p>
            <a:pPr lvl="1"/>
            <a:endParaRPr lang="en-US" altLang="zh-CN" sz="2000" dirty="0"/>
          </a:p>
          <a:p>
            <a:r>
              <a:rPr lang="zh-CN" altLang="en-US" sz="2000" dirty="0"/>
              <a:t>题目是放在素数域中，也就是在模</a:t>
            </a:r>
            <a:r>
              <a:rPr lang="en-US" altLang="zh-CN" sz="2000" dirty="0"/>
              <a:t>p</a:t>
            </a:r>
            <a:r>
              <a:rPr lang="zh-CN" altLang="en-US" sz="2000" dirty="0"/>
              <a:t>中求解，所以以上所有运算都要转换到相应的模运算。</a:t>
            </a:r>
            <a:endParaRPr lang="en-US" altLang="zh-CN" sz="2000" dirty="0"/>
          </a:p>
          <a:p>
            <a:r>
              <a:rPr lang="zh-CN" altLang="en-US" sz="2000" dirty="0"/>
              <a:t>唯一解是当</a:t>
            </a:r>
            <a:r>
              <a:rPr lang="en-US" altLang="zh-CN" sz="2000" dirty="0"/>
              <a:t>n</a:t>
            </a:r>
            <a:r>
              <a:rPr lang="zh-CN" altLang="en-US" sz="2000" dirty="0"/>
              <a:t>轮运算后，第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行</a:t>
            </a:r>
            <a:r>
              <a:rPr lang="en-US" altLang="zh-CN" sz="2000" dirty="0"/>
              <a:t>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=1,2,…n)</a:t>
            </a:r>
            <a:r>
              <a:rPr lang="zh-CN" altLang="en-US" sz="2000" dirty="0"/>
              <a:t>第</a:t>
            </a:r>
            <a:r>
              <a:rPr lang="en-US" altLang="zh-CN" sz="2000" dirty="0" err="1"/>
              <a:t>i</a:t>
            </a:r>
            <a:r>
              <a:rPr lang="zh-CN" altLang="en-US" sz="2000" dirty="0"/>
              <a:t>列元素为</a:t>
            </a:r>
            <a:r>
              <a:rPr lang="en-US" altLang="zh-CN" sz="2000" dirty="0"/>
              <a:t>1</a:t>
            </a:r>
          </a:p>
          <a:p>
            <a:r>
              <a:rPr lang="zh-CN" altLang="en-US" sz="2000" dirty="0"/>
              <a:t>无解是指，存在一行满足前</a:t>
            </a:r>
            <a:r>
              <a:rPr lang="en-US" altLang="zh-CN" sz="2000" dirty="0"/>
              <a:t>n</a:t>
            </a:r>
            <a:r>
              <a:rPr lang="zh-CN" altLang="en-US" sz="2000" dirty="0"/>
              <a:t>列元素为</a:t>
            </a:r>
            <a:r>
              <a:rPr lang="en-US" altLang="zh-CN" sz="2000" dirty="0"/>
              <a:t>0,</a:t>
            </a:r>
            <a:r>
              <a:rPr lang="zh-CN" altLang="en-US" sz="2000" dirty="0"/>
              <a:t>最后一列元素不为</a:t>
            </a:r>
            <a:r>
              <a:rPr lang="en-US" altLang="zh-CN" sz="2000" dirty="0"/>
              <a:t>0</a:t>
            </a:r>
          </a:p>
          <a:p>
            <a:r>
              <a:rPr lang="zh-CN" altLang="en-US" sz="2000" dirty="0"/>
              <a:t>多解是指，在不满足无解的情况下，存在一行满足前</a:t>
            </a:r>
            <a:r>
              <a:rPr lang="en-US" altLang="zh-CN" sz="2000" dirty="0"/>
              <a:t>n</a:t>
            </a:r>
            <a:r>
              <a:rPr lang="zh-CN" altLang="en-US" sz="2000" dirty="0"/>
              <a:t>列元素为</a:t>
            </a:r>
            <a:r>
              <a:rPr lang="en-US" altLang="zh-CN" sz="2000" dirty="0"/>
              <a:t>0,</a:t>
            </a:r>
            <a:r>
              <a:rPr lang="zh-CN" altLang="en-US" sz="2000" dirty="0"/>
              <a:t>最后一列元素为</a:t>
            </a:r>
            <a:r>
              <a:rPr lang="en-US" altLang="zh-CN" sz="2000" dirty="0"/>
              <a:t>0</a:t>
            </a:r>
          </a:p>
          <a:p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6379C6B-9CC2-20EF-5356-11F9384B14AE}"/>
              </a:ext>
            </a:extLst>
          </p:cNvPr>
          <p:cNvSpPr txBox="1"/>
          <p:nvPr/>
        </p:nvSpPr>
        <p:spPr>
          <a:xfrm>
            <a:off x="467397" y="524783"/>
            <a:ext cx="7151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模线性方程组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62010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15C59A-C754-0636-245D-59B46AB05597}"/>
              </a:ext>
            </a:extLst>
          </p:cNvPr>
          <p:cNvSpPr txBox="1"/>
          <p:nvPr/>
        </p:nvSpPr>
        <p:spPr>
          <a:xfrm>
            <a:off x="3417280" y="595058"/>
            <a:ext cx="7151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highlight>
                  <a:srgbClr val="FFFFFF"/>
                </a:highlight>
                <a:latin typeface="Roboto" panose="02000000000000000000" pitchFamily="2" charset="0"/>
              </a:rPr>
              <a:t>一个在模素数下的高斯消元例子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080BAD-A4EC-1EFE-5100-B6DCC737B3A1}"/>
              </a:ext>
            </a:extLst>
          </p:cNvPr>
          <p:cNvSpPr txBox="1"/>
          <p:nvPr/>
        </p:nvSpPr>
        <p:spPr>
          <a:xfrm>
            <a:off x="1076173" y="2676682"/>
            <a:ext cx="743829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+mj-ea"/>
                <a:ea typeface="+mj-ea"/>
              </a:rPr>
              <a:t>第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轮处理过程如下：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找到了第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行，将第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行和第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行交换</a:t>
            </a:r>
            <a:endParaRPr lang="en-US" altLang="zh-CN" dirty="0">
              <a:latin typeface="+mj-ea"/>
              <a:ea typeface="+mj-ea"/>
            </a:endParaRPr>
          </a:p>
          <a:p>
            <a:r>
              <a:rPr lang="zh-CN" altLang="en-US" dirty="0">
                <a:latin typeface="+mj-ea"/>
                <a:ea typeface="+mj-ea"/>
              </a:rPr>
              <a:t>将第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行乘一个系数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，</a:t>
            </a:r>
            <a:r>
              <a:rPr lang="zh-CN" altLang="en-US" sz="1800" dirty="0"/>
              <a:t>满足运算后第</a:t>
            </a:r>
            <a:r>
              <a:rPr lang="en-US" altLang="zh-CN" dirty="0"/>
              <a:t>1</a:t>
            </a:r>
            <a:r>
              <a:rPr lang="zh-CN" altLang="en-US" sz="1800" dirty="0"/>
              <a:t>列元素为</a:t>
            </a:r>
            <a:r>
              <a:rPr lang="en-US" altLang="zh-CN" sz="1800" dirty="0"/>
              <a:t>1</a:t>
            </a:r>
          </a:p>
          <a:p>
            <a:r>
              <a:rPr lang="en-US" altLang="zh-CN" sz="1800" b="1" dirty="0"/>
              <a:t>[</a:t>
            </a:r>
            <a:r>
              <a:rPr lang="en-US" altLang="zh-CN" b="1" dirty="0"/>
              <a:t>1</a:t>
            </a:r>
            <a:r>
              <a:rPr lang="en-US" altLang="zh-CN" sz="1800" b="1" dirty="0"/>
              <a:t>     </a:t>
            </a:r>
            <a:r>
              <a:rPr lang="en-US" altLang="zh-CN" b="1" dirty="0"/>
              <a:t>2</a:t>
            </a:r>
            <a:r>
              <a:rPr lang="en-US" altLang="zh-CN" sz="1800" b="1" dirty="0"/>
              <a:t>      </a:t>
            </a:r>
            <a:r>
              <a:rPr lang="en-US" altLang="zh-CN" b="1" dirty="0"/>
              <a:t>0</a:t>
            </a:r>
            <a:r>
              <a:rPr lang="en-US" altLang="zh-CN" sz="1800" b="1" dirty="0"/>
              <a:t>     </a:t>
            </a:r>
            <a:r>
              <a:rPr lang="en-US" altLang="zh-CN" b="1" dirty="0"/>
              <a:t>1</a:t>
            </a:r>
            <a:r>
              <a:rPr lang="en-US" altLang="zh-CN" sz="1800" b="1" dirty="0"/>
              <a:t>]</a:t>
            </a:r>
          </a:p>
          <a:p>
            <a:r>
              <a:rPr lang="en-US" altLang="zh-CN" sz="1800" b="1" dirty="0"/>
              <a:t>[3     1      2     4]</a:t>
            </a:r>
          </a:p>
          <a:p>
            <a:r>
              <a:rPr lang="en-US" altLang="zh-CN" sz="1800" b="1" dirty="0"/>
              <a:t>[4     1      2     1]</a:t>
            </a:r>
          </a:p>
          <a:p>
            <a:r>
              <a:rPr lang="zh-CN" altLang="en-US" dirty="0">
                <a:latin typeface="+mj-ea"/>
                <a:ea typeface="+mj-ea"/>
              </a:rPr>
              <a:t>将第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行乘一个系数</a:t>
            </a:r>
            <a:r>
              <a:rPr lang="en-US" altLang="zh-CN" dirty="0">
                <a:latin typeface="+mj-ea"/>
                <a:ea typeface="+mj-ea"/>
              </a:rPr>
              <a:t>-3</a:t>
            </a:r>
            <a:r>
              <a:rPr lang="zh-CN" altLang="en-US" dirty="0">
                <a:latin typeface="+mj-ea"/>
                <a:ea typeface="+mj-ea"/>
              </a:rPr>
              <a:t>加到第</a:t>
            </a:r>
            <a:r>
              <a:rPr lang="en-US" altLang="zh-CN" dirty="0">
                <a:latin typeface="+mj-ea"/>
                <a:ea typeface="+mj-ea"/>
              </a:rPr>
              <a:t>2</a:t>
            </a:r>
            <a:r>
              <a:rPr lang="zh-CN" altLang="en-US" dirty="0">
                <a:latin typeface="+mj-ea"/>
                <a:ea typeface="+mj-ea"/>
              </a:rPr>
              <a:t>行，</a:t>
            </a:r>
            <a:r>
              <a:rPr lang="zh-CN" altLang="en-US" sz="1800" dirty="0"/>
              <a:t>满足运算后第</a:t>
            </a:r>
            <a:r>
              <a:rPr lang="en-US" altLang="zh-CN" sz="1800" dirty="0"/>
              <a:t>2</a:t>
            </a:r>
            <a:r>
              <a:rPr lang="zh-CN" altLang="en-US" sz="1800" dirty="0"/>
              <a:t>行第</a:t>
            </a:r>
            <a:r>
              <a:rPr lang="en-US" altLang="zh-CN" dirty="0"/>
              <a:t>1</a:t>
            </a:r>
            <a:r>
              <a:rPr lang="zh-CN" altLang="en-US" sz="1800" dirty="0"/>
              <a:t>列元素为</a:t>
            </a:r>
            <a:r>
              <a:rPr lang="en-US" altLang="zh-CN" dirty="0"/>
              <a:t>0</a:t>
            </a:r>
            <a:endParaRPr lang="en-US" altLang="zh-CN" sz="1800" dirty="0"/>
          </a:p>
          <a:p>
            <a:r>
              <a:rPr lang="en-US" altLang="zh-CN" sz="1800" b="1" dirty="0"/>
              <a:t>[</a:t>
            </a:r>
            <a:r>
              <a:rPr lang="en-US" altLang="zh-CN" b="1" dirty="0"/>
              <a:t>1</a:t>
            </a:r>
            <a:r>
              <a:rPr lang="en-US" altLang="zh-CN" sz="1800" b="1" dirty="0"/>
              <a:t>     </a:t>
            </a:r>
            <a:r>
              <a:rPr lang="en-US" altLang="zh-CN" b="1" dirty="0"/>
              <a:t>2</a:t>
            </a:r>
            <a:r>
              <a:rPr lang="en-US" altLang="zh-CN" sz="1800" b="1" dirty="0"/>
              <a:t>      </a:t>
            </a:r>
            <a:r>
              <a:rPr lang="en-US" altLang="zh-CN" b="1" dirty="0"/>
              <a:t>0</a:t>
            </a:r>
            <a:r>
              <a:rPr lang="en-US" altLang="zh-CN" sz="1800" b="1" dirty="0"/>
              <a:t>     </a:t>
            </a:r>
            <a:r>
              <a:rPr lang="en-US" altLang="zh-CN" b="1" dirty="0"/>
              <a:t>1</a:t>
            </a:r>
            <a:r>
              <a:rPr lang="en-US" altLang="zh-CN" sz="1800" b="1" dirty="0"/>
              <a:t>]</a:t>
            </a:r>
          </a:p>
          <a:p>
            <a:r>
              <a:rPr lang="en-US" altLang="zh-CN" sz="1800" b="1" dirty="0"/>
              <a:t>[0     </a:t>
            </a:r>
            <a:r>
              <a:rPr lang="en-US" altLang="zh-CN" b="1" dirty="0"/>
              <a:t>0</a:t>
            </a:r>
            <a:r>
              <a:rPr lang="en-US" altLang="zh-CN" sz="1800" b="1" dirty="0"/>
              <a:t>      2     1]</a:t>
            </a:r>
          </a:p>
          <a:p>
            <a:r>
              <a:rPr lang="en-US" altLang="zh-CN" sz="1800" b="1" dirty="0"/>
              <a:t>[4     1      2     1]</a:t>
            </a:r>
          </a:p>
          <a:p>
            <a:r>
              <a:rPr lang="zh-CN" altLang="en-US" dirty="0">
                <a:latin typeface="+mj-ea"/>
                <a:ea typeface="+mj-ea"/>
              </a:rPr>
              <a:t>将第</a:t>
            </a:r>
            <a:r>
              <a:rPr lang="en-US" altLang="zh-CN" dirty="0">
                <a:latin typeface="+mj-ea"/>
                <a:ea typeface="+mj-ea"/>
              </a:rPr>
              <a:t>1</a:t>
            </a:r>
            <a:r>
              <a:rPr lang="zh-CN" altLang="en-US" dirty="0">
                <a:latin typeface="+mj-ea"/>
                <a:ea typeface="+mj-ea"/>
              </a:rPr>
              <a:t>行乘一个系数</a:t>
            </a:r>
            <a:r>
              <a:rPr lang="en-US" altLang="zh-CN" dirty="0">
                <a:latin typeface="+mj-ea"/>
                <a:ea typeface="+mj-ea"/>
              </a:rPr>
              <a:t>-4</a:t>
            </a:r>
            <a:r>
              <a:rPr lang="zh-CN" altLang="en-US" dirty="0">
                <a:latin typeface="+mj-ea"/>
                <a:ea typeface="+mj-ea"/>
              </a:rPr>
              <a:t>加到第</a:t>
            </a:r>
            <a:r>
              <a:rPr lang="en-US" altLang="zh-CN" dirty="0">
                <a:latin typeface="+mj-ea"/>
                <a:ea typeface="+mj-ea"/>
              </a:rPr>
              <a:t>3</a:t>
            </a:r>
            <a:r>
              <a:rPr lang="zh-CN" altLang="en-US" dirty="0">
                <a:latin typeface="+mj-ea"/>
                <a:ea typeface="+mj-ea"/>
              </a:rPr>
              <a:t>行，</a:t>
            </a:r>
            <a:r>
              <a:rPr lang="zh-CN" altLang="en-US" sz="1800" dirty="0"/>
              <a:t>满足运算后第</a:t>
            </a:r>
            <a:r>
              <a:rPr lang="en-US" altLang="zh-CN" dirty="0"/>
              <a:t>3</a:t>
            </a:r>
            <a:r>
              <a:rPr lang="zh-CN" altLang="en-US" sz="1800" dirty="0"/>
              <a:t>行第</a:t>
            </a:r>
            <a:r>
              <a:rPr lang="en-US" altLang="zh-CN" dirty="0"/>
              <a:t>1</a:t>
            </a:r>
            <a:r>
              <a:rPr lang="zh-CN" altLang="en-US" sz="1800" dirty="0"/>
              <a:t>列元素为</a:t>
            </a:r>
            <a:r>
              <a:rPr lang="en-US" altLang="zh-CN" dirty="0"/>
              <a:t>0</a:t>
            </a:r>
            <a:endParaRPr lang="en-US" altLang="zh-CN" sz="1800" dirty="0"/>
          </a:p>
          <a:p>
            <a:r>
              <a:rPr lang="en-US" altLang="zh-CN" sz="1800" b="1" dirty="0"/>
              <a:t>[</a:t>
            </a:r>
            <a:r>
              <a:rPr lang="en-US" altLang="zh-CN" b="1" dirty="0"/>
              <a:t>1</a:t>
            </a:r>
            <a:r>
              <a:rPr lang="en-US" altLang="zh-CN" sz="1800" b="1" dirty="0"/>
              <a:t>     </a:t>
            </a:r>
            <a:r>
              <a:rPr lang="en-US" altLang="zh-CN" b="1" dirty="0"/>
              <a:t>2</a:t>
            </a:r>
            <a:r>
              <a:rPr lang="en-US" altLang="zh-CN" sz="1800" b="1" dirty="0"/>
              <a:t>      </a:t>
            </a:r>
            <a:r>
              <a:rPr lang="en-US" altLang="zh-CN" b="1" dirty="0"/>
              <a:t>0</a:t>
            </a:r>
            <a:r>
              <a:rPr lang="en-US" altLang="zh-CN" sz="1800" b="1" dirty="0"/>
              <a:t>     </a:t>
            </a:r>
            <a:r>
              <a:rPr lang="en-US" altLang="zh-CN" b="1" dirty="0"/>
              <a:t>1</a:t>
            </a:r>
            <a:r>
              <a:rPr lang="en-US" altLang="zh-CN" sz="1800" b="1" dirty="0"/>
              <a:t>]</a:t>
            </a:r>
          </a:p>
          <a:p>
            <a:r>
              <a:rPr lang="en-US" altLang="zh-CN" sz="1800" b="1" dirty="0"/>
              <a:t>[0     </a:t>
            </a:r>
            <a:r>
              <a:rPr lang="en-US" altLang="zh-CN" b="1" dirty="0"/>
              <a:t>0</a:t>
            </a:r>
            <a:r>
              <a:rPr lang="en-US" altLang="zh-CN" sz="1800" b="1" dirty="0"/>
              <a:t>      2     1]</a:t>
            </a:r>
          </a:p>
          <a:p>
            <a:r>
              <a:rPr lang="en-US" altLang="zh-CN" sz="1800" b="1" dirty="0"/>
              <a:t>[0     </a:t>
            </a:r>
            <a:r>
              <a:rPr lang="en-US" altLang="zh-CN" b="1" dirty="0"/>
              <a:t>3</a:t>
            </a:r>
            <a:r>
              <a:rPr lang="en-US" altLang="zh-CN" sz="1800" b="1" dirty="0"/>
              <a:t>      2     2]</a:t>
            </a:r>
          </a:p>
          <a:p>
            <a:endParaRPr lang="en-US" altLang="zh-CN" sz="1800" b="1" dirty="0"/>
          </a:p>
          <a:p>
            <a:endParaRPr lang="zh-CN" altLang="en-US" sz="1800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15EABF6-3854-A353-2697-19DB4A4DD57F}"/>
              </a:ext>
            </a:extLst>
          </p:cNvPr>
          <p:cNvSpPr txBox="1"/>
          <p:nvPr/>
        </p:nvSpPr>
        <p:spPr>
          <a:xfrm>
            <a:off x="4732027" y="1240966"/>
            <a:ext cx="302455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/>
              <a:t>[2     4      5     2]</a:t>
            </a:r>
          </a:p>
          <a:p>
            <a:r>
              <a:rPr lang="en-US" altLang="zh-CN" sz="2800" b="1" dirty="0"/>
              <a:t>[3     1      2     4]</a:t>
            </a:r>
          </a:p>
          <a:p>
            <a:r>
              <a:rPr lang="en-US" altLang="zh-CN" sz="2800" b="1" dirty="0"/>
              <a:t>[4     1      2     1]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2F28114-7977-C3F2-FA81-C772FA1A9BE0}"/>
              </a:ext>
            </a:extLst>
          </p:cNvPr>
          <p:cNvSpPr txBox="1"/>
          <p:nvPr/>
        </p:nvSpPr>
        <p:spPr>
          <a:xfrm>
            <a:off x="1283678" y="1725037"/>
            <a:ext cx="715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/>
              <a:t>令素数为</a:t>
            </a:r>
            <a:r>
              <a:rPr lang="en-US" altLang="zh-CN" sz="1800" b="1" dirty="0"/>
              <a:t>5</a:t>
            </a:r>
            <a:r>
              <a:rPr lang="zh-CN" altLang="en-US" sz="1800" b="1" dirty="0"/>
              <a:t>，增广矩阵如右</a:t>
            </a:r>
            <a:endParaRPr lang="en-US" altLang="zh-CN" sz="18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E373C51-2D94-C529-83D6-97C628D81E8C}"/>
              </a:ext>
            </a:extLst>
          </p:cNvPr>
          <p:cNvSpPr txBox="1"/>
          <p:nvPr/>
        </p:nvSpPr>
        <p:spPr>
          <a:xfrm>
            <a:off x="467397" y="524783"/>
            <a:ext cx="7151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模线性方程组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140764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415C59A-C754-0636-245D-59B46AB05597}"/>
              </a:ext>
            </a:extLst>
          </p:cNvPr>
          <p:cNvSpPr txBox="1"/>
          <p:nvPr/>
        </p:nvSpPr>
        <p:spPr>
          <a:xfrm>
            <a:off x="3757827" y="586337"/>
            <a:ext cx="7151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highlight>
                  <a:srgbClr val="FFFFFF"/>
                </a:highlight>
                <a:latin typeface="Roboto" panose="02000000000000000000" pitchFamily="2" charset="0"/>
              </a:rPr>
              <a:t>一个在模素数下的高斯消元例子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6080BAD-A4EC-1EFE-5100-B6DCC737B3A1}"/>
              </a:ext>
            </a:extLst>
          </p:cNvPr>
          <p:cNvSpPr txBox="1"/>
          <p:nvPr/>
        </p:nvSpPr>
        <p:spPr>
          <a:xfrm>
            <a:off x="1328219" y="1803315"/>
            <a:ext cx="74382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+mj-ea"/>
                <a:ea typeface="+mj-ea"/>
              </a:rPr>
              <a:t>第</a:t>
            </a:r>
            <a:r>
              <a:rPr lang="en-US" altLang="zh-CN" sz="2400" dirty="0">
                <a:latin typeface="+mj-ea"/>
                <a:ea typeface="+mj-ea"/>
              </a:rPr>
              <a:t>2</a:t>
            </a:r>
            <a:r>
              <a:rPr lang="zh-CN" altLang="en-US" sz="2400" dirty="0">
                <a:latin typeface="+mj-ea"/>
                <a:ea typeface="+mj-ea"/>
              </a:rPr>
              <a:t>轮处理后，矩阵如下：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b="1" dirty="0"/>
              <a:t>[1     0      2     3]</a:t>
            </a:r>
          </a:p>
          <a:p>
            <a:r>
              <a:rPr lang="en-US" altLang="zh-CN" sz="2400" b="1" dirty="0"/>
              <a:t>[0     1      4     4]</a:t>
            </a:r>
          </a:p>
          <a:p>
            <a:r>
              <a:rPr lang="en-US" altLang="zh-CN" sz="2400" b="1" dirty="0"/>
              <a:t>[0     0      2     1]</a:t>
            </a:r>
          </a:p>
          <a:p>
            <a:endParaRPr lang="en-US" altLang="zh-CN" sz="2400" b="1" dirty="0"/>
          </a:p>
          <a:p>
            <a:r>
              <a:rPr lang="zh-CN" altLang="en-US" sz="2400" dirty="0">
                <a:latin typeface="+mj-ea"/>
                <a:ea typeface="+mj-ea"/>
              </a:rPr>
              <a:t>第</a:t>
            </a:r>
            <a:r>
              <a:rPr lang="en-US" altLang="zh-CN" sz="2400" dirty="0">
                <a:latin typeface="+mj-ea"/>
                <a:ea typeface="+mj-ea"/>
              </a:rPr>
              <a:t>3</a:t>
            </a:r>
            <a:r>
              <a:rPr lang="zh-CN" altLang="en-US" sz="2400" dirty="0">
                <a:latin typeface="+mj-ea"/>
                <a:ea typeface="+mj-ea"/>
              </a:rPr>
              <a:t>轮处理后，矩阵如下：</a:t>
            </a:r>
            <a:endParaRPr lang="en-US" altLang="zh-CN" sz="2400" dirty="0">
              <a:latin typeface="+mj-ea"/>
              <a:ea typeface="+mj-ea"/>
            </a:endParaRPr>
          </a:p>
          <a:p>
            <a:r>
              <a:rPr lang="en-US" altLang="zh-CN" sz="2400" b="1" dirty="0"/>
              <a:t>[1     0      0     2]</a:t>
            </a:r>
          </a:p>
          <a:p>
            <a:r>
              <a:rPr lang="en-US" altLang="zh-CN" sz="2400" b="1" dirty="0"/>
              <a:t>[0     1      0     2]</a:t>
            </a:r>
          </a:p>
          <a:p>
            <a:r>
              <a:rPr lang="en-US" altLang="zh-CN" sz="2400" b="1" dirty="0"/>
              <a:t>[0     0      1     3]</a:t>
            </a:r>
          </a:p>
          <a:p>
            <a:endParaRPr lang="en-US" altLang="zh-CN" sz="1800" b="1" dirty="0"/>
          </a:p>
          <a:p>
            <a:endParaRPr lang="zh-CN" altLang="en-US" sz="1800" b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CE86F08-F424-DDD6-96D0-65A1CBF36701}"/>
              </a:ext>
            </a:extLst>
          </p:cNvPr>
          <p:cNvSpPr txBox="1"/>
          <p:nvPr/>
        </p:nvSpPr>
        <p:spPr>
          <a:xfrm>
            <a:off x="467397" y="524783"/>
            <a:ext cx="7151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模线性方程组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669639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AD2A625D-C048-08C2-D239-F5B190E8CA24}"/>
              </a:ext>
            </a:extLst>
          </p:cNvPr>
          <p:cNvSpPr txBox="1"/>
          <p:nvPr/>
        </p:nvSpPr>
        <p:spPr>
          <a:xfrm>
            <a:off x="597878" y="512658"/>
            <a:ext cx="7151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effectLst/>
                <a:latin typeface="+mn-ea"/>
                <a:ea typeface="+mn-ea"/>
              </a:rPr>
              <a:t>超能粒子炮</a:t>
            </a:r>
            <a:r>
              <a:rPr lang="en-US" altLang="zh-CN" sz="3200" b="1" dirty="0">
                <a:effectLst/>
                <a:latin typeface="+mn-ea"/>
                <a:ea typeface="+mn-ea"/>
              </a:rPr>
              <a:t>·</a:t>
            </a:r>
            <a:r>
              <a:rPr lang="zh-CN" altLang="en-US" sz="3200" b="1" dirty="0">
                <a:effectLst/>
                <a:latin typeface="+mn-ea"/>
                <a:ea typeface="+mn-ea"/>
              </a:rPr>
              <a:t>改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B2B047FE-7A5C-D1CA-7E11-A1F91C2CC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397" y="2147860"/>
            <a:ext cx="11117832" cy="29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70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38467F-8EF5-2874-6CB8-F7ECC660789B}"/>
              </a:ext>
            </a:extLst>
          </p:cNvPr>
          <p:cNvSpPr txBox="1"/>
          <p:nvPr/>
        </p:nvSpPr>
        <p:spPr>
          <a:xfrm>
            <a:off x="597878" y="512658"/>
            <a:ext cx="7151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effectLst/>
                <a:latin typeface="+mn-ea"/>
                <a:ea typeface="+mn-ea"/>
              </a:rPr>
              <a:t>超能粒子炮</a:t>
            </a:r>
            <a:r>
              <a:rPr lang="en-US" altLang="zh-CN" sz="3200" b="1" dirty="0">
                <a:effectLst/>
                <a:latin typeface="+mn-ea"/>
                <a:ea typeface="+mn-ea"/>
              </a:rPr>
              <a:t>·</a:t>
            </a:r>
            <a:r>
              <a:rPr lang="zh-CN" altLang="en-US" sz="3200" b="1" dirty="0">
                <a:effectLst/>
                <a:latin typeface="+mn-ea"/>
                <a:ea typeface="+mn-ea"/>
              </a:rPr>
              <a:t>改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03C66B2-CDD7-A6EE-E988-6FC82E1B5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311" y="2172878"/>
            <a:ext cx="11256735" cy="1879438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44C68EDA-5110-2E2B-CD62-8DB43113FD97}"/>
              </a:ext>
            </a:extLst>
          </p:cNvPr>
          <p:cNvSpPr txBox="1"/>
          <p:nvPr/>
        </p:nvSpPr>
        <p:spPr>
          <a:xfrm>
            <a:off x="4173416" y="600381"/>
            <a:ext cx="715107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highlight>
                  <a:srgbClr val="FFFFFF"/>
                </a:highlight>
                <a:latin typeface="Roboto" panose="02000000000000000000" pitchFamily="2" charset="0"/>
              </a:rPr>
              <a:t>卢卡斯定理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E2E142C-3F74-25A2-90A6-1AEE7FAE2550}"/>
              </a:ext>
            </a:extLst>
          </p:cNvPr>
          <p:cNvSpPr txBox="1"/>
          <p:nvPr/>
        </p:nvSpPr>
        <p:spPr>
          <a:xfrm>
            <a:off x="996462" y="5025818"/>
            <a:ext cx="71510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卢卡斯定理证明：</a:t>
            </a:r>
            <a:r>
              <a:rPr lang="zh-CN" altLang="en-US" dirty="0">
                <a:hlinkClick r:id="rId3"/>
              </a:rPr>
              <a:t>卢卡斯定理 </a:t>
            </a:r>
            <a:r>
              <a:rPr lang="en-US" altLang="zh-CN" dirty="0">
                <a:hlinkClick r:id="rId3"/>
              </a:rPr>
              <a:t>- OI Wiki (oi-wiki.org)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5117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38467F-8EF5-2874-6CB8-F7ECC660789B}"/>
              </a:ext>
            </a:extLst>
          </p:cNvPr>
          <p:cNvSpPr txBox="1"/>
          <p:nvPr/>
        </p:nvSpPr>
        <p:spPr>
          <a:xfrm>
            <a:off x="597878" y="512658"/>
            <a:ext cx="7151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effectLst/>
                <a:latin typeface="+mn-ea"/>
                <a:ea typeface="+mn-ea"/>
              </a:rPr>
              <a:t>超能粒子炮</a:t>
            </a:r>
            <a:r>
              <a:rPr lang="en-US" altLang="zh-CN" sz="3200" b="1" dirty="0">
                <a:effectLst/>
                <a:latin typeface="+mn-ea"/>
                <a:ea typeface="+mn-ea"/>
              </a:rPr>
              <a:t>·</a:t>
            </a:r>
            <a:r>
              <a:rPr lang="zh-CN" altLang="en-US" sz="3200" b="1" dirty="0">
                <a:effectLst/>
                <a:latin typeface="+mn-ea"/>
                <a:ea typeface="+mn-ea"/>
              </a:rPr>
              <a:t>改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ED62066-529A-2F1F-F22A-89FD7A884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59" y="1316552"/>
            <a:ext cx="4486350" cy="772483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13DE8A05-5FF4-5B66-D6DE-4CF847E1F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100" y="2278260"/>
            <a:ext cx="3915507" cy="1744954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39989C23-0E68-75F8-E01D-63BE700915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458" y="3861257"/>
            <a:ext cx="6324213" cy="942079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F6874A62-9230-5743-CF12-EAFC595BCF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618" y="4732783"/>
            <a:ext cx="5924686" cy="1641249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CFA39110-FE2E-B66C-BD51-223AC62C7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8977" y="2244264"/>
            <a:ext cx="5367170" cy="850764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A7083F5A-53B2-BDC0-96B2-18C87C1CCF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7048" y="3487543"/>
            <a:ext cx="7162584" cy="627139"/>
          </a:xfrm>
          <a:prstGeom prst="rect">
            <a:avLst/>
          </a:prstGeom>
        </p:spPr>
      </p:pic>
      <p:cxnSp>
        <p:nvCxnSpPr>
          <p:cNvPr id="33" name="Connector 24">
            <a:extLst>
              <a:ext uri="{FF2B5EF4-FFF2-40B4-BE49-F238E27FC236}">
                <a16:creationId xmlns:a16="http://schemas.microsoft.com/office/drawing/2014/main" id="{25F3A378-3E32-E8FE-3639-CE63BD81D611}"/>
              </a:ext>
            </a:extLst>
          </p:cNvPr>
          <p:cNvCxnSpPr>
            <a:cxnSpLocks/>
          </p:cNvCxnSpPr>
          <p:nvPr/>
        </p:nvCxnSpPr>
        <p:spPr>
          <a:xfrm>
            <a:off x="5592730" y="1316552"/>
            <a:ext cx="0" cy="5254597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pic>
        <p:nvPicPr>
          <p:cNvPr id="40" name="图片 39">
            <a:extLst>
              <a:ext uri="{FF2B5EF4-FFF2-40B4-BE49-F238E27FC236}">
                <a16:creationId xmlns:a16="http://schemas.microsoft.com/office/drawing/2014/main" id="{934B1C3C-6CC8-19BF-9F7A-E44BDBD2640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42348" y="4717675"/>
            <a:ext cx="6617040" cy="914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57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10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76300" y="3348990"/>
            <a:ext cx="14285595" cy="3969163"/>
            <a:chOff x="-876300" y="3348990"/>
            <a:chExt cx="14285595" cy="3969163"/>
          </a:xfrm>
        </p:grpSpPr>
        <p:sp>
          <p:nvSpPr>
            <p:cNvPr id="3" name="Freeform 3"/>
            <p:cNvSpPr/>
            <p:nvPr/>
          </p:nvSpPr>
          <p:spPr>
            <a:xfrm>
              <a:off x="-876300" y="3348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4" name="Freeform 4"/>
            <p:cNvSpPr/>
            <p:nvPr/>
          </p:nvSpPr>
          <p:spPr>
            <a:xfrm>
              <a:off x="-861536" y="343690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5" name="Freeform 5"/>
            <p:cNvSpPr/>
            <p:nvPr/>
          </p:nvSpPr>
          <p:spPr>
            <a:xfrm>
              <a:off x="-846677" y="352482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6" name="Freeform 6"/>
            <p:cNvSpPr/>
            <p:nvPr/>
          </p:nvSpPr>
          <p:spPr>
            <a:xfrm>
              <a:off x="-831913" y="361273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7" name="Freeform 7"/>
            <p:cNvSpPr/>
            <p:nvPr/>
          </p:nvSpPr>
          <p:spPr>
            <a:xfrm>
              <a:off x="-817054" y="370065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8" name="Freeform 8"/>
            <p:cNvSpPr/>
            <p:nvPr/>
          </p:nvSpPr>
          <p:spPr>
            <a:xfrm>
              <a:off x="-802291" y="378856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9" name="Freeform 9"/>
            <p:cNvSpPr/>
            <p:nvPr/>
          </p:nvSpPr>
          <p:spPr>
            <a:xfrm>
              <a:off x="-787527" y="3876485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0" name="Freeform 10"/>
            <p:cNvSpPr/>
            <p:nvPr/>
          </p:nvSpPr>
          <p:spPr>
            <a:xfrm>
              <a:off x="-772668" y="3964496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1" name="Freeform 11"/>
            <p:cNvSpPr/>
            <p:nvPr/>
          </p:nvSpPr>
          <p:spPr>
            <a:xfrm>
              <a:off x="-757904" y="4052411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2" name="Freeform 12"/>
            <p:cNvSpPr/>
            <p:nvPr/>
          </p:nvSpPr>
          <p:spPr>
            <a:xfrm>
              <a:off x="-743140" y="4140327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3" name="Freeform 13"/>
            <p:cNvSpPr/>
            <p:nvPr/>
          </p:nvSpPr>
          <p:spPr>
            <a:xfrm>
              <a:off x="-728281" y="4228243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4" name="Freeform 14"/>
            <p:cNvSpPr/>
            <p:nvPr/>
          </p:nvSpPr>
          <p:spPr>
            <a:xfrm>
              <a:off x="-713518" y="4316159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5" name="Freeform 15"/>
            <p:cNvSpPr/>
            <p:nvPr/>
          </p:nvSpPr>
          <p:spPr>
            <a:xfrm>
              <a:off x="-698659" y="4404074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  <p:sp>
          <p:nvSpPr>
            <p:cNvPr id="16" name="Freeform 16"/>
            <p:cNvSpPr/>
            <p:nvPr/>
          </p:nvSpPr>
          <p:spPr>
            <a:xfrm>
              <a:off x="-683895" y="4491990"/>
              <a:ext cx="14093190" cy="2826163"/>
            </a:xfrm>
            <a:custGeom>
              <a:avLst/>
              <a:gdLst/>
              <a:ahLst/>
              <a:cxnLst/>
              <a:rect l="l" t="t" r="r" b="b"/>
              <a:pathLst>
                <a:path w="14093190" h="2826148">
                  <a:moveTo>
                    <a:pt x="0" y="1348740"/>
                  </a:moveTo>
                  <a:cubicBezTo>
                    <a:pt x="642937" y="2181225"/>
                    <a:pt x="1285875" y="3013710"/>
                    <a:pt x="3634740" y="2788920"/>
                  </a:cubicBezTo>
                  <a:cubicBezTo>
                    <a:pt x="5983605" y="2564130"/>
                    <a:pt x="12064365" y="527685"/>
                    <a:pt x="14093190" y="0"/>
                  </a:cubicBezTo>
                </a:path>
              </a:pathLst>
            </a:custGeom>
            <a:noFill/>
            <a:ln w="12700">
              <a:gradFill>
                <a:gsLst>
                  <a:gs pos="0">
                    <a:schemeClr val="accent2">
                      <a:alpha val="100000"/>
                    </a:schemeClr>
                  </a:gs>
                  <a:gs pos="100000">
                    <a:schemeClr val="accent1">
                      <a:alpha val="15000"/>
                    </a:schemeClr>
                  </a:gs>
                </a:gsLst>
                <a:lin ang="5400000"/>
              </a:gradFill>
              <a:prstDash val="solid"/>
            </a:ln>
          </p:spPr>
        </p:sp>
      </p:grpSp>
      <p:sp>
        <p:nvSpPr>
          <p:cNvPr id="23" name="AutoShape 23"/>
          <p:cNvSpPr/>
          <p:nvPr/>
        </p:nvSpPr>
        <p:spPr>
          <a:xfrm>
            <a:off x="467397" y="461297"/>
            <a:ext cx="10764838" cy="45719"/>
          </a:xfrm>
          <a:prstGeom prst="roundRect">
            <a:avLst>
              <a:gd name="adj" fmla="val 0"/>
            </a:avLst>
          </a:prstGeom>
          <a:gradFill>
            <a:gsLst>
              <a:gs pos="27000">
                <a:srgbClr val="136F5B">
                  <a:alpha val="100000"/>
                </a:srgbClr>
              </a:gs>
              <a:gs pos="100000">
                <a:srgbClr val="C3F5EA">
                  <a:alpha val="90000"/>
                </a:srgbClr>
              </a:gs>
            </a:gsLst>
            <a:path path="circle">
              <a:fillToRect r="100000" b="100000"/>
            </a:path>
            <a:tileRect l="-100000" t="-100000"/>
          </a:gradFill>
          <a:ln/>
        </p:spPr>
      </p:sp>
      <p:cxnSp>
        <p:nvCxnSpPr>
          <p:cNvPr id="24" name="Connector 24"/>
          <p:cNvCxnSpPr/>
          <p:nvPr/>
        </p:nvCxnSpPr>
        <p:spPr>
          <a:xfrm>
            <a:off x="467397" y="1127326"/>
            <a:ext cx="8655844" cy="0"/>
          </a:xfrm>
          <a:prstGeom prst="line">
            <a:avLst/>
          </a:prstGeom>
          <a:ln w="9525">
            <a:solidFill>
              <a:srgbClr val="136F5B">
                <a:alpha val="100000"/>
              </a:srgbClr>
            </a:solidFill>
            <a:prstDash val="solid"/>
            <a:headEnd type="none"/>
            <a:tailEnd type="none"/>
          </a:ln>
        </p:spPr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2BF598E-0741-629E-E006-0DC8B210A858}"/>
              </a:ext>
            </a:extLst>
          </p:cNvPr>
          <p:cNvSpPr txBox="1"/>
          <p:nvPr/>
        </p:nvSpPr>
        <p:spPr>
          <a:xfrm>
            <a:off x="2414954" y="2773961"/>
            <a:ext cx="5290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zh-CN" b="0" i="0" dirty="0">
                <a:latin typeface="+mj-lt"/>
              </a:rPr>
              <a:t> 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C38467F-8EF5-2874-6CB8-F7ECC660789B}"/>
              </a:ext>
            </a:extLst>
          </p:cNvPr>
          <p:cNvSpPr txBox="1"/>
          <p:nvPr/>
        </p:nvSpPr>
        <p:spPr>
          <a:xfrm>
            <a:off x="597878" y="512658"/>
            <a:ext cx="71510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i="0" dirty="0">
                <a:effectLst/>
                <a:highlight>
                  <a:srgbClr val="FAFAFA"/>
                </a:highlight>
                <a:latin typeface="Roboto" panose="02000000000000000000" pitchFamily="2" charset="0"/>
              </a:rPr>
              <a:t>移除奶牛</a:t>
            </a:r>
            <a:endParaRPr lang="zh-CN" altLang="en-US" sz="3200" b="1" dirty="0">
              <a:effectLst/>
              <a:latin typeface="+mn-ea"/>
              <a:ea typeface="+mn-ea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32B7490E-C0C1-3508-CE03-3BD50DBF3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10" y="2173721"/>
            <a:ext cx="11518780" cy="310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71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</TotalTime>
  <Words>1180</Words>
  <Application>Microsoft Office PowerPoint</Application>
  <PresentationFormat>宽屏</PresentationFormat>
  <Paragraphs>113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Arial</vt:lpstr>
      <vt:lpstr>Calibri</vt:lpstr>
      <vt:lpstr>Cambria Math</vt:lpstr>
      <vt:lpstr>Roboto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逸翔 李</dc:creator>
  <cp:lastModifiedBy>逸翔 李</cp:lastModifiedBy>
  <cp:revision>6</cp:revision>
  <dcterms:created xsi:type="dcterms:W3CDTF">2024-06-14T08:16:53Z</dcterms:created>
  <dcterms:modified xsi:type="dcterms:W3CDTF">2024-06-14T12:22:55Z</dcterms:modified>
</cp:coreProperties>
</file>