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EE1C9-FA73-C7C6-41B7-5CA8B7E42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3BBCDE-949F-B264-2AD6-837EC6B3A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1EEAC-E224-28B9-840E-53C208A9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D1C0A-1B0E-0D4D-0110-C40145AE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51892-A12C-70BB-47AE-3C9B77E43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2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155DC-7BAF-B1B5-0783-01A75140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ADE4861-6BFC-1441-EE5E-BDDA4875F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DE2737-0A54-62C0-F04A-F132E6F2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32DA7-40CA-9B37-3EDC-CD8F779C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F731B-CDC2-2AFA-033C-CA2CEB51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16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0354BF8-9989-B9F9-E104-2000BB6AD7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85F67B-A518-88E8-76C3-3513242CB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9475A7-812F-F832-7644-AE42CB200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9CEC75-B800-C99D-9581-AA557C532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64E6AD-5C3E-BCD9-575B-DD7947A3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0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187F8B-B209-A13F-8F78-2970E974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DDF843-2444-C9AD-009C-6FC9E6893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D88908-5E1D-6D17-120C-81BAF6DD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5F3B46-3809-808C-3403-AC6EBAB4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E7DBF-8FED-9F65-6FF9-2ED201EE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4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13E12-2698-29AB-90F6-23A2337C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4B7A24-D51B-2D14-63A9-130C16B6C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E79EBE-5429-098F-5ECC-4E9FFBD6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C98CE4-B814-2A8D-083D-C76B3CCB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409BE-9853-3999-FE93-7FDDF9D63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53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AD98B-52B9-8201-2ADA-BB27CF45A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1D5621-A55E-6CD1-7AEF-99F735C7AB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059471-072D-582B-9A2E-4EABA340A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4A53B-0703-239C-CCDB-4C538C19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1423B1-011D-D289-64FB-5E706CDC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686851-F5BC-5EC0-B2D3-959FAFDE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691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C1C01-751C-1FFA-05D2-EA006FD49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01A8C-F62E-9C2B-367B-4714B3265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C77498-152C-08A5-8E15-E681E3573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DA0CE-17B8-F7CD-A753-F574D88AE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1FC421-5396-E9FF-E8D2-E1241A56DB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DB0828-A934-E235-4875-9073B7B6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E103C3C-DF1D-EA25-00A6-529403CB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3AE404-E3A0-3654-2A9B-8155A461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14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58D87-88D4-3C7C-2EEB-64EBEF796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608468-CB4E-ED32-4081-FDB65294F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5DA7E8-F7E8-3B44-1384-D7B94351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FCF910-ABA3-5890-9BDC-AE540DA4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4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945D27-0370-C74D-C338-51631B1C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CDED23-FF54-FE76-7BC3-50AA14AC3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CB0556-6ADE-AAA6-1145-339E869F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5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91E73-492A-69F7-C6A8-D03845CC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21813-9508-650E-577B-495BBC211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E34E53-C5CF-359C-BCBB-CF6C9E628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76EC652-98D8-5733-2CC9-8624F7F6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EF98B0-AF01-CAB8-9E00-9599BCD21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B18B1-3B6B-8ED2-4CD3-02BD33D1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37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13F6-CB61-DC87-A1B1-A730B347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6EBF744-A0DC-07C6-2898-CD34404B22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28F527-292D-2FEE-CF7F-8EFB2631A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2B9749-4553-B51E-6EF0-A799BF18B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236996-28D8-53F5-3874-2F419AF37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BF0FC-4AE7-C05A-E9FC-48190EE5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49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8B9037-8841-F4AD-AFD9-457AEBC7A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CA5AC0-5A94-4C58-5004-D0DE768FA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C57E75-5D49-3972-35B6-F28A964BC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40896-7464-498C-A310-9B1028708603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29368F-C6D6-36A2-F254-C6E6FE373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42DABA-A2D7-E6EB-111C-8F6DDEEBB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3997-8A01-4200-93A2-4C797C7342D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3934A10-7688-7954-C0B4-F7D4DCEF6178}"/>
              </a:ext>
            </a:extLst>
          </p:cNvPr>
          <p:cNvSpPr/>
          <p:nvPr userDrawn="1"/>
        </p:nvSpPr>
        <p:spPr>
          <a:xfrm>
            <a:off x="8592000" y="3258000"/>
            <a:ext cx="3600000" cy="3600000"/>
          </a:xfrm>
          <a:prstGeom prst="rect">
            <a:avLst/>
          </a:prstGeom>
          <a:blipFill dpi="0" rotWithShape="1">
            <a:blip r:embed="rId1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6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58BCB-1877-3D47-776F-3696B9D84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KSTUX </a:t>
            </a:r>
            <a:r>
              <a:rPr lang="zh-CN" altLang="en-US" dirty="0"/>
              <a:t>题解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177959-973D-6339-4C06-42238ECF2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0192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我喜欢芭</a:t>
            </a:r>
            <a:r>
              <a:rPr lang="en-US" altLang="zh-CN" dirty="0"/>
              <a:t>~</a:t>
            </a:r>
            <a:r>
              <a:rPr lang="zh-CN" altLang="en-US" dirty="0"/>
              <a:t>菲↑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什么是群和群变换还是自行查阅吧。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总之在这个问题中，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是所有可能的序列数量，大小为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是平移变换和增值变换的叠加，总共有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个。</a:t>
                </a:r>
                <a:br>
                  <a:rPr lang="en-US" altLang="zh-CN" dirty="0"/>
                </a:br>
                <a:r>
                  <a:rPr lang="zh-CN" altLang="en-US" dirty="0"/>
                  <a:t>其中每个变换都可以被表示为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，表示序列被右移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次，每个值被替换为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706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我喜欢芭</a:t>
            </a:r>
            <a:r>
              <a:rPr lang="en-US" altLang="zh-CN" dirty="0"/>
              <a:t>~</a:t>
            </a:r>
            <a:r>
              <a:rPr lang="zh-CN" altLang="en-US" dirty="0"/>
              <a:t>菲↑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考虑变换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每个数都会被箭头转到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后的位置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可以证明：</a:t>
                </a:r>
                <a:br>
                  <a:rPr lang="en-US" altLang="zh-CN" dirty="0"/>
                </a:br>
                <a:r>
                  <a:rPr lang="zh-CN" altLang="en-US" dirty="0"/>
                  <a:t>整个环被拆分为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个长度为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的环</a:t>
                </a:r>
                <a:br>
                  <a:rPr lang="en-US" altLang="zh-CN" dirty="0"/>
                </a:br>
                <a:r>
                  <a:rPr lang="zh-CN" altLang="en-US" dirty="0"/>
                  <a:t>（通过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，用 </a:t>
                </a:r>
                <a:r>
                  <a:rPr lang="en-US" altLang="zh-CN" dirty="0" err="1"/>
                  <a:t>exgcd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得到）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241BB73F-6096-84AE-4C7A-F480CD6E1DBD}"/>
              </a:ext>
            </a:extLst>
          </p:cNvPr>
          <p:cNvSpPr/>
          <p:nvPr/>
        </p:nvSpPr>
        <p:spPr>
          <a:xfrm>
            <a:off x="9308460" y="1980102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1BB73F-6096-84AE-4C7A-F480CD6E1DBD}"/>
              </a:ext>
            </a:extLst>
          </p:cNvPr>
          <p:cNvSpPr/>
          <p:nvPr/>
        </p:nvSpPr>
        <p:spPr>
          <a:xfrm>
            <a:off x="10013442" y="2307378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41BB73F-6096-84AE-4C7A-F480CD6E1DBD}"/>
              </a:ext>
            </a:extLst>
          </p:cNvPr>
          <p:cNvSpPr/>
          <p:nvPr/>
        </p:nvSpPr>
        <p:spPr>
          <a:xfrm>
            <a:off x="10013442" y="3866463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41BB73F-6096-84AE-4C7A-F480CD6E1DBD}"/>
              </a:ext>
            </a:extLst>
          </p:cNvPr>
          <p:cNvSpPr/>
          <p:nvPr/>
        </p:nvSpPr>
        <p:spPr>
          <a:xfrm>
            <a:off x="9319424" y="4228276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41BB73F-6096-84AE-4C7A-F480CD6E1DBD}"/>
              </a:ext>
            </a:extLst>
          </p:cNvPr>
          <p:cNvSpPr/>
          <p:nvPr/>
        </p:nvSpPr>
        <p:spPr>
          <a:xfrm>
            <a:off x="10412532" y="3040844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41BB73F-6096-84AE-4C7A-F480CD6E1DBD}"/>
              </a:ext>
            </a:extLst>
          </p:cNvPr>
          <p:cNvSpPr/>
          <p:nvPr/>
        </p:nvSpPr>
        <p:spPr>
          <a:xfrm>
            <a:off x="8625406" y="3866463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241BB73F-6096-84AE-4C7A-F480CD6E1DBD}"/>
              </a:ext>
            </a:extLst>
          </p:cNvPr>
          <p:cNvSpPr/>
          <p:nvPr/>
        </p:nvSpPr>
        <p:spPr>
          <a:xfrm>
            <a:off x="8263593" y="3035910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41BB73F-6096-84AE-4C7A-F480CD6E1DBD}"/>
              </a:ext>
            </a:extLst>
          </p:cNvPr>
          <p:cNvSpPr/>
          <p:nvPr/>
        </p:nvSpPr>
        <p:spPr>
          <a:xfrm>
            <a:off x="8603478" y="2335506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AD772DC1-D743-CBD8-E897-00695311AD40}"/>
              </a:ext>
            </a:extLst>
          </p:cNvPr>
          <p:cNvCxnSpPr>
            <a:stCxn id="14" idx="7"/>
            <a:endCxn id="7" idx="2"/>
          </p:cNvCxnSpPr>
          <p:nvPr/>
        </p:nvCxnSpPr>
        <p:spPr>
          <a:xfrm flipV="1">
            <a:off x="8912305" y="2161009"/>
            <a:ext cx="396155" cy="22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51574755-80AC-8311-EC4E-37D26A08D057}"/>
              </a:ext>
            </a:extLst>
          </p:cNvPr>
          <p:cNvCxnSpPr>
            <a:stCxn id="7" idx="6"/>
            <a:endCxn id="8" idx="1"/>
          </p:cNvCxnSpPr>
          <p:nvPr/>
        </p:nvCxnSpPr>
        <p:spPr>
          <a:xfrm>
            <a:off x="9670273" y="2161009"/>
            <a:ext cx="396155" cy="19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3E31B38-D386-D79D-AA8D-BD4BCF55BDC0}"/>
              </a:ext>
            </a:extLst>
          </p:cNvPr>
          <p:cNvCxnSpPr>
            <a:stCxn id="8" idx="5"/>
            <a:endCxn id="11" idx="0"/>
          </p:cNvCxnSpPr>
          <p:nvPr/>
        </p:nvCxnSpPr>
        <p:spPr>
          <a:xfrm>
            <a:off x="10322269" y="2616205"/>
            <a:ext cx="271170" cy="42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601107A5-4507-859D-42FE-6CBD9E400227}"/>
              </a:ext>
            </a:extLst>
          </p:cNvPr>
          <p:cNvCxnSpPr>
            <a:stCxn id="11" idx="4"/>
            <a:endCxn id="9" idx="7"/>
          </p:cNvCxnSpPr>
          <p:nvPr/>
        </p:nvCxnSpPr>
        <p:spPr>
          <a:xfrm flipH="1">
            <a:off x="10322269" y="3402657"/>
            <a:ext cx="271170" cy="51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97F2C27B-5430-4C9E-427B-A89330537F56}"/>
              </a:ext>
            </a:extLst>
          </p:cNvPr>
          <p:cNvCxnSpPr>
            <a:stCxn id="9" idx="3"/>
            <a:endCxn id="10" idx="6"/>
          </p:cNvCxnSpPr>
          <p:nvPr/>
        </p:nvCxnSpPr>
        <p:spPr>
          <a:xfrm flipH="1">
            <a:off x="9681237" y="4175290"/>
            <a:ext cx="385191" cy="23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943AB14-C87B-0F76-05D3-A3B919D2DD98}"/>
              </a:ext>
            </a:extLst>
          </p:cNvPr>
          <p:cNvCxnSpPr>
            <a:stCxn id="10" idx="2"/>
            <a:endCxn id="12" idx="5"/>
          </p:cNvCxnSpPr>
          <p:nvPr/>
        </p:nvCxnSpPr>
        <p:spPr>
          <a:xfrm flipH="1" flipV="1">
            <a:off x="8934233" y="4175290"/>
            <a:ext cx="385191" cy="23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BF42310-5389-70DF-8EF0-AB2BA45DCDDA}"/>
              </a:ext>
            </a:extLst>
          </p:cNvPr>
          <p:cNvCxnSpPr>
            <a:stCxn id="13" idx="4"/>
            <a:endCxn id="12" idx="1"/>
          </p:cNvCxnSpPr>
          <p:nvPr/>
        </p:nvCxnSpPr>
        <p:spPr>
          <a:xfrm>
            <a:off x="8444500" y="3397723"/>
            <a:ext cx="233892" cy="52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5DF2AC3-7150-7B63-FBAC-84BD232CF61B}"/>
              </a:ext>
            </a:extLst>
          </p:cNvPr>
          <p:cNvCxnSpPr>
            <a:stCxn id="14" idx="3"/>
            <a:endCxn id="13" idx="0"/>
          </p:cNvCxnSpPr>
          <p:nvPr/>
        </p:nvCxnSpPr>
        <p:spPr>
          <a:xfrm flipH="1">
            <a:off x="8444500" y="2644333"/>
            <a:ext cx="211964" cy="391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75A190A-DF48-A4BA-823D-55828FE013FE}"/>
              </a:ext>
            </a:extLst>
          </p:cNvPr>
          <p:cNvCxnSpPr>
            <a:stCxn id="7" idx="7"/>
            <a:endCxn id="11" idx="7"/>
          </p:cNvCxnSpPr>
          <p:nvPr/>
        </p:nvCxnSpPr>
        <p:spPr>
          <a:xfrm rot="16200000" flipH="1">
            <a:off x="9638952" y="2011423"/>
            <a:ext cx="1060742" cy="1104072"/>
          </a:xfrm>
          <a:prstGeom prst="curvedConnector3">
            <a:avLst>
              <a:gd name="adj1" fmla="val -153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5DF44F30-C3C1-A230-8A7B-EFD2C6155EBE}"/>
              </a:ext>
            </a:extLst>
          </p:cNvPr>
          <p:cNvCxnSpPr>
            <a:stCxn id="8" idx="6"/>
            <a:endCxn id="9" idx="6"/>
          </p:cNvCxnSpPr>
          <p:nvPr/>
        </p:nvCxnSpPr>
        <p:spPr>
          <a:xfrm>
            <a:off x="10375255" y="2488285"/>
            <a:ext cx="12700" cy="1559085"/>
          </a:xfrm>
          <a:prstGeom prst="curvedConnector3">
            <a:avLst>
              <a:gd name="adj1" fmla="val 62028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67E903C-7171-1505-2BD8-2B635039C37F}"/>
              </a:ext>
            </a:extLst>
          </p:cNvPr>
          <p:cNvCxnSpPr>
            <a:stCxn id="11" idx="5"/>
            <a:endCxn id="10" idx="5"/>
          </p:cNvCxnSpPr>
          <p:nvPr/>
        </p:nvCxnSpPr>
        <p:spPr>
          <a:xfrm rot="5400000">
            <a:off x="9581089" y="3396833"/>
            <a:ext cx="1187432" cy="1093108"/>
          </a:xfrm>
          <a:prstGeom prst="curvedConnector3">
            <a:avLst>
              <a:gd name="adj1" fmla="val 1237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269057A4-B914-152E-6A7D-40B71B5C770F}"/>
              </a:ext>
            </a:extLst>
          </p:cNvPr>
          <p:cNvCxnSpPr>
            <a:stCxn id="9" idx="4"/>
            <a:endCxn id="12" idx="4"/>
          </p:cNvCxnSpPr>
          <p:nvPr/>
        </p:nvCxnSpPr>
        <p:spPr>
          <a:xfrm rot="5400000">
            <a:off x="9500331" y="3534258"/>
            <a:ext cx="12700" cy="1388036"/>
          </a:xfrm>
          <a:prstGeom prst="curvedConnector3">
            <a:avLst>
              <a:gd name="adj1" fmla="val 65654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连接符: 曲线 43">
            <a:extLst>
              <a:ext uri="{FF2B5EF4-FFF2-40B4-BE49-F238E27FC236}">
                <a16:creationId xmlns:a16="http://schemas.microsoft.com/office/drawing/2014/main" id="{1186D3B1-3E4A-B25D-AB95-501A10AF9045}"/>
              </a:ext>
            </a:extLst>
          </p:cNvPr>
          <p:cNvCxnSpPr>
            <a:stCxn id="12" idx="2"/>
            <a:endCxn id="14" idx="2"/>
          </p:cNvCxnSpPr>
          <p:nvPr/>
        </p:nvCxnSpPr>
        <p:spPr>
          <a:xfrm rot="10800000">
            <a:off x="8603478" y="2516414"/>
            <a:ext cx="21928" cy="1530957"/>
          </a:xfrm>
          <a:prstGeom prst="curvedConnector3">
            <a:avLst>
              <a:gd name="adj1" fmla="val 42325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A96B239A-79E2-78E4-6DF1-38602246F8E9}"/>
              </a:ext>
            </a:extLst>
          </p:cNvPr>
          <p:cNvCxnSpPr>
            <a:stCxn id="10" idx="3"/>
            <a:endCxn id="13" idx="3"/>
          </p:cNvCxnSpPr>
          <p:nvPr/>
        </p:nvCxnSpPr>
        <p:spPr>
          <a:xfrm rot="5400000" flipH="1">
            <a:off x="8248312" y="3413005"/>
            <a:ext cx="1192366" cy="1055831"/>
          </a:xfrm>
          <a:prstGeom prst="curvedConnector3">
            <a:avLst>
              <a:gd name="adj1" fmla="val -236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A9B82173-6449-1188-C2B4-FA146C6B84AB}"/>
              </a:ext>
            </a:extLst>
          </p:cNvPr>
          <p:cNvCxnSpPr>
            <a:stCxn id="13" idx="1"/>
            <a:endCxn id="7" idx="1"/>
          </p:cNvCxnSpPr>
          <p:nvPr/>
        </p:nvCxnSpPr>
        <p:spPr>
          <a:xfrm rot="5400000" flipH="1" flipV="1">
            <a:off x="8311108" y="2038559"/>
            <a:ext cx="1055808" cy="1044867"/>
          </a:xfrm>
          <a:prstGeom prst="curvedConnector3">
            <a:avLst>
              <a:gd name="adj1" fmla="val 12667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曲线 50">
            <a:extLst>
              <a:ext uri="{FF2B5EF4-FFF2-40B4-BE49-F238E27FC236}">
                <a16:creationId xmlns:a16="http://schemas.microsoft.com/office/drawing/2014/main" id="{9DCBCE92-A460-5435-E4ED-4EE4E6E3E272}"/>
              </a:ext>
            </a:extLst>
          </p:cNvPr>
          <p:cNvCxnSpPr>
            <a:stCxn id="14" idx="0"/>
            <a:endCxn id="8" idx="0"/>
          </p:cNvCxnSpPr>
          <p:nvPr/>
        </p:nvCxnSpPr>
        <p:spPr>
          <a:xfrm rot="5400000" flipH="1" flipV="1">
            <a:off x="9475303" y="1616460"/>
            <a:ext cx="28128" cy="1409964"/>
          </a:xfrm>
          <a:prstGeom prst="curvedConnector3">
            <a:avLst>
              <a:gd name="adj1" fmla="val 210547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09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我喜欢芭</a:t>
            </a:r>
            <a:r>
              <a:rPr lang="en-US" altLang="zh-CN" dirty="0"/>
              <a:t>~</a:t>
            </a:r>
            <a:r>
              <a:rPr lang="zh-CN" altLang="en-US" dirty="0"/>
              <a:t>菲↑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由于是不动点变换后的结果必须和变换前相同</a:t>
                </a:r>
                <a:endParaRPr lang="en-US" altLang="zh-CN" dirty="0"/>
              </a:p>
              <a:p>
                <a:r>
                  <a:rPr lang="zh-CN" altLang="en-US" dirty="0"/>
                  <a:t>所以每个环的赋值只由其中的一个值决定。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而环的长度是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zh-CN" altLang="en-US" dirty="0"/>
                  <a:t>，因此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 有不动点，</a:t>
                </a:r>
                <a:br>
                  <a:rPr lang="en-US" altLang="zh-CN" dirty="0"/>
                </a:br>
                <a:r>
                  <a:rPr lang="zh-CN" altLang="en-US" dirty="0"/>
                  <a:t>需要保证有：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𝑐𝑛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同样可以证明有不动点时，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的取值只有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41BB73F-6096-84AE-4C7A-F480CD6E1DBD}"/>
                  </a:ext>
                </a:extLst>
              </p:cNvPr>
              <p:cNvSpPr/>
              <p:nvPr/>
            </p:nvSpPr>
            <p:spPr>
              <a:xfrm>
                <a:off x="9749214" y="1993259"/>
                <a:ext cx="710469" cy="7104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241BB73F-6096-84AE-4C7A-F480CD6E1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14" y="1993259"/>
                <a:ext cx="710469" cy="71046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41BB73F-6096-84AE-4C7A-F480CD6E1DBD}"/>
                  </a:ext>
                </a:extLst>
              </p:cNvPr>
              <p:cNvSpPr/>
              <p:nvPr/>
            </p:nvSpPr>
            <p:spPr>
              <a:xfrm>
                <a:off x="9760178" y="4241433"/>
                <a:ext cx="710469" cy="7104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241BB73F-6096-84AE-4C7A-F480CD6E1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178" y="4241433"/>
                <a:ext cx="710469" cy="71046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41BB73F-6096-84AE-4C7A-F480CD6E1DBD}"/>
                  </a:ext>
                </a:extLst>
              </p:cNvPr>
              <p:cNvSpPr/>
              <p:nvPr/>
            </p:nvSpPr>
            <p:spPr>
              <a:xfrm>
                <a:off x="10930612" y="2961392"/>
                <a:ext cx="700030" cy="7000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241BB73F-6096-84AE-4C7A-F480CD6E1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0612" y="2961392"/>
                <a:ext cx="700030" cy="70003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41BB73F-6096-84AE-4C7A-F480CD6E1DBD}"/>
                  </a:ext>
                </a:extLst>
              </p:cNvPr>
              <p:cNvSpPr/>
              <p:nvPr/>
            </p:nvSpPr>
            <p:spPr>
              <a:xfrm>
                <a:off x="8460945" y="2961392"/>
                <a:ext cx="700030" cy="70003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241BB73F-6096-84AE-4C7A-F480CD6E1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945" y="2961392"/>
                <a:ext cx="700030" cy="70003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连接符: 曲线 31">
            <a:extLst>
              <a:ext uri="{FF2B5EF4-FFF2-40B4-BE49-F238E27FC236}">
                <a16:creationId xmlns:a16="http://schemas.microsoft.com/office/drawing/2014/main" id="{C75A190A-DF48-A4BA-823D-55828FE013FE}"/>
              </a:ext>
            </a:extLst>
          </p:cNvPr>
          <p:cNvCxnSpPr>
            <a:cxnSpLocks/>
            <a:stCxn id="7" idx="7"/>
            <a:endCxn id="11" idx="7"/>
          </p:cNvCxnSpPr>
          <p:nvPr/>
        </p:nvCxnSpPr>
        <p:spPr>
          <a:xfrm rot="16200000" flipH="1">
            <a:off x="10458579" y="1994363"/>
            <a:ext cx="966604" cy="1172488"/>
          </a:xfrm>
          <a:prstGeom prst="curvedConnector3">
            <a:avLst>
              <a:gd name="adj1" fmla="val -344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367E903C-7171-1505-2BD8-2B635039C37F}"/>
              </a:ext>
            </a:extLst>
          </p:cNvPr>
          <p:cNvCxnSpPr>
            <a:cxnSpLocks/>
            <a:stCxn id="11" idx="5"/>
            <a:endCxn id="10" idx="5"/>
          </p:cNvCxnSpPr>
          <p:nvPr/>
        </p:nvCxnSpPr>
        <p:spPr>
          <a:xfrm rot="5400000">
            <a:off x="10302888" y="3622618"/>
            <a:ext cx="1288951" cy="1161524"/>
          </a:xfrm>
          <a:prstGeom prst="curvedConnector3">
            <a:avLst>
              <a:gd name="adj1" fmla="val 1258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A96B239A-79E2-78E4-6DF1-38602246F8E9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rot="5400000" flipH="1">
            <a:off x="8569367" y="3553000"/>
            <a:ext cx="1288951" cy="1300762"/>
          </a:xfrm>
          <a:prstGeom prst="curvedConnector3">
            <a:avLst>
              <a:gd name="adj1" fmla="val -25807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A9B82173-6449-1188-C2B4-FA146C6B84AB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5400000" flipH="1" flipV="1">
            <a:off x="8725059" y="1935708"/>
            <a:ext cx="966604" cy="1289798"/>
          </a:xfrm>
          <a:prstGeom prst="curvedConnector3">
            <a:avLst>
              <a:gd name="adj1" fmla="val 1344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77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我喜欢芭</a:t>
            </a:r>
            <a:r>
              <a:rPr lang="en-US" altLang="zh-CN" dirty="0"/>
              <a:t>~</a:t>
            </a:r>
            <a:r>
              <a:rPr lang="zh-CN" altLang="en-US" dirty="0"/>
              <a:t>菲↑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由于整个环被拆分为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个长度为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的环</a:t>
                </a:r>
                <a:br>
                  <a:rPr lang="en-US" altLang="zh-CN" dirty="0"/>
                </a:b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r>
                  <a:rPr lang="zh-CN" altLang="en-US" b="0" dirty="0"/>
                  <a:t>所以变换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有不动点时，有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个不动点。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3328FF18-D1CA-D87B-36D6-41A98665EBC9}"/>
              </a:ext>
            </a:extLst>
          </p:cNvPr>
          <p:cNvSpPr/>
          <p:nvPr/>
        </p:nvSpPr>
        <p:spPr>
          <a:xfrm>
            <a:off x="5734187" y="3701913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6F71CBD-3611-7555-26F3-766F2D24C302}"/>
              </a:ext>
            </a:extLst>
          </p:cNvPr>
          <p:cNvSpPr/>
          <p:nvPr/>
        </p:nvSpPr>
        <p:spPr>
          <a:xfrm>
            <a:off x="6439169" y="4029189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FF75986-BD14-8B95-22D3-91458EE110D3}"/>
              </a:ext>
            </a:extLst>
          </p:cNvPr>
          <p:cNvSpPr/>
          <p:nvPr/>
        </p:nvSpPr>
        <p:spPr>
          <a:xfrm>
            <a:off x="6439169" y="5588274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68531C0-C95F-86F8-DF07-EF910EA4803E}"/>
              </a:ext>
            </a:extLst>
          </p:cNvPr>
          <p:cNvSpPr/>
          <p:nvPr/>
        </p:nvSpPr>
        <p:spPr>
          <a:xfrm>
            <a:off x="5745151" y="5950087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BF2FBA1-09D6-C0C6-3578-F8B01A35CF4D}"/>
              </a:ext>
            </a:extLst>
          </p:cNvPr>
          <p:cNvSpPr/>
          <p:nvPr/>
        </p:nvSpPr>
        <p:spPr>
          <a:xfrm>
            <a:off x="6838259" y="4762655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910DE18A-52A3-C39C-03EC-E2D4E596C3DF}"/>
              </a:ext>
            </a:extLst>
          </p:cNvPr>
          <p:cNvSpPr/>
          <p:nvPr/>
        </p:nvSpPr>
        <p:spPr>
          <a:xfrm>
            <a:off x="5051133" y="5588274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E629A3E-13A8-0F00-67FE-4B2B53AAF4BF}"/>
              </a:ext>
            </a:extLst>
          </p:cNvPr>
          <p:cNvSpPr/>
          <p:nvPr/>
        </p:nvSpPr>
        <p:spPr>
          <a:xfrm>
            <a:off x="4689320" y="4757721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50737857-0541-5E65-6CD7-20ACC408C96D}"/>
              </a:ext>
            </a:extLst>
          </p:cNvPr>
          <p:cNvSpPr/>
          <p:nvPr/>
        </p:nvSpPr>
        <p:spPr>
          <a:xfrm>
            <a:off x="5029205" y="4057317"/>
            <a:ext cx="361813" cy="36181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FD0A7CF2-BEE3-C1F7-9EF9-D79620282A09}"/>
              </a:ext>
            </a:extLst>
          </p:cNvPr>
          <p:cNvCxnSpPr>
            <a:stCxn id="41" idx="7"/>
            <a:endCxn id="33" idx="2"/>
          </p:cNvCxnSpPr>
          <p:nvPr/>
        </p:nvCxnSpPr>
        <p:spPr>
          <a:xfrm flipV="1">
            <a:off x="5338032" y="3882820"/>
            <a:ext cx="396155" cy="2274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2E215E3-F5A3-E14C-DC47-5144FEE3F9AD}"/>
              </a:ext>
            </a:extLst>
          </p:cNvPr>
          <p:cNvCxnSpPr>
            <a:stCxn id="33" idx="6"/>
            <a:endCxn id="34" idx="1"/>
          </p:cNvCxnSpPr>
          <p:nvPr/>
        </p:nvCxnSpPr>
        <p:spPr>
          <a:xfrm>
            <a:off x="6096000" y="3882820"/>
            <a:ext cx="396155" cy="1993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ECE98BE-D1AE-087E-8457-A8D30C74584E}"/>
              </a:ext>
            </a:extLst>
          </p:cNvPr>
          <p:cNvCxnSpPr>
            <a:stCxn id="34" idx="5"/>
            <a:endCxn id="37" idx="0"/>
          </p:cNvCxnSpPr>
          <p:nvPr/>
        </p:nvCxnSpPr>
        <p:spPr>
          <a:xfrm>
            <a:off x="6747996" y="4338016"/>
            <a:ext cx="271170" cy="424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B1E87FA4-4127-8267-A2A8-C16F8DCD51CF}"/>
              </a:ext>
            </a:extLst>
          </p:cNvPr>
          <p:cNvCxnSpPr>
            <a:stCxn id="37" idx="4"/>
            <a:endCxn id="35" idx="7"/>
          </p:cNvCxnSpPr>
          <p:nvPr/>
        </p:nvCxnSpPr>
        <p:spPr>
          <a:xfrm flipH="1">
            <a:off x="6747996" y="5124468"/>
            <a:ext cx="271170" cy="516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5F79A938-0673-D90D-FBC4-3AEA6C3D54A0}"/>
              </a:ext>
            </a:extLst>
          </p:cNvPr>
          <p:cNvCxnSpPr>
            <a:stCxn id="35" idx="3"/>
            <a:endCxn id="36" idx="6"/>
          </p:cNvCxnSpPr>
          <p:nvPr/>
        </p:nvCxnSpPr>
        <p:spPr>
          <a:xfrm flipH="1">
            <a:off x="6106964" y="5897101"/>
            <a:ext cx="385191" cy="23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6403FE31-FFA9-325C-C26A-0C36DC399C02}"/>
              </a:ext>
            </a:extLst>
          </p:cNvPr>
          <p:cNvCxnSpPr>
            <a:stCxn id="36" idx="2"/>
            <a:endCxn id="38" idx="5"/>
          </p:cNvCxnSpPr>
          <p:nvPr/>
        </p:nvCxnSpPr>
        <p:spPr>
          <a:xfrm flipH="1" flipV="1">
            <a:off x="5359960" y="5897101"/>
            <a:ext cx="385191" cy="2338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7257C04-83FB-6D5B-85A3-3A95EA364757}"/>
              </a:ext>
            </a:extLst>
          </p:cNvPr>
          <p:cNvCxnSpPr>
            <a:stCxn id="40" idx="4"/>
            <a:endCxn id="38" idx="1"/>
          </p:cNvCxnSpPr>
          <p:nvPr/>
        </p:nvCxnSpPr>
        <p:spPr>
          <a:xfrm>
            <a:off x="4870227" y="5119534"/>
            <a:ext cx="233892" cy="521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EB420AE3-3A00-2125-FF70-A167ED864A83}"/>
              </a:ext>
            </a:extLst>
          </p:cNvPr>
          <p:cNvCxnSpPr>
            <a:stCxn id="41" idx="3"/>
            <a:endCxn id="40" idx="0"/>
          </p:cNvCxnSpPr>
          <p:nvPr/>
        </p:nvCxnSpPr>
        <p:spPr>
          <a:xfrm flipH="1">
            <a:off x="4870227" y="4366144"/>
            <a:ext cx="211964" cy="391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CF4086CA-C2A0-EFD7-D7EE-3C8C69DC41F3}"/>
              </a:ext>
            </a:extLst>
          </p:cNvPr>
          <p:cNvCxnSpPr>
            <a:stCxn id="33" idx="7"/>
            <a:endCxn id="37" idx="7"/>
          </p:cNvCxnSpPr>
          <p:nvPr/>
        </p:nvCxnSpPr>
        <p:spPr>
          <a:xfrm rot="16200000" flipH="1">
            <a:off x="6064679" y="3733234"/>
            <a:ext cx="1060742" cy="1104072"/>
          </a:xfrm>
          <a:prstGeom prst="curvedConnector3">
            <a:avLst>
              <a:gd name="adj1" fmla="val -15383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连接符: 曲线 52">
            <a:extLst>
              <a:ext uri="{FF2B5EF4-FFF2-40B4-BE49-F238E27FC236}">
                <a16:creationId xmlns:a16="http://schemas.microsoft.com/office/drawing/2014/main" id="{CE048C63-FEE6-2B39-1C70-9A842777DFD0}"/>
              </a:ext>
            </a:extLst>
          </p:cNvPr>
          <p:cNvCxnSpPr>
            <a:stCxn id="34" idx="6"/>
            <a:endCxn id="35" idx="6"/>
          </p:cNvCxnSpPr>
          <p:nvPr/>
        </p:nvCxnSpPr>
        <p:spPr>
          <a:xfrm>
            <a:off x="6800982" y="4210096"/>
            <a:ext cx="12700" cy="1559085"/>
          </a:xfrm>
          <a:prstGeom prst="curvedConnector3">
            <a:avLst>
              <a:gd name="adj1" fmla="val 620288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57F64578-5EA9-0024-A4CB-D421644D13F6}"/>
              </a:ext>
            </a:extLst>
          </p:cNvPr>
          <p:cNvCxnSpPr>
            <a:stCxn id="37" idx="5"/>
            <a:endCxn id="36" idx="5"/>
          </p:cNvCxnSpPr>
          <p:nvPr/>
        </p:nvCxnSpPr>
        <p:spPr>
          <a:xfrm rot="5400000">
            <a:off x="6006816" y="5118644"/>
            <a:ext cx="1187432" cy="1093108"/>
          </a:xfrm>
          <a:prstGeom prst="curvedConnector3">
            <a:avLst>
              <a:gd name="adj1" fmla="val 123714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5D63E73F-CF90-BB85-BE92-889C6C93593C}"/>
              </a:ext>
            </a:extLst>
          </p:cNvPr>
          <p:cNvCxnSpPr>
            <a:stCxn id="35" idx="4"/>
            <a:endCxn id="38" idx="4"/>
          </p:cNvCxnSpPr>
          <p:nvPr/>
        </p:nvCxnSpPr>
        <p:spPr>
          <a:xfrm rot="5400000">
            <a:off x="5926058" y="5256069"/>
            <a:ext cx="12700" cy="1388036"/>
          </a:xfrm>
          <a:prstGeom prst="curvedConnector3">
            <a:avLst>
              <a:gd name="adj1" fmla="val 656547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049E7389-432D-F868-A2F2-0603190A3948}"/>
              </a:ext>
            </a:extLst>
          </p:cNvPr>
          <p:cNvCxnSpPr>
            <a:stCxn id="38" idx="2"/>
            <a:endCxn id="41" idx="2"/>
          </p:cNvCxnSpPr>
          <p:nvPr/>
        </p:nvCxnSpPr>
        <p:spPr>
          <a:xfrm rot="10800000">
            <a:off x="5029205" y="4238225"/>
            <a:ext cx="21928" cy="1530957"/>
          </a:xfrm>
          <a:prstGeom prst="curvedConnector3">
            <a:avLst>
              <a:gd name="adj1" fmla="val 423251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4588BB29-FCD2-6A6F-ABBF-B6FE91118850}"/>
              </a:ext>
            </a:extLst>
          </p:cNvPr>
          <p:cNvCxnSpPr>
            <a:stCxn id="36" idx="3"/>
            <a:endCxn id="40" idx="3"/>
          </p:cNvCxnSpPr>
          <p:nvPr/>
        </p:nvCxnSpPr>
        <p:spPr>
          <a:xfrm rot="5400000" flipH="1">
            <a:off x="4674039" y="5134816"/>
            <a:ext cx="1192366" cy="1055831"/>
          </a:xfrm>
          <a:prstGeom prst="curvedConnector3">
            <a:avLst>
              <a:gd name="adj1" fmla="val -2361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6121464A-454A-722F-5C80-6EF694F91141}"/>
              </a:ext>
            </a:extLst>
          </p:cNvPr>
          <p:cNvCxnSpPr>
            <a:stCxn id="40" idx="1"/>
            <a:endCxn id="33" idx="1"/>
          </p:cNvCxnSpPr>
          <p:nvPr/>
        </p:nvCxnSpPr>
        <p:spPr>
          <a:xfrm rot="5400000" flipH="1" flipV="1">
            <a:off x="4736835" y="3760370"/>
            <a:ext cx="1055808" cy="1044867"/>
          </a:xfrm>
          <a:prstGeom prst="curvedConnector3">
            <a:avLst>
              <a:gd name="adj1" fmla="val 12667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曲线 58">
            <a:extLst>
              <a:ext uri="{FF2B5EF4-FFF2-40B4-BE49-F238E27FC236}">
                <a16:creationId xmlns:a16="http://schemas.microsoft.com/office/drawing/2014/main" id="{3C06EB5A-D0CD-6EFA-62AD-972BBA3891C4}"/>
              </a:ext>
            </a:extLst>
          </p:cNvPr>
          <p:cNvCxnSpPr>
            <a:stCxn id="41" idx="0"/>
            <a:endCxn id="34" idx="0"/>
          </p:cNvCxnSpPr>
          <p:nvPr/>
        </p:nvCxnSpPr>
        <p:spPr>
          <a:xfrm rot="5400000" flipH="1" flipV="1">
            <a:off x="5901030" y="3338271"/>
            <a:ext cx="28128" cy="1409964"/>
          </a:xfrm>
          <a:prstGeom prst="curvedConnector3">
            <a:avLst>
              <a:gd name="adj1" fmla="val 210547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0364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我喜欢芭</a:t>
            </a:r>
            <a:r>
              <a:rPr lang="en-US" altLang="zh-CN" dirty="0"/>
              <a:t>~</a:t>
            </a:r>
            <a:r>
              <a:rPr lang="zh-CN" altLang="en-US" dirty="0"/>
              <a:t>菲↑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68597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那么，最后的方案数即为：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 panose="02040503050406030204" pitchFamily="18" charset="0"/>
                                          </a:rPr>
                                          <m:t>gcd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𝑟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gcd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nary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/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b="0" i="0" smtClean="0">
                                        <a:latin typeface="Cambria Math" panose="02040503050406030204" pitchFamily="18" charset="0"/>
                                      </a:rPr>
                                      <m:t>gcd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nary>
                  </m:oMath>
                </a14:m>
                <a:br>
                  <a:rPr lang="en-US" altLang="zh-CN" b="0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68597"/>
              </a:xfrm>
              <a:blipFill>
                <a:blip r:embed="rId2"/>
                <a:stretch>
                  <a:fillRect l="-1043" t="-2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157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我喜欢芭</a:t>
            </a:r>
            <a:r>
              <a:rPr lang="en-US" altLang="zh-CN" dirty="0"/>
              <a:t>~</a:t>
            </a:r>
            <a:r>
              <a:rPr lang="zh-CN" altLang="en-US" dirty="0"/>
              <a:t>菲↑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𝑛𝑚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gcd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最终的问题是对于固定的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，改变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时的结果。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因此只需要预处理出序列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dirty="0"/>
                  <a:t>，进行迪利克雷卷积，最后再除个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692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/>
              </a:rPr>
              <a:t>要乐奈的拨片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个物品，第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个物品的价值为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，每个物品都有无限个。</a:t>
                </a:r>
                <a:br>
                  <a:rPr lang="en-US" altLang="zh-CN" dirty="0"/>
                </a:br>
                <a:r>
                  <a:rPr lang="zh-CN" altLang="en-US" dirty="0"/>
                  <a:t>凑出价值恰好为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的方案各有多少个？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Tag: OGF</a:t>
                </a:r>
                <a:r>
                  <a:rPr lang="zh-CN" altLang="en-US" dirty="0"/>
                  <a:t>，</a:t>
                </a:r>
                <a:r>
                  <a:rPr lang="en-US" altLang="zh-CN" dirty="0" err="1"/>
                  <a:t>Eulur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变换</a:t>
                </a:r>
                <a:r>
                  <a:rPr lang="en-US" altLang="zh-CN" dirty="0"/>
                  <a:t>/ MSET </a:t>
                </a:r>
                <a:r>
                  <a:rPr lang="zh-CN" altLang="en-US" dirty="0"/>
                  <a:t>构造，多项式 </a:t>
                </a:r>
                <a:r>
                  <a:rPr lang="en-US" altLang="zh-CN" dirty="0"/>
                  <a:t>exp</a:t>
                </a:r>
              </a:p>
              <a:p>
                <a:r>
                  <a:rPr lang="zh-CN" altLang="en-US" dirty="0"/>
                  <a:t>一血：梁育成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396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/>
              </a:rPr>
              <a:t>要乐奈的拨片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每个物品的生成函数实际上就是：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那么最终的生成函数为：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</m:sSup>
                          </m:den>
                        </m:f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所需要求出的就是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第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项到第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项的系数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117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/>
              </a:rPr>
              <a:t>要乐奈的拨片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考虑到其乘积的形式，可以先取对数：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den>
                            </m:f>
                          </m:e>
                        </m:func>
                      </m:e>
                    </m:nary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泰勒展开：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794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/>
              </a:rPr>
              <a:t>要乐奈的拨片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表示价值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的物品的数量，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/>
                  <a:t> 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 最大值：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𝑗𝑖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</m:e>
                        </m:nary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≥1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通过枚举倍数，至此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已经可以在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的时间内求出前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项。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b="0" dirty="0"/>
                  <a:t>之后再进行多项式 </a:t>
                </a:r>
                <a:r>
                  <a:rPr lang="en-US" altLang="zh-CN" b="0" dirty="0"/>
                  <a:t>exp </a:t>
                </a:r>
                <a:r>
                  <a:rPr lang="zh-CN" altLang="en-US" b="0" dirty="0"/>
                  <a:t>或者半在线卷积，</a:t>
                </a:r>
                <a:br>
                  <a:rPr lang="en-US" altLang="zh-CN" b="0" dirty="0"/>
                </a:br>
                <a:r>
                  <a:rPr lang="zh-CN" altLang="en-US" b="0" dirty="0"/>
                  <a:t>则可以在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的时间内求出</a:t>
                </a:r>
                <a:br>
                  <a:rPr lang="en-US" altLang="zh-CN" b="0" dirty="0"/>
                </a:b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项。</a:t>
                </a:r>
                <a:br>
                  <a:rPr lang="en-US" altLang="zh-CN" b="0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101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74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谦让是种美德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给定分别有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个白碎片和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个黑碎，每次操作一名玩家可以选择从某一堆中拿出偶数个碎片（不为零），将所选数量的一半放入另一堆中。</a:t>
                </a:r>
                <a:br>
                  <a:rPr lang="en-US" altLang="zh-CN" dirty="0"/>
                </a:br>
                <a:br>
                  <a:rPr lang="en-US" altLang="zh-CN" dirty="0"/>
                </a:br>
                <a:r>
                  <a:rPr lang="zh-CN" altLang="en-US" dirty="0"/>
                  <a:t>问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是否为必胜态。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Tag: </a:t>
                </a:r>
                <a:r>
                  <a:rPr lang="zh-CN" altLang="en-US" dirty="0"/>
                  <a:t>博弈论</a:t>
                </a:r>
                <a:endParaRPr lang="en-US" altLang="zh-CN" dirty="0"/>
              </a:p>
              <a:p>
                <a:r>
                  <a:rPr lang="zh-CN" altLang="en-US" dirty="0"/>
                  <a:t>一血：</a:t>
                </a:r>
                <a:r>
                  <a:rPr lang="zh-CN" altLang="en-US" b="0" i="0" dirty="0">
                    <a:effectLst/>
                    <a:latin typeface="Roboto"/>
                  </a:rPr>
                  <a:t>余天羽。讲题：雷昊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681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U-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/>
              </a:rPr>
              <a:t>要乐奈的拨片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zh-CN" altLang="en-US" b="0" dirty="0"/>
                  <a:t>另外，直接令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表示所有物品构成的生成函数：</a:t>
                </a:r>
                <a:endParaRPr lang="en-US" altLang="zh-CN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则有：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𝑀𝑆𝐸𝑇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𝒞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0" dirty="0"/>
                  <a:t>即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𝒞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中每个元素可以选无限多个的无序构造。此时有：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因为证明这个东西需要 </a:t>
                </a:r>
                <a:r>
                  <a:rPr lang="en-US" altLang="zh-CN" dirty="0"/>
                  <a:t>Burnside </a:t>
                </a:r>
                <a:r>
                  <a:rPr lang="zh-CN" altLang="en-US" dirty="0"/>
                  <a:t>引理，所以请自学（</a:t>
                </a:r>
                <a:br>
                  <a:rPr lang="en-US" altLang="zh-CN" b="0" dirty="0"/>
                </a:b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130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X-</a:t>
            </a:r>
            <a:r>
              <a:rPr lang="zh-CN" altLang="en-US" dirty="0"/>
              <a:t>野猫绝赞散步中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给定一棵树，一个人在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两点不断地来回走，另一个人在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两点不断地来回走。问它们最早相遇的位置。</a:t>
                </a:r>
                <a:br>
                  <a:rPr lang="en-US" altLang="zh-CN" dirty="0"/>
                </a:br>
                <a:r>
                  <a:rPr lang="zh-CN" altLang="en-US" dirty="0"/>
                  <a:t>树的大小为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总共查询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en-US" altLang="zh-CN" dirty="0"/>
                  <a:t>Tag</a:t>
                </a:r>
                <a:r>
                  <a:rPr lang="zh-CN" altLang="en-US" dirty="0"/>
                  <a:t>：扩展中国剩余定理</a:t>
                </a:r>
                <a:endParaRPr lang="en-US" altLang="zh-CN" dirty="0"/>
              </a:p>
              <a:p>
                <a:r>
                  <a:rPr lang="zh-CN" altLang="en-US" dirty="0"/>
                  <a:t>一血：梁育成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211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</a:t>
            </a:r>
            <a:r>
              <a:rPr lang="zh-CN" altLang="en-US" dirty="0"/>
              <a:t>野猫绝赞散步中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考虑同时处于链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的某个点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，令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则，两个人同时到达点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时，每个人都有可能是从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出发或者从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回来两种情况，总共就有四种情况。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38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</a:t>
            </a:r>
            <a:r>
              <a:rPr lang="zh-CN" altLang="en-US" dirty="0"/>
              <a:t>野猫绝赞散步中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假设某种情况下，在时间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时两人处于同一个位置上：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47350AB-7AFF-ADC8-2B54-83175482810E}"/>
                  </a:ext>
                </a:extLst>
              </p:cNvPr>
              <p:cNvSpPr txBox="1"/>
              <p:nvPr/>
            </p:nvSpPr>
            <p:spPr>
              <a:xfrm>
                <a:off x="1504950" y="2505075"/>
                <a:ext cx="3257550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47350AB-7AFF-ADC8-2B54-83175482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2505075"/>
                <a:ext cx="3257550" cy="10534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11EC6C-2705-C500-A34D-5777F805265F}"/>
                  </a:ext>
                </a:extLst>
              </p:cNvPr>
              <p:cNvSpPr txBox="1"/>
              <p:nvPr/>
            </p:nvSpPr>
            <p:spPr>
              <a:xfrm>
                <a:off x="5800727" y="2505075"/>
                <a:ext cx="3257550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411EC6C-2705-C500-A34D-5777F8052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7" y="2505075"/>
                <a:ext cx="3257550" cy="1053494"/>
              </a:xfrm>
              <a:prstGeom prst="rect">
                <a:avLst/>
              </a:prstGeom>
              <a:blipFill>
                <a:blip r:embed="rId4"/>
                <a:stretch>
                  <a:fillRect r="-16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9E7886-F704-DCE2-E6A0-159D29E52D43}"/>
                  </a:ext>
                </a:extLst>
              </p:cNvPr>
              <p:cNvSpPr txBox="1"/>
              <p:nvPr/>
            </p:nvSpPr>
            <p:spPr>
              <a:xfrm>
                <a:off x="1504950" y="4341019"/>
                <a:ext cx="3257550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39E7886-F704-DCE2-E6A0-159D29E52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950" y="4341019"/>
                <a:ext cx="3257550" cy="1053494"/>
              </a:xfrm>
              <a:prstGeom prst="rect">
                <a:avLst/>
              </a:prstGeom>
              <a:blipFill>
                <a:blip r:embed="rId5"/>
                <a:stretch>
                  <a:fillRect r="-16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5EA4C9-39A7-1DC2-DD0D-E3CD87A41B80}"/>
                  </a:ext>
                </a:extLst>
              </p:cNvPr>
              <p:cNvSpPr txBox="1"/>
              <p:nvPr/>
            </p:nvSpPr>
            <p:spPr>
              <a:xfrm>
                <a:off x="5800727" y="4329113"/>
                <a:ext cx="3257550" cy="1053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15EA4C9-39A7-1DC2-DD0D-E3CD87A41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727" y="4329113"/>
                <a:ext cx="3257550" cy="1053494"/>
              </a:xfrm>
              <a:prstGeom prst="rect">
                <a:avLst/>
              </a:prstGeom>
              <a:blipFill>
                <a:blip r:embed="rId6"/>
                <a:stretch>
                  <a:fillRect r="-168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016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V-</a:t>
            </a:r>
            <a:r>
              <a:rPr lang="zh-CN" altLang="en-US" dirty="0"/>
              <a:t>野猫绝赞散步中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通过扩展剩余定理，解这四个同余方程组，最小的自然数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就是同时到达点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的最短时间。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从所有点里挑出最短时间可同时到达的点返回即可。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𝑛𝑚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（虽然理论上来讲不需要用 </a:t>
                </a:r>
                <a:r>
                  <a:rPr lang="en-US" altLang="zh-CN" dirty="0"/>
                  <a:t>LCA </a:t>
                </a:r>
                <a:r>
                  <a:rPr lang="zh-CN" altLang="en-US" dirty="0"/>
                  <a:t>转 </a:t>
                </a:r>
                <a:r>
                  <a:rPr lang="en-US" altLang="zh-CN" dirty="0"/>
                  <a:t>RMQ </a:t>
                </a:r>
                <a:r>
                  <a:rPr lang="zh-CN" altLang="en-US" dirty="0"/>
                  <a:t>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dirty="0"/>
                  <a:t> 找 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，</a:t>
                </a:r>
                <a:br>
                  <a:rPr lang="en-US" altLang="zh-CN" dirty="0"/>
                </a:br>
                <a:r>
                  <a:rPr lang="zh-CN" altLang="en-US" dirty="0"/>
                  <a:t>但是在原题里我被卡了）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4618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谦让是种美德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数据是故意造的和二的幂次相关（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你可以打个表，猜结论，毕竟这个博弈论的状态只有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406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谦让是种美德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C934E-880F-7AD6-B415-828A8078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一种不那么依靠于猜结论的方法是：模仿棋</a:t>
            </a:r>
            <a:br>
              <a:rPr lang="en-US" altLang="zh-CN" dirty="0"/>
            </a:br>
            <a:r>
              <a:rPr lang="zh-CN" altLang="en-US" dirty="0"/>
              <a:t>即，后手永远和先手做相同的操作。</a:t>
            </a:r>
            <a:br>
              <a:rPr lang="en-US" altLang="zh-CN" dirty="0"/>
            </a:br>
            <a:r>
              <a:rPr lang="zh-CN" altLang="en-US" dirty="0"/>
              <a:t>由于后手总能移动，所以若当前状态可以进行模仿棋，则该状态一定是</a:t>
            </a:r>
            <a:r>
              <a:rPr lang="zh-CN" altLang="en-US" b="1" dirty="0">
                <a:solidFill>
                  <a:srgbClr val="FF0000"/>
                </a:solidFill>
              </a:rPr>
              <a:t>必败态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这种策略往往出现于可组合游戏中。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虽然本题的这个游戏并不是组合游戏，但是其也有模仿棋的策略。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747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谦让是种美德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不失一般性，假设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，后手总可以下模仿棋。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假设先手从数量为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的碎片堆中拿碎片，由于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，后手也总可以从数量为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的碎片堆中拿相同数量的碎片。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假设先手从数量为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的碎片堆中拿碎片，由于放入到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中的碎片至少为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个，因此另一堆总是有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，后手就可以拿相同数量的碎片回去。</a:t>
                </a:r>
                <a:endParaRPr lang="en-US" altLang="zh-CN" dirty="0"/>
              </a:p>
              <a:p>
                <a:r>
                  <a:rPr lang="zh-CN" altLang="en-US" dirty="0"/>
                  <a:t>可以证明，下完模仿棋后的结果仍然是可以下模仿棋的局面：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3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561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K-</a:t>
            </a:r>
            <a:r>
              <a:rPr lang="zh-CN" altLang="en-US" dirty="0"/>
              <a:t>谦让是种美德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至此，我们证明了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的状态一定是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必败态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其它的情况是必胜态还是必败态就自行分析吧。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81757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S-</a:t>
            </a:r>
            <a:r>
              <a:rPr lang="zh-CN" altLang="en-US" b="0" i="0" dirty="0">
                <a:effectLst/>
                <a:highlight>
                  <a:srgbClr val="FFFFFF"/>
                </a:highlight>
                <a:latin typeface="Roboto"/>
              </a:rPr>
              <a:t>关于抽象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C934E-880F-7AD6-B415-828A8078B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Tag: </a:t>
            </a:r>
            <a:r>
              <a:rPr lang="zh-CN" altLang="en-US" dirty="0"/>
              <a:t>类欧几里得</a:t>
            </a:r>
            <a:r>
              <a:rPr lang="en-US" altLang="zh-CN" dirty="0"/>
              <a:t>/</a:t>
            </a:r>
            <a:r>
              <a:rPr lang="zh-CN" altLang="en-US" dirty="0"/>
              <a:t>万能欧几里得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模板题，过。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8298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我喜欢芭</a:t>
            </a:r>
            <a:r>
              <a:rPr lang="en-US" altLang="zh-CN" dirty="0"/>
              <a:t>~</a:t>
            </a:r>
            <a:r>
              <a:rPr lang="zh-CN" altLang="en-US" dirty="0"/>
              <a:t>菲↑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对于一个长度为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的序列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，你可以做如下操作任意次：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循环平移：将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向右循环平移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替换为序列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   如果两个序列可以通过上述操作变成相同的序列，则认为它们本质相同。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问有多少本质不同的序列？</a:t>
                </a:r>
                <a:endParaRPr lang="en-US" altLang="zh-CN" dirty="0"/>
              </a:p>
              <a:p>
                <a:r>
                  <a:rPr lang="en-US" altLang="zh-CN" dirty="0"/>
                  <a:t>Tag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Burnside </a:t>
                </a:r>
                <a:r>
                  <a:rPr lang="zh-CN" altLang="en-US" dirty="0"/>
                  <a:t>引理，莫比乌斯反演</a:t>
                </a:r>
                <a:endParaRPr lang="en-US" altLang="zh-CN" dirty="0"/>
              </a:p>
              <a:p>
                <a:r>
                  <a:rPr lang="zh-CN" altLang="en-US" dirty="0"/>
                  <a:t>一血：梁育成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33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BC0A21-D063-D881-1C46-1DC433CD1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T-</a:t>
            </a:r>
            <a:r>
              <a:rPr lang="zh-CN" altLang="en-US" dirty="0"/>
              <a:t>我喜欢芭</a:t>
            </a:r>
            <a:r>
              <a:rPr lang="en-US" altLang="zh-CN" dirty="0"/>
              <a:t>~</a:t>
            </a:r>
            <a:r>
              <a:rPr lang="zh-CN" altLang="en-US" dirty="0"/>
              <a:t>菲↑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Burnside </a:t>
                </a:r>
                <a:r>
                  <a:rPr lang="zh-CN" altLang="en-US" dirty="0"/>
                  <a:t>引理：</a:t>
                </a:r>
                <a:br>
                  <a:rPr lang="en-US" altLang="zh-CN" dirty="0"/>
                </a:br>
                <a:r>
                  <a:rPr lang="en-US" altLang="zh-CN" dirty="0"/>
                  <a:t>	</a:t>
                </a:r>
                <a:r>
                  <a:rPr lang="zh-CN" altLang="en-US" dirty="0"/>
                  <a:t>一个集合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在群变换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下的等价类有：</a:t>
                </a:r>
                <a:br>
                  <a:rPr lang="en-US" altLang="zh-CN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d>
                      </m:den>
                    </m:f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，即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在变换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下保持不变的元素构成的集合。这些元素被称为不动点。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也就是说：集合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在群变换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下本质不同的元素数量，</a:t>
                </a:r>
                <a:br>
                  <a:rPr lang="en-US" altLang="zh-CN" dirty="0"/>
                </a:br>
                <a:r>
                  <a:rPr lang="zh-CN" altLang="en-US" dirty="0"/>
                  <a:t>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中所有变换下不动点的平均值。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B4C934E-880F-7AD6-B415-828A8078B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543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1454</Words>
  <Application>Microsoft Office PowerPoint</Application>
  <PresentationFormat>宽屏</PresentationFormat>
  <Paragraphs>137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Roboto</vt:lpstr>
      <vt:lpstr>等线</vt:lpstr>
      <vt:lpstr>等线 Light</vt:lpstr>
      <vt:lpstr>Arial</vt:lpstr>
      <vt:lpstr>Cambria Math</vt:lpstr>
      <vt:lpstr>Office 主题​​</vt:lpstr>
      <vt:lpstr>KSTUX 题解</vt:lpstr>
      <vt:lpstr>K-谦让是种美德</vt:lpstr>
      <vt:lpstr>K-谦让是种美德</vt:lpstr>
      <vt:lpstr>K-谦让是种美德</vt:lpstr>
      <vt:lpstr>K-谦让是种美德</vt:lpstr>
      <vt:lpstr>K-谦让是种美德</vt:lpstr>
      <vt:lpstr>S-关于抽象</vt:lpstr>
      <vt:lpstr>T-我喜欢芭~菲↑</vt:lpstr>
      <vt:lpstr>T-我喜欢芭~菲↑</vt:lpstr>
      <vt:lpstr>T-我喜欢芭~菲↑</vt:lpstr>
      <vt:lpstr>T-我喜欢芭~菲↑</vt:lpstr>
      <vt:lpstr>T-我喜欢芭~菲↑</vt:lpstr>
      <vt:lpstr>T-我喜欢芭~菲↑</vt:lpstr>
      <vt:lpstr>T-我喜欢芭~菲↑</vt:lpstr>
      <vt:lpstr>T-我喜欢芭~菲↑</vt:lpstr>
      <vt:lpstr>U-要乐奈的拨片</vt:lpstr>
      <vt:lpstr>U-要乐奈的拨片</vt:lpstr>
      <vt:lpstr>U-要乐奈的拨片</vt:lpstr>
      <vt:lpstr>U-要乐奈的拨片</vt:lpstr>
      <vt:lpstr>U-要乐奈的拨片</vt:lpstr>
      <vt:lpstr>X-野猫绝赞散步中</vt:lpstr>
      <vt:lpstr>V-野猫绝赞散步中</vt:lpstr>
      <vt:lpstr>V-野猫绝赞散步中</vt:lpstr>
      <vt:lpstr>V-野猫绝赞散步中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益民 郝</dc:creator>
  <cp:lastModifiedBy>益民 郝</cp:lastModifiedBy>
  <cp:revision>40</cp:revision>
  <dcterms:created xsi:type="dcterms:W3CDTF">2024-06-14T11:05:21Z</dcterms:created>
  <dcterms:modified xsi:type="dcterms:W3CDTF">2024-06-16T07:36:41Z</dcterms:modified>
</cp:coreProperties>
</file>