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0" r:id="rId4"/>
    <p:sldId id="267" r:id="rId5"/>
    <p:sldId id="268" r:id="rId6"/>
    <p:sldId id="291" r:id="rId7"/>
    <p:sldId id="269" r:id="rId8"/>
    <p:sldId id="270" r:id="rId9"/>
    <p:sldId id="276" r:id="rId10"/>
    <p:sldId id="271" r:id="rId11"/>
    <p:sldId id="272" r:id="rId12"/>
    <p:sldId id="292" r:id="rId13"/>
    <p:sldId id="293" r:id="rId14"/>
    <p:sldId id="273" r:id="rId15"/>
    <p:sldId id="277" r:id="rId16"/>
    <p:sldId id="261" r:id="rId17"/>
    <p:sldId id="262" r:id="rId18"/>
    <p:sldId id="263" r:id="rId19"/>
    <p:sldId id="264" r:id="rId20"/>
    <p:sldId id="265" r:id="rId21"/>
    <p:sldId id="266" r:id="rId22"/>
    <p:sldId id="274" r:id="rId23"/>
    <p:sldId id="275" r:id="rId24"/>
    <p:sldId id="278" r:id="rId25"/>
    <p:sldId id="279" r:id="rId26"/>
    <p:sldId id="280" r:id="rId27"/>
    <p:sldId id="281" r:id="rId28"/>
    <p:sldId id="282" r:id="rId29"/>
    <p:sldId id="283" r:id="rId30"/>
    <p:sldId id="288" r:id="rId31"/>
    <p:sldId id="284" r:id="rId32"/>
    <p:sldId id="289" r:id="rId33"/>
    <p:sldId id="294" r:id="rId34"/>
    <p:sldId id="290" r:id="rId35"/>
    <p:sldId id="285" r:id="rId36"/>
    <p:sldId id="286" r:id="rId37"/>
    <p:sldId id="287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47" autoAdjust="0"/>
  </p:normalViewPr>
  <p:slideViewPr>
    <p:cSldViewPr snapToGrid="0">
      <p:cViewPr varScale="1">
        <p:scale>
          <a:sx n="90" d="100"/>
          <a:sy n="90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0B875-AFBA-45AD-BF59-5D3DB30E2BD0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B4AE0-6850-419E-80BC-884A46651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73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B4AE0-6850-419E-80BC-884A46651E5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847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B4AE0-6850-419E-80BC-884A46651E5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71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B4AE0-6850-419E-80BC-884A46651E5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78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B4AE0-6850-419E-80BC-884A46651E5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29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B4AE0-6850-419E-80BC-884A46651E5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0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B4AE0-6850-419E-80BC-884A46651E5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068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B4AE0-6850-419E-80BC-884A46651E5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598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B4AE0-6850-419E-80BC-884A46651E5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01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B4AE0-6850-419E-80BC-884A46651E5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930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B4AE0-6850-419E-80BC-884A46651E5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64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烷基计数需要 </a:t>
            </a:r>
            <a:r>
              <a:rPr lang="en-US" altLang="zh-CN" dirty="0"/>
              <a:t>Burnside </a:t>
            </a:r>
            <a:r>
              <a:rPr lang="zh-CN" altLang="en-US" dirty="0"/>
              <a:t>引理，在这里我加一句一句话解释：</a:t>
            </a:r>
            <a:endParaRPr lang="en-US" altLang="zh-CN" dirty="0"/>
          </a:p>
          <a:p>
            <a:r>
              <a:rPr lang="zh-CN" altLang="en-US" dirty="0"/>
              <a:t>集合 </a:t>
            </a:r>
            <a:r>
              <a:rPr lang="en-US" altLang="zh-CN" dirty="0"/>
              <a:t>X </a:t>
            </a:r>
            <a:r>
              <a:rPr lang="zh-CN" altLang="en-US" dirty="0"/>
              <a:t>在群变换 </a:t>
            </a:r>
            <a:r>
              <a:rPr lang="en-US" altLang="zh-CN" dirty="0"/>
              <a:t>G </a:t>
            </a:r>
            <a:r>
              <a:rPr lang="zh-CN" altLang="en-US" dirty="0"/>
              <a:t>下本质不同的数量 </a:t>
            </a:r>
            <a:r>
              <a:rPr lang="en-US" altLang="zh-CN" dirty="0"/>
              <a:t>|X/G|</a:t>
            </a:r>
            <a:r>
              <a:rPr lang="zh-CN" altLang="en-US" dirty="0"/>
              <a:t>，等于 </a:t>
            </a:r>
            <a:r>
              <a:rPr lang="en-US" altLang="zh-CN" dirty="0"/>
              <a:t>X </a:t>
            </a:r>
            <a:r>
              <a:rPr lang="zh-CN" altLang="en-US" dirty="0"/>
              <a:t>在 </a:t>
            </a:r>
            <a:r>
              <a:rPr lang="en-US" altLang="zh-CN" dirty="0"/>
              <a:t>G </a:t>
            </a:r>
            <a:r>
              <a:rPr lang="zh-CN" altLang="en-US" dirty="0"/>
              <a:t>中每一个变化下不同点的平均值。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B4AE0-6850-419E-80BC-884A46651E5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01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F6C6F-68C8-CB4C-0A2A-55BB08CF7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EB45B3-CE43-663D-34BD-8B7BF3E36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AD32E-BF44-7495-C3CF-55422371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221-7F46-49A9-9A90-F66F8BE67A1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01D98-9D40-EEB6-178D-2F1657CA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026576-2007-9318-C220-02548A62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2A47-5A91-492A-B30D-2EB0CC99D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38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0F880-9210-9C6D-BA3E-71F71867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DD4530-AF0D-78C1-749D-D1D8E62BB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6CDB80-8311-9F6B-CD74-C0D595EA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221-7F46-49A9-9A90-F66F8BE67A1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5DC5C-C338-3933-3381-D8112D3A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64F56-4D5F-ACBA-9CF5-F457B858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2A47-5A91-492A-B30D-2EB0CC99D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2B6749-6760-5897-8561-7243187D4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5CD9A-6DFA-2453-5D15-5CA650E62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856C7-4A87-F648-57E9-EFA44C90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221-7F46-49A9-9A90-F66F8BE67A1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965E5-8510-AFC5-868A-3E25D79D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C0DC-8033-B505-CEB1-6AB5D870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2A47-5A91-492A-B30D-2EB0CC99D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6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5A934-4438-5223-C109-DBA28C16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95E2A-CF45-28E9-E864-2556E9C01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4C52A-D597-8C73-A897-BD4F336D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221-7F46-49A9-9A90-F66F8BE67A1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E0F71-E87A-EB91-65D9-4C412054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54817-8095-E3B9-60C5-69277C47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2A47-5A91-492A-B30D-2EB0CC99D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91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065B1-E922-AE8D-22D6-EE97E157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897EB1-4174-B127-2A23-453360731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03BF5-BF95-C0DB-0DD3-9D3FCE12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221-7F46-49A9-9A90-F66F8BE67A1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C4A3A-7944-D722-915E-C9BE4719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7847E7-0B9D-CF65-C4D6-1307EF22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2A47-5A91-492A-B30D-2EB0CC99D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0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D22FC-2220-BCD0-1220-D6CF2B6B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46B27-913B-2E5C-DE87-DB7A64041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07C5B7-86E9-6C13-A161-9BA7477D3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6FD4C-FB46-1C85-0BE9-F960E67E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221-7F46-49A9-9A90-F66F8BE67A1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8952A9-521A-79F2-DB9A-FA19A156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97E64B-DD47-9489-EACE-BA88AD1D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2A47-5A91-492A-B30D-2EB0CC99D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6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F2229-556E-684D-AD50-51C6ED72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BB93B5-FA3A-098F-6032-8C655DF36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A23DE4-A92E-F03B-E4F8-7825AB606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45EAEA-EAC7-6E54-AE28-A6030DCAC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218E1A-F799-642D-21C4-DC80EB599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3B3F7A-924C-D0CD-BCE5-6A21A912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221-7F46-49A9-9A90-F66F8BE67A1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AB574E-9B16-17C4-2E21-08681CE4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723488-1BF0-7C52-E774-89C8A30D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2A47-5A91-492A-B30D-2EB0CC99D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43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95A50-FA92-3483-75F7-0235E9D4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71C32C-B9A0-24F9-319C-6F1E3CEC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221-7F46-49A9-9A90-F66F8BE67A1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80EA6B-B97D-72CB-37FC-AA4930C8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B50D70-4858-AEE9-F4C6-01C25DD1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2A47-5A91-492A-B30D-2EB0CC99D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1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CF0F45-59EF-F779-49FF-5D2A74D1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221-7F46-49A9-9A90-F66F8BE67A1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72218F-BBB7-4CD1-8445-27EF25E9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86D62C-0376-960A-5238-F0B1CA4E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2A47-5A91-492A-B30D-2EB0CC99D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23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1DE98-EF43-8282-7AF8-4F37101A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526A3-6FC6-02AE-AA4E-BC6B04A3C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7E33E6-3958-8762-C01F-F86360685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C4A593-2CBF-09C1-24FF-E5AFCA0B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221-7F46-49A9-9A90-F66F8BE67A1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5551E4-D535-BDFD-A508-F03668A1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A0A8AC-32A7-9205-8863-374CBCFC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2A47-5A91-492A-B30D-2EB0CC99D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55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0CF25-A15E-DFF3-583B-1C0C6955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6CAA0F-B285-6016-782D-76D1A5DA4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56B332-F4DC-E3F7-EC0D-3590B6C43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621234-5F8A-A3CD-4B34-A71099D2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221-7F46-49A9-9A90-F66F8BE67A1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CC2A9D-34F5-B1E4-0E5B-CECE6B66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2BA988-CB88-9BE5-93BD-8A1ADEF9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2A47-5A91-492A-B30D-2EB0CC99D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4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E68F31-AFAB-B941-970C-E0D4513C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CFEC3-D2BD-835D-56EE-79D8CE10A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252E8-9056-EEA4-AFDC-847FC5402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C0221-7F46-49A9-9A90-F66F8BE67A1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23209-90E4-CCB1-899F-EB6674F3A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A5674-78E2-8857-8DF2-DD76F64A4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A2A47-5A91-492A-B30D-2EB0CC99D2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A51FC3-766F-7F81-CBCC-473EE40B26F9}"/>
              </a:ext>
            </a:extLst>
          </p:cNvPr>
          <p:cNvSpPr/>
          <p:nvPr userDrawn="1"/>
        </p:nvSpPr>
        <p:spPr>
          <a:xfrm>
            <a:off x="9566305" y="3754192"/>
            <a:ext cx="2356337" cy="3103808"/>
          </a:xfrm>
          <a:prstGeom prst="rect">
            <a:avLst/>
          </a:prstGeom>
          <a:blipFill dpi="0" rotWithShape="1">
            <a:blip r:embed="rId1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7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luogu.com/article/oy8l7j3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94300-2901-9CAD-D11E-C6F0BEA82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生成函数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D73A68-FBBC-E6F4-E8BD-127222286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你不知道中国人人均会生成函数吗？</a:t>
            </a:r>
          </a:p>
        </p:txBody>
      </p:sp>
    </p:spTree>
    <p:extLst>
      <p:ext uri="{BB962C8B-B14F-4D97-AF65-F5344CB8AC3E}">
        <p14:creationId xmlns:p14="http://schemas.microsoft.com/office/powerpoint/2010/main" val="1611342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16609" cy="46106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生成函数的一大应用就是求解递归式。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让我们从经典的斐波那契数列开始。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16609" cy="4610617"/>
              </a:xfrm>
              <a:blipFill>
                <a:blip r:embed="rId2"/>
                <a:stretch>
                  <a:fillRect l="-1148" t="-2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99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16609" cy="46106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≥2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≥2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16609" cy="461061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74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78744"/>
                <a:ext cx="10616609" cy="52220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b="0" dirty="0"/>
                  <a:t>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的部分按递归式展开：</a:t>
                </a:r>
                <a:endParaRPr lang="en-US" altLang="zh-C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≥2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≥2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78744"/>
                <a:ext cx="10616609" cy="5222081"/>
              </a:xfrm>
              <a:blipFill>
                <a:blip r:embed="rId2"/>
                <a:stretch>
                  <a:fillRect l="-1148" t="-1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1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2499" y="1950244"/>
                <a:ext cx="10763251" cy="46720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b="0" dirty="0"/>
                  <a:t>即：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很多生成函数的方程最后都会包含自己，甚至于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或者两三个生成函数构成的方程组，都是有可能的。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如何求解就看选手各显神通了。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牛顿迭代，半在线卷积，拉格朗日反演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……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回到斐波那契，我们可以解出：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2499" y="1950244"/>
                <a:ext cx="10763251" cy="4672013"/>
              </a:xfrm>
              <a:blipFill>
                <a:blip r:embed="rId2"/>
                <a:stretch>
                  <a:fillRect l="-1133" t="-2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031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16609" cy="461061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b="0" dirty="0"/>
                  <a:t>希望你还记得微积分里面的有理因式如何做分解：</a:t>
                </a:r>
                <a:endParaRPr lang="en-US" altLang="zh-C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/>
                  <a:t>呃，总之：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16609" cy="4610617"/>
              </a:xfrm>
              <a:blipFill>
                <a:blip r:embed="rId2"/>
                <a:stretch>
                  <a:fillRect l="-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386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16609" cy="461061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b="0" dirty="0"/>
                  <a:t>顺便，这表明斐波拉契数列的增长速度是</a:t>
                </a:r>
                <a:r>
                  <a:rPr lang="zh-CN" altLang="en-US" b="0" i="1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16609" cy="4610617"/>
              </a:xfrm>
              <a:blipFill>
                <a:blip r:embed="rId2"/>
                <a:stretch>
                  <a:fillRect l="-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468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0014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另一方面，普通生成函数可以用来解决“组合”问题。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假如说现在有一个箱子，里面有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个小球。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我们从中拿出小球的方案就构成了集合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∅,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00144" cy="4351338"/>
              </a:xfrm>
              <a:blipFill>
                <a:blip r:embed="rId2"/>
                <a:stretch>
                  <a:fillRect l="-1174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187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58879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现在有了第二个箱子，里面也是有一个小球，那么拿出小球的方案也是集合：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∅,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我们如何表示从这两个箱子中分别拿出小球的方案？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答：笛卡尔积。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&lt;∅,∅&gt;,&lt;∅,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&gt;,&lt;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,∅&gt;,&lt;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（你可以注意到这里箱子和箱子之间是有序的，也就是说它们并不相同）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588795" cy="4351338"/>
              </a:xfrm>
              <a:blipFill>
                <a:blip r:embed="rId3"/>
                <a:stretch>
                  <a:fillRect l="-1336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989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58879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&lt;∅,∅&gt;,&lt;∅,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&gt;,&lt;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,∅&gt;,&lt;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现在，如何从中求出恰好拿出一个球的方案数？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只需要关注小球的数量就好，而不需要真正地去讨论这种集合运算。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588795" cy="4351338"/>
              </a:xfrm>
              <a:blipFill>
                <a:blip r:embed="rId3"/>
                <a:stretch>
                  <a:fillRect l="-1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108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58879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设一个小球被表示为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一个拿出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个球的方案就会被表示为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“恰好”，拿出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个球的方案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和拿出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个球的方案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 组合起来，就是一个拿出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个球的方案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所以有：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∅,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588795" cy="4351338"/>
              </a:xfrm>
              <a:blipFill>
                <a:blip r:embed="rId3"/>
                <a:stretch>
                  <a:fillRect l="-1336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25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F1B05-6EAF-A646-37DC-BA43184C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9856E-CB82-5979-79F6-D4D576CAA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普通生成函数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指数生成函数</a:t>
            </a:r>
          </a:p>
        </p:txBody>
      </p:sp>
    </p:spTree>
    <p:extLst>
      <p:ext uri="{BB962C8B-B14F-4D97-AF65-F5344CB8AC3E}">
        <p14:creationId xmlns:p14="http://schemas.microsoft.com/office/powerpoint/2010/main" val="3388931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58879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泛化的来讲：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对于一个组合类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zh-CN" altLang="en-US" dirty="0"/>
                  <a:t>，其生成函数为：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𝒜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的数量。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是我们自行定义的一种运算，它返回我们关心组合对象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的某种值。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并且需要满足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588795" cy="4351338"/>
              </a:xfrm>
              <a:blipFill>
                <a:blip r:embed="rId3"/>
                <a:stretch>
                  <a:fillRect l="-1336" t="-2521" b="-3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095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58879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考虑一个可以拿出无限个小球的盒子，拿出不同小球构成的组合类就是：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∅,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∘,∘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如果我们只关心小球的数量，那么有：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588795" cy="4351338"/>
              </a:xfrm>
              <a:blipFill>
                <a:blip r:embed="rId3"/>
                <a:stretch>
                  <a:fillRect l="-1336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26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58879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还不错，搞点难一些的：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恰好有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个结点的满二叉树有多少个？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（满二叉树：所有的非叶子结点都有左儿子和右儿子）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（注意满二叉树的定义在教材上可能有所不同，这里取的是国外的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Full Binary Tree 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的定义）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588795" cy="4351338"/>
              </a:xfrm>
              <a:blipFill>
                <a:blip r:embed="rId3"/>
                <a:stretch>
                  <a:fillRect l="-1336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470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3B8A6-FB9D-3BC2-1402-1FDB4B70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87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我们考虑满二叉树构成的组合类（只考虑非平凡树）：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1EECDDA-566D-4DFF-1048-99CBEE6CBFFD}"/>
                  </a:ext>
                </a:extLst>
              </p:cNvPr>
              <p:cNvSpPr txBox="1"/>
              <p:nvPr/>
            </p:nvSpPr>
            <p:spPr>
              <a:xfrm>
                <a:off x="1878895" y="3739684"/>
                <a:ext cx="9044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𝒯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1EECDDA-566D-4DFF-1048-99CBEE6CB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895" y="3739684"/>
                <a:ext cx="90441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BAF67A8C-7E04-1930-D2E1-88E17082D7FB}"/>
              </a:ext>
            </a:extLst>
          </p:cNvPr>
          <p:cNvSpPr/>
          <p:nvPr/>
        </p:nvSpPr>
        <p:spPr>
          <a:xfrm>
            <a:off x="3459620" y="3819101"/>
            <a:ext cx="364385" cy="3643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5D996259-A2D0-C99A-F148-963F33530603}"/>
              </a:ext>
            </a:extLst>
          </p:cNvPr>
          <p:cNvSpPr/>
          <p:nvPr/>
        </p:nvSpPr>
        <p:spPr>
          <a:xfrm>
            <a:off x="2729450" y="2770701"/>
            <a:ext cx="364385" cy="251631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9418C4FA-7A2F-94EF-BEAD-F32182269692}"/>
              </a:ext>
            </a:extLst>
          </p:cNvPr>
          <p:cNvSpPr/>
          <p:nvPr/>
        </p:nvSpPr>
        <p:spPr>
          <a:xfrm flipH="1">
            <a:off x="10129298" y="2763342"/>
            <a:ext cx="364384" cy="251631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8CB183-AE64-12DD-4D20-574B1764695B}"/>
              </a:ext>
            </a:extLst>
          </p:cNvPr>
          <p:cNvSpPr/>
          <p:nvPr/>
        </p:nvSpPr>
        <p:spPr>
          <a:xfrm>
            <a:off x="5268212" y="3180854"/>
            <a:ext cx="364385" cy="3643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A5C4A0E-8A22-FE4B-540D-F3FADD8513A5}"/>
              </a:ext>
            </a:extLst>
          </p:cNvPr>
          <p:cNvSpPr/>
          <p:nvPr/>
        </p:nvSpPr>
        <p:spPr>
          <a:xfrm>
            <a:off x="4825206" y="4183486"/>
            <a:ext cx="364385" cy="3643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7141A13-D8DE-2F1B-0FA8-40E6B5595EF5}"/>
              </a:ext>
            </a:extLst>
          </p:cNvPr>
          <p:cNvSpPr/>
          <p:nvPr/>
        </p:nvSpPr>
        <p:spPr>
          <a:xfrm>
            <a:off x="5714147" y="4183486"/>
            <a:ext cx="364385" cy="3643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85946D6-4561-41BD-3E02-3A263C33BCE3}"/>
              </a:ext>
            </a:extLst>
          </p:cNvPr>
          <p:cNvSpPr/>
          <p:nvPr/>
        </p:nvSpPr>
        <p:spPr>
          <a:xfrm>
            <a:off x="7748139" y="2919598"/>
            <a:ext cx="364385" cy="3643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DD11787-BFFE-9059-8BAF-8DEEBAEB6C43}"/>
              </a:ext>
            </a:extLst>
          </p:cNvPr>
          <p:cNvSpPr/>
          <p:nvPr/>
        </p:nvSpPr>
        <p:spPr>
          <a:xfrm>
            <a:off x="7318693" y="3756740"/>
            <a:ext cx="364385" cy="3643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E6A6FA7-90DC-B251-7BDE-4B348C21C87F}"/>
              </a:ext>
            </a:extLst>
          </p:cNvPr>
          <p:cNvSpPr/>
          <p:nvPr/>
        </p:nvSpPr>
        <p:spPr>
          <a:xfrm>
            <a:off x="8245897" y="3736181"/>
            <a:ext cx="364385" cy="3643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D3F1089-0702-5F94-B1CD-DFE5CB0CC3C4}"/>
              </a:ext>
            </a:extLst>
          </p:cNvPr>
          <p:cNvSpPr/>
          <p:nvPr/>
        </p:nvSpPr>
        <p:spPr>
          <a:xfrm>
            <a:off x="6965180" y="4547871"/>
            <a:ext cx="364385" cy="3643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3796E4C-5498-490D-C657-36A94DF093D8}"/>
              </a:ext>
            </a:extLst>
          </p:cNvPr>
          <p:cNvSpPr/>
          <p:nvPr/>
        </p:nvSpPr>
        <p:spPr>
          <a:xfrm>
            <a:off x="7645130" y="4547870"/>
            <a:ext cx="364385" cy="3643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A603DAC-956E-60D5-D9DA-9373F284C078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5007399" y="3545239"/>
            <a:ext cx="443006" cy="6382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4ED6009-71B4-738A-BB23-3685C2C17AB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5450405" y="3545239"/>
            <a:ext cx="445935" cy="6382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B31D1AE-7210-0BB3-6EEF-E0C304B676CD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 flipH="1">
            <a:off x="7500886" y="3283983"/>
            <a:ext cx="429446" cy="472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69CDA96-6532-DD47-352A-BB5ED9C11E39}"/>
              </a:ext>
            </a:extLst>
          </p:cNvPr>
          <p:cNvCxnSpPr>
            <a:stCxn id="11" idx="4"/>
            <a:endCxn id="13" idx="0"/>
          </p:cNvCxnSpPr>
          <p:nvPr/>
        </p:nvCxnSpPr>
        <p:spPr>
          <a:xfrm>
            <a:off x="7930332" y="3283983"/>
            <a:ext cx="497758" cy="4521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1F1BA7B-25F0-6E37-DA99-94B44F990295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 flipH="1">
            <a:off x="7147373" y="4121125"/>
            <a:ext cx="353513" cy="426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C7F4CE3-BB25-A233-9BBA-73B86A064792}"/>
              </a:ext>
            </a:extLst>
          </p:cNvPr>
          <p:cNvCxnSpPr>
            <a:stCxn id="12" idx="4"/>
            <a:endCxn id="15" idx="0"/>
          </p:cNvCxnSpPr>
          <p:nvPr/>
        </p:nvCxnSpPr>
        <p:spPr>
          <a:xfrm>
            <a:off x="7500886" y="4121125"/>
            <a:ext cx="326437" cy="4267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F47CD38-E9A0-138C-F3F9-68F6D9AA6FBB}"/>
                  </a:ext>
                </a:extLst>
              </p:cNvPr>
              <p:cNvSpPr txBox="1"/>
              <p:nvPr/>
            </p:nvSpPr>
            <p:spPr>
              <a:xfrm>
                <a:off x="4065317" y="4334497"/>
                <a:ext cx="641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F47CD38-E9A0-138C-F3F9-68F6D9AA6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317" y="4334497"/>
                <a:ext cx="6415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D8DE9F6-B775-A1B3-E330-AA8E5E6097B8}"/>
                  </a:ext>
                </a:extLst>
              </p:cNvPr>
              <p:cNvSpPr txBox="1"/>
              <p:nvPr/>
            </p:nvSpPr>
            <p:spPr>
              <a:xfrm>
                <a:off x="6314611" y="4334497"/>
                <a:ext cx="641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D8DE9F6-B775-A1B3-E330-AA8E5E609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611" y="4334497"/>
                <a:ext cx="6415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F355B50-D350-056B-2984-E25698061B2F}"/>
                  </a:ext>
                </a:extLst>
              </p:cNvPr>
              <p:cNvSpPr txBox="1"/>
              <p:nvPr/>
            </p:nvSpPr>
            <p:spPr>
              <a:xfrm>
                <a:off x="8728268" y="4365678"/>
                <a:ext cx="641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F355B50-D350-056B-2984-E25698061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68" y="4365678"/>
                <a:ext cx="64152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90918CA-987D-A4A1-A4AD-6435A8D58D21}"/>
                  </a:ext>
                </a:extLst>
              </p:cNvPr>
              <p:cNvSpPr txBox="1"/>
              <p:nvPr/>
            </p:nvSpPr>
            <p:spPr>
              <a:xfrm>
                <a:off x="9449348" y="3602752"/>
                <a:ext cx="551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90918CA-987D-A4A1-A4AD-6435A8D58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348" y="3602752"/>
                <a:ext cx="55175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022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3B8A6-FB9D-3BC2-1402-1FDB4B70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879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我们可以递归地去表示这个组合类：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值得注意的是，这里左右儿子是有序的才能这么做。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如果是无序的，详见生成函数经典题目：</a:t>
            </a:r>
            <a:r>
              <a:rPr lang="zh-CN" altLang="en-US" b="1" dirty="0">
                <a:solidFill>
                  <a:srgbClr val="FF0000"/>
                </a:solidFill>
              </a:rPr>
              <a:t>烷基计数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1EECDDA-566D-4DFF-1048-99CBEE6CBFFD}"/>
                  </a:ext>
                </a:extLst>
              </p:cNvPr>
              <p:cNvSpPr txBox="1"/>
              <p:nvPr/>
            </p:nvSpPr>
            <p:spPr>
              <a:xfrm>
                <a:off x="2586127" y="3389640"/>
                <a:ext cx="9044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𝒯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1EECDDA-566D-4DFF-1048-99CBEE6CB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27" y="3389640"/>
                <a:ext cx="90441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BAF67A8C-7E04-1930-D2E1-88E17082D7FB}"/>
              </a:ext>
            </a:extLst>
          </p:cNvPr>
          <p:cNvSpPr/>
          <p:nvPr/>
        </p:nvSpPr>
        <p:spPr>
          <a:xfrm>
            <a:off x="4166852" y="3469057"/>
            <a:ext cx="364385" cy="3643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5D996259-A2D0-C99A-F148-963F33530603}"/>
              </a:ext>
            </a:extLst>
          </p:cNvPr>
          <p:cNvSpPr/>
          <p:nvPr/>
        </p:nvSpPr>
        <p:spPr>
          <a:xfrm>
            <a:off x="3436682" y="2420657"/>
            <a:ext cx="364385" cy="251631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9418C4FA-7A2F-94EF-BEAD-F32182269692}"/>
              </a:ext>
            </a:extLst>
          </p:cNvPr>
          <p:cNvSpPr/>
          <p:nvPr/>
        </p:nvSpPr>
        <p:spPr>
          <a:xfrm flipH="1">
            <a:off x="7663365" y="2420657"/>
            <a:ext cx="364384" cy="251631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8CB183-AE64-12DD-4D20-574B1764695B}"/>
              </a:ext>
            </a:extLst>
          </p:cNvPr>
          <p:cNvSpPr/>
          <p:nvPr/>
        </p:nvSpPr>
        <p:spPr>
          <a:xfrm>
            <a:off x="5975444" y="2830810"/>
            <a:ext cx="364385" cy="3643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A603DAC-956E-60D5-D9DA-9373F284C078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5714631" y="3195195"/>
            <a:ext cx="443006" cy="6382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4ED6009-71B4-738A-BB23-3685C2C17AB3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6157637" y="3195195"/>
            <a:ext cx="445935" cy="6382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F47CD38-E9A0-138C-F3F9-68F6D9AA6FBB}"/>
                  </a:ext>
                </a:extLst>
              </p:cNvPr>
              <p:cNvSpPr txBox="1"/>
              <p:nvPr/>
            </p:nvSpPr>
            <p:spPr>
              <a:xfrm>
                <a:off x="4772549" y="3984453"/>
                <a:ext cx="641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F47CD38-E9A0-138C-F3F9-68F6D9AA6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549" y="3984453"/>
                <a:ext cx="6415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7517BE-80EF-CBAA-3F72-640BECE5E493}"/>
                  </a:ext>
                </a:extLst>
              </p:cNvPr>
              <p:cNvSpPr txBox="1"/>
              <p:nvPr/>
            </p:nvSpPr>
            <p:spPr>
              <a:xfrm>
                <a:off x="5374405" y="3865240"/>
                <a:ext cx="5369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7517BE-80EF-CBAA-3F72-640BECE5E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405" y="3865240"/>
                <a:ext cx="53694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E102D23-CA5A-157B-0A75-D7AD132C05C8}"/>
                  </a:ext>
                </a:extLst>
              </p:cNvPr>
              <p:cNvSpPr txBox="1"/>
              <p:nvPr/>
            </p:nvSpPr>
            <p:spPr>
              <a:xfrm>
                <a:off x="6430368" y="3865240"/>
                <a:ext cx="5369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E102D23-CA5A-157B-0A75-D7AD132C0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368" y="3865240"/>
                <a:ext cx="53694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163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03352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事实上，它可以表示成有序对：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𝒯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𝒯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这就给出了它的生成函数的一个方程：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解得：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1−4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考虑到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，所以只能取负号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1−4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后续自己拿广义二项式展开推导。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03352" cy="4667250"/>
              </a:xfrm>
              <a:blipFill>
                <a:blip r:embed="rId3"/>
                <a:stretch>
                  <a:fillRect l="-1255" t="-2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F47CD38-E9A0-138C-F3F9-68F6D9AA6FBB}"/>
                  </a:ext>
                </a:extLst>
              </p:cNvPr>
              <p:cNvSpPr txBox="1"/>
              <p:nvPr/>
            </p:nvSpPr>
            <p:spPr>
              <a:xfrm>
                <a:off x="4065317" y="4334497"/>
                <a:ext cx="641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F47CD38-E9A0-138C-F3F9-68F6D9AA6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317" y="4334497"/>
                <a:ext cx="6415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871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31B55-7E35-FFD9-BF87-5E3A4FD2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CF503D-2F3B-1596-4EDF-8E3479A2A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74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0014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假设有一个序列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en-US" dirty="0"/>
                  <a:t>，我们定义它的指数生成函数为：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这说明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zh-CN" altLang="en-US" dirty="0"/>
                  <a:t>的指数生成函数其实也是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的普通生成函数。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代码实现时，我们会把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当作右侧的多项式进行计算。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但是提取出序列中第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时必须乘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00144" cy="4351338"/>
              </a:xfrm>
              <a:blipFill>
                <a:blip r:embed="rId2"/>
                <a:stretch>
                  <a:fillRect l="-1174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967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0014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指数生成函数可以方便地做二项卷积：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的指数生成函数为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换句话说，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的普通卷积。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00144" cy="4351338"/>
              </a:xfrm>
              <a:blipFill>
                <a:blip r:embed="rId2"/>
                <a:stretch>
                  <a:fillRect l="-1174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159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0014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指数生成函数的常见操作：</a:t>
                </a:r>
                <a:endParaRPr lang="en-US" altLang="zh-CN" dirty="0"/>
              </a:p>
              <a:p>
                <a:r>
                  <a:rPr lang="zh-CN" altLang="en-US" dirty="0"/>
                  <a:t>线性组合：序列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的指数生成函数为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右移：将序列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右移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次后的指数生成函数为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左移：将序列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左移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次后的指数生成函数为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的指数生成函数为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en-US" altLang="zh-CN" dirty="0"/>
                </a:b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00144" cy="4351338"/>
              </a:xfrm>
              <a:blipFill>
                <a:blip r:embed="rId3"/>
                <a:stretch>
                  <a:fillRect l="-1174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30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31B55-7E35-FFD9-BF87-5E3A4FD2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CF503D-2F3B-1596-4EDF-8E3479A2A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867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0014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一些常见的指数生成函数：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1,1,1,…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0!,1!,2!,…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（好像没有特别常见的了？）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00144" cy="4351338"/>
              </a:xfrm>
              <a:blipFill>
                <a:blip r:embed="rId2"/>
                <a:stretch>
                  <a:fillRect l="-1174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905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0014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指数生成函数的二项卷积性质，使得其可以解决“排列”问题。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现在，一个组合对象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不仅有大小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还有一个映射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将我们感兴趣的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个点映射到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的不同数字上。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00144" cy="4351338"/>
              </a:xfrm>
              <a:blipFill>
                <a:blip r:embed="rId2"/>
                <a:stretch>
                  <a:fillRect l="-1174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704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0014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进行组合时，总共有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个标号，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因此有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种方案选出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/>
                  <a:t> 个标号分配给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，剩下的分配给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内部会按照自己的映射分配标号）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00144" cy="4351338"/>
              </a:xfrm>
              <a:blipFill>
                <a:blip r:embed="rId2"/>
                <a:stretch>
                  <a:fillRect l="-1174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420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0014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相较于无标号的简单组合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，我们定义带标号的两个组合对象按如下方式组合：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个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不同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编号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分配下的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的大小为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中每个元素的大小都是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“乘积”的值为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zh-CN" altLang="en-US" dirty="0"/>
                  <a:t>。是的，二项卷积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00144" cy="4351338"/>
              </a:xfrm>
              <a:blipFill>
                <a:blip r:embed="rId2"/>
                <a:stretch>
                  <a:fillRect l="-1174" t="-2381" r="-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567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0014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我们重新定义带标号的笛卡尔积：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这样就有：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也就是说二项卷积中的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意味着标号的分配。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00144" cy="4351338"/>
              </a:xfrm>
              <a:blipFill>
                <a:blip r:embed="rId2"/>
                <a:stretch>
                  <a:fillRect l="-1174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733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0014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一个简单的例子是求出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个人选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人的排列数。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bar>
                          <m:ba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那么，一个人的指数生成函数就是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是不来排队，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是来排队且他的编号是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考虑到之前的组合意义，当有多个人排队时，</a:t>
                </a:r>
                <a:br>
                  <a:rPr lang="en-US" altLang="zh-CN" dirty="0"/>
                </a:br>
                <a:r>
                  <a:rPr lang="zh-CN" altLang="en-US" dirty="0"/>
                  <a:t>指数生成函数会自动帮我们分配编号，所以：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00144" cy="4351338"/>
              </a:xfrm>
              <a:blipFill>
                <a:blip r:embed="rId2"/>
                <a:stretch>
                  <a:fillRect l="-1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630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0014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一个简单的例子是求出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个人选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人的排列数。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bar>
                          <m:ba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的系数是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/>
                  <a:t>，但是记得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是指数生成函数！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所以结果应为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bar>
                          <m:ba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00144" cy="4351338"/>
              </a:xfrm>
              <a:blipFill>
                <a:blip r:embed="rId2"/>
                <a:stretch>
                  <a:fillRect l="-1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229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更多技巧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00144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的组合意义</a:t>
                </a:r>
                <a:endParaRPr lang="en-US" altLang="zh-CN" dirty="0"/>
              </a:p>
              <a:p>
                <a:r>
                  <a:rPr lang="zh-CN" altLang="en-US" dirty="0"/>
                  <a:t>多项式计数杂谈：</a:t>
                </a:r>
                <a:r>
                  <a:rPr lang="en-US" altLang="zh-CN" dirty="0">
                    <a:hlinkClick r:id="rId2"/>
                  </a:rPr>
                  <a:t>https://www.luogu.com/article/oy8l7j3n</a:t>
                </a:r>
                <a:endParaRPr lang="en-US" altLang="zh-CN" dirty="0"/>
              </a:p>
              <a:p>
                <a:r>
                  <a:rPr lang="zh-CN" altLang="en-US" dirty="0"/>
                  <a:t>上述文章中的符号化体系部分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00144" cy="4351338"/>
              </a:xfrm>
              <a:blipFill>
                <a:blip r:embed="rId3"/>
                <a:stretch>
                  <a:fillRect l="-10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0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0014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假设有一个序列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en-US" dirty="0"/>
                  <a:t>，我们定义它的普通生成函数为：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在这里，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只是一个符号，因此这样的幂级数被称为形式幂级数。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我们不会去探讨它的收敛性，而是随意地使用泰勒展开。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00144" cy="4351338"/>
              </a:xfrm>
              <a:blipFill>
                <a:blip r:embed="rId2"/>
                <a:stretch>
                  <a:fillRect l="-1174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83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87493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一些常见的生成函数：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1,1,1,…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𝑐𝑥</m:t>
                          </m:r>
                        </m:den>
                      </m:f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87493" cy="4351338"/>
              </a:xfrm>
              <a:blipFill>
                <a:blip r:embed="rId2"/>
                <a:stretch>
                  <a:fillRect l="-1140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98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87493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一些常见的生成函数：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0,1, 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0,1,−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0!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87493" cy="4351338"/>
              </a:xfrm>
              <a:blipFill>
                <a:blip r:embed="rId2"/>
                <a:stretch>
                  <a:fillRect l="-1140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39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16609" cy="46106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一些常见的操作：</a:t>
                </a:r>
                <a:endParaRPr lang="en-US" altLang="zh-CN" dirty="0"/>
              </a:p>
              <a:p>
                <a:r>
                  <a:rPr lang="zh-CN" altLang="en-US" dirty="0"/>
                  <a:t>线性组合：序列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的生成函数为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右移：将序列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右移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次后的生成函数为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左移：将序列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左移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次后的生成函数为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−…−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的生成函数为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的生成函数为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的生成函数为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（左移一次，积分）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16609" cy="4610617"/>
              </a:xfrm>
              <a:blipFill>
                <a:blip r:embed="rId2"/>
                <a:stretch>
                  <a:fillRect l="-1148" t="-2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56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16609" cy="46106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当然不能忘了最重要的：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的生成函数为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因此，普通生成函数可以很好地表示卷积操作。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一个例子是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和全一序列的卷积。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所以其生成函数为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如果连续做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次前缀和，就对应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这一生成函数。</a:t>
                </a:r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16609" cy="4610617"/>
              </a:xfrm>
              <a:blipFill>
                <a:blip r:embed="rId2"/>
                <a:stretch>
                  <a:fillRect l="-1148" t="-2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97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B480-1324-62F2-48FB-83C44DEC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16609" cy="46106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另外，卷积可以表示为：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即两个序列的下标在加法运算后等于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，这意味着存在其它定义下的卷积。（指集合幂级数与 </a:t>
                </a:r>
                <a:r>
                  <a:rPr lang="en-US" altLang="zh-CN" dirty="0"/>
                  <a:t>FWT </a:t>
                </a:r>
                <a:r>
                  <a:rPr lang="zh-CN" altLang="en-US" dirty="0"/>
                  <a:t>，迪利克雷生成函数等）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3B8A6-FB9D-3BC2-1402-1FDB4B70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16609" cy="4610617"/>
              </a:xfrm>
              <a:blipFill>
                <a:blip r:embed="rId3"/>
                <a:stretch>
                  <a:fillRect l="-1148" t="-2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35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1883</Words>
  <Application>Microsoft Office PowerPoint</Application>
  <PresentationFormat>宽屏</PresentationFormat>
  <Paragraphs>230</Paragraphs>
  <Slides>37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等线</vt:lpstr>
      <vt:lpstr>等线 Light</vt:lpstr>
      <vt:lpstr>Arial</vt:lpstr>
      <vt:lpstr>Cambria Math</vt:lpstr>
      <vt:lpstr>Office 主题​​</vt:lpstr>
      <vt:lpstr>生成函数</vt:lpstr>
      <vt:lpstr>目录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更多技巧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益民 郝</dc:creator>
  <cp:lastModifiedBy>益民 郝</cp:lastModifiedBy>
  <cp:revision>132</cp:revision>
  <dcterms:created xsi:type="dcterms:W3CDTF">2024-06-03T07:20:51Z</dcterms:created>
  <dcterms:modified xsi:type="dcterms:W3CDTF">2024-06-07T03:53:02Z</dcterms:modified>
</cp:coreProperties>
</file>