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33"/>
  </p:notesMasterIdLst>
  <p:sldIdLst>
    <p:sldId id="256" r:id="rId5"/>
    <p:sldId id="257" r:id="rId6"/>
    <p:sldId id="284" r:id="rId7"/>
    <p:sldId id="329" r:id="rId8"/>
    <p:sldId id="330" r:id="rId9"/>
    <p:sldId id="332" r:id="rId10"/>
    <p:sldId id="331" r:id="rId11"/>
    <p:sldId id="333" r:id="rId12"/>
    <p:sldId id="334" r:id="rId13"/>
    <p:sldId id="335" r:id="rId14"/>
    <p:sldId id="336" r:id="rId15"/>
    <p:sldId id="297" r:id="rId16"/>
    <p:sldId id="339" r:id="rId17"/>
    <p:sldId id="341" r:id="rId18"/>
    <p:sldId id="340" r:id="rId19"/>
    <p:sldId id="342" r:id="rId20"/>
    <p:sldId id="343" r:id="rId21"/>
    <p:sldId id="344" r:id="rId22"/>
    <p:sldId id="349" r:id="rId23"/>
    <p:sldId id="345" r:id="rId24"/>
    <p:sldId id="338" r:id="rId25"/>
    <p:sldId id="351" r:id="rId26"/>
    <p:sldId id="353" r:id="rId27"/>
    <p:sldId id="352" r:id="rId28"/>
    <p:sldId id="354" r:id="rId29"/>
    <p:sldId id="350" r:id="rId30"/>
    <p:sldId id="355" r:id="rId31"/>
    <p:sldId id="318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580"/>
    <a:srgbClr val="C2A67F"/>
    <a:srgbClr val="7A777E"/>
    <a:srgbClr val="9C6D4B"/>
    <a:srgbClr val="F0E637"/>
    <a:srgbClr val="C4304A"/>
    <a:srgbClr val="DC4D01"/>
    <a:srgbClr val="936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01"/>
    <p:restoredTop sz="95633"/>
  </p:normalViewPr>
  <p:slideViewPr>
    <p:cSldViewPr showGuides="1">
      <p:cViewPr>
        <p:scale>
          <a:sx n="100" d="100"/>
          <a:sy n="100" d="100"/>
        </p:scale>
        <p:origin x="402" y="47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D891A1-E026-441F-B6A0-C6DFDC8CC8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889000"/>
            <a:ext cx="8077200" cy="1041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2006600"/>
            <a:ext cx="8077200" cy="365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4EFD3-8FA8-4407-8A75-B4B72D2BB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.xml"/><Relationship Id="rId5" Type="http://schemas.openxmlformats.org/officeDocument/2006/relationships/image" Target="../media/image23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219700" y="149225"/>
            <a:ext cx="38576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1000" kern="1500" cap="none" spc="15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注：文本框可根据需求改变颜色、移动位置；文字可编辑</a:t>
            </a:r>
            <a:endParaRPr kumimoji="0" lang="zh-CN" altLang="en-US" sz="1000" kern="1500" cap="none" spc="15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buClrTx/>
              <a:buSzTx/>
              <a:defRPr/>
            </a:pPr>
            <a:endParaRPr kumimoji="0" lang="en-US" altLang="zh-CN" sz="1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075" name="组合 21"/>
          <p:cNvGrpSpPr/>
          <p:nvPr/>
        </p:nvGrpSpPr>
        <p:grpSpPr>
          <a:xfrm>
            <a:off x="1403350" y="2700338"/>
            <a:ext cx="3455987" cy="417512"/>
            <a:chOff x="1811867" y="3185013"/>
            <a:chExt cx="4035239" cy="41645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圆角矩形 18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6" name="Shape 74"/>
          <p:cNvSpPr txBox="1"/>
          <p:nvPr/>
        </p:nvSpPr>
        <p:spPr>
          <a:xfrm>
            <a:off x="1331913" y="1403350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2A6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格子寻路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2A6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宋体" panose="02010600030101010101" pitchFamily="2" charset="-122"/>
              <a:cs typeface="Roboto Bold"/>
              <a:sym typeface="Roboto Bold"/>
            </a:endParaRPr>
          </a:p>
        </p:txBody>
      </p:sp>
      <p:sp>
        <p:nvSpPr>
          <p:cNvPr id="27" name="Shape 75"/>
          <p:cNvSpPr/>
          <p:nvPr/>
        </p:nvSpPr>
        <p:spPr>
          <a:xfrm>
            <a:off x="468313" y="2771775"/>
            <a:ext cx="5162550" cy="6572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2A67F"/>
                </a:solidFill>
                <a:effectLst/>
                <a:uLnTx/>
                <a:uFillTx/>
                <a:latin typeface="Helvetica Neue Medium"/>
                <a:ea typeface="Helvetica Neue Medium"/>
                <a:cs typeface="+mn-ea"/>
                <a:sym typeface="+mn-lt"/>
              </a:rPr>
              <a:t>报告人：张泽强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C2A67F"/>
              </a:solidFill>
              <a:effectLst/>
              <a:uLnTx/>
              <a:uFillTx/>
              <a:latin typeface="Helvetica Neue Medium"/>
              <a:ea typeface="Helvetica Neue Medium"/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74763" y="2133600"/>
            <a:ext cx="3095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C2A6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3.3 </a:t>
            </a:r>
            <a:r>
              <a:rPr lang="zh-CN" altLang="en-US"/>
              <a:t>强制邻点</a:t>
            </a:r>
            <a:r>
              <a:rPr lang="en-US" altLang="zh-CN"/>
              <a:t>(Forces Neighbor)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887220" y="4852035"/>
            <a:ext cx="457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横</a:t>
            </a:r>
            <a:r>
              <a:rPr lang="en-US" altLang="zh-CN"/>
              <a:t>/</a:t>
            </a:r>
            <a:r>
              <a:rPr lang="zh-CN" altLang="en-US"/>
              <a:t>纵</a:t>
            </a:r>
            <a:r>
              <a:rPr lang="en-US" altLang="zh-CN"/>
              <a:t>/</a:t>
            </a:r>
            <a:r>
              <a:rPr lang="zh-CN" altLang="en-US"/>
              <a:t>斜线方向的普通邻点和强制邻点。</a:t>
            </a:r>
            <a:endParaRPr lang="zh-CN" altLang="en-US"/>
          </a:p>
        </p:txBody>
      </p:sp>
      <p:pic>
        <p:nvPicPr>
          <p:cNvPr id="7" name="内容占位符 3" descr="C:\Users\zhangga\Desktop\forcen2.pngforcen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45393" y="2339975"/>
            <a:ext cx="1873250" cy="1575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内容占位符 2" descr="forcen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220" y="2359660"/>
            <a:ext cx="1882775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3.4 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36725" y="3789045"/>
            <a:ext cx="1901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寻找有效邻点</a:t>
            </a:r>
            <a:endParaRPr lang="zh-CN" altLang="en-US"/>
          </a:p>
        </p:txBody>
      </p:sp>
      <p:pic>
        <p:nvPicPr>
          <p:cNvPr id="4" name="内容占位符 3" descr="jps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6095" y="1674495"/>
            <a:ext cx="2489835" cy="1590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6725" y="4401820"/>
            <a:ext cx="317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寻找</a:t>
            </a:r>
            <a:r>
              <a:rPr lang="zh-CN" altLang="en-US"/>
              <a:t>跳点 加入</a:t>
            </a:r>
            <a:r>
              <a:rPr lang="en-US" altLang="zh-CN"/>
              <a:t>open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5045" y="4954905"/>
            <a:ext cx="7153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什么算跳点：</a:t>
            </a:r>
            <a:endParaRPr lang="zh-CN" altLang="en-US"/>
          </a:p>
          <a:p>
            <a:r>
              <a:rPr lang="zh-CN" altLang="en-US"/>
              <a:t>横</a:t>
            </a:r>
            <a:r>
              <a:rPr lang="en-US" altLang="zh-CN"/>
              <a:t>/</a:t>
            </a:r>
            <a:r>
              <a:rPr lang="zh-CN" altLang="en-US"/>
              <a:t>纵向前检测，直到有强制邻点的就算跳点，加入</a:t>
            </a:r>
            <a:r>
              <a:rPr lang="en-US" altLang="zh-CN"/>
              <a:t>open</a:t>
            </a:r>
            <a:r>
              <a:rPr lang="zh-CN" altLang="en-US"/>
              <a:t>表。</a:t>
            </a:r>
            <a:endParaRPr lang="zh-CN" altLang="en-US"/>
          </a:p>
          <a:p>
            <a:r>
              <a:rPr lang="zh-CN" altLang="en-US"/>
              <a:t>斜线检测，向前检测斜线的强制邻点，同时也横</a:t>
            </a:r>
            <a:r>
              <a:rPr lang="en-US" altLang="zh-CN"/>
              <a:t>/</a:t>
            </a:r>
            <a:r>
              <a:rPr lang="zh-CN" altLang="en-US"/>
              <a:t>纵检测。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矩形 4"/>
          <p:cNvSpPr/>
          <p:nvPr>
            <p:custDataLst>
              <p:tags r:id="rId1"/>
            </p:custDataLst>
          </p:nvPr>
        </p:nvSpPr>
        <p:spPr>
          <a:xfrm>
            <a:off x="-1270" y="-408305"/>
            <a:ext cx="9145270" cy="2480310"/>
          </a:xfrm>
          <a:prstGeom prst="rect">
            <a:avLst/>
          </a:prstGeom>
          <a:pattFill prst="dkUpDiag">
            <a:fgClr>
              <a:srgbClr val="FFFFFF"/>
            </a:fgClr>
            <a:bgClr>
              <a:srgbClr val="F2F2F2"/>
            </a:bgClr>
          </a:pattFill>
          <a:ln w="12700">
            <a:noFill/>
          </a:ln>
        </p:spPr>
        <p:txBody>
          <a:bodyPr anchor="ctr"/>
          <a:p>
            <a:pPr algn="ctr" eaLnBrk="0" hangingPunct="0"/>
            <a:endParaRPr lang="zh-CN" altLang="en-US" sz="1200" b="1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5362" name="任意多边形: 形状 6"/>
          <p:cNvSpPr/>
          <p:nvPr>
            <p:custDataLst>
              <p:tags r:id="rId2"/>
            </p:custDataLst>
          </p:nvPr>
        </p:nvSpPr>
        <p:spPr>
          <a:xfrm>
            <a:off x="4822825" y="857250"/>
            <a:ext cx="2562225" cy="5143500"/>
          </a:xfrm>
          <a:custGeom>
            <a:avLst/>
            <a:gdLst/>
            <a:ahLst/>
            <a:cxnLst>
              <a:cxn ang="0">
                <a:pos x="2259447" y="0"/>
              </a:cxn>
              <a:cxn ang="0">
                <a:pos x="2562194" y="0"/>
              </a:cxn>
              <a:cxn ang="0">
                <a:pos x="302746" y="5143502"/>
              </a:cxn>
              <a:cxn ang="0">
                <a:pos x="0" y="5143502"/>
              </a:cxn>
            </a:cxnLst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D6DCE5">
              <a:alpha val="39999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3" name="任意多边形: 形状 7"/>
          <p:cNvSpPr/>
          <p:nvPr>
            <p:custDataLst>
              <p:tags r:id="rId3"/>
            </p:custDataLst>
          </p:nvPr>
        </p:nvSpPr>
        <p:spPr>
          <a:xfrm>
            <a:off x="5402263" y="857250"/>
            <a:ext cx="3741737" cy="5143500"/>
          </a:xfrm>
          <a:custGeom>
            <a:avLst/>
            <a:gdLst/>
            <a:ahLst/>
            <a:cxnLst>
              <a:cxn ang="0">
                <a:pos x="2254813" y="0"/>
              </a:cxn>
              <a:cxn ang="0">
                <a:pos x="3742154" y="0"/>
              </a:cxn>
              <a:cxn ang="0">
                <a:pos x="3742154" y="1938207"/>
              </a:cxn>
              <a:cxn ang="0">
                <a:pos x="2337013" y="5143502"/>
              </a:cxn>
              <a:cxn ang="0">
                <a:pos x="0" y="5143502"/>
              </a:cxn>
            </a:cxnLst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D6DCE5">
              <a:alpha val="5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2486025"/>
            <a:ext cx="9144000" cy="283845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txBody>
          <a:bodyPr rtlCol="0" anchor="ctr"/>
          <a:p>
            <a:pPr algn="ctr" fontAlgn="base"/>
            <a:endParaRPr kumimoji="1" lang="zh-CN" altLang="en-US" sz="1200" b="1" strike="noStrike" noProof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13398" y="156845"/>
            <a:ext cx="7924800" cy="471488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R="0" defTabSz="914400" ea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700" b="1" kern="1200" cap="none" spc="300" normalizeH="0" baseline="0" noProof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3.5 </a:t>
            </a:r>
            <a:r>
              <a:rPr kumimoji="0" lang="zh-CN" altLang="en-US" sz="2700" b="1" kern="1200" cap="none" spc="300" normalizeH="0" baseline="0" noProof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性能</a:t>
            </a:r>
            <a:endParaRPr kumimoji="0" lang="zh-CN" altLang="en-US" sz="2700" b="1" kern="1200" cap="none" spc="300" normalizeH="0" baseline="0" noProof="1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图片 1" descr="jp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3860"/>
            <a:ext cx="9143365" cy="52019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4.1 JPS+</a:t>
            </a:r>
            <a:endParaRPr lang="en-US" altLang="zh-CN" baseline="-25000"/>
          </a:p>
        </p:txBody>
      </p:sp>
      <p:sp>
        <p:nvSpPr>
          <p:cNvPr id="7" name="文本框 6"/>
          <p:cNvSpPr txBox="1"/>
          <p:nvPr/>
        </p:nvSpPr>
        <p:spPr>
          <a:xfrm>
            <a:off x="1064895" y="1313180"/>
            <a:ext cx="6805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论文：http://www.gameaipro.com/GameAIPro2/GameAIPro2_Chapter14_JPS_Plus_An_Extreme_A_Star_Speed_Optimization_for_Static_Uniform_Cost_Grids.pdf</a:t>
            </a:r>
            <a:endParaRPr lang="zh-CN" altLang="en-US"/>
          </a:p>
          <a:p>
            <a:r>
              <a:rPr lang="en-US" altLang="zh-CN"/>
              <a:t>Gi</a:t>
            </a:r>
            <a:r>
              <a:rPr lang="en-US" altLang="zh-CN"/>
              <a:t>tHub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https://github.com/SteveRabin/JPSPlusWithGoalBounding</a:t>
            </a:r>
            <a:endParaRPr lang="zh-CN" altLang="en-US"/>
          </a:p>
        </p:txBody>
      </p:sp>
      <p:pic>
        <p:nvPicPr>
          <p:cNvPr id="10" name="内容占位符 9" descr="jpsp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030" y="3114040"/>
            <a:ext cx="5267325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4.2 JPS+</a:t>
            </a:r>
            <a:endParaRPr lang="en-US" altLang="zh-CN" baseline="-25000"/>
          </a:p>
        </p:txBody>
      </p:sp>
      <p:pic>
        <p:nvPicPr>
          <p:cNvPr id="3" name="内容占位符 2" descr="C:\Users\zhangga\Desktop\jpsp1.pngjpsp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77975" y="1819275"/>
            <a:ext cx="6066155" cy="4152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4610" y="1322705"/>
            <a:ext cx="439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zh-CN" altLang="en-US"/>
              <a:t>：当前点</a:t>
            </a:r>
            <a:r>
              <a:rPr lang="zh-CN" altLang="en-US"/>
              <a:t>    </a:t>
            </a:r>
            <a:r>
              <a:rPr lang="en-US" altLang="zh-CN"/>
              <a:t>N</a:t>
            </a:r>
            <a:r>
              <a:rPr lang="zh-CN" altLang="en-US"/>
              <a:t>：强制邻点，直线方向。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4.2 JPS+</a:t>
            </a:r>
            <a:endParaRPr lang="en-US" altLang="zh-CN" baseline="-25000"/>
          </a:p>
        </p:txBody>
      </p:sp>
      <p:pic>
        <p:nvPicPr>
          <p:cNvPr id="3" name="内容占位符 2" descr="C:\Users\zhangga\Desktop\jpsp2.pngjpsp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53515" y="1864995"/>
            <a:ext cx="6602730" cy="4170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4610" y="1322705"/>
            <a:ext cx="548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Primary Jump Points</a:t>
            </a:r>
            <a:r>
              <a:rPr lang="zh-CN" altLang="en-US"/>
              <a:t>：有一个强制邻点。直线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4.2 JPS+</a:t>
            </a:r>
            <a:endParaRPr lang="en-US" altLang="zh-CN" baseline="-25000"/>
          </a:p>
        </p:txBody>
      </p:sp>
      <p:pic>
        <p:nvPicPr>
          <p:cNvPr id="3" name="内容占位符 2" descr="C:\Users\zhangga\Desktop\jpsp3.pngjpsp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24610" y="2065655"/>
            <a:ext cx="7019925" cy="4178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4610" y="1322705"/>
            <a:ext cx="6355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Straight Jump Points</a:t>
            </a:r>
            <a:r>
              <a:rPr lang="zh-CN" altLang="en-US"/>
              <a:t>：从墙或边界开始，一直朝着</a:t>
            </a:r>
            <a:r>
              <a:rPr lang="en-US" altLang="zh-CN"/>
              <a:t>Primary</a:t>
            </a:r>
            <a:r>
              <a:rPr lang="zh-CN" altLang="en-US"/>
              <a:t>跳点经过的所有格子。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4.2 JPS+</a:t>
            </a:r>
            <a:endParaRPr lang="en-US" altLang="zh-CN" baseline="-25000"/>
          </a:p>
        </p:txBody>
      </p:sp>
      <p:pic>
        <p:nvPicPr>
          <p:cNvPr id="3" name="内容占位符 2" descr="C:\Users\zhangga\Desktop\jpsp4.pngjpsp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81100" y="2360930"/>
            <a:ext cx="7019925" cy="4018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4610" y="1322705"/>
            <a:ext cx="578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Straight Jump Points</a:t>
            </a:r>
            <a:r>
              <a:rPr lang="zh-CN" altLang="en-US"/>
              <a:t>：用数值代替箭头描述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24610" y="1814195"/>
            <a:ext cx="610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数值表示这个方向到达下一个</a:t>
            </a:r>
            <a:r>
              <a:rPr lang="en-US" altLang="zh-CN"/>
              <a:t>Primary</a:t>
            </a:r>
            <a:r>
              <a:rPr lang="zh-CN" altLang="en-US"/>
              <a:t>跳点经过多少格子，注意到下一个</a:t>
            </a:r>
            <a:r>
              <a:rPr lang="en-US" altLang="zh-CN"/>
              <a:t>Primary</a:t>
            </a:r>
            <a:r>
              <a:rPr lang="zh-CN" altLang="en-US"/>
              <a:t>需要方向相同，参考</a:t>
            </a:r>
            <a:r>
              <a:rPr lang="en-US" altLang="zh-CN"/>
              <a:t>Figure14.5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4.2 JPS+</a:t>
            </a:r>
            <a:endParaRPr lang="en-US" altLang="zh-CN" baseline="-25000"/>
          </a:p>
        </p:txBody>
      </p:sp>
      <p:pic>
        <p:nvPicPr>
          <p:cNvPr id="3" name="内容占位符 2" descr="C:\Users\zhangga\Desktop\jpsp5.pngjpsp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02715" y="2360930"/>
            <a:ext cx="6537325" cy="4018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4610" y="1322705"/>
            <a:ext cx="624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Diagonal Jump Points</a:t>
            </a:r>
            <a:r>
              <a:rPr lang="zh-CN" altLang="en-US"/>
              <a:t>：</a:t>
            </a:r>
            <a:r>
              <a:rPr lang="en-US" altLang="zh-CN"/>
              <a:t>Primary</a:t>
            </a:r>
            <a:r>
              <a:rPr lang="zh-CN" altLang="en-US"/>
              <a:t>沿着斜线经过的格子计数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24610" y="1814195"/>
            <a:ext cx="610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从下图可以看出论文中的地图示例是不能跨障碍斜着走的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4.2 JPS+</a:t>
            </a:r>
            <a:endParaRPr lang="en-US" altLang="zh-CN" baseline="-25000"/>
          </a:p>
        </p:txBody>
      </p:sp>
      <p:pic>
        <p:nvPicPr>
          <p:cNvPr id="3" name="内容占位符 2" descr="C:\Users\zhangga\Desktop\jpsp7.pngjpsp7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83055" y="2110105"/>
            <a:ext cx="6327140" cy="4297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3970" y="1663700"/>
            <a:ext cx="624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Target Jump Points</a:t>
            </a:r>
            <a:r>
              <a:rPr lang="zh-CN" altLang="en-US"/>
              <a:t>：</a:t>
            </a:r>
            <a:r>
              <a:rPr lang="en-US"/>
              <a:t>Runtime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TextBox 12"/>
          <p:cNvSpPr txBox="1"/>
          <p:nvPr/>
        </p:nvSpPr>
        <p:spPr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21"/>
          <p:cNvSpPr/>
          <p:nvPr/>
        </p:nvSpPr>
        <p:spPr>
          <a:xfrm>
            <a:off x="5260975" y="3721100"/>
            <a:ext cx="54546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JPS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22"/>
          <p:cNvSpPr/>
          <p:nvPr/>
        </p:nvSpPr>
        <p:spPr>
          <a:xfrm>
            <a:off x="5260975" y="1635125"/>
            <a:ext cx="9226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Dijskra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8" name="组合 7"/>
          <p:cNvGrpSpPr/>
          <p:nvPr/>
        </p:nvGrpSpPr>
        <p:grpSpPr>
          <a:xfrm>
            <a:off x="2916238" y="1403350"/>
            <a:ext cx="2341562" cy="4041775"/>
            <a:chOff x="3007941" y="895053"/>
            <a:chExt cx="2940050" cy="5073650"/>
          </a:xfrm>
        </p:grpSpPr>
        <p:grpSp>
          <p:nvGrpSpPr>
            <p:cNvPr id="5129" name="组合 30"/>
            <p:cNvGrpSpPr/>
            <p:nvPr/>
          </p:nvGrpSpPr>
          <p:grpSpPr>
            <a:xfrm>
              <a:off x="3923928" y="895053"/>
              <a:ext cx="2024063" cy="1093787"/>
              <a:chOff x="4048782" y="868081"/>
              <a:chExt cx="1439750" cy="778560"/>
            </a:xfrm>
          </p:grpSpPr>
          <p:sp>
            <p:nvSpPr>
              <p:cNvPr id="29" name="Freeform: Shape 36"/>
              <p:cNvSpPr/>
              <p:nvPr/>
            </p:nvSpPr>
            <p:spPr>
              <a:xfrm>
                <a:off x="4048782" y="868081"/>
                <a:ext cx="1439750" cy="778560"/>
              </a:xfrm>
              <a:custGeom>
                <a:avLst/>
                <a:gdLst>
                  <a:gd name="connsiteX0" fmla="*/ 1832429 w 6775553"/>
                  <a:gd name="connsiteY0" fmla="*/ 0 h 3664858"/>
                  <a:gd name="connsiteX1" fmla="*/ 3520857 w 6775553"/>
                  <a:gd name="connsiteY1" fmla="*/ 1119165 h 3664858"/>
                  <a:gd name="connsiteX2" fmla="*/ 3541502 w 6775553"/>
                  <a:gd name="connsiteY2" fmla="*/ 1175571 h 3664858"/>
                  <a:gd name="connsiteX3" fmla="*/ 3543956 w 6775553"/>
                  <a:gd name="connsiteY3" fmla="*/ 1174000 h 3664858"/>
                  <a:gd name="connsiteX4" fmla="*/ 3615719 w 6775553"/>
                  <a:gd name="connsiteY4" fmla="*/ 1306233 h 3664858"/>
                  <a:gd name="connsiteX5" fmla="*/ 4345916 w 6775553"/>
                  <a:gd name="connsiteY5" fmla="*/ 1694531 h 3664858"/>
                  <a:gd name="connsiteX6" fmla="*/ 5011770 w 6775553"/>
                  <a:gd name="connsiteY6" fmla="*/ 1390179 h 3664858"/>
                  <a:gd name="connsiteX7" fmla="*/ 5048596 w 6775553"/>
                  <a:gd name="connsiteY7" fmla="*/ 1342134 h 3664858"/>
                  <a:gd name="connsiteX8" fmla="*/ 5066082 w 6775553"/>
                  <a:gd name="connsiteY8" fmla="*/ 1309919 h 3664858"/>
                  <a:gd name="connsiteX9" fmla="*/ 5089552 w 6775553"/>
                  <a:gd name="connsiteY9" fmla="*/ 1281473 h 3664858"/>
                  <a:gd name="connsiteX10" fmla="*/ 5094681 w 6775553"/>
                  <a:gd name="connsiteY10" fmla="*/ 1272022 h 3664858"/>
                  <a:gd name="connsiteX11" fmla="*/ 5096253 w 6775553"/>
                  <a:gd name="connsiteY11" fmla="*/ 1273351 h 3664858"/>
                  <a:gd name="connsiteX12" fmla="*/ 5180197 w 6775553"/>
                  <a:gd name="connsiteY12" fmla="*/ 1171610 h 3664858"/>
                  <a:gd name="connsiteX13" fmla="*/ 5841015 w 6775553"/>
                  <a:gd name="connsiteY13" fmla="*/ 897890 h 3664858"/>
                  <a:gd name="connsiteX14" fmla="*/ 6775553 w 6775553"/>
                  <a:gd name="connsiteY14" fmla="*/ 1832428 h 3664858"/>
                  <a:gd name="connsiteX15" fmla="*/ 5841015 w 6775553"/>
                  <a:gd name="connsiteY15" fmla="*/ 2766966 h 3664858"/>
                  <a:gd name="connsiteX16" fmla="*/ 5134367 w 6775553"/>
                  <a:gd name="connsiteY16" fmla="*/ 2444014 h 3664858"/>
                  <a:gd name="connsiteX17" fmla="*/ 5092691 w 6775553"/>
                  <a:gd name="connsiteY17" fmla="*/ 2386854 h 3664858"/>
                  <a:gd name="connsiteX18" fmla="*/ 5090513 w 6775553"/>
                  <a:gd name="connsiteY18" fmla="*/ 2388695 h 3664858"/>
                  <a:gd name="connsiteX19" fmla="*/ 5080267 w 6775553"/>
                  <a:gd name="connsiteY19" fmla="*/ 2369814 h 3664858"/>
                  <a:gd name="connsiteX20" fmla="*/ 5046845 w 6775553"/>
                  <a:gd name="connsiteY20" fmla="*/ 2323975 h 3664858"/>
                  <a:gd name="connsiteX21" fmla="*/ 5011770 w 6775553"/>
                  <a:gd name="connsiteY21" fmla="*/ 2278215 h 3664858"/>
                  <a:gd name="connsiteX22" fmla="*/ 4345916 w 6775553"/>
                  <a:gd name="connsiteY22" fmla="*/ 1973862 h 3664858"/>
                  <a:gd name="connsiteX23" fmla="*/ 3615719 w 6775553"/>
                  <a:gd name="connsiteY23" fmla="*/ 2362160 h 3664858"/>
                  <a:gd name="connsiteX24" fmla="*/ 3548466 w 6775553"/>
                  <a:gd name="connsiteY24" fmla="*/ 2486081 h 3664858"/>
                  <a:gd name="connsiteX25" fmla="*/ 3544494 w 6775553"/>
                  <a:gd name="connsiteY25" fmla="*/ 2483539 h 3664858"/>
                  <a:gd name="connsiteX26" fmla="*/ 3533622 w 6775553"/>
                  <a:gd name="connsiteY26" fmla="*/ 2514722 h 3664858"/>
                  <a:gd name="connsiteX27" fmla="*/ 1832429 w 6775553"/>
                  <a:gd name="connsiteY27" fmla="*/ 3664858 h 3664858"/>
                  <a:gd name="connsiteX28" fmla="*/ 0 w 6775553"/>
                  <a:gd name="connsiteY28" fmla="*/ 1832429 h 3664858"/>
                  <a:gd name="connsiteX29" fmla="*/ 1832429 w 6775553"/>
                  <a:gd name="connsiteY29" fmla="*/ 0 h 366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75553" h="3664858">
                    <a:moveTo>
                      <a:pt x="1832429" y="0"/>
                    </a:moveTo>
                    <a:cubicBezTo>
                      <a:pt x="2591446" y="0"/>
                      <a:pt x="3242679" y="461478"/>
                      <a:pt x="3520857" y="1119165"/>
                    </a:cubicBezTo>
                    <a:lnTo>
                      <a:pt x="3541502" y="1175571"/>
                    </a:lnTo>
                    <a:lnTo>
                      <a:pt x="3543956" y="1174000"/>
                    </a:lnTo>
                    <a:lnTo>
                      <a:pt x="3615719" y="1306233"/>
                    </a:lnTo>
                    <a:cubicBezTo>
                      <a:pt x="3773967" y="1540504"/>
                      <a:pt x="4041957" y="1694531"/>
                      <a:pt x="4345916" y="1694531"/>
                    </a:cubicBezTo>
                    <a:cubicBezTo>
                      <a:pt x="4611881" y="1694531"/>
                      <a:pt x="4850306" y="1576604"/>
                      <a:pt x="5011770" y="1390179"/>
                    </a:cubicBezTo>
                    <a:lnTo>
                      <a:pt x="5048596" y="1342134"/>
                    </a:lnTo>
                    <a:lnTo>
                      <a:pt x="5066082" y="1309919"/>
                    </a:lnTo>
                    <a:lnTo>
                      <a:pt x="5089552" y="1281473"/>
                    </a:lnTo>
                    <a:lnTo>
                      <a:pt x="5094681" y="1272022"/>
                    </a:lnTo>
                    <a:lnTo>
                      <a:pt x="5096253" y="1273351"/>
                    </a:lnTo>
                    <a:lnTo>
                      <a:pt x="5180197" y="1171610"/>
                    </a:lnTo>
                    <a:cubicBezTo>
                      <a:pt x="5349315" y="1002492"/>
                      <a:pt x="5582950" y="897890"/>
                      <a:pt x="5841015" y="897890"/>
                    </a:cubicBezTo>
                    <a:cubicBezTo>
                      <a:pt x="6357146" y="897890"/>
                      <a:pt x="6775553" y="1316297"/>
                      <a:pt x="6775553" y="1832428"/>
                    </a:cubicBezTo>
                    <a:cubicBezTo>
                      <a:pt x="6775553" y="2348559"/>
                      <a:pt x="6357146" y="2766966"/>
                      <a:pt x="5841015" y="2766966"/>
                    </a:cubicBezTo>
                    <a:cubicBezTo>
                      <a:pt x="5558756" y="2766966"/>
                      <a:pt x="5305723" y="2641832"/>
                      <a:pt x="5134367" y="2444014"/>
                    </a:cubicBezTo>
                    <a:lnTo>
                      <a:pt x="5092691" y="2386854"/>
                    </a:lnTo>
                    <a:lnTo>
                      <a:pt x="5090513" y="2388695"/>
                    </a:lnTo>
                    <a:lnTo>
                      <a:pt x="5080267" y="2369814"/>
                    </a:lnTo>
                    <a:lnTo>
                      <a:pt x="5046845" y="2323975"/>
                    </a:lnTo>
                    <a:lnTo>
                      <a:pt x="5011770" y="2278215"/>
                    </a:lnTo>
                    <a:cubicBezTo>
                      <a:pt x="4850306" y="2091790"/>
                      <a:pt x="4611881" y="1973862"/>
                      <a:pt x="4345916" y="1973862"/>
                    </a:cubicBezTo>
                    <a:cubicBezTo>
                      <a:pt x="4041957" y="1973863"/>
                      <a:pt x="3773967" y="2127890"/>
                      <a:pt x="3615719" y="2362160"/>
                    </a:cubicBezTo>
                    <a:lnTo>
                      <a:pt x="3548466" y="2486081"/>
                    </a:lnTo>
                    <a:lnTo>
                      <a:pt x="3544494" y="2483539"/>
                    </a:lnTo>
                    <a:lnTo>
                      <a:pt x="3533622" y="2514722"/>
                    </a:lnTo>
                    <a:cubicBezTo>
                      <a:pt x="3263004" y="3188846"/>
                      <a:pt x="2603306" y="3664858"/>
                      <a:pt x="1832429" y="3664858"/>
                    </a:cubicBezTo>
                    <a:cubicBezTo>
                      <a:pt x="820406" y="3664858"/>
                      <a:pt x="0" y="2844452"/>
                      <a:pt x="0" y="1832429"/>
                    </a:cubicBezTo>
                    <a:cubicBezTo>
                      <a:pt x="0" y="820406"/>
                      <a:pt x="820406" y="0"/>
                      <a:pt x="1832429" y="0"/>
                    </a:cubicBezTo>
                    <a:close/>
                  </a:path>
                </a:pathLst>
              </a:custGeom>
              <a:solidFill>
                <a:srgbClr val="C2A67F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Freeform: Shape 19"/>
              <p:cNvSpPr/>
              <p:nvPr/>
            </p:nvSpPr>
            <p:spPr bwMode="auto">
              <a:xfrm>
                <a:off x="4319794" y="1126847"/>
                <a:ext cx="280045" cy="229388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Rectangle 2"/>
              <p:cNvSpPr/>
              <p:nvPr/>
            </p:nvSpPr>
            <p:spPr>
              <a:xfrm>
                <a:off x="5147509" y="1109898"/>
                <a:ext cx="267624" cy="345776"/>
              </a:xfrm>
              <a:prstGeom prst="rect">
                <a:avLst/>
              </a:prstGeom>
            </p:spPr>
            <p:txBody>
              <a:bodyPr wrap="none">
                <a:normAutofit fontScale="92500" lnSpcReduction="20000"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  <a:sym typeface="+mn-lt"/>
                  </a:rPr>
                  <a:t>1</a:t>
                </a:r>
                <a:endParaRPr kumimoji="0" lang="en-US" altLang="zh-CN" sz="29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lt"/>
                </a:endParaRPr>
              </a:p>
            </p:txBody>
          </p:sp>
        </p:grpSp>
        <p:grpSp>
          <p:nvGrpSpPr>
            <p:cNvPr id="5133" name="组合 28"/>
            <p:cNvGrpSpPr/>
            <p:nvPr/>
          </p:nvGrpSpPr>
          <p:grpSpPr>
            <a:xfrm>
              <a:off x="3923928" y="3547765"/>
              <a:ext cx="2024063" cy="1095375"/>
              <a:chOff x="4048782" y="2754740"/>
              <a:chExt cx="1439750" cy="778560"/>
            </a:xfrm>
          </p:grpSpPr>
          <p:sp>
            <p:nvSpPr>
              <p:cNvPr id="38" name="Freeform: Shape 38"/>
              <p:cNvSpPr/>
              <p:nvPr/>
            </p:nvSpPr>
            <p:spPr>
              <a:xfrm>
                <a:off x="4048782" y="2754740"/>
                <a:ext cx="1439750" cy="778560"/>
              </a:xfrm>
              <a:custGeom>
                <a:avLst/>
                <a:gdLst>
                  <a:gd name="connsiteX0" fmla="*/ 1832429 w 6775553"/>
                  <a:gd name="connsiteY0" fmla="*/ 0 h 3664858"/>
                  <a:gd name="connsiteX1" fmla="*/ 3520857 w 6775553"/>
                  <a:gd name="connsiteY1" fmla="*/ 1119165 h 3664858"/>
                  <a:gd name="connsiteX2" fmla="*/ 3541502 w 6775553"/>
                  <a:gd name="connsiteY2" fmla="*/ 1175571 h 3664858"/>
                  <a:gd name="connsiteX3" fmla="*/ 3543956 w 6775553"/>
                  <a:gd name="connsiteY3" fmla="*/ 1174000 h 3664858"/>
                  <a:gd name="connsiteX4" fmla="*/ 3615719 w 6775553"/>
                  <a:gd name="connsiteY4" fmla="*/ 1306233 h 3664858"/>
                  <a:gd name="connsiteX5" fmla="*/ 4345916 w 6775553"/>
                  <a:gd name="connsiteY5" fmla="*/ 1694531 h 3664858"/>
                  <a:gd name="connsiteX6" fmla="*/ 5011770 w 6775553"/>
                  <a:gd name="connsiteY6" fmla="*/ 1390179 h 3664858"/>
                  <a:gd name="connsiteX7" fmla="*/ 5048596 w 6775553"/>
                  <a:gd name="connsiteY7" fmla="*/ 1342134 h 3664858"/>
                  <a:gd name="connsiteX8" fmla="*/ 5066082 w 6775553"/>
                  <a:gd name="connsiteY8" fmla="*/ 1309919 h 3664858"/>
                  <a:gd name="connsiteX9" fmla="*/ 5089552 w 6775553"/>
                  <a:gd name="connsiteY9" fmla="*/ 1281473 h 3664858"/>
                  <a:gd name="connsiteX10" fmla="*/ 5094681 w 6775553"/>
                  <a:gd name="connsiteY10" fmla="*/ 1272022 h 3664858"/>
                  <a:gd name="connsiteX11" fmla="*/ 5096253 w 6775553"/>
                  <a:gd name="connsiteY11" fmla="*/ 1273351 h 3664858"/>
                  <a:gd name="connsiteX12" fmla="*/ 5180197 w 6775553"/>
                  <a:gd name="connsiteY12" fmla="*/ 1171610 h 3664858"/>
                  <a:gd name="connsiteX13" fmla="*/ 5841015 w 6775553"/>
                  <a:gd name="connsiteY13" fmla="*/ 897890 h 3664858"/>
                  <a:gd name="connsiteX14" fmla="*/ 6775553 w 6775553"/>
                  <a:gd name="connsiteY14" fmla="*/ 1832428 h 3664858"/>
                  <a:gd name="connsiteX15" fmla="*/ 5841015 w 6775553"/>
                  <a:gd name="connsiteY15" fmla="*/ 2766966 h 3664858"/>
                  <a:gd name="connsiteX16" fmla="*/ 5134367 w 6775553"/>
                  <a:gd name="connsiteY16" fmla="*/ 2444014 h 3664858"/>
                  <a:gd name="connsiteX17" fmla="*/ 5092691 w 6775553"/>
                  <a:gd name="connsiteY17" fmla="*/ 2386854 h 3664858"/>
                  <a:gd name="connsiteX18" fmla="*/ 5090513 w 6775553"/>
                  <a:gd name="connsiteY18" fmla="*/ 2388695 h 3664858"/>
                  <a:gd name="connsiteX19" fmla="*/ 5080267 w 6775553"/>
                  <a:gd name="connsiteY19" fmla="*/ 2369814 h 3664858"/>
                  <a:gd name="connsiteX20" fmla="*/ 5046845 w 6775553"/>
                  <a:gd name="connsiteY20" fmla="*/ 2323975 h 3664858"/>
                  <a:gd name="connsiteX21" fmla="*/ 5011770 w 6775553"/>
                  <a:gd name="connsiteY21" fmla="*/ 2278215 h 3664858"/>
                  <a:gd name="connsiteX22" fmla="*/ 4345916 w 6775553"/>
                  <a:gd name="connsiteY22" fmla="*/ 1973862 h 3664858"/>
                  <a:gd name="connsiteX23" fmla="*/ 3615719 w 6775553"/>
                  <a:gd name="connsiteY23" fmla="*/ 2362160 h 3664858"/>
                  <a:gd name="connsiteX24" fmla="*/ 3548466 w 6775553"/>
                  <a:gd name="connsiteY24" fmla="*/ 2486081 h 3664858"/>
                  <a:gd name="connsiteX25" fmla="*/ 3544494 w 6775553"/>
                  <a:gd name="connsiteY25" fmla="*/ 2483539 h 3664858"/>
                  <a:gd name="connsiteX26" fmla="*/ 3533622 w 6775553"/>
                  <a:gd name="connsiteY26" fmla="*/ 2514722 h 3664858"/>
                  <a:gd name="connsiteX27" fmla="*/ 1832429 w 6775553"/>
                  <a:gd name="connsiteY27" fmla="*/ 3664858 h 3664858"/>
                  <a:gd name="connsiteX28" fmla="*/ 0 w 6775553"/>
                  <a:gd name="connsiteY28" fmla="*/ 1832429 h 3664858"/>
                  <a:gd name="connsiteX29" fmla="*/ 1832429 w 6775553"/>
                  <a:gd name="connsiteY29" fmla="*/ 0 h 366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75553" h="3664858">
                    <a:moveTo>
                      <a:pt x="1832429" y="0"/>
                    </a:moveTo>
                    <a:cubicBezTo>
                      <a:pt x="2591446" y="0"/>
                      <a:pt x="3242679" y="461478"/>
                      <a:pt x="3520857" y="1119165"/>
                    </a:cubicBezTo>
                    <a:lnTo>
                      <a:pt x="3541502" y="1175571"/>
                    </a:lnTo>
                    <a:lnTo>
                      <a:pt x="3543956" y="1174000"/>
                    </a:lnTo>
                    <a:lnTo>
                      <a:pt x="3615719" y="1306233"/>
                    </a:lnTo>
                    <a:cubicBezTo>
                      <a:pt x="3773967" y="1540504"/>
                      <a:pt x="4041957" y="1694531"/>
                      <a:pt x="4345916" y="1694531"/>
                    </a:cubicBezTo>
                    <a:cubicBezTo>
                      <a:pt x="4611881" y="1694531"/>
                      <a:pt x="4850306" y="1576604"/>
                      <a:pt x="5011770" y="1390179"/>
                    </a:cubicBezTo>
                    <a:lnTo>
                      <a:pt x="5048596" y="1342134"/>
                    </a:lnTo>
                    <a:lnTo>
                      <a:pt x="5066082" y="1309919"/>
                    </a:lnTo>
                    <a:lnTo>
                      <a:pt x="5089552" y="1281473"/>
                    </a:lnTo>
                    <a:lnTo>
                      <a:pt x="5094681" y="1272022"/>
                    </a:lnTo>
                    <a:lnTo>
                      <a:pt x="5096253" y="1273351"/>
                    </a:lnTo>
                    <a:lnTo>
                      <a:pt x="5180197" y="1171610"/>
                    </a:lnTo>
                    <a:cubicBezTo>
                      <a:pt x="5349315" y="1002492"/>
                      <a:pt x="5582950" y="897890"/>
                      <a:pt x="5841015" y="897890"/>
                    </a:cubicBezTo>
                    <a:cubicBezTo>
                      <a:pt x="6357146" y="897890"/>
                      <a:pt x="6775553" y="1316297"/>
                      <a:pt x="6775553" y="1832428"/>
                    </a:cubicBezTo>
                    <a:cubicBezTo>
                      <a:pt x="6775553" y="2348559"/>
                      <a:pt x="6357146" y="2766966"/>
                      <a:pt x="5841015" y="2766966"/>
                    </a:cubicBezTo>
                    <a:cubicBezTo>
                      <a:pt x="5558756" y="2766966"/>
                      <a:pt x="5305723" y="2641832"/>
                      <a:pt x="5134367" y="2444014"/>
                    </a:cubicBezTo>
                    <a:lnTo>
                      <a:pt x="5092691" y="2386854"/>
                    </a:lnTo>
                    <a:lnTo>
                      <a:pt x="5090513" y="2388695"/>
                    </a:lnTo>
                    <a:lnTo>
                      <a:pt x="5080267" y="2369814"/>
                    </a:lnTo>
                    <a:lnTo>
                      <a:pt x="5046845" y="2323975"/>
                    </a:lnTo>
                    <a:lnTo>
                      <a:pt x="5011770" y="2278215"/>
                    </a:lnTo>
                    <a:cubicBezTo>
                      <a:pt x="4850306" y="2091790"/>
                      <a:pt x="4611881" y="1973862"/>
                      <a:pt x="4345916" y="1973862"/>
                    </a:cubicBezTo>
                    <a:cubicBezTo>
                      <a:pt x="4041957" y="1973863"/>
                      <a:pt x="3773967" y="2127890"/>
                      <a:pt x="3615719" y="2362160"/>
                    </a:cubicBezTo>
                    <a:lnTo>
                      <a:pt x="3548466" y="2486081"/>
                    </a:lnTo>
                    <a:lnTo>
                      <a:pt x="3544494" y="2483539"/>
                    </a:lnTo>
                    <a:lnTo>
                      <a:pt x="3533622" y="2514722"/>
                    </a:lnTo>
                    <a:cubicBezTo>
                      <a:pt x="3263004" y="3188846"/>
                      <a:pt x="2603306" y="3664858"/>
                      <a:pt x="1832429" y="3664858"/>
                    </a:cubicBezTo>
                    <a:cubicBezTo>
                      <a:pt x="820406" y="3664858"/>
                      <a:pt x="0" y="2844452"/>
                      <a:pt x="0" y="1832429"/>
                    </a:cubicBezTo>
                    <a:cubicBezTo>
                      <a:pt x="0" y="820406"/>
                      <a:pt x="820406" y="0"/>
                      <a:pt x="1832429" y="0"/>
                    </a:cubicBezTo>
                    <a:close/>
                  </a:path>
                </a:pathLst>
              </a:custGeom>
              <a:solidFill>
                <a:srgbClr val="C2A67F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8"/>
              <p:cNvSpPr/>
              <p:nvPr/>
            </p:nvSpPr>
            <p:spPr bwMode="auto">
              <a:xfrm>
                <a:off x="4322052" y="3006362"/>
                <a:ext cx="275529" cy="275317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Rectangle 23"/>
              <p:cNvSpPr/>
              <p:nvPr/>
            </p:nvSpPr>
            <p:spPr>
              <a:xfrm>
                <a:off x="5147509" y="2986052"/>
                <a:ext cx="267624" cy="347531"/>
              </a:xfrm>
              <a:prstGeom prst="rect">
                <a:avLst/>
              </a:prstGeom>
            </p:spPr>
            <p:txBody>
              <a:bodyPr wrap="none">
                <a:normAutofit fontScale="92500" lnSpcReduction="20000"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  <a:sym typeface="+mn-lt"/>
                  </a:rPr>
                  <a:t>3</a:t>
                </a:r>
                <a:endParaRPr kumimoji="0" lang="en-US" altLang="zh-CN" sz="29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lt"/>
                </a:endParaRPr>
              </a:p>
            </p:txBody>
          </p:sp>
        </p:grpSp>
        <p:grpSp>
          <p:nvGrpSpPr>
            <p:cNvPr id="5137" name="组合 29"/>
            <p:cNvGrpSpPr/>
            <p:nvPr/>
          </p:nvGrpSpPr>
          <p:grpSpPr>
            <a:xfrm>
              <a:off x="3007941" y="2220615"/>
              <a:ext cx="2025650" cy="1093788"/>
              <a:chOff x="3396881" y="1811410"/>
              <a:chExt cx="1439850" cy="778560"/>
            </a:xfrm>
          </p:grpSpPr>
          <p:sp>
            <p:nvSpPr>
              <p:cNvPr id="46" name="Freeform: Shape 37"/>
              <p:cNvSpPr/>
              <p:nvPr/>
            </p:nvSpPr>
            <p:spPr>
              <a:xfrm flipH="1">
                <a:off x="3396881" y="1811410"/>
                <a:ext cx="1439850" cy="778560"/>
              </a:xfrm>
              <a:custGeom>
                <a:avLst/>
                <a:gdLst>
                  <a:gd name="connsiteX0" fmla="*/ 1832429 w 6775553"/>
                  <a:gd name="connsiteY0" fmla="*/ 0 h 3664858"/>
                  <a:gd name="connsiteX1" fmla="*/ 3520857 w 6775553"/>
                  <a:gd name="connsiteY1" fmla="*/ 1119165 h 3664858"/>
                  <a:gd name="connsiteX2" fmla="*/ 3541502 w 6775553"/>
                  <a:gd name="connsiteY2" fmla="*/ 1175571 h 3664858"/>
                  <a:gd name="connsiteX3" fmla="*/ 3543956 w 6775553"/>
                  <a:gd name="connsiteY3" fmla="*/ 1174000 h 3664858"/>
                  <a:gd name="connsiteX4" fmla="*/ 3615719 w 6775553"/>
                  <a:gd name="connsiteY4" fmla="*/ 1306233 h 3664858"/>
                  <a:gd name="connsiteX5" fmla="*/ 4345916 w 6775553"/>
                  <a:gd name="connsiteY5" fmla="*/ 1694531 h 3664858"/>
                  <a:gd name="connsiteX6" fmla="*/ 5011770 w 6775553"/>
                  <a:gd name="connsiteY6" fmla="*/ 1390179 h 3664858"/>
                  <a:gd name="connsiteX7" fmla="*/ 5048596 w 6775553"/>
                  <a:gd name="connsiteY7" fmla="*/ 1342134 h 3664858"/>
                  <a:gd name="connsiteX8" fmla="*/ 5066082 w 6775553"/>
                  <a:gd name="connsiteY8" fmla="*/ 1309919 h 3664858"/>
                  <a:gd name="connsiteX9" fmla="*/ 5089552 w 6775553"/>
                  <a:gd name="connsiteY9" fmla="*/ 1281473 h 3664858"/>
                  <a:gd name="connsiteX10" fmla="*/ 5094681 w 6775553"/>
                  <a:gd name="connsiteY10" fmla="*/ 1272022 h 3664858"/>
                  <a:gd name="connsiteX11" fmla="*/ 5096253 w 6775553"/>
                  <a:gd name="connsiteY11" fmla="*/ 1273351 h 3664858"/>
                  <a:gd name="connsiteX12" fmla="*/ 5180197 w 6775553"/>
                  <a:gd name="connsiteY12" fmla="*/ 1171610 h 3664858"/>
                  <a:gd name="connsiteX13" fmla="*/ 5841015 w 6775553"/>
                  <a:gd name="connsiteY13" fmla="*/ 897890 h 3664858"/>
                  <a:gd name="connsiteX14" fmla="*/ 6775553 w 6775553"/>
                  <a:gd name="connsiteY14" fmla="*/ 1832428 h 3664858"/>
                  <a:gd name="connsiteX15" fmla="*/ 5841015 w 6775553"/>
                  <a:gd name="connsiteY15" fmla="*/ 2766966 h 3664858"/>
                  <a:gd name="connsiteX16" fmla="*/ 5134367 w 6775553"/>
                  <a:gd name="connsiteY16" fmla="*/ 2444014 h 3664858"/>
                  <a:gd name="connsiteX17" fmla="*/ 5092691 w 6775553"/>
                  <a:gd name="connsiteY17" fmla="*/ 2386854 h 3664858"/>
                  <a:gd name="connsiteX18" fmla="*/ 5090513 w 6775553"/>
                  <a:gd name="connsiteY18" fmla="*/ 2388695 h 3664858"/>
                  <a:gd name="connsiteX19" fmla="*/ 5080267 w 6775553"/>
                  <a:gd name="connsiteY19" fmla="*/ 2369814 h 3664858"/>
                  <a:gd name="connsiteX20" fmla="*/ 5046845 w 6775553"/>
                  <a:gd name="connsiteY20" fmla="*/ 2323975 h 3664858"/>
                  <a:gd name="connsiteX21" fmla="*/ 5011770 w 6775553"/>
                  <a:gd name="connsiteY21" fmla="*/ 2278215 h 3664858"/>
                  <a:gd name="connsiteX22" fmla="*/ 4345916 w 6775553"/>
                  <a:gd name="connsiteY22" fmla="*/ 1973862 h 3664858"/>
                  <a:gd name="connsiteX23" fmla="*/ 3615719 w 6775553"/>
                  <a:gd name="connsiteY23" fmla="*/ 2362160 h 3664858"/>
                  <a:gd name="connsiteX24" fmla="*/ 3548466 w 6775553"/>
                  <a:gd name="connsiteY24" fmla="*/ 2486081 h 3664858"/>
                  <a:gd name="connsiteX25" fmla="*/ 3544494 w 6775553"/>
                  <a:gd name="connsiteY25" fmla="*/ 2483539 h 3664858"/>
                  <a:gd name="connsiteX26" fmla="*/ 3533622 w 6775553"/>
                  <a:gd name="connsiteY26" fmla="*/ 2514722 h 3664858"/>
                  <a:gd name="connsiteX27" fmla="*/ 1832429 w 6775553"/>
                  <a:gd name="connsiteY27" fmla="*/ 3664858 h 3664858"/>
                  <a:gd name="connsiteX28" fmla="*/ 0 w 6775553"/>
                  <a:gd name="connsiteY28" fmla="*/ 1832429 h 3664858"/>
                  <a:gd name="connsiteX29" fmla="*/ 1832429 w 6775553"/>
                  <a:gd name="connsiteY29" fmla="*/ 0 h 366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75553" h="3664858">
                    <a:moveTo>
                      <a:pt x="1832429" y="0"/>
                    </a:moveTo>
                    <a:cubicBezTo>
                      <a:pt x="2591446" y="0"/>
                      <a:pt x="3242679" y="461478"/>
                      <a:pt x="3520857" y="1119165"/>
                    </a:cubicBezTo>
                    <a:lnTo>
                      <a:pt x="3541502" y="1175571"/>
                    </a:lnTo>
                    <a:lnTo>
                      <a:pt x="3543956" y="1174000"/>
                    </a:lnTo>
                    <a:lnTo>
                      <a:pt x="3615719" y="1306233"/>
                    </a:lnTo>
                    <a:cubicBezTo>
                      <a:pt x="3773967" y="1540504"/>
                      <a:pt x="4041957" y="1694531"/>
                      <a:pt x="4345916" y="1694531"/>
                    </a:cubicBezTo>
                    <a:cubicBezTo>
                      <a:pt x="4611881" y="1694531"/>
                      <a:pt x="4850306" y="1576604"/>
                      <a:pt x="5011770" y="1390179"/>
                    </a:cubicBezTo>
                    <a:lnTo>
                      <a:pt x="5048596" y="1342134"/>
                    </a:lnTo>
                    <a:lnTo>
                      <a:pt x="5066082" y="1309919"/>
                    </a:lnTo>
                    <a:lnTo>
                      <a:pt x="5089552" y="1281473"/>
                    </a:lnTo>
                    <a:lnTo>
                      <a:pt x="5094681" y="1272022"/>
                    </a:lnTo>
                    <a:lnTo>
                      <a:pt x="5096253" y="1273351"/>
                    </a:lnTo>
                    <a:lnTo>
                      <a:pt x="5180197" y="1171610"/>
                    </a:lnTo>
                    <a:cubicBezTo>
                      <a:pt x="5349315" y="1002492"/>
                      <a:pt x="5582950" y="897890"/>
                      <a:pt x="5841015" y="897890"/>
                    </a:cubicBezTo>
                    <a:cubicBezTo>
                      <a:pt x="6357146" y="897890"/>
                      <a:pt x="6775553" y="1316297"/>
                      <a:pt x="6775553" y="1832428"/>
                    </a:cubicBezTo>
                    <a:cubicBezTo>
                      <a:pt x="6775553" y="2348559"/>
                      <a:pt x="6357146" y="2766966"/>
                      <a:pt x="5841015" y="2766966"/>
                    </a:cubicBezTo>
                    <a:cubicBezTo>
                      <a:pt x="5558756" y="2766966"/>
                      <a:pt x="5305723" y="2641832"/>
                      <a:pt x="5134367" y="2444014"/>
                    </a:cubicBezTo>
                    <a:lnTo>
                      <a:pt x="5092691" y="2386854"/>
                    </a:lnTo>
                    <a:lnTo>
                      <a:pt x="5090513" y="2388695"/>
                    </a:lnTo>
                    <a:lnTo>
                      <a:pt x="5080267" y="2369814"/>
                    </a:lnTo>
                    <a:lnTo>
                      <a:pt x="5046845" y="2323975"/>
                    </a:lnTo>
                    <a:lnTo>
                      <a:pt x="5011770" y="2278215"/>
                    </a:lnTo>
                    <a:cubicBezTo>
                      <a:pt x="4850306" y="2091790"/>
                      <a:pt x="4611881" y="1973862"/>
                      <a:pt x="4345916" y="1973862"/>
                    </a:cubicBezTo>
                    <a:cubicBezTo>
                      <a:pt x="4041957" y="1973863"/>
                      <a:pt x="3773967" y="2127890"/>
                      <a:pt x="3615719" y="2362160"/>
                    </a:cubicBezTo>
                    <a:lnTo>
                      <a:pt x="3548466" y="2486081"/>
                    </a:lnTo>
                    <a:lnTo>
                      <a:pt x="3544494" y="2483539"/>
                    </a:lnTo>
                    <a:lnTo>
                      <a:pt x="3533622" y="2514722"/>
                    </a:lnTo>
                    <a:cubicBezTo>
                      <a:pt x="3263004" y="3188846"/>
                      <a:pt x="2603306" y="3664858"/>
                      <a:pt x="1832429" y="3664858"/>
                    </a:cubicBezTo>
                    <a:cubicBezTo>
                      <a:pt x="820406" y="3664858"/>
                      <a:pt x="0" y="2844452"/>
                      <a:pt x="0" y="1832429"/>
                    </a:cubicBezTo>
                    <a:cubicBezTo>
                      <a:pt x="0" y="820406"/>
                      <a:pt x="820406" y="0"/>
                      <a:pt x="1832429" y="0"/>
                    </a:cubicBezTo>
                    <a:close/>
                  </a:path>
                </a:pathLst>
              </a:custGeom>
              <a:solidFill>
                <a:srgbClr val="7A777E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: Shape 20"/>
              <p:cNvSpPr/>
              <p:nvPr/>
            </p:nvSpPr>
            <p:spPr bwMode="auto">
              <a:xfrm>
                <a:off x="4310892" y="2053227"/>
                <a:ext cx="296771" cy="285887"/>
              </a:xfrm>
              <a:custGeom>
                <a:avLst/>
                <a:gdLst>
                  <a:gd name="T0" fmla="*/ 0 w 208"/>
                  <a:gd name="T1" fmla="*/ 68 h 201"/>
                  <a:gd name="T2" fmla="*/ 8 w 208"/>
                  <a:gd name="T3" fmla="*/ 78 h 201"/>
                  <a:gd name="T4" fmla="*/ 31 w 208"/>
                  <a:gd name="T5" fmla="*/ 72 h 201"/>
                  <a:gd name="T6" fmla="*/ 64 w 208"/>
                  <a:gd name="T7" fmla="*/ 172 h 201"/>
                  <a:gd name="T8" fmla="*/ 106 w 208"/>
                  <a:gd name="T9" fmla="*/ 189 h 201"/>
                  <a:gd name="T10" fmla="*/ 197 w 208"/>
                  <a:gd name="T11" fmla="*/ 62 h 201"/>
                  <a:gd name="T12" fmla="*/ 114 w 208"/>
                  <a:gd name="T13" fmla="*/ 67 h 201"/>
                  <a:gd name="T14" fmla="*/ 137 w 208"/>
                  <a:gd name="T15" fmla="*/ 94 h 201"/>
                  <a:gd name="T16" fmla="*/ 109 w 208"/>
                  <a:gd name="T17" fmla="*/ 130 h 201"/>
                  <a:gd name="T18" fmla="*/ 93 w 208"/>
                  <a:gd name="T19" fmla="*/ 90 h 201"/>
                  <a:gd name="T20" fmla="*/ 60 w 208"/>
                  <a:gd name="T21" fmla="*/ 22 h 201"/>
                  <a:gd name="T22" fmla="*/ 0 w 208"/>
                  <a:gd name="T23" fmla="*/ 6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8" h="201">
                    <a:moveTo>
                      <a:pt x="0" y="68"/>
                    </a:move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25" y="65"/>
                      <a:pt x="31" y="72"/>
                    </a:cubicBezTo>
                    <a:cubicBezTo>
                      <a:pt x="36" y="78"/>
                      <a:pt x="57" y="157"/>
                      <a:pt x="64" y="172"/>
                    </a:cubicBezTo>
                    <a:cubicBezTo>
                      <a:pt x="70" y="184"/>
                      <a:pt x="87" y="201"/>
                      <a:pt x="106" y="189"/>
                    </a:cubicBezTo>
                    <a:cubicBezTo>
                      <a:pt x="125" y="177"/>
                      <a:pt x="186" y="124"/>
                      <a:pt x="197" y="62"/>
                    </a:cubicBezTo>
                    <a:cubicBezTo>
                      <a:pt x="208" y="0"/>
                      <a:pt x="123" y="13"/>
                      <a:pt x="114" y="67"/>
                    </a:cubicBezTo>
                    <a:cubicBezTo>
                      <a:pt x="137" y="54"/>
                      <a:pt x="149" y="73"/>
                      <a:pt x="137" y="94"/>
                    </a:cubicBezTo>
                    <a:cubicBezTo>
                      <a:pt x="126" y="116"/>
                      <a:pt x="115" y="130"/>
                      <a:pt x="109" y="130"/>
                    </a:cubicBezTo>
                    <a:cubicBezTo>
                      <a:pt x="104" y="130"/>
                      <a:pt x="100" y="116"/>
                      <a:pt x="93" y="90"/>
                    </a:cubicBezTo>
                    <a:cubicBezTo>
                      <a:pt x="87" y="64"/>
                      <a:pt x="87" y="17"/>
                      <a:pt x="60" y="22"/>
                    </a:cubicBezTo>
                    <a:cubicBezTo>
                      <a:pt x="34" y="27"/>
                      <a:pt x="0" y="68"/>
                      <a:pt x="0" y="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Rectangle 24"/>
              <p:cNvSpPr/>
              <p:nvPr/>
            </p:nvSpPr>
            <p:spPr>
              <a:xfrm>
                <a:off x="3456686" y="2043057"/>
                <a:ext cx="268561" cy="346905"/>
              </a:xfrm>
              <a:prstGeom prst="rect">
                <a:avLst/>
              </a:prstGeom>
            </p:spPr>
            <p:txBody>
              <a:bodyPr wrap="none">
                <a:normAutofit fontScale="92500" lnSpcReduction="20000"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  <a:sym typeface="+mn-lt"/>
                  </a:rPr>
                  <a:t>2</a:t>
                </a:r>
                <a:endParaRPr kumimoji="0" lang="en-US" altLang="zh-CN" sz="29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lt"/>
                </a:endParaRPr>
              </a:p>
            </p:txBody>
          </p:sp>
        </p:grpSp>
        <p:grpSp>
          <p:nvGrpSpPr>
            <p:cNvPr id="5141" name="组合 1"/>
            <p:cNvGrpSpPr/>
            <p:nvPr/>
          </p:nvGrpSpPr>
          <p:grpSpPr>
            <a:xfrm>
              <a:off x="3007941" y="4873328"/>
              <a:ext cx="2025650" cy="1095375"/>
              <a:chOff x="3396881" y="3698069"/>
              <a:chExt cx="1439850" cy="778560"/>
            </a:xfrm>
          </p:grpSpPr>
          <p:sp>
            <p:nvSpPr>
              <p:cNvPr id="50" name="Freeform: Shape 39"/>
              <p:cNvSpPr/>
              <p:nvPr/>
            </p:nvSpPr>
            <p:spPr>
              <a:xfrm flipH="1">
                <a:off x="3396881" y="3698069"/>
                <a:ext cx="1439850" cy="778560"/>
              </a:xfrm>
              <a:custGeom>
                <a:avLst/>
                <a:gdLst>
                  <a:gd name="connsiteX0" fmla="*/ 1832429 w 6775553"/>
                  <a:gd name="connsiteY0" fmla="*/ 0 h 3664858"/>
                  <a:gd name="connsiteX1" fmla="*/ 3520857 w 6775553"/>
                  <a:gd name="connsiteY1" fmla="*/ 1119165 h 3664858"/>
                  <a:gd name="connsiteX2" fmla="*/ 3541502 w 6775553"/>
                  <a:gd name="connsiteY2" fmla="*/ 1175571 h 3664858"/>
                  <a:gd name="connsiteX3" fmla="*/ 3543956 w 6775553"/>
                  <a:gd name="connsiteY3" fmla="*/ 1174000 h 3664858"/>
                  <a:gd name="connsiteX4" fmla="*/ 3615719 w 6775553"/>
                  <a:gd name="connsiteY4" fmla="*/ 1306233 h 3664858"/>
                  <a:gd name="connsiteX5" fmla="*/ 4345916 w 6775553"/>
                  <a:gd name="connsiteY5" fmla="*/ 1694531 h 3664858"/>
                  <a:gd name="connsiteX6" fmla="*/ 5011770 w 6775553"/>
                  <a:gd name="connsiteY6" fmla="*/ 1390179 h 3664858"/>
                  <a:gd name="connsiteX7" fmla="*/ 5048596 w 6775553"/>
                  <a:gd name="connsiteY7" fmla="*/ 1342134 h 3664858"/>
                  <a:gd name="connsiteX8" fmla="*/ 5066082 w 6775553"/>
                  <a:gd name="connsiteY8" fmla="*/ 1309919 h 3664858"/>
                  <a:gd name="connsiteX9" fmla="*/ 5089552 w 6775553"/>
                  <a:gd name="connsiteY9" fmla="*/ 1281473 h 3664858"/>
                  <a:gd name="connsiteX10" fmla="*/ 5094681 w 6775553"/>
                  <a:gd name="connsiteY10" fmla="*/ 1272022 h 3664858"/>
                  <a:gd name="connsiteX11" fmla="*/ 5096253 w 6775553"/>
                  <a:gd name="connsiteY11" fmla="*/ 1273351 h 3664858"/>
                  <a:gd name="connsiteX12" fmla="*/ 5180197 w 6775553"/>
                  <a:gd name="connsiteY12" fmla="*/ 1171610 h 3664858"/>
                  <a:gd name="connsiteX13" fmla="*/ 5841015 w 6775553"/>
                  <a:gd name="connsiteY13" fmla="*/ 897890 h 3664858"/>
                  <a:gd name="connsiteX14" fmla="*/ 6775553 w 6775553"/>
                  <a:gd name="connsiteY14" fmla="*/ 1832428 h 3664858"/>
                  <a:gd name="connsiteX15" fmla="*/ 5841015 w 6775553"/>
                  <a:gd name="connsiteY15" fmla="*/ 2766966 h 3664858"/>
                  <a:gd name="connsiteX16" fmla="*/ 5134367 w 6775553"/>
                  <a:gd name="connsiteY16" fmla="*/ 2444014 h 3664858"/>
                  <a:gd name="connsiteX17" fmla="*/ 5092691 w 6775553"/>
                  <a:gd name="connsiteY17" fmla="*/ 2386854 h 3664858"/>
                  <a:gd name="connsiteX18" fmla="*/ 5090513 w 6775553"/>
                  <a:gd name="connsiteY18" fmla="*/ 2388695 h 3664858"/>
                  <a:gd name="connsiteX19" fmla="*/ 5080267 w 6775553"/>
                  <a:gd name="connsiteY19" fmla="*/ 2369814 h 3664858"/>
                  <a:gd name="connsiteX20" fmla="*/ 5046845 w 6775553"/>
                  <a:gd name="connsiteY20" fmla="*/ 2323975 h 3664858"/>
                  <a:gd name="connsiteX21" fmla="*/ 5011770 w 6775553"/>
                  <a:gd name="connsiteY21" fmla="*/ 2278215 h 3664858"/>
                  <a:gd name="connsiteX22" fmla="*/ 4345916 w 6775553"/>
                  <a:gd name="connsiteY22" fmla="*/ 1973862 h 3664858"/>
                  <a:gd name="connsiteX23" fmla="*/ 3615719 w 6775553"/>
                  <a:gd name="connsiteY23" fmla="*/ 2362160 h 3664858"/>
                  <a:gd name="connsiteX24" fmla="*/ 3548466 w 6775553"/>
                  <a:gd name="connsiteY24" fmla="*/ 2486081 h 3664858"/>
                  <a:gd name="connsiteX25" fmla="*/ 3544494 w 6775553"/>
                  <a:gd name="connsiteY25" fmla="*/ 2483539 h 3664858"/>
                  <a:gd name="connsiteX26" fmla="*/ 3533622 w 6775553"/>
                  <a:gd name="connsiteY26" fmla="*/ 2514722 h 3664858"/>
                  <a:gd name="connsiteX27" fmla="*/ 1832429 w 6775553"/>
                  <a:gd name="connsiteY27" fmla="*/ 3664858 h 3664858"/>
                  <a:gd name="connsiteX28" fmla="*/ 0 w 6775553"/>
                  <a:gd name="connsiteY28" fmla="*/ 1832429 h 3664858"/>
                  <a:gd name="connsiteX29" fmla="*/ 1832429 w 6775553"/>
                  <a:gd name="connsiteY29" fmla="*/ 0 h 366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75553" h="3664858">
                    <a:moveTo>
                      <a:pt x="1832429" y="0"/>
                    </a:moveTo>
                    <a:cubicBezTo>
                      <a:pt x="2591446" y="0"/>
                      <a:pt x="3242679" y="461478"/>
                      <a:pt x="3520857" y="1119165"/>
                    </a:cubicBezTo>
                    <a:lnTo>
                      <a:pt x="3541502" y="1175571"/>
                    </a:lnTo>
                    <a:lnTo>
                      <a:pt x="3543956" y="1174000"/>
                    </a:lnTo>
                    <a:lnTo>
                      <a:pt x="3615719" y="1306233"/>
                    </a:lnTo>
                    <a:cubicBezTo>
                      <a:pt x="3773967" y="1540504"/>
                      <a:pt x="4041957" y="1694531"/>
                      <a:pt x="4345916" y="1694531"/>
                    </a:cubicBezTo>
                    <a:cubicBezTo>
                      <a:pt x="4611881" y="1694531"/>
                      <a:pt x="4850306" y="1576604"/>
                      <a:pt x="5011770" y="1390179"/>
                    </a:cubicBezTo>
                    <a:lnTo>
                      <a:pt x="5048596" y="1342134"/>
                    </a:lnTo>
                    <a:lnTo>
                      <a:pt x="5066082" y="1309919"/>
                    </a:lnTo>
                    <a:lnTo>
                      <a:pt x="5089552" y="1281473"/>
                    </a:lnTo>
                    <a:lnTo>
                      <a:pt x="5094681" y="1272022"/>
                    </a:lnTo>
                    <a:lnTo>
                      <a:pt x="5096253" y="1273351"/>
                    </a:lnTo>
                    <a:lnTo>
                      <a:pt x="5180197" y="1171610"/>
                    </a:lnTo>
                    <a:cubicBezTo>
                      <a:pt x="5349315" y="1002492"/>
                      <a:pt x="5582950" y="897890"/>
                      <a:pt x="5841015" y="897890"/>
                    </a:cubicBezTo>
                    <a:cubicBezTo>
                      <a:pt x="6357146" y="897890"/>
                      <a:pt x="6775553" y="1316297"/>
                      <a:pt x="6775553" y="1832428"/>
                    </a:cubicBezTo>
                    <a:cubicBezTo>
                      <a:pt x="6775553" y="2348559"/>
                      <a:pt x="6357146" y="2766966"/>
                      <a:pt x="5841015" y="2766966"/>
                    </a:cubicBezTo>
                    <a:cubicBezTo>
                      <a:pt x="5558756" y="2766966"/>
                      <a:pt x="5305723" y="2641832"/>
                      <a:pt x="5134367" y="2444014"/>
                    </a:cubicBezTo>
                    <a:lnTo>
                      <a:pt x="5092691" y="2386854"/>
                    </a:lnTo>
                    <a:lnTo>
                      <a:pt x="5090513" y="2388695"/>
                    </a:lnTo>
                    <a:lnTo>
                      <a:pt x="5080267" y="2369814"/>
                    </a:lnTo>
                    <a:lnTo>
                      <a:pt x="5046845" y="2323975"/>
                    </a:lnTo>
                    <a:lnTo>
                      <a:pt x="5011770" y="2278215"/>
                    </a:lnTo>
                    <a:cubicBezTo>
                      <a:pt x="4850306" y="2091790"/>
                      <a:pt x="4611881" y="1973862"/>
                      <a:pt x="4345916" y="1973862"/>
                    </a:cubicBezTo>
                    <a:cubicBezTo>
                      <a:pt x="4041957" y="1973863"/>
                      <a:pt x="3773967" y="2127890"/>
                      <a:pt x="3615719" y="2362160"/>
                    </a:cubicBezTo>
                    <a:lnTo>
                      <a:pt x="3548466" y="2486081"/>
                    </a:lnTo>
                    <a:lnTo>
                      <a:pt x="3544494" y="2483539"/>
                    </a:lnTo>
                    <a:lnTo>
                      <a:pt x="3533622" y="2514722"/>
                    </a:lnTo>
                    <a:cubicBezTo>
                      <a:pt x="3263004" y="3188846"/>
                      <a:pt x="2603306" y="3664858"/>
                      <a:pt x="1832429" y="3664858"/>
                    </a:cubicBezTo>
                    <a:cubicBezTo>
                      <a:pt x="820406" y="3664858"/>
                      <a:pt x="0" y="2844452"/>
                      <a:pt x="0" y="1832429"/>
                    </a:cubicBezTo>
                    <a:cubicBezTo>
                      <a:pt x="0" y="820406"/>
                      <a:pt x="820406" y="0"/>
                      <a:pt x="1832429" y="0"/>
                    </a:cubicBezTo>
                    <a:close/>
                  </a:path>
                </a:pathLst>
              </a:custGeom>
              <a:solidFill>
                <a:srgbClr val="7A777E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Freeform: Shape 21"/>
              <p:cNvSpPr>
                <a:spLocks noChangeAspect="1"/>
              </p:cNvSpPr>
              <p:nvPr/>
            </p:nvSpPr>
            <p:spPr bwMode="auto">
              <a:xfrm>
                <a:off x="4313149" y="3939535"/>
                <a:ext cx="294514" cy="295627"/>
              </a:xfrm>
              <a:custGeom>
                <a:avLst/>
                <a:gdLst>
                  <a:gd name="T0" fmla="*/ 374 w 400"/>
                  <a:gd name="T1" fmla="*/ 100 h 400"/>
                  <a:gd name="T2" fmla="*/ 301 w 400"/>
                  <a:gd name="T3" fmla="*/ 27 h 400"/>
                  <a:gd name="T4" fmla="*/ 200 w 400"/>
                  <a:gd name="T5" fmla="*/ 0 h 400"/>
                  <a:gd name="T6" fmla="*/ 100 w 400"/>
                  <a:gd name="T7" fmla="*/ 27 h 400"/>
                  <a:gd name="T8" fmla="*/ 27 w 400"/>
                  <a:gd name="T9" fmla="*/ 100 h 400"/>
                  <a:gd name="T10" fmla="*/ 0 w 400"/>
                  <a:gd name="T11" fmla="*/ 200 h 400"/>
                  <a:gd name="T12" fmla="*/ 27 w 400"/>
                  <a:gd name="T13" fmla="*/ 301 h 400"/>
                  <a:gd name="T14" fmla="*/ 100 w 400"/>
                  <a:gd name="T15" fmla="*/ 374 h 400"/>
                  <a:gd name="T16" fmla="*/ 200 w 400"/>
                  <a:gd name="T17" fmla="*/ 400 h 400"/>
                  <a:gd name="T18" fmla="*/ 301 w 400"/>
                  <a:gd name="T19" fmla="*/ 374 h 400"/>
                  <a:gd name="T20" fmla="*/ 374 w 400"/>
                  <a:gd name="T21" fmla="*/ 301 h 400"/>
                  <a:gd name="T22" fmla="*/ 400 w 400"/>
                  <a:gd name="T23" fmla="*/ 200 h 400"/>
                  <a:gd name="T24" fmla="*/ 374 w 400"/>
                  <a:gd name="T25" fmla="*/ 100 h 400"/>
                  <a:gd name="T26" fmla="*/ 330 w 400"/>
                  <a:gd name="T27" fmla="*/ 170 h 400"/>
                  <a:gd name="T28" fmla="*/ 188 w 400"/>
                  <a:gd name="T29" fmla="*/ 311 h 400"/>
                  <a:gd name="T30" fmla="*/ 176 w 400"/>
                  <a:gd name="T31" fmla="*/ 316 h 400"/>
                  <a:gd name="T32" fmla="*/ 165 w 400"/>
                  <a:gd name="T33" fmla="*/ 311 h 400"/>
                  <a:gd name="T34" fmla="*/ 70 w 400"/>
                  <a:gd name="T35" fmla="*/ 217 h 400"/>
                  <a:gd name="T36" fmla="*/ 66 w 400"/>
                  <a:gd name="T37" fmla="*/ 205 h 400"/>
                  <a:gd name="T38" fmla="*/ 70 w 400"/>
                  <a:gd name="T39" fmla="*/ 193 h 400"/>
                  <a:gd name="T40" fmla="*/ 94 w 400"/>
                  <a:gd name="T41" fmla="*/ 170 h 400"/>
                  <a:gd name="T42" fmla="*/ 106 w 400"/>
                  <a:gd name="T43" fmla="*/ 165 h 400"/>
                  <a:gd name="T44" fmla="*/ 118 w 400"/>
                  <a:gd name="T45" fmla="*/ 170 h 400"/>
                  <a:gd name="T46" fmla="*/ 176 w 400"/>
                  <a:gd name="T47" fmla="*/ 229 h 400"/>
                  <a:gd name="T48" fmla="*/ 283 w 400"/>
                  <a:gd name="T49" fmla="*/ 123 h 400"/>
                  <a:gd name="T50" fmla="*/ 295 w 400"/>
                  <a:gd name="T51" fmla="*/ 118 h 400"/>
                  <a:gd name="T52" fmla="*/ 306 w 400"/>
                  <a:gd name="T53" fmla="*/ 123 h 400"/>
                  <a:gd name="T54" fmla="*/ 330 w 400"/>
                  <a:gd name="T55" fmla="*/ 146 h 400"/>
                  <a:gd name="T56" fmla="*/ 335 w 400"/>
                  <a:gd name="T57" fmla="*/ 158 h 400"/>
                  <a:gd name="T58" fmla="*/ 330 w 400"/>
                  <a:gd name="T59" fmla="*/ 170 h 400"/>
                  <a:gd name="T60" fmla="*/ 330 w 400"/>
                  <a:gd name="T61" fmla="*/ 170 h 400"/>
                  <a:gd name="T62" fmla="*/ 330 w 400"/>
                  <a:gd name="T63" fmla="*/ 17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0" h="400">
                    <a:moveTo>
                      <a:pt x="374" y="100"/>
                    </a:moveTo>
                    <a:cubicBezTo>
                      <a:pt x="356" y="69"/>
                      <a:pt x="331" y="45"/>
                      <a:pt x="301" y="27"/>
                    </a:cubicBezTo>
                    <a:cubicBezTo>
                      <a:pt x="270" y="9"/>
                      <a:pt x="237" y="0"/>
                      <a:pt x="200" y="0"/>
                    </a:cubicBezTo>
                    <a:cubicBezTo>
                      <a:pt x="164" y="0"/>
                      <a:pt x="130" y="9"/>
                      <a:pt x="100" y="27"/>
                    </a:cubicBezTo>
                    <a:cubicBezTo>
                      <a:pt x="69" y="45"/>
                      <a:pt x="45" y="69"/>
                      <a:pt x="27" y="100"/>
                    </a:cubicBezTo>
                    <a:cubicBezTo>
                      <a:pt x="9" y="130"/>
                      <a:pt x="0" y="164"/>
                      <a:pt x="0" y="200"/>
                    </a:cubicBezTo>
                    <a:cubicBezTo>
                      <a:pt x="0" y="237"/>
                      <a:pt x="9" y="270"/>
                      <a:pt x="27" y="301"/>
                    </a:cubicBezTo>
                    <a:cubicBezTo>
                      <a:pt x="45" y="331"/>
                      <a:pt x="69" y="356"/>
                      <a:pt x="100" y="374"/>
                    </a:cubicBezTo>
                    <a:cubicBezTo>
                      <a:pt x="130" y="391"/>
                      <a:pt x="164" y="400"/>
                      <a:pt x="200" y="400"/>
                    </a:cubicBezTo>
                    <a:cubicBezTo>
                      <a:pt x="237" y="400"/>
                      <a:pt x="270" y="391"/>
                      <a:pt x="301" y="374"/>
                    </a:cubicBezTo>
                    <a:cubicBezTo>
                      <a:pt x="331" y="356"/>
                      <a:pt x="356" y="331"/>
                      <a:pt x="374" y="301"/>
                    </a:cubicBezTo>
                    <a:cubicBezTo>
                      <a:pt x="392" y="270"/>
                      <a:pt x="400" y="237"/>
                      <a:pt x="400" y="200"/>
                    </a:cubicBezTo>
                    <a:cubicBezTo>
                      <a:pt x="400" y="164"/>
                      <a:pt x="392" y="130"/>
                      <a:pt x="374" y="100"/>
                    </a:cubicBezTo>
                    <a:close/>
                    <a:moveTo>
                      <a:pt x="330" y="170"/>
                    </a:moveTo>
                    <a:cubicBezTo>
                      <a:pt x="188" y="311"/>
                      <a:pt x="188" y="311"/>
                      <a:pt x="188" y="311"/>
                    </a:cubicBezTo>
                    <a:cubicBezTo>
                      <a:pt x="185" y="315"/>
                      <a:pt x="181" y="316"/>
                      <a:pt x="176" y="316"/>
                    </a:cubicBezTo>
                    <a:cubicBezTo>
                      <a:pt x="172" y="316"/>
                      <a:pt x="168" y="315"/>
                      <a:pt x="165" y="311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7" y="214"/>
                      <a:pt x="66" y="210"/>
                      <a:pt x="66" y="205"/>
                    </a:cubicBezTo>
                    <a:cubicBezTo>
                      <a:pt x="66" y="200"/>
                      <a:pt x="67" y="196"/>
                      <a:pt x="70" y="193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7" y="166"/>
                      <a:pt x="101" y="165"/>
                      <a:pt x="106" y="165"/>
                    </a:cubicBezTo>
                    <a:cubicBezTo>
                      <a:pt x="110" y="165"/>
                      <a:pt x="114" y="166"/>
                      <a:pt x="118" y="170"/>
                    </a:cubicBezTo>
                    <a:cubicBezTo>
                      <a:pt x="176" y="229"/>
                      <a:pt x="176" y="229"/>
                      <a:pt x="176" y="229"/>
                    </a:cubicBezTo>
                    <a:cubicBezTo>
                      <a:pt x="283" y="123"/>
                      <a:pt x="283" y="123"/>
                      <a:pt x="283" y="123"/>
                    </a:cubicBezTo>
                    <a:cubicBezTo>
                      <a:pt x="286" y="119"/>
                      <a:pt x="290" y="118"/>
                      <a:pt x="295" y="118"/>
                    </a:cubicBezTo>
                    <a:cubicBezTo>
                      <a:pt x="299" y="118"/>
                      <a:pt x="303" y="119"/>
                      <a:pt x="306" y="123"/>
                    </a:cubicBezTo>
                    <a:cubicBezTo>
                      <a:pt x="330" y="146"/>
                      <a:pt x="330" y="146"/>
                      <a:pt x="330" y="146"/>
                    </a:cubicBezTo>
                    <a:cubicBezTo>
                      <a:pt x="333" y="149"/>
                      <a:pt x="335" y="153"/>
                      <a:pt x="335" y="158"/>
                    </a:cubicBezTo>
                    <a:cubicBezTo>
                      <a:pt x="335" y="163"/>
                      <a:pt x="333" y="167"/>
                      <a:pt x="330" y="170"/>
                    </a:cubicBezTo>
                    <a:close/>
                    <a:moveTo>
                      <a:pt x="330" y="170"/>
                    </a:moveTo>
                    <a:cubicBezTo>
                      <a:pt x="330" y="170"/>
                      <a:pt x="330" y="170"/>
                      <a:pt x="330" y="1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Rectangle 25"/>
              <p:cNvSpPr/>
              <p:nvPr/>
            </p:nvSpPr>
            <p:spPr>
              <a:xfrm>
                <a:off x="3456686" y="3920353"/>
                <a:ext cx="268561" cy="345274"/>
              </a:xfrm>
              <a:prstGeom prst="rect">
                <a:avLst/>
              </a:prstGeom>
            </p:spPr>
            <p:txBody>
              <a:bodyPr wrap="none">
                <a:normAutofit fontScale="92500" lnSpcReduction="20000"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  <a:sym typeface="+mn-lt"/>
                  </a:rPr>
                  <a:t>4</a:t>
                </a:r>
                <a:endParaRPr kumimoji="0" lang="en-US" altLang="zh-CN" sz="29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lt"/>
                </a:endParaRPr>
              </a:p>
            </p:txBody>
          </p:sp>
        </p:grpSp>
      </p:grpSp>
      <p:sp>
        <p:nvSpPr>
          <p:cNvPr id="5145" name="矩形 21"/>
          <p:cNvSpPr/>
          <p:nvPr/>
        </p:nvSpPr>
        <p:spPr>
          <a:xfrm>
            <a:off x="4595813" y="4835525"/>
            <a:ext cx="7150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JPS+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6" name="矩形 21"/>
          <p:cNvSpPr/>
          <p:nvPr/>
        </p:nvSpPr>
        <p:spPr>
          <a:xfrm>
            <a:off x="4740275" y="2705100"/>
            <a:ext cx="4476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4.2 JPS+</a:t>
            </a:r>
            <a:endParaRPr lang="en-US" altLang="zh-CN" baseline="-25000"/>
          </a:p>
        </p:txBody>
      </p:sp>
      <p:pic>
        <p:nvPicPr>
          <p:cNvPr id="3" name="内容占位符 2" descr="C:\Users\zhangga\Desktop\jpsp6.pngjpsp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16660" y="2040255"/>
            <a:ext cx="6839585" cy="4255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4610" y="1322705"/>
            <a:ext cx="6243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Wall Distances</a:t>
            </a:r>
            <a:r>
              <a:rPr lang="zh-CN" altLang="en-US"/>
              <a:t>：未填充值的地方，计算到边界或墙的格子距离。非正数表示。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矩形 4"/>
          <p:cNvSpPr/>
          <p:nvPr>
            <p:custDataLst>
              <p:tags r:id="rId1"/>
            </p:custDataLst>
          </p:nvPr>
        </p:nvSpPr>
        <p:spPr>
          <a:xfrm>
            <a:off x="-1270" y="-408305"/>
            <a:ext cx="9145270" cy="1428750"/>
          </a:xfrm>
          <a:prstGeom prst="rect">
            <a:avLst/>
          </a:prstGeom>
          <a:pattFill prst="dkUpDiag">
            <a:fgClr>
              <a:srgbClr val="FFFFFF"/>
            </a:fgClr>
            <a:bgClr>
              <a:srgbClr val="F2F2F2"/>
            </a:bgClr>
          </a:pattFill>
          <a:ln w="12700">
            <a:noFill/>
          </a:ln>
        </p:spPr>
        <p:txBody>
          <a:bodyPr anchor="ctr"/>
          <a:p>
            <a:pPr algn="ctr" eaLnBrk="0" hangingPunct="0"/>
            <a:endParaRPr lang="zh-CN" altLang="en-US" sz="1200" b="1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5362" name="任意多边形: 形状 6"/>
          <p:cNvSpPr/>
          <p:nvPr>
            <p:custDataLst>
              <p:tags r:id="rId2"/>
            </p:custDataLst>
          </p:nvPr>
        </p:nvSpPr>
        <p:spPr>
          <a:xfrm>
            <a:off x="4822825" y="857250"/>
            <a:ext cx="2562225" cy="5143500"/>
          </a:xfrm>
          <a:custGeom>
            <a:avLst/>
            <a:gdLst/>
            <a:ahLst/>
            <a:cxnLst>
              <a:cxn ang="0">
                <a:pos x="2259447" y="0"/>
              </a:cxn>
              <a:cxn ang="0">
                <a:pos x="2562194" y="0"/>
              </a:cxn>
              <a:cxn ang="0">
                <a:pos x="302746" y="5143502"/>
              </a:cxn>
              <a:cxn ang="0">
                <a:pos x="0" y="5143502"/>
              </a:cxn>
            </a:cxnLst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D6DCE5">
              <a:alpha val="39999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3" name="任意多边形: 形状 7"/>
          <p:cNvSpPr/>
          <p:nvPr>
            <p:custDataLst>
              <p:tags r:id="rId3"/>
            </p:custDataLst>
          </p:nvPr>
        </p:nvSpPr>
        <p:spPr>
          <a:xfrm>
            <a:off x="5402263" y="857250"/>
            <a:ext cx="3741737" cy="5143500"/>
          </a:xfrm>
          <a:custGeom>
            <a:avLst/>
            <a:gdLst/>
            <a:ahLst/>
            <a:cxnLst>
              <a:cxn ang="0">
                <a:pos x="2254813" y="0"/>
              </a:cxn>
              <a:cxn ang="0">
                <a:pos x="3742154" y="0"/>
              </a:cxn>
              <a:cxn ang="0">
                <a:pos x="3742154" y="1938207"/>
              </a:cxn>
              <a:cxn ang="0">
                <a:pos x="2337013" y="5143502"/>
              </a:cxn>
              <a:cxn ang="0">
                <a:pos x="0" y="5143502"/>
              </a:cxn>
            </a:cxnLst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D6DCE5">
              <a:alpha val="5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93078" y="70485"/>
            <a:ext cx="7924800" cy="471488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R="0" defTabSz="914400" ea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sz="2700" b="1" kern="1200" cap="none" spc="300" normalizeH="0" baseline="0" noProof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4.JPS+</a:t>
            </a:r>
            <a:r>
              <a:rPr kumimoji="0" lang="zh-CN" altLang="en-US" sz="2700" b="1" kern="1200" cap="none" spc="300" normalizeH="0" baseline="0" noProof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算法</a:t>
            </a:r>
            <a:endParaRPr kumimoji="0" lang="zh-CN" altLang="en-US" sz="2700" b="1" kern="1200" cap="none" spc="300" normalizeH="0" baseline="0" noProof="1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9610" y="1275715"/>
            <a:ext cx="3113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Target jump points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776605" y="1844040"/>
            <a:ext cx="602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目的：当前点和目标点之间，寻找一条路径对齐目标</a:t>
            </a:r>
            <a:r>
              <a:rPr lang="zh-CN" altLang="en-US" b="1"/>
              <a:t>点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776605" y="2461895"/>
            <a:ext cx="5749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条件：</a:t>
            </a:r>
            <a:r>
              <a:rPr lang="en-US" altLang="zh-CN" b="1"/>
              <a:t>1.</a:t>
            </a:r>
            <a:r>
              <a:rPr lang="zh-CN" altLang="en-US" b="1"/>
              <a:t>斜线方向</a:t>
            </a:r>
            <a:endParaRPr lang="zh-CN" altLang="en-US" b="1"/>
          </a:p>
          <a:p>
            <a:r>
              <a:rPr lang="en-US" altLang="zh-CN" b="1">
                <a:sym typeface="+mn-ea"/>
              </a:rPr>
              <a:t>           2.</a:t>
            </a:r>
            <a:r>
              <a:rPr lang="zh-CN" altLang="en-US" b="1">
                <a:sym typeface="+mn-ea"/>
              </a:rPr>
              <a:t>朝着目标点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           </a:t>
            </a:r>
            <a:r>
              <a:rPr lang="en-US" altLang="zh-CN" b="1">
                <a:sym typeface="+mn-ea"/>
              </a:rPr>
              <a:t>3.</a:t>
            </a:r>
            <a:r>
              <a:rPr lang="zh-CN" altLang="en-US" b="1">
                <a:sym typeface="+mn-ea"/>
              </a:rPr>
              <a:t>当前点于目标点的横或纵距离，</a:t>
            </a:r>
            <a:r>
              <a:rPr lang="en-US" altLang="zh-CN" b="1">
                <a:sym typeface="+mn-ea"/>
              </a:rPr>
              <a:t>&lt;= </a:t>
            </a:r>
            <a:r>
              <a:rPr lang="zh-CN" altLang="en-US" b="1">
                <a:sym typeface="+mn-ea"/>
              </a:rPr>
              <a:t>当前点斜线到障碍或跳点的距离。</a:t>
            </a: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6605" y="4166870"/>
            <a:ext cx="602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Target jump point </a:t>
            </a:r>
            <a:r>
              <a:rPr lang="zh-CN" altLang="en-US" b="1"/>
              <a:t>可能是终点或着达到终点的一个中间</a:t>
            </a:r>
            <a:r>
              <a:rPr lang="zh-CN" altLang="en-US" b="1"/>
              <a:t>点</a:t>
            </a:r>
            <a:endParaRPr lang="zh-CN" altLang="en-US" b="1"/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矩形 4"/>
          <p:cNvSpPr/>
          <p:nvPr>
            <p:custDataLst>
              <p:tags r:id="rId1"/>
            </p:custDataLst>
          </p:nvPr>
        </p:nvSpPr>
        <p:spPr>
          <a:xfrm>
            <a:off x="-1270" y="-408305"/>
            <a:ext cx="9145270" cy="1428750"/>
          </a:xfrm>
          <a:prstGeom prst="rect">
            <a:avLst/>
          </a:prstGeom>
          <a:pattFill prst="dkUpDiag">
            <a:fgClr>
              <a:srgbClr val="FFFFFF"/>
            </a:fgClr>
            <a:bgClr>
              <a:srgbClr val="F2F2F2"/>
            </a:bgClr>
          </a:pattFill>
          <a:ln w="12700">
            <a:noFill/>
          </a:ln>
        </p:spPr>
        <p:txBody>
          <a:bodyPr anchor="ctr"/>
          <a:p>
            <a:pPr algn="ctr" eaLnBrk="0" hangingPunct="0"/>
            <a:endParaRPr lang="zh-CN" altLang="en-US" sz="1200" b="1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5362" name="任意多边形: 形状 6"/>
          <p:cNvSpPr/>
          <p:nvPr>
            <p:custDataLst>
              <p:tags r:id="rId2"/>
            </p:custDataLst>
          </p:nvPr>
        </p:nvSpPr>
        <p:spPr>
          <a:xfrm>
            <a:off x="4822825" y="857250"/>
            <a:ext cx="2562225" cy="5143500"/>
          </a:xfrm>
          <a:custGeom>
            <a:avLst/>
            <a:gdLst/>
            <a:ahLst/>
            <a:cxnLst>
              <a:cxn ang="0">
                <a:pos x="2259447" y="0"/>
              </a:cxn>
              <a:cxn ang="0">
                <a:pos x="2562194" y="0"/>
              </a:cxn>
              <a:cxn ang="0">
                <a:pos x="302746" y="5143502"/>
              </a:cxn>
              <a:cxn ang="0">
                <a:pos x="0" y="5143502"/>
              </a:cxn>
            </a:cxnLst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D6DCE5">
              <a:alpha val="39999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3" name="任意多边形: 形状 7"/>
          <p:cNvSpPr/>
          <p:nvPr>
            <p:custDataLst>
              <p:tags r:id="rId3"/>
            </p:custDataLst>
          </p:nvPr>
        </p:nvSpPr>
        <p:spPr>
          <a:xfrm>
            <a:off x="5402263" y="857250"/>
            <a:ext cx="3741737" cy="5143500"/>
          </a:xfrm>
          <a:custGeom>
            <a:avLst/>
            <a:gdLst/>
            <a:ahLst/>
            <a:cxnLst>
              <a:cxn ang="0">
                <a:pos x="2254813" y="0"/>
              </a:cxn>
              <a:cxn ang="0">
                <a:pos x="3742154" y="0"/>
              </a:cxn>
              <a:cxn ang="0">
                <a:pos x="3742154" y="1938207"/>
              </a:cxn>
              <a:cxn ang="0">
                <a:pos x="2337013" y="5143502"/>
              </a:cxn>
              <a:cxn ang="0">
                <a:pos x="0" y="5143502"/>
              </a:cxn>
            </a:cxnLst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D6DCE5">
              <a:alpha val="5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93078" y="70485"/>
            <a:ext cx="7924800" cy="471488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R="0" defTabSz="914400" ea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sz="2700" b="1" kern="1200" cap="none" spc="300" normalizeH="0" baseline="0" noProof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4.JPS+</a:t>
            </a:r>
            <a:r>
              <a:rPr kumimoji="0" lang="zh-CN" altLang="en-US" sz="2700" b="1" kern="1200" cap="none" spc="300" normalizeH="0" baseline="0" noProof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算法</a:t>
            </a:r>
            <a:endParaRPr kumimoji="0" lang="zh-CN" altLang="en-US" sz="2700" b="1" kern="1200" cap="none" spc="300" normalizeH="0" baseline="0" noProof="1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" name="图片 5" descr="jpsp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010" y="1020445"/>
            <a:ext cx="6730365" cy="48253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Across the Cape (768x768)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2362200"/>
            <a:ext cx="4945049" cy="2743200"/>
          </a:xfrm>
        </p:spPr>
        <p:txBody>
          <a:bodyPr/>
          <a:lstStyle/>
          <a:p>
            <a:r>
              <a:rPr lang="en-US" dirty="0" smtClean="0"/>
              <a:t>2940 tests</a:t>
            </a:r>
            <a:endParaRPr lang="en-US" dirty="0" smtClean="0"/>
          </a:p>
          <a:p>
            <a:r>
              <a:rPr lang="en-US" dirty="0" smtClean="0"/>
              <a:t>From 4.41 to 1176.61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 descr="http://www.movingai.com/benchmarks/sc1/AcrosstheCap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523" y="2367141"/>
            <a:ext cx="3316550" cy="33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498" y="3750586"/>
          <a:ext cx="517842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35"/>
                <a:gridCol w="1772285"/>
                <a:gridCol w="19958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Open</a:t>
                      </a:r>
                      <a:r>
                        <a:rPr lang="en-US" baseline="0" dirty="0" smtClean="0"/>
                        <a:t> 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List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Size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PopCheapest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JPS+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4987" y="5245880"/>
            <a:ext cx="2223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3711x faster than A*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Arctic Station (768x768)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2362200"/>
            <a:ext cx="4945049" cy="2743200"/>
          </a:xfrm>
        </p:spPr>
        <p:txBody>
          <a:bodyPr/>
          <a:lstStyle/>
          <a:p>
            <a:r>
              <a:rPr lang="en-US" dirty="0" smtClean="0"/>
              <a:t>4100 tests</a:t>
            </a:r>
            <a:endParaRPr lang="en-US" dirty="0" smtClean="0"/>
          </a:p>
          <a:p>
            <a:r>
              <a:rPr lang="en-US" dirty="0" smtClean="0"/>
              <a:t>From 4 </a:t>
            </a:r>
            <a:r>
              <a:rPr lang="en-US" dirty="0"/>
              <a:t>to </a:t>
            </a:r>
            <a:r>
              <a:rPr lang="en-US" dirty="0" smtClean="0"/>
              <a:t>1643.06 long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498" y="3750586"/>
          <a:ext cx="517842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35"/>
                <a:gridCol w="1772285"/>
                <a:gridCol w="19958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Open</a:t>
                      </a:r>
                      <a:r>
                        <a:rPr lang="en-US" baseline="0" dirty="0" smtClean="0"/>
                        <a:t> 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List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Size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PopCheapest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JPS+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506" name="Picture 2" descr="http://www.movingai.com/benchmarks/sc1/ArcticStatio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523" y="2383043"/>
            <a:ext cx="3316550" cy="33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4987" y="52458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4907x faster than A*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657601" y="1445078"/>
            <a:ext cx="4316680" cy="431668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6800" y="1445078"/>
            <a:ext cx="4316680" cy="4316680"/>
          </a:xfrm>
          <a:prstGeom prst="ellipse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48" y="1688522"/>
            <a:ext cx="735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JPS+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4550" y="1442245"/>
            <a:ext cx="114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Goal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Bounding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214" y="3358532"/>
            <a:ext cx="16179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1400x to 5000x</a:t>
            </a:r>
            <a:endParaRPr lang="en-US" sz="16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faster</a:t>
            </a:r>
            <a:endParaRPr lang="en-US" sz="1600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583" y="4738318"/>
            <a:ext cx="14236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Avoid</a:t>
            </a:r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Redundant</a:t>
            </a:r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Paths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2952" y="4738319"/>
            <a:ext cx="13112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Avoid</a:t>
            </a:r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Wrong</a:t>
            </a:r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Directions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7470" y="3358531"/>
            <a:ext cx="12788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70x to 350x</a:t>
            </a:r>
            <a:endParaRPr lang="en-US" sz="16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faster</a:t>
            </a:r>
            <a:endParaRPr lang="en-US" sz="1600" b="1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92442" y="3358532"/>
            <a:ext cx="11658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20x to 60x</a:t>
            </a:r>
            <a:endParaRPr lang="en-US" sz="16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faster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矩形 4"/>
          <p:cNvSpPr/>
          <p:nvPr>
            <p:custDataLst>
              <p:tags r:id="rId1"/>
            </p:custDataLst>
          </p:nvPr>
        </p:nvSpPr>
        <p:spPr>
          <a:xfrm>
            <a:off x="-1270" y="-408305"/>
            <a:ext cx="9145270" cy="1598295"/>
          </a:xfrm>
          <a:prstGeom prst="rect">
            <a:avLst/>
          </a:prstGeom>
          <a:pattFill prst="dkUpDiag">
            <a:fgClr>
              <a:srgbClr val="FFFFFF"/>
            </a:fgClr>
            <a:bgClr>
              <a:srgbClr val="F2F2F2"/>
            </a:bgClr>
          </a:pattFill>
          <a:ln w="12700">
            <a:noFill/>
          </a:ln>
        </p:spPr>
        <p:txBody>
          <a:bodyPr anchor="ctr"/>
          <a:p>
            <a:pPr algn="ctr" eaLnBrk="0" hangingPunct="0"/>
            <a:endParaRPr lang="zh-CN" altLang="en-US" sz="1200" b="1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5362" name="任意多边形: 形状 6"/>
          <p:cNvSpPr/>
          <p:nvPr>
            <p:custDataLst>
              <p:tags r:id="rId2"/>
            </p:custDataLst>
          </p:nvPr>
        </p:nvSpPr>
        <p:spPr>
          <a:xfrm>
            <a:off x="4822825" y="857250"/>
            <a:ext cx="2562225" cy="5143500"/>
          </a:xfrm>
          <a:custGeom>
            <a:avLst/>
            <a:gdLst/>
            <a:ahLst/>
            <a:cxnLst>
              <a:cxn ang="0">
                <a:pos x="2259447" y="0"/>
              </a:cxn>
              <a:cxn ang="0">
                <a:pos x="2562194" y="0"/>
              </a:cxn>
              <a:cxn ang="0">
                <a:pos x="302746" y="5143502"/>
              </a:cxn>
              <a:cxn ang="0">
                <a:pos x="0" y="5143502"/>
              </a:cxn>
            </a:cxnLst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D6DCE5">
              <a:alpha val="39999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3" name="任意多边形: 形状 7"/>
          <p:cNvSpPr/>
          <p:nvPr>
            <p:custDataLst>
              <p:tags r:id="rId3"/>
            </p:custDataLst>
          </p:nvPr>
        </p:nvSpPr>
        <p:spPr>
          <a:xfrm>
            <a:off x="5402263" y="857250"/>
            <a:ext cx="3741737" cy="5143500"/>
          </a:xfrm>
          <a:custGeom>
            <a:avLst/>
            <a:gdLst/>
            <a:ahLst/>
            <a:cxnLst>
              <a:cxn ang="0">
                <a:pos x="2254813" y="0"/>
              </a:cxn>
              <a:cxn ang="0">
                <a:pos x="3742154" y="0"/>
              </a:cxn>
              <a:cxn ang="0">
                <a:pos x="3742154" y="1938207"/>
              </a:cxn>
              <a:cxn ang="0">
                <a:pos x="2337013" y="5143502"/>
              </a:cxn>
              <a:cxn ang="0">
                <a:pos x="0" y="5143502"/>
              </a:cxn>
            </a:cxnLst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D6DCE5">
              <a:alpha val="5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13398" y="156845"/>
            <a:ext cx="7924800" cy="471488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R="0" defTabSz="914400" ea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sz="2700" b="1" kern="1200" cap="none" spc="300" normalizeH="0" baseline="0" noProof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4.</a:t>
            </a:r>
            <a:r>
              <a:rPr kumimoji="0" lang="zh-CN" altLang="en-US" sz="2700" b="1" kern="1200" cap="none" spc="300" normalizeH="0" baseline="0" noProof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总结</a:t>
            </a:r>
            <a:endParaRPr kumimoji="0" lang="zh-CN" altLang="en-US" sz="2700" b="1" kern="1200" cap="none" spc="300" normalizeH="0" baseline="0" noProof="1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1736725"/>
            <a:ext cx="7023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适用情况：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静态地图（障碍不能删减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预处理地图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统一代价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657601" y="1445078"/>
            <a:ext cx="4316680" cy="431668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6800" y="1445078"/>
            <a:ext cx="4316680" cy="4316680"/>
          </a:xfrm>
          <a:prstGeom prst="ellipse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48" y="1688522"/>
            <a:ext cx="735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JPS+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4550" y="1442245"/>
            <a:ext cx="114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Goal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Bounding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903" y="2452503"/>
            <a:ext cx="32004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Grids,  </a:t>
            </a:r>
            <a:r>
              <a:rPr lang="en-US" sz="2000" b="1" dirty="0" err="1" smtClean="0">
                <a:solidFill>
                  <a:schemeClr val="bg2"/>
                </a:solidFill>
              </a:rPr>
              <a:t>NavMesh</a:t>
            </a:r>
            <a:r>
              <a:rPr lang="en-US" sz="2000" b="1" dirty="0" smtClean="0">
                <a:solidFill>
                  <a:schemeClr val="bg2"/>
                </a:solidFill>
              </a:rPr>
              <a:t>, Graphs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3140" y="3249475"/>
            <a:ext cx="12541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No Map</a:t>
            </a:r>
            <a:endParaRPr lang="en-US" sz="20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Changes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2036" y="4356514"/>
            <a:ext cx="1156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Uniform</a:t>
            </a:r>
            <a:endParaRPr lang="en-US" sz="20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Cost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583" y="4738318"/>
            <a:ext cx="14236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Avoid</a:t>
            </a:r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Redundant</a:t>
            </a:r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Paths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2952" y="4738319"/>
            <a:ext cx="13112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Avoid</a:t>
            </a:r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Wrong</a:t>
            </a:r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Directions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4561" y="4892208"/>
            <a:ext cx="17341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Non-Uniform</a:t>
            </a:r>
            <a:endParaRPr lang="en-US" sz="20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Cost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2887" y="1565411"/>
            <a:ext cx="1283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1 value</a:t>
            </a:r>
            <a:endParaRPr lang="en-US" sz="20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Per Edge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9988" y="1565411"/>
            <a:ext cx="1283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4 values</a:t>
            </a:r>
            <a:endParaRPr lang="en-US" sz="20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Per Edge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2169" y="3949124"/>
            <a:ext cx="21850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2"/>
                </a:solidFill>
              </a:rPr>
              <a:t>Dijkstra</a:t>
            </a:r>
            <a:r>
              <a:rPr lang="en-US" sz="2000" b="1" dirty="0" smtClean="0">
                <a:solidFill>
                  <a:schemeClr val="bg2"/>
                </a:solidFill>
              </a:rPr>
              <a:t>, A*, </a:t>
            </a:r>
            <a:endParaRPr lang="en-US" sz="20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2000" b="1" dirty="0">
                <a:solidFill>
                  <a:schemeClr val="bg2"/>
                </a:solidFill>
              </a:rPr>
              <a:t>o</a:t>
            </a:r>
            <a:r>
              <a:rPr lang="en-US" sz="2000" b="1" dirty="0" smtClean="0">
                <a:solidFill>
                  <a:schemeClr val="bg2"/>
                </a:solidFill>
              </a:rPr>
              <a:t>ther algorithms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9832" y="3076172"/>
            <a:ext cx="16497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Slow O(n</a:t>
            </a:r>
            <a:r>
              <a:rPr lang="en-US" sz="2000" b="1" baseline="30000" dirty="0" smtClean="0">
                <a:solidFill>
                  <a:schemeClr val="bg2"/>
                </a:solidFill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</a:rPr>
              <a:t>)</a:t>
            </a:r>
            <a:endParaRPr lang="en-US" sz="2000" b="1" dirty="0">
              <a:solidFill>
                <a:schemeClr val="bg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Precompute</a:t>
            </a:r>
            <a:endParaRPr lang="en-US" sz="2000" b="1" dirty="0" smtClean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8764" y="3076172"/>
            <a:ext cx="16497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Fast O(n)</a:t>
            </a:r>
            <a:endParaRPr lang="en-US" sz="2000" b="1" dirty="0">
              <a:solidFill>
                <a:schemeClr val="bg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Precompute</a:t>
            </a:r>
            <a:endParaRPr lang="en-US" sz="20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39533" y="1345565"/>
            <a:ext cx="50107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TopLeft"/>
              <a:lightRig rig="soft" dir="t">
                <a:rot lat="0" lon="0" rev="0"/>
              </a:lightRig>
            </a:scene3d>
            <a:sp3d extrusionH="336550" prstMaterial="plastic">
              <a:extrusionClr>
                <a:srgbClr val="77DEFB"/>
              </a:extrusionClr>
            </a:sp3d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7200" b="1" i="0" u="none" strike="noStrike" kern="1200" cap="none" spc="0" normalizeH="0" baseline="0" noProof="1">
                <a:blipFill>
                  <a:blip r:embed="rId1"/>
                  <a:tile tx="-57150" ty="355600" algn="ctr"/>
                </a:blipFill>
                <a:effectLst>
                  <a:outerShdw blurRad="60007" dist="310007" dir="7680000" sy="30000" kx="1300200" algn="ctr" rotWithShape="0">
                    <a:srgbClr val="5B9BD5">
                      <a:lumMod val="50000"/>
                      <a:alpha val="32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Thank you </a:t>
            </a:r>
            <a:endParaRPr kumimoji="0" lang="en-US" altLang="zh-CN" sz="7200" b="1" i="0" u="none" strike="noStrike" kern="1200" cap="none" spc="0" normalizeH="0" baseline="0" noProof="1">
              <a:blipFill>
                <a:blip r:embed="rId1"/>
                <a:tile tx="-57150" ty="355600" algn="ctr"/>
              </a:blipFill>
              <a:effectLst>
                <a:outerShdw blurRad="60007" dist="310007" dir="7680000" sy="30000" kx="1300200" algn="ctr" rotWithShape="0">
                  <a:srgbClr val="5B9BD5">
                    <a:lumMod val="50000"/>
                    <a:alpha val="32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5715" y="3457575"/>
            <a:ext cx="5062220" cy="1198878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7200" b="1" i="0" u="none" strike="noStrike" kern="1200" cap="none" spc="0" normalizeH="0" baseline="0" noProof="1">
                <a:ln w="25400" cmpd="sng">
                  <a:solidFill>
                    <a:srgbClr val="68C4A5">
                      <a:alpha val="94000"/>
                    </a:srgbClr>
                  </a:solidFill>
                  <a:prstDash val="solid"/>
                </a:ln>
                <a:blipFill>
                  <a:blip r:embed="rId2">
                    <a:alphaModFix amt="99000"/>
                  </a:blip>
                  <a:tile tx="139700" ty="0" sx="59000" sy="42000" flip="none" algn="b"/>
                </a:blipFill>
                <a:effectLst>
                  <a:glow rad="63500">
                    <a:srgbClr val="F1D66F">
                      <a:alpha val="37000"/>
                    </a:srgbClr>
                  </a:glo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very much!</a:t>
            </a:r>
            <a:endParaRPr kumimoji="0" lang="en-US" altLang="zh-CN" sz="7200" b="1" i="0" u="none" strike="noStrike" kern="1200" cap="none" spc="0" normalizeH="0" baseline="0" noProof="1">
              <a:ln w="25400" cmpd="sng">
                <a:solidFill>
                  <a:srgbClr val="68C4A5">
                    <a:alpha val="94000"/>
                  </a:srgbClr>
                </a:solidFill>
                <a:prstDash val="solid"/>
              </a:ln>
              <a:blipFill>
                <a:blip r:embed="rId2">
                  <a:alphaModFix amt="99000"/>
                </a:blip>
                <a:tile tx="139700" ty="0" sx="59000" sy="42000" flip="none" algn="b"/>
              </a:blipFill>
              <a:effectLst>
                <a:glow rad="63500">
                  <a:srgbClr val="F1D66F">
                    <a:alpha val="37000"/>
                  </a:srgbClr>
                </a:glo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1.1 </a:t>
            </a:r>
            <a:r>
              <a:rPr lang="zh-CN" altLang="en-US"/>
              <a:t>Dijskra</a:t>
            </a:r>
            <a:endParaRPr lang="zh-CN" altLang="en-US"/>
          </a:p>
        </p:txBody>
      </p:sp>
      <p:pic>
        <p:nvPicPr>
          <p:cNvPr id="3" name="内容占位符 2" descr="path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2530" y="1960880"/>
            <a:ext cx="4218305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1.2 </a:t>
            </a:r>
            <a:r>
              <a:rPr lang="zh-CN" altLang="en-US"/>
              <a:t>邻接</a:t>
            </a:r>
            <a:r>
              <a:rPr lang="zh-CN" altLang="en-US"/>
              <a:t>矩阵</a:t>
            </a:r>
            <a:endParaRPr lang="zh-CN" altLang="en-US"/>
          </a:p>
        </p:txBody>
      </p:sp>
      <p:pic>
        <p:nvPicPr>
          <p:cNvPr id="4" name="内容占位符 3" descr="path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115" y="1564640"/>
            <a:ext cx="3987800" cy="2351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2490" y="4250055"/>
            <a:ext cx="401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优先级队列                             </a:t>
            </a:r>
            <a:r>
              <a:rPr lang="zh-CN" altLang="en-US" i="1"/>
              <a:t> </a:t>
            </a:r>
            <a:r>
              <a:rPr lang="en-US" altLang="zh-CN" i="1"/>
              <a:t>(open)</a:t>
            </a:r>
            <a:endParaRPr lang="en-US" altLang="zh-CN" i="1"/>
          </a:p>
        </p:txBody>
      </p:sp>
      <p:sp>
        <p:nvSpPr>
          <p:cNvPr id="7" name="文本框 6"/>
          <p:cNvSpPr txBox="1"/>
          <p:nvPr/>
        </p:nvSpPr>
        <p:spPr>
          <a:xfrm>
            <a:off x="793115" y="4688205"/>
            <a:ext cx="468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已找到最端路径的终点             </a:t>
            </a:r>
            <a:r>
              <a:rPr lang="en-US" altLang="zh-CN" i="1"/>
              <a:t>(close)</a:t>
            </a:r>
            <a:endParaRPr lang="en-US" altLang="zh-CN" i="1"/>
          </a:p>
        </p:txBody>
      </p:sp>
      <p:sp>
        <p:nvSpPr>
          <p:cNvPr id="9" name="文本框 8"/>
          <p:cNvSpPr txBox="1"/>
          <p:nvPr/>
        </p:nvSpPr>
        <p:spPr>
          <a:xfrm>
            <a:off x="872490" y="5487035"/>
            <a:ext cx="664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/>
              <a:t>和最小生成树类似，不同点：关注的是起点到当前点的距离</a:t>
            </a:r>
            <a:endParaRPr lang="zh-CN" altLang="en-US" b="1" i="1"/>
          </a:p>
        </p:txBody>
      </p:sp>
      <p:sp>
        <p:nvSpPr>
          <p:cNvPr id="10" name="文本框 9"/>
          <p:cNvSpPr txBox="1"/>
          <p:nvPr/>
        </p:nvSpPr>
        <p:spPr>
          <a:xfrm>
            <a:off x="3075940" y="5118735"/>
            <a:ext cx="72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BFS</a:t>
            </a:r>
            <a:endParaRPr lang="en-US" altLang="zh-CN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2.1 A*</a:t>
            </a:r>
            <a:r>
              <a:rPr lang="zh-CN" altLang="en-US"/>
              <a:t>寻路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2490" y="4250055"/>
            <a:ext cx="401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优先级队列     </a:t>
            </a:r>
            <a:r>
              <a:rPr lang="en-US" altLang="zh-CN" b="1"/>
              <a:t>treeset</a:t>
            </a:r>
            <a:r>
              <a:rPr lang="zh-CN" altLang="en-US" b="1"/>
              <a:t>     </a:t>
            </a:r>
            <a:r>
              <a:rPr lang="zh-CN" altLang="en-US"/>
              <a:t>         </a:t>
            </a:r>
            <a:r>
              <a:rPr lang="en-US" altLang="zh-CN" i="1"/>
              <a:t>(open)</a:t>
            </a:r>
            <a:endParaRPr lang="en-US" altLang="zh-CN" i="1"/>
          </a:p>
        </p:txBody>
      </p:sp>
      <p:sp>
        <p:nvSpPr>
          <p:cNvPr id="7" name="文本框 6"/>
          <p:cNvSpPr txBox="1"/>
          <p:nvPr/>
        </p:nvSpPr>
        <p:spPr>
          <a:xfrm>
            <a:off x="793115" y="4688205"/>
            <a:ext cx="468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已访问过的节点   </a:t>
            </a:r>
            <a:r>
              <a:rPr lang="en-US" altLang="zh-CN"/>
              <a:t>	           </a:t>
            </a:r>
            <a:r>
              <a:rPr lang="zh-CN" altLang="en-US"/>
              <a:t>         </a:t>
            </a:r>
            <a:r>
              <a:rPr lang="en-US" altLang="zh-CN" i="1"/>
              <a:t>(close)</a:t>
            </a:r>
            <a:endParaRPr lang="en-US" altLang="zh-CN" i="1"/>
          </a:p>
        </p:txBody>
      </p:sp>
      <p:sp>
        <p:nvSpPr>
          <p:cNvPr id="9" name="文本框 8"/>
          <p:cNvSpPr txBox="1"/>
          <p:nvPr/>
        </p:nvSpPr>
        <p:spPr>
          <a:xfrm>
            <a:off x="872490" y="5487035"/>
            <a:ext cx="664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/>
              <a:t>F = G + H</a:t>
            </a:r>
            <a:endParaRPr lang="en-US" altLang="zh-CN" b="1" i="1"/>
          </a:p>
        </p:txBody>
      </p:sp>
      <p:pic>
        <p:nvPicPr>
          <p:cNvPr id="3" name="内容占位符 2" descr="path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115" y="1417955"/>
            <a:ext cx="3618865" cy="25819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2160" y="5954395"/>
            <a:ext cx="171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/>
              <a:t>BFS  +  DFS</a:t>
            </a:r>
            <a:endParaRPr lang="en-US" altLang="zh-CN" b="1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2.1 A*</a:t>
            </a:r>
            <a:r>
              <a:rPr lang="zh-CN" altLang="en-US"/>
              <a:t>寻路</a:t>
            </a:r>
            <a:endParaRPr lang="zh-CN" altLang="en-US"/>
          </a:p>
        </p:txBody>
      </p:sp>
      <p:pic>
        <p:nvPicPr>
          <p:cNvPr id="4" name="内容占位符 3" descr="path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7665" y="1045210"/>
            <a:ext cx="5868670" cy="4493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2955" y="5684520"/>
            <a:ext cx="7029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open</a:t>
            </a:r>
            <a:r>
              <a:rPr lang="zh-CN" altLang="en-US"/>
              <a:t>表中取</a:t>
            </a:r>
            <a:r>
              <a:rPr lang="en-US" altLang="zh-CN"/>
              <a:t>f</a:t>
            </a:r>
            <a:r>
              <a:rPr lang="zh-CN" altLang="en-US"/>
              <a:t>值最小的节点，查找邻接点，</a:t>
            </a:r>
            <a:r>
              <a:rPr lang="en-US" altLang="zh-CN"/>
              <a:t>1.</a:t>
            </a:r>
            <a:r>
              <a:rPr lang="zh-CN" altLang="en-US"/>
              <a:t>不在</a:t>
            </a:r>
            <a:r>
              <a:rPr lang="en-US" altLang="zh-CN"/>
              <a:t>open</a:t>
            </a:r>
            <a:r>
              <a:rPr lang="zh-CN" altLang="en-US"/>
              <a:t>表中加入。</a:t>
            </a:r>
            <a:r>
              <a:rPr lang="en-US" altLang="zh-CN"/>
              <a:t>2.</a:t>
            </a:r>
            <a:r>
              <a:rPr lang="zh-CN" altLang="en-US" b="1"/>
              <a:t>已在</a:t>
            </a:r>
            <a:r>
              <a:rPr lang="en-US" altLang="zh-CN" b="1"/>
              <a:t>open</a:t>
            </a:r>
            <a:r>
              <a:rPr lang="zh-CN" altLang="en-US" b="1"/>
              <a:t>表中</a:t>
            </a:r>
            <a:r>
              <a:rPr lang="zh-CN" altLang="en-US"/>
              <a:t>，新的</a:t>
            </a:r>
            <a:r>
              <a:rPr lang="en-US" altLang="zh-CN"/>
              <a:t>g</a:t>
            </a:r>
            <a:r>
              <a:rPr lang="zh-CN" altLang="en-US"/>
              <a:t>值小于原</a:t>
            </a:r>
            <a:r>
              <a:rPr lang="en-US" altLang="zh-CN"/>
              <a:t>g</a:t>
            </a:r>
            <a:r>
              <a:rPr lang="zh-CN" altLang="en-US"/>
              <a:t>值，更新</a:t>
            </a:r>
            <a:r>
              <a:rPr lang="en-US" altLang="zh-CN"/>
              <a:t>f</a:t>
            </a:r>
            <a:r>
              <a:rPr lang="zh-CN" altLang="en-US"/>
              <a:t>值并修改</a:t>
            </a:r>
            <a:r>
              <a:rPr lang="en-US" altLang="zh-CN"/>
              <a:t>pre</a:t>
            </a:r>
            <a:r>
              <a:rPr lang="zh-CN" altLang="en-US"/>
              <a:t>节点记录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距离公式</a:t>
            </a:r>
            <a:endParaRPr lang="zh-CN" altLang="en-US"/>
          </a:p>
        </p:txBody>
      </p:sp>
      <p:pic>
        <p:nvPicPr>
          <p:cNvPr id="4" name="内容占位符 3" descr="path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8890" y="1600200"/>
            <a:ext cx="65849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3.1 </a:t>
            </a:r>
            <a:r>
              <a:rPr lang="zh-CN" altLang="en-US"/>
              <a:t>引出问题</a:t>
            </a:r>
            <a:endParaRPr lang="zh-CN" altLang="en-US"/>
          </a:p>
        </p:txBody>
      </p:sp>
      <p:pic>
        <p:nvPicPr>
          <p:cNvPr id="3" name="内容占位符 2" descr="jps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75" y="2178685"/>
            <a:ext cx="2259330" cy="1898015"/>
          </a:xfrm>
          <a:prstGeom prst="rect">
            <a:avLst/>
          </a:prstGeom>
        </p:spPr>
      </p:pic>
      <p:pic>
        <p:nvPicPr>
          <p:cNvPr id="5" name="图片 4" descr="jp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5" y="2178685"/>
            <a:ext cx="2159000" cy="1898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17065" y="4962525"/>
            <a:ext cx="457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注：这里只是引出问题，并不是说</a:t>
            </a:r>
            <a:r>
              <a:rPr lang="en-US" altLang="zh-CN"/>
              <a:t>JPS</a:t>
            </a:r>
            <a:r>
              <a:rPr lang="zh-CN" altLang="en-US"/>
              <a:t>只是针对这种情况的优化。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3.2 </a:t>
            </a:r>
            <a:r>
              <a:rPr lang="zh-CN" altLang="en-US"/>
              <a:t>思考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7220" y="4852035"/>
            <a:ext cx="4577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只要道路</a:t>
            </a:r>
            <a:r>
              <a:rPr lang="en-US" altLang="zh-CN"/>
              <a:t>“</a:t>
            </a:r>
            <a:r>
              <a:rPr lang="zh-CN" altLang="en-US"/>
              <a:t>畅通无阻</a:t>
            </a:r>
            <a:r>
              <a:rPr lang="en-US" altLang="zh-CN"/>
              <a:t>”</a:t>
            </a:r>
            <a:r>
              <a:rPr lang="zh-CN" altLang="en-US"/>
              <a:t>，我们就可以一直朝着某一个横</a:t>
            </a:r>
            <a:r>
              <a:rPr lang="en-US" altLang="zh-CN"/>
              <a:t>/</a:t>
            </a:r>
            <a:r>
              <a:rPr lang="zh-CN" altLang="en-US"/>
              <a:t>纵向延展，且不需要将每一个经过的节点加入开放列表</a:t>
            </a:r>
            <a:r>
              <a:rPr lang="en-US" altLang="zh-CN"/>
              <a:t>(openlist)</a:t>
            </a:r>
            <a:r>
              <a:rPr lang="zh-CN" altLang="en-US"/>
              <a:t>中。</a:t>
            </a:r>
            <a:endParaRPr lang="zh-CN" altLang="en-US"/>
          </a:p>
        </p:txBody>
      </p:sp>
      <p:pic>
        <p:nvPicPr>
          <p:cNvPr id="4" name="内容占位符 3" descr="jps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205" y="2332355"/>
            <a:ext cx="1905635" cy="1590675"/>
          </a:xfrm>
          <a:prstGeom prst="rect">
            <a:avLst/>
          </a:prstGeom>
        </p:spPr>
      </p:pic>
      <p:pic>
        <p:nvPicPr>
          <p:cNvPr id="7" name="内容占位符 3" descr="C:\Users\zhangga\Desktop\jps4.pngjps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29200" y="2339975"/>
            <a:ext cx="1905635" cy="157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61_1*i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0.xml><?xml version="1.0" encoding="utf-8"?>
<p:tagLst xmlns:p="http://schemas.openxmlformats.org/presentationml/2006/main">
  <p:tag name="KSO_WM_UNIT_TEXT_PART_ID_V2" val="a-4-2"/>
  <p:tag name="KSO_WM_UNIT_ISCONTENTSTITLE" val="0"/>
  <p:tag name="KSO_WM_UNIT_PRESET_TEXT" val="单击此处可添加您的大标题内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1_1*a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3"/>
  <p:tag name="KSO_WM_UNIT_COLOR_SCHEME_PARENT_PAGE" val="0_1"/>
</p:tagLst>
</file>

<file path=ppt/tags/tag11.xml><?xml version="1.0" encoding="utf-8"?>
<p:tagLst xmlns:p="http://schemas.openxmlformats.org/presentationml/2006/main">
  <p:tag name="KSO_WM_SLIDE_ID" val="diagram20194761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761"/>
  <p:tag name="KSO_WM_SLIDE_LAYOUT" val="a_f"/>
  <p:tag name="KSO_WM_SLIDE_LAYOUT_CNT" val="1_1"/>
  <p:tag name="KSO_WM_SLIDE_TYPE" val="text"/>
  <p:tag name="KSO_WM_SLIDE_SUBTYPE" val="pureTxt"/>
  <p:tag name="KSO_WM_SLIDE_SIZE" val="960*540"/>
  <p:tag name="KSO_WM_SLIDE_POSITION" val="0*0"/>
  <p:tag name="KSO_WM_SLIDE_COLORSCHEME_VERSION" val="3.2"/>
</p:tagLst>
</file>

<file path=ppt/tags/tag1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61_1*i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1_1*i*2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1_1*i*3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8"/>
  <p:tag name="KSO_WM_UNIT_COLOR_SCHEME_PARENT_PAGE" val="0_1"/>
</p:tagLst>
</file>

<file path=ppt/tags/tag15.xml><?xml version="1.0" encoding="utf-8"?>
<p:tagLst xmlns:p="http://schemas.openxmlformats.org/presentationml/2006/main">
  <p:tag name="KSO_WM_UNIT_TEXT_PART_ID_V2" val="a-4-2"/>
  <p:tag name="KSO_WM_UNIT_ISCONTENTSTITLE" val="0"/>
  <p:tag name="KSO_WM_UNIT_PRESET_TEXT" val="单击此处可添加您的大标题内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1_1*a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3"/>
  <p:tag name="KSO_WM_UNIT_COLOR_SCHEME_PARENT_PAGE" val="0_1"/>
</p:tagLst>
</file>

<file path=ppt/tags/tag16.xml><?xml version="1.0" encoding="utf-8"?>
<p:tagLst xmlns:p="http://schemas.openxmlformats.org/presentationml/2006/main">
  <p:tag name="KSO_WM_SLIDE_ID" val="diagram20194761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761"/>
  <p:tag name="KSO_WM_SLIDE_LAYOUT" val="a_f"/>
  <p:tag name="KSO_WM_SLIDE_LAYOUT_CNT" val="1_1"/>
  <p:tag name="KSO_WM_SLIDE_TYPE" val="text"/>
  <p:tag name="KSO_WM_SLIDE_SUBTYPE" val="pureTxt"/>
  <p:tag name="KSO_WM_SLIDE_SIZE" val="960*540"/>
  <p:tag name="KSO_WM_SLIDE_POSITION" val="0*0"/>
  <p:tag name="KSO_WM_SLIDE_COLORSCHEME_VERSION" val="3.2"/>
</p:tagLst>
</file>

<file path=ppt/tags/tag1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61_1*i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1_1*i*2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1_1*i*3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8"/>
  <p:tag name="KSO_WM_UNIT_COLOR_SCHEME_PARENT_PAGE" val="0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1_1*i*2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20.xml><?xml version="1.0" encoding="utf-8"?>
<p:tagLst xmlns:p="http://schemas.openxmlformats.org/presentationml/2006/main">
  <p:tag name="KSO_WM_UNIT_TEXT_PART_ID_V2" val="a-4-2"/>
  <p:tag name="KSO_WM_UNIT_ISCONTENTSTITLE" val="0"/>
  <p:tag name="KSO_WM_UNIT_PRESET_TEXT" val="单击此处可添加您的大标题内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1_1*a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3"/>
  <p:tag name="KSO_WM_UNIT_COLOR_SCHEME_PARENT_PAGE" val="0_1"/>
</p:tagLst>
</file>

<file path=ppt/tags/tag21.xml><?xml version="1.0" encoding="utf-8"?>
<p:tagLst xmlns:p="http://schemas.openxmlformats.org/presentationml/2006/main">
  <p:tag name="KSO_WM_SLIDE_ID" val="diagram20194761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761"/>
  <p:tag name="KSO_WM_SLIDE_LAYOUT" val="a_f"/>
  <p:tag name="KSO_WM_SLIDE_LAYOUT_CNT" val="1_1"/>
  <p:tag name="KSO_WM_SLIDE_TYPE" val="text"/>
  <p:tag name="KSO_WM_SLIDE_SUBTYPE" val="pureTxt"/>
  <p:tag name="KSO_WM_SLIDE_SIZE" val="960*540"/>
  <p:tag name="KSO_WM_SLIDE_POSITION" val="0*0"/>
  <p:tag name="KSO_WM_SLIDE_COLORSCHEME_VERSION" val="3.2"/>
</p:tagLst>
</file>

<file path=ppt/tags/tag22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6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1_1*i*3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8"/>
  <p:tag name="KSO_WM_UNIT_COLOR_SCHEME_PARENT_PAGE" val="0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61_1*i*4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5.xml><?xml version="1.0" encoding="utf-8"?>
<p:tagLst xmlns:p="http://schemas.openxmlformats.org/presentationml/2006/main">
  <p:tag name="KSO_WM_UNIT_TEXT_PART_ID_V2" val="a-4-2"/>
  <p:tag name="KSO_WM_UNIT_ISCONTENTSTITLE" val="0"/>
  <p:tag name="KSO_WM_UNIT_PRESET_TEXT" val="单击此处可添加您的大标题内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1_1*a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3"/>
  <p:tag name="KSO_WM_UNIT_COLOR_SCHEME_PARENT_PAGE" val="0_1"/>
</p:tagLst>
</file>

<file path=ppt/tags/tag6.xml><?xml version="1.0" encoding="utf-8"?>
<p:tagLst xmlns:p="http://schemas.openxmlformats.org/presentationml/2006/main">
  <p:tag name="KSO_WM_SLIDE_ID" val="diagram20194761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761"/>
  <p:tag name="KSO_WM_SLIDE_LAYOUT" val="a_f"/>
  <p:tag name="KSO_WM_SLIDE_LAYOUT_CNT" val="1_1"/>
  <p:tag name="KSO_WM_SLIDE_TYPE" val="text"/>
  <p:tag name="KSO_WM_SLIDE_SUBTYPE" val="pureTxt"/>
  <p:tag name="KSO_WM_SLIDE_SIZE" val="960*540"/>
  <p:tag name="KSO_WM_SLIDE_POSITION" val="0*0"/>
  <p:tag name="KSO_WM_SLIDE_COLORSCHEME_VERSION" val="3.2"/>
</p:tagLst>
</file>

<file path=ppt/tags/tag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61_1*i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1_1*i*2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1_1*i*3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COLOR_SCHEME_SHAPE_ID" val="8"/>
  <p:tag name="KSO_WM_UNIT_COLOR_SCHEME_PARENT_PAGE" val="0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2056</Words>
  <Application>WPS 演示</Application>
  <PresentationFormat>全屏显示(4:3)</PresentationFormat>
  <Paragraphs>260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Roboto Bold</vt:lpstr>
      <vt:lpstr>Roboto Regular</vt:lpstr>
      <vt:lpstr>Helvetica Neue Medium</vt:lpstr>
      <vt:lpstr>Arial Unicode MS</vt:lpstr>
      <vt:lpstr>Verdana</vt:lpstr>
      <vt:lpstr>Office 主题</vt:lpstr>
      <vt:lpstr>1_Office 主题</vt:lpstr>
      <vt:lpstr>2_Office 主题</vt:lpstr>
      <vt:lpstr>PowerPoint 演示文稿</vt:lpstr>
      <vt:lpstr>PowerPoint 演示文稿</vt:lpstr>
      <vt:lpstr>1.1 Dijskra</vt:lpstr>
      <vt:lpstr>1.2 邻接矩阵</vt:lpstr>
      <vt:lpstr>2.1 A*寻路</vt:lpstr>
      <vt:lpstr>2.1 A*寻路</vt:lpstr>
      <vt:lpstr>2.2 距离公式</vt:lpstr>
      <vt:lpstr>3.1 引出问题</vt:lpstr>
      <vt:lpstr>3.2 思考问题</vt:lpstr>
      <vt:lpstr>3.3 强制邻点(Forces Neighbor)</vt:lpstr>
      <vt:lpstr>3.4 算法</vt:lpstr>
      <vt:lpstr>PowerPoint 演示文稿</vt:lpstr>
      <vt:lpstr>4.1 JPS+</vt:lpstr>
      <vt:lpstr>4.2 JPS+</vt:lpstr>
      <vt:lpstr>4.2 JPS+</vt:lpstr>
      <vt:lpstr>4.2 JPS+</vt:lpstr>
      <vt:lpstr>4.2 JPS+</vt:lpstr>
      <vt:lpstr>4.2 JPS+</vt:lpstr>
      <vt:lpstr>4.2 JPS+</vt:lpstr>
      <vt:lpstr>4.2 JPS+</vt:lpstr>
      <vt:lpstr>PowerPoint 演示文稿</vt:lpstr>
      <vt:lpstr>PowerPoint 演示文稿</vt:lpstr>
      <vt:lpstr>Across the Cape (768x768)</vt:lpstr>
      <vt:lpstr>Arctic Station (768x768)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张嘎</cp:lastModifiedBy>
  <cp:revision>455</cp:revision>
  <dcterms:created xsi:type="dcterms:W3CDTF">2013-10-30T09:04:00Z</dcterms:created>
  <dcterms:modified xsi:type="dcterms:W3CDTF">2019-05-14T11:35:24Z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