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70" r:id="rId10"/>
    <p:sldId id="267" r:id="rId11"/>
    <p:sldId id="266" r:id="rId12"/>
    <p:sldId id="268" r:id="rId13"/>
    <p:sldId id="25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EE8CE07A-B8BC-4657-A4FA-AC2896A2BB84}">
          <p14:sldIdLst>
            <p14:sldId id="256"/>
          </p14:sldIdLst>
        </p14:section>
        <p14:section name="简介" id="{AE1B165A-0F85-4B49-BE36-0828CB004657}">
          <p14:sldIdLst>
            <p14:sldId id="257"/>
            <p14:sldId id="259"/>
          </p14:sldIdLst>
        </p14:section>
        <p14:section name="Floyd算法" id="{3FB31523-9406-4B9B-809A-02446A282B49}">
          <p14:sldIdLst>
            <p14:sldId id="260"/>
            <p14:sldId id="262"/>
            <p14:sldId id="263"/>
            <p14:sldId id="264"/>
            <p14:sldId id="265"/>
            <p14:sldId id="270"/>
          </p14:sldIdLst>
        </p14:section>
        <p14:section name="空间优化" id="{23F0DBBD-A133-40A0-9935-9C168F46B6AD}">
          <p14:sldIdLst>
            <p14:sldId id="267"/>
            <p14:sldId id="266"/>
            <p14:sldId id="268"/>
          </p14:sldIdLst>
        </p14:section>
        <p14:section name="可行性分析" id="{FE6B7092-F48A-4AB9-9FD1-A5FC17131801}">
          <p14:sldIdLst>
            <p14:sldId id="258"/>
          </p14:sldIdLst>
        </p14:section>
        <p14:section name="尾页" id="{17998A03-04AD-484D-97C0-33E6F8D701D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F287-2CEA-4A76-AA3F-5CDFE79E3C2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F7172-E29F-49A6-918F-CBD77A582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7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F7172-E29F-49A6-918F-CBD77A5821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7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F7172-E29F-49A6-918F-CBD77A5821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94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F7172-E29F-49A6-918F-CBD77A5821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2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50F2-E1CC-4380-BE57-7A9556A1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8AC6-E7E5-46E8-AE54-2D6328BFB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12ECD-0B62-4D0D-B9A7-75161A6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69F63-BC76-4A49-897E-73D98AB3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3C1BC-6F6A-4CAA-AE4D-E6248B30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4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B4028-CDAF-4DFD-ABD0-5483ABE8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9BDE7-737C-4A37-A05A-6A3E033C9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1D1F02-0444-4DF8-9A9B-22EB40F3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1FCE9-B89A-4176-B60B-0B0F498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F6B363-CE7A-43A1-9FF2-BB5AE4F8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ED6927-A418-4CF3-B945-893ED3E21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412A9-513E-4E84-959B-0E7AC73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6A07B-EE0B-4B2C-9533-A19E7B5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D8BD3-E4EC-43E4-A79F-CA24CF57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50201-7EF2-48D4-8948-FD1A5F7E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2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5DD6-79D1-4A69-9396-DBBCD6B2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C7390-54E9-40E3-9F53-E0E3F8BE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BCBCA-6541-4108-9771-53F5FB87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DEB63-A482-4E3D-A0C6-0C630DD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A3A08-E094-4073-A5ED-35A62B71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15CCD-C226-4E5B-9FB2-6BDC80DA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BFFD3-001D-495B-BBC1-2771099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C93E6-0673-4008-8EFD-270FFD26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C016F-7B79-4770-BE4F-1A4FA83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A4AE2-1543-4E83-B2A2-516E87E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670FA-37AA-4F3C-A81D-D30523E7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CAFC3-D0D6-4538-89F9-2DB093436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F196C-B025-4E0D-AEF7-E9BD52A8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E3F53-A665-4BE1-B409-DA53467E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8B9A4-97F1-44DB-83DF-F6E2490E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8F5BB-FF2E-4FB1-A95F-FBCA36BE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3ABD8-5D86-4573-B7D8-DE5978C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62015C-3C1B-4DD8-A15E-D2A018579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AB9E8-2F9C-46C5-A7D4-912B3FB30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EFB915-7F7C-4451-A9E8-C3A303123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9905A1-EB2B-4E28-A34B-E2C9103C4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CFF39F-F41F-4CD3-9DD4-7991E2BA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6D7A4-0415-49C1-841E-819E5197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5402E0-7046-40E8-94DA-2CA7FBDD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4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3D5D-C1B0-484C-A939-023BF1DA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41E41A-311B-420E-A82E-D2963002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8BFF61-E416-4FC7-873D-97808515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01ED3-CCE2-4014-9903-67072A89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00878-CA21-404C-B580-7DCEF6C4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D135B4-750D-46C8-9B00-0840B97F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A0D15-E3CC-4722-AA07-8E449600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685CE-EFC2-417F-982C-018C022A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A62A6-E25F-4C53-90A2-B1AD7197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D6A9ED-7A0B-483A-8252-56B919AEA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ABB83F-CF3F-4AF1-83C0-91102501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EF40B-AAF3-497A-9D34-35379D13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72166-0D64-4363-B301-4242DA54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7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BB0BB-C321-4A52-86D6-375272A5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CDAEE-8177-4B62-AB72-61B66A91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BD4F3-EED5-4A97-AEEB-6206C94F1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7AFC-8E14-411B-8283-DF29FAF0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2B588-CE25-4A61-8476-6615AA1C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A5898-167C-4D22-999F-D37118E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0017BE-8FE2-468E-8DC4-5A24E71A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81F58-3FBA-4983-800C-C678A141D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8E48C-A63F-4233-BB3E-9164AAE3C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ABEB9-0251-4667-A23D-350BA84278CB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C6E67-E31F-497E-862B-66FE6C97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489B2-EEE5-48E4-BBD7-EF1710EF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8029-4AFE-42E9-B7E9-1A2F36F9E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71F665-3BE3-46C5-8240-075B41A5E956}"/>
              </a:ext>
            </a:extLst>
          </p:cNvPr>
          <p:cNvSpPr txBox="1"/>
          <p:nvPr/>
        </p:nvSpPr>
        <p:spPr>
          <a:xfrm>
            <a:off x="2985153" y="2055759"/>
            <a:ext cx="622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+mj-lt"/>
              </a:rPr>
              <a:t>Floyd</a:t>
            </a:r>
            <a:r>
              <a:rPr lang="zh-CN" altLang="en-US" sz="4800" dirty="0">
                <a:latin typeface="+mj-lt"/>
              </a:rPr>
              <a:t>算法与动态规划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48897-9C9D-43ED-B229-D5ECFE40879D}"/>
              </a:ext>
            </a:extLst>
          </p:cNvPr>
          <p:cNvSpPr txBox="1"/>
          <p:nvPr/>
        </p:nvSpPr>
        <p:spPr>
          <a:xfrm>
            <a:off x="5131322" y="4094511"/>
            <a:ext cx="1929354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lt"/>
              </a:rPr>
              <a:t>2050825 </a:t>
            </a:r>
            <a:r>
              <a:rPr lang="zh-CN" altLang="en-US" sz="2000" dirty="0">
                <a:latin typeface="+mj-lt"/>
              </a:rPr>
              <a:t>林鑫宇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rgbClr val="AA00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Cu_OH_2</a:t>
            </a:r>
            <a:endParaRPr lang="zh-CN" altLang="en-US" sz="1200" b="1" dirty="0">
              <a:solidFill>
                <a:srgbClr val="AA00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>
            <a:extLst>
              <a:ext uri="{FF2B5EF4-FFF2-40B4-BE49-F238E27FC236}">
                <a16:creationId xmlns:a16="http://schemas.microsoft.com/office/drawing/2014/main" id="{2116B5DB-9D2A-4ACC-A46C-C2B47454E792}"/>
              </a:ext>
            </a:extLst>
          </p:cNvPr>
          <p:cNvSpPr txBox="1"/>
          <p:nvPr/>
        </p:nvSpPr>
        <p:spPr>
          <a:xfrm>
            <a:off x="958389" y="462630"/>
            <a:ext cx="242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空间优化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B2B682-0EB8-4B88-9295-CC25F53AC2CB}"/>
              </a:ext>
            </a:extLst>
          </p:cNvPr>
          <p:cNvSpPr txBox="1"/>
          <p:nvPr/>
        </p:nvSpPr>
        <p:spPr>
          <a:xfrm>
            <a:off x="1093509" y="1527142"/>
            <a:ext cx="10747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Cambria Math" panose="02040503050406030204" pitchFamily="18" charset="0"/>
              </a:rPr>
              <a:t>动态规划的经典空间优化技巧：</a:t>
            </a:r>
            <a:r>
              <a:rPr lang="zh-CN" altLang="en-US" sz="2400" b="1" dirty="0">
                <a:latin typeface="Cambria Math" panose="02040503050406030204" pitchFamily="18" charset="0"/>
              </a:rPr>
              <a:t>滚动数组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在状态转移时，</a:t>
            </a:r>
            <a:r>
              <a:rPr lang="zh-CN" altLang="en-US" b="1" dirty="0">
                <a:latin typeface="Cambria Math" panose="02040503050406030204" pitchFamily="18" charset="0"/>
              </a:rPr>
              <a:t>子问题 </a:t>
            </a:r>
            <a:r>
              <a:rPr lang="en-US" altLang="zh-CN" b="1" dirty="0">
                <a:latin typeface="Cambria Math" panose="02040503050406030204" pitchFamily="18" charset="0"/>
              </a:rPr>
              <a:t>k </a:t>
            </a:r>
            <a:r>
              <a:rPr lang="zh-CN" altLang="en-US" b="1" dirty="0">
                <a:latin typeface="Cambria Math" panose="02040503050406030204" pitchFamily="18" charset="0"/>
              </a:rPr>
              <a:t>的状态只由子问题 </a:t>
            </a:r>
            <a:r>
              <a:rPr lang="en-US" altLang="zh-CN" b="1" dirty="0">
                <a:latin typeface="Cambria Math" panose="02040503050406030204" pitchFamily="18" charset="0"/>
              </a:rPr>
              <a:t>k  –  1 </a:t>
            </a:r>
            <a:r>
              <a:rPr lang="zh-CN" altLang="en-US" b="1" dirty="0">
                <a:latin typeface="Cambria Math" panose="02040503050406030204" pitchFamily="18" charset="0"/>
              </a:rPr>
              <a:t>的状态转移而来</a:t>
            </a:r>
            <a:r>
              <a:rPr lang="zh-CN" altLang="en-US" dirty="0">
                <a:latin typeface="Cambria Math" panose="02040503050406030204" pitchFamily="18" charset="0"/>
              </a:rPr>
              <a:t>，因此递推过程中同一时刻内存中只需要存储两个子问题的状态，新状态信息可以直接覆盖旧状态信息。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此时已将空间复杂度优化至 </a:t>
            </a:r>
            <a:r>
              <a:rPr lang="en-US" altLang="zh-CN" dirty="0">
                <a:latin typeface="Cambria Math" panose="02040503050406030204" pitchFamily="18" charset="0"/>
              </a:rPr>
              <a:t>O(2×n×n) = O(n</a:t>
            </a:r>
            <a:r>
              <a:rPr lang="en-US" altLang="zh-CN" baseline="30000" dirty="0">
                <a:latin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E2EF566D-CB28-4E7C-939F-0EC90669F515}"/>
              </a:ext>
            </a:extLst>
          </p:cNvPr>
          <p:cNvSpPr/>
          <p:nvPr/>
        </p:nvSpPr>
        <p:spPr>
          <a:xfrm>
            <a:off x="1824697" y="4351075"/>
            <a:ext cx="512843" cy="51284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前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B65555C-9DFA-4522-96A3-D4B4626FC454}"/>
              </a:ext>
            </a:extLst>
          </p:cNvPr>
          <p:cNvCxnSpPr>
            <a:cxnSpLocks/>
            <a:stCxn id="79" idx="6"/>
            <a:endCxn id="82" idx="2"/>
          </p:cNvCxnSpPr>
          <p:nvPr/>
        </p:nvCxnSpPr>
        <p:spPr>
          <a:xfrm>
            <a:off x="2337540" y="4607497"/>
            <a:ext cx="40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C0B3EF6-346F-4F0D-B270-737A45751A47}"/>
              </a:ext>
            </a:extLst>
          </p:cNvPr>
          <p:cNvSpPr/>
          <p:nvPr/>
        </p:nvSpPr>
        <p:spPr>
          <a:xfrm>
            <a:off x="4540512" y="4351075"/>
            <a:ext cx="512843" cy="51284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Cambria Math" panose="02040503050406030204" pitchFamily="18" charset="0"/>
              </a:rPr>
              <a:t>后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967D25-123E-4253-B3DB-AAB01EF1947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 flipV="1">
            <a:off x="3254176" y="4607496"/>
            <a:ext cx="3867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A829D000-22C5-46F3-B943-6D96349203D2}"/>
              </a:ext>
            </a:extLst>
          </p:cNvPr>
          <p:cNvSpPr/>
          <p:nvPr/>
        </p:nvSpPr>
        <p:spPr>
          <a:xfrm>
            <a:off x="3640923" y="4351074"/>
            <a:ext cx="512843" cy="51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BCC1DB-544D-4223-9A0A-2B768367AB70}"/>
              </a:ext>
            </a:extLst>
          </p:cNvPr>
          <p:cNvCxnSpPr>
            <a:cxnSpLocks/>
            <a:stCxn id="86" idx="6"/>
            <a:endCxn id="81" idx="2"/>
          </p:cNvCxnSpPr>
          <p:nvPr/>
        </p:nvCxnSpPr>
        <p:spPr>
          <a:xfrm>
            <a:off x="4153766" y="4607496"/>
            <a:ext cx="386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EEA6284-65AE-4B1F-ACD8-1AE9FD16BA43}"/>
              </a:ext>
            </a:extLst>
          </p:cNvPr>
          <p:cNvGrpSpPr/>
          <p:nvPr/>
        </p:nvGrpSpPr>
        <p:grpSpPr>
          <a:xfrm>
            <a:off x="2722384" y="4351075"/>
            <a:ext cx="665812" cy="512843"/>
            <a:chOff x="7553433" y="91121"/>
            <a:chExt cx="832940" cy="64157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3359013-2E59-418C-87B3-CFB228142C9B}"/>
                </a:ext>
              </a:extLst>
            </p:cNvPr>
            <p:cNvSpPr/>
            <p:nvPr/>
          </p:nvSpPr>
          <p:spPr>
            <a:xfrm>
              <a:off x="7577138" y="91121"/>
              <a:ext cx="641574" cy="641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C844D5C-78D9-4BEE-9FD9-D84126CB45AB}"/>
                </a:ext>
              </a:extLst>
            </p:cNvPr>
            <p:cNvSpPr txBox="1"/>
            <p:nvPr/>
          </p:nvSpPr>
          <p:spPr>
            <a:xfrm>
              <a:off x="7553433" y="208566"/>
              <a:ext cx="832940" cy="42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 – 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C2BDAAD-C393-45D5-B008-A5FA6C89AB6F}"/>
              </a:ext>
            </a:extLst>
          </p:cNvPr>
          <p:cNvSpPr txBox="1"/>
          <p:nvPr/>
        </p:nvSpPr>
        <p:spPr>
          <a:xfrm>
            <a:off x="1500097" y="5018465"/>
            <a:ext cx="116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已经没用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DD78B47-3E64-4EDA-848D-2DB64849CEF1}"/>
              </a:ext>
            </a:extLst>
          </p:cNvPr>
          <p:cNvSpPr txBox="1"/>
          <p:nvPr/>
        </p:nvSpPr>
        <p:spPr>
          <a:xfrm>
            <a:off x="4184911" y="5018465"/>
            <a:ext cx="122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还不需要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B78C85B4-72F5-4AF0-BC17-4F151F9BF5FA}"/>
              </a:ext>
            </a:extLst>
          </p:cNvPr>
          <p:cNvSpPr/>
          <p:nvPr/>
        </p:nvSpPr>
        <p:spPr>
          <a:xfrm>
            <a:off x="5717618" y="4525363"/>
            <a:ext cx="1114428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6C6299E-639C-4D5D-A04A-0AFCCEB8BDA9}"/>
              </a:ext>
            </a:extLst>
          </p:cNvPr>
          <p:cNvSpPr/>
          <p:nvPr/>
        </p:nvSpPr>
        <p:spPr>
          <a:xfrm>
            <a:off x="9575592" y="4351074"/>
            <a:ext cx="512843" cy="5128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6228A7-092B-4489-9573-CFF1A7D5B7BF}"/>
              </a:ext>
            </a:extLst>
          </p:cNvPr>
          <p:cNvGrpSpPr/>
          <p:nvPr/>
        </p:nvGrpSpPr>
        <p:grpSpPr>
          <a:xfrm>
            <a:off x="8657054" y="4351075"/>
            <a:ext cx="665812" cy="512843"/>
            <a:chOff x="8224655" y="4056498"/>
            <a:chExt cx="665812" cy="512843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8094A97A-E13A-49A9-83A4-5050AE64E469}"/>
                </a:ext>
              </a:extLst>
            </p:cNvPr>
            <p:cNvSpPr/>
            <p:nvPr/>
          </p:nvSpPr>
          <p:spPr>
            <a:xfrm>
              <a:off x="8243604" y="4056498"/>
              <a:ext cx="512843" cy="5128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Cambria Math" panose="020405030504060302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04FF33E-29B8-4752-95D6-0ACE1A6F0A80}"/>
                </a:ext>
              </a:extLst>
            </p:cNvPr>
            <p:cNvSpPr txBox="1"/>
            <p:nvPr/>
          </p:nvSpPr>
          <p:spPr>
            <a:xfrm>
              <a:off x="8224655" y="4150378"/>
              <a:ext cx="665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zh-CN" sz="1600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 – 1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05EF24F-27A3-4100-8A4A-0E40F2B1EBEE}"/>
              </a:ext>
            </a:extLst>
          </p:cNvPr>
          <p:cNvSpPr txBox="1"/>
          <p:nvPr/>
        </p:nvSpPr>
        <p:spPr>
          <a:xfrm>
            <a:off x="8657054" y="3971454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– 3</a:t>
            </a:r>
            <a:endParaRPr lang="zh-CN" altLang="en-US" sz="1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CEA7614-D4CA-48BA-92FC-80DF01605005}"/>
              </a:ext>
            </a:extLst>
          </p:cNvPr>
          <p:cNvSpPr txBox="1"/>
          <p:nvPr/>
        </p:nvSpPr>
        <p:spPr>
          <a:xfrm>
            <a:off x="9499108" y="3971454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– 2</a:t>
            </a:r>
            <a:endParaRPr lang="zh-CN" altLang="en-US" sz="16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1031E8E-C5D9-409C-A914-995C0EFB4291}"/>
              </a:ext>
            </a:extLst>
          </p:cNvPr>
          <p:cNvSpPr txBox="1"/>
          <p:nvPr/>
        </p:nvSpPr>
        <p:spPr>
          <a:xfrm>
            <a:off x="8657054" y="3632900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– 5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F92F880-CF9E-4480-B74C-BCA74555E068}"/>
              </a:ext>
            </a:extLst>
          </p:cNvPr>
          <p:cNvSpPr txBox="1"/>
          <p:nvPr/>
        </p:nvSpPr>
        <p:spPr>
          <a:xfrm>
            <a:off x="9499107" y="3627312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– 4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6EE7BC0-02AA-4F08-8814-9BB1BB2C2F0F}"/>
              </a:ext>
            </a:extLst>
          </p:cNvPr>
          <p:cNvCxnSpPr>
            <a:cxnSpLocks/>
            <a:stCxn id="64" idx="7"/>
            <a:endCxn id="62" idx="1"/>
          </p:cNvCxnSpPr>
          <p:nvPr/>
        </p:nvCxnSpPr>
        <p:spPr>
          <a:xfrm flipV="1">
            <a:off x="9113742" y="4426178"/>
            <a:ext cx="536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B08F520B-2D5C-488C-A25D-63E22752AC7D}"/>
              </a:ext>
            </a:extLst>
          </p:cNvPr>
          <p:cNvSpPr txBox="1"/>
          <p:nvPr/>
        </p:nvSpPr>
        <p:spPr>
          <a:xfrm>
            <a:off x="7344889" y="3785917"/>
            <a:ext cx="122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曾经存放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7DFFD6B-C991-4BF8-90B9-F3CEBBEAAD27}"/>
              </a:ext>
            </a:extLst>
          </p:cNvPr>
          <p:cNvSpPr txBox="1"/>
          <p:nvPr/>
        </p:nvSpPr>
        <p:spPr>
          <a:xfrm>
            <a:off x="7344889" y="4434103"/>
            <a:ext cx="122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当前存放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9EA8015-1F40-445B-9839-056801812505}"/>
              </a:ext>
            </a:extLst>
          </p:cNvPr>
          <p:cNvSpPr txBox="1"/>
          <p:nvPr/>
        </p:nvSpPr>
        <p:spPr>
          <a:xfrm>
            <a:off x="7344889" y="5075579"/>
            <a:ext cx="122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即将存放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A9FFF8B-2878-4F20-9A8F-64C2EAA9ACBA}"/>
              </a:ext>
            </a:extLst>
          </p:cNvPr>
          <p:cNvSpPr txBox="1"/>
          <p:nvPr/>
        </p:nvSpPr>
        <p:spPr>
          <a:xfrm>
            <a:off x="8657054" y="5250444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+ 3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301C322-7C53-4D3F-A544-585942104031}"/>
              </a:ext>
            </a:extLst>
          </p:cNvPr>
          <p:cNvSpPr txBox="1"/>
          <p:nvPr/>
        </p:nvSpPr>
        <p:spPr>
          <a:xfrm>
            <a:off x="9499108" y="5250444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+ 4</a:t>
            </a:r>
            <a:endParaRPr lang="zh-CN" altLang="en-US" sz="16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1D70E46-039D-4E90-96BE-47DEF26D5A1C}"/>
              </a:ext>
            </a:extLst>
          </p:cNvPr>
          <p:cNvSpPr txBox="1"/>
          <p:nvPr/>
        </p:nvSpPr>
        <p:spPr>
          <a:xfrm>
            <a:off x="8657054" y="4911890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+ 1 </a:t>
            </a:r>
            <a:endParaRPr lang="zh-CN" altLang="en-US" sz="16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9E2B031-8E65-4B79-A166-35B33A5960BE}"/>
              </a:ext>
            </a:extLst>
          </p:cNvPr>
          <p:cNvSpPr txBox="1"/>
          <p:nvPr/>
        </p:nvSpPr>
        <p:spPr>
          <a:xfrm>
            <a:off x="9499107" y="4906302"/>
            <a:ext cx="66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1600" dirty="0">
                <a:latin typeface="Cambria Math" panose="02040503050406030204" pitchFamily="18" charset="0"/>
              </a:rPr>
              <a:t>k + 2</a:t>
            </a:r>
            <a:endParaRPr lang="zh-CN" altLang="en-US" sz="16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AE320CA-9EA5-460A-A845-582736D41889}"/>
              </a:ext>
            </a:extLst>
          </p:cNvPr>
          <p:cNvCxnSpPr>
            <a:cxnSpLocks/>
            <a:stCxn id="62" idx="3"/>
            <a:endCxn id="64" idx="5"/>
          </p:cNvCxnSpPr>
          <p:nvPr/>
        </p:nvCxnSpPr>
        <p:spPr>
          <a:xfrm flipH="1">
            <a:off x="9113742" y="4788813"/>
            <a:ext cx="536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212F571-9A83-4428-9511-8C00EEC50763}"/>
              </a:ext>
            </a:extLst>
          </p:cNvPr>
          <p:cNvSpPr txBox="1"/>
          <p:nvPr/>
        </p:nvSpPr>
        <p:spPr>
          <a:xfrm>
            <a:off x="5652780" y="4271010"/>
            <a:ext cx="1224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优化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012E6E3F-AE42-41C4-9AA2-63C04177970A}"/>
              </a:ext>
            </a:extLst>
          </p:cNvPr>
          <p:cNvSpPr/>
          <p:nvPr/>
        </p:nvSpPr>
        <p:spPr>
          <a:xfrm rot="5400000">
            <a:off x="3284993" y="2618873"/>
            <a:ext cx="325112" cy="3022226"/>
          </a:xfrm>
          <a:prstGeom prst="leftBrace">
            <a:avLst>
              <a:gd name="adj1" fmla="val 817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3EF74D1-7724-4F70-BFAD-BB65A3DAAB3C}"/>
              </a:ext>
            </a:extLst>
          </p:cNvPr>
          <p:cNvSpPr txBox="1"/>
          <p:nvPr/>
        </p:nvSpPr>
        <p:spPr>
          <a:xfrm>
            <a:off x="2601394" y="3548466"/>
            <a:ext cx="169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zh-CN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个 </a:t>
            </a:r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O(n</a:t>
            </a:r>
            <a:r>
              <a:rPr lang="en-US" altLang="zh-CN" sz="16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空间</a:t>
            </a:r>
            <a:endParaRPr lang="zh-CN" altLang="en-US" sz="16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52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EDB2B682-0EB8-4B88-9295-CC25F53AC2CB}"/>
              </a:ext>
            </a:extLst>
          </p:cNvPr>
          <p:cNvSpPr txBox="1"/>
          <p:nvPr/>
        </p:nvSpPr>
        <p:spPr>
          <a:xfrm>
            <a:off x="1093509" y="1527142"/>
            <a:ext cx="107473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Cambria Math" panose="02040503050406030204" pitchFamily="18" charset="0"/>
              </a:rPr>
              <a:t>更进一步</a:t>
            </a:r>
            <a:endParaRPr lang="en-US" altLang="zh-CN" sz="2400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Cambria Math" panose="02040503050406030204" pitchFamily="18" charset="0"/>
              </a:rPr>
              <a:t>继续考虑转移过程。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Cambria Math" panose="02040503050406030204" pitchFamily="18" charset="0"/>
              </a:rPr>
              <a:t>观察转移方程：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, j) 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</a:rPr>
              <a:t>min(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(k – 1, 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, j)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 +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</a:rPr>
              <a:t>)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Cambria Math" panose="02040503050406030204" pitchFamily="18" charset="0"/>
              </a:rPr>
              <a:t>发现其实有：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 </a:t>
            </a:r>
            <a:r>
              <a:rPr lang="en-US" altLang="zh-CN" dirty="0">
                <a:latin typeface="Cambria Math" panose="02040503050406030204" pitchFamily="18" charset="0"/>
              </a:rPr>
              <a:t>=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, k)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(k, k, j)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Cambria Math" panose="02040503050406030204" pitchFamily="18" charset="0"/>
              </a:rPr>
              <a:t>也就是说在转移过程中，即使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或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 </a:t>
            </a:r>
            <a:r>
              <a:rPr lang="zh-CN" altLang="en-US" dirty="0">
                <a:latin typeface="Cambria Math" panose="02040503050406030204" pitchFamily="18" charset="0"/>
              </a:rPr>
              <a:t>已经被 </a:t>
            </a: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, k) </a:t>
            </a:r>
            <a:r>
              <a:rPr lang="zh-CN" altLang="en-US" dirty="0">
                <a:latin typeface="Cambria Math" panose="02040503050406030204" pitchFamily="18" charset="0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Cambria Math" panose="02040503050406030204" pitchFamily="18" charset="0"/>
              </a:rPr>
              <a:t> </a:t>
            </a:r>
            <a:endParaRPr lang="en-US" altLang="zh-CN" dirty="0">
              <a:solidFill>
                <a:srgbClr val="C0000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rgbClr val="C0000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</a:rPr>
              <a:t>(k, k, j) </a:t>
            </a:r>
            <a:r>
              <a:rPr lang="zh-CN" altLang="en-US" dirty="0">
                <a:latin typeface="Cambria Math" panose="02040503050406030204" pitchFamily="18" charset="0"/>
              </a:rPr>
              <a:t>覆盖，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, j) </a:t>
            </a:r>
            <a:r>
              <a:rPr lang="zh-CN" altLang="en-US" dirty="0">
                <a:latin typeface="Cambria Math" panose="02040503050406030204" pitchFamily="18" charset="0"/>
              </a:rPr>
              <a:t>依然可以从同一位置取数值进行转移而不影响结果。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Cambria Math" panose="02040503050406030204" pitchFamily="18" charset="0"/>
              </a:rPr>
              <a:t>这意味着我们可以只用一个 </a:t>
            </a:r>
            <a:r>
              <a:rPr lang="en-US" altLang="zh-CN" dirty="0">
                <a:latin typeface="Cambria Math" panose="02040503050406030204" pitchFamily="18" charset="0"/>
              </a:rPr>
              <a:t>n</a:t>
            </a:r>
            <a:r>
              <a:rPr lang="en-US" altLang="zh-CN" baseline="30000" dirty="0">
                <a:latin typeface="Cambria Math" panose="02040503050406030204" pitchFamily="18" charset="0"/>
              </a:rPr>
              <a:t>2 </a:t>
            </a:r>
            <a:r>
              <a:rPr lang="zh-CN" altLang="en-US" dirty="0">
                <a:latin typeface="Cambria Math" panose="02040503050406030204" pitchFamily="18" charset="0"/>
              </a:rPr>
              <a:t>空间存储所有状态信息，在其内部直接进行转移，削去空间的第一维。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63C933D-0A58-4682-8546-E7ED042BC6D0}"/>
              </a:ext>
            </a:extLst>
          </p:cNvPr>
          <p:cNvGrpSpPr/>
          <p:nvPr/>
        </p:nvGrpSpPr>
        <p:grpSpPr>
          <a:xfrm>
            <a:off x="3528476" y="379790"/>
            <a:ext cx="4574309" cy="2294703"/>
            <a:chOff x="6659302" y="379790"/>
            <a:chExt cx="4574309" cy="2294703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049F587-F97B-46E8-8036-5F4EF8559439}"/>
                </a:ext>
              </a:extLst>
            </p:cNvPr>
            <p:cNvSpPr/>
            <p:nvPr/>
          </p:nvSpPr>
          <p:spPr>
            <a:xfrm>
              <a:off x="6659302" y="379790"/>
              <a:ext cx="4574309" cy="2294703"/>
            </a:xfrm>
            <a:prstGeom prst="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964DE70-0F8C-461D-B66F-0906B6C01BA8}"/>
                </a:ext>
              </a:extLst>
            </p:cNvPr>
            <p:cNvGrpSpPr/>
            <p:nvPr/>
          </p:nvGrpSpPr>
          <p:grpSpPr>
            <a:xfrm>
              <a:off x="6838278" y="531713"/>
              <a:ext cx="4156721" cy="2081225"/>
              <a:chOff x="6941770" y="251473"/>
              <a:chExt cx="4156721" cy="2081225"/>
            </a:xfrm>
          </p:grpSpPr>
          <p:sp>
            <p:nvSpPr>
              <p:cNvPr id="38" name="双括号 37">
                <a:extLst>
                  <a:ext uri="{FF2B5EF4-FFF2-40B4-BE49-F238E27FC236}">
                    <a16:creationId xmlns:a16="http://schemas.microsoft.com/office/drawing/2014/main" id="{32EF5C33-7B36-41A6-BFF1-66B8BCA79518}"/>
                  </a:ext>
                </a:extLst>
              </p:cNvPr>
              <p:cNvSpPr/>
              <p:nvPr/>
            </p:nvSpPr>
            <p:spPr>
              <a:xfrm>
                <a:off x="7036728" y="251473"/>
                <a:ext cx="1715368" cy="1708453"/>
              </a:xfrm>
              <a:prstGeom prst="bracketPair">
                <a:avLst>
                  <a:gd name="adj" fmla="val 1225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Cambria Math" panose="02040503050406030204" pitchFamily="18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F950484-9ED9-4047-B8BC-AACF55BA213E}"/>
                  </a:ext>
                </a:extLst>
              </p:cNvPr>
              <p:cNvSpPr txBox="1"/>
              <p:nvPr/>
            </p:nvSpPr>
            <p:spPr>
              <a:xfrm>
                <a:off x="7061751" y="540465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(1,1,1)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7110E2A-9524-4896-B41F-398241E3C759}"/>
                  </a:ext>
                </a:extLst>
              </p:cNvPr>
              <p:cNvSpPr txBox="1"/>
              <p:nvPr/>
            </p:nvSpPr>
            <p:spPr>
              <a:xfrm>
                <a:off x="6941770" y="2024921"/>
                <a:ext cx="1834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Cambria Math" panose="02040503050406030204" pitchFamily="18" charset="0"/>
                  </a:rPr>
                  <a:t>子问题</a:t>
                </a:r>
                <a:r>
                  <a:rPr lang="en-US" altLang="zh-CN" sz="14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1400" dirty="0">
                    <a:latin typeface="Cambria Math" panose="02040503050406030204" pitchFamily="18" charset="0"/>
                  </a:rPr>
                  <a:t>状态集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6081DB-FACD-4FCE-AD8B-69796576E0A0}"/>
                  </a:ext>
                </a:extLst>
              </p:cNvPr>
              <p:cNvSpPr txBox="1"/>
              <p:nvPr/>
            </p:nvSpPr>
            <p:spPr>
              <a:xfrm>
                <a:off x="7613534" y="540466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(1,1,2)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872F062-DC10-4965-AFD9-7B29F2148DCF}"/>
                  </a:ext>
                </a:extLst>
              </p:cNvPr>
              <p:cNvSpPr txBox="1"/>
              <p:nvPr/>
            </p:nvSpPr>
            <p:spPr>
              <a:xfrm>
                <a:off x="8161584" y="540090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(1,1,3)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8675CD8-3958-4D20-AF9B-6B2EE4791DF7}"/>
                  </a:ext>
                </a:extLst>
              </p:cNvPr>
              <p:cNvSpPr txBox="1"/>
              <p:nvPr/>
            </p:nvSpPr>
            <p:spPr>
              <a:xfrm>
                <a:off x="7609801" y="1028180"/>
                <a:ext cx="555515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(1,2,2)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E61D3A5-5D96-408E-9CC6-BACD8622ECF8}"/>
                  </a:ext>
                </a:extLst>
              </p:cNvPr>
              <p:cNvSpPr txBox="1"/>
              <p:nvPr/>
            </p:nvSpPr>
            <p:spPr>
              <a:xfrm>
                <a:off x="8161584" y="1027803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(1,2,3)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CFC2770-5C30-4B57-A163-C305B8823AA2}"/>
                  </a:ext>
                </a:extLst>
              </p:cNvPr>
              <p:cNvSpPr txBox="1"/>
              <p:nvPr/>
            </p:nvSpPr>
            <p:spPr>
              <a:xfrm>
                <a:off x="7061751" y="1493864"/>
                <a:ext cx="551783" cy="2616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(1,3,1)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538A8E-E5D7-4B2E-B32F-4B9B3C59DD94}"/>
                  </a:ext>
                </a:extLst>
              </p:cNvPr>
              <p:cNvSpPr txBox="1"/>
              <p:nvPr/>
            </p:nvSpPr>
            <p:spPr>
              <a:xfrm>
                <a:off x="8161584" y="1493488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(1,3,3)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266A5C-AC65-4E7F-B589-C32389C1F51C}"/>
                  </a:ext>
                </a:extLst>
              </p:cNvPr>
              <p:cNvSpPr txBox="1"/>
              <p:nvPr/>
            </p:nvSpPr>
            <p:spPr>
              <a:xfrm>
                <a:off x="9320334" y="2024921"/>
                <a:ext cx="1778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Cambria Math" panose="02040503050406030204" pitchFamily="18" charset="0"/>
                  </a:rPr>
                  <a:t>子问题</a:t>
                </a:r>
                <a:r>
                  <a:rPr lang="en-US" altLang="zh-CN" sz="14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1400" dirty="0">
                    <a:latin typeface="Cambria Math" panose="02040503050406030204" pitchFamily="18" charset="0"/>
                  </a:rPr>
                  <a:t>状态集</a:t>
                </a:r>
              </a:p>
            </p:txBody>
          </p:sp>
          <p:sp>
            <p:nvSpPr>
              <p:cNvPr id="48" name="双括号 47">
                <a:extLst>
                  <a:ext uri="{FF2B5EF4-FFF2-40B4-BE49-F238E27FC236}">
                    <a16:creationId xmlns:a16="http://schemas.microsoft.com/office/drawing/2014/main" id="{D7217CF5-7A57-474D-8AF3-CE8F4A336600}"/>
                  </a:ext>
                </a:extLst>
              </p:cNvPr>
              <p:cNvSpPr/>
              <p:nvPr/>
            </p:nvSpPr>
            <p:spPr>
              <a:xfrm>
                <a:off x="9368184" y="254734"/>
                <a:ext cx="1715368" cy="1708453"/>
              </a:xfrm>
              <a:prstGeom prst="bracketPair">
                <a:avLst>
                  <a:gd name="adj" fmla="val 1225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latin typeface="Cambria Math" panose="020405030504060302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83C1B73-0D28-4BB6-B853-DEACE564A85A}"/>
                  </a:ext>
                </a:extLst>
              </p:cNvPr>
              <p:cNvSpPr txBox="1"/>
              <p:nvPr/>
            </p:nvSpPr>
            <p:spPr>
              <a:xfrm>
                <a:off x="9398826" y="540090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(2,1,1)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EEC54C8-D05F-4D23-84EA-937FDF6FAA5A}"/>
                  </a:ext>
                </a:extLst>
              </p:cNvPr>
              <p:cNvSpPr txBox="1"/>
              <p:nvPr/>
            </p:nvSpPr>
            <p:spPr>
              <a:xfrm>
                <a:off x="9950608" y="540090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(2,1,2)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F1ABCE-C4E5-451B-94D9-7B69172C02F9}"/>
                  </a:ext>
                </a:extLst>
              </p:cNvPr>
              <p:cNvSpPr txBox="1"/>
              <p:nvPr/>
            </p:nvSpPr>
            <p:spPr>
              <a:xfrm>
                <a:off x="10498657" y="539713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(2,1,3)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0E97EB-4CE7-4EDD-B0FB-0C56962B08CD}"/>
                  </a:ext>
                </a:extLst>
              </p:cNvPr>
              <p:cNvSpPr txBox="1"/>
              <p:nvPr/>
            </p:nvSpPr>
            <p:spPr>
              <a:xfrm>
                <a:off x="9398826" y="1027803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(2,2,1)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D84D543-B096-43BC-AF68-A244B391D0D8}"/>
                  </a:ext>
                </a:extLst>
              </p:cNvPr>
              <p:cNvSpPr txBox="1"/>
              <p:nvPr/>
            </p:nvSpPr>
            <p:spPr>
              <a:xfrm>
                <a:off x="9950608" y="1027804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(2,2,2)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940887D-D280-4EE6-B84E-B87CD4DE6FD7}"/>
                  </a:ext>
                </a:extLst>
              </p:cNvPr>
              <p:cNvSpPr txBox="1"/>
              <p:nvPr/>
            </p:nvSpPr>
            <p:spPr>
              <a:xfrm>
                <a:off x="10498657" y="1027427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(2,2,3)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4D27663-3AC0-463B-874C-FDDA1C4CC9EE}"/>
                  </a:ext>
                </a:extLst>
              </p:cNvPr>
              <p:cNvSpPr txBox="1"/>
              <p:nvPr/>
            </p:nvSpPr>
            <p:spPr>
              <a:xfrm>
                <a:off x="9950608" y="1493489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(2,3,2)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A9ACB3A-B67E-4C36-A958-71C7F75EB70F}"/>
                  </a:ext>
                </a:extLst>
              </p:cNvPr>
              <p:cNvSpPr txBox="1"/>
              <p:nvPr/>
            </p:nvSpPr>
            <p:spPr>
              <a:xfrm>
                <a:off x="10498657" y="1493112"/>
                <a:ext cx="551783" cy="261610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(2,3,3)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24D08D87-6A89-4839-98D0-01BFD0E75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5461" y="587368"/>
                <a:ext cx="3091740" cy="61561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DC0E5D-8987-4CC5-BCE0-DFF9B6A37E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6965" y="692649"/>
                <a:ext cx="2470236" cy="479873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899F0212-758F-4B03-A125-2A0A8FDA6B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7409" y="692649"/>
                <a:ext cx="2197207" cy="53754"/>
              </a:xfrm>
              <a:prstGeom prst="straightConnector1">
                <a:avLst/>
              </a:prstGeom>
              <a:ln w="38100">
                <a:solidFill>
                  <a:schemeClr val="accent6">
                    <a:lumMod val="50000"/>
                    <a:alpha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6172D68-8C05-4505-8986-40DDCA196888}"/>
                  </a:ext>
                </a:extLst>
              </p:cNvPr>
              <p:cNvSpPr txBox="1"/>
              <p:nvPr/>
            </p:nvSpPr>
            <p:spPr>
              <a:xfrm>
                <a:off x="7061751" y="1028180"/>
                <a:ext cx="551783" cy="2616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(1,2,1)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D2E057E-F52B-4036-9066-5D5F0F27CFFB}"/>
                  </a:ext>
                </a:extLst>
              </p:cNvPr>
              <p:cNvSpPr txBox="1"/>
              <p:nvPr/>
            </p:nvSpPr>
            <p:spPr>
              <a:xfrm>
                <a:off x="7613534" y="1493864"/>
                <a:ext cx="551783" cy="2616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(1,3,2)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9E7AC32-7B78-4FC7-9DB0-1E5887E54817}"/>
                  </a:ext>
                </a:extLst>
              </p:cNvPr>
              <p:cNvSpPr txBox="1"/>
              <p:nvPr/>
            </p:nvSpPr>
            <p:spPr>
              <a:xfrm>
                <a:off x="9398826" y="1493488"/>
                <a:ext cx="551783" cy="2616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(2,3,1)</a:t>
                </a:r>
                <a:endParaRPr lang="zh-CN" altLang="en-US" sz="1100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97" name="箭头: 右 96">
            <a:extLst>
              <a:ext uri="{FF2B5EF4-FFF2-40B4-BE49-F238E27FC236}">
                <a16:creationId xmlns:a16="http://schemas.microsoft.com/office/drawing/2014/main" id="{4B8AD853-87AE-490C-A8C9-DBA510A70697}"/>
              </a:ext>
            </a:extLst>
          </p:cNvPr>
          <p:cNvSpPr/>
          <p:nvPr/>
        </p:nvSpPr>
        <p:spPr>
          <a:xfrm>
            <a:off x="8397334" y="1404907"/>
            <a:ext cx="59382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B591FF4-4A8F-413B-838D-8574FBD4A92F}"/>
              </a:ext>
            </a:extLst>
          </p:cNvPr>
          <p:cNvSpPr txBox="1"/>
          <p:nvPr/>
        </p:nvSpPr>
        <p:spPr>
          <a:xfrm>
            <a:off x="8341193" y="1091348"/>
            <a:ext cx="65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优化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4635519-27C9-4931-A01D-EB23DBAA353B}"/>
              </a:ext>
            </a:extLst>
          </p:cNvPr>
          <p:cNvSpPr txBox="1"/>
          <p:nvPr/>
        </p:nvSpPr>
        <p:spPr>
          <a:xfrm>
            <a:off x="9504301" y="748659"/>
            <a:ext cx="551783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,1,1)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0FC9761-08F2-4F91-8EEA-9D5C6B5455C5}"/>
              </a:ext>
            </a:extLst>
          </p:cNvPr>
          <p:cNvSpPr txBox="1"/>
          <p:nvPr/>
        </p:nvSpPr>
        <p:spPr>
          <a:xfrm>
            <a:off x="10056084" y="748660"/>
            <a:ext cx="551783" cy="2616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11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,1,2)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8804EF0-089A-4174-A92F-63051AA60F06}"/>
              </a:ext>
            </a:extLst>
          </p:cNvPr>
          <p:cNvSpPr txBox="1"/>
          <p:nvPr/>
        </p:nvSpPr>
        <p:spPr>
          <a:xfrm>
            <a:off x="10604134" y="748284"/>
            <a:ext cx="551783" cy="2616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(1,1,3)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DBEF849-146B-46DD-958F-242AE61EE55F}"/>
              </a:ext>
            </a:extLst>
          </p:cNvPr>
          <p:cNvSpPr txBox="1"/>
          <p:nvPr/>
        </p:nvSpPr>
        <p:spPr>
          <a:xfrm>
            <a:off x="10052351" y="1236374"/>
            <a:ext cx="55551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(1,2,2)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6DC7570C-B8D1-4431-9816-24D011E60F1D}"/>
              </a:ext>
            </a:extLst>
          </p:cNvPr>
          <p:cNvSpPr txBox="1"/>
          <p:nvPr/>
        </p:nvSpPr>
        <p:spPr>
          <a:xfrm>
            <a:off x="10604134" y="1235997"/>
            <a:ext cx="551783" cy="2616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(1,2,3)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DF004F4-EC97-472B-A334-D5CF339D649C}"/>
              </a:ext>
            </a:extLst>
          </p:cNvPr>
          <p:cNvSpPr txBox="1"/>
          <p:nvPr/>
        </p:nvSpPr>
        <p:spPr>
          <a:xfrm>
            <a:off x="9504301" y="1702058"/>
            <a:ext cx="551783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(1,3,1)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56B3901-6774-4B10-B47D-7E32B2532B2D}"/>
              </a:ext>
            </a:extLst>
          </p:cNvPr>
          <p:cNvSpPr txBox="1"/>
          <p:nvPr/>
        </p:nvSpPr>
        <p:spPr>
          <a:xfrm>
            <a:off x="9504301" y="1236374"/>
            <a:ext cx="551783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(1,2,1)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BE3F48-84D4-47B3-A0DE-96435F06A64E}"/>
              </a:ext>
            </a:extLst>
          </p:cNvPr>
          <p:cNvSpPr txBox="1"/>
          <p:nvPr/>
        </p:nvSpPr>
        <p:spPr>
          <a:xfrm>
            <a:off x="10056084" y="1702058"/>
            <a:ext cx="551783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(1,3,2)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D0BBFF8-0290-4F6A-A5A3-A24F584CC357}"/>
              </a:ext>
            </a:extLst>
          </p:cNvPr>
          <p:cNvSpPr txBox="1"/>
          <p:nvPr/>
        </p:nvSpPr>
        <p:spPr>
          <a:xfrm>
            <a:off x="10600402" y="1695288"/>
            <a:ext cx="555515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(1,3,3)</a:t>
            </a:r>
            <a:endParaRPr lang="zh-CN" altLang="en-US" sz="1100" dirty="0">
              <a:latin typeface="Cambria Math" panose="02040503050406030204" pitchFamily="18" charset="0"/>
            </a:endParaRPr>
          </a:p>
        </p:txBody>
      </p:sp>
      <p:sp>
        <p:nvSpPr>
          <p:cNvPr id="115" name="双括号 114">
            <a:extLst>
              <a:ext uri="{FF2B5EF4-FFF2-40B4-BE49-F238E27FC236}">
                <a16:creationId xmlns:a16="http://schemas.microsoft.com/office/drawing/2014/main" id="{C61BA9E1-F4F7-45DE-929F-378E8207691E}"/>
              </a:ext>
            </a:extLst>
          </p:cNvPr>
          <p:cNvSpPr/>
          <p:nvPr/>
        </p:nvSpPr>
        <p:spPr>
          <a:xfrm>
            <a:off x="9474895" y="531713"/>
            <a:ext cx="1715368" cy="1708453"/>
          </a:xfrm>
          <a:prstGeom prst="bracketPair">
            <a:avLst>
              <a:gd name="adj" fmla="val 12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ambria Math" panose="020405030504060302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3D0F1B5-F399-4411-AE4D-D5822C1150C2}"/>
              </a:ext>
            </a:extLst>
          </p:cNvPr>
          <p:cNvSpPr txBox="1"/>
          <p:nvPr/>
        </p:nvSpPr>
        <p:spPr>
          <a:xfrm>
            <a:off x="9474895" y="2304444"/>
            <a:ext cx="1778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Cambria Math" panose="02040503050406030204" pitchFamily="18" charset="0"/>
              </a:rPr>
              <a:t>同一空间</a:t>
            </a: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8276FCE1-7597-4A51-86DF-D58BB84AD32C}"/>
              </a:ext>
            </a:extLst>
          </p:cNvPr>
          <p:cNvCxnSpPr>
            <a:stCxn id="102" idx="0"/>
            <a:endCxn id="103" idx="0"/>
          </p:cNvCxnSpPr>
          <p:nvPr/>
        </p:nvCxnSpPr>
        <p:spPr>
          <a:xfrm rot="5400000" flipH="1" flipV="1">
            <a:off x="10605813" y="474447"/>
            <a:ext cx="376" cy="548050"/>
          </a:xfrm>
          <a:prstGeom prst="bentConnector3">
            <a:avLst>
              <a:gd name="adj1" fmla="val 60897872"/>
            </a:avLst>
          </a:prstGeom>
          <a:ln w="19050">
            <a:solidFill>
              <a:schemeClr val="accent6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0367135A-FB8A-48D4-9FD7-362EC861A465}"/>
              </a:ext>
            </a:extLst>
          </p:cNvPr>
          <p:cNvCxnSpPr>
            <a:stCxn id="105" idx="3"/>
            <a:endCxn id="103" idx="3"/>
          </p:cNvCxnSpPr>
          <p:nvPr/>
        </p:nvCxnSpPr>
        <p:spPr>
          <a:xfrm flipV="1">
            <a:off x="11155917" y="879089"/>
            <a:ext cx="12700" cy="48771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50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B8EE5AC6-CB1E-4FAE-BB36-4C1A7B04F6D0}"/>
              </a:ext>
            </a:extLst>
          </p:cNvPr>
          <p:cNvSpPr/>
          <p:nvPr/>
        </p:nvSpPr>
        <p:spPr>
          <a:xfrm>
            <a:off x="10955705" y="421152"/>
            <a:ext cx="434770" cy="443170"/>
          </a:xfrm>
          <a:custGeom>
            <a:avLst/>
            <a:gdLst>
              <a:gd name="connsiteX0" fmla="*/ 0 w 434770"/>
              <a:gd name="connsiteY0" fmla="*/ 244698 h 336138"/>
              <a:gd name="connsiteX1" fmla="*/ 129540 w 434770"/>
              <a:gd name="connsiteY1" fmla="*/ 16098 h 336138"/>
              <a:gd name="connsiteX2" fmla="*/ 434340 w 434770"/>
              <a:gd name="connsiteY2" fmla="*/ 54198 h 336138"/>
              <a:gd name="connsiteX3" fmla="*/ 198120 w 434770"/>
              <a:gd name="connsiteY3" fmla="*/ 336138 h 33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770" h="336138">
                <a:moveTo>
                  <a:pt x="0" y="244698"/>
                </a:moveTo>
                <a:cubicBezTo>
                  <a:pt x="28575" y="146273"/>
                  <a:pt x="57150" y="47848"/>
                  <a:pt x="129540" y="16098"/>
                </a:cubicBezTo>
                <a:cubicBezTo>
                  <a:pt x="201930" y="-15652"/>
                  <a:pt x="422910" y="858"/>
                  <a:pt x="434340" y="54198"/>
                </a:cubicBezTo>
                <a:cubicBezTo>
                  <a:pt x="445770" y="107538"/>
                  <a:pt x="226060" y="291688"/>
                  <a:pt x="198120" y="336138"/>
                </a:cubicBezTo>
              </a:path>
            </a:pathLst>
          </a:custGeom>
          <a:noFill/>
          <a:ln w="19050">
            <a:solidFill>
              <a:schemeClr val="accent6">
                <a:lumMod val="50000"/>
                <a:alpha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C090F2A-16F4-4EBD-9279-B41DF320D612}"/>
              </a:ext>
            </a:extLst>
          </p:cNvPr>
          <p:cNvSpPr/>
          <p:nvPr/>
        </p:nvSpPr>
        <p:spPr>
          <a:xfrm>
            <a:off x="9227641" y="379790"/>
            <a:ext cx="2311690" cy="2294703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3BFAD80-50F3-497E-9A80-471B885DED7B}"/>
              </a:ext>
            </a:extLst>
          </p:cNvPr>
          <p:cNvSpPr txBox="1"/>
          <p:nvPr/>
        </p:nvSpPr>
        <p:spPr>
          <a:xfrm>
            <a:off x="958389" y="462630"/>
            <a:ext cx="242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空间优化</a:t>
            </a:r>
          </a:p>
        </p:txBody>
      </p:sp>
    </p:spTree>
    <p:extLst>
      <p:ext uri="{BB962C8B-B14F-4D97-AF65-F5344CB8AC3E}">
        <p14:creationId xmlns:p14="http://schemas.microsoft.com/office/powerpoint/2010/main" val="314789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125">
            <a:extLst>
              <a:ext uri="{FF2B5EF4-FFF2-40B4-BE49-F238E27FC236}">
                <a16:creationId xmlns:a16="http://schemas.microsoft.com/office/drawing/2014/main" id="{93BFAD80-50F3-497E-9A80-471B885DED7B}"/>
              </a:ext>
            </a:extLst>
          </p:cNvPr>
          <p:cNvSpPr txBox="1"/>
          <p:nvPr/>
        </p:nvSpPr>
        <p:spPr>
          <a:xfrm>
            <a:off x="958389" y="462630"/>
            <a:ext cx="242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空间优化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CCE30C-663F-4FB2-A5DD-8F593ADF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881" y="1849637"/>
            <a:ext cx="8144234" cy="483399"/>
          </a:xfrm>
          <a:prstGeom prst="rect">
            <a:avLst/>
          </a:prstGeom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53E945E2-6BFB-4001-8BC8-7F016DBB5366}"/>
              </a:ext>
            </a:extLst>
          </p:cNvPr>
          <p:cNvSpPr/>
          <p:nvPr/>
        </p:nvSpPr>
        <p:spPr>
          <a:xfrm>
            <a:off x="5912124" y="2524539"/>
            <a:ext cx="367748" cy="50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E638F0-D61C-4840-B118-AEC58A901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0" y="3223530"/>
            <a:ext cx="11041459" cy="481014"/>
          </a:xfrm>
          <a:prstGeom prst="rect">
            <a:avLst/>
          </a:prstGeom>
        </p:spPr>
      </p:pic>
      <p:sp>
        <p:nvSpPr>
          <p:cNvPr id="59" name="箭头: 下 58">
            <a:extLst>
              <a:ext uri="{FF2B5EF4-FFF2-40B4-BE49-F238E27FC236}">
                <a16:creationId xmlns:a16="http://schemas.microsoft.com/office/drawing/2014/main" id="{D08F5CEC-646E-4C9C-9DDB-6C5508A6390A}"/>
              </a:ext>
            </a:extLst>
          </p:cNvPr>
          <p:cNvSpPr/>
          <p:nvPr/>
        </p:nvSpPr>
        <p:spPr>
          <a:xfrm>
            <a:off x="5912124" y="3994626"/>
            <a:ext cx="367748" cy="507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36E09E-9781-43BF-B459-7D4F6F02D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997" y="4792196"/>
            <a:ext cx="5814001" cy="481014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658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BDCE86-EB03-48E5-A154-A90A2D4ED616}"/>
              </a:ext>
            </a:extLst>
          </p:cNvPr>
          <p:cNvSpPr txBox="1"/>
          <p:nvPr/>
        </p:nvSpPr>
        <p:spPr>
          <a:xfrm>
            <a:off x="958389" y="462630"/>
            <a:ext cx="489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可行性分析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A76DB8-1A1F-4D77-9817-70F1E1C55EBD}"/>
              </a:ext>
            </a:extLst>
          </p:cNvPr>
          <p:cNvSpPr txBox="1"/>
          <p:nvPr/>
        </p:nvSpPr>
        <p:spPr>
          <a:xfrm>
            <a:off x="1093509" y="1527142"/>
            <a:ext cx="99264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2400" dirty="0">
                <a:latin typeface="Cambria Math" panose="02040503050406030204" pitchFamily="18" charset="0"/>
              </a:rPr>
              <a:t>最优子结构（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Bellman</a:t>
            </a:r>
            <a:r>
              <a:rPr lang="zh-CN" altLang="en-US" sz="2400" dirty="0">
                <a:latin typeface="Cambria Math" panose="02040503050406030204" pitchFamily="18" charset="0"/>
              </a:rPr>
              <a:t>最优性原理）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zh-CN" altLang="en-US" dirty="0">
                <a:latin typeface="Cambria Math" panose="02040503050406030204" pitchFamily="18" charset="0"/>
              </a:rPr>
              <a:t> 母问题最优解一定包含子问题最优解，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i.e. </a:t>
            </a:r>
            <a:r>
              <a:rPr lang="zh-CN" altLang="en-US" dirty="0">
                <a:latin typeface="Cambria Math" panose="02040503050406030204" pitchFamily="18" charset="0"/>
              </a:rPr>
              <a:t>子问题最优解一定能构成母问题最优解。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证：记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path(k,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j) </a:t>
            </a:r>
            <a:r>
              <a:rPr lang="zh-CN" altLang="en-US" dirty="0">
                <a:latin typeface="Cambria Math" panose="02040503050406030204" pitchFamily="18" charset="0"/>
              </a:rPr>
              <a:t>为从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</a:rPr>
              <a:t>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个点的最短路。若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path(k,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j)</a:t>
            </a:r>
            <a:r>
              <a:rPr lang="zh-CN" altLang="en-US" dirty="0">
                <a:latin typeface="Cambria Math" panose="02040503050406030204" pitchFamily="18" charset="0"/>
              </a:rPr>
              <a:t> 不经过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zh-CN" altLang="en-US" dirty="0">
                <a:latin typeface="Cambria Math" panose="02040503050406030204" pitchFamily="18" charset="0"/>
              </a:rPr>
              <a:t>，则等于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path(k – 1,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j)</a:t>
            </a:r>
            <a:r>
              <a:rPr lang="zh-CN" altLang="en-US" dirty="0">
                <a:latin typeface="Cambria Math" panose="02040503050406030204" pitchFamily="18" charset="0"/>
              </a:rPr>
              <a:t>；若经过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k</a:t>
            </a:r>
            <a:r>
              <a:rPr lang="zh-CN" altLang="en-US" dirty="0">
                <a:latin typeface="Cambria Math" panose="02040503050406030204" pitchFamily="18" charset="0"/>
              </a:rPr>
              <a:t>，则一定可以拆分成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path(k – 1,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k) </a:t>
            </a:r>
            <a:r>
              <a:rPr lang="zh-CN" altLang="en-US" dirty="0">
                <a:latin typeface="Cambria Math" panose="02040503050406030204" pitchFamily="18" charset="0"/>
              </a:rPr>
              <a:t>和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path(k – 1, k, j)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r>
              <a:rPr lang="zh-CN" altLang="en-US" dirty="0">
                <a:latin typeface="Cambria Math" panose="02040503050406030204" pitchFamily="18" charset="0"/>
              </a:rPr>
              <a:t>所以只经过前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个点的最短路一定由只经过前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– 1 </a:t>
            </a:r>
            <a:r>
              <a:rPr lang="zh-CN" altLang="en-US" dirty="0">
                <a:latin typeface="Cambria Math" panose="02040503050406030204" pitchFamily="18" charset="0"/>
              </a:rPr>
              <a:t>个点的最短路构成。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2400" dirty="0">
                <a:latin typeface="Cambria Math" panose="02040503050406030204" pitchFamily="18" charset="0"/>
              </a:rPr>
              <a:t>状态无后效性（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Markov</a:t>
            </a:r>
            <a:r>
              <a:rPr lang="zh-CN" altLang="en-US" sz="2400" dirty="0">
                <a:latin typeface="Cambria Math" panose="02040503050406030204" pitchFamily="18" charset="0"/>
              </a:rPr>
              <a:t>性质）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母问题的求解只与子问题的结果有关，与子问题结果的获得过程无关。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个点的最短路长度与只经过前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k-1/k-2/…/1 </a:t>
            </a:r>
            <a:r>
              <a:rPr lang="zh-CN" altLang="en-US" dirty="0">
                <a:latin typeface="Cambria Math" panose="02040503050406030204" pitchFamily="18" charset="0"/>
              </a:rPr>
              <a:t>个点的最短路长度有关，无论前驱状态的最短路径形态如何，一定都可以用于转移，构成后继状态的最短路径，很显然符合无后效性特点。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80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F71F665-3BE3-46C5-8240-075B41A5E956}"/>
              </a:ext>
            </a:extLst>
          </p:cNvPr>
          <p:cNvSpPr txBox="1"/>
          <p:nvPr/>
        </p:nvSpPr>
        <p:spPr>
          <a:xfrm>
            <a:off x="2985153" y="2055759"/>
            <a:ext cx="6221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+mj-lt"/>
              </a:rPr>
              <a:t>谢谢观看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E48897-9C9D-43ED-B229-D5ECFE40879D}"/>
              </a:ext>
            </a:extLst>
          </p:cNvPr>
          <p:cNvSpPr txBox="1"/>
          <p:nvPr/>
        </p:nvSpPr>
        <p:spPr>
          <a:xfrm>
            <a:off x="5131322" y="4094511"/>
            <a:ext cx="1929354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lt"/>
              </a:rPr>
              <a:t>2050825 </a:t>
            </a:r>
            <a:r>
              <a:rPr lang="zh-CN" altLang="en-US" sz="2000" dirty="0">
                <a:latin typeface="+mj-lt"/>
              </a:rPr>
              <a:t>林鑫宇</a:t>
            </a:r>
            <a:endParaRPr lang="en-US" altLang="zh-CN" sz="2000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rgbClr val="AA00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Cu_OH_2</a:t>
            </a:r>
            <a:endParaRPr lang="zh-CN" altLang="en-US" sz="1200" b="1" dirty="0">
              <a:solidFill>
                <a:srgbClr val="AA00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BDCE86-EB03-48E5-A154-A90A2D4ED616}"/>
              </a:ext>
            </a:extLst>
          </p:cNvPr>
          <p:cNvSpPr txBox="1"/>
          <p:nvPr/>
        </p:nvSpPr>
        <p:spPr>
          <a:xfrm>
            <a:off x="958389" y="462630"/>
            <a:ext cx="489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B97237-8FAD-42B3-A914-723C2B630F56}"/>
              </a:ext>
            </a:extLst>
          </p:cNvPr>
          <p:cNvSpPr txBox="1"/>
          <p:nvPr/>
        </p:nvSpPr>
        <p:spPr>
          <a:xfrm>
            <a:off x="1093509" y="1527142"/>
            <a:ext cx="99264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</a:rPr>
              <a:t>- </a:t>
            </a:r>
            <a:r>
              <a:rPr lang="zh-CN" altLang="en-US" sz="2400" dirty="0">
                <a:latin typeface="Cambria Math" panose="02040503050406030204" pitchFamily="18" charset="0"/>
              </a:rPr>
              <a:t>求解多源最短路问题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</a:rPr>
              <a:t>- </a:t>
            </a:r>
            <a:r>
              <a:rPr lang="zh-CN" altLang="en-US" sz="2400" dirty="0">
                <a:latin typeface="Cambria Math" panose="02040503050406030204" pitchFamily="18" charset="0"/>
              </a:rPr>
              <a:t>有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</a:rPr>
              <a:t>无向图，正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zh-CN" altLang="en-US" sz="2400" dirty="0">
                <a:latin typeface="Cambria Math" panose="02040503050406030204" pitchFamily="18" charset="0"/>
              </a:rPr>
              <a:t>负边权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</a:rPr>
              <a:t>- </a:t>
            </a:r>
            <a:r>
              <a:rPr lang="zh-CN" altLang="en-US" sz="2400" dirty="0">
                <a:latin typeface="Cambria Math" panose="02040503050406030204" pitchFamily="18" charset="0"/>
              </a:rPr>
              <a:t>时间复杂度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O(n</a:t>
            </a:r>
            <a:r>
              <a:rPr lang="en-US" altLang="zh-CN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</a:rPr>
              <a:t>，空间复杂度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O(n</a:t>
            </a:r>
            <a:r>
              <a:rPr lang="en-US" altLang="zh-CN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8C1E89-C4AE-445F-BDC4-AB984ECB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9" y="3643352"/>
            <a:ext cx="739966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BA79E-26AB-4486-BE36-0CD07CEEBB08}"/>
              </a:ext>
            </a:extLst>
          </p:cNvPr>
          <p:cNvSpPr txBox="1"/>
          <p:nvPr/>
        </p:nvSpPr>
        <p:spPr>
          <a:xfrm>
            <a:off x="958389" y="462630"/>
            <a:ext cx="408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+mj-lt"/>
              </a:rPr>
              <a:t>动态规划简介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02BE4-F145-45E7-AE09-9A3CA281B67E}"/>
              </a:ext>
            </a:extLst>
          </p:cNvPr>
          <p:cNvSpPr txBox="1"/>
          <p:nvPr/>
        </p:nvSpPr>
        <p:spPr>
          <a:xfrm>
            <a:off x="1093510" y="1527142"/>
            <a:ext cx="40849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Cambria Math" panose="02040503050406030204" pitchFamily="18" charset="0"/>
              </a:rPr>
              <a:t>划分</a:t>
            </a:r>
            <a:r>
              <a:rPr lang="zh-CN" altLang="en-US" sz="2400" b="1" dirty="0">
                <a:latin typeface="Cambria Math" panose="02040503050406030204" pitchFamily="18" charset="0"/>
              </a:rPr>
              <a:t>子问题</a:t>
            </a:r>
            <a:r>
              <a:rPr lang="zh-CN" altLang="en-US" sz="2400" dirty="0">
                <a:latin typeface="Cambria Math" panose="02040503050406030204" pitchFamily="18" charset="0"/>
              </a:rPr>
              <a:t>，定义</a:t>
            </a:r>
            <a:r>
              <a:rPr lang="zh-CN" altLang="en-US" sz="2400" b="1" dirty="0">
                <a:latin typeface="Cambria Math" panose="02040503050406030204" pitchFamily="18" charset="0"/>
              </a:rPr>
              <a:t>状态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Cambria Math" panose="02040503050406030204" pitchFamily="18" charset="0"/>
              </a:rPr>
              <a:t>寻找状态间</a:t>
            </a:r>
            <a:r>
              <a:rPr lang="zh-CN" altLang="en-US" sz="2400" b="1" dirty="0">
                <a:latin typeface="Cambria Math" panose="02040503050406030204" pitchFamily="18" charset="0"/>
              </a:rPr>
              <a:t>转移关系</a:t>
            </a:r>
            <a:endParaRPr lang="en-US" altLang="zh-CN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Cambria Math" panose="02040503050406030204" pitchFamily="18" charset="0"/>
              </a:rPr>
              <a:t>按</a:t>
            </a:r>
            <a:r>
              <a:rPr lang="zh-CN" altLang="en-US" sz="2400" b="1" dirty="0">
                <a:latin typeface="Cambria Math" panose="02040503050406030204" pitchFamily="18" charset="0"/>
              </a:rPr>
              <a:t>顺序</a:t>
            </a:r>
            <a:r>
              <a:rPr lang="zh-CN" altLang="en-US" sz="2400" dirty="0">
                <a:latin typeface="Cambria Math" panose="02040503050406030204" pitchFamily="18" charset="0"/>
              </a:rPr>
              <a:t>求解所有子问题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3986179-7849-4806-9F1A-059E5243699D}"/>
              </a:ext>
            </a:extLst>
          </p:cNvPr>
          <p:cNvGrpSpPr/>
          <p:nvPr/>
        </p:nvGrpSpPr>
        <p:grpSpPr>
          <a:xfrm>
            <a:off x="8938464" y="3965103"/>
            <a:ext cx="2424186" cy="1144290"/>
            <a:chOff x="6893841" y="3563148"/>
            <a:chExt cx="3744905" cy="176771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CEAB5614-0F27-4AC3-8C81-51A00A128A83}"/>
                </a:ext>
              </a:extLst>
            </p:cNvPr>
            <p:cNvSpPr/>
            <p:nvPr/>
          </p:nvSpPr>
          <p:spPr>
            <a:xfrm>
              <a:off x="6893841" y="3836419"/>
              <a:ext cx="452487" cy="4524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91272B4-D676-4935-A5A1-09B4BD5D72F8}"/>
                </a:ext>
              </a:extLst>
            </p:cNvPr>
            <p:cNvCxnSpPr>
              <a:cxnSpLocks/>
              <a:stCxn id="2" idx="6"/>
              <a:endCxn id="11" idx="2"/>
            </p:cNvCxnSpPr>
            <p:nvPr/>
          </p:nvCxnSpPr>
          <p:spPr>
            <a:xfrm>
              <a:off x="7346328" y="4062663"/>
              <a:ext cx="592532" cy="320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1270B57-FE32-4B27-A572-01350A42E296}"/>
                </a:ext>
              </a:extLst>
            </p:cNvPr>
            <p:cNvSpPr/>
            <p:nvPr/>
          </p:nvSpPr>
          <p:spPr>
            <a:xfrm>
              <a:off x="6902195" y="4852525"/>
              <a:ext cx="452487" cy="45248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FB828825-3CC4-458D-AB09-40F2A3E14E1C}"/>
                </a:ext>
              </a:extLst>
            </p:cNvPr>
            <p:cNvSpPr/>
            <p:nvPr/>
          </p:nvSpPr>
          <p:spPr>
            <a:xfrm>
              <a:off x="7938860" y="4157035"/>
              <a:ext cx="452487" cy="45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307B5F6-6B45-475F-ABAF-0C3A3479F370}"/>
                </a:ext>
              </a:extLst>
            </p:cNvPr>
            <p:cNvSpPr/>
            <p:nvPr/>
          </p:nvSpPr>
          <p:spPr>
            <a:xfrm>
              <a:off x="8557223" y="4743946"/>
              <a:ext cx="452487" cy="45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E4940C5-1FF4-4841-A149-ABA64F0480AC}"/>
                </a:ext>
              </a:extLst>
            </p:cNvPr>
            <p:cNvSpPr/>
            <p:nvPr/>
          </p:nvSpPr>
          <p:spPr>
            <a:xfrm>
              <a:off x="9324911" y="4157035"/>
              <a:ext cx="452487" cy="45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28B37410-1E83-41BC-979F-8DDC49D35089}"/>
                </a:ext>
              </a:extLst>
            </p:cNvPr>
            <p:cNvSpPr/>
            <p:nvPr/>
          </p:nvSpPr>
          <p:spPr>
            <a:xfrm>
              <a:off x="8623488" y="3563148"/>
              <a:ext cx="452487" cy="452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1458782-B7EC-4053-A4A5-B24F3D40D0D6}"/>
                </a:ext>
              </a:extLst>
            </p:cNvPr>
            <p:cNvSpPr/>
            <p:nvPr/>
          </p:nvSpPr>
          <p:spPr>
            <a:xfrm>
              <a:off x="10186259" y="4878371"/>
              <a:ext cx="452487" cy="45248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67B2321E-C595-4CF4-85E7-89370922061B}"/>
                </a:ext>
              </a:extLst>
            </p:cNvPr>
            <p:cNvCxnSpPr>
              <a:cxnSpLocks/>
              <a:stCxn id="10" idx="6"/>
              <a:endCxn id="11" idx="3"/>
            </p:cNvCxnSpPr>
            <p:nvPr/>
          </p:nvCxnSpPr>
          <p:spPr>
            <a:xfrm flipV="1">
              <a:off x="7354682" y="4543257"/>
              <a:ext cx="650443" cy="535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DD74C11B-D6C1-42E2-8078-79CAFFD07F19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 flipV="1">
              <a:off x="7354682" y="4970190"/>
              <a:ext cx="1202541" cy="108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EC9A375-47D3-46AE-B13B-2E63671661FF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8325082" y="4543257"/>
              <a:ext cx="298406" cy="266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F0271EA-D2A6-48C8-8144-9B31237B4FC5}"/>
                </a:ext>
              </a:extLst>
            </p:cNvPr>
            <p:cNvCxnSpPr>
              <a:cxnSpLocks/>
              <a:stCxn id="12" idx="7"/>
              <a:endCxn id="13" idx="3"/>
            </p:cNvCxnSpPr>
            <p:nvPr/>
          </p:nvCxnSpPr>
          <p:spPr>
            <a:xfrm flipV="1">
              <a:off x="8943445" y="4543257"/>
              <a:ext cx="447731" cy="266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D358298-FA39-45B4-8D93-8E423EE9D130}"/>
                </a:ext>
              </a:extLst>
            </p:cNvPr>
            <p:cNvCxnSpPr>
              <a:cxnSpLocks/>
              <a:stCxn id="11" idx="7"/>
              <a:endCxn id="15" idx="3"/>
            </p:cNvCxnSpPr>
            <p:nvPr/>
          </p:nvCxnSpPr>
          <p:spPr>
            <a:xfrm flipV="1">
              <a:off x="8325082" y="3949370"/>
              <a:ext cx="364671" cy="273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5772D48-7FA0-4FF7-AD5E-536C68AD1943}"/>
                </a:ext>
              </a:extLst>
            </p:cNvPr>
            <p:cNvCxnSpPr>
              <a:cxnSpLocks/>
              <a:stCxn id="15" idx="5"/>
              <a:endCxn id="13" idx="1"/>
            </p:cNvCxnSpPr>
            <p:nvPr/>
          </p:nvCxnSpPr>
          <p:spPr>
            <a:xfrm>
              <a:off x="9009710" y="3949370"/>
              <a:ext cx="381466" cy="273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7B3778BF-5B5C-45E3-AEB2-9E10EE41ADD2}"/>
                </a:ext>
              </a:extLst>
            </p:cNvPr>
            <p:cNvCxnSpPr>
              <a:cxnSpLocks/>
              <a:stCxn id="13" idx="5"/>
              <a:endCxn id="16" idx="1"/>
            </p:cNvCxnSpPr>
            <p:nvPr/>
          </p:nvCxnSpPr>
          <p:spPr>
            <a:xfrm>
              <a:off x="9711133" y="4543257"/>
              <a:ext cx="541391" cy="401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71CA3F14-7135-443F-8DC7-2EA6B7DDA2D1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9009710" y="4970190"/>
              <a:ext cx="1176549" cy="134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8AEFAFAD-2D0F-4535-89F8-ECBBDED93089}"/>
                </a:ext>
              </a:extLst>
            </p:cNvPr>
            <p:cNvCxnSpPr>
              <a:cxnSpLocks/>
              <a:stCxn id="12" idx="0"/>
              <a:endCxn id="15" idx="4"/>
            </p:cNvCxnSpPr>
            <p:nvPr/>
          </p:nvCxnSpPr>
          <p:spPr>
            <a:xfrm flipV="1">
              <a:off x="8783467" y="4015635"/>
              <a:ext cx="66265" cy="728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63D3E609-3690-41A8-B302-ACF053BF0E97}"/>
              </a:ext>
            </a:extLst>
          </p:cNvPr>
          <p:cNvSpPr/>
          <p:nvPr/>
        </p:nvSpPr>
        <p:spPr>
          <a:xfrm>
            <a:off x="7429476" y="918368"/>
            <a:ext cx="312742" cy="1951639"/>
          </a:xfrm>
          <a:prstGeom prst="leftBrace">
            <a:avLst>
              <a:gd name="adj1" fmla="val 625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E75B59-1252-4E8D-8E38-558FC1F0F8E6}"/>
              </a:ext>
            </a:extLst>
          </p:cNvPr>
          <p:cNvSpPr txBox="1"/>
          <p:nvPr/>
        </p:nvSpPr>
        <p:spPr>
          <a:xfrm>
            <a:off x="5739751" y="1551938"/>
            <a:ext cx="1824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DAG</a:t>
            </a:r>
          </a:p>
          <a:p>
            <a:pPr algn="ctr"/>
            <a:r>
              <a:rPr lang="zh-CN" altLang="en-US" dirty="0"/>
              <a:t>（有向无环图）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1B7F8C-51A5-4F75-8D24-368CA53424A2}"/>
              </a:ext>
            </a:extLst>
          </p:cNvPr>
          <p:cNvSpPr txBox="1"/>
          <p:nvPr/>
        </p:nvSpPr>
        <p:spPr>
          <a:xfrm>
            <a:off x="7738114" y="930643"/>
            <a:ext cx="80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444388-AB70-4153-996C-7CC29858AE6D}"/>
              </a:ext>
            </a:extLst>
          </p:cNvPr>
          <p:cNvSpPr txBox="1"/>
          <p:nvPr/>
        </p:nvSpPr>
        <p:spPr>
          <a:xfrm>
            <a:off x="7738114" y="1430543"/>
            <a:ext cx="80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二维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FB0841-1EE0-494B-89A3-29D1F21B0D8C}"/>
              </a:ext>
            </a:extLst>
          </p:cNvPr>
          <p:cNvSpPr txBox="1"/>
          <p:nvPr/>
        </p:nvSpPr>
        <p:spPr>
          <a:xfrm>
            <a:off x="7732426" y="1932203"/>
            <a:ext cx="802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树形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556BB74-C314-4364-ABCB-B1557D7845F8}"/>
              </a:ext>
            </a:extLst>
          </p:cNvPr>
          <p:cNvSpPr txBox="1"/>
          <p:nvPr/>
        </p:nvSpPr>
        <p:spPr>
          <a:xfrm>
            <a:off x="7876204" y="2433863"/>
            <a:ext cx="452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787EB3D-D429-4EF4-917E-5690386BD9C8}"/>
              </a:ext>
            </a:extLst>
          </p:cNvPr>
          <p:cNvSpPr/>
          <p:nvPr/>
        </p:nvSpPr>
        <p:spPr>
          <a:xfrm>
            <a:off x="1345242" y="4483419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C22A5C-A443-4857-A3BD-B7C8240C9863}"/>
              </a:ext>
            </a:extLst>
          </p:cNvPr>
          <p:cNvSpPr/>
          <p:nvPr/>
        </p:nvSpPr>
        <p:spPr>
          <a:xfrm>
            <a:off x="759140" y="4483420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FF9DBE7-72B2-4320-BA04-3A4413BC176C}"/>
              </a:ext>
            </a:extLst>
          </p:cNvPr>
          <p:cNvCxnSpPr>
            <a:cxnSpLocks/>
            <a:stCxn id="41" idx="6"/>
            <a:endCxn id="39" idx="2"/>
          </p:cNvCxnSpPr>
          <p:nvPr/>
        </p:nvCxnSpPr>
        <p:spPr>
          <a:xfrm flipV="1">
            <a:off x="1052048" y="4629873"/>
            <a:ext cx="293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E7843231-2A22-4C8D-833C-E552D14BC4D3}"/>
              </a:ext>
            </a:extLst>
          </p:cNvPr>
          <p:cNvSpPr/>
          <p:nvPr/>
        </p:nvSpPr>
        <p:spPr>
          <a:xfrm>
            <a:off x="1937530" y="4483419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B9182A9-AAD3-4CE3-9047-E010093A0A05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1638150" y="4629873"/>
            <a:ext cx="29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B712446-2D60-49D5-90DF-5B5FDDAD948F}"/>
              </a:ext>
            </a:extLst>
          </p:cNvPr>
          <p:cNvSpPr/>
          <p:nvPr/>
        </p:nvSpPr>
        <p:spPr>
          <a:xfrm>
            <a:off x="2523632" y="4483419"/>
            <a:ext cx="292908" cy="2929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C3E3D37-C819-4E62-97BF-46F99079C8F4}"/>
              </a:ext>
            </a:extLst>
          </p:cNvPr>
          <p:cNvCxnSpPr>
            <a:cxnSpLocks/>
            <a:stCxn id="43" idx="6"/>
            <a:endCxn id="46" idx="2"/>
          </p:cNvCxnSpPr>
          <p:nvPr/>
        </p:nvCxnSpPr>
        <p:spPr>
          <a:xfrm>
            <a:off x="2230438" y="4629873"/>
            <a:ext cx="29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E2A754F-71D1-4464-B6FD-F568BC79358F}"/>
              </a:ext>
            </a:extLst>
          </p:cNvPr>
          <p:cNvCxnSpPr>
            <a:stCxn id="41" idx="0"/>
            <a:endCxn id="43" idx="0"/>
          </p:cNvCxnSpPr>
          <p:nvPr/>
        </p:nvCxnSpPr>
        <p:spPr>
          <a:xfrm rot="5400000" flipH="1" flipV="1">
            <a:off x="1494789" y="3894225"/>
            <a:ext cx="1" cy="117839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AD94C298-C471-480F-9647-4EFF191BAF74}"/>
              </a:ext>
            </a:extLst>
          </p:cNvPr>
          <p:cNvCxnSpPr>
            <a:cxnSpLocks/>
            <a:stCxn id="39" idx="4"/>
            <a:endCxn id="46" idx="4"/>
          </p:cNvCxnSpPr>
          <p:nvPr/>
        </p:nvCxnSpPr>
        <p:spPr>
          <a:xfrm rot="16200000" flipH="1">
            <a:off x="2080891" y="4187132"/>
            <a:ext cx="12700" cy="11783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289FAF87-CF7E-4940-9751-59211FA7768B}"/>
              </a:ext>
            </a:extLst>
          </p:cNvPr>
          <p:cNvSpPr/>
          <p:nvPr/>
        </p:nvSpPr>
        <p:spPr>
          <a:xfrm>
            <a:off x="6923212" y="4405290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402E65B-2407-4B47-A014-4F82374F9E12}"/>
              </a:ext>
            </a:extLst>
          </p:cNvPr>
          <p:cNvSpPr/>
          <p:nvPr/>
        </p:nvSpPr>
        <p:spPr>
          <a:xfrm>
            <a:off x="6621124" y="4984447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0F34BBA-166D-45A5-877B-D38A9EC4D0D9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767578" y="4698198"/>
            <a:ext cx="302088" cy="2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00921EB5-3979-41C7-A408-AD2686425EF1}"/>
              </a:ext>
            </a:extLst>
          </p:cNvPr>
          <p:cNvSpPr/>
          <p:nvPr/>
        </p:nvSpPr>
        <p:spPr>
          <a:xfrm>
            <a:off x="7600732" y="4408420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4128667-E609-4D2C-9337-C628A4A44A1B}"/>
              </a:ext>
            </a:extLst>
          </p:cNvPr>
          <p:cNvCxnSpPr>
            <a:cxnSpLocks/>
            <a:stCxn id="68" idx="0"/>
            <a:endCxn id="59" idx="4"/>
          </p:cNvCxnSpPr>
          <p:nvPr/>
        </p:nvCxnSpPr>
        <p:spPr>
          <a:xfrm flipH="1" flipV="1">
            <a:off x="7747186" y="4701328"/>
            <a:ext cx="292908" cy="2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A88363B6-AA9D-4CC5-A53E-D43DD709E882}"/>
              </a:ext>
            </a:extLst>
          </p:cNvPr>
          <p:cNvSpPr/>
          <p:nvPr/>
        </p:nvSpPr>
        <p:spPr>
          <a:xfrm>
            <a:off x="7254166" y="3806071"/>
            <a:ext cx="292908" cy="2929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CD18F96-9C33-41F7-A3D7-0866764F91CF}"/>
              </a:ext>
            </a:extLst>
          </p:cNvPr>
          <p:cNvCxnSpPr>
            <a:cxnSpLocks/>
            <a:stCxn id="59" idx="6"/>
            <a:endCxn id="61" idx="4"/>
          </p:cNvCxnSpPr>
          <p:nvPr/>
        </p:nvCxnSpPr>
        <p:spPr>
          <a:xfrm flipH="1" flipV="1">
            <a:off x="7400620" y="4098979"/>
            <a:ext cx="493020" cy="45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337F2A93-C722-44E8-9C0E-4DA236F83EBC}"/>
              </a:ext>
            </a:extLst>
          </p:cNvPr>
          <p:cNvSpPr/>
          <p:nvPr/>
        </p:nvSpPr>
        <p:spPr>
          <a:xfrm>
            <a:off x="7235058" y="4984447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6B8C640-1994-4837-8477-F956DB6CAD3C}"/>
              </a:ext>
            </a:extLst>
          </p:cNvPr>
          <p:cNvSpPr/>
          <p:nvPr/>
        </p:nvSpPr>
        <p:spPr>
          <a:xfrm>
            <a:off x="7893640" y="4984618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E5EE680-DB42-451E-9330-3F95181CF5E3}"/>
              </a:ext>
            </a:extLst>
          </p:cNvPr>
          <p:cNvCxnSpPr>
            <a:cxnSpLocks/>
            <a:stCxn id="67" idx="0"/>
            <a:endCxn id="56" idx="4"/>
          </p:cNvCxnSpPr>
          <p:nvPr/>
        </p:nvCxnSpPr>
        <p:spPr>
          <a:xfrm flipH="1" flipV="1">
            <a:off x="7069666" y="4698198"/>
            <a:ext cx="311846" cy="28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38C8C3-503B-43FD-B1DC-F4343AC7D4C9}"/>
              </a:ext>
            </a:extLst>
          </p:cNvPr>
          <p:cNvCxnSpPr>
            <a:cxnSpLocks/>
            <a:stCxn id="56" idx="0"/>
            <a:endCxn id="61" idx="4"/>
          </p:cNvCxnSpPr>
          <p:nvPr/>
        </p:nvCxnSpPr>
        <p:spPr>
          <a:xfrm flipV="1">
            <a:off x="7069666" y="4098979"/>
            <a:ext cx="330954" cy="30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6F871919-8D79-4066-BCFF-A03E447024A9}"/>
              </a:ext>
            </a:extLst>
          </p:cNvPr>
          <p:cNvSpPr/>
          <p:nvPr/>
        </p:nvSpPr>
        <p:spPr>
          <a:xfrm>
            <a:off x="4225916" y="3965103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472C7EEC-2583-426F-8447-B9363A6661E9}"/>
              </a:ext>
            </a:extLst>
          </p:cNvPr>
          <p:cNvSpPr/>
          <p:nvPr/>
        </p:nvSpPr>
        <p:spPr>
          <a:xfrm>
            <a:off x="3639814" y="3965104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B6CE938-1CF8-42E0-A7AD-14AAB7A2AA94}"/>
              </a:ext>
            </a:extLst>
          </p:cNvPr>
          <p:cNvCxnSpPr>
            <a:cxnSpLocks/>
            <a:stCxn id="92" idx="6"/>
            <a:endCxn id="91" idx="2"/>
          </p:cNvCxnSpPr>
          <p:nvPr/>
        </p:nvCxnSpPr>
        <p:spPr>
          <a:xfrm flipV="1">
            <a:off x="3932722" y="4111557"/>
            <a:ext cx="293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C45F6B74-099C-4FF5-B2DD-7E0D80A4FC86}"/>
              </a:ext>
            </a:extLst>
          </p:cNvPr>
          <p:cNvSpPr/>
          <p:nvPr/>
        </p:nvSpPr>
        <p:spPr>
          <a:xfrm>
            <a:off x="4818204" y="3965103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30B23053-0F52-4CFB-9003-F0E95EA763B4}"/>
              </a:ext>
            </a:extLst>
          </p:cNvPr>
          <p:cNvCxnSpPr>
            <a:cxnSpLocks/>
            <a:stCxn id="91" idx="6"/>
            <a:endCxn id="94" idx="2"/>
          </p:cNvCxnSpPr>
          <p:nvPr/>
        </p:nvCxnSpPr>
        <p:spPr>
          <a:xfrm>
            <a:off x="4518824" y="4111557"/>
            <a:ext cx="29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3A40263B-91E4-4699-8516-22D0BD04E4D6}"/>
              </a:ext>
            </a:extLst>
          </p:cNvPr>
          <p:cNvSpPr/>
          <p:nvPr/>
        </p:nvSpPr>
        <p:spPr>
          <a:xfrm>
            <a:off x="5404306" y="3965103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457E4A4-348E-4DF7-9F61-E6DA4613894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5111112" y="4111557"/>
            <a:ext cx="29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2F59A365-254F-42BD-A60A-0C9FD5705FDD}"/>
              </a:ext>
            </a:extLst>
          </p:cNvPr>
          <p:cNvSpPr/>
          <p:nvPr/>
        </p:nvSpPr>
        <p:spPr>
          <a:xfrm>
            <a:off x="4224069" y="4499064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6443009F-73C2-4A14-9D0C-8124E5C0856F}"/>
              </a:ext>
            </a:extLst>
          </p:cNvPr>
          <p:cNvSpPr/>
          <p:nvPr/>
        </p:nvSpPr>
        <p:spPr>
          <a:xfrm>
            <a:off x="3637967" y="4499065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08932-F461-43A7-9E4E-DB0BEA575CA1}"/>
              </a:ext>
            </a:extLst>
          </p:cNvPr>
          <p:cNvCxnSpPr>
            <a:cxnSpLocks/>
            <a:stCxn id="101" idx="6"/>
            <a:endCxn id="100" idx="2"/>
          </p:cNvCxnSpPr>
          <p:nvPr/>
        </p:nvCxnSpPr>
        <p:spPr>
          <a:xfrm flipV="1">
            <a:off x="3930875" y="4645518"/>
            <a:ext cx="293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90CD602B-AABA-4A55-97C9-2603A2903469}"/>
              </a:ext>
            </a:extLst>
          </p:cNvPr>
          <p:cNvSpPr/>
          <p:nvPr/>
        </p:nvSpPr>
        <p:spPr>
          <a:xfrm>
            <a:off x="4816357" y="4499064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E5369536-8DED-4D50-A634-B4C9BD639658}"/>
              </a:ext>
            </a:extLst>
          </p:cNvPr>
          <p:cNvCxnSpPr>
            <a:cxnSpLocks/>
            <a:stCxn id="100" idx="6"/>
            <a:endCxn id="103" idx="2"/>
          </p:cNvCxnSpPr>
          <p:nvPr/>
        </p:nvCxnSpPr>
        <p:spPr>
          <a:xfrm>
            <a:off x="4516977" y="4645518"/>
            <a:ext cx="29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397E5D47-D20B-4ECB-9EAE-CD786A1C10E3}"/>
              </a:ext>
            </a:extLst>
          </p:cNvPr>
          <p:cNvSpPr/>
          <p:nvPr/>
        </p:nvSpPr>
        <p:spPr>
          <a:xfrm>
            <a:off x="5402459" y="4499064"/>
            <a:ext cx="292908" cy="2929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A73EC0C-5AD2-403C-8FDB-A8B0988B8E30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5109265" y="4645518"/>
            <a:ext cx="29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BCF0BD6B-9FB1-4AB3-AD1D-632D8D3C69E5}"/>
              </a:ext>
            </a:extLst>
          </p:cNvPr>
          <p:cNvSpPr/>
          <p:nvPr/>
        </p:nvSpPr>
        <p:spPr>
          <a:xfrm>
            <a:off x="4224069" y="5031406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F7B8BEC-76F7-410B-B222-E12C993A47C7}"/>
              </a:ext>
            </a:extLst>
          </p:cNvPr>
          <p:cNvSpPr/>
          <p:nvPr/>
        </p:nvSpPr>
        <p:spPr>
          <a:xfrm>
            <a:off x="3637967" y="5031407"/>
            <a:ext cx="292908" cy="292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17F7168-3AD5-422D-BC54-E3DCEA3CC210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 flipV="1">
            <a:off x="3930875" y="5177860"/>
            <a:ext cx="2931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197961EC-48B8-4B9B-AA5B-625542668C81}"/>
              </a:ext>
            </a:extLst>
          </p:cNvPr>
          <p:cNvSpPr/>
          <p:nvPr/>
        </p:nvSpPr>
        <p:spPr>
          <a:xfrm>
            <a:off x="4816357" y="5031406"/>
            <a:ext cx="292908" cy="292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87FD805A-9212-4422-993A-6E37EA2F99C8}"/>
              </a:ext>
            </a:extLst>
          </p:cNvPr>
          <p:cNvCxnSpPr>
            <a:cxnSpLocks/>
            <a:stCxn id="107" idx="6"/>
            <a:endCxn id="110" idx="2"/>
          </p:cNvCxnSpPr>
          <p:nvPr/>
        </p:nvCxnSpPr>
        <p:spPr>
          <a:xfrm>
            <a:off x="4516977" y="5177860"/>
            <a:ext cx="299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AA7E0BF7-19FD-48CC-B1A5-E0B1BDF501D2}"/>
              </a:ext>
            </a:extLst>
          </p:cNvPr>
          <p:cNvSpPr/>
          <p:nvPr/>
        </p:nvSpPr>
        <p:spPr>
          <a:xfrm>
            <a:off x="5402459" y="5031406"/>
            <a:ext cx="292908" cy="2929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DD63E3-B656-441F-A150-EC33C9BB9EFE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>
            <a:off x="5109265" y="5177860"/>
            <a:ext cx="29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D426305-09C0-4378-8E6E-62D8A0340A83}"/>
              </a:ext>
            </a:extLst>
          </p:cNvPr>
          <p:cNvCxnSpPr>
            <a:cxnSpLocks/>
            <a:stCxn id="92" idx="4"/>
            <a:endCxn id="101" idx="0"/>
          </p:cNvCxnSpPr>
          <p:nvPr/>
        </p:nvCxnSpPr>
        <p:spPr>
          <a:xfrm flipH="1">
            <a:off x="3784421" y="4258012"/>
            <a:ext cx="1847" cy="2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8A80108B-90FB-4653-9FAA-4137A56231F3}"/>
              </a:ext>
            </a:extLst>
          </p:cNvPr>
          <p:cNvCxnSpPr>
            <a:cxnSpLocks/>
            <a:stCxn id="101" idx="4"/>
            <a:endCxn id="108" idx="0"/>
          </p:cNvCxnSpPr>
          <p:nvPr/>
        </p:nvCxnSpPr>
        <p:spPr>
          <a:xfrm>
            <a:off x="3784421" y="4791973"/>
            <a:ext cx="0" cy="2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EA41692-088D-453B-8BD1-2128361BA5AB}"/>
              </a:ext>
            </a:extLst>
          </p:cNvPr>
          <p:cNvCxnSpPr>
            <a:cxnSpLocks/>
            <a:stCxn id="91" idx="4"/>
            <a:endCxn id="100" idx="0"/>
          </p:cNvCxnSpPr>
          <p:nvPr/>
        </p:nvCxnSpPr>
        <p:spPr>
          <a:xfrm flipH="1">
            <a:off x="4370523" y="4258011"/>
            <a:ext cx="1847" cy="2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EABDCC0-05CE-467F-9C5E-6C7DE6293603}"/>
              </a:ext>
            </a:extLst>
          </p:cNvPr>
          <p:cNvCxnSpPr>
            <a:cxnSpLocks/>
            <a:stCxn id="100" idx="4"/>
            <a:endCxn id="107" idx="0"/>
          </p:cNvCxnSpPr>
          <p:nvPr/>
        </p:nvCxnSpPr>
        <p:spPr>
          <a:xfrm>
            <a:off x="4370523" y="4791972"/>
            <a:ext cx="0" cy="2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A776E56-C964-4FD1-BD48-F5570BD102D2}"/>
              </a:ext>
            </a:extLst>
          </p:cNvPr>
          <p:cNvCxnSpPr>
            <a:cxnSpLocks/>
            <a:stCxn id="103" idx="4"/>
            <a:endCxn id="110" idx="0"/>
          </p:cNvCxnSpPr>
          <p:nvPr/>
        </p:nvCxnSpPr>
        <p:spPr>
          <a:xfrm>
            <a:off x="4962811" y="4791972"/>
            <a:ext cx="0" cy="2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9453C94-1DDD-4DEA-991D-31ADFD65C062}"/>
              </a:ext>
            </a:extLst>
          </p:cNvPr>
          <p:cNvCxnSpPr>
            <a:cxnSpLocks/>
            <a:stCxn id="94" idx="4"/>
            <a:endCxn id="103" idx="0"/>
          </p:cNvCxnSpPr>
          <p:nvPr/>
        </p:nvCxnSpPr>
        <p:spPr>
          <a:xfrm flipH="1">
            <a:off x="4962811" y="4258011"/>
            <a:ext cx="1847" cy="2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E14B19B-1DD3-4713-AF73-C872A5BF56EF}"/>
              </a:ext>
            </a:extLst>
          </p:cNvPr>
          <p:cNvCxnSpPr>
            <a:cxnSpLocks/>
            <a:stCxn id="96" idx="4"/>
            <a:endCxn id="105" idx="0"/>
          </p:cNvCxnSpPr>
          <p:nvPr/>
        </p:nvCxnSpPr>
        <p:spPr>
          <a:xfrm flipH="1">
            <a:off x="5548913" y="4258011"/>
            <a:ext cx="1847" cy="24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72AA95B-FF73-4962-BB6A-FD7C22934E53}"/>
              </a:ext>
            </a:extLst>
          </p:cNvPr>
          <p:cNvCxnSpPr>
            <a:cxnSpLocks/>
            <a:stCxn id="105" idx="4"/>
            <a:endCxn id="112" idx="0"/>
          </p:cNvCxnSpPr>
          <p:nvPr/>
        </p:nvCxnSpPr>
        <p:spPr>
          <a:xfrm>
            <a:off x="5548913" y="4791972"/>
            <a:ext cx="0" cy="2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98275D8-2483-461E-B89F-F9B89F16A6B5}"/>
              </a:ext>
            </a:extLst>
          </p:cNvPr>
          <p:cNvSpPr txBox="1"/>
          <p:nvPr/>
        </p:nvSpPr>
        <p:spPr>
          <a:xfrm>
            <a:off x="9282508" y="5498839"/>
            <a:ext cx="14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一般</a:t>
            </a:r>
            <a:r>
              <a:rPr lang="en-US" altLang="zh-CN" dirty="0"/>
              <a:t>DAG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6C3E50-46A6-4567-AD77-9A2324A99B70}"/>
              </a:ext>
            </a:extLst>
          </p:cNvPr>
          <p:cNvSpPr txBox="1"/>
          <p:nvPr/>
        </p:nvSpPr>
        <p:spPr>
          <a:xfrm>
            <a:off x="1047545" y="5498839"/>
            <a:ext cx="14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线性</a:t>
            </a: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D8B472C9-1831-437C-B822-BB1298D39AD4}"/>
              </a:ext>
            </a:extLst>
          </p:cNvPr>
          <p:cNvSpPr txBox="1"/>
          <p:nvPr/>
        </p:nvSpPr>
        <p:spPr>
          <a:xfrm>
            <a:off x="3949444" y="5498839"/>
            <a:ext cx="14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二维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82116D2-CF18-46F0-8605-7722C564FF85}"/>
              </a:ext>
            </a:extLst>
          </p:cNvPr>
          <p:cNvSpPr txBox="1"/>
          <p:nvPr/>
        </p:nvSpPr>
        <p:spPr>
          <a:xfrm>
            <a:off x="6668713" y="5498839"/>
            <a:ext cx="14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树形</a:t>
            </a:r>
          </a:p>
        </p:txBody>
      </p:sp>
    </p:spTree>
    <p:extLst>
      <p:ext uri="{BB962C8B-B14F-4D97-AF65-F5344CB8AC3E}">
        <p14:creationId xmlns:p14="http://schemas.microsoft.com/office/powerpoint/2010/main" val="10457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BA79E-26AB-4486-BE36-0CD07CEEBB08}"/>
              </a:ext>
            </a:extLst>
          </p:cNvPr>
          <p:cNvSpPr txBox="1"/>
          <p:nvPr/>
        </p:nvSpPr>
        <p:spPr>
          <a:xfrm>
            <a:off x="958390" y="462630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02BE4-F145-45E7-AE09-9A3CA281B67E}"/>
              </a:ext>
            </a:extLst>
          </p:cNvPr>
          <p:cNvSpPr txBox="1"/>
          <p:nvPr/>
        </p:nvSpPr>
        <p:spPr>
          <a:xfrm>
            <a:off x="1093509" y="1527142"/>
            <a:ext cx="107750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>
                <a:latin typeface="Cambria Math" panose="02040503050406030204" pitchFamily="18" charset="0"/>
              </a:rPr>
              <a:t>划分子问题，定义状态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总问题：对任意两个结点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j</a:t>
            </a:r>
            <a:r>
              <a:rPr lang="zh-CN" altLang="en-US" dirty="0">
                <a:latin typeface="Cambria Math" panose="02040503050406030204" pitchFamily="18" charset="0"/>
              </a:rPr>
              <a:t>，求从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出发经过图中任意点到达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zh-CN" altLang="en-US" dirty="0">
                <a:latin typeface="Cambria Math" panose="02040503050406030204" pitchFamily="18" charset="0"/>
              </a:rPr>
              <a:t>的最短路径长度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子问题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：对任意两个结点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j</a:t>
            </a:r>
            <a:r>
              <a:rPr lang="zh-CN" altLang="en-US" dirty="0">
                <a:latin typeface="Cambria Math" panose="02040503050406030204" pitchFamily="18" charset="0"/>
              </a:rPr>
              <a:t>，求从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出发只经过前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个结点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(1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n) </a:t>
            </a:r>
            <a:r>
              <a:rPr lang="zh-CN" altLang="en-US" dirty="0">
                <a:latin typeface="Cambria Math" panose="02040503050406030204" pitchFamily="18" charset="0"/>
              </a:rPr>
              <a:t>中的点到达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zh-CN" altLang="en-US" dirty="0">
                <a:latin typeface="Cambria Math" panose="02040503050406030204" pitchFamily="18" charset="0"/>
              </a:rPr>
              <a:t>的最短路径长度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状态 </a:t>
            </a:r>
            <a:r>
              <a:rPr lang="en-US" altLang="zh-CN" dirty="0"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j)</a:t>
            </a:r>
            <a:r>
              <a:rPr lang="zh-CN" altLang="en-US" dirty="0">
                <a:latin typeface="Cambria Math" panose="02040503050406030204" pitchFamily="18" charset="0"/>
              </a:rPr>
              <a:t>：从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出发只经过前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个结点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(0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n) </a:t>
            </a:r>
            <a:r>
              <a:rPr lang="zh-CN" altLang="en-US" dirty="0">
                <a:latin typeface="Cambria Math" panose="02040503050406030204" pitchFamily="18" charset="0"/>
              </a:rPr>
              <a:t>中的点到达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j </a:t>
            </a:r>
            <a:r>
              <a:rPr lang="zh-CN" altLang="en-US" dirty="0">
                <a:latin typeface="Cambria Math" panose="02040503050406030204" pitchFamily="18" charset="0"/>
              </a:rPr>
              <a:t>且路径最短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定义状态 </a:t>
            </a:r>
            <a:r>
              <a:rPr lang="en-US" altLang="zh-CN" dirty="0"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j) </a:t>
            </a:r>
            <a:r>
              <a:rPr lang="zh-CN" altLang="en-US" dirty="0">
                <a:latin typeface="Cambria Math" panose="02040503050406030204" pitchFamily="18" charset="0"/>
              </a:rPr>
              <a:t>的最短路径长度为 </a:t>
            </a:r>
            <a:r>
              <a:rPr lang="en-US" altLang="zh-CN" dirty="0" err="1">
                <a:latin typeface="Cambria Math" panose="02040503050406030204" pitchFamily="18" charset="0"/>
              </a:rPr>
              <a:t>min_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dist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(k,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36559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双括号 3">
            <a:extLst>
              <a:ext uri="{FF2B5EF4-FFF2-40B4-BE49-F238E27FC236}">
                <a16:creationId xmlns:a16="http://schemas.microsoft.com/office/drawing/2014/main" id="{DEB7492D-D402-4BE8-982B-24A462F931AC}"/>
              </a:ext>
            </a:extLst>
          </p:cNvPr>
          <p:cNvSpPr/>
          <p:nvPr/>
        </p:nvSpPr>
        <p:spPr>
          <a:xfrm>
            <a:off x="1280579" y="2736374"/>
            <a:ext cx="1879286" cy="1871710"/>
          </a:xfrm>
          <a:prstGeom prst="bracketPair">
            <a:avLst>
              <a:gd name="adj" fmla="val 12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ambria Math" panose="020405030504060302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63972-C785-4883-BCF5-5A7777AACC9E}"/>
              </a:ext>
            </a:extLst>
          </p:cNvPr>
          <p:cNvSpPr txBox="1"/>
          <p:nvPr/>
        </p:nvSpPr>
        <p:spPr>
          <a:xfrm>
            <a:off x="1312788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(0,1,1)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92DA72-9112-4028-A4DC-EA12C771A6DA}"/>
              </a:ext>
            </a:extLst>
          </p:cNvPr>
          <p:cNvSpPr txBox="1"/>
          <p:nvPr/>
        </p:nvSpPr>
        <p:spPr>
          <a:xfrm>
            <a:off x="1475767" y="4855649"/>
            <a:ext cx="141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初始状态集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EE9719-21A2-404E-9F09-BBC7F9111D7D}"/>
              </a:ext>
            </a:extLst>
          </p:cNvPr>
          <p:cNvSpPr txBox="1"/>
          <p:nvPr/>
        </p:nvSpPr>
        <p:spPr>
          <a:xfrm>
            <a:off x="3742075" y="1633019"/>
            <a:ext cx="4707850" cy="50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Cambria Math" panose="02040503050406030204" pitchFamily="18" charset="0"/>
              </a:rPr>
              <a:t>以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 = 3 </a:t>
            </a:r>
            <a:r>
              <a:rPr lang="zh-CN" altLang="en-US" sz="2000" dirty="0">
                <a:latin typeface="Cambria Math" panose="02040503050406030204" pitchFamily="18" charset="0"/>
              </a:rPr>
              <a:t>为例，状态分布如下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F485F2-7690-43A9-B964-5792882011D9}"/>
              </a:ext>
            </a:extLst>
          </p:cNvPr>
          <p:cNvSpPr txBox="1"/>
          <p:nvPr/>
        </p:nvSpPr>
        <p:spPr>
          <a:xfrm>
            <a:off x="1917298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(0,1,2)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F6D392-D1EB-4037-9836-5A3F954ED89C}"/>
              </a:ext>
            </a:extLst>
          </p:cNvPr>
          <p:cNvSpPr txBox="1"/>
          <p:nvPr/>
        </p:nvSpPr>
        <p:spPr>
          <a:xfrm>
            <a:off x="2521808" y="2983939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(0,1,3)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894A90-4A4B-4DCE-9C8F-FA785CCA1FB5}"/>
              </a:ext>
            </a:extLst>
          </p:cNvPr>
          <p:cNvSpPr txBox="1"/>
          <p:nvPr/>
        </p:nvSpPr>
        <p:spPr>
          <a:xfrm>
            <a:off x="1312788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(0,2,1)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7F907D-A60A-4611-A205-FAE5AC91A335}"/>
              </a:ext>
            </a:extLst>
          </p:cNvPr>
          <p:cNvSpPr txBox="1"/>
          <p:nvPr/>
        </p:nvSpPr>
        <p:spPr>
          <a:xfrm>
            <a:off x="1917298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(0,2,2)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C8FC1E-FF59-4EFD-A03C-5B6298F3AAF9}"/>
              </a:ext>
            </a:extLst>
          </p:cNvPr>
          <p:cNvSpPr txBox="1"/>
          <p:nvPr/>
        </p:nvSpPr>
        <p:spPr>
          <a:xfrm>
            <a:off x="2521808" y="354722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(0,2,3)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EA22DA-F1A2-4106-9868-80BB1BB42316}"/>
              </a:ext>
            </a:extLst>
          </p:cNvPr>
          <p:cNvSpPr txBox="1"/>
          <p:nvPr/>
        </p:nvSpPr>
        <p:spPr>
          <a:xfrm>
            <a:off x="1312788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(0,3,1)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0C1D3-37CD-4BDC-8DBD-E86C20EF0649}"/>
              </a:ext>
            </a:extLst>
          </p:cNvPr>
          <p:cNvSpPr txBox="1"/>
          <p:nvPr/>
        </p:nvSpPr>
        <p:spPr>
          <a:xfrm>
            <a:off x="1917298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(0,3,2)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3A8436-4954-4495-AFA3-B137BC0CAF37}"/>
              </a:ext>
            </a:extLst>
          </p:cNvPr>
          <p:cNvSpPr txBox="1"/>
          <p:nvPr/>
        </p:nvSpPr>
        <p:spPr>
          <a:xfrm>
            <a:off x="2521808" y="4087474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(0,3,3)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19" name="双括号 18">
            <a:extLst>
              <a:ext uri="{FF2B5EF4-FFF2-40B4-BE49-F238E27FC236}">
                <a16:creationId xmlns:a16="http://schemas.microsoft.com/office/drawing/2014/main" id="{A2347B3F-469E-42FC-89C0-09AF01E090EA}"/>
              </a:ext>
            </a:extLst>
          </p:cNvPr>
          <p:cNvSpPr/>
          <p:nvPr/>
        </p:nvSpPr>
        <p:spPr>
          <a:xfrm>
            <a:off x="3845770" y="2736374"/>
            <a:ext cx="1879286" cy="1871710"/>
          </a:xfrm>
          <a:prstGeom prst="bracketPair">
            <a:avLst>
              <a:gd name="adj" fmla="val 12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ambria Math" panose="020405030504060302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331F1D-4470-42A9-982D-ADC8D7E322D6}"/>
              </a:ext>
            </a:extLst>
          </p:cNvPr>
          <p:cNvSpPr txBox="1"/>
          <p:nvPr/>
        </p:nvSpPr>
        <p:spPr>
          <a:xfrm>
            <a:off x="3877979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(1,1,1)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4DC29D-6FDB-4EE7-9625-4FE203FC7673}"/>
              </a:ext>
            </a:extLst>
          </p:cNvPr>
          <p:cNvSpPr txBox="1"/>
          <p:nvPr/>
        </p:nvSpPr>
        <p:spPr>
          <a:xfrm>
            <a:off x="3845770" y="4855649"/>
            <a:ext cx="18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子问题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状态集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41310EB-5BE7-4C97-8F7F-22054D56CDE3}"/>
              </a:ext>
            </a:extLst>
          </p:cNvPr>
          <p:cNvSpPr txBox="1"/>
          <p:nvPr/>
        </p:nvSpPr>
        <p:spPr>
          <a:xfrm>
            <a:off x="4482489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(1,1,2)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E59773A-43DE-40A3-B7B6-2117C8393229}"/>
              </a:ext>
            </a:extLst>
          </p:cNvPr>
          <p:cNvSpPr txBox="1"/>
          <p:nvPr/>
        </p:nvSpPr>
        <p:spPr>
          <a:xfrm>
            <a:off x="5086999" y="2983939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(1,1,3)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EA353F-ED39-49F8-AF5E-C420DB381110}"/>
              </a:ext>
            </a:extLst>
          </p:cNvPr>
          <p:cNvSpPr txBox="1"/>
          <p:nvPr/>
        </p:nvSpPr>
        <p:spPr>
          <a:xfrm>
            <a:off x="3877979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(1,2,1)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A24B8-920F-47C3-828F-EA2EA2853ED3}"/>
              </a:ext>
            </a:extLst>
          </p:cNvPr>
          <p:cNvSpPr txBox="1"/>
          <p:nvPr/>
        </p:nvSpPr>
        <p:spPr>
          <a:xfrm>
            <a:off x="4482489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(1,2,2)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33137A-507B-4611-B8B0-99EB1AE3B190}"/>
              </a:ext>
            </a:extLst>
          </p:cNvPr>
          <p:cNvSpPr txBox="1"/>
          <p:nvPr/>
        </p:nvSpPr>
        <p:spPr>
          <a:xfrm>
            <a:off x="5086999" y="354722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(1,2,3)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B92F7F-09BC-4B3B-A000-BAFE8B09B862}"/>
              </a:ext>
            </a:extLst>
          </p:cNvPr>
          <p:cNvSpPr txBox="1"/>
          <p:nvPr/>
        </p:nvSpPr>
        <p:spPr>
          <a:xfrm>
            <a:off x="3877979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(1,3,1)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E1A31A9-FDB5-4949-BDD5-31430886448B}"/>
              </a:ext>
            </a:extLst>
          </p:cNvPr>
          <p:cNvSpPr txBox="1"/>
          <p:nvPr/>
        </p:nvSpPr>
        <p:spPr>
          <a:xfrm>
            <a:off x="4482489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(1,3,2)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B77350-D85A-4C33-B9D2-97A1D269778E}"/>
              </a:ext>
            </a:extLst>
          </p:cNvPr>
          <p:cNvSpPr txBox="1"/>
          <p:nvPr/>
        </p:nvSpPr>
        <p:spPr>
          <a:xfrm>
            <a:off x="5086999" y="4087474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(1,3,3)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DAEA32-ACD9-486A-AA92-8208DBAF8224}"/>
              </a:ext>
            </a:extLst>
          </p:cNvPr>
          <p:cNvSpPr txBox="1"/>
          <p:nvPr/>
        </p:nvSpPr>
        <p:spPr>
          <a:xfrm>
            <a:off x="6305797" y="4850646"/>
            <a:ext cx="19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子问题</a:t>
            </a:r>
            <a:r>
              <a:rPr lang="en-US" altLang="zh-CN" dirty="0">
                <a:latin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</a:rPr>
              <a:t>状态集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D73E076-714E-44D8-A511-1A5B6202017C}"/>
              </a:ext>
            </a:extLst>
          </p:cNvPr>
          <p:cNvSpPr txBox="1"/>
          <p:nvPr/>
        </p:nvSpPr>
        <p:spPr>
          <a:xfrm>
            <a:off x="8944397" y="4850646"/>
            <a:ext cx="180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子问题</a:t>
            </a:r>
            <a:r>
              <a:rPr lang="en-US" altLang="zh-CN" dirty="0">
                <a:latin typeface="Cambria Math" panose="02040503050406030204" pitchFamily="18" charset="0"/>
              </a:rPr>
              <a:t>3</a:t>
            </a:r>
            <a:r>
              <a:rPr lang="zh-CN" altLang="en-US" dirty="0">
                <a:latin typeface="Cambria Math" panose="02040503050406030204" pitchFamily="18" charset="0"/>
              </a:rPr>
              <a:t>状态集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（总问题）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p:sp>
        <p:nvSpPr>
          <p:cNvPr id="32" name="双括号 31">
            <a:extLst>
              <a:ext uri="{FF2B5EF4-FFF2-40B4-BE49-F238E27FC236}">
                <a16:creationId xmlns:a16="http://schemas.microsoft.com/office/drawing/2014/main" id="{CB5A178B-4150-41E9-B0CA-36C364DA24E5}"/>
              </a:ext>
            </a:extLst>
          </p:cNvPr>
          <p:cNvSpPr/>
          <p:nvPr/>
        </p:nvSpPr>
        <p:spPr>
          <a:xfrm>
            <a:off x="6379206" y="2736374"/>
            <a:ext cx="1879286" cy="1871710"/>
          </a:xfrm>
          <a:prstGeom prst="bracketPair">
            <a:avLst>
              <a:gd name="adj" fmla="val 12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ambria Math" panose="020405030504060302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7741025-334A-4FD3-B7EA-5814CB192543}"/>
              </a:ext>
            </a:extLst>
          </p:cNvPr>
          <p:cNvSpPr txBox="1"/>
          <p:nvPr/>
        </p:nvSpPr>
        <p:spPr>
          <a:xfrm>
            <a:off x="6411415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(2,1,1)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887C31-3660-4927-991B-E6BC2290B0FE}"/>
              </a:ext>
            </a:extLst>
          </p:cNvPr>
          <p:cNvSpPr txBox="1"/>
          <p:nvPr/>
        </p:nvSpPr>
        <p:spPr>
          <a:xfrm>
            <a:off x="7015925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(2,1,2)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4D8F1A8-6735-4BB7-A195-5383C8FEAB51}"/>
              </a:ext>
            </a:extLst>
          </p:cNvPr>
          <p:cNvSpPr txBox="1"/>
          <p:nvPr/>
        </p:nvSpPr>
        <p:spPr>
          <a:xfrm>
            <a:off x="7620435" y="2983939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(2,1,3)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917A0A-6AB0-46B7-A5E3-1F9F37C9EFA3}"/>
              </a:ext>
            </a:extLst>
          </p:cNvPr>
          <p:cNvSpPr txBox="1"/>
          <p:nvPr/>
        </p:nvSpPr>
        <p:spPr>
          <a:xfrm>
            <a:off x="6411415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(2,2,1)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3F1AE8-E15C-4822-B9F7-63B7519C716B}"/>
              </a:ext>
            </a:extLst>
          </p:cNvPr>
          <p:cNvSpPr txBox="1"/>
          <p:nvPr/>
        </p:nvSpPr>
        <p:spPr>
          <a:xfrm>
            <a:off x="7015925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(2,2,2)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8861434-6C99-40DC-8A8C-2116E915EE04}"/>
              </a:ext>
            </a:extLst>
          </p:cNvPr>
          <p:cNvSpPr txBox="1"/>
          <p:nvPr/>
        </p:nvSpPr>
        <p:spPr>
          <a:xfrm>
            <a:off x="7620435" y="354722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(2,2,3)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3E40DC5-3A68-4900-AE54-C392774581E6}"/>
              </a:ext>
            </a:extLst>
          </p:cNvPr>
          <p:cNvSpPr txBox="1"/>
          <p:nvPr/>
        </p:nvSpPr>
        <p:spPr>
          <a:xfrm>
            <a:off x="6411415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(2,3,1)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063563-636F-4CC1-A204-36A5970E726B}"/>
              </a:ext>
            </a:extLst>
          </p:cNvPr>
          <p:cNvSpPr txBox="1"/>
          <p:nvPr/>
        </p:nvSpPr>
        <p:spPr>
          <a:xfrm>
            <a:off x="7015925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(2,3,2)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B68930-13FA-47BD-83EC-CB4E8C395CD9}"/>
              </a:ext>
            </a:extLst>
          </p:cNvPr>
          <p:cNvSpPr txBox="1"/>
          <p:nvPr/>
        </p:nvSpPr>
        <p:spPr>
          <a:xfrm>
            <a:off x="7620435" y="4087474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(2,3,3)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2" name="双括号 41">
            <a:extLst>
              <a:ext uri="{FF2B5EF4-FFF2-40B4-BE49-F238E27FC236}">
                <a16:creationId xmlns:a16="http://schemas.microsoft.com/office/drawing/2014/main" id="{7966A887-AD8A-4FA6-B9EA-CD36CA29F44B}"/>
              </a:ext>
            </a:extLst>
          </p:cNvPr>
          <p:cNvSpPr/>
          <p:nvPr/>
        </p:nvSpPr>
        <p:spPr>
          <a:xfrm>
            <a:off x="8944397" y="2736374"/>
            <a:ext cx="1879286" cy="1871710"/>
          </a:xfrm>
          <a:prstGeom prst="bracketPair">
            <a:avLst>
              <a:gd name="adj" fmla="val 12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Cambria Math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F6BC8D5-EF9F-42A3-8851-1C12F917DE4A}"/>
              </a:ext>
            </a:extLst>
          </p:cNvPr>
          <p:cNvSpPr txBox="1"/>
          <p:nvPr/>
        </p:nvSpPr>
        <p:spPr>
          <a:xfrm>
            <a:off x="8976606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(3,1,1)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340205F-B613-4B39-9C47-A784BCB5D400}"/>
              </a:ext>
            </a:extLst>
          </p:cNvPr>
          <p:cNvSpPr txBox="1"/>
          <p:nvPr/>
        </p:nvSpPr>
        <p:spPr>
          <a:xfrm>
            <a:off x="9581116" y="298394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(3,1,2)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FED52E1-5275-42EA-8011-37E039FAAA82}"/>
              </a:ext>
            </a:extLst>
          </p:cNvPr>
          <p:cNvSpPr txBox="1"/>
          <p:nvPr/>
        </p:nvSpPr>
        <p:spPr>
          <a:xfrm>
            <a:off x="10185626" y="2983939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(3,1,3)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76D5613-F528-4B36-9B17-EB2E95C40474}"/>
              </a:ext>
            </a:extLst>
          </p:cNvPr>
          <p:cNvSpPr txBox="1"/>
          <p:nvPr/>
        </p:nvSpPr>
        <p:spPr>
          <a:xfrm>
            <a:off x="8976606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(3,2,1)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77EB12-D70C-4F30-8515-E6FCD845BDAF}"/>
              </a:ext>
            </a:extLst>
          </p:cNvPr>
          <p:cNvSpPr txBox="1"/>
          <p:nvPr/>
        </p:nvSpPr>
        <p:spPr>
          <a:xfrm>
            <a:off x="9581116" y="3547221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(3,2,2)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A8A3C32-E4A7-4439-9594-69AE31AF9F1C}"/>
              </a:ext>
            </a:extLst>
          </p:cNvPr>
          <p:cNvSpPr txBox="1"/>
          <p:nvPr/>
        </p:nvSpPr>
        <p:spPr>
          <a:xfrm>
            <a:off x="10185626" y="3547220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(3,2,3)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DE022D-270F-46DB-997C-B1A2846FE3D6}"/>
              </a:ext>
            </a:extLst>
          </p:cNvPr>
          <p:cNvSpPr txBox="1"/>
          <p:nvPr/>
        </p:nvSpPr>
        <p:spPr>
          <a:xfrm>
            <a:off x="8976606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(3,3,1)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CFC409-0488-47D9-95C5-8AC5C7650E4D}"/>
              </a:ext>
            </a:extLst>
          </p:cNvPr>
          <p:cNvSpPr txBox="1"/>
          <p:nvPr/>
        </p:nvSpPr>
        <p:spPr>
          <a:xfrm>
            <a:off x="9581116" y="4087475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(3,3,2)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3CB554F-0A29-4F2B-956A-4FFA4A4F508B}"/>
              </a:ext>
            </a:extLst>
          </p:cNvPr>
          <p:cNvSpPr txBox="1"/>
          <p:nvPr/>
        </p:nvSpPr>
        <p:spPr>
          <a:xfrm>
            <a:off x="10185626" y="4087474"/>
            <a:ext cx="60451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(3,3,3)</a:t>
            </a:r>
            <a:endParaRPr lang="zh-CN" altLang="en-US" sz="1200" dirty="0">
              <a:latin typeface="Cambria Math" panose="020405030504060302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14D6F0B-A9F9-48F3-BDA3-9075619530B2}"/>
              </a:ext>
            </a:extLst>
          </p:cNvPr>
          <p:cNvSpPr txBox="1"/>
          <p:nvPr/>
        </p:nvSpPr>
        <p:spPr>
          <a:xfrm>
            <a:off x="958390" y="462630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58665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BA79E-26AB-4486-BE36-0CD07CEEBB08}"/>
              </a:ext>
            </a:extLst>
          </p:cNvPr>
          <p:cNvSpPr txBox="1"/>
          <p:nvPr/>
        </p:nvSpPr>
        <p:spPr>
          <a:xfrm>
            <a:off x="958390" y="462630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02BE4-F145-45E7-AE09-9A3CA281B67E}"/>
              </a:ext>
            </a:extLst>
          </p:cNvPr>
          <p:cNvSpPr txBox="1"/>
          <p:nvPr/>
        </p:nvSpPr>
        <p:spPr>
          <a:xfrm>
            <a:off x="1093509" y="1527142"/>
            <a:ext cx="1025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2.</a:t>
            </a:r>
            <a:r>
              <a:rPr lang="zh-CN" altLang="en-US" sz="2400" dirty="0">
                <a:latin typeface="Cambria Math" panose="02040503050406030204" pitchFamily="18" charset="0"/>
              </a:rPr>
              <a:t>   寻找状态间转移关系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i.e.</a:t>
            </a:r>
            <a:r>
              <a:rPr lang="zh-CN" altLang="en-US" dirty="0">
                <a:latin typeface="Cambria Math" panose="02040503050406030204" pitchFamily="18" charset="0"/>
              </a:rPr>
              <a:t> 寻找每个子问题与其子问题间的关系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子问题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k </a:t>
            </a:r>
            <a:r>
              <a:rPr lang="zh-CN" altLang="en-US" dirty="0">
                <a:latin typeface="Cambria Math" panose="02040503050406030204" pitchFamily="18" charset="0"/>
              </a:rPr>
              <a:t>如何由子问题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– 1 </a:t>
            </a:r>
            <a:r>
              <a:rPr lang="zh-CN" altLang="en-US" dirty="0">
                <a:latin typeface="Cambria Math" panose="02040503050406030204" pitchFamily="18" charset="0"/>
              </a:rPr>
              <a:t>构成？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考虑将结点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插入子问题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 – </a:t>
            </a:r>
            <a:r>
              <a:rPr lang="en-US" altLang="zh-CN" dirty="0">
                <a:latin typeface="Cambria Math" panose="02040503050406030204" pitchFamily="18" charset="0"/>
              </a:rPr>
              <a:t>1 </a:t>
            </a:r>
            <a:r>
              <a:rPr lang="zh-CN" altLang="en-US" dirty="0">
                <a:latin typeface="Cambria Math" panose="02040503050406030204" pitchFamily="18" charset="0"/>
              </a:rPr>
              <a:t>所有最优路径中的任意两点之间，并与插入前路径取最优者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6DDE09-5942-43FD-85C3-383B9FDCC60B}"/>
              </a:ext>
            </a:extLst>
          </p:cNvPr>
          <p:cNvSpPr/>
          <p:nvPr/>
        </p:nvSpPr>
        <p:spPr>
          <a:xfrm>
            <a:off x="1332691" y="4995012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01D660-931B-45B7-8183-2C56DFC3F4F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538348" y="4311881"/>
            <a:ext cx="21482" cy="68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EA74AC9-7265-4F69-9FF8-780CD8F0E9A1}"/>
              </a:ext>
            </a:extLst>
          </p:cNvPr>
          <p:cNvSpPr/>
          <p:nvPr/>
        </p:nvSpPr>
        <p:spPr>
          <a:xfrm>
            <a:off x="2294681" y="4995012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6A9906-1216-459C-B858-557B0B656FC4}"/>
              </a:ext>
            </a:extLst>
          </p:cNvPr>
          <p:cNvSpPr/>
          <p:nvPr/>
        </p:nvSpPr>
        <p:spPr>
          <a:xfrm>
            <a:off x="1354173" y="3900567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46DC0D-766F-43A9-AF98-29C6B0FFE0E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1765487" y="4086017"/>
            <a:ext cx="570899" cy="2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3403C7F-4688-4FD5-9361-6443F4E619E8}"/>
              </a:ext>
            </a:extLst>
          </p:cNvPr>
          <p:cNvSpPr/>
          <p:nvPr/>
        </p:nvSpPr>
        <p:spPr>
          <a:xfrm>
            <a:off x="2336386" y="3880360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3168B0-8769-4D77-AB7A-BA9636FF848D}"/>
              </a:ext>
            </a:extLst>
          </p:cNvPr>
          <p:cNvCxnSpPr>
            <a:cxnSpLocks/>
            <a:stCxn id="21" idx="4"/>
            <a:endCxn id="8" idx="0"/>
          </p:cNvCxnSpPr>
          <p:nvPr/>
        </p:nvCxnSpPr>
        <p:spPr>
          <a:xfrm flipH="1">
            <a:off x="2500338" y="4291674"/>
            <a:ext cx="41705" cy="70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1526D84-1DF9-479C-B8BF-0BAEC5D96F6D}"/>
              </a:ext>
            </a:extLst>
          </p:cNvPr>
          <p:cNvSpPr txBox="1"/>
          <p:nvPr/>
        </p:nvSpPr>
        <p:spPr>
          <a:xfrm>
            <a:off x="820622" y="5742858"/>
            <a:ext cx="244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插入前（可能有多种）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3B3E02D-02AF-4BF9-BF0F-BD53009BF240}"/>
              </a:ext>
            </a:extLst>
          </p:cNvPr>
          <p:cNvSpPr/>
          <p:nvPr/>
        </p:nvSpPr>
        <p:spPr>
          <a:xfrm>
            <a:off x="4395664" y="513155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33AD03D-2FF6-426F-8F3B-2EFC19D44F78}"/>
              </a:ext>
            </a:extLst>
          </p:cNvPr>
          <p:cNvCxnSpPr>
            <a:cxnSpLocks/>
            <a:stCxn id="114" idx="0"/>
            <a:endCxn id="99" idx="3"/>
          </p:cNvCxnSpPr>
          <p:nvPr/>
        </p:nvCxnSpPr>
        <p:spPr>
          <a:xfrm flipV="1">
            <a:off x="4506874" y="4025781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77E3FA9-CC14-4527-9314-9B3504796296}"/>
              </a:ext>
            </a:extLst>
          </p:cNvPr>
          <p:cNvSpPr/>
          <p:nvPr/>
        </p:nvSpPr>
        <p:spPr>
          <a:xfrm>
            <a:off x="5498422" y="5046580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DC6CE45-4A92-44DF-92A2-1416CFEB28A2}"/>
              </a:ext>
            </a:extLst>
          </p:cNvPr>
          <p:cNvSpPr/>
          <p:nvPr/>
        </p:nvSpPr>
        <p:spPr>
          <a:xfrm>
            <a:off x="4781985" y="367470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671A13-690F-4C02-8ECB-B7A7C721D630}"/>
              </a:ext>
            </a:extLst>
          </p:cNvPr>
          <p:cNvCxnSpPr>
            <a:cxnSpLocks/>
            <a:stCxn id="99" idx="6"/>
            <a:endCxn id="101" idx="1"/>
          </p:cNvCxnSpPr>
          <p:nvPr/>
        </p:nvCxnSpPr>
        <p:spPr>
          <a:xfrm>
            <a:off x="5193299" y="3880360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C7924DA-C324-48A5-A733-EA4BC8B79E8E}"/>
              </a:ext>
            </a:extLst>
          </p:cNvPr>
          <p:cNvSpPr/>
          <p:nvPr/>
        </p:nvSpPr>
        <p:spPr>
          <a:xfrm>
            <a:off x="5715871" y="393407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832810-1B2F-4323-9A9A-D675556BE525}"/>
              </a:ext>
            </a:extLst>
          </p:cNvPr>
          <p:cNvCxnSpPr>
            <a:cxnSpLocks/>
            <a:stCxn id="101" idx="4"/>
            <a:endCxn id="98" idx="0"/>
          </p:cNvCxnSpPr>
          <p:nvPr/>
        </p:nvCxnSpPr>
        <p:spPr>
          <a:xfrm flipH="1">
            <a:off x="5704079" y="4345392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1B7F11-48B1-4F7F-AF53-44DD8D0C982B}"/>
              </a:ext>
            </a:extLst>
          </p:cNvPr>
          <p:cNvSpPr txBox="1"/>
          <p:nvPr/>
        </p:nvSpPr>
        <p:spPr>
          <a:xfrm>
            <a:off x="5580127" y="5742858"/>
            <a:ext cx="366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插入后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7FD9FE7-B89E-4E4B-B0A2-72F3FF9011A7}"/>
              </a:ext>
            </a:extLst>
          </p:cNvPr>
          <p:cNvCxnSpPr>
            <a:cxnSpLocks/>
            <a:stCxn id="96" idx="0"/>
            <a:endCxn id="114" idx="4"/>
          </p:cNvCxnSpPr>
          <p:nvPr/>
        </p:nvCxnSpPr>
        <p:spPr>
          <a:xfrm flipH="1" flipV="1">
            <a:off x="4506874" y="4781312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3122652-C305-46FF-A895-5D3FAC1E494C}"/>
              </a:ext>
            </a:extLst>
          </p:cNvPr>
          <p:cNvSpPr/>
          <p:nvPr/>
        </p:nvSpPr>
        <p:spPr>
          <a:xfrm>
            <a:off x="4301217" y="43699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A4A1C452-0EF0-4356-96CD-B2CEDDBA1537}"/>
              </a:ext>
            </a:extLst>
          </p:cNvPr>
          <p:cNvSpPr/>
          <p:nvPr/>
        </p:nvSpPr>
        <p:spPr>
          <a:xfrm>
            <a:off x="6640935" y="513155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C5395ED-6B3D-4AF0-887E-78B27E497580}"/>
              </a:ext>
            </a:extLst>
          </p:cNvPr>
          <p:cNvCxnSpPr>
            <a:cxnSpLocks/>
            <a:stCxn id="153" idx="0"/>
            <a:endCxn id="148" idx="3"/>
          </p:cNvCxnSpPr>
          <p:nvPr/>
        </p:nvCxnSpPr>
        <p:spPr>
          <a:xfrm flipV="1">
            <a:off x="6752145" y="4025781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D331A28-38F3-449E-8A3E-ADF21B4F5724}"/>
              </a:ext>
            </a:extLst>
          </p:cNvPr>
          <p:cNvSpPr/>
          <p:nvPr/>
        </p:nvSpPr>
        <p:spPr>
          <a:xfrm>
            <a:off x="7743693" y="5046580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8DB8D9F-60C4-4D1D-8B67-620FFAC85BD3}"/>
              </a:ext>
            </a:extLst>
          </p:cNvPr>
          <p:cNvSpPr/>
          <p:nvPr/>
        </p:nvSpPr>
        <p:spPr>
          <a:xfrm>
            <a:off x="7027256" y="367470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ECC87DD1-10E2-4F82-8E7F-025B2D9E075A}"/>
              </a:ext>
            </a:extLst>
          </p:cNvPr>
          <p:cNvCxnSpPr>
            <a:cxnSpLocks/>
            <a:stCxn id="148" idx="6"/>
            <a:endCxn id="150" idx="1"/>
          </p:cNvCxnSpPr>
          <p:nvPr/>
        </p:nvCxnSpPr>
        <p:spPr>
          <a:xfrm>
            <a:off x="7438570" y="3880360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88963F50-96E3-471E-89FB-41B8F24AFD0A}"/>
              </a:ext>
            </a:extLst>
          </p:cNvPr>
          <p:cNvSpPr/>
          <p:nvPr/>
        </p:nvSpPr>
        <p:spPr>
          <a:xfrm>
            <a:off x="7961142" y="393407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6B87D16-CD38-4EEC-A73B-495FF2675B56}"/>
              </a:ext>
            </a:extLst>
          </p:cNvPr>
          <p:cNvCxnSpPr>
            <a:cxnSpLocks/>
            <a:stCxn id="150" idx="4"/>
            <a:endCxn id="147" idx="0"/>
          </p:cNvCxnSpPr>
          <p:nvPr/>
        </p:nvCxnSpPr>
        <p:spPr>
          <a:xfrm flipH="1">
            <a:off x="7949350" y="4345392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377B182-3722-448B-B44E-83EDEE0BF900}"/>
              </a:ext>
            </a:extLst>
          </p:cNvPr>
          <p:cNvCxnSpPr>
            <a:cxnSpLocks/>
            <a:stCxn id="145" idx="0"/>
            <a:endCxn id="153" idx="4"/>
          </p:cNvCxnSpPr>
          <p:nvPr/>
        </p:nvCxnSpPr>
        <p:spPr>
          <a:xfrm flipH="1" flipV="1">
            <a:off x="6752145" y="4781312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615D4313-E829-475D-B977-400DCF8AC6F6}"/>
              </a:ext>
            </a:extLst>
          </p:cNvPr>
          <p:cNvSpPr/>
          <p:nvPr/>
        </p:nvSpPr>
        <p:spPr>
          <a:xfrm>
            <a:off x="6546488" y="43699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911B19C-8FC9-4C0A-A070-48FB5CCF3555}"/>
              </a:ext>
            </a:extLst>
          </p:cNvPr>
          <p:cNvSpPr/>
          <p:nvPr/>
        </p:nvSpPr>
        <p:spPr>
          <a:xfrm>
            <a:off x="8933168" y="513155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C8C76FD-517B-48C2-B434-7C46AB5F52C5}"/>
              </a:ext>
            </a:extLst>
          </p:cNvPr>
          <p:cNvCxnSpPr>
            <a:cxnSpLocks/>
            <a:stCxn id="162" idx="0"/>
            <a:endCxn id="157" idx="3"/>
          </p:cNvCxnSpPr>
          <p:nvPr/>
        </p:nvCxnSpPr>
        <p:spPr>
          <a:xfrm flipV="1">
            <a:off x="9044378" y="4025781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ECA12025-8CFE-4275-B7A6-1231A49E382F}"/>
              </a:ext>
            </a:extLst>
          </p:cNvPr>
          <p:cNvSpPr/>
          <p:nvPr/>
        </p:nvSpPr>
        <p:spPr>
          <a:xfrm>
            <a:off x="10035926" y="5046580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3413BAF9-0710-4E15-AA93-8FA2C2699EDF}"/>
              </a:ext>
            </a:extLst>
          </p:cNvPr>
          <p:cNvSpPr/>
          <p:nvPr/>
        </p:nvSpPr>
        <p:spPr>
          <a:xfrm>
            <a:off x="9319489" y="367470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D0F8BE17-7EE5-432D-A4B2-1AB5EC69DB2E}"/>
              </a:ext>
            </a:extLst>
          </p:cNvPr>
          <p:cNvCxnSpPr>
            <a:cxnSpLocks/>
            <a:stCxn id="157" idx="6"/>
            <a:endCxn id="159" idx="1"/>
          </p:cNvCxnSpPr>
          <p:nvPr/>
        </p:nvCxnSpPr>
        <p:spPr>
          <a:xfrm>
            <a:off x="9730803" y="3880360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3CF09821-2367-498B-91C8-59567CA72323}"/>
              </a:ext>
            </a:extLst>
          </p:cNvPr>
          <p:cNvSpPr/>
          <p:nvPr/>
        </p:nvSpPr>
        <p:spPr>
          <a:xfrm>
            <a:off x="10253375" y="393407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D44239A-6D1F-4D70-BAC6-61368EE11491}"/>
              </a:ext>
            </a:extLst>
          </p:cNvPr>
          <p:cNvCxnSpPr>
            <a:cxnSpLocks/>
            <a:stCxn id="159" idx="4"/>
            <a:endCxn id="156" idx="0"/>
          </p:cNvCxnSpPr>
          <p:nvPr/>
        </p:nvCxnSpPr>
        <p:spPr>
          <a:xfrm flipH="1">
            <a:off x="10241583" y="4345392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40B9B5-14C2-4F8B-9F2C-F23DD6757801}"/>
              </a:ext>
            </a:extLst>
          </p:cNvPr>
          <p:cNvCxnSpPr>
            <a:cxnSpLocks/>
            <a:stCxn id="154" idx="0"/>
            <a:endCxn id="162" idx="4"/>
          </p:cNvCxnSpPr>
          <p:nvPr/>
        </p:nvCxnSpPr>
        <p:spPr>
          <a:xfrm flipH="1" flipV="1">
            <a:off x="9044378" y="4781312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A2611827-B1B4-403D-A5C0-A436E7423D8A}"/>
              </a:ext>
            </a:extLst>
          </p:cNvPr>
          <p:cNvSpPr/>
          <p:nvPr/>
        </p:nvSpPr>
        <p:spPr>
          <a:xfrm>
            <a:off x="8838721" y="43699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4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BA79E-26AB-4486-BE36-0CD07CEEBB08}"/>
              </a:ext>
            </a:extLst>
          </p:cNvPr>
          <p:cNvSpPr txBox="1"/>
          <p:nvPr/>
        </p:nvSpPr>
        <p:spPr>
          <a:xfrm>
            <a:off x="958390" y="462630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02BE4-F145-45E7-AE09-9A3CA281B67E}"/>
              </a:ext>
            </a:extLst>
          </p:cNvPr>
          <p:cNvSpPr txBox="1"/>
          <p:nvPr/>
        </p:nvSpPr>
        <p:spPr>
          <a:xfrm>
            <a:off x="1027926" y="4339321"/>
            <a:ext cx="10255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插入结点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后，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与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之间、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>
                <a:latin typeface="Cambria Math" panose="02040503050406030204" pitchFamily="18" charset="0"/>
              </a:rPr>
              <a:t>与 </a:t>
            </a:r>
            <a:r>
              <a:rPr lang="en-US" altLang="zh-CN" dirty="0">
                <a:latin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</a:rPr>
              <a:t>之间依然只经过前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–</a:t>
            </a:r>
            <a:r>
              <a:rPr lang="en-US" altLang="zh-CN" dirty="0">
                <a:latin typeface="Cambria Math" panose="02040503050406030204" pitchFamily="18" charset="0"/>
              </a:rPr>
              <a:t> 1 </a:t>
            </a:r>
            <a:r>
              <a:rPr lang="zh-CN" altLang="en-US" dirty="0">
                <a:latin typeface="Cambria Math" panose="02040503050406030204" pitchFamily="18" charset="0"/>
              </a:rPr>
              <a:t>个结点中的点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实际上不用考虑所有插入后的情况，因为插入后的所有情况中一定包含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k </a:t>
            </a:r>
            <a:r>
              <a:rPr lang="zh-CN" altLang="en-US" dirty="0">
                <a:latin typeface="Cambria Math" panose="02040503050406030204" pitchFamily="18" charset="0"/>
              </a:rPr>
              <a:t>间距、</a:t>
            </a:r>
            <a:r>
              <a:rPr lang="en-US" altLang="zh-CN" dirty="0">
                <a:latin typeface="Cambria Math" panose="02040503050406030204" pitchFamily="18" charset="0"/>
              </a:rPr>
              <a:t>k, j </a:t>
            </a:r>
            <a:r>
              <a:rPr lang="zh-CN" altLang="en-US" dirty="0">
                <a:latin typeface="Cambria Math" panose="02040503050406030204" pitchFamily="18" charset="0"/>
              </a:rPr>
              <a:t>间距都取到最小值的情况，所以插入后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, j </a:t>
            </a:r>
            <a:r>
              <a:rPr lang="zh-CN" altLang="en-US" dirty="0">
                <a:latin typeface="Cambria Math" panose="02040503050406030204" pitchFamily="18" charset="0"/>
              </a:rPr>
              <a:t>最短距离一定为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 +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将插入前后的结果取最小值即可构成新状态结果，状态转移方程为：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(k,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Cambria Math" panose="02040503050406030204" pitchFamily="18" charset="0"/>
              </a:rPr>
              <a:t>, j) 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</a:rPr>
              <a:t>min(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(k – 1, 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, j)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 +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</a:t>
            </a:r>
            <a:r>
              <a:rPr lang="en-US" altLang="zh-CN" dirty="0">
                <a:solidFill>
                  <a:srgbClr val="0070C0"/>
                </a:solidFill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C6DDE09-5942-43FD-85C3-383B9FDCC60B}"/>
              </a:ext>
            </a:extLst>
          </p:cNvPr>
          <p:cNvSpPr/>
          <p:nvPr/>
        </p:nvSpPr>
        <p:spPr>
          <a:xfrm>
            <a:off x="1835389" y="2687207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801D660-931B-45B7-8183-2C56DFC3F4F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2041046" y="2004076"/>
            <a:ext cx="21482" cy="68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3EA74AC9-7265-4F69-9FF8-780CD8F0E9A1}"/>
              </a:ext>
            </a:extLst>
          </p:cNvPr>
          <p:cNvSpPr/>
          <p:nvPr/>
        </p:nvSpPr>
        <p:spPr>
          <a:xfrm>
            <a:off x="2797379" y="2687207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6A9906-1216-459C-B858-557B0B656FC4}"/>
              </a:ext>
            </a:extLst>
          </p:cNvPr>
          <p:cNvSpPr/>
          <p:nvPr/>
        </p:nvSpPr>
        <p:spPr>
          <a:xfrm>
            <a:off x="1856871" y="1592762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846DC0D-766F-43A9-AF98-29C6B0FFE0E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2268185" y="1778212"/>
            <a:ext cx="570899" cy="2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3403C7F-4688-4FD5-9361-6443F4E619E8}"/>
              </a:ext>
            </a:extLst>
          </p:cNvPr>
          <p:cNvSpPr/>
          <p:nvPr/>
        </p:nvSpPr>
        <p:spPr>
          <a:xfrm>
            <a:off x="2839084" y="1572555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F3168B0-8769-4D77-AB7A-BA9636FF848D}"/>
              </a:ext>
            </a:extLst>
          </p:cNvPr>
          <p:cNvCxnSpPr>
            <a:cxnSpLocks/>
            <a:stCxn id="21" idx="4"/>
            <a:endCxn id="8" idx="0"/>
          </p:cNvCxnSpPr>
          <p:nvPr/>
        </p:nvCxnSpPr>
        <p:spPr>
          <a:xfrm flipH="1">
            <a:off x="3003036" y="1983869"/>
            <a:ext cx="41705" cy="70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1526D84-1DF9-479C-B8BF-0BAEC5D96F6D}"/>
              </a:ext>
            </a:extLst>
          </p:cNvPr>
          <p:cNvSpPr txBox="1"/>
          <p:nvPr/>
        </p:nvSpPr>
        <p:spPr>
          <a:xfrm>
            <a:off x="1027926" y="3435053"/>
            <a:ext cx="303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插入前（可能有多种）为 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(k – 1, </a:t>
            </a:r>
            <a:r>
              <a:rPr lang="en-US" altLang="zh-CN" dirty="0" err="1">
                <a:solidFill>
                  <a:srgbClr val="7030A0"/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, j)</a:t>
            </a:r>
            <a:endParaRPr lang="zh-CN" altLang="en-US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13B3E02D-02AF-4BF9-BF0F-BD53009BF240}"/>
              </a:ext>
            </a:extLst>
          </p:cNvPr>
          <p:cNvSpPr/>
          <p:nvPr/>
        </p:nvSpPr>
        <p:spPr>
          <a:xfrm>
            <a:off x="4898362" y="282375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33AD03D-2FF6-426F-8F3B-2EFC19D44F78}"/>
              </a:ext>
            </a:extLst>
          </p:cNvPr>
          <p:cNvCxnSpPr>
            <a:cxnSpLocks/>
            <a:stCxn id="114" idx="0"/>
            <a:endCxn id="99" idx="3"/>
          </p:cNvCxnSpPr>
          <p:nvPr/>
        </p:nvCxnSpPr>
        <p:spPr>
          <a:xfrm flipV="1">
            <a:off x="5009572" y="1717976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77E3FA9-CC14-4527-9314-9B3504796296}"/>
              </a:ext>
            </a:extLst>
          </p:cNvPr>
          <p:cNvSpPr/>
          <p:nvPr/>
        </p:nvSpPr>
        <p:spPr>
          <a:xfrm>
            <a:off x="6001120" y="2738775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3DC6CE45-4A92-44DF-92A2-1416CFEB28A2}"/>
              </a:ext>
            </a:extLst>
          </p:cNvPr>
          <p:cNvSpPr/>
          <p:nvPr/>
        </p:nvSpPr>
        <p:spPr>
          <a:xfrm>
            <a:off x="5284683" y="13668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5671A13-690F-4C02-8ECB-B7A7C721D630}"/>
              </a:ext>
            </a:extLst>
          </p:cNvPr>
          <p:cNvCxnSpPr>
            <a:cxnSpLocks/>
            <a:stCxn id="99" idx="6"/>
            <a:endCxn id="101" idx="1"/>
          </p:cNvCxnSpPr>
          <p:nvPr/>
        </p:nvCxnSpPr>
        <p:spPr>
          <a:xfrm>
            <a:off x="5695997" y="1572555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C7924DA-C324-48A5-A733-EA4BC8B79E8E}"/>
              </a:ext>
            </a:extLst>
          </p:cNvPr>
          <p:cNvSpPr/>
          <p:nvPr/>
        </p:nvSpPr>
        <p:spPr>
          <a:xfrm>
            <a:off x="6218569" y="162627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7832810-1B2F-4323-9A9A-D675556BE525}"/>
              </a:ext>
            </a:extLst>
          </p:cNvPr>
          <p:cNvCxnSpPr>
            <a:cxnSpLocks/>
            <a:stCxn id="101" idx="4"/>
            <a:endCxn id="98" idx="0"/>
          </p:cNvCxnSpPr>
          <p:nvPr/>
        </p:nvCxnSpPr>
        <p:spPr>
          <a:xfrm flipH="1">
            <a:off x="6206777" y="2037587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1B7F11-48B1-4F7F-AF53-44DD8D0C982B}"/>
              </a:ext>
            </a:extLst>
          </p:cNvPr>
          <p:cNvSpPr txBox="1"/>
          <p:nvPr/>
        </p:nvSpPr>
        <p:spPr>
          <a:xfrm>
            <a:off x="5091277" y="3435053"/>
            <a:ext cx="5653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插入后最短为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algn="ctr"/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, k) +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min_dis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(k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</a:rPr>
              <a:t>1, k, j)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7FD9FE7-B89E-4E4B-B0A2-72F3FF9011A7}"/>
              </a:ext>
            </a:extLst>
          </p:cNvPr>
          <p:cNvCxnSpPr>
            <a:cxnSpLocks/>
            <a:stCxn id="96" idx="0"/>
            <a:endCxn id="114" idx="4"/>
          </p:cNvCxnSpPr>
          <p:nvPr/>
        </p:nvCxnSpPr>
        <p:spPr>
          <a:xfrm flipH="1" flipV="1">
            <a:off x="5009572" y="2473507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F3122652-C305-46FF-A895-5D3FAC1E494C}"/>
              </a:ext>
            </a:extLst>
          </p:cNvPr>
          <p:cNvSpPr/>
          <p:nvPr/>
        </p:nvSpPr>
        <p:spPr>
          <a:xfrm>
            <a:off x="4803915" y="206219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A4A1C452-0EF0-4356-96CD-B2CEDDBA1537}"/>
              </a:ext>
            </a:extLst>
          </p:cNvPr>
          <p:cNvSpPr/>
          <p:nvPr/>
        </p:nvSpPr>
        <p:spPr>
          <a:xfrm>
            <a:off x="7143633" y="282375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C5395ED-6B3D-4AF0-887E-78B27E497580}"/>
              </a:ext>
            </a:extLst>
          </p:cNvPr>
          <p:cNvCxnSpPr>
            <a:cxnSpLocks/>
            <a:stCxn id="153" idx="0"/>
            <a:endCxn id="148" idx="3"/>
          </p:cNvCxnSpPr>
          <p:nvPr/>
        </p:nvCxnSpPr>
        <p:spPr>
          <a:xfrm flipV="1">
            <a:off x="7254843" y="1717976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>
            <a:extLst>
              <a:ext uri="{FF2B5EF4-FFF2-40B4-BE49-F238E27FC236}">
                <a16:creationId xmlns:a16="http://schemas.microsoft.com/office/drawing/2014/main" id="{BD331A28-38F3-449E-8A3E-ADF21B4F5724}"/>
              </a:ext>
            </a:extLst>
          </p:cNvPr>
          <p:cNvSpPr/>
          <p:nvPr/>
        </p:nvSpPr>
        <p:spPr>
          <a:xfrm>
            <a:off x="8246391" y="2738775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8DB8D9F-60C4-4D1D-8B67-620FFAC85BD3}"/>
              </a:ext>
            </a:extLst>
          </p:cNvPr>
          <p:cNvSpPr/>
          <p:nvPr/>
        </p:nvSpPr>
        <p:spPr>
          <a:xfrm>
            <a:off x="7529954" y="13668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ECC87DD1-10E2-4F82-8E7F-025B2D9E075A}"/>
              </a:ext>
            </a:extLst>
          </p:cNvPr>
          <p:cNvCxnSpPr>
            <a:cxnSpLocks/>
            <a:stCxn id="148" idx="6"/>
            <a:endCxn id="150" idx="1"/>
          </p:cNvCxnSpPr>
          <p:nvPr/>
        </p:nvCxnSpPr>
        <p:spPr>
          <a:xfrm>
            <a:off x="7941268" y="1572555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88963F50-96E3-471E-89FB-41B8F24AFD0A}"/>
              </a:ext>
            </a:extLst>
          </p:cNvPr>
          <p:cNvSpPr/>
          <p:nvPr/>
        </p:nvSpPr>
        <p:spPr>
          <a:xfrm>
            <a:off x="8463840" y="162627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6B87D16-CD38-4EEC-A73B-495FF2675B56}"/>
              </a:ext>
            </a:extLst>
          </p:cNvPr>
          <p:cNvCxnSpPr>
            <a:cxnSpLocks/>
            <a:stCxn id="150" idx="4"/>
            <a:endCxn id="147" idx="0"/>
          </p:cNvCxnSpPr>
          <p:nvPr/>
        </p:nvCxnSpPr>
        <p:spPr>
          <a:xfrm flipH="1">
            <a:off x="8452048" y="2037587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377B182-3722-448B-B44E-83EDEE0BF900}"/>
              </a:ext>
            </a:extLst>
          </p:cNvPr>
          <p:cNvCxnSpPr>
            <a:cxnSpLocks/>
            <a:stCxn id="145" idx="0"/>
            <a:endCxn id="153" idx="4"/>
          </p:cNvCxnSpPr>
          <p:nvPr/>
        </p:nvCxnSpPr>
        <p:spPr>
          <a:xfrm flipH="1" flipV="1">
            <a:off x="7254843" y="2473507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615D4313-E829-475D-B977-400DCF8AC6F6}"/>
              </a:ext>
            </a:extLst>
          </p:cNvPr>
          <p:cNvSpPr/>
          <p:nvPr/>
        </p:nvSpPr>
        <p:spPr>
          <a:xfrm>
            <a:off x="7049186" y="206219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A911B19C-8FC9-4C0A-A070-48FB5CCF3555}"/>
              </a:ext>
            </a:extLst>
          </p:cNvPr>
          <p:cNvSpPr/>
          <p:nvPr/>
        </p:nvSpPr>
        <p:spPr>
          <a:xfrm>
            <a:off x="9435866" y="282375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C8C76FD-517B-48C2-B434-7C46AB5F52C5}"/>
              </a:ext>
            </a:extLst>
          </p:cNvPr>
          <p:cNvCxnSpPr>
            <a:cxnSpLocks/>
            <a:stCxn id="162" idx="0"/>
            <a:endCxn id="157" idx="3"/>
          </p:cNvCxnSpPr>
          <p:nvPr/>
        </p:nvCxnSpPr>
        <p:spPr>
          <a:xfrm flipV="1">
            <a:off x="9547076" y="1717976"/>
            <a:ext cx="335347" cy="3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ECA12025-8CFE-4275-B7A6-1231A49E382F}"/>
              </a:ext>
            </a:extLst>
          </p:cNvPr>
          <p:cNvSpPr/>
          <p:nvPr/>
        </p:nvSpPr>
        <p:spPr>
          <a:xfrm>
            <a:off x="10538624" y="2738775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3413BAF9-0710-4E15-AA93-8FA2C2699EDF}"/>
              </a:ext>
            </a:extLst>
          </p:cNvPr>
          <p:cNvSpPr/>
          <p:nvPr/>
        </p:nvSpPr>
        <p:spPr>
          <a:xfrm>
            <a:off x="9822187" y="1366898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D0F8BE17-7EE5-432D-A4B2-1AB5EC69DB2E}"/>
              </a:ext>
            </a:extLst>
          </p:cNvPr>
          <p:cNvCxnSpPr>
            <a:cxnSpLocks/>
            <a:stCxn id="157" idx="6"/>
            <a:endCxn id="159" idx="1"/>
          </p:cNvCxnSpPr>
          <p:nvPr/>
        </p:nvCxnSpPr>
        <p:spPr>
          <a:xfrm>
            <a:off x="10233501" y="1572555"/>
            <a:ext cx="582808" cy="11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3CF09821-2367-498B-91C8-59567CA72323}"/>
              </a:ext>
            </a:extLst>
          </p:cNvPr>
          <p:cNvSpPr/>
          <p:nvPr/>
        </p:nvSpPr>
        <p:spPr>
          <a:xfrm>
            <a:off x="10756073" y="162627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D44239A-6D1F-4D70-BAC6-61368EE11491}"/>
              </a:ext>
            </a:extLst>
          </p:cNvPr>
          <p:cNvCxnSpPr>
            <a:cxnSpLocks/>
            <a:stCxn id="159" idx="4"/>
            <a:endCxn id="156" idx="0"/>
          </p:cNvCxnSpPr>
          <p:nvPr/>
        </p:nvCxnSpPr>
        <p:spPr>
          <a:xfrm flipH="1">
            <a:off x="10744281" y="2037587"/>
            <a:ext cx="217449" cy="7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40B9B5-14C2-4F8B-9F2C-F23DD6757801}"/>
              </a:ext>
            </a:extLst>
          </p:cNvPr>
          <p:cNvCxnSpPr>
            <a:cxnSpLocks/>
            <a:stCxn id="154" idx="0"/>
            <a:endCxn id="162" idx="4"/>
          </p:cNvCxnSpPr>
          <p:nvPr/>
        </p:nvCxnSpPr>
        <p:spPr>
          <a:xfrm flipH="1" flipV="1">
            <a:off x="9547076" y="2473507"/>
            <a:ext cx="94447" cy="35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A2611827-B1B4-403D-A5C0-A436E7423D8A}"/>
              </a:ext>
            </a:extLst>
          </p:cNvPr>
          <p:cNvSpPr/>
          <p:nvPr/>
        </p:nvSpPr>
        <p:spPr>
          <a:xfrm>
            <a:off x="9341419" y="2062193"/>
            <a:ext cx="411314" cy="411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70EE9719-21A2-404E-9F09-BBC7F9111D7D}"/>
              </a:ext>
            </a:extLst>
          </p:cNvPr>
          <p:cNvSpPr txBox="1"/>
          <p:nvPr/>
        </p:nvSpPr>
        <p:spPr>
          <a:xfrm>
            <a:off x="2914713" y="1076949"/>
            <a:ext cx="6362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Cambria Math" panose="02040503050406030204" pitchFamily="18" charset="0"/>
              </a:rPr>
              <a:t>以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n = 3, k = 2 </a:t>
            </a:r>
            <a:r>
              <a:rPr lang="zh-CN" altLang="en-US" sz="2000" dirty="0">
                <a:latin typeface="Cambria Math" panose="02040503050406030204" pitchFamily="18" charset="0"/>
              </a:rPr>
              <a:t>为例</a:t>
            </a:r>
            <a:endParaRPr lang="en-US" altLang="zh-CN" sz="2000" dirty="0">
              <a:latin typeface="Cambria Math" panose="020405030504060302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Cambria Math" panose="02040503050406030204" pitchFamily="18" charset="0"/>
              </a:rPr>
              <a:t>考虑状态 </a:t>
            </a:r>
            <a:r>
              <a:rPr lang="en-US" altLang="zh-CN" sz="2000" dirty="0">
                <a:latin typeface="Cambria Math" panose="02040503050406030204" pitchFamily="18" charset="0"/>
              </a:rPr>
              <a:t>(2, 1, 3) </a:t>
            </a:r>
            <a:r>
              <a:rPr lang="zh-CN" altLang="en-US" sz="2000" dirty="0">
                <a:latin typeface="Cambria Math" panose="02040503050406030204" pitchFamily="18" charset="0"/>
              </a:rPr>
              <a:t>和 </a:t>
            </a:r>
            <a:r>
              <a:rPr lang="en-US" altLang="zh-CN" sz="2000" dirty="0">
                <a:latin typeface="Cambria Math" panose="02040503050406030204" pitchFamily="18" charset="0"/>
              </a:rPr>
              <a:t>(2, 3, 1) </a:t>
            </a:r>
            <a:r>
              <a:rPr lang="zh-CN" altLang="en-US" sz="2000" dirty="0">
                <a:latin typeface="Cambria Math" panose="02040503050406030204" pitchFamily="18" charset="0"/>
              </a:rPr>
              <a:t>时的转移关系如下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1481143-CCBA-4E78-9342-B3F4188EC2CD}"/>
              </a:ext>
            </a:extLst>
          </p:cNvPr>
          <p:cNvGrpSpPr/>
          <p:nvPr/>
        </p:nvGrpSpPr>
        <p:grpSpPr>
          <a:xfrm>
            <a:off x="2980349" y="2323760"/>
            <a:ext cx="6231302" cy="3090045"/>
            <a:chOff x="3048232" y="2208013"/>
            <a:chExt cx="6231302" cy="3090045"/>
          </a:xfrm>
        </p:grpSpPr>
        <p:sp>
          <p:nvSpPr>
            <p:cNvPr id="19" name="双括号 18">
              <a:extLst>
                <a:ext uri="{FF2B5EF4-FFF2-40B4-BE49-F238E27FC236}">
                  <a16:creationId xmlns:a16="http://schemas.microsoft.com/office/drawing/2014/main" id="{A2347B3F-469E-42FC-89C0-09AF01E090EA}"/>
                </a:ext>
              </a:extLst>
            </p:cNvPr>
            <p:cNvSpPr/>
            <p:nvPr/>
          </p:nvSpPr>
          <p:spPr>
            <a:xfrm>
              <a:off x="3048233" y="2208013"/>
              <a:ext cx="2631610" cy="2621001"/>
            </a:xfrm>
            <a:prstGeom prst="bracketPair">
              <a:avLst>
                <a:gd name="adj" fmla="val 122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Cambria Math" panose="020405030504060302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331F1D-4470-42A9-982D-ADC8D7E322D6}"/>
                </a:ext>
              </a:extLst>
            </p:cNvPr>
            <p:cNvSpPr txBox="1"/>
            <p:nvPr/>
          </p:nvSpPr>
          <p:spPr>
            <a:xfrm>
              <a:off x="3086623" y="2651367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(1,1,1)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4DC29D-6FDB-4EE7-9625-4FE203FC7673}"/>
                </a:ext>
              </a:extLst>
            </p:cNvPr>
            <p:cNvSpPr txBox="1"/>
            <p:nvPr/>
          </p:nvSpPr>
          <p:spPr>
            <a:xfrm>
              <a:off x="3048232" y="4928726"/>
              <a:ext cx="2522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Cambria Math" panose="02040503050406030204" pitchFamily="18" charset="0"/>
                </a:rPr>
                <a:t>子问题</a:t>
              </a:r>
              <a:r>
                <a:rPr lang="en-US" altLang="zh-CN" dirty="0">
                  <a:latin typeface="Cambria Math" panose="02040503050406030204" pitchFamily="18" charset="0"/>
                </a:rPr>
                <a:t>1</a:t>
              </a:r>
              <a:r>
                <a:rPr lang="zh-CN" altLang="en-US" dirty="0">
                  <a:latin typeface="Cambria Math" panose="02040503050406030204" pitchFamily="18" charset="0"/>
                </a:rPr>
                <a:t>状态集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41310EB-5BE7-4C97-8F7F-22054D56CDE3}"/>
                </a:ext>
              </a:extLst>
            </p:cNvPr>
            <p:cNvSpPr txBox="1"/>
            <p:nvPr/>
          </p:nvSpPr>
          <p:spPr>
            <a:xfrm>
              <a:off x="3933133" y="2651368"/>
              <a:ext cx="846510" cy="40011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(1,1,2)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E59773A-43DE-40A3-B7B6-2117C8393229}"/>
                </a:ext>
              </a:extLst>
            </p:cNvPr>
            <p:cNvSpPr txBox="1"/>
            <p:nvPr/>
          </p:nvSpPr>
          <p:spPr>
            <a:xfrm>
              <a:off x="4773916" y="2650790"/>
              <a:ext cx="846510" cy="40011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(1,1,3)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D3A24B8-920F-47C3-828F-EA2EA2853ED3}"/>
                </a:ext>
              </a:extLst>
            </p:cNvPr>
            <p:cNvSpPr txBox="1"/>
            <p:nvPr/>
          </p:nvSpPr>
          <p:spPr>
            <a:xfrm>
              <a:off x="3927406" y="3399588"/>
              <a:ext cx="852237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(1,2,2)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33137A-507B-4611-B8B0-99EB1AE3B190}"/>
                </a:ext>
              </a:extLst>
            </p:cNvPr>
            <p:cNvSpPr txBox="1"/>
            <p:nvPr/>
          </p:nvSpPr>
          <p:spPr>
            <a:xfrm>
              <a:off x="4773916" y="3399010"/>
              <a:ext cx="846510" cy="40011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(1,2,3)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FB92F7F-09BC-4B3B-A000-BAFE8B09B862}"/>
                </a:ext>
              </a:extLst>
            </p:cNvPr>
            <p:cNvSpPr txBox="1"/>
            <p:nvPr/>
          </p:nvSpPr>
          <p:spPr>
            <a:xfrm>
              <a:off x="3086623" y="4114011"/>
              <a:ext cx="846510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(1,3,1)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4B77350-D85A-4C33-B9D2-97A1D269778E}"/>
                </a:ext>
              </a:extLst>
            </p:cNvPr>
            <p:cNvSpPr txBox="1"/>
            <p:nvPr/>
          </p:nvSpPr>
          <p:spPr>
            <a:xfrm>
              <a:off x="4773916" y="4113434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(1,3,3)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1DAEA32-ACD9-486A-AA92-8208DBAF8224}"/>
                </a:ext>
              </a:extLst>
            </p:cNvPr>
            <p:cNvSpPr txBox="1"/>
            <p:nvPr/>
          </p:nvSpPr>
          <p:spPr>
            <a:xfrm>
              <a:off x="6551598" y="4928726"/>
              <a:ext cx="2727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Cambria Math" panose="02040503050406030204" pitchFamily="18" charset="0"/>
                </a:rPr>
                <a:t>子问题</a:t>
              </a:r>
              <a:r>
                <a:rPr lang="en-US" altLang="zh-CN" dirty="0">
                  <a:latin typeface="Cambria Math" panose="02040503050406030204" pitchFamily="18" charset="0"/>
                </a:rPr>
                <a:t>2</a:t>
              </a:r>
              <a:r>
                <a:rPr lang="zh-CN" altLang="en-US" dirty="0">
                  <a:latin typeface="Cambria Math" panose="02040503050406030204" pitchFamily="18" charset="0"/>
                </a:rPr>
                <a:t>状态集</a:t>
              </a:r>
            </a:p>
          </p:txBody>
        </p:sp>
        <p:sp>
          <p:nvSpPr>
            <p:cNvPr id="32" name="双括号 31">
              <a:extLst>
                <a:ext uri="{FF2B5EF4-FFF2-40B4-BE49-F238E27FC236}">
                  <a16:creationId xmlns:a16="http://schemas.microsoft.com/office/drawing/2014/main" id="{CB5A178B-4150-41E9-B0CA-36C364DA24E5}"/>
                </a:ext>
              </a:extLst>
            </p:cNvPr>
            <p:cNvSpPr/>
            <p:nvPr/>
          </p:nvSpPr>
          <p:spPr>
            <a:xfrm>
              <a:off x="6625007" y="2213016"/>
              <a:ext cx="2631610" cy="2621001"/>
            </a:xfrm>
            <a:prstGeom prst="bracketPair">
              <a:avLst>
                <a:gd name="adj" fmla="val 1225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Cambria Math" panose="020405030504060302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05BCFE7-8AC9-43B9-BF3B-9D8B7F6B7513}"/>
                </a:ext>
              </a:extLst>
            </p:cNvPr>
            <p:cNvSpPr txBox="1"/>
            <p:nvPr/>
          </p:nvSpPr>
          <p:spPr>
            <a:xfrm>
              <a:off x="6672014" y="2650790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(2,1,1)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25F3C09-7AAA-4435-94E8-88C275A745F3}"/>
                </a:ext>
              </a:extLst>
            </p:cNvPr>
            <p:cNvSpPr txBox="1"/>
            <p:nvPr/>
          </p:nvSpPr>
          <p:spPr>
            <a:xfrm>
              <a:off x="7518524" y="2650791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(2,1,2)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C58170-A2FB-4A47-A02C-16A37D0499C7}"/>
                </a:ext>
              </a:extLst>
            </p:cNvPr>
            <p:cNvSpPr txBox="1"/>
            <p:nvPr/>
          </p:nvSpPr>
          <p:spPr>
            <a:xfrm>
              <a:off x="8359307" y="2650213"/>
              <a:ext cx="846510" cy="40011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(2,1,3)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152C15A-7424-492B-B07B-E1901D34A8FD}"/>
                </a:ext>
              </a:extLst>
            </p:cNvPr>
            <p:cNvSpPr txBox="1"/>
            <p:nvPr/>
          </p:nvSpPr>
          <p:spPr>
            <a:xfrm>
              <a:off x="6672014" y="3399010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(2,2,1)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E671C37-656C-4560-8D51-19749BD309AB}"/>
                </a:ext>
              </a:extLst>
            </p:cNvPr>
            <p:cNvSpPr txBox="1"/>
            <p:nvPr/>
          </p:nvSpPr>
          <p:spPr>
            <a:xfrm>
              <a:off x="7518524" y="3399011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(2,2,2)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62865BE-4E26-4C7D-AA40-5ABB6630E941}"/>
                </a:ext>
              </a:extLst>
            </p:cNvPr>
            <p:cNvSpPr txBox="1"/>
            <p:nvPr/>
          </p:nvSpPr>
          <p:spPr>
            <a:xfrm>
              <a:off x="8359307" y="3398433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(2,2,3)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2DCB074-1ED1-4EAA-B6C6-1073B56D2A94}"/>
                </a:ext>
              </a:extLst>
            </p:cNvPr>
            <p:cNvSpPr txBox="1"/>
            <p:nvPr/>
          </p:nvSpPr>
          <p:spPr>
            <a:xfrm>
              <a:off x="7518524" y="4113435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(2,3,2)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1CF81B0-F95F-4F61-8EB1-228863C8B466}"/>
                </a:ext>
              </a:extLst>
            </p:cNvPr>
            <p:cNvSpPr txBox="1"/>
            <p:nvPr/>
          </p:nvSpPr>
          <p:spPr>
            <a:xfrm>
              <a:off x="8359307" y="4112857"/>
              <a:ext cx="846510" cy="40011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(2,3,3)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BA6AD09-2C88-49FA-ADA8-A9AD6CF48E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8258" y="2723322"/>
              <a:ext cx="4743152" cy="94442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1641E12-821B-4100-BCD2-0CD7A1C0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1730" y="2884837"/>
              <a:ext cx="3789680" cy="736190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76E052E-0647-49C1-A828-C0E41DABA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8406" y="4369754"/>
              <a:ext cx="2777288" cy="71606"/>
            </a:xfrm>
            <a:prstGeom prst="straightConnector1">
              <a:avLst/>
            </a:prstGeom>
            <a:ln w="38100">
              <a:solidFill>
                <a:srgbClr val="0070C0">
                  <a:alpha val="50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211CE82-FE9F-4592-A7D5-C4BBAF3A423F}"/>
                </a:ext>
              </a:extLst>
            </p:cNvPr>
            <p:cNvCxnSpPr>
              <a:cxnSpLocks/>
            </p:cNvCxnSpPr>
            <p:nvPr/>
          </p:nvCxnSpPr>
          <p:spPr>
            <a:xfrm>
              <a:off x="3550707" y="3611299"/>
              <a:ext cx="3669412" cy="701613"/>
            </a:xfrm>
            <a:prstGeom prst="straightConnector1">
              <a:avLst/>
            </a:prstGeom>
            <a:ln w="38100">
              <a:solidFill>
                <a:srgbClr val="0070C0">
                  <a:alpha val="50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4BAC953-82F0-4475-B757-0BF85920B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873" y="2884837"/>
              <a:ext cx="3370817" cy="82466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40643C6-0E22-4DBA-8E3D-841C6562EE57}"/>
                </a:ext>
              </a:extLst>
            </p:cNvPr>
            <p:cNvCxnSpPr>
              <a:cxnSpLocks/>
            </p:cNvCxnSpPr>
            <p:nvPr/>
          </p:nvCxnSpPr>
          <p:spPr>
            <a:xfrm>
              <a:off x="3403250" y="4195881"/>
              <a:ext cx="3692019" cy="117031"/>
            </a:xfrm>
            <a:prstGeom prst="straightConnector1">
              <a:avLst/>
            </a:prstGeom>
            <a:ln w="38100">
              <a:solidFill>
                <a:srgbClr val="0070C0">
                  <a:alpha val="50000"/>
                </a:srgb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0EA353F-ED39-49F8-AF5E-C420DB381110}"/>
                </a:ext>
              </a:extLst>
            </p:cNvPr>
            <p:cNvSpPr txBox="1"/>
            <p:nvPr/>
          </p:nvSpPr>
          <p:spPr>
            <a:xfrm>
              <a:off x="3086623" y="3399587"/>
              <a:ext cx="846510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(1,2,1)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1A31A9-FDB5-4949-BDD5-31430886448B}"/>
                </a:ext>
              </a:extLst>
            </p:cNvPr>
            <p:cNvSpPr txBox="1"/>
            <p:nvPr/>
          </p:nvSpPr>
          <p:spPr>
            <a:xfrm>
              <a:off x="3933133" y="4114012"/>
              <a:ext cx="846510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(1,3,2)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2DF14A7-059D-4669-893A-0B40784B9EFB}"/>
                </a:ext>
              </a:extLst>
            </p:cNvPr>
            <p:cNvSpPr txBox="1"/>
            <p:nvPr/>
          </p:nvSpPr>
          <p:spPr>
            <a:xfrm>
              <a:off x="6672014" y="4113434"/>
              <a:ext cx="846510" cy="40011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(2,3,1)</a:t>
              </a:r>
              <a:endParaRPr lang="zh-CN" altLang="en-US" sz="20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81C1DD7-A360-47E2-93A8-BF631EC442A2}"/>
              </a:ext>
            </a:extLst>
          </p:cNvPr>
          <p:cNvSpPr txBox="1"/>
          <p:nvPr/>
        </p:nvSpPr>
        <p:spPr>
          <a:xfrm>
            <a:off x="2203048" y="5611906"/>
            <a:ext cx="7785904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所有状态及状态间关系将形成一个</a:t>
            </a:r>
            <a:r>
              <a:rPr lang="en-US" altLang="zh-CN" sz="2000" dirty="0">
                <a:latin typeface="+mn-ea"/>
              </a:rPr>
              <a:t>DAG</a:t>
            </a:r>
            <a:r>
              <a:rPr lang="zh-CN" altLang="en-US" sz="2000" dirty="0">
                <a:latin typeface="+mn-ea"/>
              </a:rPr>
              <a:t>，可以按照拓扑序递推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116B5DB-9D2A-4ACC-A46C-C2B47454E792}"/>
              </a:ext>
            </a:extLst>
          </p:cNvPr>
          <p:cNvSpPr txBox="1"/>
          <p:nvPr/>
        </p:nvSpPr>
        <p:spPr>
          <a:xfrm>
            <a:off x="958390" y="462630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50795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ABA79E-26AB-4486-BE36-0CD07CEEBB08}"/>
              </a:ext>
            </a:extLst>
          </p:cNvPr>
          <p:cNvSpPr txBox="1"/>
          <p:nvPr/>
        </p:nvSpPr>
        <p:spPr>
          <a:xfrm>
            <a:off x="958390" y="432813"/>
            <a:ext cx="3368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+mj-lt"/>
              </a:rPr>
              <a:t>Floyd</a:t>
            </a:r>
            <a:r>
              <a:rPr lang="zh-CN" altLang="en-US" sz="3600" dirty="0">
                <a:latin typeface="+mj-lt"/>
              </a:rPr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902BE4-F145-45E7-AE09-9A3CA281B67E}"/>
              </a:ext>
            </a:extLst>
          </p:cNvPr>
          <p:cNvSpPr txBox="1"/>
          <p:nvPr/>
        </p:nvSpPr>
        <p:spPr>
          <a:xfrm>
            <a:off x="1093509" y="1527142"/>
            <a:ext cx="1025521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3.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zh-CN" altLang="en-US" sz="2400" dirty="0">
                <a:latin typeface="Cambria Math" panose="02040503050406030204" pitchFamily="18" charset="0"/>
              </a:rPr>
              <a:t> 按顺序求解所有子问题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</a:t>
            </a:r>
            <a:r>
              <a:rPr lang="zh-CN" altLang="en-US" dirty="0">
                <a:latin typeface="Cambria Math" panose="02040503050406030204" pitchFamily="18" charset="0"/>
              </a:rPr>
              <a:t> 初始化：若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到 </a:t>
            </a:r>
            <a:r>
              <a:rPr lang="en-US" altLang="zh-CN" dirty="0">
                <a:latin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</a:rPr>
              <a:t>有边，则赋 </a:t>
            </a:r>
            <a:r>
              <a:rPr lang="en-US" altLang="zh-CN" dirty="0">
                <a:latin typeface="Cambria Math" panose="02040503050406030204" pitchFamily="18" charset="0"/>
              </a:rPr>
              <a:t>dis[0][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][j] </a:t>
            </a:r>
            <a:r>
              <a:rPr lang="zh-CN" altLang="en-US" dirty="0">
                <a:latin typeface="Cambria Math" panose="02040503050406030204" pitchFamily="18" charset="0"/>
              </a:rPr>
              <a:t>为其中的最小边权；若 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到 </a:t>
            </a:r>
            <a:r>
              <a:rPr lang="en-US" altLang="zh-CN" dirty="0">
                <a:latin typeface="Cambria Math" panose="02040503050406030204" pitchFamily="18" charset="0"/>
              </a:rPr>
              <a:t>j </a:t>
            </a:r>
            <a:r>
              <a:rPr lang="zh-CN" altLang="en-US" dirty="0">
                <a:latin typeface="Cambria Math" panose="02040503050406030204" pitchFamily="18" charset="0"/>
              </a:rPr>
              <a:t>没有边，则赋 </a:t>
            </a:r>
            <a:r>
              <a:rPr lang="en-US" altLang="zh-CN" dirty="0">
                <a:latin typeface="Cambria Math" panose="02040503050406030204" pitchFamily="18" charset="0"/>
              </a:rPr>
              <a:t>dis[0][</a:t>
            </a:r>
            <a:r>
              <a:rPr lang="en-US" altLang="zh-CN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][j] </a:t>
            </a:r>
            <a:r>
              <a:rPr lang="zh-CN" altLang="en-US" dirty="0">
                <a:latin typeface="Cambria Math" panose="02040503050406030204" pitchFamily="18" charset="0"/>
              </a:rPr>
              <a:t>为一个极大的数（例如</a:t>
            </a:r>
            <a:r>
              <a:rPr lang="en-US" altLang="zh-CN" dirty="0">
                <a:latin typeface="Cambria Math" panose="02040503050406030204" pitchFamily="18" charset="0"/>
              </a:rPr>
              <a:t> 0x3f3f3f3f </a:t>
            </a:r>
            <a:r>
              <a:rPr lang="zh-CN" altLang="en-US" dirty="0">
                <a:latin typeface="Cambria Math" panose="02040503050406030204" pitchFamily="18" charset="0"/>
              </a:rPr>
              <a:t>）代表正无穷。这个极大数既要足够大，达到正常距离之和无法达到的数量级；又要保证相加不会越界。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latin typeface="Cambria Math" panose="02040503050406030204" pitchFamily="18" charset="0"/>
              </a:rPr>
              <a:t>- </a:t>
            </a:r>
            <a:r>
              <a:rPr lang="zh-CN" altLang="en-US" dirty="0">
                <a:latin typeface="Cambria Math" panose="02040503050406030204" pitchFamily="18" charset="0"/>
              </a:rPr>
              <a:t>代码（</a:t>
            </a:r>
            <a:r>
              <a:rPr lang="en-US" altLang="zh-CN" dirty="0">
                <a:latin typeface="Cambria Math" panose="02040503050406030204" pitchFamily="18" charset="0"/>
              </a:rPr>
              <a:t>C++</a:t>
            </a:r>
            <a:r>
              <a:rPr lang="zh-CN" altLang="en-US" dirty="0">
                <a:latin typeface="Cambria Math" panose="02040503050406030204" pitchFamily="18" charset="0"/>
              </a:rPr>
              <a:t>）：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D94A75-2494-4545-997A-E40D8182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22" y="3578430"/>
            <a:ext cx="9868755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1637</Words>
  <Application>Microsoft Office PowerPoint</Application>
  <PresentationFormat>宽屏</PresentationFormat>
  <Paragraphs>262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鑫宇</dc:creator>
  <cp:lastModifiedBy>林 鑫宇</cp:lastModifiedBy>
  <cp:revision>145</cp:revision>
  <dcterms:created xsi:type="dcterms:W3CDTF">2023-05-20T16:35:46Z</dcterms:created>
  <dcterms:modified xsi:type="dcterms:W3CDTF">2023-05-24T05:40:32Z</dcterms:modified>
</cp:coreProperties>
</file>