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9C025-ED1A-438C-9086-AA9842144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5CFB94-3AF2-407F-BE73-C59E31C56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7DD092-B618-4AC4-839B-7A62B57F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B362F5-359B-405C-8FF7-157145E7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BCBE17-F198-4B36-9A1E-6618BB11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91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F9B78-9381-40CA-AC19-E231E28B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40A951-0E5A-4D56-B266-78089A527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BF1F72-F025-4459-A2F6-68DF713C0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15B8B7-1AC6-40F2-A148-673922B7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60987-A4C8-46F0-9E34-3070700D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2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3CD122-F2B0-48B3-8329-1A215A623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489DBB-06B9-4BFB-9600-A8F9265CA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4F8ED-66C7-480E-840B-6732915B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CAFD7-0420-420E-B99E-1099E60D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5CF379-2CCC-4956-B3CD-FC603756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38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793C8-0270-42B9-AC0B-9E9A28AE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C8B2E3-91AF-4487-8AD0-0BD2FAAE2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3851CE-B37E-42D5-B343-F706C38D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A72418-7B2F-4946-AA64-1CB3636A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55A707-93C2-44E1-A5BF-3A06B8A3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55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C90A1-DE00-4290-BE71-ABD4ECA30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218754-B960-4B38-ADE5-D5B2EDF0F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8A4E0-6498-4BCD-AB31-5437DAF5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D24EC0-BA9F-474D-8930-E3231981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C89B74-F89F-4F1F-9823-13FCC8FF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04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E8641-CFC6-4F68-BC7C-95A32E897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73356-1F90-4A7B-A6F7-ACF03F28A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6C52AD-D70B-4854-9838-8498F2C1E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03647B-0E4B-47AA-91CA-F3B2B1C2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CF780D-2E15-4975-8EA4-714355BC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0E5EEA-8420-4623-BCBB-81B7AD49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80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1BFDF-B79D-47EF-B7FE-D606AD87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C563B1-F8D8-4D2A-9AAB-1444FEA87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5A8326-C601-43B6-97EF-9E1B85810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DCD859-1552-44B4-85A3-AF45B1A3E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3E0159-E66D-4AA5-93A8-DF1E40909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571FB2-016C-4465-AA9C-5AEC5122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B966D0-95CD-4B18-A61C-BE7DCC60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958CDD-88ED-40E4-8992-AD8B849D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1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91C49-4F5A-4F71-9443-A96B5C86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52D77B-E025-4D01-A4EE-9AF89025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B1F965-4E05-41A6-90C4-70BA079C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A2EEE2-F397-4ACE-8038-E086B5D8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99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2DD830-8A3B-4310-A027-056A298B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B591EA-D035-4458-A8A1-0E526EC42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E8F7F8-BEAC-4922-B366-B9EAF130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29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1EC4D-986C-49E9-B010-E73F3635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270BBD-ABCE-4AFF-9B16-2118A110B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C7D10-286E-4CE4-BBF3-C48C44D99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2D16A0-6FD1-4034-BBC6-5AEF9D21E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7434FF-09F9-494B-827D-FCEA953F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2984CA-B014-48E1-BFC4-041C853A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7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9636F-80AE-4845-AF32-307FFC10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9F2F4B-6050-487F-8B19-31037EDB4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6F83F9-4579-4AAC-ACD3-C087AA10C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197907-4324-4E41-9403-440B4DB76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6AE137-1747-48FE-9989-6805FD4F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2399CF-1EBD-4A41-A8ED-668398EB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05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585CE2-7D7E-42DB-9A39-8BCCBC238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6CD505-198B-4C9D-959B-CBF64E79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F78CE6-0F77-4031-A3E1-6CA0CCE1F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DC9CC-61D3-4AD0-8A6B-AA4C898DCF5B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905CE1-1C9E-4EED-B2A8-3D25D028B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79471-194F-4927-ACCC-276D2CE43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70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A800EC9-F58B-45B6-82B8-7E68BC9C8708}"/>
              </a:ext>
            </a:extLst>
          </p:cNvPr>
          <p:cNvGrpSpPr/>
          <p:nvPr/>
        </p:nvGrpSpPr>
        <p:grpSpPr>
          <a:xfrm>
            <a:off x="114123" y="431266"/>
            <a:ext cx="11963753" cy="6144790"/>
            <a:chOff x="100096" y="450516"/>
            <a:chExt cx="11963753" cy="614479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CAA8132-A253-4F22-86BB-A060DB1879CA}"/>
                </a:ext>
              </a:extLst>
            </p:cNvPr>
            <p:cNvSpPr/>
            <p:nvPr/>
          </p:nvSpPr>
          <p:spPr>
            <a:xfrm>
              <a:off x="8707907" y="1106939"/>
              <a:ext cx="3355942" cy="5472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68CF2C6-3E3E-4443-809A-6ADF3AAAD3AB}"/>
                </a:ext>
              </a:extLst>
            </p:cNvPr>
            <p:cNvSpPr/>
            <p:nvPr/>
          </p:nvSpPr>
          <p:spPr>
            <a:xfrm>
              <a:off x="3227288" y="1106939"/>
              <a:ext cx="5475223" cy="54710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B3CECFA-F314-4F91-B0E0-3A7DFCF736B9}"/>
                </a:ext>
              </a:extLst>
            </p:cNvPr>
            <p:cNvGrpSpPr/>
            <p:nvPr/>
          </p:nvGrpSpPr>
          <p:grpSpPr>
            <a:xfrm>
              <a:off x="3500788" y="3369023"/>
              <a:ext cx="4772273" cy="1081734"/>
              <a:chOff x="3500788" y="3369023"/>
              <a:chExt cx="4772273" cy="1081734"/>
            </a:xfrm>
          </p:grpSpPr>
          <p:sp>
            <p:nvSpPr>
              <p:cNvPr id="103" name="矩形: 圆角 102">
                <a:extLst>
                  <a:ext uri="{FF2B5EF4-FFF2-40B4-BE49-F238E27FC236}">
                    <a16:creationId xmlns:a16="http://schemas.microsoft.com/office/drawing/2014/main" id="{E8C12156-2481-450A-AEE7-9813B56BB45A}"/>
                  </a:ext>
                </a:extLst>
              </p:cNvPr>
              <p:cNvSpPr/>
              <p:nvPr/>
            </p:nvSpPr>
            <p:spPr>
              <a:xfrm>
                <a:off x="3510405" y="3387025"/>
                <a:ext cx="4762656" cy="1063732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03E3D6AC-9A22-4DB4-BB60-06F46A6F92AB}"/>
                  </a:ext>
                </a:extLst>
              </p:cNvPr>
              <p:cNvSpPr txBox="1"/>
              <p:nvPr/>
            </p:nvSpPr>
            <p:spPr>
              <a:xfrm>
                <a:off x="3500788" y="3369023"/>
                <a:ext cx="2745063" cy="30777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基于容器的可移植性优化</a:t>
                </a:r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BA944A16-AC86-4FA9-8138-D2189C079F28}"/>
                  </a:ext>
                </a:extLst>
              </p:cNvPr>
              <p:cNvSpPr/>
              <p:nvPr/>
            </p:nvSpPr>
            <p:spPr>
              <a:xfrm>
                <a:off x="3596260" y="3930806"/>
                <a:ext cx="1338145" cy="37204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弱一致性协议</a:t>
                </a:r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B06D74EA-FDF2-43AA-8A2B-6C58BC077CEC}"/>
                  </a:ext>
                </a:extLst>
              </p:cNvPr>
              <p:cNvSpPr/>
              <p:nvPr/>
            </p:nvSpPr>
            <p:spPr>
              <a:xfrm>
                <a:off x="5174663" y="3930762"/>
                <a:ext cx="1338145" cy="37204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强一致性协议</a:t>
                </a:r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56B40D45-7DF0-4702-82B4-1EDD8E248025}"/>
                  </a:ext>
                </a:extLst>
              </p:cNvPr>
              <p:cNvSpPr/>
              <p:nvPr/>
            </p:nvSpPr>
            <p:spPr>
              <a:xfrm>
                <a:off x="6753066" y="3927085"/>
                <a:ext cx="1443801" cy="37204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弹性一致性数据</a:t>
                </a:r>
              </a:p>
            </p:txBody>
          </p: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B63725B6-02A6-4221-A8DA-E5BB72523DD6}"/>
                  </a:ext>
                </a:extLst>
              </p:cNvPr>
              <p:cNvCxnSpPr>
                <a:cxnSpLocks/>
                <a:stCxn id="105" idx="3"/>
                <a:endCxn id="106" idx="1"/>
              </p:cNvCxnSpPr>
              <p:nvPr/>
            </p:nvCxnSpPr>
            <p:spPr>
              <a:xfrm flipV="1">
                <a:off x="4934405" y="4116785"/>
                <a:ext cx="240258" cy="44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C0BB5BDE-593A-4A7A-A76C-4B2517C4963F}"/>
                  </a:ext>
                </a:extLst>
              </p:cNvPr>
              <p:cNvCxnSpPr>
                <a:cxnSpLocks/>
                <a:stCxn id="106" idx="3"/>
                <a:endCxn id="107" idx="1"/>
              </p:cNvCxnSpPr>
              <p:nvPr/>
            </p:nvCxnSpPr>
            <p:spPr>
              <a:xfrm flipV="1">
                <a:off x="6512808" y="4113108"/>
                <a:ext cx="240258" cy="3677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DB731C9-8F6F-47E0-A5B8-68AC1460678B}"/>
                </a:ext>
              </a:extLst>
            </p:cNvPr>
            <p:cNvGrpSpPr/>
            <p:nvPr/>
          </p:nvGrpSpPr>
          <p:grpSpPr>
            <a:xfrm>
              <a:off x="3559344" y="5131723"/>
              <a:ext cx="4776477" cy="1068496"/>
              <a:chOff x="3744690" y="983886"/>
              <a:chExt cx="5065014" cy="1060702"/>
            </a:xfrm>
            <a:solidFill>
              <a:schemeClr val="bg1"/>
            </a:solidFill>
          </p:grpSpPr>
          <p:sp>
            <p:nvSpPr>
              <p:cNvPr id="96" name="矩形: 圆角 95">
                <a:extLst>
                  <a:ext uri="{FF2B5EF4-FFF2-40B4-BE49-F238E27FC236}">
                    <a16:creationId xmlns:a16="http://schemas.microsoft.com/office/drawing/2014/main" id="{B14FCE6C-28D2-4323-B29E-45C21D8DC4B6}"/>
                  </a:ext>
                </a:extLst>
              </p:cNvPr>
              <p:cNvSpPr/>
              <p:nvPr/>
            </p:nvSpPr>
            <p:spPr>
              <a:xfrm>
                <a:off x="3759346" y="988615"/>
                <a:ext cx="5050358" cy="1055973"/>
              </a:xfrm>
              <a:prstGeom prst="roundRect">
                <a:avLst/>
              </a:prstGeom>
              <a:grpFill/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2F9AB269-46EA-4BF7-B578-30162B51FD7C}"/>
                  </a:ext>
                </a:extLst>
              </p:cNvPr>
              <p:cNvSpPr txBox="1"/>
              <p:nvPr/>
            </p:nvSpPr>
            <p:spPr>
              <a:xfrm>
                <a:off x="3744690" y="983886"/>
                <a:ext cx="2848793" cy="3055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RISC-V</a:t>
                </a:r>
                <a:r>
                  <a:rPr lang="zh-CN" altLang="en-US" sz="1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架构上的性能评价评估</a:t>
                </a: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67094F65-7FA1-4453-96F4-0A0F148E5103}"/>
                  </a:ext>
                </a:extLst>
              </p:cNvPr>
              <p:cNvSpPr/>
              <p:nvPr/>
            </p:nvSpPr>
            <p:spPr>
              <a:xfrm>
                <a:off x="3850386" y="1463666"/>
                <a:ext cx="1520121" cy="434096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新硬件特征</a:t>
                </a: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275F9063-077C-4D6D-85E3-F4EB190D062E}"/>
                  </a:ext>
                </a:extLst>
              </p:cNvPr>
              <p:cNvSpPr/>
              <p:nvPr/>
            </p:nvSpPr>
            <p:spPr>
              <a:xfrm>
                <a:off x="5491254" y="1463666"/>
                <a:ext cx="1526404" cy="434096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多维度多尺度</a:t>
                </a:r>
                <a:endParaRPr lang="en-US" altLang="zh-CN" sz="1400" dirty="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endParaRPr>
              </a:p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系统性能指标</a:t>
                </a: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B2BDD9FD-4E16-4133-AB5E-270AA6279FED}"/>
                  </a:ext>
                </a:extLst>
              </p:cNvPr>
              <p:cNvSpPr/>
              <p:nvPr/>
            </p:nvSpPr>
            <p:spPr>
              <a:xfrm>
                <a:off x="7131338" y="1463193"/>
                <a:ext cx="1531018" cy="434096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量化评价体系</a:t>
                </a:r>
              </a:p>
            </p:txBody>
          </p: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B1ADE599-48B6-49A9-8FB7-1A13B067B966}"/>
                  </a:ext>
                </a:extLst>
              </p:cNvPr>
              <p:cNvCxnSpPr>
                <a:cxnSpLocks/>
                <a:stCxn id="98" idx="3"/>
                <a:endCxn id="99" idx="1"/>
              </p:cNvCxnSpPr>
              <p:nvPr/>
            </p:nvCxnSpPr>
            <p:spPr>
              <a:xfrm>
                <a:off x="5370507" y="1680714"/>
                <a:ext cx="120747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2C0F39C0-E96A-4B90-A04D-6CB952D2489C}"/>
                  </a:ext>
                </a:extLst>
              </p:cNvPr>
              <p:cNvCxnSpPr>
                <a:cxnSpLocks/>
                <a:stCxn id="99" idx="3"/>
                <a:endCxn id="100" idx="1"/>
              </p:cNvCxnSpPr>
              <p:nvPr/>
            </p:nvCxnSpPr>
            <p:spPr>
              <a:xfrm flipV="1">
                <a:off x="7017658" y="1680241"/>
                <a:ext cx="113680" cy="47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2AB69C2-1565-4570-B2E9-6A46DD1B5815}"/>
                </a:ext>
              </a:extLst>
            </p:cNvPr>
            <p:cNvSpPr/>
            <p:nvPr/>
          </p:nvSpPr>
          <p:spPr>
            <a:xfrm>
              <a:off x="199819" y="450516"/>
              <a:ext cx="11861005" cy="61447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D6EE8E4-2274-40DC-BDCA-14DB9EC1909F}"/>
                </a:ext>
              </a:extLst>
            </p:cNvPr>
            <p:cNvSpPr txBox="1"/>
            <p:nvPr/>
          </p:nvSpPr>
          <p:spPr>
            <a:xfrm>
              <a:off x="199820" y="592819"/>
              <a:ext cx="1186100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问题：</a:t>
              </a:r>
              <a:r>
                <a:rPr lang="en-US" altLang="zh-CN" sz="2000" b="1" dirty="0">
                  <a:solidFill>
                    <a:srgbClr val="B60005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RISC-V</a:t>
              </a:r>
              <a:r>
                <a:rPr lang="zh-CN" altLang="en-US" sz="2000" b="1" dirty="0">
                  <a:solidFill>
                    <a:srgbClr val="B60005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架构上程序执行的可重现性问题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3B92B28-256D-477B-8871-E12005102459}"/>
                </a:ext>
              </a:extLst>
            </p:cNvPr>
            <p:cNvSpPr txBox="1"/>
            <p:nvPr/>
          </p:nvSpPr>
          <p:spPr>
            <a:xfrm>
              <a:off x="3380173" y="2945285"/>
              <a:ext cx="1435827" cy="276999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仿宋_GB2312" panose="02010609030101010101" pitchFamily="49" charset="-122"/>
                  <a:ea typeface="仿宋_GB2312" panose="02010609030101010101" pitchFamily="49" charset="-122"/>
                </a:rPr>
                <a:t>多层结构在线优化</a:t>
              </a:r>
            </a:p>
          </p:txBody>
        </p:sp>
        <p:cxnSp>
          <p:nvCxnSpPr>
            <p:cNvPr id="11" name="连接符: 肘形 10">
              <a:extLst>
                <a:ext uri="{FF2B5EF4-FFF2-40B4-BE49-F238E27FC236}">
                  <a16:creationId xmlns:a16="http://schemas.microsoft.com/office/drawing/2014/main" id="{0F9053F3-F50D-4F42-9F34-66A04D822FF4}"/>
                </a:ext>
              </a:extLst>
            </p:cNvPr>
            <p:cNvCxnSpPr>
              <a:cxnSpLocks/>
              <a:stCxn id="56" idx="1"/>
              <a:endCxn id="103" idx="1"/>
            </p:cNvCxnSpPr>
            <p:nvPr/>
          </p:nvCxnSpPr>
          <p:spPr>
            <a:xfrm rot="10800000" flipV="1">
              <a:off x="3510406" y="2205091"/>
              <a:ext cx="17701" cy="1713799"/>
            </a:xfrm>
            <a:prstGeom prst="bentConnector3">
              <a:avLst>
                <a:gd name="adj1" fmla="val 1068589"/>
              </a:avLst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连接符: 肘形 11">
              <a:extLst>
                <a:ext uri="{FF2B5EF4-FFF2-40B4-BE49-F238E27FC236}">
                  <a16:creationId xmlns:a16="http://schemas.microsoft.com/office/drawing/2014/main" id="{2C7C36B5-6744-4101-9C88-52E15381D963}"/>
                </a:ext>
              </a:extLst>
            </p:cNvPr>
            <p:cNvCxnSpPr>
              <a:cxnSpLocks/>
              <a:stCxn id="96" idx="3"/>
              <a:endCxn id="56" idx="3"/>
            </p:cNvCxnSpPr>
            <p:nvPr/>
          </p:nvCxnSpPr>
          <p:spPr>
            <a:xfrm flipH="1" flipV="1">
              <a:off x="8290762" y="2205092"/>
              <a:ext cx="45059" cy="3463261"/>
            </a:xfrm>
            <a:prstGeom prst="bentConnector3">
              <a:avLst>
                <a:gd name="adj1" fmla="val -50733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26A9A2D-4500-4B03-9378-E34BDAAEEEFA}"/>
                </a:ext>
              </a:extLst>
            </p:cNvPr>
            <p:cNvGrpSpPr/>
            <p:nvPr/>
          </p:nvGrpSpPr>
          <p:grpSpPr>
            <a:xfrm>
              <a:off x="8655487" y="1665253"/>
              <a:ext cx="3348679" cy="974304"/>
              <a:chOff x="8658864" y="1690413"/>
              <a:chExt cx="3220326" cy="974304"/>
            </a:xfrm>
          </p:grpSpPr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1CF4BC5B-2925-479F-981C-E3252953574A}"/>
                  </a:ext>
                </a:extLst>
              </p:cNvPr>
              <p:cNvGrpSpPr/>
              <p:nvPr/>
            </p:nvGrpSpPr>
            <p:grpSpPr>
              <a:xfrm>
                <a:off x="8792901" y="1690413"/>
                <a:ext cx="3060566" cy="960256"/>
                <a:chOff x="6853809" y="3262107"/>
                <a:chExt cx="2961532" cy="960256"/>
              </a:xfrm>
            </p:grpSpPr>
            <p:sp>
              <p:nvSpPr>
                <p:cNvPr id="94" name="矩形: 圆角 93">
                  <a:extLst>
                    <a:ext uri="{FF2B5EF4-FFF2-40B4-BE49-F238E27FC236}">
                      <a16:creationId xmlns:a16="http://schemas.microsoft.com/office/drawing/2014/main" id="{FD269551-0691-4DDE-92B7-FF16E63591DF}"/>
                    </a:ext>
                  </a:extLst>
                </p:cNvPr>
                <p:cNvSpPr/>
                <p:nvPr/>
              </p:nvSpPr>
              <p:spPr>
                <a:xfrm>
                  <a:off x="6863172" y="3283159"/>
                  <a:ext cx="2942071" cy="939204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BED62987-BEE0-4954-80B2-88B9A88F3332}"/>
                    </a:ext>
                  </a:extLst>
                </p:cNvPr>
                <p:cNvSpPr txBox="1"/>
                <p:nvPr/>
              </p:nvSpPr>
              <p:spPr>
                <a:xfrm>
                  <a:off x="6853809" y="3262107"/>
                  <a:ext cx="2961532" cy="30777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1400" b="1" dirty="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区域脱贫、乡村振兴</a:t>
                  </a:r>
                </a:p>
              </p:txBody>
            </p:sp>
          </p:grp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0E45266F-C3AB-419A-8F3C-90DAF1A0F61E}"/>
                  </a:ext>
                </a:extLst>
              </p:cNvPr>
              <p:cNvSpPr txBox="1"/>
              <p:nvPr/>
            </p:nvSpPr>
            <p:spPr>
              <a:xfrm>
                <a:off x="8658864" y="2018386"/>
                <a:ext cx="322032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144000">
                  <a:buFont typeface="Arial" panose="020B0604020202020204" pitchFamily="34" charset="0"/>
                  <a:buChar char="•"/>
                </a:pPr>
                <a:r>
                  <a:rPr lang="zh-CN" altLang="en-US" sz="1200" dirty="0"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支撑江西省井冈山市碧溪镇</a:t>
                </a:r>
                <a:r>
                  <a:rPr lang="en-US" altLang="zh-CN" sz="1200" dirty="0">
                    <a:solidFill>
                      <a:srgbClr val="C00000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1.3</a:t>
                </a:r>
                <a:r>
                  <a:rPr lang="zh-CN" altLang="en-US" sz="1200" dirty="0">
                    <a:solidFill>
                      <a:srgbClr val="C00000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万余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农业人口基本实现全面脱贫，</a:t>
                </a:r>
                <a:r>
                  <a:rPr lang="zh-CN" altLang="en-US" sz="1200" dirty="0"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人均增收</a:t>
                </a:r>
                <a:r>
                  <a:rPr lang="en-US" altLang="zh-CN" sz="1200" dirty="0">
                    <a:solidFill>
                      <a:srgbClr val="C00000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1300</a:t>
                </a:r>
                <a:r>
                  <a:rPr lang="zh-CN" altLang="en-US" sz="1200" dirty="0">
                    <a:solidFill>
                      <a:srgbClr val="C00000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余元</a:t>
                </a:r>
                <a:r>
                  <a:rPr lang="zh-CN" altLang="en-US" sz="1200" dirty="0"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，共计</a:t>
                </a:r>
                <a:r>
                  <a:rPr lang="en-US" altLang="zh-CN" sz="1200" dirty="0">
                    <a:solidFill>
                      <a:srgbClr val="C00000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1380</a:t>
                </a:r>
                <a:r>
                  <a:rPr lang="zh-CN" altLang="en-US" sz="1200" dirty="0">
                    <a:solidFill>
                      <a:srgbClr val="C00000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万元</a:t>
                </a:r>
                <a:endParaRPr lang="en-US" altLang="zh-CN" sz="1200" dirty="0">
                  <a:solidFill>
                    <a:srgbClr val="C00000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endParaRPr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C543974-0FE7-4B8D-95C2-529FAFA836AC}"/>
                </a:ext>
              </a:extLst>
            </p:cNvPr>
            <p:cNvSpPr txBox="1"/>
            <p:nvPr/>
          </p:nvSpPr>
          <p:spPr>
            <a:xfrm>
              <a:off x="3211703" y="1225809"/>
              <a:ext cx="549560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研究方案设计</a:t>
              </a: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C71868B4-7B5D-41F5-BE5B-D93B6F549269}"/>
                </a:ext>
              </a:extLst>
            </p:cNvPr>
            <p:cNvGrpSpPr/>
            <p:nvPr/>
          </p:nvGrpSpPr>
          <p:grpSpPr>
            <a:xfrm>
              <a:off x="8655487" y="5196038"/>
              <a:ext cx="3290071" cy="1142236"/>
              <a:chOff x="8763084" y="4793625"/>
              <a:chExt cx="3108926" cy="1142236"/>
            </a:xfrm>
          </p:grpSpPr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FC3FE923-0BE6-4DC2-9C21-0E817BC2C7F0}"/>
                  </a:ext>
                </a:extLst>
              </p:cNvPr>
              <p:cNvGrpSpPr/>
              <p:nvPr/>
            </p:nvGrpSpPr>
            <p:grpSpPr>
              <a:xfrm>
                <a:off x="8910478" y="4793625"/>
                <a:ext cx="2961532" cy="1114057"/>
                <a:chOff x="6856763" y="3262107"/>
                <a:chExt cx="2961532" cy="1001709"/>
              </a:xfrm>
            </p:grpSpPr>
            <p:sp>
              <p:nvSpPr>
                <p:cNvPr id="90" name="矩形: 圆角 89">
                  <a:extLst>
                    <a:ext uri="{FF2B5EF4-FFF2-40B4-BE49-F238E27FC236}">
                      <a16:creationId xmlns:a16="http://schemas.microsoft.com/office/drawing/2014/main" id="{C6C6CD0B-774C-4E5A-A048-60422515D3B4}"/>
                    </a:ext>
                  </a:extLst>
                </p:cNvPr>
                <p:cNvSpPr/>
                <p:nvPr/>
              </p:nvSpPr>
              <p:spPr>
                <a:xfrm>
                  <a:off x="6866081" y="3283158"/>
                  <a:ext cx="2942071" cy="980658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99F88613-F194-4EB3-A155-D9241F7E7BE3}"/>
                    </a:ext>
                  </a:extLst>
                </p:cNvPr>
                <p:cNvSpPr txBox="1"/>
                <p:nvPr/>
              </p:nvSpPr>
              <p:spPr>
                <a:xfrm>
                  <a:off x="6856763" y="3262107"/>
                  <a:ext cx="2961532" cy="276739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1400" b="1" dirty="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军民融合、技术攻关</a:t>
                  </a:r>
                </a:p>
              </p:txBody>
            </p:sp>
          </p:grp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77D50A6E-99D4-406B-8771-83E6C872F6CA}"/>
                  </a:ext>
                </a:extLst>
              </p:cNvPr>
              <p:cNvSpPr txBox="1"/>
              <p:nvPr/>
            </p:nvSpPr>
            <p:spPr>
              <a:xfrm>
                <a:off x="8763084" y="5104864"/>
                <a:ext cx="3064897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144000">
                  <a:buFont typeface="Arial" panose="020B0604020202020204" pitchFamily="34" charset="0"/>
                  <a:buChar char="•"/>
                </a:pPr>
                <a:r>
                  <a:rPr lang="zh-CN" altLang="en-US" sz="1200" dirty="0"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与军委科技委、国防科技大学、中国科学院等单位紧密合作</a:t>
                </a:r>
                <a:endParaRPr lang="en-US" altLang="zh-CN" sz="1200" dirty="0">
                  <a:latin typeface="仿宋_GB2312" panose="02010609030101010101" pitchFamily="49" charset="-122"/>
                  <a:ea typeface="仿宋_GB2312" panose="02010609030101010101" pitchFamily="49" charset="-122"/>
                </a:endParaRPr>
              </a:p>
              <a:p>
                <a:pPr marL="285750" indent="-144000">
                  <a:buFont typeface="Arial" panose="020B0604020202020204" pitchFamily="34" charset="0"/>
                  <a:buChar char="•"/>
                </a:pPr>
                <a:r>
                  <a:rPr lang="zh-CN" altLang="en-US" sz="1200" dirty="0"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完成海洋等流体数据数据处理关键技术研究，已应用于多个关键场景</a:t>
                </a:r>
                <a:endParaRPr lang="en-US" altLang="zh-CN" sz="1200" b="1" dirty="0">
                  <a:solidFill>
                    <a:srgbClr val="FF0000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72B991F-C0C1-45B2-B831-C8BA54C3411D}"/>
                </a:ext>
              </a:extLst>
            </p:cNvPr>
            <p:cNvSpPr/>
            <p:nvPr/>
          </p:nvSpPr>
          <p:spPr>
            <a:xfrm>
              <a:off x="209753" y="1107590"/>
              <a:ext cx="3008629" cy="54710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55EB347-FA7B-4133-9AA2-CB39C05B1EDD}"/>
                </a:ext>
              </a:extLst>
            </p:cNvPr>
            <p:cNvGrpSpPr/>
            <p:nvPr/>
          </p:nvGrpSpPr>
          <p:grpSpPr>
            <a:xfrm flipH="1">
              <a:off x="641012" y="1699329"/>
              <a:ext cx="2482311" cy="4742771"/>
              <a:chOff x="630594" y="1699329"/>
              <a:chExt cx="2482311" cy="4742771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48EBF6CC-8EE5-4573-A9E3-493033A94881}"/>
                  </a:ext>
                </a:extLst>
              </p:cNvPr>
              <p:cNvSpPr/>
              <p:nvPr/>
            </p:nvSpPr>
            <p:spPr>
              <a:xfrm>
                <a:off x="630594" y="2077459"/>
                <a:ext cx="2482311" cy="396419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85DEACCD-8CD5-4D53-9531-75595B07AE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1274" y="2061122"/>
                <a:ext cx="0" cy="39911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0C1BFA6B-FD44-4D1B-BDE7-4D0C99E0F2A5}"/>
                  </a:ext>
                </a:extLst>
              </p:cNvPr>
              <p:cNvSpPr/>
              <p:nvPr/>
            </p:nvSpPr>
            <p:spPr>
              <a:xfrm>
                <a:off x="2104928" y="2625509"/>
                <a:ext cx="936000" cy="463781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69096A9D-B45D-4746-9A2D-31CF4EEA5864}"/>
                  </a:ext>
                </a:extLst>
              </p:cNvPr>
              <p:cNvSpPr/>
              <p:nvPr/>
            </p:nvSpPr>
            <p:spPr>
              <a:xfrm>
                <a:off x="728175" y="2614230"/>
                <a:ext cx="936000" cy="4654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关系算子</a:t>
                </a:r>
                <a:endParaRPr lang="en-US" altLang="zh-CN" sz="1400" dirty="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endParaRPr>
              </a:p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优化</a:t>
                </a: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DC462DF1-F10F-4D75-961C-D3C30DE04D27}"/>
                  </a:ext>
                </a:extLst>
              </p:cNvPr>
              <p:cNvSpPr/>
              <p:nvPr/>
            </p:nvSpPr>
            <p:spPr>
              <a:xfrm>
                <a:off x="736427" y="3835807"/>
                <a:ext cx="936000" cy="465411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分布式一致性算法</a:t>
                </a:r>
                <a:endParaRPr lang="zh-CN" altLang="en-US" dirty="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2C2BA8EB-F4DC-45CD-8B4A-E9C1246795BA}"/>
                  </a:ext>
                </a:extLst>
              </p:cNvPr>
              <p:cNvSpPr/>
              <p:nvPr/>
            </p:nvSpPr>
            <p:spPr>
              <a:xfrm>
                <a:off x="731181" y="5015683"/>
                <a:ext cx="936000" cy="4699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特征模型提取</a:t>
                </a: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C2B4FD45-B869-4829-8465-4E0A2263F16A}"/>
                  </a:ext>
                </a:extLst>
              </p:cNvPr>
              <p:cNvSpPr/>
              <p:nvPr/>
            </p:nvSpPr>
            <p:spPr>
              <a:xfrm>
                <a:off x="2110502" y="3835807"/>
                <a:ext cx="936000" cy="47150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可移植性差</a:t>
                </a: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E41DD9BF-83DC-4B12-99FE-09C5E8FA4E53}"/>
                  </a:ext>
                </a:extLst>
              </p:cNvPr>
              <p:cNvSpPr/>
              <p:nvPr/>
            </p:nvSpPr>
            <p:spPr>
              <a:xfrm>
                <a:off x="2128254" y="5015683"/>
                <a:ext cx="936000" cy="479722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dirty="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endParaRPr>
              </a:p>
            </p:txBody>
          </p:sp>
          <p:cxnSp>
            <p:nvCxnSpPr>
              <p:cNvPr id="78" name="连接符: 曲线 77">
                <a:extLst>
                  <a:ext uri="{FF2B5EF4-FFF2-40B4-BE49-F238E27FC236}">
                    <a16:creationId xmlns:a16="http://schemas.microsoft.com/office/drawing/2014/main" id="{9AC99C99-CE51-4EA2-879E-59B5B63EA6D7}"/>
                  </a:ext>
                </a:extLst>
              </p:cNvPr>
              <p:cNvCxnSpPr>
                <a:cxnSpLocks/>
                <a:stCxn id="72" idx="2"/>
                <a:endCxn id="76" idx="0"/>
              </p:cNvCxnSpPr>
              <p:nvPr/>
            </p:nvCxnSpPr>
            <p:spPr>
              <a:xfrm rot="16200000" flipH="1">
                <a:off x="2202456" y="3459761"/>
                <a:ext cx="746517" cy="5574"/>
              </a:xfrm>
              <a:prstGeom prst="curvedConnector3">
                <a:avLst>
                  <a:gd name="adj1" fmla="val 50000"/>
                </a:avLst>
              </a:prstGeom>
              <a:ln w="762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连接符: 曲线 78">
                <a:extLst>
                  <a:ext uri="{FF2B5EF4-FFF2-40B4-BE49-F238E27FC236}">
                    <a16:creationId xmlns:a16="http://schemas.microsoft.com/office/drawing/2014/main" id="{04D0421D-A053-4917-B58E-1E2106788C31}"/>
                  </a:ext>
                </a:extLst>
              </p:cNvPr>
              <p:cNvCxnSpPr>
                <a:cxnSpLocks/>
                <a:endCxn id="77" idx="0"/>
              </p:cNvCxnSpPr>
              <p:nvPr/>
            </p:nvCxnSpPr>
            <p:spPr>
              <a:xfrm rot="16200000" flipH="1">
                <a:off x="2241359" y="4660788"/>
                <a:ext cx="692038" cy="17752"/>
              </a:xfrm>
              <a:prstGeom prst="curvedConnector3">
                <a:avLst/>
              </a:prstGeom>
              <a:ln w="762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7477E981-3935-4D8A-956B-CF10B5EB1E8B}"/>
                  </a:ext>
                </a:extLst>
              </p:cNvPr>
              <p:cNvGrpSpPr/>
              <p:nvPr/>
            </p:nvGrpSpPr>
            <p:grpSpPr>
              <a:xfrm>
                <a:off x="1196175" y="3079641"/>
                <a:ext cx="8252" cy="1936042"/>
                <a:chOff x="1162997" y="3024076"/>
                <a:chExt cx="8252" cy="2039587"/>
              </a:xfrm>
            </p:grpSpPr>
            <p:cxnSp>
              <p:nvCxnSpPr>
                <p:cNvPr id="86" name="连接符: 曲线 85">
                  <a:extLst>
                    <a:ext uri="{FF2B5EF4-FFF2-40B4-BE49-F238E27FC236}">
                      <a16:creationId xmlns:a16="http://schemas.microsoft.com/office/drawing/2014/main" id="{868C1A5A-E375-4174-B47F-4994F2D9704D}"/>
                    </a:ext>
                  </a:extLst>
                </p:cNvPr>
                <p:cNvCxnSpPr>
                  <a:cxnSpLocks/>
                  <a:stCxn id="73" idx="2"/>
                  <a:endCxn id="74" idx="0"/>
                </p:cNvCxnSpPr>
                <p:nvPr/>
              </p:nvCxnSpPr>
              <p:spPr>
                <a:xfrm rot="16200000" flipH="1">
                  <a:off x="768819" y="3418254"/>
                  <a:ext cx="796608" cy="8252"/>
                </a:xfrm>
                <a:prstGeom prst="curvedConnector3">
                  <a:avLst/>
                </a:prstGeom>
                <a:ln w="762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连接符: 曲线 86">
                  <a:extLst>
                    <a:ext uri="{FF2B5EF4-FFF2-40B4-BE49-F238E27FC236}">
                      <a16:creationId xmlns:a16="http://schemas.microsoft.com/office/drawing/2014/main" id="{2CBC43EB-C38E-413F-B128-CF90944313A6}"/>
                    </a:ext>
                  </a:extLst>
                </p:cNvPr>
                <p:cNvCxnSpPr>
                  <a:cxnSpLocks/>
                  <a:stCxn id="75" idx="0"/>
                  <a:endCxn id="74" idx="2"/>
                </p:cNvCxnSpPr>
                <p:nvPr/>
              </p:nvCxnSpPr>
              <p:spPr>
                <a:xfrm rot="5400000" flipH="1" flipV="1">
                  <a:off x="792287" y="4684702"/>
                  <a:ext cx="752677" cy="5246"/>
                </a:xfrm>
                <a:prstGeom prst="curvedConnector3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直接箭头连接符 80">
                <a:extLst>
                  <a:ext uri="{FF2B5EF4-FFF2-40B4-BE49-F238E27FC236}">
                    <a16:creationId xmlns:a16="http://schemas.microsoft.com/office/drawing/2014/main" id="{267EB630-D7CE-4D4B-A704-2E5A228EDB7F}"/>
                  </a:ext>
                </a:extLst>
              </p:cNvPr>
              <p:cNvCxnSpPr>
                <a:cxnSpLocks/>
                <a:stCxn id="73" idx="0"/>
              </p:cNvCxnSpPr>
              <p:nvPr/>
            </p:nvCxnSpPr>
            <p:spPr>
              <a:xfrm flipH="1" flipV="1">
                <a:off x="1194760" y="2096888"/>
                <a:ext cx="1415" cy="51734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箭头连接符 81">
                <a:extLst>
                  <a:ext uri="{FF2B5EF4-FFF2-40B4-BE49-F238E27FC236}">
                    <a16:creationId xmlns:a16="http://schemas.microsoft.com/office/drawing/2014/main" id="{75C859CB-0359-4BAF-8A5A-926BB2B10D42}"/>
                  </a:ext>
                </a:extLst>
              </p:cNvPr>
              <p:cNvCxnSpPr>
                <a:cxnSpLocks/>
                <a:endCxn id="72" idx="0"/>
              </p:cNvCxnSpPr>
              <p:nvPr/>
            </p:nvCxnSpPr>
            <p:spPr>
              <a:xfrm>
                <a:off x="2572928" y="2095745"/>
                <a:ext cx="0" cy="529764"/>
              </a:xfrm>
              <a:prstGeom prst="straightConnector1">
                <a:avLst/>
              </a:prstGeom>
              <a:ln w="762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A57D066C-FF62-4FB2-A217-AEFF75644E78}"/>
                  </a:ext>
                </a:extLst>
              </p:cNvPr>
              <p:cNvSpPr/>
              <p:nvPr/>
            </p:nvSpPr>
            <p:spPr>
              <a:xfrm>
                <a:off x="634681" y="1699329"/>
                <a:ext cx="2473692" cy="3837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容器可重现性方案</a:t>
                </a:r>
              </a:p>
            </p:txBody>
          </p:sp>
          <p:cxnSp>
            <p:nvCxnSpPr>
              <p:cNvPr id="84" name="直接箭头连接符 83">
                <a:extLst>
                  <a:ext uri="{FF2B5EF4-FFF2-40B4-BE49-F238E27FC236}">
                    <a16:creationId xmlns:a16="http://schemas.microsoft.com/office/drawing/2014/main" id="{D94A7980-4DFA-46B4-A3D6-DAE07C50C9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8733" y="5495403"/>
                <a:ext cx="0" cy="56295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596E7417-EB28-4FBC-BE80-1E5F7CE05D10}"/>
                  </a:ext>
                </a:extLst>
              </p:cNvPr>
              <p:cNvSpPr/>
              <p:nvPr/>
            </p:nvSpPr>
            <p:spPr>
              <a:xfrm>
                <a:off x="634681" y="6058362"/>
                <a:ext cx="2473883" cy="3837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RISC-V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架构</a:t>
                </a: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632FF756-9678-48FE-A12B-D3AD061AC46D}"/>
                </a:ext>
              </a:extLst>
            </p:cNvPr>
            <p:cNvGrpSpPr/>
            <p:nvPr/>
          </p:nvGrpSpPr>
          <p:grpSpPr>
            <a:xfrm>
              <a:off x="100096" y="1622423"/>
              <a:ext cx="504475" cy="4917260"/>
              <a:chOff x="100096" y="1622423"/>
              <a:chExt cx="504475" cy="4917260"/>
            </a:xfrm>
          </p:grpSpPr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54C48555-E54E-4035-826E-0605419CAC1D}"/>
                  </a:ext>
                </a:extLst>
              </p:cNvPr>
              <p:cNvGrpSpPr/>
              <p:nvPr/>
            </p:nvGrpSpPr>
            <p:grpSpPr>
              <a:xfrm rot="16200000">
                <a:off x="-826398" y="2765824"/>
                <a:ext cx="2405317" cy="269255"/>
                <a:chOff x="1495946" y="157164"/>
                <a:chExt cx="884215" cy="269255"/>
              </a:xfrm>
              <a:solidFill>
                <a:schemeClr val="tx1"/>
              </a:solidFill>
            </p:grpSpPr>
            <p:sp>
              <p:nvSpPr>
                <p:cNvPr id="68" name="箭头: 右 67">
                  <a:extLst>
                    <a:ext uri="{FF2B5EF4-FFF2-40B4-BE49-F238E27FC236}">
                      <a16:creationId xmlns:a16="http://schemas.microsoft.com/office/drawing/2014/main" id="{4C5387ED-41B6-4209-824E-CD62D93D9CC8}"/>
                    </a:ext>
                  </a:extLst>
                </p:cNvPr>
                <p:cNvSpPr/>
                <p:nvPr/>
              </p:nvSpPr>
              <p:spPr>
                <a:xfrm rot="10800000" flipV="1">
                  <a:off x="1502569" y="157164"/>
                  <a:ext cx="873919" cy="216693"/>
                </a:xfrm>
                <a:prstGeom prst="rightArrow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1DB4D554-42F3-41C1-8F4B-F29D7E4414C8}"/>
                    </a:ext>
                  </a:extLst>
                </p:cNvPr>
                <p:cNvSpPr/>
                <p:nvPr/>
              </p:nvSpPr>
              <p:spPr>
                <a:xfrm>
                  <a:off x="1495946" y="269295"/>
                  <a:ext cx="884215" cy="1571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30681620-3662-455E-AEFA-4848D233755B}"/>
                  </a:ext>
                </a:extLst>
              </p:cNvPr>
              <p:cNvSpPr txBox="1"/>
              <p:nvPr/>
            </p:nvSpPr>
            <p:spPr>
              <a:xfrm>
                <a:off x="326148" y="1622423"/>
                <a:ext cx="277389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dirty="0">
                    <a:latin typeface="黑体gb2312"/>
                    <a:ea typeface="黑体" panose="02010609060101010101" pitchFamily="49" charset="-122"/>
                  </a:rPr>
                  <a:t>数据库软件定义计算系统</a:t>
                </a:r>
              </a:p>
            </p:txBody>
          </p: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F1BD64DD-BD16-4440-AABF-BF072DD14965}"/>
                  </a:ext>
                </a:extLst>
              </p:cNvPr>
              <p:cNvGrpSpPr/>
              <p:nvPr/>
            </p:nvGrpSpPr>
            <p:grpSpPr>
              <a:xfrm rot="5400000">
                <a:off x="-732067" y="5188500"/>
                <a:ext cx="2405322" cy="267955"/>
                <a:chOff x="1492271" y="157163"/>
                <a:chExt cx="884217" cy="267955"/>
              </a:xfrm>
              <a:solidFill>
                <a:schemeClr val="tx1"/>
              </a:solidFill>
            </p:grpSpPr>
            <p:sp>
              <p:nvSpPr>
                <p:cNvPr id="66" name="箭头: 右 65">
                  <a:extLst>
                    <a:ext uri="{FF2B5EF4-FFF2-40B4-BE49-F238E27FC236}">
                      <a16:creationId xmlns:a16="http://schemas.microsoft.com/office/drawing/2014/main" id="{F222F4A0-D216-42ED-B0E7-6A502CDF1041}"/>
                    </a:ext>
                  </a:extLst>
                </p:cNvPr>
                <p:cNvSpPr/>
                <p:nvPr/>
              </p:nvSpPr>
              <p:spPr>
                <a:xfrm rot="10800000" flipV="1">
                  <a:off x="1502569" y="157163"/>
                  <a:ext cx="873919" cy="216693"/>
                </a:xfrm>
                <a:prstGeom prst="rightArrow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9202E483-C554-46E8-96B8-8753429455AF}"/>
                    </a:ext>
                  </a:extLst>
                </p:cNvPr>
                <p:cNvSpPr/>
                <p:nvPr/>
              </p:nvSpPr>
              <p:spPr>
                <a:xfrm>
                  <a:off x="1492271" y="267994"/>
                  <a:ext cx="884215" cy="1571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FD1DA56-CE38-4BA1-BA1A-204E87881288}"/>
                  </a:ext>
                </a:extLst>
              </p:cNvPr>
              <p:cNvSpPr txBox="1"/>
              <p:nvPr/>
            </p:nvSpPr>
            <p:spPr>
              <a:xfrm>
                <a:off x="100096" y="4077470"/>
                <a:ext cx="500495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计算系统驱动数据库优化</a:t>
                </a:r>
              </a:p>
            </p:txBody>
          </p:sp>
        </p:grp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4A91CFD-C261-4B21-8442-052B8FDA3AB9}"/>
                </a:ext>
              </a:extLst>
            </p:cNvPr>
            <p:cNvCxnSpPr>
              <a:cxnSpLocks/>
              <a:stCxn id="77" idx="2"/>
            </p:cNvCxnSpPr>
            <p:nvPr/>
          </p:nvCxnSpPr>
          <p:spPr>
            <a:xfrm>
              <a:off x="1157663" y="5495405"/>
              <a:ext cx="0" cy="548520"/>
            </a:xfrm>
            <a:prstGeom prst="straightConnector1">
              <a:avLst/>
            </a:prstGeom>
            <a:ln w="762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3EA39854-A540-4C5C-BCF4-61DD8479D793}"/>
                </a:ext>
              </a:extLst>
            </p:cNvPr>
            <p:cNvGrpSpPr/>
            <p:nvPr/>
          </p:nvGrpSpPr>
          <p:grpSpPr>
            <a:xfrm>
              <a:off x="3510405" y="1652174"/>
              <a:ext cx="4780357" cy="1084784"/>
              <a:chOff x="3510405" y="1652174"/>
              <a:chExt cx="4780357" cy="1084784"/>
            </a:xfrm>
          </p:grpSpPr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8F370F88-8590-4DAD-ACD0-596877E949D9}"/>
                  </a:ext>
                </a:extLst>
              </p:cNvPr>
              <p:cNvGrpSpPr/>
              <p:nvPr/>
            </p:nvGrpSpPr>
            <p:grpSpPr>
              <a:xfrm>
                <a:off x="3510405" y="1652174"/>
                <a:ext cx="4780357" cy="1084784"/>
                <a:chOff x="3510405" y="1652174"/>
                <a:chExt cx="4780357" cy="1084784"/>
              </a:xfrm>
            </p:grpSpPr>
            <p:sp>
              <p:nvSpPr>
                <p:cNvPr id="56" name="矩形: 圆角 55">
                  <a:extLst>
                    <a:ext uri="{FF2B5EF4-FFF2-40B4-BE49-F238E27FC236}">
                      <a16:creationId xmlns:a16="http://schemas.microsoft.com/office/drawing/2014/main" id="{FF24CA3F-33FB-4BEE-BAE1-4DD2C444B5B6}"/>
                    </a:ext>
                  </a:extLst>
                </p:cNvPr>
                <p:cNvSpPr/>
                <p:nvPr/>
              </p:nvSpPr>
              <p:spPr>
                <a:xfrm>
                  <a:off x="3528106" y="1673226"/>
                  <a:ext cx="4762656" cy="1063732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B4C59F8F-EA39-4267-889C-BC765521D2CA}"/>
                    </a:ext>
                  </a:extLst>
                </p:cNvPr>
                <p:cNvSpPr/>
                <p:nvPr/>
              </p:nvSpPr>
              <p:spPr>
                <a:xfrm>
                  <a:off x="3613961" y="2217007"/>
                  <a:ext cx="1338145" cy="37204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chemeClr val="tx1"/>
                      </a:solidFill>
                      <a:latin typeface="仿宋_GB2312" panose="02010609030101010101" pitchFamily="49" charset="-122"/>
                      <a:ea typeface="仿宋_GB2312" panose="02010609030101010101" pitchFamily="49" charset="-122"/>
                    </a:rPr>
                    <a:t>关系代数建模</a:t>
                  </a: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441272C5-260C-412D-B3E5-9742A0823FA2}"/>
                    </a:ext>
                  </a:extLst>
                </p:cNvPr>
                <p:cNvSpPr/>
                <p:nvPr/>
              </p:nvSpPr>
              <p:spPr>
                <a:xfrm>
                  <a:off x="5174662" y="2213818"/>
                  <a:ext cx="1338145" cy="37204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chemeClr val="tx1"/>
                      </a:solidFill>
                      <a:latin typeface="仿宋_GB2312" panose="02010609030101010101" pitchFamily="49" charset="-122"/>
                      <a:ea typeface="仿宋_GB2312" panose="02010609030101010101" pitchFamily="49" charset="-122"/>
                    </a:rPr>
                    <a:t>关系算子优化</a:t>
                  </a:r>
                </a:p>
              </p:txBody>
            </p:sp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B2B45AEC-5477-40FA-AB63-11D47CA93D0C}"/>
                    </a:ext>
                  </a:extLst>
                </p:cNvPr>
                <p:cNvSpPr/>
                <p:nvPr/>
              </p:nvSpPr>
              <p:spPr>
                <a:xfrm>
                  <a:off x="6753066" y="2212603"/>
                  <a:ext cx="1443801" cy="37204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chemeClr val="tx1"/>
                      </a:solidFill>
                      <a:latin typeface="仿宋_GB2312" panose="02010609030101010101" pitchFamily="49" charset="-122"/>
                      <a:ea typeface="仿宋_GB2312" panose="02010609030101010101" pitchFamily="49" charset="-122"/>
                    </a:rPr>
                    <a:t>索引查询优化</a:t>
                  </a:r>
                </a:p>
              </p:txBody>
            </p:sp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B8B3EE04-61AC-4702-8F58-8C02E812C4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5332" y="2067785"/>
                  <a:ext cx="1596105" cy="235"/>
                </a:xfrm>
                <a:prstGeom prst="line">
                  <a:avLst/>
                </a:prstGeom>
                <a:solidFill>
                  <a:schemeClr val="bg1"/>
                </a:solidFill>
                <a:ln w="38100">
                  <a:solidFill>
                    <a:schemeClr val="bg1">
                      <a:lumMod val="7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8105D940-27E6-4CF3-936F-36C435DBA200}"/>
                    </a:ext>
                  </a:extLst>
                </p:cNvPr>
                <p:cNvSpPr txBox="1"/>
                <p:nvPr/>
              </p:nvSpPr>
              <p:spPr>
                <a:xfrm>
                  <a:off x="3510405" y="1652174"/>
                  <a:ext cx="2735439" cy="30777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400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程序可重现方案设计</a:t>
                  </a:r>
                </a:p>
              </p:txBody>
            </p:sp>
          </p:grp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7BD22C64-E216-4F9B-97C7-E59F9187B030}"/>
                  </a:ext>
                </a:extLst>
              </p:cNvPr>
              <p:cNvCxnSpPr>
                <a:cxnSpLocks/>
                <a:endCxn id="57" idx="0"/>
              </p:cNvCxnSpPr>
              <p:nvPr/>
            </p:nvCxnSpPr>
            <p:spPr>
              <a:xfrm>
                <a:off x="4283033" y="2054324"/>
                <a:ext cx="1" cy="162683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DC39FA1F-EC64-46B5-B612-03728CA76709}"/>
                  </a:ext>
                </a:extLst>
              </p:cNvPr>
              <p:cNvCxnSpPr>
                <a:cxnSpLocks/>
                <a:endCxn id="58" idx="0"/>
              </p:cNvCxnSpPr>
              <p:nvPr/>
            </p:nvCxnSpPr>
            <p:spPr>
              <a:xfrm>
                <a:off x="5843735" y="2054324"/>
                <a:ext cx="0" cy="159494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40D27282-74EF-4C64-A279-293021400BCA}"/>
                </a:ext>
              </a:extLst>
            </p:cNvPr>
            <p:cNvCxnSpPr>
              <a:cxnSpLocks/>
            </p:cNvCxnSpPr>
            <p:nvPr/>
          </p:nvCxnSpPr>
          <p:spPr>
            <a:xfrm>
              <a:off x="5861436" y="2067934"/>
              <a:ext cx="1613531" cy="135144"/>
            </a:xfrm>
            <a:prstGeom prst="bentConnector2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42947D6-E35A-4B90-A749-3D10252AB1BA}"/>
                </a:ext>
              </a:extLst>
            </p:cNvPr>
            <p:cNvSpPr txBox="1"/>
            <p:nvPr/>
          </p:nvSpPr>
          <p:spPr>
            <a:xfrm>
              <a:off x="7119709" y="4657063"/>
              <a:ext cx="1271740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>
                  <a:latin typeface="仿宋_GB2312" panose="02010609030101010101" pitchFamily="49" charset="-122"/>
                  <a:ea typeface="仿宋_GB2312" panose="02010609030101010101" pitchFamily="49" charset="-122"/>
                </a:rPr>
                <a:t>混合一致性设计</a:t>
              </a:r>
            </a:p>
          </p:txBody>
        </p: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87DE138D-5F57-49FD-BD7C-4350F0EAF0D2}"/>
                </a:ext>
              </a:extLst>
            </p:cNvPr>
            <p:cNvCxnSpPr>
              <a:cxnSpLocks/>
              <a:endCxn id="103" idx="3"/>
            </p:cNvCxnSpPr>
            <p:nvPr/>
          </p:nvCxnSpPr>
          <p:spPr>
            <a:xfrm rot="16200000" flipV="1">
              <a:off x="7479572" y="4712380"/>
              <a:ext cx="1749462" cy="16248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810F560-DD18-4255-802B-510793FFC5E9}"/>
                </a:ext>
              </a:extLst>
            </p:cNvPr>
            <p:cNvSpPr txBox="1"/>
            <p:nvPr/>
          </p:nvSpPr>
          <p:spPr>
            <a:xfrm>
              <a:off x="7728126" y="2954201"/>
              <a:ext cx="800212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>
                  <a:latin typeface="仿宋_GB2312" panose="02010609030101010101" pitchFamily="49" charset="-122"/>
                  <a:ea typeface="仿宋_GB2312" panose="02010609030101010101" pitchFamily="49" charset="-122"/>
                </a:rPr>
                <a:t>重构优化</a:t>
              </a: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E926FA14-4D70-4099-87F4-A4D6F233B74C}"/>
                </a:ext>
              </a:extLst>
            </p:cNvPr>
            <p:cNvGrpSpPr/>
            <p:nvPr/>
          </p:nvGrpSpPr>
          <p:grpSpPr>
            <a:xfrm>
              <a:off x="8815604" y="2799651"/>
              <a:ext cx="3163610" cy="2238478"/>
              <a:chOff x="6849123" y="3275142"/>
              <a:chExt cx="2969671" cy="1920217"/>
            </a:xfrm>
          </p:grpSpPr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D921015A-475C-44A4-A343-E79042C85BBF}"/>
                  </a:ext>
                </a:extLst>
              </p:cNvPr>
              <p:cNvSpPr/>
              <p:nvPr/>
            </p:nvSpPr>
            <p:spPr>
              <a:xfrm>
                <a:off x="6859457" y="3283156"/>
                <a:ext cx="2945733" cy="1912203"/>
              </a:xfrm>
              <a:prstGeom prst="roundRect">
                <a:avLst>
                  <a:gd name="adj" fmla="val 9246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D2218ECA-804B-4E2E-8457-ED1A8D98B4FD}"/>
                  </a:ext>
                </a:extLst>
              </p:cNvPr>
              <p:cNvSpPr txBox="1"/>
              <p:nvPr/>
            </p:nvSpPr>
            <p:spPr>
              <a:xfrm>
                <a:off x="6849123" y="3275142"/>
                <a:ext cx="2969671" cy="2640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产业信息化、智能化转型</a:t>
                </a: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019086F-3EC7-4BC2-8627-0FA44AC19393}"/>
                </a:ext>
              </a:extLst>
            </p:cNvPr>
            <p:cNvSpPr txBox="1"/>
            <p:nvPr/>
          </p:nvSpPr>
          <p:spPr>
            <a:xfrm>
              <a:off x="10509387" y="3261447"/>
              <a:ext cx="132885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41750"/>
              <a:r>
                <a:rPr lang="zh-CN" altLang="en-US" sz="1200" dirty="0">
                  <a:latin typeface="仿宋_GB2312" panose="02010609030101010101" pitchFamily="49" charset="-122"/>
                  <a:ea typeface="仿宋_GB2312" panose="02010609030101010101" pitchFamily="49" charset="-122"/>
                </a:rPr>
                <a:t>产生经济效益</a:t>
              </a:r>
              <a:endParaRPr lang="en-US" altLang="zh-CN" sz="1200" dirty="0">
                <a:latin typeface="仿宋_GB2312" panose="02010609030101010101" pitchFamily="49" charset="-122"/>
                <a:ea typeface="仿宋_GB2312" panose="02010609030101010101" pitchFamily="49" charset="-122"/>
              </a:endParaRP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B3F782C4-FDE8-49DA-9BCD-5AE46BBCE035}"/>
                </a:ext>
              </a:extLst>
            </p:cNvPr>
            <p:cNvGrpSpPr/>
            <p:nvPr/>
          </p:nvGrpSpPr>
          <p:grpSpPr>
            <a:xfrm>
              <a:off x="8958183" y="3563505"/>
              <a:ext cx="2939405" cy="276999"/>
              <a:chOff x="8959559" y="3451535"/>
              <a:chExt cx="2939405" cy="276999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B881BD0F-498E-4336-9B24-55628B6EE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54683" y="3728534"/>
                <a:ext cx="134428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34F4232-6A3D-4EC3-A072-DCA84EC8D89F}"/>
                  </a:ext>
                </a:extLst>
              </p:cNvPr>
              <p:cNvSpPr txBox="1"/>
              <p:nvPr/>
            </p:nvSpPr>
            <p:spPr>
              <a:xfrm>
                <a:off x="8959559" y="3451535"/>
                <a:ext cx="1598428" cy="2769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江西省有色金属产业</a:t>
                </a: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449D43A4-7D4A-4B2B-BF37-881A85B73BA4}"/>
                </a:ext>
              </a:extLst>
            </p:cNvPr>
            <p:cNvGrpSpPr/>
            <p:nvPr/>
          </p:nvGrpSpPr>
          <p:grpSpPr>
            <a:xfrm>
              <a:off x="8958183" y="3910575"/>
              <a:ext cx="2939405" cy="276999"/>
              <a:chOff x="8959559" y="3451535"/>
              <a:chExt cx="2939405" cy="276999"/>
            </a:xfrm>
          </p:grpSpPr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7BBCE3C6-FA7B-4C6E-8A17-F32DB057D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54683" y="3728534"/>
                <a:ext cx="134428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9F8F714-212D-4FF9-A767-3CB637B35F7D}"/>
                  </a:ext>
                </a:extLst>
              </p:cNvPr>
              <p:cNvSpPr txBox="1"/>
              <p:nvPr/>
            </p:nvSpPr>
            <p:spPr>
              <a:xfrm>
                <a:off x="8959559" y="3451535"/>
                <a:ext cx="1598428" cy="2769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数字医疗业务领域</a:t>
                </a: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915B79FA-50EB-4987-864D-5EDBD4427DAE}"/>
                </a:ext>
              </a:extLst>
            </p:cNvPr>
            <p:cNvGrpSpPr/>
            <p:nvPr/>
          </p:nvGrpSpPr>
          <p:grpSpPr>
            <a:xfrm>
              <a:off x="8958183" y="4257646"/>
              <a:ext cx="2939405" cy="276999"/>
              <a:chOff x="8959559" y="3451535"/>
              <a:chExt cx="2939405" cy="276999"/>
            </a:xfrm>
          </p:grpSpPr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E2431938-0A13-480A-9C8E-77565B1F5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54683" y="3728534"/>
                <a:ext cx="134428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9DF8DB8-9F4D-461B-8C71-3C35C072372C}"/>
                  </a:ext>
                </a:extLst>
              </p:cNvPr>
              <p:cNvSpPr txBox="1"/>
              <p:nvPr/>
            </p:nvSpPr>
            <p:spPr>
              <a:xfrm>
                <a:off x="8959559" y="3451535"/>
                <a:ext cx="1598428" cy="2769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政府云服务平台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BB62BCDF-D644-4EE9-9098-A26EFF0B0B9E}"/>
                </a:ext>
              </a:extLst>
            </p:cNvPr>
            <p:cNvGrpSpPr/>
            <p:nvPr/>
          </p:nvGrpSpPr>
          <p:grpSpPr>
            <a:xfrm>
              <a:off x="8958183" y="4604716"/>
              <a:ext cx="2939405" cy="276999"/>
              <a:chOff x="8959559" y="3451535"/>
              <a:chExt cx="2939405" cy="276999"/>
            </a:xfrm>
          </p:grpSpPr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40E8F8BD-8DE7-4EDE-B6AC-2C3B04C94E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54683" y="3728534"/>
                <a:ext cx="134428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7BE7D89-9E9C-427A-8A61-9DC4D2E96343}"/>
                  </a:ext>
                </a:extLst>
              </p:cNvPr>
              <p:cNvSpPr txBox="1"/>
              <p:nvPr/>
            </p:nvSpPr>
            <p:spPr>
              <a:xfrm>
                <a:off x="8959559" y="3451535"/>
                <a:ext cx="1598428" cy="2769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企业信息化平台</a:t>
                </a: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9B214A7-92F6-4735-BF1F-DF72F6546AE2}"/>
                </a:ext>
              </a:extLst>
            </p:cNvPr>
            <p:cNvSpPr txBox="1"/>
            <p:nvPr/>
          </p:nvSpPr>
          <p:spPr>
            <a:xfrm>
              <a:off x="10460788" y="3541855"/>
              <a:ext cx="132885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41750"/>
              <a:r>
                <a:rPr lang="en-US" altLang="zh-CN" sz="1200" dirty="0">
                  <a:solidFill>
                    <a:srgbClr val="C00000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rPr>
                <a:t>200</a:t>
              </a:r>
              <a:r>
                <a:rPr lang="zh-CN" altLang="en-US" sz="1200" dirty="0">
                  <a:solidFill>
                    <a:srgbClr val="C00000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rPr>
                <a:t>万元</a:t>
              </a:r>
              <a:endParaRPr lang="en-US" altLang="zh-CN" sz="1200" dirty="0">
                <a:solidFill>
                  <a:srgbClr val="C0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245F3AD-F9FB-43BE-9F85-B0C66BB3D180}"/>
                </a:ext>
              </a:extLst>
            </p:cNvPr>
            <p:cNvSpPr txBox="1"/>
            <p:nvPr/>
          </p:nvSpPr>
          <p:spPr>
            <a:xfrm>
              <a:off x="10479081" y="3864010"/>
              <a:ext cx="132885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41750"/>
              <a:r>
                <a:rPr lang="en-US" altLang="zh-CN" sz="1200" dirty="0">
                  <a:solidFill>
                    <a:srgbClr val="C00000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rPr>
                <a:t>300</a:t>
              </a:r>
              <a:r>
                <a:rPr lang="zh-CN" altLang="en-US" sz="1200" dirty="0">
                  <a:solidFill>
                    <a:srgbClr val="C00000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rPr>
                <a:t>万元</a:t>
              </a:r>
              <a:endParaRPr lang="en-US" altLang="zh-CN" sz="1200" dirty="0">
                <a:solidFill>
                  <a:srgbClr val="C0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F02DD3A-ADC2-45B0-B67D-A08E44D3D2AE}"/>
                </a:ext>
              </a:extLst>
            </p:cNvPr>
            <p:cNvSpPr txBox="1"/>
            <p:nvPr/>
          </p:nvSpPr>
          <p:spPr>
            <a:xfrm>
              <a:off x="10479080" y="4234362"/>
              <a:ext cx="154998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41750"/>
              <a:r>
                <a:rPr lang="en-US" altLang="zh-CN" sz="1200" dirty="0">
                  <a:solidFill>
                    <a:srgbClr val="C00000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rPr>
                <a:t>3</a:t>
              </a:r>
              <a:r>
                <a:rPr lang="zh-CN" altLang="en-US" sz="1200" dirty="0">
                  <a:solidFill>
                    <a:srgbClr val="C00000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rPr>
                <a:t>项</a:t>
              </a:r>
              <a:r>
                <a:rPr lang="zh-CN" altLang="en-US" sz="1200" dirty="0">
                  <a:latin typeface="仿宋_GB2312" panose="02010609030101010101" pitchFamily="49" charset="-122"/>
                  <a:ea typeface="仿宋_GB2312" panose="02010609030101010101" pitchFamily="49" charset="-122"/>
                </a:rPr>
                <a:t>政府服务平台</a:t>
              </a:r>
              <a:endParaRPr lang="en-US" altLang="zh-CN" sz="1200" dirty="0">
                <a:latin typeface="仿宋_GB2312" panose="02010609030101010101" pitchFamily="49" charset="-122"/>
                <a:ea typeface="仿宋_GB2312" panose="02010609030101010101" pitchFamily="49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57597AF-E842-483B-93BC-FEDD86F63BE2}"/>
                </a:ext>
              </a:extLst>
            </p:cNvPr>
            <p:cNvSpPr txBox="1"/>
            <p:nvPr/>
          </p:nvSpPr>
          <p:spPr>
            <a:xfrm>
              <a:off x="10496648" y="4597898"/>
              <a:ext cx="132885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41750"/>
              <a:r>
                <a:rPr lang="en-US" altLang="zh-CN" sz="1200" dirty="0">
                  <a:solidFill>
                    <a:srgbClr val="C00000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rPr>
                <a:t>743</a:t>
              </a:r>
              <a:r>
                <a:rPr lang="zh-CN" altLang="en-US" sz="1200" dirty="0">
                  <a:solidFill>
                    <a:srgbClr val="C00000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rPr>
                <a:t>万元</a:t>
              </a:r>
              <a:endParaRPr lang="en-US" altLang="zh-CN" sz="1200" dirty="0">
                <a:solidFill>
                  <a:srgbClr val="C0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endParaRPr>
            </a:p>
          </p:txBody>
        </p: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D8F193A2-1891-4BE7-9628-1FEC4BDA3FFF}"/>
                </a:ext>
              </a:extLst>
            </p:cNvPr>
            <p:cNvCxnSpPr>
              <a:cxnSpLocks/>
              <a:endCxn id="96" idx="1"/>
            </p:cNvCxnSpPr>
            <p:nvPr/>
          </p:nvCxnSpPr>
          <p:spPr>
            <a:xfrm rot="16200000" flipH="1">
              <a:off x="2582277" y="4677465"/>
              <a:ext cx="1749464" cy="232312"/>
            </a:xfrm>
            <a:prstGeom prst="bentConnector2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146926FC-9CDD-4960-995E-3D5467D5B569}"/>
                </a:ext>
              </a:extLst>
            </p:cNvPr>
            <p:cNvCxnSpPr>
              <a:cxnSpLocks/>
              <a:stCxn id="103" idx="2"/>
              <a:endCxn id="96" idx="1"/>
            </p:cNvCxnSpPr>
            <p:nvPr/>
          </p:nvCxnSpPr>
          <p:spPr>
            <a:xfrm rot="5400000">
              <a:off x="4123651" y="3900271"/>
              <a:ext cx="1217596" cy="2318568"/>
            </a:xfrm>
            <a:prstGeom prst="bentConnector4">
              <a:avLst>
                <a:gd name="adj1" fmla="val 8993"/>
                <a:gd name="adj2" fmla="val 109860"/>
              </a:avLst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CB65B39-CDCD-4F1B-85C2-90E611458654}"/>
                </a:ext>
              </a:extLst>
            </p:cNvPr>
            <p:cNvSpPr txBox="1"/>
            <p:nvPr/>
          </p:nvSpPr>
          <p:spPr>
            <a:xfrm>
              <a:off x="3383888" y="4767055"/>
              <a:ext cx="824332" cy="276999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仿宋_GB2312" panose="02010609030101010101" pitchFamily="49" charset="-122"/>
                  <a:ea typeface="仿宋_GB2312" panose="02010609030101010101" pitchFamily="49" charset="-122"/>
                </a:rPr>
                <a:t>量化评价</a:t>
              </a:r>
            </a:p>
          </p:txBody>
        </p:sp>
        <p:sp>
          <p:nvSpPr>
            <p:cNvPr id="38" name="箭头: V 形 37">
              <a:extLst>
                <a:ext uri="{FF2B5EF4-FFF2-40B4-BE49-F238E27FC236}">
                  <a16:creationId xmlns:a16="http://schemas.microsoft.com/office/drawing/2014/main" id="{69E6E75C-66D5-4352-A5FA-93F214495961}"/>
                </a:ext>
              </a:extLst>
            </p:cNvPr>
            <p:cNvSpPr/>
            <p:nvPr/>
          </p:nvSpPr>
          <p:spPr>
            <a:xfrm>
              <a:off x="275912" y="1176016"/>
              <a:ext cx="3142761" cy="408264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箭头: V 形 38">
              <a:extLst>
                <a:ext uri="{FF2B5EF4-FFF2-40B4-BE49-F238E27FC236}">
                  <a16:creationId xmlns:a16="http://schemas.microsoft.com/office/drawing/2014/main" id="{023C8478-CEA6-479E-ABE2-E7FA2EFC81EE}"/>
                </a:ext>
              </a:extLst>
            </p:cNvPr>
            <p:cNvSpPr/>
            <p:nvPr/>
          </p:nvSpPr>
          <p:spPr>
            <a:xfrm>
              <a:off x="3340853" y="1180528"/>
              <a:ext cx="5236410" cy="408264"/>
            </a:xfrm>
            <a:prstGeom prst="chevr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94F88DE9-8249-4732-9420-42E087702D8F}"/>
                </a:ext>
              </a:extLst>
            </p:cNvPr>
            <p:cNvSpPr txBox="1"/>
            <p:nvPr/>
          </p:nvSpPr>
          <p:spPr>
            <a:xfrm>
              <a:off x="209755" y="1214749"/>
              <a:ext cx="30127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主要问题</a:t>
              </a:r>
            </a:p>
          </p:txBody>
        </p:sp>
        <p:sp>
          <p:nvSpPr>
            <p:cNvPr id="41" name="箭头: V 形 40">
              <a:extLst>
                <a:ext uri="{FF2B5EF4-FFF2-40B4-BE49-F238E27FC236}">
                  <a16:creationId xmlns:a16="http://schemas.microsoft.com/office/drawing/2014/main" id="{0222D365-3F51-411C-BC96-E28D8D39354E}"/>
                </a:ext>
              </a:extLst>
            </p:cNvPr>
            <p:cNvSpPr/>
            <p:nvPr/>
          </p:nvSpPr>
          <p:spPr>
            <a:xfrm>
              <a:off x="8500913" y="1176016"/>
              <a:ext cx="3499279" cy="408264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A5A5E39-A8F0-4211-B5A3-094A7C30C872}"/>
                </a:ext>
              </a:extLst>
            </p:cNvPr>
            <p:cNvSpPr txBox="1"/>
            <p:nvPr/>
          </p:nvSpPr>
          <p:spPr>
            <a:xfrm>
              <a:off x="8875300" y="1204575"/>
              <a:ext cx="30127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性能评估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80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A4D5EA2-A3FF-4AA5-B25B-E5D8B50DA666}"/>
              </a:ext>
            </a:extLst>
          </p:cNvPr>
          <p:cNvSpPr/>
          <p:nvPr/>
        </p:nvSpPr>
        <p:spPr>
          <a:xfrm>
            <a:off x="213846" y="431266"/>
            <a:ext cx="11861005" cy="61447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748967-799E-47F9-BBCE-41B8E76B703A}"/>
              </a:ext>
            </a:extLst>
          </p:cNvPr>
          <p:cNvSpPr txBox="1"/>
          <p:nvPr/>
        </p:nvSpPr>
        <p:spPr>
          <a:xfrm>
            <a:off x="213847" y="573569"/>
            <a:ext cx="118610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问题：</a:t>
            </a:r>
            <a:r>
              <a:rPr lang="en-US" altLang="zh-CN" sz="2000" b="1" dirty="0">
                <a:solidFill>
                  <a:srgbClr val="B6000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RISC-V</a:t>
            </a:r>
            <a:r>
              <a:rPr lang="zh-CN" altLang="en-US" sz="2000" b="1" dirty="0">
                <a:solidFill>
                  <a:srgbClr val="B6000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架构上程序执行的可重现性问题</a:t>
            </a:r>
          </a:p>
        </p:txBody>
      </p:sp>
    </p:spTree>
    <p:extLst>
      <p:ext uri="{BB962C8B-B14F-4D97-AF65-F5344CB8AC3E}">
        <p14:creationId xmlns:p14="http://schemas.microsoft.com/office/powerpoint/2010/main" val="362124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209</Words>
  <Application>Microsoft Office PowerPoint</Application>
  <PresentationFormat>宽屏</PresentationFormat>
  <Paragraphs>46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等线 Light</vt:lpstr>
      <vt:lpstr>仿宋_GB2312</vt:lpstr>
      <vt:lpstr>黑体</vt:lpstr>
      <vt:lpstr>黑体gb2312</vt:lpstr>
      <vt:lpstr>微软雅黑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Ao Cui</dc:creator>
  <cp:lastModifiedBy>Ao Cui</cp:lastModifiedBy>
  <cp:revision>40</cp:revision>
  <dcterms:created xsi:type="dcterms:W3CDTF">2022-03-12T16:47:19Z</dcterms:created>
  <dcterms:modified xsi:type="dcterms:W3CDTF">2022-03-20T11:38:32Z</dcterms:modified>
</cp:coreProperties>
</file>