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 id="2147483659" r:id="rId3"/>
  </p:sldMasterIdLst>
  <p:notesMasterIdLst>
    <p:notesMasterId r:id="rId17"/>
  </p:notesMasterIdLst>
  <p:handoutMasterIdLst>
    <p:handoutMasterId r:id="rId18"/>
  </p:handoutMasterIdLst>
  <p:sldIdLst>
    <p:sldId id="873" r:id="rId4"/>
    <p:sldId id="919" r:id="rId5"/>
    <p:sldId id="923" r:id="rId6"/>
    <p:sldId id="924" r:id="rId7"/>
    <p:sldId id="920" r:id="rId8"/>
    <p:sldId id="926" r:id="rId9"/>
    <p:sldId id="937" r:id="rId10"/>
    <p:sldId id="935" r:id="rId11"/>
    <p:sldId id="936" r:id="rId12"/>
    <p:sldId id="932" r:id="rId13"/>
    <p:sldId id="927" r:id="rId14"/>
    <p:sldId id="933" r:id="rId15"/>
    <p:sldId id="93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9" userDrawn="1">
          <p15:clr>
            <a:srgbClr val="A4A3A4"/>
          </p15:clr>
        </p15:guide>
        <p15:guide id="2" pos="3840" userDrawn="1">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C3300"/>
    <a:srgbClr val="00B0F0"/>
    <a:srgbClr val="2685C9"/>
    <a:srgbClr val="0070C0"/>
    <a:srgbClr val="0000FF"/>
    <a:srgbClr val="339966"/>
    <a:srgbClr val="244A88"/>
    <a:srgbClr val="E9ECF2"/>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2172" autoAdjust="0"/>
  </p:normalViewPr>
  <p:slideViewPr>
    <p:cSldViewPr snapToGrid="0">
      <p:cViewPr varScale="1">
        <p:scale>
          <a:sx n="77" d="100"/>
          <a:sy n="77" d="100"/>
        </p:scale>
        <p:origin x="396" y="54"/>
      </p:cViewPr>
      <p:guideLst>
        <p:guide orient="horz" pos="1389"/>
        <p:guide pos="3840"/>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20171325635549381"/>
          <c:y val="0.27887166152509651"/>
          <c:w val="0.68549502378192573"/>
          <c:h val="0.63720621839508951"/>
        </c:manualLayout>
      </c:layout>
      <c:barChart>
        <c:barDir val="bar"/>
        <c:grouping val="stacked"/>
        <c:varyColors val="0"/>
        <c:ser>
          <c:idx val="0"/>
          <c:order val="0"/>
          <c:tx>
            <c:strRef>
              <c:f>Sheet1!$B$1</c:f>
              <c:strCache>
                <c:ptCount val="1"/>
                <c:pt idx="0">
                  <c:v>建立模型</c:v>
                </c:pt>
              </c:strCache>
            </c:strRef>
          </c:tx>
          <c:spPr>
            <a:noFill/>
            <a:ln w="12700">
              <a:solidFill>
                <a:srgbClr val="000000">
                  <a:shade val="50000"/>
                </a:srgbClr>
              </a:solidFill>
            </a:ln>
            <a:effectLst/>
          </c:spPr>
          <c:invertIfNegative val="0"/>
          <c:cat>
            <c:strRef>
              <c:f>Sheet1!$A$2:$A$4</c:f>
              <c:strCache>
                <c:ptCount val="3"/>
                <c:pt idx="0">
                  <c:v>交叉编译</c:v>
                </c:pt>
                <c:pt idx="1">
                  <c:v>Hypervisor虚拟机</c:v>
                </c:pt>
                <c:pt idx="2">
                  <c:v>容器化</c:v>
                </c:pt>
              </c:strCache>
            </c:strRef>
          </c:cat>
          <c:val>
            <c:numRef>
              <c:f>Sheet1!$B$2:$B$4</c:f>
              <c:numCache>
                <c:formatCode>General</c:formatCode>
                <c:ptCount val="3"/>
                <c:pt idx="0">
                  <c:v>3</c:v>
                </c:pt>
                <c:pt idx="1">
                  <c:v>3</c:v>
                </c:pt>
                <c:pt idx="2">
                  <c:v>3</c:v>
                </c:pt>
              </c:numCache>
            </c:numRef>
          </c:val>
          <c:extLst>
            <c:ext xmlns:c16="http://schemas.microsoft.com/office/drawing/2014/chart" uri="{C3380CC4-5D6E-409C-BE32-E72D297353CC}">
              <c16:uniqueId val="{00000000-1DFF-4650-86FA-4D012F4AF4E1}"/>
            </c:ext>
          </c:extLst>
        </c:ser>
        <c:ser>
          <c:idx val="1"/>
          <c:order val="1"/>
          <c:tx>
            <c:strRef>
              <c:f>Sheet1!$C$1</c:f>
              <c:strCache>
                <c:ptCount val="1"/>
                <c:pt idx="0">
                  <c:v>部署</c:v>
                </c:pt>
              </c:strCache>
            </c:strRef>
          </c:tx>
          <c:spPr>
            <a:solidFill>
              <a:schemeClr val="tx1">
                <a:lumMod val="65000"/>
                <a:lumOff val="35000"/>
              </a:schemeClr>
            </a:solidFill>
            <a:ln>
              <a:solidFill>
                <a:srgbClr val="000000">
                  <a:shade val="50000"/>
                </a:srgbClr>
              </a:solidFill>
            </a:ln>
            <a:effectLst/>
          </c:spPr>
          <c:invertIfNegative val="0"/>
          <c:cat>
            <c:strRef>
              <c:f>Sheet1!$A$2:$A$4</c:f>
              <c:strCache>
                <c:ptCount val="3"/>
                <c:pt idx="0">
                  <c:v>交叉编译</c:v>
                </c:pt>
                <c:pt idx="1">
                  <c:v>Hypervisor虚拟机</c:v>
                </c:pt>
                <c:pt idx="2">
                  <c:v>容器化</c:v>
                </c:pt>
              </c:strCache>
            </c:strRef>
          </c:cat>
          <c:val>
            <c:numRef>
              <c:f>Sheet1!$C$2:$C$4</c:f>
              <c:numCache>
                <c:formatCode>General</c:formatCode>
                <c:ptCount val="3"/>
                <c:pt idx="0">
                  <c:v>20</c:v>
                </c:pt>
                <c:pt idx="1">
                  <c:v>2</c:v>
                </c:pt>
                <c:pt idx="2">
                  <c:v>3</c:v>
                </c:pt>
              </c:numCache>
            </c:numRef>
          </c:val>
          <c:extLst>
            <c:ext xmlns:c16="http://schemas.microsoft.com/office/drawing/2014/chart" uri="{C3380CC4-5D6E-409C-BE32-E72D297353CC}">
              <c16:uniqueId val="{00000001-1DFF-4650-86FA-4D012F4AF4E1}"/>
            </c:ext>
          </c:extLst>
        </c:ser>
        <c:ser>
          <c:idx val="2"/>
          <c:order val="2"/>
          <c:tx>
            <c:strRef>
              <c:f>Sheet1!$D$1</c:f>
              <c:strCache>
                <c:ptCount val="1"/>
                <c:pt idx="0">
                  <c:v>模型推理</c:v>
                </c:pt>
              </c:strCache>
            </c:strRef>
          </c:tx>
          <c:spPr>
            <a:noFill/>
            <a:ln w="12700">
              <a:solidFill>
                <a:srgbClr val="000000">
                  <a:shade val="50000"/>
                </a:srgbClr>
              </a:solidFill>
              <a:prstDash val="sysDot"/>
            </a:ln>
            <a:effectLst/>
          </c:spPr>
          <c:invertIfNegative val="0"/>
          <c:cat>
            <c:strRef>
              <c:f>Sheet1!$A$2:$A$4</c:f>
              <c:strCache>
                <c:ptCount val="3"/>
                <c:pt idx="0">
                  <c:v>交叉编译</c:v>
                </c:pt>
                <c:pt idx="1">
                  <c:v>Hypervisor虚拟机</c:v>
                </c:pt>
                <c:pt idx="2">
                  <c:v>容器化</c:v>
                </c:pt>
              </c:strCache>
            </c:strRef>
          </c:cat>
          <c:val>
            <c:numRef>
              <c:f>Sheet1!$D$2:$D$4</c:f>
              <c:numCache>
                <c:formatCode>General</c:formatCode>
                <c:ptCount val="3"/>
                <c:pt idx="0">
                  <c:v>1</c:v>
                </c:pt>
                <c:pt idx="1">
                  <c:v>3</c:v>
                </c:pt>
                <c:pt idx="2">
                  <c:v>2</c:v>
                </c:pt>
              </c:numCache>
            </c:numRef>
          </c:val>
          <c:extLst>
            <c:ext xmlns:c16="http://schemas.microsoft.com/office/drawing/2014/chart" uri="{C3380CC4-5D6E-409C-BE32-E72D297353CC}">
              <c16:uniqueId val="{00000002-1DFF-4650-86FA-4D012F4AF4E1}"/>
            </c:ext>
          </c:extLst>
        </c:ser>
        <c:dLbls>
          <c:showLegendKey val="0"/>
          <c:showVal val="0"/>
          <c:showCatName val="0"/>
          <c:showSerName val="0"/>
          <c:showPercent val="0"/>
          <c:showBubbleSize val="0"/>
        </c:dLbls>
        <c:gapWidth val="150"/>
        <c:overlap val="100"/>
        <c:axId val="348229632"/>
        <c:axId val="348231168"/>
      </c:barChart>
      <c:catAx>
        <c:axId val="348229632"/>
        <c:scaling>
          <c:orientation val="minMax"/>
        </c:scaling>
        <c:delete val="0"/>
        <c:axPos val="l"/>
        <c:numFmt formatCode="General" sourceLinked="1"/>
        <c:majorTickMark val="none"/>
        <c:minorTickMark val="none"/>
        <c:tickLblPos val="nextTo"/>
        <c:spPr>
          <a:noFill/>
          <a:ln w="19050" cap="flat" cmpd="sng" algn="ctr">
            <a:solidFill>
              <a:srgbClr val="000000">
                <a:shade val="50000"/>
              </a:srgbClr>
            </a:solidFill>
            <a:round/>
            <a:tailEnd type="triangle"/>
          </a:ln>
          <a:effectLst/>
        </c:spPr>
        <c:txPr>
          <a:bodyPr rot="-60000000" spcFirstLastPara="1" vertOverflow="ellipsis" vert="horz" wrap="square" anchor="ctr" anchorCtr="1"/>
          <a:lstStyle/>
          <a:p>
            <a:pPr>
              <a:defRPr sz="700" b="0" i="0" u="none" strike="noStrike" kern="1200" baseline="0">
                <a:solidFill>
                  <a:sysClr val="windowText" lastClr="000000"/>
                </a:solidFill>
                <a:latin typeface="Times New Roman" panose="02020603050405020304" pitchFamily="18" charset="0"/>
                <a:ea typeface="宋体" panose="02010600030101010101" pitchFamily="2" charset="-122"/>
                <a:cs typeface="+mn-cs"/>
              </a:defRPr>
            </a:pPr>
            <a:endParaRPr lang="zh-CN"/>
          </a:p>
        </c:txPr>
        <c:crossAx val="348231168"/>
        <c:crosses val="autoZero"/>
        <c:auto val="1"/>
        <c:lblAlgn val="ctr"/>
        <c:lblOffset val="100"/>
        <c:noMultiLvlLbl val="0"/>
      </c:catAx>
      <c:valAx>
        <c:axId val="348231168"/>
        <c:scaling>
          <c:orientation val="minMax"/>
        </c:scaling>
        <c:delete val="0"/>
        <c:axPos val="b"/>
        <c:title>
          <c:tx>
            <c:rich>
              <a:bodyPr rot="0" spcFirstLastPara="1" vertOverflow="ellipsis" vert="horz" wrap="square" anchor="ctr" anchorCtr="1"/>
              <a:lstStyle/>
              <a:p>
                <a:pPr>
                  <a:defRPr sz="700" b="0" i="0" u="none" strike="noStrike" kern="1200" baseline="0">
                    <a:solidFill>
                      <a:sysClr val="windowText" lastClr="000000"/>
                    </a:solidFill>
                    <a:latin typeface="Times New Roman" panose="02020603050405020304" pitchFamily="18" charset="0"/>
                    <a:ea typeface="宋体" panose="02010600030101010101" pitchFamily="2" charset="-122"/>
                    <a:cs typeface="+mn-cs"/>
                  </a:defRPr>
                </a:pPr>
                <a:r>
                  <a:rPr lang="zh-CN" altLang="en-US"/>
                  <a:t>小时</a:t>
                </a:r>
                <a:endParaRPr lang="zh-CN"/>
              </a:p>
            </c:rich>
          </c:tx>
          <c:layout>
            <c:manualLayout>
              <c:xMode val="edge"/>
              <c:yMode val="edge"/>
              <c:x val="0.8602981733882249"/>
              <c:y val="0.79922312746685487"/>
            </c:manualLayout>
          </c:layout>
          <c:overlay val="0"/>
          <c:spPr>
            <a:noFill/>
            <a:ln>
              <a:noFill/>
            </a:ln>
            <a:effectLst/>
          </c:spPr>
        </c:title>
        <c:numFmt formatCode="General" sourceLinked="1"/>
        <c:majorTickMark val="none"/>
        <c:minorTickMark val="none"/>
        <c:tickLblPos val="nextTo"/>
        <c:spPr>
          <a:noFill/>
          <a:ln w="19050">
            <a:solidFill>
              <a:srgbClr val="000000">
                <a:shade val="50000"/>
              </a:srgbClr>
            </a:solidFill>
            <a:tailEnd type="triangle"/>
          </a:ln>
          <a:effectLst/>
        </c:spPr>
        <c:txPr>
          <a:bodyPr rot="-60000000" spcFirstLastPara="1" vertOverflow="ellipsis" vert="horz" wrap="square" anchor="ctr" anchorCtr="1"/>
          <a:lstStyle/>
          <a:p>
            <a:pPr>
              <a:defRPr sz="700" b="0" i="0" u="none" strike="noStrike" kern="1200" baseline="0">
                <a:solidFill>
                  <a:sysClr val="windowText" lastClr="000000"/>
                </a:solidFill>
                <a:latin typeface="Times New Roman" panose="02020603050405020304" pitchFamily="18" charset="0"/>
                <a:ea typeface="宋体" panose="02010600030101010101" pitchFamily="2" charset="-122"/>
                <a:cs typeface="+mn-cs"/>
              </a:defRPr>
            </a:pPr>
            <a:endParaRPr lang="zh-CN"/>
          </a:p>
        </c:txPr>
        <c:crossAx val="348229632"/>
        <c:crosses val="autoZero"/>
        <c:crossBetween val="between"/>
      </c:valAx>
      <c:spPr>
        <a:noFill/>
        <a:ln>
          <a:noFill/>
        </a:ln>
        <a:effectLst/>
      </c:spPr>
    </c:plotArea>
    <c:legend>
      <c:legendPos val="b"/>
      <c:layout>
        <c:manualLayout>
          <c:xMode val="edge"/>
          <c:yMode val="edge"/>
          <c:x val="0.39054238778528316"/>
          <c:y val="9.8825585002091612E-2"/>
          <c:w val="0.55394060514009358"/>
          <c:h val="9.8861440657467506E-2"/>
        </c:manualLayout>
      </c:layout>
      <c:overlay val="0"/>
      <c:spPr>
        <a:noFill/>
        <a:ln>
          <a:noFill/>
        </a:ln>
        <a:effectLst/>
      </c:spPr>
      <c:txPr>
        <a:bodyPr rot="0" spcFirstLastPara="1" vertOverflow="ellipsis" vert="horz" wrap="square" anchor="ctr" anchorCtr="1"/>
        <a:lstStyle/>
        <a:p>
          <a:pPr>
            <a:defRPr sz="700" b="0" i="0" u="none" strike="noStrike" kern="1200" baseline="0">
              <a:solidFill>
                <a:sysClr val="windowText" lastClr="000000"/>
              </a:solidFill>
              <a:latin typeface="Times New Roman" panose="02020603050405020304" pitchFamily="18" charset="0"/>
              <a:ea typeface="宋体" panose="02010600030101010101" pitchFamily="2"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700" baseline="0">
          <a:solidFill>
            <a:sysClr val="windowText" lastClr="000000"/>
          </a:solidFill>
          <a:latin typeface="Times New Roman" panose="02020603050405020304" pitchFamily="18" charset="0"/>
          <a:ea typeface="宋体" panose="02010600030101010101" pitchFamily="2" charset="-122"/>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2022/3/6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A1CDD563-DD78-6944-9061-BA868BF896F1}" type="datetimeFigureOut">
              <a:rPr kumimoji="1" lang="zh-CN" altLang="en-US" smtClean="0"/>
              <a:t>2022/3/5</a:t>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kumimoji="1" lang="zh-CN" alt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F2F73878-DF9B-8045-AF3F-C140BE0CF224}" type="slidenum">
              <a:rPr kumimoji="1" lang="zh-CN" altLang="en-US" smtClean="0"/>
              <a:t>‹#›</a:t>
            </a:fld>
            <a:endParaRPr kumimoji="1"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F73878-DF9B-8045-AF3F-C140BE0CF224}" type="slidenum">
              <a:rPr kumimoji="1"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993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利用二进制翻译实现</a:t>
            </a:r>
            <a:r>
              <a:rPr lang="en-US" altLang="zh-CN" dirty="0"/>
              <a:t>RISC-V</a:t>
            </a:r>
            <a:r>
              <a:rPr lang="zh-CN" altLang="en-US" dirty="0"/>
              <a:t>架构上的快速部署，拦截并修改其不可重现的</a:t>
            </a:r>
            <a:r>
              <a:rPr lang="en-US" altLang="zh-CN" dirty="0"/>
              <a:t>RISC-V</a:t>
            </a:r>
            <a:r>
              <a:rPr lang="zh-CN" altLang="en-US" dirty="0"/>
              <a:t>指令，并使用用户命名空间对其进行封装，构建一个可重现的容器抽象</a:t>
            </a:r>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10</a:t>
            </a:fld>
            <a:endParaRPr kumimoji="1" lang="zh-CN" altLang="en-US" dirty="0"/>
          </a:p>
        </p:txBody>
      </p:sp>
    </p:spTree>
    <p:extLst>
      <p:ext uri="{BB962C8B-B14F-4D97-AF65-F5344CB8AC3E}">
        <p14:creationId xmlns:p14="http://schemas.microsoft.com/office/powerpoint/2010/main" val="2199375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目前也做了一些前期工作，发表在</a:t>
            </a:r>
            <a:r>
              <a:rPr lang="en-US" altLang="zh-CN" dirty="0"/>
              <a:t>CCF C</a:t>
            </a:r>
            <a:r>
              <a:rPr lang="zh-CN" altLang="en-US" dirty="0"/>
              <a:t>类的期刊上</a:t>
            </a:r>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11</a:t>
            </a:fld>
            <a:endParaRPr kumimoji="1" lang="zh-CN" altLang="en-US" dirty="0"/>
          </a:p>
        </p:txBody>
      </p:sp>
    </p:spTree>
    <p:extLst>
      <p:ext uri="{BB962C8B-B14F-4D97-AF65-F5344CB8AC3E}">
        <p14:creationId xmlns:p14="http://schemas.microsoft.com/office/powerpoint/2010/main" val="1801137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下一步计划不断完善系统细节，达到目标要求，分析系统性能，完成学位论文的撰写</a:t>
            </a:r>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12</a:t>
            </a:fld>
            <a:endParaRPr kumimoji="1" lang="zh-CN" altLang="en-US" dirty="0"/>
          </a:p>
        </p:txBody>
      </p:sp>
    </p:spTree>
    <p:extLst>
      <p:ext uri="{BB962C8B-B14F-4D97-AF65-F5344CB8AC3E}">
        <p14:creationId xmlns:p14="http://schemas.microsoft.com/office/powerpoint/2010/main" val="4088013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F73878-DF9B-8045-AF3F-C140BE0CF224}" type="slidenum">
              <a:rPr kumimoji="1"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919857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现如今，随着摩尔定律的放缓，通用处理器的性能提升速度亦逐年变缓</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，通用处理器结构的发展面临着三大挑战：微结构过于复杂导致晶体管利用率不高，更重视性能功耗，处理器需求碎片化，这些问题驱动着体系结构向专用领域架构方向发展</a:t>
            </a:r>
            <a:endParaRPr lang="zh-CN" altLang="en-US" dirty="0"/>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2</a:t>
            </a:fld>
            <a:endParaRPr kumimoji="1" lang="zh-CN" altLang="en-US" dirty="0"/>
          </a:p>
        </p:txBody>
      </p:sp>
    </p:spTree>
    <p:extLst>
      <p:ext uri="{BB962C8B-B14F-4D97-AF65-F5344CB8AC3E}">
        <p14:creationId xmlns:p14="http://schemas.microsoft.com/office/powerpoint/2010/main" val="1159897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受开源的操作系统、编译器和软件等的成功的启发，</a:t>
            </a:r>
            <a:r>
              <a:rPr lang="en-US" altLang="zh-CN" dirty="0"/>
              <a:t>UC</a:t>
            </a:r>
            <a:r>
              <a:rPr lang="zh-CN" altLang="en-US" dirty="0"/>
              <a:t>伯克利大学提出了一种开源的模块化的指令集架构。它和其他指令集有何不同？</a:t>
            </a:r>
            <a:endParaRPr lang="en-US" altLang="zh-CN" dirty="0"/>
          </a:p>
          <a:p>
            <a:endParaRPr lang="en-US" altLang="zh-CN" dirty="0"/>
          </a:p>
          <a:p>
            <a:r>
              <a:rPr lang="en-US" altLang="zh-CN" b="0" i="0" dirty="0">
                <a:solidFill>
                  <a:srgbClr val="333333"/>
                </a:solidFill>
                <a:effectLst/>
                <a:latin typeface="Helvetica Neue"/>
              </a:rPr>
              <a:t>RISC-V</a:t>
            </a:r>
            <a:r>
              <a:rPr lang="zh-CN" altLang="en-US" b="0" i="0" dirty="0">
                <a:solidFill>
                  <a:srgbClr val="333333"/>
                </a:solidFill>
                <a:effectLst/>
                <a:latin typeface="Helvetica Neue"/>
              </a:rPr>
              <a:t>是一个模块化指令集。在</a:t>
            </a:r>
            <a:r>
              <a:rPr lang="en-US" altLang="zh-CN" b="0" i="0" dirty="0">
                <a:solidFill>
                  <a:srgbClr val="333333"/>
                </a:solidFill>
                <a:effectLst/>
                <a:latin typeface="Helvetica Neue"/>
              </a:rPr>
              <a:t>RISC-V</a:t>
            </a:r>
            <a:r>
              <a:rPr lang="zh-CN" altLang="en-US" b="0" i="0" dirty="0">
                <a:solidFill>
                  <a:srgbClr val="333333"/>
                </a:solidFill>
                <a:effectLst/>
                <a:latin typeface="Helvetica Neue"/>
              </a:rPr>
              <a:t>中，所有的增强功能都是可选的，如果应用程序不需要，可以删除拓展的指令集。</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r>
              <a:rPr lang="en-US" altLang="zh-CN" b="0" i="0" dirty="0">
                <a:solidFill>
                  <a:srgbClr val="333333"/>
                </a:solidFill>
                <a:effectLst/>
                <a:latin typeface="Helvetica Neue"/>
              </a:rPr>
              <a:t>RISC-V</a:t>
            </a:r>
            <a:r>
              <a:rPr lang="zh-CN" altLang="en-US" b="0" i="0" dirty="0">
                <a:solidFill>
                  <a:srgbClr val="333333"/>
                </a:solidFill>
                <a:effectLst/>
                <a:latin typeface="Helvetica Neue"/>
              </a:rPr>
              <a:t>非常适合在专用领域按需定制指令集或者</a:t>
            </a:r>
            <a:r>
              <a:rPr lang="en-US" altLang="zh-CN" b="0" i="0" dirty="0">
                <a:solidFill>
                  <a:srgbClr val="333333"/>
                </a:solidFill>
                <a:effectLst/>
                <a:latin typeface="Helvetica Neue"/>
              </a:rPr>
              <a:t>CPU</a:t>
            </a:r>
            <a:r>
              <a:rPr lang="zh-CN" altLang="en-US" b="0" i="0" dirty="0">
                <a:solidFill>
                  <a:srgbClr val="333333"/>
                </a:solidFill>
                <a:effectLst/>
                <a:latin typeface="Helvetica Neue"/>
              </a:rPr>
              <a:t>架构，但是这也带来了开发效率的问题：如何能在</a:t>
            </a:r>
            <a:r>
              <a:rPr lang="en-US" altLang="zh-CN" b="0" i="0" dirty="0">
                <a:solidFill>
                  <a:srgbClr val="333333"/>
                </a:solidFill>
                <a:effectLst/>
                <a:latin typeface="Helvetica Neue"/>
              </a:rPr>
              <a:t>RISC-V</a:t>
            </a:r>
            <a:r>
              <a:rPr lang="zh-CN" altLang="en-US" b="0" i="0" dirty="0">
                <a:solidFill>
                  <a:srgbClr val="333333"/>
                </a:solidFill>
                <a:effectLst/>
                <a:latin typeface="Helvetica Neue"/>
              </a:rPr>
              <a:t>上快速部署应用程序呢？</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zh-CN" altLang="en-US" dirty="0"/>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3</a:t>
            </a:fld>
            <a:endParaRPr kumimoji="1" lang="zh-CN" altLang="en-US" dirty="0"/>
          </a:p>
        </p:txBody>
      </p:sp>
    </p:spTree>
    <p:extLst>
      <p:ext uri="{BB962C8B-B14F-4D97-AF65-F5344CB8AC3E}">
        <p14:creationId xmlns:p14="http://schemas.microsoft.com/office/powerpoint/2010/main" val="1646077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Helvetica Neue"/>
              </a:rPr>
              <a:t>先来看一个例子，传统的嵌入式开发流程，比如芯来科技的</a:t>
            </a:r>
            <a:r>
              <a:rPr lang="en-US" altLang="zh-CN" b="0" i="0" dirty="0">
                <a:solidFill>
                  <a:srgbClr val="333333"/>
                </a:solidFill>
                <a:effectLst/>
                <a:latin typeface="Helvetica Neue"/>
              </a:rPr>
              <a:t>RV-STAR</a:t>
            </a:r>
            <a:r>
              <a:rPr lang="zh-CN" altLang="en-US" b="0" i="0" dirty="0">
                <a:solidFill>
                  <a:srgbClr val="333333"/>
                </a:solidFill>
                <a:effectLst/>
                <a:latin typeface="Helvetica Neue"/>
              </a:rPr>
              <a:t>开发板，需要在基础开发环境里创建工程、编译工程、通过串口烧录、调试等等步骤。如果选择其他定制的开发板，目前的</a:t>
            </a:r>
            <a:r>
              <a:rPr lang="en-US" altLang="zh-CN" b="0" i="0" dirty="0">
                <a:solidFill>
                  <a:srgbClr val="333333"/>
                </a:solidFill>
                <a:effectLst/>
                <a:latin typeface="Helvetica Neue"/>
              </a:rPr>
              <a:t>IDE</a:t>
            </a:r>
            <a:r>
              <a:rPr lang="zh-CN" altLang="en-US" b="0" i="0" dirty="0">
                <a:solidFill>
                  <a:srgbClr val="333333"/>
                </a:solidFill>
                <a:effectLst/>
                <a:latin typeface="Helvetica Neue"/>
              </a:rPr>
              <a:t>可能没有对应的板级开发板的支持，需要手动设置交叉编译。</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r>
              <a:rPr lang="zh-CN" altLang="en-US" b="0" i="0" dirty="0">
                <a:solidFill>
                  <a:srgbClr val="333333"/>
                </a:solidFill>
                <a:effectLst/>
                <a:latin typeface="Helvetica Neue"/>
              </a:rPr>
              <a:t>整体开发门槛较高，需要大量专业知识和调试经验</a:t>
            </a:r>
            <a:endParaRPr lang="en-US" altLang="zh-CN" b="0" i="0" dirty="0">
              <a:solidFill>
                <a:srgbClr val="333333"/>
              </a:solidFill>
              <a:effectLst/>
              <a:latin typeface="Helvetica Neue"/>
            </a:endParaRPr>
          </a:p>
          <a:p>
            <a:endParaRPr lang="zh-CN" altLang="en-US" dirty="0"/>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4</a:t>
            </a:fld>
            <a:endParaRPr kumimoji="1" lang="zh-CN" altLang="en-US" dirty="0"/>
          </a:p>
        </p:txBody>
      </p:sp>
    </p:spTree>
    <p:extLst>
      <p:ext uri="{BB962C8B-B14F-4D97-AF65-F5344CB8AC3E}">
        <p14:creationId xmlns:p14="http://schemas.microsoft.com/office/powerpoint/2010/main" val="296178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在解决应用部署的问题后，我们转到应用开发本身，有时候我们还需要支持确定性</a:t>
            </a:r>
            <a:endParaRPr lang="en-US" altLang="zh-CN" dirty="0"/>
          </a:p>
          <a:p>
            <a:endParaRPr lang="en-US" altLang="zh-CN" dirty="0"/>
          </a:p>
          <a:p>
            <a:r>
              <a:rPr lang="zh-CN" altLang="en-US" dirty="0"/>
              <a:t>确定性就是</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在构建软件、容错复制、数据分析等任务时，通常需要保证在给定的机器上重复运行同一个输入，得到的结果是相同的，即得到数据流确定性的输出</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设想一个场景，我们在分布式系统的多个端设备上训练了一个模型，如果一个节点上的模型出错，我们会希望可以重现这个节点的输出，而不用将所有节点的模型都重新开始训练</a:t>
            </a:r>
            <a:endParaRPr lang="zh-CN" altLang="en-US" dirty="0"/>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5</a:t>
            </a:fld>
            <a:endParaRPr kumimoji="1" lang="zh-CN" altLang="en-US" dirty="0"/>
          </a:p>
        </p:txBody>
      </p:sp>
    </p:spTree>
    <p:extLst>
      <p:ext uri="{BB962C8B-B14F-4D97-AF65-F5344CB8AC3E}">
        <p14:creationId xmlns:p14="http://schemas.microsoft.com/office/powerpoint/2010/main" val="786653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结合上述</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个挑战，</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我们可以得到可重现性的概念，</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工作负载在跨机器和指令集的情况下保证得到相同结果的能力被称之为可重现性。本文工作即致力于解决</a:t>
            </a:r>
            <a:r>
              <a:rPr lang="en-US" altLang="zh-CN" sz="1800" kern="100" dirty="0">
                <a:effectLst/>
                <a:latin typeface="Times New Roman" panose="02020603050405020304" pitchFamily="18" charset="0"/>
                <a:ea typeface="宋体" panose="02010600030101010101" pitchFamily="2" charset="-122"/>
              </a:rPr>
              <a:t>RISC-V</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指令架构上的可重现性问题</a:t>
            </a:r>
            <a:endParaRPr lang="zh-CN" altLang="en-US" dirty="0"/>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6</a:t>
            </a:fld>
            <a:endParaRPr kumimoji="1" lang="zh-CN" altLang="en-US" dirty="0"/>
          </a:p>
        </p:txBody>
      </p:sp>
    </p:spTree>
    <p:extLst>
      <p:ext uri="{BB962C8B-B14F-4D97-AF65-F5344CB8AC3E}">
        <p14:creationId xmlns:p14="http://schemas.microsoft.com/office/powerpoint/2010/main" val="2083783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结合上述</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个挑战，</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我们可以得到可重现性的概念，</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工作负载在跨机器和指令集的情况下保证得到相同结果的能力被称之为可重现性。本文工作即致力于解决</a:t>
            </a:r>
            <a:r>
              <a:rPr lang="en-US" altLang="zh-CN" sz="1800" kern="100" dirty="0">
                <a:effectLst/>
                <a:latin typeface="Times New Roman" panose="02020603050405020304" pitchFamily="18" charset="0"/>
                <a:ea typeface="宋体" panose="02010600030101010101" pitchFamily="2" charset="-122"/>
              </a:rPr>
              <a:t>RISC-V</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指令架构上的可重现性问题</a:t>
            </a:r>
            <a:endParaRPr lang="zh-CN" altLang="en-US" dirty="0"/>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7</a:t>
            </a:fld>
            <a:endParaRPr kumimoji="1" lang="zh-CN" altLang="en-US" dirty="0"/>
          </a:p>
        </p:txBody>
      </p:sp>
    </p:spTree>
    <p:extLst>
      <p:ext uri="{BB962C8B-B14F-4D97-AF65-F5344CB8AC3E}">
        <p14:creationId xmlns:p14="http://schemas.microsoft.com/office/powerpoint/2010/main" val="4138621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目前的相关工作如上，可移植性问题比较好的解决方案就是采用容器化，但是容器化方法不支持</a:t>
            </a:r>
            <a:r>
              <a:rPr lang="en-US" altLang="zh-CN" dirty="0"/>
              <a:t>RISC-V</a:t>
            </a:r>
            <a:r>
              <a:rPr lang="zh-CN" altLang="en-US" dirty="0"/>
              <a:t>架构，不能能提供确定性输出</a:t>
            </a:r>
            <a:endParaRPr lang="en-US" altLang="zh-CN" dirty="0"/>
          </a:p>
          <a:p>
            <a:endParaRPr lang="en-US" altLang="zh-CN" dirty="0"/>
          </a:p>
          <a:p>
            <a:r>
              <a:rPr lang="zh-CN" altLang="en-US" dirty="0"/>
              <a:t>确定性问题大多是分析确定性来源，拦截修改产生不确定性的系统调用和</a:t>
            </a:r>
            <a:r>
              <a:rPr lang="en-US" altLang="zh-CN" dirty="0"/>
              <a:t>CPU</a:t>
            </a:r>
            <a:r>
              <a:rPr lang="zh-CN" altLang="en-US" dirty="0"/>
              <a:t>指令，但是大多是在</a:t>
            </a:r>
            <a:r>
              <a:rPr lang="en-US" altLang="zh-CN" dirty="0"/>
              <a:t>X86</a:t>
            </a:r>
            <a:r>
              <a:rPr lang="zh-CN" altLang="en-US" dirty="0"/>
              <a:t>平台上研究，需要对源程序进行修改</a:t>
            </a:r>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8</a:t>
            </a:fld>
            <a:endParaRPr kumimoji="1" lang="zh-CN" altLang="en-US" dirty="0"/>
          </a:p>
        </p:txBody>
      </p:sp>
    </p:spTree>
    <p:extLst>
      <p:ext uri="{BB962C8B-B14F-4D97-AF65-F5344CB8AC3E}">
        <p14:creationId xmlns:p14="http://schemas.microsoft.com/office/powerpoint/2010/main" val="864058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我们的研究方案结合两种问题较好的解决方案，</a:t>
            </a:r>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9</a:t>
            </a:fld>
            <a:endParaRPr kumimoji="1" lang="zh-CN" altLang="en-US" dirty="0"/>
          </a:p>
        </p:txBody>
      </p:sp>
    </p:spTree>
    <p:extLst>
      <p:ext uri="{BB962C8B-B14F-4D97-AF65-F5344CB8AC3E}">
        <p14:creationId xmlns:p14="http://schemas.microsoft.com/office/powerpoint/2010/main" val="3015145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SmartArt 占位符 2"/>
          <p:cNvSpPr>
            <a:spLocks noGrp="1"/>
          </p:cNvSpPr>
          <p:nvPr>
            <p:ph type="pic" idx="1"/>
          </p:nvPr>
        </p:nvSpPr>
        <p:spPr>
          <a:xfrm>
            <a:off x="609600" y="1600204"/>
            <a:ext cx="10972800" cy="4525963"/>
          </a:xfrm>
          <a:prstGeom prst="rect">
            <a:avLst/>
          </a:prstGeom>
        </p:spPr>
        <p:txBody>
          <a:bodyPr/>
          <a:lstStyle/>
          <a:p>
            <a:pPr lvl="0"/>
            <a:endParaRPr lang="zh-CN" altLang="en-US" noProof="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838200" y="1331817"/>
            <a:ext cx="10515600" cy="4351338"/>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pic>
        <p:nvPicPr>
          <p:cNvPr id="18" name="图片 17">
            <a:extLst>
              <a:ext uri="{FF2B5EF4-FFF2-40B4-BE49-F238E27FC236}">
                <a16:creationId xmlns:a16="http://schemas.microsoft.com/office/drawing/2014/main" id="{9CC26217-1CCD-4D11-BC33-ABCFCFBD8D0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735427" y="132196"/>
            <a:ext cx="2105636" cy="521806"/>
          </a:xfrm>
          <a:prstGeom prst="rect">
            <a:avLst/>
          </a:prstGeom>
        </p:spPr>
      </p:pic>
      <p:cxnSp>
        <p:nvCxnSpPr>
          <p:cNvPr id="19" name="直接箭头连接符 18">
            <a:extLst>
              <a:ext uri="{FF2B5EF4-FFF2-40B4-BE49-F238E27FC236}">
                <a16:creationId xmlns:a16="http://schemas.microsoft.com/office/drawing/2014/main" id="{2E63264D-D934-4D8B-87D3-C68B1D52EE4A}"/>
              </a:ext>
            </a:extLst>
          </p:cNvPr>
          <p:cNvCxnSpPr>
            <a:cxnSpLocks/>
          </p:cNvCxnSpPr>
          <p:nvPr userDrawn="1"/>
        </p:nvCxnSpPr>
        <p:spPr>
          <a:xfrm>
            <a:off x="164373" y="792311"/>
            <a:ext cx="11870995" cy="0"/>
          </a:xfrm>
          <a:prstGeom prst="straightConnector1">
            <a:avLst/>
          </a:prstGeom>
          <a:ln w="12700">
            <a:solidFill>
              <a:srgbClr val="002060"/>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20" name="平行四边形 19">
            <a:extLst>
              <a:ext uri="{FF2B5EF4-FFF2-40B4-BE49-F238E27FC236}">
                <a16:creationId xmlns:a16="http://schemas.microsoft.com/office/drawing/2014/main" id="{8B0568A5-5BBC-4782-992A-8C9B851D3FE6}"/>
              </a:ext>
            </a:extLst>
          </p:cNvPr>
          <p:cNvSpPr/>
          <p:nvPr userDrawn="1"/>
        </p:nvSpPr>
        <p:spPr>
          <a:xfrm>
            <a:off x="714351" y="307832"/>
            <a:ext cx="408295" cy="378900"/>
          </a:xfrm>
          <a:prstGeom prst="parallelogram">
            <a:avLst>
              <a:gd name="adj" fmla="val 52161"/>
            </a:avLst>
          </a:prstGeom>
          <a:solidFill>
            <a:srgbClr val="00B0F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a:solidFill>
                <a:srgbClr val="D0A366"/>
              </a:solidFill>
            </a:endParaRPr>
          </a:p>
        </p:txBody>
      </p:sp>
      <p:sp>
        <p:nvSpPr>
          <p:cNvPr id="21" name="平行四边形 20">
            <a:extLst>
              <a:ext uri="{FF2B5EF4-FFF2-40B4-BE49-F238E27FC236}">
                <a16:creationId xmlns:a16="http://schemas.microsoft.com/office/drawing/2014/main" id="{A3F7BBC5-A8E4-4D6E-ABAE-3C049E581853}"/>
              </a:ext>
            </a:extLst>
          </p:cNvPr>
          <p:cNvSpPr/>
          <p:nvPr userDrawn="1"/>
        </p:nvSpPr>
        <p:spPr>
          <a:xfrm>
            <a:off x="492678" y="306044"/>
            <a:ext cx="408295" cy="378900"/>
          </a:xfrm>
          <a:prstGeom prst="parallelogram">
            <a:avLst>
              <a:gd name="adj" fmla="val 52161"/>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a:p>
        </p:txBody>
      </p:sp>
      <p:sp>
        <p:nvSpPr>
          <p:cNvPr id="22" name="平行四边形 21">
            <a:extLst>
              <a:ext uri="{FF2B5EF4-FFF2-40B4-BE49-F238E27FC236}">
                <a16:creationId xmlns:a16="http://schemas.microsoft.com/office/drawing/2014/main" id="{873CB817-3FF0-44D3-9260-C53081CEF1D5}"/>
              </a:ext>
            </a:extLst>
          </p:cNvPr>
          <p:cNvSpPr/>
          <p:nvPr userDrawn="1"/>
        </p:nvSpPr>
        <p:spPr>
          <a:xfrm>
            <a:off x="270195" y="306044"/>
            <a:ext cx="408295" cy="378900"/>
          </a:xfrm>
          <a:prstGeom prst="parallelogram">
            <a:avLst>
              <a:gd name="adj" fmla="val 5216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a:p>
        </p:txBody>
      </p:sp>
      <p:sp>
        <p:nvSpPr>
          <p:cNvPr id="27" name="内容占位符 26">
            <a:extLst>
              <a:ext uri="{FF2B5EF4-FFF2-40B4-BE49-F238E27FC236}">
                <a16:creationId xmlns:a16="http://schemas.microsoft.com/office/drawing/2014/main" id="{23D6F4A0-3804-4E38-B519-561015559673}"/>
              </a:ext>
            </a:extLst>
          </p:cNvPr>
          <p:cNvSpPr>
            <a:spLocks noGrp="1"/>
          </p:cNvSpPr>
          <p:nvPr>
            <p:ph sz="quarter" idx="13"/>
          </p:nvPr>
        </p:nvSpPr>
        <p:spPr>
          <a:xfrm>
            <a:off x="1158507" y="306044"/>
            <a:ext cx="5362575" cy="347662"/>
          </a:xfrm>
        </p:spPr>
        <p:txBody>
          <a:bodyPr>
            <a:noAutofit/>
          </a:bodyPr>
          <a:lstStyle>
            <a:lvl1pPr marL="0" indent="0">
              <a:buNone/>
              <a:defRPr sz="2400" b="1">
                <a:solidFill>
                  <a:srgbClr val="2685C9"/>
                </a:solidFill>
              </a:defRPr>
            </a:lvl1pPr>
          </a:lstStyle>
          <a:p>
            <a:pPr lvl="0"/>
            <a:r>
              <a:rPr lang="zh-CN" altLang="en-US" dirty="0"/>
              <a:t>单击此处编辑母版文本样式</a:t>
            </a:r>
          </a:p>
        </p:txBody>
      </p:sp>
    </p:spTree>
    <p:extLst>
      <p:ext uri="{BB962C8B-B14F-4D97-AF65-F5344CB8AC3E}">
        <p14:creationId xmlns:p14="http://schemas.microsoft.com/office/powerpoint/2010/main" val="312776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72656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dirty="0"/>
              <a:t>单击此处编辑母版标题样式</a:t>
            </a:r>
          </a:p>
        </p:txBody>
      </p:sp>
      <p:sp>
        <p:nvSpPr>
          <p:cNvPr id="3" name="文本占位符 2"/>
          <p:cNvSpPr>
            <a:spLocks noGrp="1"/>
          </p:cNvSpPr>
          <p:nvPr>
            <p:ph type="body" sz="half" idx="1"/>
          </p:nvPr>
        </p:nvSpPr>
        <p:spPr>
          <a:xfrm>
            <a:off x="609600" y="1600204"/>
            <a:ext cx="5384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4"/>
            <a:ext cx="5384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图表占位符 2"/>
          <p:cNvSpPr>
            <a:spLocks noGrp="1"/>
          </p:cNvSpPr>
          <p:nvPr>
            <p:ph type="chart" idx="1"/>
          </p:nvPr>
        </p:nvSpPr>
        <p:spPr>
          <a:xfrm>
            <a:off x="609600" y="1600204"/>
            <a:ext cx="10972800" cy="4525963"/>
          </a:xfrm>
          <a:prstGeom prst="rect">
            <a:avLst/>
          </a:prstGeom>
        </p:spPr>
        <p:txBody>
          <a:bodyPr/>
          <a:lstStyle/>
          <a:p>
            <a:pPr lvl="0"/>
            <a:endParaRPr lang="zh-CN" altLang="en-US" noProof="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637744" y="1640197"/>
            <a:ext cx="8030255" cy="1769209"/>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2637744" y="3602038"/>
            <a:ext cx="8030255" cy="117896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11" name="任意多边形 38"/>
          <p:cNvSpPr/>
          <p:nvPr userDrawn="1"/>
        </p:nvSpPr>
        <p:spPr bwMode="auto">
          <a:xfrm rot="5400000">
            <a:off x="9239999" y="-712131"/>
            <a:ext cx="1997138" cy="3421400"/>
          </a:xfrm>
          <a:custGeom>
            <a:avLst/>
            <a:gdLst>
              <a:gd name="connsiteX0" fmla="*/ 0 w 1997138"/>
              <a:gd name="connsiteY0" fmla="*/ 3227103 h 3421400"/>
              <a:gd name="connsiteX1" fmla="*/ 0 w 1997138"/>
              <a:gd name="connsiteY1" fmla="*/ 194299 h 3421400"/>
              <a:gd name="connsiteX2" fmla="*/ 51685 w 1997138"/>
              <a:gd name="connsiteY2" fmla="*/ 164437 h 3421400"/>
              <a:gd name="connsiteX3" fmla="*/ 253378 w 1997138"/>
              <a:gd name="connsiteY3" fmla="*/ 47908 h 3421400"/>
              <a:gd name="connsiteX4" fmla="*/ 660389 w 1997138"/>
              <a:gd name="connsiteY4" fmla="*/ 47908 h 3421400"/>
              <a:gd name="connsiteX5" fmla="*/ 1793633 w 1997138"/>
              <a:gd name="connsiteY5" fmla="*/ 702645 h 3421400"/>
              <a:gd name="connsiteX6" fmla="*/ 1997138 w 1997138"/>
              <a:gd name="connsiteY6" fmla="*/ 1053967 h 3421400"/>
              <a:gd name="connsiteX7" fmla="*/ 1997138 w 1997138"/>
              <a:gd name="connsiteY7" fmla="*/ 2363442 h 3421400"/>
              <a:gd name="connsiteX8" fmla="*/ 1793633 w 1997138"/>
              <a:gd name="connsiteY8" fmla="*/ 2718756 h 3421400"/>
              <a:gd name="connsiteX9" fmla="*/ 660389 w 1997138"/>
              <a:gd name="connsiteY9" fmla="*/ 3373493 h 3421400"/>
              <a:gd name="connsiteX10" fmla="*/ 253378 w 1997138"/>
              <a:gd name="connsiteY10" fmla="*/ 3373493 h 3421400"/>
              <a:gd name="connsiteX11" fmla="*/ 53899 w 1997138"/>
              <a:gd name="connsiteY11" fmla="*/ 3258243 h 3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97138" h="3421400">
                <a:moveTo>
                  <a:pt x="0" y="3227103"/>
                </a:moveTo>
                <a:lnTo>
                  <a:pt x="0" y="194299"/>
                </a:lnTo>
                <a:lnTo>
                  <a:pt x="51685" y="164437"/>
                </a:lnTo>
                <a:cubicBezTo>
                  <a:pt x="253378" y="47908"/>
                  <a:pt x="253378" y="47908"/>
                  <a:pt x="253378" y="47908"/>
                </a:cubicBezTo>
                <a:cubicBezTo>
                  <a:pt x="365107" y="-15969"/>
                  <a:pt x="548660" y="-15969"/>
                  <a:pt x="660389" y="47908"/>
                </a:cubicBezTo>
                <a:cubicBezTo>
                  <a:pt x="1793633" y="702645"/>
                  <a:pt x="1793633" y="702645"/>
                  <a:pt x="1793633" y="702645"/>
                </a:cubicBezTo>
                <a:cubicBezTo>
                  <a:pt x="1905361" y="766522"/>
                  <a:pt x="1997138" y="926214"/>
                  <a:pt x="1997138" y="1053967"/>
                </a:cubicBezTo>
                <a:lnTo>
                  <a:pt x="1997138" y="2363442"/>
                </a:lnTo>
                <a:cubicBezTo>
                  <a:pt x="1997138" y="2495187"/>
                  <a:pt x="1905361" y="2650887"/>
                  <a:pt x="1793633" y="2718756"/>
                </a:cubicBezTo>
                <a:cubicBezTo>
                  <a:pt x="660389" y="3373493"/>
                  <a:pt x="660389" y="3373493"/>
                  <a:pt x="660389" y="3373493"/>
                </a:cubicBezTo>
                <a:cubicBezTo>
                  <a:pt x="548660" y="3437370"/>
                  <a:pt x="365107" y="3437370"/>
                  <a:pt x="253378" y="3373493"/>
                </a:cubicBezTo>
                <a:cubicBezTo>
                  <a:pt x="182551" y="3332572"/>
                  <a:pt x="116150" y="3294209"/>
                  <a:pt x="53899" y="3258243"/>
                </a:cubicBez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2" name="image1.png" descr="http://www.ncu.edu.cn/img/ncu.png"/>
          <p:cNvPicPr>
            <a:picLocks noChangeAspect="1"/>
          </p:cNvPicPr>
          <p:nvPr userDrawn="1"/>
        </p:nvPicPr>
        <p:blipFill>
          <a:blip r:embed="rId2"/>
          <a:stretch>
            <a:fillRect/>
          </a:stretch>
        </p:blipFill>
        <p:spPr>
          <a:xfrm>
            <a:off x="8987617" y="424017"/>
            <a:ext cx="2501901" cy="792163"/>
          </a:xfrm>
          <a:prstGeom prst="rect">
            <a:avLst/>
          </a:prstGeom>
          <a:ln w="12700">
            <a:miter lim="400000"/>
            <a:headEnd/>
            <a:tailEnd/>
          </a:ln>
        </p:spPr>
      </p:pic>
      <p:pic>
        <p:nvPicPr>
          <p:cNvPr id="13" name="图片 12"/>
          <p:cNvPicPr>
            <a:picLocks noChangeAspect="1"/>
          </p:cNvPicPr>
          <p:nvPr userDrawn="1"/>
        </p:nvPicPr>
        <p:blipFill>
          <a:blip r:embed="rId3"/>
          <a:stretch>
            <a:fillRect/>
          </a:stretch>
        </p:blipFill>
        <p:spPr>
          <a:xfrm>
            <a:off x="263434" y="4587723"/>
            <a:ext cx="2256744" cy="1961910"/>
          </a:xfrm>
          <a:prstGeom prst="rect">
            <a:avLst/>
          </a:prstGeom>
          <a:ln w="57150" cap="sq" cmpd="thickThin">
            <a:solidFill>
              <a:srgbClr val="143F52"/>
            </a:solidFill>
            <a:prstDash val="solid"/>
            <a:miter lim="800000"/>
            <a:headEnd/>
            <a:tailEnd/>
          </a:ln>
          <a:effectLst>
            <a:innerShdw blurRad="76200">
              <a:srgbClr val="000000"/>
            </a:innerShdw>
          </a:effectLst>
        </p:spPr>
      </p:pic>
    </p:spTree>
    <p:extLst>
      <p:ext uri="{BB962C8B-B14F-4D97-AF65-F5344CB8AC3E}">
        <p14:creationId xmlns:p14="http://schemas.microsoft.com/office/powerpoint/2010/main" val="244563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838200" y="1331817"/>
            <a:ext cx="10515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7" name="组 6"/>
          <p:cNvGrpSpPr/>
          <p:nvPr userDrawn="1"/>
        </p:nvGrpSpPr>
        <p:grpSpPr>
          <a:xfrm>
            <a:off x="3721621" y="252858"/>
            <a:ext cx="8718351" cy="484287"/>
            <a:chOff x="3473651" y="252858"/>
            <a:chExt cx="8718351" cy="484287"/>
          </a:xfrm>
        </p:grpSpPr>
        <p:sp>
          <p:nvSpPr>
            <p:cNvPr id="8" name="矩形 7"/>
            <p:cNvSpPr/>
            <p:nvPr/>
          </p:nvSpPr>
          <p:spPr>
            <a:xfrm>
              <a:off x="3473651" y="252859"/>
              <a:ext cx="8718351" cy="484285"/>
            </a:xfrm>
            <a:prstGeom prst="rect">
              <a:avLst/>
            </a:prstGeom>
            <a:gradFill>
              <a:gsLst>
                <a:gs pos="0">
                  <a:schemeClr val="accent1">
                    <a:lumMod val="5000"/>
                    <a:lumOff val="95000"/>
                    <a:alpha val="0"/>
                  </a:schemeClr>
                </a:gs>
                <a:gs pos="78000">
                  <a:srgbClr val="002060"/>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圆角矩形 8"/>
            <p:cNvSpPr/>
            <p:nvPr/>
          </p:nvSpPr>
          <p:spPr>
            <a:xfrm rot="16200000" flipV="1">
              <a:off x="11457520" y="249444"/>
              <a:ext cx="484287" cy="491115"/>
            </a:xfrm>
            <a:prstGeom prst="roundRect">
              <a:avLst>
                <a:gd name="adj" fmla="val 5039"/>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AD1C21"/>
                </a:solidFill>
                <a:effectLst/>
                <a:uLnTx/>
                <a:uFillTx/>
                <a:latin typeface="微软雅黑" panose="020B0503020204020204" pitchFamily="34" charset="-122"/>
                <a:ea typeface="微软雅黑" panose="020B0503020204020204" pitchFamily="34" charset="-122"/>
                <a:cs typeface="+mn-cs"/>
              </a:endParaRPr>
            </a:p>
          </p:txBody>
        </p:sp>
      </p:grpSp>
      <p:sp>
        <p:nvSpPr>
          <p:cNvPr id="11" name="圆角矩形 10"/>
          <p:cNvSpPr/>
          <p:nvPr userDrawn="1"/>
        </p:nvSpPr>
        <p:spPr>
          <a:xfrm rot="10800000" flipV="1">
            <a:off x="-5664" y="249441"/>
            <a:ext cx="484287" cy="491115"/>
          </a:xfrm>
          <a:prstGeom prst="roundRect">
            <a:avLst>
              <a:gd name="adj" fmla="val 5039"/>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3" name="组 1"/>
          <p:cNvGrpSpPr/>
          <p:nvPr userDrawn="1"/>
        </p:nvGrpSpPr>
        <p:grpSpPr>
          <a:xfrm>
            <a:off x="3727285" y="252858"/>
            <a:ext cx="8718351" cy="484287"/>
            <a:chOff x="3473651" y="252858"/>
            <a:chExt cx="8718351" cy="484287"/>
          </a:xfrm>
        </p:grpSpPr>
        <p:sp>
          <p:nvSpPr>
            <p:cNvPr id="14" name="矩形 13"/>
            <p:cNvSpPr/>
            <p:nvPr/>
          </p:nvSpPr>
          <p:spPr>
            <a:xfrm>
              <a:off x="3473651" y="252859"/>
              <a:ext cx="8718351" cy="484285"/>
            </a:xfrm>
            <a:prstGeom prst="rect">
              <a:avLst/>
            </a:prstGeom>
            <a:gradFill>
              <a:gsLst>
                <a:gs pos="0">
                  <a:schemeClr val="accent1">
                    <a:lumMod val="5000"/>
                    <a:lumOff val="95000"/>
                    <a:alpha val="0"/>
                  </a:schemeClr>
                </a:gs>
                <a:gs pos="78000">
                  <a:srgbClr val="002060"/>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圆角矩形 14"/>
            <p:cNvSpPr/>
            <p:nvPr/>
          </p:nvSpPr>
          <p:spPr>
            <a:xfrm rot="16200000" flipV="1">
              <a:off x="11457520" y="249444"/>
              <a:ext cx="484287" cy="491115"/>
            </a:xfrm>
            <a:prstGeom prst="roundRect">
              <a:avLst>
                <a:gd name="adj" fmla="val 5039"/>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AD1C21"/>
                </a:solidFill>
                <a:effectLst/>
                <a:uLnTx/>
                <a:uFillTx/>
                <a:latin typeface="微软雅黑" panose="020B0503020204020204" pitchFamily="34" charset="-122"/>
                <a:ea typeface="微软雅黑" panose="020B0503020204020204" pitchFamily="34" charset="-122"/>
                <a:cs typeface="+mn-cs"/>
              </a:endParaRPr>
            </a:p>
          </p:txBody>
        </p:sp>
      </p:grpSp>
      <p:sp>
        <p:nvSpPr>
          <p:cNvPr id="17" name="圆角矩形 16"/>
          <p:cNvSpPr/>
          <p:nvPr userDrawn="1"/>
        </p:nvSpPr>
        <p:spPr>
          <a:xfrm rot="10800000" flipV="1">
            <a:off x="0" y="249441"/>
            <a:ext cx="484287" cy="491115"/>
          </a:xfrm>
          <a:prstGeom prst="roundRect">
            <a:avLst>
              <a:gd name="adj" fmla="val 5039"/>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627407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0708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bg1"/>
        </a:solidFill>
        <a:effectLst/>
      </p:bgPr>
    </p:bg>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lvl1pPr>
              <a:defRPr smtClean="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页脚占位符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6" name="灯片编号占位符 3"/>
          <p:cNvSpPr>
            <a:spLocks noGrp="1"/>
          </p:cNvSpPr>
          <p:nvPr>
            <p:ph type="sldNum" sz="quarter" idx="12"/>
          </p:nvPr>
        </p:nvSpPr>
        <p:spPr/>
        <p:txBody>
          <a:bodyPr/>
          <a:lstStyle>
            <a:lvl1pPr>
              <a:defRPr smtClean="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71039F2-B085-47B9-813A-0F6959ABC15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110489187"/>
      </p:ext>
    </p:extLst>
  </p:cSld>
  <p:clrMapOvr>
    <a:masterClrMapping/>
  </p:clrMapOvr>
  <p:transition spd="slow" advTm="0">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637744" y="1640197"/>
            <a:ext cx="8030255" cy="1769209"/>
          </a:xfrm>
        </p:spPr>
        <p:txBody>
          <a:bodyPr anchor="b">
            <a:normAutofit/>
          </a:bodyPr>
          <a:lstStyle>
            <a:lvl1pPr algn="ctr">
              <a:defRPr kumimoji="1" lang="zh-CN" altLang="en-US" sz="5120" b="1" kern="1200" dirty="0">
                <a:solidFill>
                  <a:srgbClr val="002060"/>
                </a:solidFill>
                <a:latin typeface="华文新魏" panose="02010800040101010101" pitchFamily="2" charset="-122"/>
                <a:ea typeface="华文新魏" panose="02010800040101010101" pitchFamily="2" charset="-122"/>
                <a:cs typeface="华文新魏" panose="02010800040101010101" pitchFamily="2" charset="-122"/>
              </a:defRPr>
            </a:lvl1pPr>
          </a:lstStyle>
          <a:p>
            <a:r>
              <a:rPr lang="zh-CN" altLang="en-US" dirty="0"/>
              <a:t>单击此处编辑母版标题样式</a:t>
            </a:r>
          </a:p>
        </p:txBody>
      </p:sp>
      <p:sp>
        <p:nvSpPr>
          <p:cNvPr id="3" name="副标题 2"/>
          <p:cNvSpPr>
            <a:spLocks noGrp="1"/>
          </p:cNvSpPr>
          <p:nvPr>
            <p:ph type="subTitle" idx="1" hasCustomPrompt="1"/>
          </p:nvPr>
        </p:nvSpPr>
        <p:spPr>
          <a:xfrm>
            <a:off x="2637744" y="3602038"/>
            <a:ext cx="8030255" cy="1178968"/>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a:t>
            </a:r>
            <a:endParaRPr lang="en-US" altLang="zh-CN" dirty="0"/>
          </a:p>
          <a:p>
            <a:r>
              <a:rPr lang="zh-CN" altLang="en-US" dirty="0"/>
              <a:t>版副标题样式</a:t>
            </a:r>
          </a:p>
        </p:txBody>
      </p:sp>
      <p:sp>
        <p:nvSpPr>
          <p:cNvPr id="6" name="灯片编号占位符 5"/>
          <p:cNvSpPr>
            <a:spLocks noGrp="1"/>
          </p:cNvSpPr>
          <p:nvPr>
            <p:ph type="sldNum" sz="quarter" idx="12"/>
          </p:nvPr>
        </p:nvSpPr>
        <p:spPr/>
        <p:txBody>
          <a:bodyPr/>
          <a:lstStyle>
            <a:lvl1pPr>
              <a:defRPr/>
            </a:lvl1pPr>
          </a:lstStyle>
          <a:p>
            <a:pPr>
              <a:defRPr/>
            </a:pPr>
            <a:fld id="{9954A9C6-7B87-4721-A09C-B5038E6182BB}" type="slidenum">
              <a:rPr lang="zh-CN" altLang="en-US" smtClean="0">
                <a:solidFill>
                  <a:prstClr val="black">
                    <a:tint val="75000"/>
                  </a:prstClr>
                </a:solidFill>
              </a:rPr>
              <a:pPr>
                <a:defRPr/>
              </a:pPr>
              <a:t>‹#›</a:t>
            </a:fld>
            <a:endParaRPr lang="zh-CN" altLang="en-US" dirty="0">
              <a:solidFill>
                <a:prstClr val="black">
                  <a:tint val="75000"/>
                </a:prstClr>
              </a:solidFill>
            </a:endParaRPr>
          </a:p>
        </p:txBody>
      </p:sp>
      <p:pic>
        <p:nvPicPr>
          <p:cNvPr id="10" name="图片 9">
            <a:extLst>
              <a:ext uri="{FF2B5EF4-FFF2-40B4-BE49-F238E27FC236}">
                <a16:creationId xmlns:a16="http://schemas.microsoft.com/office/drawing/2014/main" id="{CA91F603-BC22-4E84-83DB-7AD75993B763}"/>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924145" y="231775"/>
            <a:ext cx="2868934" cy="728134"/>
          </a:xfrm>
          <a:prstGeom prst="rect">
            <a:avLst/>
          </a:prstGeom>
        </p:spPr>
      </p:pic>
      <p:sp>
        <p:nvSpPr>
          <p:cNvPr id="19" name="任意多边形 37">
            <a:extLst>
              <a:ext uri="{FF2B5EF4-FFF2-40B4-BE49-F238E27FC236}">
                <a16:creationId xmlns:a16="http://schemas.microsoft.com/office/drawing/2014/main" id="{86C6A202-0021-4FFC-A956-43C3BDF716BC}"/>
              </a:ext>
            </a:extLst>
          </p:cNvPr>
          <p:cNvSpPr/>
          <p:nvPr userDrawn="1"/>
        </p:nvSpPr>
        <p:spPr bwMode="auto">
          <a:xfrm rot="5400000">
            <a:off x="-308372" y="5177418"/>
            <a:ext cx="3301598" cy="2684855"/>
          </a:xfrm>
          <a:custGeom>
            <a:avLst/>
            <a:gdLst>
              <a:gd name="connsiteX0" fmla="*/ 0 w 2825133"/>
              <a:gd name="connsiteY0" fmla="*/ 2167512 h 2176408"/>
              <a:gd name="connsiteX1" fmla="*/ 0 w 2825133"/>
              <a:gd name="connsiteY1" fmla="*/ 966593 h 2176408"/>
              <a:gd name="connsiteX2" fmla="*/ 186635 w 2825133"/>
              <a:gd name="connsiteY2" fmla="*/ 644396 h 2176408"/>
              <a:gd name="connsiteX3" fmla="*/ 1225932 w 2825133"/>
              <a:gd name="connsiteY3" fmla="*/ 43937 h 2176408"/>
              <a:gd name="connsiteX4" fmla="*/ 1599201 w 2825133"/>
              <a:gd name="connsiteY4" fmla="*/ 43937 h 2176408"/>
              <a:gd name="connsiteX5" fmla="*/ 2638499 w 2825133"/>
              <a:gd name="connsiteY5" fmla="*/ 644396 h 2176408"/>
              <a:gd name="connsiteX6" fmla="*/ 2825133 w 2825133"/>
              <a:gd name="connsiteY6" fmla="*/ 966593 h 2176408"/>
              <a:gd name="connsiteX7" fmla="*/ 2825133 w 2825133"/>
              <a:gd name="connsiteY7" fmla="*/ 2167512 h 2176408"/>
              <a:gd name="connsiteX8" fmla="*/ 2823724 w 2825133"/>
              <a:gd name="connsiteY8" fmla="*/ 2176408 h 2176408"/>
              <a:gd name="connsiteX9" fmla="*/ 1409 w 2825133"/>
              <a:gd name="connsiteY9" fmla="*/ 2176408 h 217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5133" h="2176408">
                <a:moveTo>
                  <a:pt x="0" y="2167512"/>
                </a:moveTo>
                <a:cubicBezTo>
                  <a:pt x="0" y="966593"/>
                  <a:pt x="0" y="966593"/>
                  <a:pt x="0" y="966593"/>
                </a:cubicBezTo>
                <a:cubicBezTo>
                  <a:pt x="0" y="849430"/>
                  <a:pt x="84169" y="702977"/>
                  <a:pt x="186635" y="644396"/>
                </a:cubicBezTo>
                <a:cubicBezTo>
                  <a:pt x="1225932" y="43937"/>
                  <a:pt x="1225932" y="43937"/>
                  <a:pt x="1225932" y="43937"/>
                </a:cubicBezTo>
                <a:cubicBezTo>
                  <a:pt x="1328398" y="-14645"/>
                  <a:pt x="1496735" y="-14645"/>
                  <a:pt x="1599201" y="43937"/>
                </a:cubicBezTo>
                <a:cubicBezTo>
                  <a:pt x="2638499" y="644396"/>
                  <a:pt x="2638499" y="644396"/>
                  <a:pt x="2638499" y="644396"/>
                </a:cubicBezTo>
                <a:cubicBezTo>
                  <a:pt x="2740965" y="702977"/>
                  <a:pt x="2825133" y="849430"/>
                  <a:pt x="2825133" y="966593"/>
                </a:cubicBezTo>
                <a:lnTo>
                  <a:pt x="2825133" y="2167512"/>
                </a:lnTo>
                <a:lnTo>
                  <a:pt x="2823724" y="2176408"/>
                </a:lnTo>
                <a:lnTo>
                  <a:pt x="1409" y="2176408"/>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75390">
              <a:defRPr/>
            </a:pPr>
            <a:endParaRPr lang="zh-CN" altLang="en-US" sz="2560" dirty="0">
              <a:solidFill>
                <a:prstClr val="white"/>
              </a:solidFill>
              <a:latin typeface="等线"/>
              <a:ea typeface="等线" panose="02010600030101010101" pitchFamily="2" charset="-122"/>
            </a:endParaRPr>
          </a:p>
        </p:txBody>
      </p:sp>
      <p:pic>
        <p:nvPicPr>
          <p:cNvPr id="20" name="Picture 2" descr="C:\Users\Administrator\Desktop\图片1.png">
            <a:extLst>
              <a:ext uri="{FF2B5EF4-FFF2-40B4-BE49-F238E27FC236}">
                <a16:creationId xmlns:a16="http://schemas.microsoft.com/office/drawing/2014/main" id="{3BB0E544-A29D-41FB-A53A-B3A1BDDE065E}"/>
              </a:ext>
            </a:extLst>
          </p:cNvPr>
          <p:cNvPicPr>
            <a:picLocks noChangeAspect="1" noChangeArrowheads="1"/>
          </p:cNvPicPr>
          <p:nvPr userDrawn="1"/>
        </p:nvPicPr>
        <p:blipFill>
          <a:blip r:embed="rId3"/>
          <a:srcRect/>
          <a:stretch>
            <a:fillRect/>
          </a:stretch>
        </p:blipFill>
        <p:spPr bwMode="auto">
          <a:xfrm>
            <a:off x="-294790" y="5167712"/>
            <a:ext cx="3321569" cy="1661713"/>
          </a:xfrm>
          <a:prstGeom prst="rect">
            <a:avLst/>
          </a:prstGeom>
          <a:noFill/>
        </p:spPr>
      </p:pic>
      <p:grpSp>
        <p:nvGrpSpPr>
          <p:cNvPr id="21" name="Group 7">
            <a:extLst>
              <a:ext uri="{FF2B5EF4-FFF2-40B4-BE49-F238E27FC236}">
                <a16:creationId xmlns:a16="http://schemas.microsoft.com/office/drawing/2014/main" id="{9C88AAF5-CE4F-4106-AC48-507FAC6F3138}"/>
              </a:ext>
            </a:extLst>
          </p:cNvPr>
          <p:cNvGrpSpPr/>
          <p:nvPr userDrawn="1"/>
        </p:nvGrpSpPr>
        <p:grpSpPr>
          <a:xfrm>
            <a:off x="2838193" y="5271979"/>
            <a:ext cx="1695041" cy="1453179"/>
            <a:chOff x="335564" y="5660992"/>
            <a:chExt cx="1589101" cy="1362355"/>
          </a:xfrm>
        </p:grpSpPr>
        <p:pic>
          <p:nvPicPr>
            <p:cNvPr id="22" name="Picture 5">
              <a:extLst>
                <a:ext uri="{FF2B5EF4-FFF2-40B4-BE49-F238E27FC236}">
                  <a16:creationId xmlns:a16="http://schemas.microsoft.com/office/drawing/2014/main" id="{06555FD0-CD8A-41A2-B589-479CCE7AD4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716" y="5660992"/>
              <a:ext cx="965084" cy="965084"/>
            </a:xfrm>
            <a:prstGeom prst="rect">
              <a:avLst/>
            </a:prstGeom>
          </p:spPr>
        </p:pic>
        <p:sp>
          <p:nvSpPr>
            <p:cNvPr id="23" name="文本占位符 2">
              <a:extLst>
                <a:ext uri="{FF2B5EF4-FFF2-40B4-BE49-F238E27FC236}">
                  <a16:creationId xmlns:a16="http://schemas.microsoft.com/office/drawing/2014/main" id="{264DA1F1-CEF9-4C38-AEA9-AC08ABB4EB30}"/>
                </a:ext>
              </a:extLst>
            </p:cNvPr>
            <p:cNvSpPr txBox="1">
              <a:spLocks/>
            </p:cNvSpPr>
            <p:nvPr/>
          </p:nvSpPr>
          <p:spPr>
            <a:xfrm>
              <a:off x="335564" y="6663502"/>
              <a:ext cx="1589101" cy="359845"/>
            </a:xfrm>
            <a:prstGeom prst="rect">
              <a:avLst/>
            </a:prstGeom>
          </p:spPr>
          <p:txBody>
            <a:bodyPr/>
            <a:lstStyle>
              <a:lvl1pPr marL="101588" indent="-101588" algn="l" defTabSz="975238" rtl="0" eaLnBrk="1" latinLnBrk="0" hangingPunct="1">
                <a:lnSpc>
                  <a:spcPct val="100000"/>
                </a:lnSpc>
                <a:spcBef>
                  <a:spcPts val="267"/>
                </a:spcBef>
                <a:buClr>
                  <a:schemeClr val="accent2"/>
                </a:buClr>
                <a:buFont typeface="Arial" panose="020B0604020202020204" pitchFamily="34" charset="0"/>
                <a:buChar char="•"/>
                <a:defRPr lang="zh-CN" sz="622" kern="1200">
                  <a:solidFill>
                    <a:schemeClr val="tx1"/>
                  </a:solidFill>
                  <a:latin typeface="Microsoft YaHei UI" panose="020B0503020204020204" pitchFamily="34" charset="-122"/>
                  <a:ea typeface="Microsoft YaHei UI" panose="020B0503020204020204" pitchFamily="34" charset="-122"/>
                  <a:cs typeface="+mn-cs"/>
                </a:defRPr>
              </a:lvl1pPr>
              <a:lvl2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2pPr>
              <a:lvl3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3pPr>
              <a:lvl4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4pPr>
              <a:lvl5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5pPr>
              <a:lvl6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6pPr>
              <a:lvl7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7pPr>
              <a:lvl8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8pPr>
              <a:lvl9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9pPr>
            </a:lstStyle>
            <a:p>
              <a:pPr marL="0" indent="0" algn="ctr">
                <a:spcAft>
                  <a:spcPts val="1280"/>
                </a:spcAft>
                <a:buNone/>
              </a:pPr>
              <a:r>
                <a:rPr kumimoji="1" lang="en-US" altLang="zh-CN" sz="2560" b="1" i="1" dirty="0" err="1">
                  <a:solidFill>
                    <a:srgbClr val="2E353B"/>
                  </a:solidFill>
                  <a:latin typeface="微软雅黑" panose="020B0503020204020204" pitchFamily="34" charset="-122"/>
                  <a:ea typeface="微软雅黑" panose="020B0503020204020204" pitchFamily="34" charset="-122"/>
                  <a:cs typeface="Microsoft YaHei" charset="-122"/>
                </a:rPr>
                <a:t>GoodLab</a:t>
              </a:r>
              <a:endParaRPr kumimoji="1" lang="zh-CN" altLang="en-US" sz="2560" b="1" i="1" dirty="0">
                <a:solidFill>
                  <a:srgbClr val="2E353B"/>
                </a:solidFill>
                <a:latin typeface="微软雅黑" panose="020B0503020204020204" pitchFamily="34" charset="-122"/>
                <a:ea typeface="微软雅黑" panose="020B0503020204020204" pitchFamily="34" charset="-122"/>
                <a:cs typeface="Microsoft YaHei" charset="-122"/>
              </a:endParaRPr>
            </a:p>
          </p:txBody>
        </p:sp>
      </p:grpSp>
    </p:spTree>
    <p:extLst>
      <p:ext uri="{BB962C8B-B14F-4D97-AF65-F5344CB8AC3E}">
        <p14:creationId xmlns:p14="http://schemas.microsoft.com/office/powerpoint/2010/main" val="13871582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679" name="Text Box 7"/>
          <p:cNvSpPr txBox="1">
            <a:spLocks noChangeArrowheads="1"/>
          </p:cNvSpPr>
          <p:nvPr userDrawn="1"/>
        </p:nvSpPr>
        <p:spPr bwMode="auto">
          <a:xfrm>
            <a:off x="0" y="6574544"/>
            <a:ext cx="12192000" cy="300210"/>
          </a:xfrm>
          <a:prstGeom prst="rect">
            <a:avLst/>
          </a:prstGeom>
          <a:solidFill>
            <a:srgbClr val="002060"/>
          </a:solidFill>
          <a:ln w="101600" algn="ctr">
            <a:noFill/>
            <a:miter lim="800000"/>
          </a:ln>
          <a:effectLst/>
        </p:spPr>
        <p:txBody>
          <a:bodyPr>
            <a:spAutoFit/>
          </a:bodyPr>
          <a:lstStyle/>
          <a:p>
            <a:pPr algn="ctr" eaLnBrk="1" latinLnBrk="1" hangingPunct="1">
              <a:buClr>
                <a:srgbClr val="990000"/>
              </a:buClr>
              <a:buFont typeface="Wingdings" panose="05000000000000000000" pitchFamily="2" charset="2"/>
              <a:buNone/>
              <a:defRPr/>
            </a:pPr>
            <a:r>
              <a:rPr kumimoji="1" lang="en-US" altLang="zh-CN" sz="1350"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微软雅黑" panose="020B0503020204020204" pitchFamily="34" charset="-122"/>
              </a:rPr>
              <a:t>School of Information Engineering, Nanchang University </a:t>
            </a:r>
            <a:endParaRPr kumimoji="1" lang="zh-CN" altLang="en-US" sz="1350"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682" name="Rectangle 10"/>
          <p:cNvSpPr>
            <a:spLocks noChangeArrowheads="1"/>
          </p:cNvSpPr>
          <p:nvPr userDrawn="1"/>
        </p:nvSpPr>
        <p:spPr bwMode="auto">
          <a:xfrm>
            <a:off x="0" y="1066801"/>
            <a:ext cx="12192000" cy="46567"/>
          </a:xfrm>
          <a:prstGeom prst="rect">
            <a:avLst/>
          </a:prstGeom>
          <a:gradFill rotWithShape="1">
            <a:gsLst>
              <a:gs pos="0">
                <a:srgbClr val="002060"/>
              </a:gs>
              <a:gs pos="100000">
                <a:schemeClr val="bg1"/>
              </a:gs>
            </a:gsLst>
            <a:lin ang="0" scaled="1"/>
          </a:gradFill>
          <a:ln w="9525">
            <a:noFill/>
            <a:miter lim="800000"/>
          </a:ln>
          <a:effectLst/>
        </p:spPr>
        <p:txBody>
          <a:bodyPr wrap="none" anchor="ctr"/>
          <a:lstStyle/>
          <a:p>
            <a:pPr algn="ctr" eaLnBrk="1" latinLnBrk="1" hangingPunct="1">
              <a:buFont typeface="Arial" panose="020B0604020202020204" pitchFamily="34" charset="0"/>
              <a:buNone/>
              <a:defRPr/>
            </a:pPr>
            <a:endParaRPr kumimoji="1" lang="zh-CN" altLang="zh-CN" sz="1350">
              <a:solidFill>
                <a:schemeClr val="hlink"/>
              </a:solidFill>
              <a:latin typeface="Gulim" pitchFamily="34" charset="-127"/>
              <a:ea typeface="Gulim" pitchFamily="34" charset="-127"/>
            </a:endParaRPr>
          </a:p>
        </p:txBody>
      </p:sp>
      <p:grpSp>
        <p:nvGrpSpPr>
          <p:cNvPr id="2052" name="组合 1"/>
          <p:cNvGrpSpPr/>
          <p:nvPr userDrawn="1"/>
        </p:nvGrpSpPr>
        <p:grpSpPr bwMode="auto">
          <a:xfrm flipH="1">
            <a:off x="10697633" y="133351"/>
            <a:ext cx="924984" cy="840316"/>
            <a:chOff x="5657384" y="337626"/>
            <a:chExt cx="2609348" cy="2367616"/>
          </a:xfrm>
        </p:grpSpPr>
        <p:sp>
          <p:nvSpPr>
            <p:cNvPr id="7" name="Freeform 19"/>
            <p:cNvSpPr/>
            <p:nvPr/>
          </p:nvSpPr>
          <p:spPr bwMode="auto">
            <a:xfrm rot="5400000">
              <a:off x="6070308" y="1917826"/>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8" name="Freeform 19"/>
            <p:cNvSpPr/>
            <p:nvPr/>
          </p:nvSpPr>
          <p:spPr bwMode="auto">
            <a:xfrm rot="5400000">
              <a:off x="5702315" y="1018019"/>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9" name="Freeform 19"/>
            <p:cNvSpPr/>
            <p:nvPr/>
          </p:nvSpPr>
          <p:spPr bwMode="auto">
            <a:xfrm rot="5400000">
              <a:off x="6764519" y="1117096"/>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10" name="Freeform 19"/>
            <p:cNvSpPr/>
            <p:nvPr/>
          </p:nvSpPr>
          <p:spPr bwMode="auto">
            <a:xfrm rot="5400000">
              <a:off x="6771102" y="292695"/>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11" name="Freeform 19"/>
            <p:cNvSpPr/>
            <p:nvPr/>
          </p:nvSpPr>
          <p:spPr bwMode="auto">
            <a:xfrm rot="5400000">
              <a:off x="7479316" y="733313"/>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grpSp>
      <p:pic>
        <p:nvPicPr>
          <p:cNvPr id="2053" name="图片 1"/>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38101"/>
            <a:ext cx="3702051" cy="98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p:transition>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3429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6pPr>
      <a:lvl7pPr marL="6858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7pPr>
      <a:lvl8pPr marL="10287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8pPr>
      <a:lvl9pPr marL="13716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9pPr>
    </p:titleStyle>
    <p:bodyStyle>
      <a:lvl1pPr marL="255905" indent="-255905" algn="l" rtl="0" eaLnBrk="0" fontAlgn="base" hangingPunct="0">
        <a:spcBef>
          <a:spcPct val="20000"/>
        </a:spcBef>
        <a:spcAft>
          <a:spcPct val="0"/>
        </a:spcAft>
        <a:buChar char="•"/>
        <a:defRPr>
          <a:solidFill>
            <a:schemeClr val="tx1"/>
          </a:solidFill>
          <a:latin typeface="+mn-lt"/>
          <a:ea typeface="+mn-ea"/>
          <a:cs typeface="+mn-cs"/>
        </a:defRPr>
      </a:lvl1pPr>
      <a:lvl2pPr marL="556895" indent="-213995" algn="l" rtl="0" eaLnBrk="0" fontAlgn="base" hangingPunct="0">
        <a:spcBef>
          <a:spcPct val="20000"/>
        </a:spcBef>
        <a:spcAft>
          <a:spcPct val="0"/>
        </a:spcAft>
        <a:buChar char="–"/>
        <a:defRPr sz="2000">
          <a:solidFill>
            <a:schemeClr val="tx1"/>
          </a:solidFill>
          <a:latin typeface="+mn-lt"/>
          <a:ea typeface="+mn-ea"/>
        </a:defRPr>
      </a:lvl2pPr>
      <a:lvl3pPr marL="857250" indent="-171450" algn="l" rtl="0" eaLnBrk="0" fontAlgn="base" hangingPunct="0">
        <a:spcBef>
          <a:spcPct val="20000"/>
        </a:spcBef>
        <a:spcAft>
          <a:spcPct val="0"/>
        </a:spcAft>
        <a:buChar char="•"/>
        <a:defRPr sz="1735">
          <a:solidFill>
            <a:schemeClr val="tx1"/>
          </a:solidFill>
          <a:latin typeface="+mn-lt"/>
          <a:ea typeface="+mn-ea"/>
        </a:defRPr>
      </a:lvl3pPr>
      <a:lvl4pPr marL="1200150" indent="-171450" algn="l" rtl="0" eaLnBrk="0" fontAlgn="base" hangingPunct="0">
        <a:spcBef>
          <a:spcPct val="20000"/>
        </a:spcBef>
        <a:spcAft>
          <a:spcPct val="0"/>
        </a:spcAft>
        <a:buChar char="–"/>
        <a:defRPr sz="1465">
          <a:solidFill>
            <a:schemeClr val="tx1"/>
          </a:solidFill>
          <a:latin typeface="+mn-lt"/>
          <a:ea typeface="+mn-ea"/>
        </a:defRPr>
      </a:lvl4pPr>
      <a:lvl5pPr marL="1543050" indent="-171450" algn="l" rtl="0" eaLnBrk="0" fontAlgn="base" hangingPunct="0">
        <a:spcBef>
          <a:spcPct val="20000"/>
        </a:spcBef>
        <a:spcAft>
          <a:spcPct val="0"/>
        </a:spcAft>
        <a:buChar char="»"/>
        <a:defRPr sz="1465">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60500818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2067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0736518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hyperlink" Target="https://www.riscv-mcu.com/quickstart-doc" TargetMode="External"/><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13.jpeg"/><Relationship Id="rId7" Type="http://schemas.openxmlformats.org/officeDocument/2006/relationships/image" Target="../media/image12.png"/><Relationship Id="rId12"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1.jpeg"/><Relationship Id="rId11" Type="http://schemas.openxmlformats.org/officeDocument/2006/relationships/image" Target="../media/image17.png"/><Relationship Id="rId5" Type="http://schemas.openxmlformats.org/officeDocument/2006/relationships/image" Target="../media/image10.png"/><Relationship Id="rId10" Type="http://schemas.openxmlformats.org/officeDocument/2006/relationships/image" Target="../media/image16.png"/><Relationship Id="rId4" Type="http://schemas.openxmlformats.org/officeDocument/2006/relationships/hyperlink" Target="https://www.riscv-mcu.com/quickstart-doc" TargetMode="External"/><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37"/>
          <p:cNvSpPr/>
          <p:nvPr/>
        </p:nvSpPr>
        <p:spPr bwMode="auto">
          <a:xfrm rot="5400000">
            <a:off x="-289098" y="5271143"/>
            <a:ext cx="3095248" cy="2517052"/>
          </a:xfrm>
          <a:custGeom>
            <a:avLst/>
            <a:gdLst>
              <a:gd name="connsiteX0" fmla="*/ 0 w 2825133"/>
              <a:gd name="connsiteY0" fmla="*/ 2167512 h 2176408"/>
              <a:gd name="connsiteX1" fmla="*/ 0 w 2825133"/>
              <a:gd name="connsiteY1" fmla="*/ 966593 h 2176408"/>
              <a:gd name="connsiteX2" fmla="*/ 186635 w 2825133"/>
              <a:gd name="connsiteY2" fmla="*/ 644396 h 2176408"/>
              <a:gd name="connsiteX3" fmla="*/ 1225932 w 2825133"/>
              <a:gd name="connsiteY3" fmla="*/ 43937 h 2176408"/>
              <a:gd name="connsiteX4" fmla="*/ 1599201 w 2825133"/>
              <a:gd name="connsiteY4" fmla="*/ 43937 h 2176408"/>
              <a:gd name="connsiteX5" fmla="*/ 2638499 w 2825133"/>
              <a:gd name="connsiteY5" fmla="*/ 644396 h 2176408"/>
              <a:gd name="connsiteX6" fmla="*/ 2825133 w 2825133"/>
              <a:gd name="connsiteY6" fmla="*/ 966593 h 2176408"/>
              <a:gd name="connsiteX7" fmla="*/ 2825133 w 2825133"/>
              <a:gd name="connsiteY7" fmla="*/ 2167512 h 2176408"/>
              <a:gd name="connsiteX8" fmla="*/ 2823724 w 2825133"/>
              <a:gd name="connsiteY8" fmla="*/ 2176408 h 2176408"/>
              <a:gd name="connsiteX9" fmla="*/ 1409 w 2825133"/>
              <a:gd name="connsiteY9" fmla="*/ 2176408 h 217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5133" h="2176408">
                <a:moveTo>
                  <a:pt x="0" y="2167512"/>
                </a:moveTo>
                <a:cubicBezTo>
                  <a:pt x="0" y="966593"/>
                  <a:pt x="0" y="966593"/>
                  <a:pt x="0" y="966593"/>
                </a:cubicBezTo>
                <a:cubicBezTo>
                  <a:pt x="0" y="849430"/>
                  <a:pt x="84169" y="702977"/>
                  <a:pt x="186635" y="644396"/>
                </a:cubicBezTo>
                <a:cubicBezTo>
                  <a:pt x="1225932" y="43937"/>
                  <a:pt x="1225932" y="43937"/>
                  <a:pt x="1225932" y="43937"/>
                </a:cubicBezTo>
                <a:cubicBezTo>
                  <a:pt x="1328398" y="-14645"/>
                  <a:pt x="1496735" y="-14645"/>
                  <a:pt x="1599201" y="43937"/>
                </a:cubicBezTo>
                <a:cubicBezTo>
                  <a:pt x="2638499" y="644396"/>
                  <a:pt x="2638499" y="644396"/>
                  <a:pt x="2638499" y="644396"/>
                </a:cubicBezTo>
                <a:cubicBezTo>
                  <a:pt x="2740965" y="702977"/>
                  <a:pt x="2825133" y="849430"/>
                  <a:pt x="2825133" y="966593"/>
                </a:cubicBezTo>
                <a:lnTo>
                  <a:pt x="2825133" y="2167512"/>
                </a:lnTo>
                <a:lnTo>
                  <a:pt x="2823724" y="2176408"/>
                </a:lnTo>
                <a:lnTo>
                  <a:pt x="1409" y="2176408"/>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pic>
        <p:nvPicPr>
          <p:cNvPr id="1026" name="Picture 2" descr="C:\Users\Administrator\Desktop\图片1.png"/>
          <p:cNvPicPr>
            <a:picLocks noChangeAspect="1" noChangeArrowheads="1"/>
          </p:cNvPicPr>
          <p:nvPr/>
        </p:nvPicPr>
        <p:blipFill>
          <a:blip r:embed="rId3"/>
          <a:srcRect/>
          <a:stretch>
            <a:fillRect/>
          </a:stretch>
        </p:blipFill>
        <p:spPr bwMode="auto">
          <a:xfrm>
            <a:off x="-278475" y="5300144"/>
            <a:ext cx="3113971" cy="1557856"/>
          </a:xfrm>
          <a:prstGeom prst="rect">
            <a:avLst/>
          </a:prstGeom>
          <a:noFill/>
        </p:spPr>
      </p:pic>
      <p:sp>
        <p:nvSpPr>
          <p:cNvPr id="29" name="标题 1"/>
          <p:cNvSpPr txBox="1"/>
          <p:nvPr/>
        </p:nvSpPr>
        <p:spPr>
          <a:xfrm>
            <a:off x="439049" y="2294803"/>
            <a:ext cx="11313902" cy="98597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kumimoji="1" lang="zh-CN" altLang="en-US" sz="4800" b="1" dirty="0">
                <a:solidFill>
                  <a:srgbClr val="002060"/>
                </a:solidFill>
                <a:latin typeface="华文新魏" panose="02010800040101010101" pitchFamily="2" charset="-122"/>
                <a:ea typeface="华文新魏" panose="02010800040101010101" pitchFamily="2" charset="-122"/>
                <a:cs typeface="华文新魏" panose="02010800040101010101" pitchFamily="2" charset="-122"/>
                <a:sym typeface="+mn-ea"/>
              </a:rPr>
              <a:t>基于</a:t>
            </a:r>
            <a:r>
              <a:rPr kumimoji="1" lang="en-US" altLang="zh-CN" sz="4800" b="1" dirty="0">
                <a:solidFill>
                  <a:srgbClr val="002060"/>
                </a:solidFill>
                <a:latin typeface="华文新魏" panose="02010800040101010101" pitchFamily="2" charset="-122"/>
                <a:ea typeface="华文新魏" panose="02010800040101010101" pitchFamily="2" charset="-122"/>
                <a:cs typeface="华文新魏" panose="02010800040101010101" pitchFamily="2" charset="-122"/>
                <a:sym typeface="+mn-ea"/>
              </a:rPr>
              <a:t>RISC-V</a:t>
            </a:r>
            <a:r>
              <a:rPr kumimoji="1" lang="zh-CN" altLang="en-US" sz="4800" b="1" dirty="0">
                <a:solidFill>
                  <a:srgbClr val="002060"/>
                </a:solidFill>
                <a:latin typeface="华文新魏" panose="02010800040101010101" pitchFamily="2" charset="-122"/>
                <a:ea typeface="华文新魏" panose="02010800040101010101" pitchFamily="2" charset="-122"/>
                <a:cs typeface="华文新魏" panose="02010800040101010101" pitchFamily="2" charset="-122"/>
                <a:sym typeface="+mn-ea"/>
              </a:rPr>
              <a:t>架构的容器化可重现方法研究</a:t>
            </a:r>
          </a:p>
        </p:txBody>
      </p:sp>
      <p:sp>
        <p:nvSpPr>
          <p:cNvPr id="30" name="文本框 29">
            <a:extLst>
              <a:ext uri="{FF2B5EF4-FFF2-40B4-BE49-F238E27FC236}">
                <a16:creationId xmlns:a16="http://schemas.microsoft.com/office/drawing/2014/main" id="{17865CFB-DF92-4737-B4CD-BF09799AD8F4}"/>
              </a:ext>
            </a:extLst>
          </p:cNvPr>
          <p:cNvSpPr txBox="1"/>
          <p:nvPr/>
        </p:nvSpPr>
        <p:spPr>
          <a:xfrm>
            <a:off x="4652480" y="5151326"/>
            <a:ext cx="2720617" cy="1458220"/>
          </a:xfrm>
          <a:prstGeom prst="rect">
            <a:avLst/>
          </a:prstGeom>
          <a:noFill/>
        </p:spPr>
        <p:txBody>
          <a:bodyPr wrap="none" rtlCol="0">
            <a:spAutoFit/>
          </a:bodyPr>
          <a:lstStyle/>
          <a:p>
            <a:pPr algn="ctr">
              <a:lnSpc>
                <a:spcPct val="200000"/>
              </a:lnSpc>
            </a:pPr>
            <a:r>
              <a:rPr kumimoji="1" lang="zh-CN" altLang="en-US" sz="2400" b="1" dirty="0">
                <a:latin typeface="微软雅黑" panose="020B0503020204020204" pitchFamily="34" charset="-122"/>
                <a:ea typeface="微软雅黑" panose="020B0503020204020204" pitchFamily="34" charset="-122"/>
                <a:cs typeface="华文新魏" panose="02010800040101010101" pitchFamily="2" charset="-122"/>
              </a:rPr>
              <a:t>答辩人：崔傲</a:t>
            </a:r>
            <a:endParaRPr kumimoji="1" lang="en-US" altLang="zh-CN" sz="2400" b="1" dirty="0">
              <a:latin typeface="微软雅黑" panose="020B0503020204020204" pitchFamily="34" charset="-122"/>
              <a:ea typeface="微软雅黑" panose="020B0503020204020204" pitchFamily="34" charset="-122"/>
              <a:cs typeface="华文新魏" panose="02010800040101010101" pitchFamily="2" charset="-122"/>
            </a:endParaRPr>
          </a:p>
          <a:p>
            <a:pPr>
              <a:lnSpc>
                <a:spcPct val="200000"/>
              </a:lnSpc>
            </a:pPr>
            <a:r>
              <a:rPr kumimoji="1" lang="zh-CN" altLang="en-US" sz="2400" b="1" dirty="0">
                <a:latin typeface="微软雅黑" panose="020B0503020204020204" pitchFamily="34" charset="-122"/>
                <a:ea typeface="微软雅黑" panose="020B0503020204020204" pitchFamily="34" charset="-122"/>
                <a:cs typeface="华文新魏" panose="02010800040101010101" pitchFamily="2" charset="-122"/>
              </a:rPr>
              <a:t>指导老师：徐子晨</a:t>
            </a:r>
            <a:endParaRPr kumimoji="1" lang="en-US" altLang="zh-CN" sz="2400" b="1" dirty="0">
              <a:latin typeface="微软雅黑" panose="020B0503020204020204" pitchFamily="34" charset="-122"/>
              <a:ea typeface="微软雅黑" panose="020B0503020204020204" pitchFamily="34" charset="-122"/>
              <a:cs typeface="华文新魏" panose="02010800040101010101" pitchFamily="2" charset="-122"/>
            </a:endParaRPr>
          </a:p>
        </p:txBody>
      </p:sp>
      <p:grpSp>
        <p:nvGrpSpPr>
          <p:cNvPr id="32" name="Group 7">
            <a:extLst>
              <a:ext uri="{FF2B5EF4-FFF2-40B4-BE49-F238E27FC236}">
                <a16:creationId xmlns:a16="http://schemas.microsoft.com/office/drawing/2014/main" id="{90F46CC7-758E-4893-95D6-5423C94F29DF}"/>
              </a:ext>
            </a:extLst>
          </p:cNvPr>
          <p:cNvGrpSpPr/>
          <p:nvPr/>
        </p:nvGrpSpPr>
        <p:grpSpPr>
          <a:xfrm>
            <a:off x="2658697" y="5397894"/>
            <a:ext cx="1589101" cy="1362355"/>
            <a:chOff x="335564" y="5660992"/>
            <a:chExt cx="1589101" cy="1362355"/>
          </a:xfrm>
        </p:grpSpPr>
        <p:pic>
          <p:nvPicPr>
            <p:cNvPr id="33" name="Picture 5">
              <a:extLst>
                <a:ext uri="{FF2B5EF4-FFF2-40B4-BE49-F238E27FC236}">
                  <a16:creationId xmlns:a16="http://schemas.microsoft.com/office/drawing/2014/main" id="{5FDBE36D-1D12-46D7-B664-EA296F99B9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716" y="5660992"/>
              <a:ext cx="965084" cy="965084"/>
            </a:xfrm>
            <a:prstGeom prst="rect">
              <a:avLst/>
            </a:prstGeom>
          </p:spPr>
        </p:pic>
        <p:sp>
          <p:nvSpPr>
            <p:cNvPr id="34" name="文本占位符 2">
              <a:extLst>
                <a:ext uri="{FF2B5EF4-FFF2-40B4-BE49-F238E27FC236}">
                  <a16:creationId xmlns:a16="http://schemas.microsoft.com/office/drawing/2014/main" id="{B2978E47-6CF4-4B09-AA25-E6459D39D356}"/>
                </a:ext>
              </a:extLst>
            </p:cNvPr>
            <p:cNvSpPr txBox="1">
              <a:spLocks/>
            </p:cNvSpPr>
            <p:nvPr/>
          </p:nvSpPr>
          <p:spPr>
            <a:xfrm>
              <a:off x="335564" y="6663502"/>
              <a:ext cx="1589101" cy="359845"/>
            </a:xfrm>
            <a:prstGeom prst="rect">
              <a:avLst/>
            </a:prstGeom>
          </p:spPr>
          <p:txBody>
            <a:bodyPr/>
            <a:lstStyle>
              <a:lvl1pPr marL="101588" indent="-101588" algn="l" defTabSz="975238" rtl="0" eaLnBrk="1" latinLnBrk="0" hangingPunct="1">
                <a:lnSpc>
                  <a:spcPct val="100000"/>
                </a:lnSpc>
                <a:spcBef>
                  <a:spcPts val="267"/>
                </a:spcBef>
                <a:buClr>
                  <a:schemeClr val="accent2"/>
                </a:buClr>
                <a:buFont typeface="Arial" panose="020B0604020202020204" pitchFamily="34" charset="0"/>
                <a:buChar char="•"/>
                <a:defRPr lang="zh-CN" sz="622" kern="1200">
                  <a:solidFill>
                    <a:schemeClr val="tx1"/>
                  </a:solidFill>
                  <a:latin typeface="Microsoft YaHei UI" panose="020B0503020204020204" pitchFamily="34" charset="-122"/>
                  <a:ea typeface="Microsoft YaHei UI" panose="020B0503020204020204" pitchFamily="34" charset="-122"/>
                  <a:cs typeface="+mn-cs"/>
                </a:defRPr>
              </a:lvl1pPr>
              <a:lvl2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2pPr>
              <a:lvl3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3pPr>
              <a:lvl4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4pPr>
              <a:lvl5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5pPr>
              <a:lvl6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6pPr>
              <a:lvl7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7pPr>
              <a:lvl8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8pPr>
              <a:lvl9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9pPr>
            </a:lstStyle>
            <a:p>
              <a:pPr marL="0" indent="0" algn="ctr">
                <a:spcAft>
                  <a:spcPts val="1200"/>
                </a:spcAft>
                <a:buNone/>
              </a:pPr>
              <a:r>
                <a:rPr kumimoji="1" lang="en-US" altLang="zh-CN" sz="2400" b="1" i="1" dirty="0" err="1">
                  <a:solidFill>
                    <a:srgbClr val="2E353B"/>
                  </a:solidFill>
                  <a:latin typeface="微软雅黑" panose="020B0503020204020204" pitchFamily="34" charset="-122"/>
                  <a:ea typeface="微软雅黑" panose="020B0503020204020204" pitchFamily="34" charset="-122"/>
                  <a:cs typeface="Microsoft YaHei" charset="-122"/>
                </a:rPr>
                <a:t>GoodLab</a:t>
              </a:r>
              <a:endParaRPr kumimoji="1" lang="zh-CN" altLang="en-US" sz="2400" b="1" i="1" dirty="0">
                <a:solidFill>
                  <a:srgbClr val="2E353B"/>
                </a:solidFill>
                <a:latin typeface="微软雅黑" panose="020B0503020204020204" pitchFamily="34" charset="-122"/>
                <a:ea typeface="微软雅黑" panose="020B0503020204020204" pitchFamily="34" charset="-122"/>
                <a:cs typeface="Microsoft YaHei" charset="-122"/>
              </a:endParaRPr>
            </a:p>
          </p:txBody>
        </p:sp>
      </p:grpSp>
      <p:pic>
        <p:nvPicPr>
          <p:cNvPr id="35" name="图片 34">
            <a:extLst>
              <a:ext uri="{FF2B5EF4-FFF2-40B4-BE49-F238E27FC236}">
                <a16:creationId xmlns:a16="http://schemas.microsoft.com/office/drawing/2014/main" id="{426F7890-C6CE-447C-8955-9B5199D62AE9}"/>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018263" y="229421"/>
            <a:ext cx="2868934" cy="728134"/>
          </a:xfrm>
          <a:prstGeom prst="rect">
            <a:avLst/>
          </a:prstGeom>
        </p:spPr>
      </p:pic>
      <p:sp>
        <p:nvSpPr>
          <p:cNvPr id="41" name="标题 1">
            <a:extLst>
              <a:ext uri="{FF2B5EF4-FFF2-40B4-BE49-F238E27FC236}">
                <a16:creationId xmlns:a16="http://schemas.microsoft.com/office/drawing/2014/main" id="{14665122-D485-4C41-8D73-9E7707C58268}"/>
              </a:ext>
            </a:extLst>
          </p:cNvPr>
          <p:cNvSpPr txBox="1"/>
          <p:nvPr/>
        </p:nvSpPr>
        <p:spPr>
          <a:xfrm>
            <a:off x="5930284" y="898052"/>
            <a:ext cx="8133426" cy="98597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kumimoji="1" lang="en-US" altLang="zh-CN" sz="2000" b="1"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sym typeface="+mn-ea"/>
              </a:rPr>
              <a:t>2019</a:t>
            </a:r>
            <a:r>
              <a:rPr kumimoji="1" lang="zh-CN" altLang="en-US" sz="2000" b="1"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sym typeface="+mn-ea"/>
              </a:rPr>
              <a:t>级硕士研究生学位论文开题答辩</a:t>
            </a:r>
          </a:p>
        </p:txBody>
      </p:sp>
      <p:sp>
        <p:nvSpPr>
          <p:cNvPr id="2" name="灯片编号占位符 1">
            <a:extLst>
              <a:ext uri="{FF2B5EF4-FFF2-40B4-BE49-F238E27FC236}">
                <a16:creationId xmlns:a16="http://schemas.microsoft.com/office/drawing/2014/main" id="{561BE997-345F-4DF2-9E8F-7FB54548BA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039F2-B085-47B9-813A-0F6959ABC154}" type="slidenum">
              <a:rPr kumimoji="0" lang="zh-CN" altLang="en-US" sz="1200" b="1"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a:extLst>
              <a:ext uri="{FF2B5EF4-FFF2-40B4-BE49-F238E27FC236}">
                <a16:creationId xmlns:a16="http://schemas.microsoft.com/office/drawing/2014/main" id="{085E6DC6-2054-4164-952E-78831FCC1F68}"/>
              </a:ext>
            </a:extLst>
          </p:cNvPr>
          <p:cNvSpPr txBox="1"/>
          <p:nvPr/>
        </p:nvSpPr>
        <p:spPr>
          <a:xfrm>
            <a:off x="5571792" y="5160880"/>
            <a:ext cx="7168718" cy="719556"/>
          </a:xfrm>
          <a:prstGeom prst="rect">
            <a:avLst/>
          </a:prstGeom>
          <a:noFill/>
        </p:spPr>
        <p:txBody>
          <a:bodyPr wrap="square">
            <a:spAutoFit/>
          </a:bodyPr>
          <a:lstStyle/>
          <a:p>
            <a:pPr algn="ctr">
              <a:lnSpc>
                <a:spcPct val="200000"/>
              </a:lnSpc>
            </a:pPr>
            <a:r>
              <a:rPr kumimoji="1" lang="zh-CN" altLang="en-US" sz="2400" b="1" dirty="0">
                <a:latin typeface="微软雅黑" panose="020B0503020204020204" pitchFamily="34" charset="-122"/>
                <a:ea typeface="微软雅黑" panose="020B0503020204020204" pitchFamily="34" charset="-122"/>
                <a:cs typeface="华文新魏" panose="02010800040101010101" pitchFamily="2" charset="-122"/>
              </a:rPr>
              <a:t>学号：</a:t>
            </a:r>
            <a:r>
              <a:rPr kumimoji="1" lang="en-US" altLang="zh-CN" sz="2400" b="1" dirty="0">
                <a:latin typeface="微软雅黑" panose="020B0503020204020204" pitchFamily="34" charset="-122"/>
                <a:ea typeface="微软雅黑" panose="020B0503020204020204" pitchFamily="34" charset="-122"/>
                <a:cs typeface="华文新魏" panose="02010800040101010101" pitchFamily="2" charset="-122"/>
              </a:rPr>
              <a:t>401030919003</a:t>
            </a:r>
          </a:p>
        </p:txBody>
      </p:sp>
    </p:spTree>
    <p:extLst>
      <p:ext uri="{BB962C8B-B14F-4D97-AF65-F5344CB8AC3E}">
        <p14:creationId xmlns:p14="http://schemas.microsoft.com/office/powerpoint/2010/main" val="136668189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研究方案</a:t>
            </a:r>
          </a:p>
        </p:txBody>
      </p:sp>
      <p:sp>
        <p:nvSpPr>
          <p:cNvPr id="23" name="文本框 22">
            <a:extLst>
              <a:ext uri="{FF2B5EF4-FFF2-40B4-BE49-F238E27FC236}">
                <a16:creationId xmlns:a16="http://schemas.microsoft.com/office/drawing/2014/main" id="{CD1C32C7-31AB-4B04-904B-7F9230EE9960}"/>
              </a:ext>
            </a:extLst>
          </p:cNvPr>
          <p:cNvSpPr txBox="1"/>
          <p:nvPr/>
        </p:nvSpPr>
        <p:spPr>
          <a:xfrm>
            <a:off x="1356266" y="972772"/>
            <a:ext cx="9479468" cy="523220"/>
          </a:xfrm>
          <a:prstGeom prst="rect">
            <a:avLst/>
          </a:prstGeom>
          <a:noFill/>
        </p:spPr>
        <p:txBody>
          <a:bodyPr wrap="square">
            <a:spAutoFit/>
          </a:bodyPr>
          <a:lstStyle/>
          <a:p>
            <a:pPr algn="ctr"/>
            <a:r>
              <a:rPr kumimoji="1" lang="zh-CN" altLang="en-US" sz="28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基于</a:t>
            </a:r>
            <a:r>
              <a:rPr kumimoji="1" lang="en-US" altLang="zh-CN" sz="24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RISC-V</a:t>
            </a:r>
            <a:r>
              <a:rPr kumimoji="1" lang="zh-CN" altLang="en-US" sz="28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架构的容器化可重现方法</a:t>
            </a:r>
            <a:endParaRPr lang="zh-CN" altLang="en-US" sz="2800" dirty="0">
              <a:solidFill>
                <a:srgbClr val="00B050"/>
              </a:solidFill>
            </a:endParaRPr>
          </a:p>
        </p:txBody>
      </p:sp>
      <p:sp>
        <p:nvSpPr>
          <p:cNvPr id="9" name="文本框 8">
            <a:extLst>
              <a:ext uri="{FF2B5EF4-FFF2-40B4-BE49-F238E27FC236}">
                <a16:creationId xmlns:a16="http://schemas.microsoft.com/office/drawing/2014/main" id="{DEE1DDF1-E2F2-40FE-BCC5-0D8AA0206FFC}"/>
              </a:ext>
            </a:extLst>
          </p:cNvPr>
          <p:cNvSpPr txBox="1"/>
          <p:nvPr/>
        </p:nvSpPr>
        <p:spPr>
          <a:xfrm>
            <a:off x="777506" y="1563726"/>
            <a:ext cx="9280893" cy="3316742"/>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二进制翻译</a:t>
            </a:r>
            <a:endParaRPr lang="en-US" altLang="zh-CN" b="1" dirty="0">
              <a:latin typeface="微软雅黑" panose="020B0503020204020204" pitchFamily="34" charset="-122"/>
              <a:ea typeface="微软雅黑" panose="020B0503020204020204" pitchFamily="34" charset="-122"/>
            </a:endParaRPr>
          </a:p>
          <a:p>
            <a:pPr>
              <a:lnSpc>
                <a:spcPct val="200000"/>
              </a:lnSpc>
            </a:pPr>
            <a:r>
              <a:rPr lang="en-US" altLang="zh-CN" b="1" dirty="0">
                <a:latin typeface="微软雅黑" panose="020B0503020204020204" pitchFamily="34" charset="-122"/>
                <a:ea typeface="微软雅黑" panose="020B0503020204020204" pitchFamily="34" charset="-122"/>
              </a:rPr>
              <a:t>        </a:t>
            </a:r>
            <a:r>
              <a:rPr lang="zh-CN" altLang="en-US" dirty="0">
                <a:latin typeface="楷体" panose="02010609060101010101" pitchFamily="49" charset="-122"/>
                <a:ea typeface="楷体" panose="02010609060101010101" pitchFamily="49" charset="-122"/>
              </a:rPr>
              <a:t>基于二进制指令翻译，在</a:t>
            </a:r>
            <a:r>
              <a:rPr lang="en-US" altLang="zh-CN" dirty="0">
                <a:latin typeface="楷体" panose="02010609060101010101" pitchFamily="49" charset="-122"/>
                <a:ea typeface="楷体" panose="02010609060101010101" pitchFamily="49" charset="-122"/>
              </a:rPr>
              <a:t>RISC-V</a:t>
            </a:r>
            <a:r>
              <a:rPr lang="zh-CN" altLang="en-US" dirty="0">
                <a:latin typeface="楷体" panose="02010609060101010101" pitchFamily="49" charset="-122"/>
                <a:ea typeface="楷体" panose="02010609060101010101" pitchFamily="49" charset="-122"/>
              </a:rPr>
              <a:t>架构上快速</a:t>
            </a:r>
            <a:r>
              <a:rPr lang="zh-CN" altLang="en-US" dirty="0">
                <a:solidFill>
                  <a:srgbClr val="00B050"/>
                </a:solidFill>
                <a:latin typeface="楷体" panose="02010609060101010101" pitchFamily="49" charset="-122"/>
                <a:ea typeface="楷体" panose="02010609060101010101" pitchFamily="49" charset="-122"/>
              </a:rPr>
              <a:t>移植</a:t>
            </a:r>
            <a:r>
              <a:rPr lang="zh-CN" altLang="en-US" dirty="0">
                <a:latin typeface="楷体" panose="02010609060101010101" pitchFamily="49" charset="-122"/>
                <a:ea typeface="楷体" panose="02010609060101010101" pitchFamily="49" charset="-122"/>
              </a:rPr>
              <a:t>软件</a:t>
            </a:r>
            <a:endParaRPr lang="en-US" altLang="zh-CN" dirty="0">
              <a:latin typeface="楷体" panose="02010609060101010101" pitchFamily="49" charset="-122"/>
              <a:ea typeface="楷体" panose="02010609060101010101" pitchFamily="49" charset="-122"/>
            </a:endParaRPr>
          </a:p>
          <a:p>
            <a:pPr marL="285750" indent="-285750">
              <a:lnSpc>
                <a:spcPct val="20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拦截并修改不确定性来源</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dirty="0">
                <a:latin typeface="楷体" panose="02010609060101010101" pitchFamily="49" charset="-122"/>
                <a:ea typeface="楷体" panose="02010609060101010101" pitchFamily="49" charset="-122"/>
              </a:rPr>
              <a:t>    拦截存在不确定性的系统调用和</a:t>
            </a:r>
            <a:r>
              <a:rPr lang="en-US" altLang="zh-CN" dirty="0">
                <a:latin typeface="楷体" panose="02010609060101010101" pitchFamily="49" charset="-122"/>
                <a:ea typeface="楷体" panose="02010609060101010101" pitchFamily="49" charset="-122"/>
              </a:rPr>
              <a:t>CPU</a:t>
            </a:r>
            <a:r>
              <a:rPr lang="zh-CN" altLang="en-US" dirty="0">
                <a:latin typeface="楷体" panose="02010609060101010101" pitchFamily="49" charset="-122"/>
                <a:ea typeface="楷体" panose="02010609060101010101" pitchFamily="49" charset="-122"/>
              </a:rPr>
              <a:t>指令，保证输出的</a:t>
            </a:r>
            <a:r>
              <a:rPr lang="zh-CN" altLang="en-US" dirty="0">
                <a:solidFill>
                  <a:srgbClr val="00B050"/>
                </a:solidFill>
                <a:latin typeface="楷体" panose="02010609060101010101" pitchFamily="49" charset="-122"/>
                <a:ea typeface="楷体" panose="02010609060101010101" pitchFamily="49" charset="-122"/>
              </a:rPr>
              <a:t>确定性</a:t>
            </a:r>
            <a:endParaRPr lang="en-US" altLang="zh-CN" dirty="0">
              <a:solidFill>
                <a:srgbClr val="00B050"/>
              </a:solidFill>
              <a:latin typeface="楷体" panose="02010609060101010101" pitchFamily="49" charset="-122"/>
              <a:ea typeface="楷体" panose="02010609060101010101" pitchFamily="49" charset="-122"/>
            </a:endParaRPr>
          </a:p>
          <a:p>
            <a:pPr marL="285750" indent="-285750">
              <a:lnSpc>
                <a:spcPct val="20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命名空间隔离</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楷体" panose="02010609060101010101" pitchFamily="49" charset="-122"/>
                <a:ea typeface="楷体" panose="02010609060101010101" pitchFamily="49" charset="-122"/>
              </a:rPr>
              <a:t>    在用户空间内隔离软件进程，构建</a:t>
            </a:r>
            <a:r>
              <a:rPr lang="zh-CN" altLang="en-US" dirty="0">
                <a:solidFill>
                  <a:srgbClr val="00B050"/>
                </a:solidFill>
                <a:latin typeface="楷体" panose="02010609060101010101" pitchFamily="49" charset="-122"/>
                <a:ea typeface="楷体" panose="02010609060101010101" pitchFamily="49" charset="-122"/>
              </a:rPr>
              <a:t>可重现的容器抽象</a:t>
            </a:r>
            <a:endParaRPr lang="en-US" altLang="zh-CN" dirty="0">
              <a:solidFill>
                <a:srgbClr val="00B050"/>
              </a:solidFill>
              <a:latin typeface="楷体" panose="02010609060101010101" pitchFamily="49" charset="-122"/>
              <a:ea typeface="楷体" panose="02010609060101010101" pitchFamily="49" charset="-122"/>
            </a:endParaRPr>
          </a:p>
        </p:txBody>
      </p:sp>
      <p:sp>
        <p:nvSpPr>
          <p:cNvPr id="2" name="灯片编号占位符 1">
            <a:extLst>
              <a:ext uri="{FF2B5EF4-FFF2-40B4-BE49-F238E27FC236}">
                <a16:creationId xmlns:a16="http://schemas.microsoft.com/office/drawing/2014/main" id="{DCB778E3-6E32-4449-94FA-1D5BFF03966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86524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前期工作</a:t>
            </a:r>
          </a:p>
        </p:txBody>
      </p:sp>
      <p:sp>
        <p:nvSpPr>
          <p:cNvPr id="23" name="文本框 22">
            <a:extLst>
              <a:ext uri="{FF2B5EF4-FFF2-40B4-BE49-F238E27FC236}">
                <a16:creationId xmlns:a16="http://schemas.microsoft.com/office/drawing/2014/main" id="{CD1C32C7-31AB-4B04-904B-7F9230EE9960}"/>
              </a:ext>
            </a:extLst>
          </p:cNvPr>
          <p:cNvSpPr txBox="1"/>
          <p:nvPr/>
        </p:nvSpPr>
        <p:spPr>
          <a:xfrm>
            <a:off x="1356266" y="972772"/>
            <a:ext cx="9479468" cy="523220"/>
          </a:xfrm>
          <a:prstGeom prst="rect">
            <a:avLst/>
          </a:prstGeom>
          <a:noFill/>
        </p:spPr>
        <p:txBody>
          <a:bodyPr wrap="square">
            <a:spAutoFit/>
          </a:bodyPr>
          <a:lstStyle/>
          <a:p>
            <a:pPr algn="ctr"/>
            <a:r>
              <a:rPr kumimoji="1" lang="zh-CN" altLang="en-US" sz="28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基于</a:t>
            </a:r>
            <a:r>
              <a:rPr kumimoji="1" lang="en-US" altLang="zh-CN" sz="24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RISC-V</a:t>
            </a:r>
            <a:r>
              <a:rPr kumimoji="1" lang="zh-CN" altLang="en-US" sz="28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架构的容器化可重现方法</a:t>
            </a:r>
            <a:endParaRPr lang="zh-CN" altLang="en-US" sz="2800" dirty="0">
              <a:solidFill>
                <a:srgbClr val="00B050"/>
              </a:solidFill>
            </a:endParaRPr>
          </a:p>
        </p:txBody>
      </p:sp>
      <p:sp>
        <p:nvSpPr>
          <p:cNvPr id="9" name="文本框 8">
            <a:extLst>
              <a:ext uri="{FF2B5EF4-FFF2-40B4-BE49-F238E27FC236}">
                <a16:creationId xmlns:a16="http://schemas.microsoft.com/office/drawing/2014/main" id="{DEE1DDF1-E2F2-40FE-BCC5-0D8AA0206FFC}"/>
              </a:ext>
            </a:extLst>
          </p:cNvPr>
          <p:cNvSpPr txBox="1"/>
          <p:nvPr/>
        </p:nvSpPr>
        <p:spPr>
          <a:xfrm>
            <a:off x="774008" y="1563726"/>
            <a:ext cx="9280893" cy="1113766"/>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二进制翻译</a:t>
            </a:r>
            <a:endParaRPr lang="en-US" altLang="zh-CN" b="1" dirty="0">
              <a:latin typeface="微软雅黑" panose="020B0503020204020204" pitchFamily="34" charset="-122"/>
              <a:ea typeface="微软雅黑" panose="020B0503020204020204" pitchFamily="34" charset="-122"/>
            </a:endParaRPr>
          </a:p>
          <a:p>
            <a:pPr>
              <a:lnSpc>
                <a:spcPct val="200000"/>
              </a:lnSpc>
            </a:pPr>
            <a:r>
              <a:rPr lang="en-US" altLang="zh-CN" b="1" dirty="0">
                <a:latin typeface="微软雅黑" panose="020B0503020204020204" pitchFamily="34" charset="-122"/>
                <a:ea typeface="微软雅黑" panose="020B0503020204020204" pitchFamily="34" charset="-122"/>
              </a:rPr>
              <a:t>        </a:t>
            </a:r>
            <a:r>
              <a:rPr lang="zh-CN" altLang="en-US" dirty="0">
                <a:latin typeface="楷体" panose="02010609060101010101" pitchFamily="49" charset="-122"/>
                <a:ea typeface="楷体" panose="02010609060101010101" pitchFamily="49" charset="-122"/>
              </a:rPr>
              <a:t>基于二进制指令翻译，在</a:t>
            </a:r>
            <a:r>
              <a:rPr lang="en-US" altLang="zh-CN" dirty="0">
                <a:latin typeface="楷体" panose="02010609060101010101" pitchFamily="49" charset="-122"/>
                <a:ea typeface="楷体" panose="02010609060101010101" pitchFamily="49" charset="-122"/>
              </a:rPr>
              <a:t>RISC-V</a:t>
            </a:r>
            <a:r>
              <a:rPr lang="zh-CN" altLang="en-US" dirty="0">
                <a:latin typeface="楷体" panose="02010609060101010101" pitchFamily="49" charset="-122"/>
                <a:ea typeface="楷体" panose="02010609060101010101" pitchFamily="49" charset="-122"/>
              </a:rPr>
              <a:t>架构上快速</a:t>
            </a:r>
            <a:r>
              <a:rPr lang="zh-CN" altLang="en-US" dirty="0">
                <a:solidFill>
                  <a:srgbClr val="00B050"/>
                </a:solidFill>
                <a:latin typeface="楷体" panose="02010609060101010101" pitchFamily="49" charset="-122"/>
                <a:ea typeface="楷体" panose="02010609060101010101" pitchFamily="49" charset="-122"/>
              </a:rPr>
              <a:t>移植</a:t>
            </a:r>
            <a:r>
              <a:rPr lang="zh-CN" altLang="en-US" dirty="0">
                <a:latin typeface="楷体" panose="02010609060101010101" pitchFamily="49" charset="-122"/>
                <a:ea typeface="楷体" panose="02010609060101010101" pitchFamily="49" charset="-122"/>
              </a:rPr>
              <a:t>软件</a:t>
            </a:r>
            <a:endParaRPr lang="en-US" altLang="zh-CN" dirty="0">
              <a:latin typeface="楷体" panose="02010609060101010101" pitchFamily="49" charset="-122"/>
              <a:ea typeface="楷体" panose="02010609060101010101" pitchFamily="49" charset="-122"/>
            </a:endParaRPr>
          </a:p>
        </p:txBody>
      </p:sp>
      <p:sp>
        <p:nvSpPr>
          <p:cNvPr id="10" name="矩形 9">
            <a:extLst>
              <a:ext uri="{FF2B5EF4-FFF2-40B4-BE49-F238E27FC236}">
                <a16:creationId xmlns:a16="http://schemas.microsoft.com/office/drawing/2014/main" id="{3F2C7C43-82D4-4677-897B-2376211954DD}"/>
              </a:ext>
            </a:extLst>
          </p:cNvPr>
          <p:cNvSpPr/>
          <p:nvPr/>
        </p:nvSpPr>
        <p:spPr>
          <a:xfrm>
            <a:off x="774008" y="1705834"/>
            <a:ext cx="6058592" cy="102902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右 5">
            <a:extLst>
              <a:ext uri="{FF2B5EF4-FFF2-40B4-BE49-F238E27FC236}">
                <a16:creationId xmlns:a16="http://schemas.microsoft.com/office/drawing/2014/main" id="{FB961F67-9250-41E7-BC64-F9452ED365B0}"/>
              </a:ext>
            </a:extLst>
          </p:cNvPr>
          <p:cNvSpPr/>
          <p:nvPr/>
        </p:nvSpPr>
        <p:spPr>
          <a:xfrm>
            <a:off x="7126927" y="2044661"/>
            <a:ext cx="186267" cy="309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B631ED93-C3BC-45FE-A58F-BE0154595A24}"/>
              </a:ext>
            </a:extLst>
          </p:cNvPr>
          <p:cNvSpPr txBox="1"/>
          <p:nvPr/>
        </p:nvSpPr>
        <p:spPr>
          <a:xfrm>
            <a:off x="7400486" y="1655852"/>
            <a:ext cx="4400449" cy="1142620"/>
          </a:xfrm>
          <a:prstGeom prst="rect">
            <a:avLst/>
          </a:prstGeom>
          <a:noFill/>
        </p:spPr>
        <p:txBody>
          <a:bodyPr wrap="square">
            <a:spAutoFit/>
          </a:bodyPr>
          <a:lstStyle/>
          <a:p>
            <a:pPr>
              <a:lnSpc>
                <a:spcPct val="150000"/>
              </a:lnSpc>
            </a:pPr>
            <a:r>
              <a:rPr lang="zh-CN" altLang="en-US" sz="1600" dirty="0">
                <a:latin typeface="楷体" panose="02010609060101010101" pitchFamily="49" charset="-122"/>
                <a:ea typeface="楷体" panose="02010609060101010101" pitchFamily="49" charset="-122"/>
              </a:rPr>
              <a:t>已完成原型系统设计，在</a:t>
            </a:r>
            <a:r>
              <a:rPr lang="en-US" altLang="zh-CN" sz="1600" b="1"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计算机工程与科学</a:t>
            </a:r>
            <a:r>
              <a:rPr lang="en-US" altLang="zh-CN" sz="1600" b="1"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a:t>
            </a:r>
            <a:r>
              <a:rPr lang="en-US" altLang="zh-CN" sz="1600" b="1" dirty="0">
                <a:latin typeface="楷体" panose="02010609060101010101" pitchFamily="49" charset="-122"/>
                <a:ea typeface="楷体" panose="02010609060101010101" pitchFamily="49" charset="-122"/>
              </a:rPr>
              <a:t>CCF C</a:t>
            </a:r>
            <a:r>
              <a:rPr lang="zh-CN" altLang="en-US" sz="1600" b="1" dirty="0">
                <a:latin typeface="楷体" panose="02010609060101010101" pitchFamily="49" charset="-122"/>
                <a:ea typeface="楷体" panose="02010609060101010101" pitchFamily="49" charset="-122"/>
              </a:rPr>
              <a:t>类期刊）</a:t>
            </a:r>
            <a:r>
              <a:rPr lang="zh-CN" altLang="en-US" sz="1600" dirty="0">
                <a:latin typeface="楷体" panose="02010609060101010101" pitchFamily="49" charset="-122"/>
                <a:ea typeface="楷体" panose="02010609060101010101" pitchFamily="49" charset="-122"/>
              </a:rPr>
              <a:t>发表论文</a:t>
            </a:r>
            <a:r>
              <a:rPr lang="en-US" altLang="zh-CN" sz="1600" dirty="0">
                <a:latin typeface="楷体" panose="02010609060101010101" pitchFamily="49" charset="-122"/>
                <a:ea typeface="楷体" panose="02010609060101010101" pitchFamily="49" charset="-122"/>
              </a:rPr>
              <a:t>1</a:t>
            </a:r>
            <a:r>
              <a:rPr lang="zh-CN" altLang="en-US" sz="1600" dirty="0">
                <a:latin typeface="楷体" panose="02010609060101010101" pitchFamily="49" charset="-122"/>
                <a:ea typeface="楷体" panose="02010609060101010101" pitchFamily="49" charset="-122"/>
              </a:rPr>
              <a:t>篇（导师一作，本人二作）</a:t>
            </a:r>
            <a:r>
              <a:rPr lang="en-US" altLang="zh-CN" sz="1600" baseline="30000" dirty="0">
                <a:latin typeface="楷体" panose="02010609060101010101" pitchFamily="49" charset="-122"/>
                <a:ea typeface="楷体" panose="02010609060101010101" pitchFamily="49" charset="-122"/>
              </a:rPr>
              <a:t>[7]</a:t>
            </a:r>
          </a:p>
        </p:txBody>
      </p:sp>
      <p:sp>
        <p:nvSpPr>
          <p:cNvPr id="2" name="灯片编号占位符 1">
            <a:extLst>
              <a:ext uri="{FF2B5EF4-FFF2-40B4-BE49-F238E27FC236}">
                <a16:creationId xmlns:a16="http://schemas.microsoft.com/office/drawing/2014/main" id="{CD9811D5-D5BA-498A-AF4C-D52CDA3AAE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pic>
        <p:nvPicPr>
          <p:cNvPr id="11" name="图形 39">
            <a:extLst>
              <a:ext uri="{FF2B5EF4-FFF2-40B4-BE49-F238E27FC236}">
                <a16:creationId xmlns:a16="http://schemas.microsoft.com/office/drawing/2014/main" id="{AF50F4B0-36E7-4C57-B917-7C09DF944870}"/>
              </a:ext>
            </a:extLst>
          </p:cNvPr>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1636" t="23332" r="67987" b="57893"/>
          <a:stretch/>
        </p:blipFill>
        <p:spPr bwMode="auto">
          <a:xfrm>
            <a:off x="532777" y="2958332"/>
            <a:ext cx="3632622" cy="2810170"/>
          </a:xfrm>
          <a:prstGeom prst="rect">
            <a:avLst/>
          </a:prstGeom>
          <a:ln>
            <a:noFill/>
          </a:ln>
          <a:extLst>
            <a:ext uri="{53640926-AAD7-44D8-BBD7-CCE9431645EC}">
              <a14:shadowObscured xmlns:a14="http://schemas.microsoft.com/office/drawing/2010/main"/>
            </a:ext>
          </a:extLst>
        </p:spPr>
      </p:pic>
      <p:pic>
        <p:nvPicPr>
          <p:cNvPr id="12" name="图形 40">
            <a:extLst>
              <a:ext uri="{FF2B5EF4-FFF2-40B4-BE49-F238E27FC236}">
                <a16:creationId xmlns:a16="http://schemas.microsoft.com/office/drawing/2014/main" id="{F050EC4F-1D89-404E-BE00-11655C315E56}"/>
              </a:ext>
            </a:extLst>
          </p:cNvPr>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16077" t="17135" r="53047" b="50448"/>
          <a:stretch/>
        </p:blipFill>
        <p:spPr bwMode="auto">
          <a:xfrm>
            <a:off x="4302694" y="3059441"/>
            <a:ext cx="3632622" cy="2548757"/>
          </a:xfrm>
          <a:prstGeom prst="rect">
            <a:avLst/>
          </a:prstGeom>
          <a:ln>
            <a:noFill/>
          </a:ln>
          <a:extLst>
            <a:ext uri="{53640926-AAD7-44D8-BBD7-CCE9431645EC}">
              <a14:shadowObscured xmlns:a14="http://schemas.microsoft.com/office/drawing/2010/main"/>
            </a:ext>
          </a:extLst>
        </p:spPr>
      </p:pic>
      <p:graphicFrame>
        <p:nvGraphicFramePr>
          <p:cNvPr id="14" name="图表 13">
            <a:extLst>
              <a:ext uri="{FF2B5EF4-FFF2-40B4-BE49-F238E27FC236}">
                <a16:creationId xmlns:a16="http://schemas.microsoft.com/office/drawing/2014/main" id="{AF44B1DF-2654-4E2F-8A84-E3E1E2F779EE}"/>
              </a:ext>
            </a:extLst>
          </p:cNvPr>
          <p:cNvGraphicFramePr/>
          <p:nvPr>
            <p:extLst>
              <p:ext uri="{D42A27DB-BD31-4B8C-83A1-F6EECF244321}">
                <p14:modId xmlns:p14="http://schemas.microsoft.com/office/powerpoint/2010/main" val="3647887687"/>
              </p:ext>
            </p:extLst>
          </p:nvPr>
        </p:nvGraphicFramePr>
        <p:xfrm>
          <a:off x="8026602" y="2958332"/>
          <a:ext cx="3774333" cy="2702806"/>
        </p:xfrm>
        <a:graphic>
          <a:graphicData uri="http://schemas.openxmlformats.org/drawingml/2006/chart">
            <c:chart xmlns:c="http://schemas.openxmlformats.org/drawingml/2006/chart" xmlns:r="http://schemas.openxmlformats.org/officeDocument/2006/relationships" r:id="rId7"/>
          </a:graphicData>
        </a:graphic>
      </p:graphicFrame>
      <p:sp>
        <p:nvSpPr>
          <p:cNvPr id="15" name="文本框 14">
            <a:extLst>
              <a:ext uri="{FF2B5EF4-FFF2-40B4-BE49-F238E27FC236}">
                <a16:creationId xmlns:a16="http://schemas.microsoft.com/office/drawing/2014/main" id="{8447290D-456B-4655-861D-9A85CCC77281}"/>
              </a:ext>
            </a:extLst>
          </p:cNvPr>
          <p:cNvSpPr txBox="1"/>
          <p:nvPr/>
        </p:nvSpPr>
        <p:spPr>
          <a:xfrm>
            <a:off x="532777" y="5749260"/>
            <a:ext cx="4400449" cy="300082"/>
          </a:xfrm>
          <a:prstGeom prst="rect">
            <a:avLst/>
          </a:prstGeom>
          <a:noFill/>
        </p:spPr>
        <p:txBody>
          <a:bodyPr wrap="square">
            <a:spAutoFit/>
          </a:bodyPr>
          <a:lstStyle/>
          <a:p>
            <a:pPr>
              <a:lnSpc>
                <a:spcPct val="150000"/>
              </a:lnSpc>
            </a:pPr>
            <a:r>
              <a:rPr lang="zh-CN" altLang="en-US" sz="1600" baseline="30000" dirty="0">
                <a:latin typeface="楷体" panose="02010609060101010101" pitchFamily="49" charset="-122"/>
                <a:ea typeface="楷体" panose="02010609060101010101" pitchFamily="49" charset="-122"/>
              </a:rPr>
              <a:t>在</a:t>
            </a:r>
            <a:r>
              <a:rPr lang="en-US" altLang="zh-CN" sz="1600" baseline="30000" dirty="0">
                <a:latin typeface="楷体" panose="02010609060101010101" pitchFamily="49" charset="-122"/>
                <a:ea typeface="楷体" panose="02010609060101010101" pitchFamily="49" charset="-122"/>
              </a:rPr>
              <a:t>RISC-V</a:t>
            </a:r>
            <a:r>
              <a:rPr lang="zh-CN" altLang="en-US" sz="1600" baseline="30000" dirty="0">
                <a:latin typeface="楷体" panose="02010609060101010101" pitchFamily="49" charset="-122"/>
                <a:ea typeface="楷体" panose="02010609060101010101" pitchFamily="49" charset="-122"/>
              </a:rPr>
              <a:t>平台上上三种不同的部署方式。</a:t>
            </a:r>
            <a:endParaRPr lang="en-US" altLang="zh-CN" sz="1600" baseline="30000" dirty="0">
              <a:latin typeface="楷体" panose="02010609060101010101" pitchFamily="49" charset="-122"/>
              <a:ea typeface="楷体" panose="02010609060101010101" pitchFamily="49" charset="-122"/>
            </a:endParaRPr>
          </a:p>
        </p:txBody>
      </p:sp>
      <p:sp>
        <p:nvSpPr>
          <p:cNvPr id="16" name="文本框 15">
            <a:extLst>
              <a:ext uri="{FF2B5EF4-FFF2-40B4-BE49-F238E27FC236}">
                <a16:creationId xmlns:a16="http://schemas.microsoft.com/office/drawing/2014/main" id="{C0F0EA76-64CE-4EEE-AEB0-9FC0144831A0}"/>
              </a:ext>
            </a:extLst>
          </p:cNvPr>
          <p:cNvSpPr txBox="1"/>
          <p:nvPr/>
        </p:nvSpPr>
        <p:spPr>
          <a:xfrm>
            <a:off x="4320857" y="5747447"/>
            <a:ext cx="4400449" cy="300082"/>
          </a:xfrm>
          <a:prstGeom prst="rect">
            <a:avLst/>
          </a:prstGeom>
          <a:noFill/>
        </p:spPr>
        <p:txBody>
          <a:bodyPr wrap="square">
            <a:spAutoFit/>
          </a:bodyPr>
          <a:lstStyle/>
          <a:p>
            <a:pPr>
              <a:lnSpc>
                <a:spcPct val="150000"/>
              </a:lnSpc>
            </a:pPr>
            <a:r>
              <a:rPr lang="en-US" altLang="zh-CN" sz="1600" baseline="30000" dirty="0">
                <a:latin typeface="楷体" panose="02010609060101010101" pitchFamily="49" charset="-122"/>
                <a:ea typeface="楷体" panose="02010609060101010101" pitchFamily="49" charset="-122"/>
              </a:rPr>
              <a:t>Tiny Code Generator </a:t>
            </a:r>
            <a:r>
              <a:rPr lang="zh-CN" altLang="en-US" sz="1600" baseline="30000" dirty="0">
                <a:latin typeface="楷体" panose="02010609060101010101" pitchFamily="49" charset="-122"/>
                <a:ea typeface="楷体" panose="02010609060101010101" pitchFamily="49" charset="-122"/>
              </a:rPr>
              <a:t>翻译</a:t>
            </a:r>
            <a:r>
              <a:rPr lang="en-US" altLang="zh-CN" sz="1600" baseline="30000" dirty="0">
                <a:latin typeface="楷体" panose="02010609060101010101" pitchFamily="49" charset="-122"/>
                <a:ea typeface="楷体" panose="02010609060101010101" pitchFamily="49" charset="-122"/>
              </a:rPr>
              <a:t>CPU</a:t>
            </a:r>
            <a:r>
              <a:rPr lang="zh-CN" altLang="en-US" sz="1600" baseline="30000" dirty="0">
                <a:latin typeface="楷体" panose="02010609060101010101" pitchFamily="49" charset="-122"/>
                <a:ea typeface="楷体" panose="02010609060101010101" pitchFamily="49" charset="-122"/>
              </a:rPr>
              <a:t>指令的过程。</a:t>
            </a:r>
            <a:endParaRPr lang="en-US" altLang="zh-CN" sz="1600" baseline="30000" dirty="0">
              <a:latin typeface="楷体" panose="02010609060101010101" pitchFamily="49" charset="-122"/>
              <a:ea typeface="楷体" panose="02010609060101010101" pitchFamily="49" charset="-122"/>
            </a:endParaRPr>
          </a:p>
        </p:txBody>
      </p:sp>
      <p:sp>
        <p:nvSpPr>
          <p:cNvPr id="17" name="文本框 16">
            <a:extLst>
              <a:ext uri="{FF2B5EF4-FFF2-40B4-BE49-F238E27FC236}">
                <a16:creationId xmlns:a16="http://schemas.microsoft.com/office/drawing/2014/main" id="{AC14310C-BD21-43A2-880A-DB1286DEE394}"/>
              </a:ext>
            </a:extLst>
          </p:cNvPr>
          <p:cNvSpPr txBox="1"/>
          <p:nvPr/>
        </p:nvSpPr>
        <p:spPr>
          <a:xfrm>
            <a:off x="8116402" y="5747447"/>
            <a:ext cx="4400449" cy="300082"/>
          </a:xfrm>
          <a:prstGeom prst="rect">
            <a:avLst/>
          </a:prstGeom>
          <a:noFill/>
        </p:spPr>
        <p:txBody>
          <a:bodyPr wrap="square">
            <a:spAutoFit/>
          </a:bodyPr>
          <a:lstStyle/>
          <a:p>
            <a:pPr>
              <a:lnSpc>
                <a:spcPct val="150000"/>
              </a:lnSpc>
            </a:pPr>
            <a:r>
              <a:rPr lang="zh-CN" altLang="en-US" sz="1600" baseline="30000" dirty="0">
                <a:latin typeface="楷体" panose="02010609060101010101" pitchFamily="49" charset="-122"/>
                <a:ea typeface="楷体" panose="02010609060101010101" pitchFamily="49" charset="-122"/>
              </a:rPr>
              <a:t>比较三种方式下建立、部署、训练模型的总时间。</a:t>
            </a:r>
            <a:endParaRPr lang="en-US" altLang="zh-CN" sz="1600" baseline="30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46479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未来工作</a:t>
            </a:r>
          </a:p>
        </p:txBody>
      </p:sp>
      <p:sp>
        <p:nvSpPr>
          <p:cNvPr id="23" name="文本框 22">
            <a:extLst>
              <a:ext uri="{FF2B5EF4-FFF2-40B4-BE49-F238E27FC236}">
                <a16:creationId xmlns:a16="http://schemas.microsoft.com/office/drawing/2014/main" id="{CD1C32C7-31AB-4B04-904B-7F9230EE9960}"/>
              </a:ext>
            </a:extLst>
          </p:cNvPr>
          <p:cNvSpPr txBox="1"/>
          <p:nvPr/>
        </p:nvSpPr>
        <p:spPr>
          <a:xfrm>
            <a:off x="1356266" y="972772"/>
            <a:ext cx="9479468" cy="523220"/>
          </a:xfrm>
          <a:prstGeom prst="rect">
            <a:avLst/>
          </a:prstGeom>
          <a:noFill/>
        </p:spPr>
        <p:txBody>
          <a:bodyPr wrap="square">
            <a:spAutoFit/>
          </a:bodyPr>
          <a:lstStyle/>
          <a:p>
            <a:pPr algn="ctr"/>
            <a:r>
              <a:rPr kumimoji="1" lang="zh-CN" altLang="en-US" sz="28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基于</a:t>
            </a:r>
            <a:r>
              <a:rPr kumimoji="1" lang="en-US" altLang="zh-CN" sz="24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RISC-V</a:t>
            </a:r>
            <a:r>
              <a:rPr kumimoji="1" lang="zh-CN" altLang="en-US" sz="28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架构的容器化可重现方法</a:t>
            </a:r>
            <a:endParaRPr lang="zh-CN" altLang="en-US" sz="2800" dirty="0">
              <a:solidFill>
                <a:srgbClr val="00B050"/>
              </a:solidFill>
            </a:endParaRPr>
          </a:p>
        </p:txBody>
      </p:sp>
      <p:sp>
        <p:nvSpPr>
          <p:cNvPr id="9" name="文本框 8">
            <a:extLst>
              <a:ext uri="{FF2B5EF4-FFF2-40B4-BE49-F238E27FC236}">
                <a16:creationId xmlns:a16="http://schemas.microsoft.com/office/drawing/2014/main" id="{DEE1DDF1-E2F2-40FE-BCC5-0D8AA0206FFC}"/>
              </a:ext>
            </a:extLst>
          </p:cNvPr>
          <p:cNvSpPr txBox="1"/>
          <p:nvPr/>
        </p:nvSpPr>
        <p:spPr>
          <a:xfrm>
            <a:off x="774008" y="1563726"/>
            <a:ext cx="9280893" cy="3316742"/>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二进制翻译</a:t>
            </a:r>
            <a:endParaRPr lang="en-US" altLang="zh-CN" b="1" dirty="0">
              <a:latin typeface="微软雅黑" panose="020B0503020204020204" pitchFamily="34" charset="-122"/>
              <a:ea typeface="微软雅黑" panose="020B0503020204020204" pitchFamily="34" charset="-122"/>
            </a:endParaRPr>
          </a:p>
          <a:p>
            <a:pPr>
              <a:lnSpc>
                <a:spcPct val="200000"/>
              </a:lnSpc>
            </a:pPr>
            <a:r>
              <a:rPr lang="en-US" altLang="zh-CN" b="1" dirty="0">
                <a:latin typeface="微软雅黑" panose="020B0503020204020204" pitchFamily="34" charset="-122"/>
                <a:ea typeface="微软雅黑" panose="020B0503020204020204" pitchFamily="34" charset="-122"/>
              </a:rPr>
              <a:t>        </a:t>
            </a:r>
            <a:r>
              <a:rPr lang="zh-CN" altLang="en-US" dirty="0">
                <a:latin typeface="楷体" panose="02010609060101010101" pitchFamily="49" charset="-122"/>
                <a:ea typeface="楷体" panose="02010609060101010101" pitchFamily="49" charset="-122"/>
              </a:rPr>
              <a:t>基于二进制指令翻译，在</a:t>
            </a:r>
            <a:r>
              <a:rPr lang="en-US" altLang="zh-CN" dirty="0">
                <a:latin typeface="楷体" panose="02010609060101010101" pitchFamily="49" charset="-122"/>
                <a:ea typeface="楷体" panose="02010609060101010101" pitchFamily="49" charset="-122"/>
              </a:rPr>
              <a:t>RISC-V</a:t>
            </a:r>
            <a:r>
              <a:rPr lang="zh-CN" altLang="en-US" dirty="0">
                <a:latin typeface="楷体" panose="02010609060101010101" pitchFamily="49" charset="-122"/>
                <a:ea typeface="楷体" panose="02010609060101010101" pitchFamily="49" charset="-122"/>
              </a:rPr>
              <a:t>架构上快速</a:t>
            </a:r>
            <a:r>
              <a:rPr lang="zh-CN" altLang="en-US" dirty="0">
                <a:solidFill>
                  <a:srgbClr val="00B050"/>
                </a:solidFill>
                <a:latin typeface="楷体" panose="02010609060101010101" pitchFamily="49" charset="-122"/>
                <a:ea typeface="楷体" panose="02010609060101010101" pitchFamily="49" charset="-122"/>
              </a:rPr>
              <a:t>移植</a:t>
            </a:r>
            <a:r>
              <a:rPr lang="zh-CN" altLang="en-US" dirty="0">
                <a:latin typeface="楷体" panose="02010609060101010101" pitchFamily="49" charset="-122"/>
                <a:ea typeface="楷体" panose="02010609060101010101" pitchFamily="49" charset="-122"/>
              </a:rPr>
              <a:t>软件</a:t>
            </a:r>
            <a:endParaRPr lang="en-US" altLang="zh-CN" dirty="0">
              <a:latin typeface="楷体" panose="02010609060101010101" pitchFamily="49" charset="-122"/>
              <a:ea typeface="楷体" panose="02010609060101010101" pitchFamily="49" charset="-122"/>
            </a:endParaRPr>
          </a:p>
          <a:p>
            <a:pPr marL="285750" indent="-285750">
              <a:lnSpc>
                <a:spcPct val="20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拦截并修改不确定性来源</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dirty="0">
                <a:latin typeface="楷体" panose="02010609060101010101" pitchFamily="49" charset="-122"/>
                <a:ea typeface="楷体" panose="02010609060101010101" pitchFamily="49" charset="-122"/>
              </a:rPr>
              <a:t>    拦截存在不确定性的系统调用和</a:t>
            </a:r>
            <a:r>
              <a:rPr lang="en-US" altLang="zh-CN" dirty="0">
                <a:latin typeface="楷体" panose="02010609060101010101" pitchFamily="49" charset="-122"/>
                <a:ea typeface="楷体" panose="02010609060101010101" pitchFamily="49" charset="-122"/>
              </a:rPr>
              <a:t>CPU</a:t>
            </a:r>
            <a:r>
              <a:rPr lang="zh-CN" altLang="en-US" dirty="0">
                <a:latin typeface="楷体" panose="02010609060101010101" pitchFamily="49" charset="-122"/>
                <a:ea typeface="楷体" panose="02010609060101010101" pitchFamily="49" charset="-122"/>
              </a:rPr>
              <a:t>指令，保证输出的</a:t>
            </a:r>
            <a:r>
              <a:rPr lang="zh-CN" altLang="en-US" dirty="0">
                <a:solidFill>
                  <a:srgbClr val="00B050"/>
                </a:solidFill>
                <a:latin typeface="楷体" panose="02010609060101010101" pitchFamily="49" charset="-122"/>
                <a:ea typeface="楷体" panose="02010609060101010101" pitchFamily="49" charset="-122"/>
              </a:rPr>
              <a:t>确定性</a:t>
            </a:r>
            <a:endParaRPr lang="en-US" altLang="zh-CN" dirty="0">
              <a:solidFill>
                <a:srgbClr val="00B050"/>
              </a:solidFill>
              <a:latin typeface="楷体" panose="02010609060101010101" pitchFamily="49" charset="-122"/>
              <a:ea typeface="楷体" panose="02010609060101010101" pitchFamily="49" charset="-122"/>
            </a:endParaRPr>
          </a:p>
          <a:p>
            <a:pPr marL="285750" indent="-285750">
              <a:lnSpc>
                <a:spcPct val="20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命名空间隔离</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楷体" panose="02010609060101010101" pitchFamily="49" charset="-122"/>
                <a:ea typeface="楷体" panose="02010609060101010101" pitchFamily="49" charset="-122"/>
              </a:rPr>
              <a:t>    在用户空间内隔离软件进程，构建</a:t>
            </a:r>
            <a:r>
              <a:rPr lang="zh-CN" altLang="en-US" dirty="0">
                <a:solidFill>
                  <a:srgbClr val="00B050"/>
                </a:solidFill>
                <a:latin typeface="楷体" panose="02010609060101010101" pitchFamily="49" charset="-122"/>
                <a:ea typeface="楷体" panose="02010609060101010101" pitchFamily="49" charset="-122"/>
              </a:rPr>
              <a:t>可重现的容器抽象</a:t>
            </a:r>
            <a:endParaRPr lang="en-US" altLang="zh-CN" dirty="0">
              <a:solidFill>
                <a:srgbClr val="00B050"/>
              </a:solidFill>
              <a:latin typeface="楷体" panose="02010609060101010101" pitchFamily="49" charset="-122"/>
              <a:ea typeface="楷体" panose="02010609060101010101" pitchFamily="49" charset="-122"/>
            </a:endParaRPr>
          </a:p>
        </p:txBody>
      </p:sp>
      <p:sp>
        <p:nvSpPr>
          <p:cNvPr id="10" name="矩形 9">
            <a:extLst>
              <a:ext uri="{FF2B5EF4-FFF2-40B4-BE49-F238E27FC236}">
                <a16:creationId xmlns:a16="http://schemas.microsoft.com/office/drawing/2014/main" id="{3F2C7C43-82D4-4677-897B-2376211954DD}"/>
              </a:ext>
            </a:extLst>
          </p:cNvPr>
          <p:cNvSpPr/>
          <p:nvPr/>
        </p:nvSpPr>
        <p:spPr>
          <a:xfrm>
            <a:off x="774008" y="1705834"/>
            <a:ext cx="6058592" cy="102902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右 5">
            <a:extLst>
              <a:ext uri="{FF2B5EF4-FFF2-40B4-BE49-F238E27FC236}">
                <a16:creationId xmlns:a16="http://schemas.microsoft.com/office/drawing/2014/main" id="{FB961F67-9250-41E7-BC64-F9452ED365B0}"/>
              </a:ext>
            </a:extLst>
          </p:cNvPr>
          <p:cNvSpPr/>
          <p:nvPr/>
        </p:nvSpPr>
        <p:spPr>
          <a:xfrm>
            <a:off x="7126927" y="2044661"/>
            <a:ext cx="186267" cy="309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箭头: 右 13">
            <a:extLst>
              <a:ext uri="{FF2B5EF4-FFF2-40B4-BE49-F238E27FC236}">
                <a16:creationId xmlns:a16="http://schemas.microsoft.com/office/drawing/2014/main" id="{FBCC987A-544E-4145-86D3-80486668B4B7}"/>
              </a:ext>
            </a:extLst>
          </p:cNvPr>
          <p:cNvSpPr/>
          <p:nvPr/>
        </p:nvSpPr>
        <p:spPr>
          <a:xfrm>
            <a:off x="7538369" y="3249360"/>
            <a:ext cx="186267" cy="309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730630D9-62A7-415B-B5D9-2A563B8FA0DA}"/>
              </a:ext>
            </a:extLst>
          </p:cNvPr>
          <p:cNvSpPr txBox="1"/>
          <p:nvPr/>
        </p:nvSpPr>
        <p:spPr>
          <a:xfrm>
            <a:off x="7862519" y="3134670"/>
            <a:ext cx="4245174" cy="1142620"/>
          </a:xfrm>
          <a:prstGeom prst="rect">
            <a:avLst/>
          </a:prstGeom>
          <a:noFill/>
        </p:spPr>
        <p:txBody>
          <a:bodyPr wrap="square">
            <a:spAutoFit/>
          </a:bodyPr>
          <a:lstStyle/>
          <a:p>
            <a:pPr>
              <a:lnSpc>
                <a:spcPct val="150000"/>
              </a:lnSpc>
            </a:pPr>
            <a:r>
              <a:rPr lang="zh-CN" altLang="en-US" sz="1600" dirty="0">
                <a:latin typeface="楷体" panose="02010609060101010101" pitchFamily="49" charset="-122"/>
                <a:ea typeface="楷体" panose="02010609060101010101" pitchFamily="49" charset="-122"/>
              </a:rPr>
              <a:t>阅读确定性相关的文献，给出多种工作负载的不确定来源，完善设计细节，设计系统实现确定性输出</a:t>
            </a:r>
            <a:endParaRPr lang="en-US" altLang="zh-CN" sz="1600" dirty="0">
              <a:latin typeface="楷体" panose="02010609060101010101" pitchFamily="49" charset="-122"/>
              <a:ea typeface="楷体" panose="02010609060101010101" pitchFamily="49" charset="-122"/>
            </a:endParaRPr>
          </a:p>
        </p:txBody>
      </p:sp>
      <p:sp>
        <p:nvSpPr>
          <p:cNvPr id="16" name="箭头: 右 15">
            <a:extLst>
              <a:ext uri="{FF2B5EF4-FFF2-40B4-BE49-F238E27FC236}">
                <a16:creationId xmlns:a16="http://schemas.microsoft.com/office/drawing/2014/main" id="{14E827CD-77E2-45BC-92FD-80C25849111A}"/>
              </a:ext>
            </a:extLst>
          </p:cNvPr>
          <p:cNvSpPr/>
          <p:nvPr/>
        </p:nvSpPr>
        <p:spPr>
          <a:xfrm>
            <a:off x="6832600" y="4282142"/>
            <a:ext cx="186267" cy="309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DBBE43F6-E06C-4095-91D4-B6DE9FA29791}"/>
              </a:ext>
            </a:extLst>
          </p:cNvPr>
          <p:cNvSpPr txBox="1"/>
          <p:nvPr/>
        </p:nvSpPr>
        <p:spPr>
          <a:xfrm>
            <a:off x="7120285" y="4202254"/>
            <a:ext cx="4245174" cy="773289"/>
          </a:xfrm>
          <a:prstGeom prst="rect">
            <a:avLst/>
          </a:prstGeom>
          <a:noFill/>
        </p:spPr>
        <p:txBody>
          <a:bodyPr wrap="square">
            <a:spAutoFit/>
          </a:bodyPr>
          <a:lstStyle/>
          <a:p>
            <a:pPr>
              <a:lnSpc>
                <a:spcPct val="150000"/>
              </a:lnSpc>
            </a:pPr>
            <a:r>
              <a:rPr lang="zh-CN" altLang="en-US" sz="1600" dirty="0">
                <a:latin typeface="楷体" panose="02010609060101010101" pitchFamily="49" charset="-122"/>
                <a:ea typeface="楷体" panose="02010609060101010101" pitchFamily="49" charset="-122"/>
              </a:rPr>
              <a:t>阅读容器化相关文献，构建可重现的容器抽象，分析系统性能，完成学位论文的撰写</a:t>
            </a:r>
            <a:endParaRPr lang="en-US" altLang="zh-CN" sz="1600" dirty="0">
              <a:latin typeface="楷体" panose="02010609060101010101" pitchFamily="49" charset="-122"/>
              <a:ea typeface="楷体" panose="02010609060101010101" pitchFamily="49" charset="-122"/>
            </a:endParaRPr>
          </a:p>
        </p:txBody>
      </p:sp>
      <p:sp>
        <p:nvSpPr>
          <p:cNvPr id="18" name="矩形 17">
            <a:extLst>
              <a:ext uri="{FF2B5EF4-FFF2-40B4-BE49-F238E27FC236}">
                <a16:creationId xmlns:a16="http://schemas.microsoft.com/office/drawing/2014/main" id="{9AADA5CF-5C1F-4A95-9A7D-BBDA97E6178A}"/>
              </a:ext>
            </a:extLst>
          </p:cNvPr>
          <p:cNvSpPr/>
          <p:nvPr/>
        </p:nvSpPr>
        <p:spPr>
          <a:xfrm>
            <a:off x="770032" y="2876968"/>
            <a:ext cx="6630454" cy="874398"/>
          </a:xfrm>
          <a:prstGeom prst="rect">
            <a:avLst/>
          </a:prstGeom>
          <a:noFill/>
          <a:ln w="3810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9" name="矩形 18">
            <a:extLst>
              <a:ext uri="{FF2B5EF4-FFF2-40B4-BE49-F238E27FC236}">
                <a16:creationId xmlns:a16="http://schemas.microsoft.com/office/drawing/2014/main" id="{E5B19A29-7C57-4280-8289-A0CF6A40F131}"/>
              </a:ext>
            </a:extLst>
          </p:cNvPr>
          <p:cNvSpPr/>
          <p:nvPr/>
        </p:nvSpPr>
        <p:spPr>
          <a:xfrm>
            <a:off x="770032" y="3907959"/>
            <a:ext cx="5888220" cy="943533"/>
          </a:xfrm>
          <a:prstGeom prst="rect">
            <a:avLst/>
          </a:prstGeom>
          <a:noFill/>
          <a:ln w="3810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 name="灯片编号占位符 1">
            <a:extLst>
              <a:ext uri="{FF2B5EF4-FFF2-40B4-BE49-F238E27FC236}">
                <a16:creationId xmlns:a16="http://schemas.microsoft.com/office/drawing/2014/main" id="{A58AB60B-15DD-4F7F-9163-14F1B7B69E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C52BE261-347C-4565-A123-66011244F6E2}"/>
              </a:ext>
            </a:extLst>
          </p:cNvPr>
          <p:cNvSpPr txBox="1"/>
          <p:nvPr/>
        </p:nvSpPr>
        <p:spPr>
          <a:xfrm>
            <a:off x="7400486" y="1655852"/>
            <a:ext cx="4400449" cy="1142620"/>
          </a:xfrm>
          <a:prstGeom prst="rect">
            <a:avLst/>
          </a:prstGeom>
          <a:noFill/>
        </p:spPr>
        <p:txBody>
          <a:bodyPr wrap="square">
            <a:spAutoFit/>
          </a:bodyPr>
          <a:lstStyle/>
          <a:p>
            <a:pPr>
              <a:lnSpc>
                <a:spcPct val="150000"/>
              </a:lnSpc>
            </a:pPr>
            <a:r>
              <a:rPr lang="zh-CN" altLang="en-US" sz="1600" dirty="0">
                <a:latin typeface="楷体" panose="02010609060101010101" pitchFamily="49" charset="-122"/>
                <a:ea typeface="楷体" panose="02010609060101010101" pitchFamily="49" charset="-122"/>
              </a:rPr>
              <a:t>已完成原型系统设计，在</a:t>
            </a:r>
            <a:r>
              <a:rPr lang="en-US" altLang="zh-CN" sz="1600" b="1"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计算机工程与科学</a:t>
            </a:r>
            <a:r>
              <a:rPr lang="en-US" altLang="zh-CN" sz="1600" b="1"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a:t>
            </a:r>
            <a:r>
              <a:rPr lang="en-US" altLang="zh-CN" sz="1600" b="1" dirty="0">
                <a:latin typeface="楷体" panose="02010609060101010101" pitchFamily="49" charset="-122"/>
                <a:ea typeface="楷体" panose="02010609060101010101" pitchFamily="49" charset="-122"/>
              </a:rPr>
              <a:t>CCF C</a:t>
            </a:r>
            <a:r>
              <a:rPr lang="zh-CN" altLang="en-US" sz="1600" b="1" dirty="0">
                <a:latin typeface="楷体" panose="02010609060101010101" pitchFamily="49" charset="-122"/>
                <a:ea typeface="楷体" panose="02010609060101010101" pitchFamily="49" charset="-122"/>
              </a:rPr>
              <a:t>类期刊）</a:t>
            </a:r>
            <a:r>
              <a:rPr lang="zh-CN" altLang="en-US" sz="1600" dirty="0">
                <a:latin typeface="楷体" panose="02010609060101010101" pitchFamily="49" charset="-122"/>
                <a:ea typeface="楷体" panose="02010609060101010101" pitchFamily="49" charset="-122"/>
              </a:rPr>
              <a:t>发表论文</a:t>
            </a:r>
            <a:r>
              <a:rPr lang="en-US" altLang="zh-CN" sz="1600" dirty="0">
                <a:latin typeface="楷体" panose="02010609060101010101" pitchFamily="49" charset="-122"/>
                <a:ea typeface="楷体" panose="02010609060101010101" pitchFamily="49" charset="-122"/>
              </a:rPr>
              <a:t>1</a:t>
            </a:r>
            <a:r>
              <a:rPr lang="zh-CN" altLang="en-US" sz="1600" dirty="0">
                <a:latin typeface="楷体" panose="02010609060101010101" pitchFamily="49" charset="-122"/>
                <a:ea typeface="楷体" panose="02010609060101010101" pitchFamily="49" charset="-122"/>
              </a:rPr>
              <a:t>篇（导师一作，本人二作）</a:t>
            </a:r>
            <a:r>
              <a:rPr lang="en-US" altLang="zh-CN" sz="1600" baseline="30000" dirty="0">
                <a:latin typeface="楷体" panose="02010609060101010101" pitchFamily="49" charset="-122"/>
                <a:ea typeface="楷体" panose="02010609060101010101" pitchFamily="49" charset="-122"/>
              </a:rPr>
              <a:t>[7]</a:t>
            </a:r>
          </a:p>
        </p:txBody>
      </p:sp>
    </p:spTree>
    <p:extLst>
      <p:ext uri="{BB962C8B-B14F-4D97-AF65-F5344CB8AC3E}">
        <p14:creationId xmlns:p14="http://schemas.microsoft.com/office/powerpoint/2010/main" val="1461637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37"/>
          <p:cNvSpPr/>
          <p:nvPr/>
        </p:nvSpPr>
        <p:spPr bwMode="auto">
          <a:xfrm rot="5400000">
            <a:off x="-289098" y="5271143"/>
            <a:ext cx="3095248" cy="2517052"/>
          </a:xfrm>
          <a:custGeom>
            <a:avLst/>
            <a:gdLst>
              <a:gd name="connsiteX0" fmla="*/ 0 w 2825133"/>
              <a:gd name="connsiteY0" fmla="*/ 2167512 h 2176408"/>
              <a:gd name="connsiteX1" fmla="*/ 0 w 2825133"/>
              <a:gd name="connsiteY1" fmla="*/ 966593 h 2176408"/>
              <a:gd name="connsiteX2" fmla="*/ 186635 w 2825133"/>
              <a:gd name="connsiteY2" fmla="*/ 644396 h 2176408"/>
              <a:gd name="connsiteX3" fmla="*/ 1225932 w 2825133"/>
              <a:gd name="connsiteY3" fmla="*/ 43937 h 2176408"/>
              <a:gd name="connsiteX4" fmla="*/ 1599201 w 2825133"/>
              <a:gd name="connsiteY4" fmla="*/ 43937 h 2176408"/>
              <a:gd name="connsiteX5" fmla="*/ 2638499 w 2825133"/>
              <a:gd name="connsiteY5" fmla="*/ 644396 h 2176408"/>
              <a:gd name="connsiteX6" fmla="*/ 2825133 w 2825133"/>
              <a:gd name="connsiteY6" fmla="*/ 966593 h 2176408"/>
              <a:gd name="connsiteX7" fmla="*/ 2825133 w 2825133"/>
              <a:gd name="connsiteY7" fmla="*/ 2167512 h 2176408"/>
              <a:gd name="connsiteX8" fmla="*/ 2823724 w 2825133"/>
              <a:gd name="connsiteY8" fmla="*/ 2176408 h 2176408"/>
              <a:gd name="connsiteX9" fmla="*/ 1409 w 2825133"/>
              <a:gd name="connsiteY9" fmla="*/ 2176408 h 217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5133" h="2176408">
                <a:moveTo>
                  <a:pt x="0" y="2167512"/>
                </a:moveTo>
                <a:cubicBezTo>
                  <a:pt x="0" y="966593"/>
                  <a:pt x="0" y="966593"/>
                  <a:pt x="0" y="966593"/>
                </a:cubicBezTo>
                <a:cubicBezTo>
                  <a:pt x="0" y="849430"/>
                  <a:pt x="84169" y="702977"/>
                  <a:pt x="186635" y="644396"/>
                </a:cubicBezTo>
                <a:cubicBezTo>
                  <a:pt x="1225932" y="43937"/>
                  <a:pt x="1225932" y="43937"/>
                  <a:pt x="1225932" y="43937"/>
                </a:cubicBezTo>
                <a:cubicBezTo>
                  <a:pt x="1328398" y="-14645"/>
                  <a:pt x="1496735" y="-14645"/>
                  <a:pt x="1599201" y="43937"/>
                </a:cubicBezTo>
                <a:cubicBezTo>
                  <a:pt x="2638499" y="644396"/>
                  <a:pt x="2638499" y="644396"/>
                  <a:pt x="2638499" y="644396"/>
                </a:cubicBezTo>
                <a:cubicBezTo>
                  <a:pt x="2740965" y="702977"/>
                  <a:pt x="2825133" y="849430"/>
                  <a:pt x="2825133" y="966593"/>
                </a:cubicBezTo>
                <a:lnTo>
                  <a:pt x="2825133" y="2167512"/>
                </a:lnTo>
                <a:lnTo>
                  <a:pt x="2823724" y="2176408"/>
                </a:lnTo>
                <a:lnTo>
                  <a:pt x="1409" y="2176408"/>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pic>
        <p:nvPicPr>
          <p:cNvPr id="1026" name="Picture 2" descr="C:\Users\Administrator\Desktop\图片1.png"/>
          <p:cNvPicPr>
            <a:picLocks noChangeAspect="1" noChangeArrowheads="1"/>
          </p:cNvPicPr>
          <p:nvPr/>
        </p:nvPicPr>
        <p:blipFill>
          <a:blip r:embed="rId3"/>
          <a:srcRect/>
          <a:stretch>
            <a:fillRect/>
          </a:stretch>
        </p:blipFill>
        <p:spPr bwMode="auto">
          <a:xfrm>
            <a:off x="-278475" y="5300144"/>
            <a:ext cx="3113971" cy="1557856"/>
          </a:xfrm>
          <a:prstGeom prst="rect">
            <a:avLst/>
          </a:prstGeom>
          <a:noFill/>
        </p:spPr>
      </p:pic>
      <p:sp>
        <p:nvSpPr>
          <p:cNvPr id="29" name="标题 1"/>
          <p:cNvSpPr txBox="1"/>
          <p:nvPr/>
        </p:nvSpPr>
        <p:spPr>
          <a:xfrm>
            <a:off x="-1062923" y="-87925"/>
            <a:ext cx="11313902" cy="98597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kumimoji="1" lang="en-US" altLang="zh-CN" sz="4800" b="1" dirty="0">
                <a:latin typeface="华文新魏" panose="02010800040101010101" pitchFamily="2" charset="-122"/>
                <a:ea typeface="华文新魏" panose="02010800040101010101" pitchFamily="2" charset="-122"/>
                <a:cs typeface="华文新魏" panose="02010800040101010101" pitchFamily="2" charset="-122"/>
                <a:sym typeface="+mn-ea"/>
              </a:rPr>
              <a:t>Q&amp;A           </a:t>
            </a:r>
            <a:r>
              <a:rPr kumimoji="1" lang="zh-CN" altLang="en-US" sz="4800" b="1" dirty="0">
                <a:latin typeface="华文新魏" panose="02010800040101010101" pitchFamily="2" charset="-122"/>
                <a:ea typeface="华文新魏" panose="02010800040101010101" pitchFamily="2" charset="-122"/>
                <a:cs typeface="华文新魏" panose="02010800040101010101" pitchFamily="2" charset="-122"/>
                <a:sym typeface="+mn-ea"/>
              </a:rPr>
              <a:t>谢谢各位老师聆听</a:t>
            </a:r>
          </a:p>
        </p:txBody>
      </p:sp>
      <p:sp>
        <p:nvSpPr>
          <p:cNvPr id="30" name="文本框 29">
            <a:extLst>
              <a:ext uri="{FF2B5EF4-FFF2-40B4-BE49-F238E27FC236}">
                <a16:creationId xmlns:a16="http://schemas.microsoft.com/office/drawing/2014/main" id="{17865CFB-DF92-4737-B4CD-BF09799AD8F4}"/>
              </a:ext>
            </a:extLst>
          </p:cNvPr>
          <p:cNvSpPr txBox="1"/>
          <p:nvPr/>
        </p:nvSpPr>
        <p:spPr>
          <a:xfrm>
            <a:off x="4772561" y="5230838"/>
            <a:ext cx="2646878" cy="1458220"/>
          </a:xfrm>
          <a:prstGeom prst="rect">
            <a:avLst/>
          </a:prstGeom>
          <a:noFill/>
        </p:spPr>
        <p:txBody>
          <a:bodyPr wrap="none" rtlCol="0">
            <a:spAutoFit/>
          </a:bodyPr>
          <a:lstStyle/>
          <a:p>
            <a:pPr algn="ctr">
              <a:lnSpc>
                <a:spcPct val="200000"/>
              </a:lnSpc>
            </a:pPr>
            <a:r>
              <a:rPr kumimoji="1" lang="zh-CN" altLang="en-US" sz="2400" b="1" dirty="0">
                <a:latin typeface="微软雅黑" panose="020B0503020204020204" pitchFamily="34" charset="-122"/>
                <a:ea typeface="微软雅黑" panose="020B0503020204020204" pitchFamily="34" charset="-122"/>
                <a:cs typeface="华文新魏" panose="02010800040101010101" pitchFamily="2" charset="-122"/>
              </a:rPr>
              <a:t>答辩人：崔傲</a:t>
            </a:r>
            <a:endParaRPr kumimoji="1" lang="en-US" altLang="zh-CN" sz="2400" b="1" dirty="0">
              <a:latin typeface="微软雅黑" panose="020B0503020204020204" pitchFamily="34" charset="-122"/>
              <a:ea typeface="微软雅黑" panose="020B0503020204020204" pitchFamily="34" charset="-122"/>
              <a:cs typeface="华文新魏" panose="02010800040101010101" pitchFamily="2" charset="-122"/>
            </a:endParaRPr>
          </a:p>
          <a:p>
            <a:pPr>
              <a:lnSpc>
                <a:spcPct val="200000"/>
              </a:lnSpc>
            </a:pPr>
            <a:r>
              <a:rPr kumimoji="1" lang="zh-CN" altLang="en-US" sz="2400" b="1" dirty="0">
                <a:latin typeface="微软雅黑" panose="020B0503020204020204" pitchFamily="34" charset="-122"/>
                <a:ea typeface="微软雅黑" panose="020B0503020204020204" pitchFamily="34" charset="-122"/>
                <a:cs typeface="华文新魏" panose="02010800040101010101" pitchFamily="2" charset="-122"/>
              </a:rPr>
              <a:t>指导老师：徐子晨</a:t>
            </a:r>
            <a:endParaRPr kumimoji="1" lang="en-US" altLang="zh-CN" sz="2400" b="1" dirty="0">
              <a:latin typeface="微软雅黑" panose="020B0503020204020204" pitchFamily="34" charset="-122"/>
              <a:ea typeface="微软雅黑" panose="020B0503020204020204" pitchFamily="34" charset="-122"/>
              <a:cs typeface="华文新魏" panose="02010800040101010101" pitchFamily="2" charset="-122"/>
            </a:endParaRPr>
          </a:p>
        </p:txBody>
      </p:sp>
      <p:grpSp>
        <p:nvGrpSpPr>
          <p:cNvPr id="32" name="Group 7">
            <a:extLst>
              <a:ext uri="{FF2B5EF4-FFF2-40B4-BE49-F238E27FC236}">
                <a16:creationId xmlns:a16="http://schemas.microsoft.com/office/drawing/2014/main" id="{90F46CC7-758E-4893-95D6-5423C94F29DF}"/>
              </a:ext>
            </a:extLst>
          </p:cNvPr>
          <p:cNvGrpSpPr/>
          <p:nvPr/>
        </p:nvGrpSpPr>
        <p:grpSpPr>
          <a:xfrm>
            <a:off x="2658697" y="5397894"/>
            <a:ext cx="1589101" cy="1362355"/>
            <a:chOff x="335564" y="5660992"/>
            <a:chExt cx="1589101" cy="1362355"/>
          </a:xfrm>
        </p:grpSpPr>
        <p:pic>
          <p:nvPicPr>
            <p:cNvPr id="33" name="Picture 5">
              <a:extLst>
                <a:ext uri="{FF2B5EF4-FFF2-40B4-BE49-F238E27FC236}">
                  <a16:creationId xmlns:a16="http://schemas.microsoft.com/office/drawing/2014/main" id="{5FDBE36D-1D12-46D7-B664-EA296F99B9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716" y="5660992"/>
              <a:ext cx="965084" cy="965084"/>
            </a:xfrm>
            <a:prstGeom prst="rect">
              <a:avLst/>
            </a:prstGeom>
          </p:spPr>
        </p:pic>
        <p:sp>
          <p:nvSpPr>
            <p:cNvPr id="34" name="文本占位符 2">
              <a:extLst>
                <a:ext uri="{FF2B5EF4-FFF2-40B4-BE49-F238E27FC236}">
                  <a16:creationId xmlns:a16="http://schemas.microsoft.com/office/drawing/2014/main" id="{B2978E47-6CF4-4B09-AA25-E6459D39D356}"/>
                </a:ext>
              </a:extLst>
            </p:cNvPr>
            <p:cNvSpPr txBox="1">
              <a:spLocks/>
            </p:cNvSpPr>
            <p:nvPr/>
          </p:nvSpPr>
          <p:spPr>
            <a:xfrm>
              <a:off x="335564" y="6663502"/>
              <a:ext cx="1589101" cy="359845"/>
            </a:xfrm>
            <a:prstGeom prst="rect">
              <a:avLst/>
            </a:prstGeom>
          </p:spPr>
          <p:txBody>
            <a:bodyPr/>
            <a:lstStyle>
              <a:lvl1pPr marL="101588" indent="-101588" algn="l" defTabSz="975238" rtl="0" eaLnBrk="1" latinLnBrk="0" hangingPunct="1">
                <a:lnSpc>
                  <a:spcPct val="100000"/>
                </a:lnSpc>
                <a:spcBef>
                  <a:spcPts val="267"/>
                </a:spcBef>
                <a:buClr>
                  <a:schemeClr val="accent2"/>
                </a:buClr>
                <a:buFont typeface="Arial" panose="020B0604020202020204" pitchFamily="34" charset="0"/>
                <a:buChar char="•"/>
                <a:defRPr lang="zh-CN" sz="622" kern="1200">
                  <a:solidFill>
                    <a:schemeClr val="tx1"/>
                  </a:solidFill>
                  <a:latin typeface="Microsoft YaHei UI" panose="020B0503020204020204" pitchFamily="34" charset="-122"/>
                  <a:ea typeface="Microsoft YaHei UI" panose="020B0503020204020204" pitchFamily="34" charset="-122"/>
                  <a:cs typeface="+mn-cs"/>
                </a:defRPr>
              </a:lvl1pPr>
              <a:lvl2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2pPr>
              <a:lvl3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3pPr>
              <a:lvl4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4pPr>
              <a:lvl5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5pPr>
              <a:lvl6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6pPr>
              <a:lvl7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7pPr>
              <a:lvl8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8pPr>
              <a:lvl9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9pPr>
            </a:lstStyle>
            <a:p>
              <a:pPr marL="0" indent="0" algn="ctr">
                <a:spcAft>
                  <a:spcPts val="1200"/>
                </a:spcAft>
                <a:buNone/>
              </a:pPr>
              <a:r>
                <a:rPr kumimoji="1" lang="en-US" altLang="zh-CN" sz="2400" b="1" i="1" dirty="0" err="1">
                  <a:solidFill>
                    <a:srgbClr val="2E353B"/>
                  </a:solidFill>
                  <a:latin typeface="微软雅黑" panose="020B0503020204020204" pitchFamily="34" charset="-122"/>
                  <a:ea typeface="微软雅黑" panose="020B0503020204020204" pitchFamily="34" charset="-122"/>
                  <a:cs typeface="Microsoft YaHei" charset="-122"/>
                </a:rPr>
                <a:t>GoodLab</a:t>
              </a:r>
              <a:endParaRPr kumimoji="1" lang="zh-CN" altLang="en-US" sz="2400" b="1" i="1" dirty="0">
                <a:solidFill>
                  <a:srgbClr val="2E353B"/>
                </a:solidFill>
                <a:latin typeface="微软雅黑" panose="020B0503020204020204" pitchFamily="34" charset="-122"/>
                <a:ea typeface="微软雅黑" panose="020B0503020204020204" pitchFamily="34" charset="-122"/>
                <a:cs typeface="Microsoft YaHei" charset="-122"/>
              </a:endParaRPr>
            </a:p>
          </p:txBody>
        </p:sp>
      </p:grpSp>
      <p:sp>
        <p:nvSpPr>
          <p:cNvPr id="11" name="标题 1">
            <a:extLst>
              <a:ext uri="{FF2B5EF4-FFF2-40B4-BE49-F238E27FC236}">
                <a16:creationId xmlns:a16="http://schemas.microsoft.com/office/drawing/2014/main" id="{C4B496FA-1187-4462-B175-68EF03976B06}"/>
              </a:ext>
            </a:extLst>
          </p:cNvPr>
          <p:cNvSpPr txBox="1"/>
          <p:nvPr/>
        </p:nvSpPr>
        <p:spPr>
          <a:xfrm>
            <a:off x="564816" y="2201272"/>
            <a:ext cx="11313902" cy="98597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kumimoji="1" lang="zh-CN" altLang="en-US" sz="4800" b="1" dirty="0">
                <a:solidFill>
                  <a:srgbClr val="002060"/>
                </a:solidFill>
                <a:latin typeface="华文新魏" panose="02010800040101010101" pitchFamily="2" charset="-122"/>
                <a:ea typeface="华文新魏" panose="02010800040101010101" pitchFamily="2" charset="-122"/>
                <a:cs typeface="华文新魏" panose="02010800040101010101" pitchFamily="2" charset="-122"/>
                <a:sym typeface="+mn-ea"/>
              </a:rPr>
              <a:t>基于</a:t>
            </a:r>
            <a:r>
              <a:rPr kumimoji="1" lang="en-US" altLang="zh-CN" sz="4800" b="1" dirty="0">
                <a:solidFill>
                  <a:srgbClr val="002060"/>
                </a:solidFill>
                <a:latin typeface="华文新魏" panose="02010800040101010101" pitchFamily="2" charset="-122"/>
                <a:ea typeface="华文新魏" panose="02010800040101010101" pitchFamily="2" charset="-122"/>
                <a:cs typeface="华文新魏" panose="02010800040101010101" pitchFamily="2" charset="-122"/>
                <a:sym typeface="+mn-ea"/>
              </a:rPr>
              <a:t>RISC-V</a:t>
            </a:r>
            <a:r>
              <a:rPr kumimoji="1" lang="zh-CN" altLang="en-US" sz="4800" b="1" dirty="0">
                <a:solidFill>
                  <a:srgbClr val="002060"/>
                </a:solidFill>
                <a:latin typeface="华文新魏" panose="02010800040101010101" pitchFamily="2" charset="-122"/>
                <a:ea typeface="华文新魏" panose="02010800040101010101" pitchFamily="2" charset="-122"/>
                <a:cs typeface="华文新魏" panose="02010800040101010101" pitchFamily="2" charset="-122"/>
                <a:sym typeface="+mn-ea"/>
              </a:rPr>
              <a:t>架构的容器化可重现方法研究</a:t>
            </a:r>
          </a:p>
        </p:txBody>
      </p:sp>
      <p:pic>
        <p:nvPicPr>
          <p:cNvPr id="12" name="图片 11">
            <a:extLst>
              <a:ext uri="{FF2B5EF4-FFF2-40B4-BE49-F238E27FC236}">
                <a16:creationId xmlns:a16="http://schemas.microsoft.com/office/drawing/2014/main" id="{33E54B37-D886-40A5-A729-47C76AC28D7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018263" y="229421"/>
            <a:ext cx="2868934" cy="728134"/>
          </a:xfrm>
          <a:prstGeom prst="rect">
            <a:avLst/>
          </a:prstGeom>
        </p:spPr>
      </p:pic>
      <p:sp>
        <p:nvSpPr>
          <p:cNvPr id="13" name="标题 1">
            <a:extLst>
              <a:ext uri="{FF2B5EF4-FFF2-40B4-BE49-F238E27FC236}">
                <a16:creationId xmlns:a16="http://schemas.microsoft.com/office/drawing/2014/main" id="{A8CB1271-06EB-4A4E-AF55-F47170E0AF77}"/>
              </a:ext>
            </a:extLst>
          </p:cNvPr>
          <p:cNvSpPr txBox="1"/>
          <p:nvPr/>
        </p:nvSpPr>
        <p:spPr>
          <a:xfrm>
            <a:off x="5930284" y="898052"/>
            <a:ext cx="8133426" cy="98597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kumimoji="1" lang="en-US" altLang="zh-CN" sz="2000" b="1"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sym typeface="+mn-ea"/>
              </a:rPr>
              <a:t>2019</a:t>
            </a:r>
            <a:r>
              <a:rPr kumimoji="1" lang="zh-CN" altLang="en-US" sz="2000" b="1"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sym typeface="+mn-ea"/>
              </a:rPr>
              <a:t>级硕士研究生学位论文开题答辩</a:t>
            </a:r>
          </a:p>
        </p:txBody>
      </p:sp>
      <p:sp>
        <p:nvSpPr>
          <p:cNvPr id="2" name="灯片编号占位符 1">
            <a:extLst>
              <a:ext uri="{FF2B5EF4-FFF2-40B4-BE49-F238E27FC236}">
                <a16:creationId xmlns:a16="http://schemas.microsoft.com/office/drawing/2014/main" id="{CE308820-99FB-48C8-9627-C626B3AC6FB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039F2-B085-47B9-813A-0F6959ABC154}"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0A912314-C00C-4D13-83E5-15F4E1107256}"/>
              </a:ext>
            </a:extLst>
          </p:cNvPr>
          <p:cNvSpPr txBox="1"/>
          <p:nvPr/>
        </p:nvSpPr>
        <p:spPr>
          <a:xfrm>
            <a:off x="5651691" y="5230838"/>
            <a:ext cx="7168718" cy="719556"/>
          </a:xfrm>
          <a:prstGeom prst="rect">
            <a:avLst/>
          </a:prstGeom>
          <a:noFill/>
        </p:spPr>
        <p:txBody>
          <a:bodyPr wrap="square">
            <a:spAutoFit/>
          </a:bodyPr>
          <a:lstStyle/>
          <a:p>
            <a:pPr algn="ctr">
              <a:lnSpc>
                <a:spcPct val="200000"/>
              </a:lnSpc>
            </a:pPr>
            <a:r>
              <a:rPr kumimoji="1" lang="zh-CN" altLang="en-US" sz="2400" b="1" dirty="0">
                <a:latin typeface="微软雅黑" panose="020B0503020204020204" pitchFamily="34" charset="-122"/>
                <a:ea typeface="微软雅黑" panose="020B0503020204020204" pitchFamily="34" charset="-122"/>
                <a:cs typeface="华文新魏" panose="02010800040101010101" pitchFamily="2" charset="-122"/>
              </a:rPr>
              <a:t>学号：</a:t>
            </a:r>
            <a:r>
              <a:rPr kumimoji="1" lang="en-US" altLang="zh-CN" sz="2400" b="1" dirty="0">
                <a:latin typeface="微软雅黑" panose="020B0503020204020204" pitchFamily="34" charset="-122"/>
                <a:ea typeface="微软雅黑" panose="020B0503020204020204" pitchFamily="34" charset="-122"/>
                <a:cs typeface="华文新魏" panose="02010800040101010101" pitchFamily="2" charset="-122"/>
              </a:rPr>
              <a:t>401030919003</a:t>
            </a:r>
          </a:p>
        </p:txBody>
      </p:sp>
    </p:spTree>
    <p:extLst>
      <p:ext uri="{BB962C8B-B14F-4D97-AF65-F5344CB8AC3E}">
        <p14:creationId xmlns:p14="http://schemas.microsoft.com/office/powerpoint/2010/main" val="42529135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A82D10C-38DC-4228-B4D5-D323DBF342EA}"/>
              </a:ext>
            </a:extLst>
          </p:cNvPr>
          <p:cNvSpPr>
            <a:spLocks noGrp="1"/>
          </p:cNvSpPr>
          <p:nvPr>
            <p:ph idx="1"/>
          </p:nvPr>
        </p:nvSpPr>
        <p:spPr>
          <a:xfrm>
            <a:off x="349273" y="955333"/>
            <a:ext cx="2686236" cy="576882"/>
          </a:xfrm>
        </p:spPr>
        <p:txBody>
          <a:bodyPr/>
          <a:lstStyle/>
          <a:p>
            <a:pPr marL="0" indent="0">
              <a:buNone/>
            </a:pPr>
            <a:r>
              <a:rPr lang="zh-CN" altLang="en-US" sz="2000" b="1" dirty="0"/>
              <a:t>处理器发展现状</a:t>
            </a:r>
            <a:r>
              <a:rPr lang="en-US" altLang="zh-CN" sz="2000" i="1" baseline="30000" dirty="0">
                <a:latin typeface="微软雅黑" panose="020B0503020204020204" pitchFamily="34" charset="-122"/>
                <a:ea typeface="微软雅黑" panose="020B0503020204020204" pitchFamily="34" charset="-122"/>
              </a:rPr>
              <a:t>[1]</a:t>
            </a:r>
            <a:endParaRPr lang="en-US" altLang="zh-CN" sz="2000" b="1" baseline="30000" dirty="0"/>
          </a:p>
          <a:p>
            <a:pPr marL="0" indent="0">
              <a:buNone/>
            </a:pPr>
            <a:endParaRPr lang="en-US" altLang="zh-CN" dirty="0"/>
          </a:p>
          <a:p>
            <a:endParaRPr lang="zh-CN" altLang="en-US" dirty="0"/>
          </a:p>
        </p:txBody>
      </p:sp>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多核之后，</a:t>
            </a:r>
            <a:r>
              <a:rPr lang="en-US" altLang="zh-CN" dirty="0">
                <a:solidFill>
                  <a:schemeClr val="tx1"/>
                </a:solidFill>
              </a:rPr>
              <a:t>CPU</a:t>
            </a:r>
            <a:r>
              <a:rPr lang="zh-CN" altLang="en-US" dirty="0">
                <a:solidFill>
                  <a:schemeClr val="tx1"/>
                </a:solidFill>
              </a:rPr>
              <a:t>的发展方向是什么？</a:t>
            </a:r>
          </a:p>
        </p:txBody>
      </p:sp>
      <p:sp>
        <p:nvSpPr>
          <p:cNvPr id="5" name="文本框 4">
            <a:extLst>
              <a:ext uri="{FF2B5EF4-FFF2-40B4-BE49-F238E27FC236}">
                <a16:creationId xmlns:a16="http://schemas.microsoft.com/office/drawing/2014/main" id="{6CCCBD65-768E-4416-942E-985BEC28E791}"/>
              </a:ext>
            </a:extLst>
          </p:cNvPr>
          <p:cNvSpPr txBox="1"/>
          <p:nvPr/>
        </p:nvSpPr>
        <p:spPr>
          <a:xfrm>
            <a:off x="349273" y="1532215"/>
            <a:ext cx="6094520" cy="2778774"/>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传统</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追求</a:t>
            </a:r>
            <a:r>
              <a:rPr lang="zh-CN" altLang="en-US" b="1" dirty="0">
                <a:solidFill>
                  <a:srgbClr val="FF0000"/>
                </a:solidFill>
                <a:latin typeface="微软雅黑" panose="020B0503020204020204" pitchFamily="34" charset="-122"/>
                <a:ea typeface="微软雅黑" panose="020B0503020204020204" pitchFamily="34" charset="-122"/>
              </a:rPr>
              <a:t>通用性</a:t>
            </a:r>
            <a:r>
              <a:rPr lang="zh-CN" altLang="en-US" dirty="0">
                <a:latin typeface="微软雅黑" panose="020B0503020204020204" pitchFamily="34" charset="-122"/>
                <a:ea typeface="微软雅黑" panose="020B0503020204020204" pitchFamily="34" charset="-122"/>
              </a:rPr>
              <a:t>，微结构复杂</a:t>
            </a:r>
            <a:endParaRPr lang="en-US" altLang="zh-CN" i="1"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b="1" dirty="0">
                <a:solidFill>
                  <a:srgbClr val="FF0000"/>
                </a:solidFill>
                <a:latin typeface="微软雅黑" panose="020B0503020204020204" pitchFamily="34" charset="-122"/>
                <a:ea typeface="微软雅黑" panose="020B0503020204020204" pitchFamily="34" charset="-122"/>
              </a:rPr>
              <a:t>性能功耗 </a:t>
            </a:r>
            <a:r>
              <a:rPr lang="en-US" altLang="zh-CN" dirty="0" err="1">
                <a:latin typeface="微软雅黑" panose="020B0503020204020204" pitchFamily="34" charset="-122"/>
                <a:ea typeface="微软雅黑" panose="020B0503020204020204" pitchFamily="34" charset="-122"/>
              </a:rPr>
              <a:t>v.s</a:t>
            </a:r>
            <a:r>
              <a:rPr lang="en-US" altLang="zh-CN"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开发效率</a:t>
            </a:r>
            <a:r>
              <a:rPr lang="zh-CN" altLang="en-US" dirty="0">
                <a:latin typeface="微软雅黑" panose="020B0503020204020204" pitchFamily="34" charset="-122"/>
                <a:ea typeface="微软雅黑" panose="020B0503020204020204" pitchFamily="34" charset="-122"/>
              </a:rPr>
              <a:t>难以同时满足</a:t>
            </a:r>
            <a:endParaRPr lang="en-US" altLang="zh-CN" dirty="0">
              <a:latin typeface="微软雅黑" panose="020B0503020204020204" pitchFamily="34" charset="-122"/>
              <a:ea typeface="微软雅黑" panose="020B0503020204020204" pitchFamily="34" charset="-122"/>
            </a:endParaRPr>
          </a:p>
          <a:p>
            <a:pPr lvl="1">
              <a:lnSpc>
                <a:spcPct val="200000"/>
              </a:lnSpc>
            </a:pPr>
            <a:r>
              <a:rPr lang="zh-CN" altLang="en-US" dirty="0">
                <a:latin typeface="微软雅黑" panose="020B0503020204020204" pitchFamily="34" charset="-122"/>
                <a:ea typeface="微软雅黑" panose="020B0503020204020204" pitchFamily="34" charset="-122"/>
              </a:rPr>
              <a:t>更重视性能功耗</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b="1" dirty="0">
                <a:solidFill>
                  <a:srgbClr val="FF0000"/>
                </a:solidFill>
                <a:latin typeface="微软雅黑" panose="020B0503020204020204" pitchFamily="34" charset="-122"/>
                <a:ea typeface="微软雅黑" panose="020B0503020204020204" pitchFamily="34" charset="-122"/>
              </a:rPr>
              <a:t>智能物联网</a:t>
            </a:r>
            <a:r>
              <a:rPr lang="en-US" altLang="zh-CN" b="1" dirty="0" err="1">
                <a:solidFill>
                  <a:srgbClr val="FF0000"/>
                </a:solidFill>
                <a:latin typeface="微软雅黑" panose="020B0503020204020204" pitchFamily="34" charset="-122"/>
                <a:ea typeface="微软雅黑" panose="020B0503020204020204" pitchFamily="34" charset="-122"/>
              </a:rPr>
              <a:t>AIoT</a:t>
            </a:r>
            <a:r>
              <a:rPr lang="zh-CN" altLang="en-US" dirty="0">
                <a:latin typeface="微软雅黑" panose="020B0503020204020204" pitchFamily="34" charset="-122"/>
                <a:ea typeface="微软雅黑" panose="020B0503020204020204" pitchFamily="34" charset="-122"/>
              </a:rPr>
              <a:t>时代到来</a:t>
            </a:r>
            <a:endParaRPr lang="en-US" altLang="zh-CN" dirty="0">
              <a:latin typeface="微软雅黑" panose="020B0503020204020204" pitchFamily="34" charset="-122"/>
              <a:ea typeface="微软雅黑" panose="020B0503020204020204" pitchFamily="34" charset="-122"/>
            </a:endParaRPr>
          </a:p>
          <a:p>
            <a:pPr lvl="1">
              <a:lnSpc>
                <a:spcPct val="200000"/>
              </a:lnSpc>
            </a:pPr>
            <a:r>
              <a:rPr lang="zh-CN" altLang="en-US" dirty="0">
                <a:latin typeface="微软雅黑" panose="020B0503020204020204" pitchFamily="34" charset="-122"/>
                <a:ea typeface="微软雅黑" panose="020B0503020204020204" pitchFamily="34" charset="-122"/>
              </a:rPr>
              <a:t>处理器需求碎片化</a:t>
            </a:r>
            <a:endParaRPr lang="en-US" altLang="zh-CN"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EC9064B1-950C-44AF-9E37-0DBD23851DD4}"/>
              </a:ext>
            </a:extLst>
          </p:cNvPr>
          <p:cNvSpPr txBox="1"/>
          <p:nvPr/>
        </p:nvSpPr>
        <p:spPr>
          <a:xfrm>
            <a:off x="-75336" y="6482543"/>
            <a:ext cx="7830028" cy="307777"/>
          </a:xfrm>
          <a:prstGeom prst="rect">
            <a:avLst/>
          </a:prstGeom>
          <a:noFill/>
        </p:spPr>
        <p:txBody>
          <a:bodyPr wrap="none" rtlCol="0">
            <a:spAutoFit/>
          </a:bodyPr>
          <a:lstStyle/>
          <a:p>
            <a:pPr algn="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[1] J. L. Hennessy,</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 </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D. A. Patterson, 《A new golden age for computer architecture》, 2019 </a:t>
            </a:r>
            <a:endPar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 name="AutoShape 4">
            <a:extLst>
              <a:ext uri="{FF2B5EF4-FFF2-40B4-BE49-F238E27FC236}">
                <a16:creationId xmlns:a16="http://schemas.microsoft.com/office/drawing/2014/main" id="{47FDEF80-1DB0-4655-840F-CF2F85992F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 name="图片 11">
            <a:extLst>
              <a:ext uri="{FF2B5EF4-FFF2-40B4-BE49-F238E27FC236}">
                <a16:creationId xmlns:a16="http://schemas.microsoft.com/office/drawing/2014/main" id="{F07BE10C-5685-428E-81B8-8FE62418F572}"/>
              </a:ext>
            </a:extLst>
          </p:cNvPr>
          <p:cNvPicPr>
            <a:picLocks noChangeAspect="1"/>
          </p:cNvPicPr>
          <p:nvPr/>
        </p:nvPicPr>
        <p:blipFill>
          <a:blip r:embed="rId3"/>
          <a:stretch>
            <a:fillRect/>
          </a:stretch>
        </p:blipFill>
        <p:spPr>
          <a:xfrm>
            <a:off x="6379784" y="1629283"/>
            <a:ext cx="5658336" cy="3690942"/>
          </a:xfrm>
          <a:prstGeom prst="rect">
            <a:avLst/>
          </a:prstGeom>
        </p:spPr>
      </p:pic>
      <p:sp>
        <p:nvSpPr>
          <p:cNvPr id="13" name="箭头: 下 12">
            <a:extLst>
              <a:ext uri="{FF2B5EF4-FFF2-40B4-BE49-F238E27FC236}">
                <a16:creationId xmlns:a16="http://schemas.microsoft.com/office/drawing/2014/main" id="{02418652-767F-4811-8F25-2FE63C15136C}"/>
              </a:ext>
            </a:extLst>
          </p:cNvPr>
          <p:cNvSpPr/>
          <p:nvPr/>
        </p:nvSpPr>
        <p:spPr>
          <a:xfrm>
            <a:off x="2295384" y="4814731"/>
            <a:ext cx="852256" cy="3975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E4CEFA1C-7A1E-44B7-B559-F114D99D829F}"/>
              </a:ext>
            </a:extLst>
          </p:cNvPr>
          <p:cNvSpPr txBox="1"/>
          <p:nvPr/>
        </p:nvSpPr>
        <p:spPr>
          <a:xfrm>
            <a:off x="-325748" y="5072721"/>
            <a:ext cx="6094520" cy="1116781"/>
          </a:xfrm>
          <a:prstGeom prst="rect">
            <a:avLst/>
          </a:prstGeom>
          <a:noFill/>
        </p:spPr>
        <p:txBody>
          <a:bodyPr wrap="square">
            <a:spAutoFit/>
          </a:bodyPr>
          <a:lstStyle/>
          <a:p>
            <a:pPr algn="ctr">
              <a:lnSpc>
                <a:spcPct val="200000"/>
              </a:lnSpc>
            </a:pPr>
            <a:r>
              <a:rPr lang="zh-CN" altLang="en-US" b="1" dirty="0">
                <a:latin typeface="微软雅黑" panose="020B0503020204020204" pitchFamily="34" charset="-122"/>
                <a:ea typeface="微软雅黑" panose="020B0503020204020204" pitchFamily="34" charset="-122"/>
              </a:rPr>
              <a:t>专用领域架构</a:t>
            </a:r>
            <a:endParaRPr lang="en-US" altLang="zh-CN" b="1" dirty="0">
              <a:latin typeface="微软雅黑" panose="020B0503020204020204" pitchFamily="34" charset="-122"/>
              <a:ea typeface="微软雅黑" panose="020B0503020204020204" pitchFamily="34" charset="-122"/>
            </a:endParaRPr>
          </a:p>
          <a:p>
            <a:pPr algn="ctr">
              <a:lnSpc>
                <a:spcPct val="20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Domain-Specific Architecture, DSA</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pic>
        <p:nvPicPr>
          <p:cNvPr id="2056" name="Picture 8">
            <a:extLst>
              <a:ext uri="{FF2B5EF4-FFF2-40B4-BE49-F238E27FC236}">
                <a16:creationId xmlns:a16="http://schemas.microsoft.com/office/drawing/2014/main" id="{BCA294C6-9763-43C9-B9D2-B78D3C41F66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11844" y="4253692"/>
            <a:ext cx="1679128" cy="1292928"/>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DFB8FAF1-D1DD-4730-B9D3-D4E0812B98C8}"/>
              </a:ext>
            </a:extLst>
          </p:cNvPr>
          <p:cNvSpPr txBox="1"/>
          <p:nvPr/>
        </p:nvSpPr>
        <p:spPr>
          <a:xfrm>
            <a:off x="-313017" y="4205362"/>
            <a:ext cx="6094520" cy="562783"/>
          </a:xfrm>
          <a:prstGeom prst="rect">
            <a:avLst/>
          </a:prstGeom>
          <a:noFill/>
        </p:spPr>
        <p:txBody>
          <a:bodyPr wrap="square">
            <a:spAutoFit/>
          </a:bodyPr>
          <a:lstStyle/>
          <a:p>
            <a:pPr algn="ctr">
              <a:lnSpc>
                <a:spcPct val="200000"/>
              </a:lnSpc>
            </a:pPr>
            <a:r>
              <a:rPr lang="zh-CN" altLang="en-US" b="1" dirty="0">
                <a:latin typeface="微软雅黑" panose="020B0503020204020204" pitchFamily="34" charset="-122"/>
                <a:ea typeface="微软雅黑" panose="020B0503020204020204" pitchFamily="34" charset="-122"/>
              </a:rPr>
              <a:t>通用领域架构</a:t>
            </a:r>
            <a:endParaRPr lang="en-US" altLang="zh-CN" b="1"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C96C7A36-0222-4995-9FDF-7B2F4235EE54}"/>
              </a:ext>
            </a:extLst>
          </p:cNvPr>
          <p:cNvSpPr txBox="1"/>
          <p:nvPr/>
        </p:nvSpPr>
        <p:spPr>
          <a:xfrm>
            <a:off x="5943600" y="5223157"/>
            <a:ext cx="6094520" cy="458202"/>
          </a:xfrm>
          <a:prstGeom prst="rect">
            <a:avLst/>
          </a:prstGeom>
          <a:noFill/>
        </p:spPr>
        <p:txBody>
          <a:bodyPr wrap="square">
            <a:spAutoFit/>
          </a:bodyPr>
          <a:lstStyle/>
          <a:p>
            <a:pPr algn="ctr">
              <a:lnSpc>
                <a:spcPct val="200000"/>
              </a:lnSpc>
            </a:pPr>
            <a:r>
              <a:rPr lang="zh-CN" altLang="en-US" sz="1400" dirty="0">
                <a:latin typeface="微软雅黑" panose="020B0503020204020204" pitchFamily="34" charset="-122"/>
                <a:ea typeface="微软雅黑" panose="020B0503020204020204" pitchFamily="34" charset="-122"/>
              </a:rPr>
              <a:t>处理器性能提高的速度在逐年变缓</a:t>
            </a:r>
            <a:r>
              <a:rPr lang="en-US" altLang="zh-CN" sz="1400" baseline="30000" dirty="0">
                <a:latin typeface="微软雅黑" panose="020B0503020204020204" pitchFamily="34" charset="-122"/>
                <a:ea typeface="微软雅黑" panose="020B0503020204020204" pitchFamily="34" charset="-122"/>
              </a:rPr>
              <a:t>[1]</a:t>
            </a:r>
          </a:p>
        </p:txBody>
      </p:sp>
      <p:sp>
        <p:nvSpPr>
          <p:cNvPr id="4" name="灯片编号占位符 3">
            <a:extLst>
              <a:ext uri="{FF2B5EF4-FFF2-40B4-BE49-F238E27FC236}">
                <a16:creationId xmlns:a16="http://schemas.microsoft.com/office/drawing/2014/main" id="{70FFBDBE-154C-476A-A210-10DB2565916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697240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A82D10C-38DC-4228-B4D5-D323DBF342EA}"/>
              </a:ext>
            </a:extLst>
          </p:cNvPr>
          <p:cNvSpPr>
            <a:spLocks noGrp="1"/>
          </p:cNvSpPr>
          <p:nvPr>
            <p:ph idx="1"/>
          </p:nvPr>
        </p:nvSpPr>
        <p:spPr>
          <a:xfrm>
            <a:off x="349273" y="955333"/>
            <a:ext cx="6992560" cy="576882"/>
          </a:xfrm>
        </p:spPr>
        <p:txBody>
          <a:bodyPr>
            <a:normAutofit/>
          </a:bodyPr>
          <a:lstStyle/>
          <a:p>
            <a:pPr marL="0" indent="0">
              <a:buNone/>
            </a:pPr>
            <a:r>
              <a:rPr lang="en-US" altLang="zh-CN" sz="2000" b="1" dirty="0"/>
              <a:t>“RISC Five”</a:t>
            </a:r>
            <a:r>
              <a:rPr lang="zh-CN" altLang="en-US" sz="2000" dirty="0"/>
              <a:t>加州大学伯克利分校开发的第五代</a:t>
            </a:r>
            <a:r>
              <a:rPr lang="en-US" altLang="zh-CN" sz="2000" dirty="0"/>
              <a:t>RISC</a:t>
            </a:r>
            <a:r>
              <a:rPr lang="zh-CN" altLang="en-US" sz="2000" dirty="0"/>
              <a:t>架构</a:t>
            </a:r>
            <a:r>
              <a:rPr lang="en-US" altLang="zh-CN" sz="2000" i="1" baseline="30000" dirty="0"/>
              <a:t>[2]</a:t>
            </a:r>
          </a:p>
          <a:p>
            <a:pPr marL="0" indent="0">
              <a:buNone/>
            </a:pPr>
            <a:endParaRPr lang="en-US" altLang="zh-CN" dirty="0"/>
          </a:p>
          <a:p>
            <a:endParaRPr lang="zh-CN" altLang="en-US" dirty="0"/>
          </a:p>
        </p:txBody>
      </p:sp>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开源的指令集</a:t>
            </a:r>
            <a:r>
              <a:rPr lang="en-US" altLang="zh-CN" dirty="0">
                <a:solidFill>
                  <a:schemeClr val="tx1"/>
                </a:solidFill>
              </a:rPr>
              <a:t>RISC-V</a:t>
            </a:r>
            <a:endParaRPr lang="zh-CN" altLang="en-US" dirty="0">
              <a:solidFill>
                <a:schemeClr val="tx1"/>
              </a:solidFill>
            </a:endParaRPr>
          </a:p>
        </p:txBody>
      </p:sp>
      <p:sp>
        <p:nvSpPr>
          <p:cNvPr id="5" name="文本框 4">
            <a:extLst>
              <a:ext uri="{FF2B5EF4-FFF2-40B4-BE49-F238E27FC236}">
                <a16:creationId xmlns:a16="http://schemas.microsoft.com/office/drawing/2014/main" id="{6CCCBD65-768E-4416-942E-985BEC28E791}"/>
              </a:ext>
            </a:extLst>
          </p:cNvPr>
          <p:cNvSpPr txBox="1"/>
          <p:nvPr/>
        </p:nvSpPr>
        <p:spPr>
          <a:xfrm>
            <a:off x="349273" y="1532215"/>
            <a:ext cx="6094520" cy="48562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免费、开源</a:t>
            </a:r>
            <a:endParaRPr lang="en-US" altLang="zh-CN" b="1"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任何人都可以免费使用</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面向云和边缘设备</a:t>
            </a:r>
            <a:endParaRPr lang="en-US" altLang="zh-CN" b="1"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从大型计算机到小型计算机都可以使用</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安全</a:t>
            </a:r>
            <a:endParaRPr lang="en-US" altLang="zh-CN" b="1"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开源的核心</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简洁、优雅</a:t>
            </a:r>
            <a:endParaRPr lang="en-US" altLang="zh-CN" b="1"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b="1" dirty="0">
                <a:solidFill>
                  <a:srgbClr val="FF0000"/>
                </a:solidFill>
                <a:latin typeface="微软雅黑" panose="020B0503020204020204" pitchFamily="34" charset="-122"/>
                <a:ea typeface="微软雅黑" panose="020B0503020204020204" pitchFamily="34" charset="-122"/>
              </a:rPr>
              <a:t>模块化</a:t>
            </a:r>
            <a:r>
              <a:rPr lang="zh-CN" altLang="en-US" dirty="0">
                <a:latin typeface="微软雅黑" panose="020B0503020204020204" pitchFamily="34" charset="-122"/>
                <a:ea typeface="微软雅黑" panose="020B0503020204020204" pitchFamily="34" charset="-122"/>
              </a:rPr>
              <a:t>设计</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可选的标准拓展</a:t>
            </a:r>
            <a:endParaRPr lang="en-US" altLang="zh-CN" dirty="0">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EC9064B1-950C-44AF-9E37-0DBD23851DD4}"/>
              </a:ext>
            </a:extLst>
          </p:cNvPr>
          <p:cNvSpPr txBox="1"/>
          <p:nvPr/>
        </p:nvSpPr>
        <p:spPr>
          <a:xfrm>
            <a:off x="57688" y="6250242"/>
            <a:ext cx="8713450" cy="523220"/>
          </a:xfrm>
          <a:prstGeom prst="rect">
            <a:avLst/>
          </a:prstGeom>
          <a:noFill/>
        </p:spPr>
        <p:txBody>
          <a:bodyPr wrap="square" rtlCol="0">
            <a:spAutoFit/>
          </a:bodyPr>
          <a:lstStyle/>
          <a:p>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[2] David Patterson</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“How close is RISC-V to RISC-I?”2019, ASPIRE Blog</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[3] Nuclei RV-STAR </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开发板文档 </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hlinkClick r:id="rId3"/>
              </a:rPr>
              <a:t>https://www.riscv-mcu.com/quickstart-doc</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.html</a:t>
            </a:r>
            <a:endPar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 name="AutoShape 2">
            <a:extLst>
              <a:ext uri="{FF2B5EF4-FFF2-40B4-BE49-F238E27FC236}">
                <a16:creationId xmlns:a16="http://schemas.microsoft.com/office/drawing/2014/main" id="{A2236D0B-E5D9-412E-817B-438DE0EED982}"/>
              </a:ext>
            </a:extLst>
          </p:cNvPr>
          <p:cNvSpPr>
            <a:spLocks noChangeAspect="1" noChangeArrowheads="1"/>
          </p:cNvSpPr>
          <p:nvPr/>
        </p:nvSpPr>
        <p:spPr bwMode="auto">
          <a:xfrm>
            <a:off x="5943600" y="3276600"/>
            <a:ext cx="3795204" cy="37952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4">
            <a:extLst>
              <a:ext uri="{FF2B5EF4-FFF2-40B4-BE49-F238E27FC236}">
                <a16:creationId xmlns:a16="http://schemas.microsoft.com/office/drawing/2014/main" id="{47FDEF80-1DB0-4655-840F-CF2F85992F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文本框 13">
            <a:extLst>
              <a:ext uri="{FF2B5EF4-FFF2-40B4-BE49-F238E27FC236}">
                <a16:creationId xmlns:a16="http://schemas.microsoft.com/office/drawing/2014/main" id="{E4CEFA1C-7A1E-44B7-B559-F114D99D829F}"/>
              </a:ext>
            </a:extLst>
          </p:cNvPr>
          <p:cNvSpPr txBox="1"/>
          <p:nvPr/>
        </p:nvSpPr>
        <p:spPr>
          <a:xfrm>
            <a:off x="5942079" y="1425722"/>
            <a:ext cx="6094520" cy="1670778"/>
          </a:xfrm>
          <a:prstGeom prst="rect">
            <a:avLst/>
          </a:prstGeom>
          <a:noFill/>
        </p:spPr>
        <p:txBody>
          <a:bodyPr wrap="square">
            <a:spAutoFit/>
          </a:bodyPr>
          <a:lstStyle/>
          <a:p>
            <a:pPr lvl="1">
              <a:lnSpc>
                <a:spcPct val="200000"/>
              </a:lnSpc>
            </a:pPr>
            <a:r>
              <a:rPr lang="zh-CN" altLang="en-US" b="1" dirty="0">
                <a:latin typeface="微软雅黑" panose="020B0503020204020204" pitchFamily="34" charset="-122"/>
                <a:ea typeface="微软雅黑" panose="020B0503020204020204" pitchFamily="34" charset="-122"/>
              </a:rPr>
              <a:t>挑战</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zh-CN" altLang="en-US" b="1" dirty="0">
                <a:solidFill>
                  <a:srgbClr val="00B0F0"/>
                </a:solidFill>
                <a:latin typeface="微软雅黑" panose="020B0503020204020204" pitchFamily="34" charset="-122"/>
                <a:ea typeface="微软雅黑" panose="020B0503020204020204" pitchFamily="34" charset="-122"/>
              </a:rPr>
              <a:t>可移植性</a:t>
            </a:r>
            <a:endParaRPr lang="en-US" altLang="zh-CN" b="1" dirty="0">
              <a:solidFill>
                <a:srgbClr val="00B0F0"/>
              </a:solidFill>
              <a:latin typeface="微软雅黑" panose="020B0503020204020204" pitchFamily="34" charset="-122"/>
              <a:ea typeface="微软雅黑" panose="020B0503020204020204" pitchFamily="34" charset="-122"/>
            </a:endParaRPr>
          </a:p>
          <a:p>
            <a:pPr lvl="1">
              <a:lnSpc>
                <a:spcPct val="200000"/>
              </a:lnSpc>
            </a:pPr>
            <a:r>
              <a:rPr lang="zh-CN" altLang="en-US" b="1" dirty="0">
                <a:latin typeface="微软雅黑" panose="020B0503020204020204" pitchFamily="34" charset="-122"/>
                <a:ea typeface="微软雅黑" panose="020B0503020204020204" pitchFamily="34" charset="-122"/>
              </a:rPr>
              <a:t>如何在专用架构上快速部署工作负载？</a:t>
            </a:r>
            <a:endParaRPr lang="en-US" altLang="zh-CN" b="1" dirty="0">
              <a:latin typeface="微软雅黑" panose="020B0503020204020204" pitchFamily="34" charset="-122"/>
              <a:ea typeface="微软雅黑" panose="020B0503020204020204" pitchFamily="34" charset="-122"/>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pic>
        <p:nvPicPr>
          <p:cNvPr id="3074" name="Picture 2" descr="免费”你只会说free? 老外们还在用这些说法~">
            <a:extLst>
              <a:ext uri="{FF2B5EF4-FFF2-40B4-BE49-F238E27FC236}">
                <a16:creationId xmlns:a16="http://schemas.microsoft.com/office/drawing/2014/main" id="{EC5388CD-93A7-4D32-B293-41059681C9D3}"/>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6015"/>
          <a:stretch/>
        </p:blipFill>
        <p:spPr bwMode="auto">
          <a:xfrm>
            <a:off x="3839794" y="1361739"/>
            <a:ext cx="1100321" cy="1146733"/>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7C604EAF-CE98-4386-AE4A-1A51B138BE1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484" b="22298"/>
          <a:stretch/>
        </p:blipFill>
        <p:spPr>
          <a:xfrm>
            <a:off x="6004697" y="2679690"/>
            <a:ext cx="1930153" cy="1507054"/>
          </a:xfrm>
          <a:prstGeom prst="rect">
            <a:avLst/>
          </a:prstGeom>
        </p:spPr>
      </p:pic>
      <p:pic>
        <p:nvPicPr>
          <p:cNvPr id="3078" name="Picture 6" descr="RISC-V的中国情缘- 知乎">
            <a:extLst>
              <a:ext uri="{FF2B5EF4-FFF2-40B4-BE49-F238E27FC236}">
                <a16:creationId xmlns:a16="http://schemas.microsoft.com/office/drawing/2014/main" id="{98210BFE-D47D-4FD9-A184-6CAF24FDBAA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54836" y="931016"/>
            <a:ext cx="1807060" cy="1204707"/>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5CF7509D-4207-4B42-9A29-B277C9E08AE5}"/>
              </a:ext>
            </a:extLst>
          </p:cNvPr>
          <p:cNvSpPr txBox="1"/>
          <p:nvPr/>
        </p:nvSpPr>
        <p:spPr>
          <a:xfrm>
            <a:off x="6254339" y="3990749"/>
            <a:ext cx="1930153" cy="932115"/>
          </a:xfrm>
          <a:prstGeom prst="rect">
            <a:avLst/>
          </a:prstGeom>
          <a:noFill/>
        </p:spPr>
        <p:txBody>
          <a:bodyPr wrap="square">
            <a:spAutoFit/>
          </a:bodyPr>
          <a:lstStyle/>
          <a:p>
            <a:pPr lvl="1">
              <a:lnSpc>
                <a:spcPct val="200000"/>
              </a:lnSpc>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X86</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FD8A2DDF-BA6F-4B50-A50F-F837BEEB8335}"/>
              </a:ext>
            </a:extLst>
          </p:cNvPr>
          <p:cNvSpPr txBox="1"/>
          <p:nvPr/>
        </p:nvSpPr>
        <p:spPr>
          <a:xfrm>
            <a:off x="8989339" y="4054289"/>
            <a:ext cx="3325126" cy="932115"/>
          </a:xfrm>
          <a:prstGeom prst="rect">
            <a:avLst/>
          </a:prstGeom>
          <a:noFill/>
        </p:spPr>
        <p:txBody>
          <a:bodyPr wrap="square">
            <a:spAutoFit/>
          </a:bodyPr>
          <a:lstStyle/>
          <a:p>
            <a:pPr lvl="1">
              <a:lnSpc>
                <a:spcPct val="200000"/>
              </a:lnSpc>
            </a:pP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RISC-V</a:t>
            </a: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架构的</a:t>
            </a: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RV-STAR</a:t>
            </a: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开发板</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sp>
        <p:nvSpPr>
          <p:cNvPr id="16" name="箭头: 右 15">
            <a:extLst>
              <a:ext uri="{FF2B5EF4-FFF2-40B4-BE49-F238E27FC236}">
                <a16:creationId xmlns:a16="http://schemas.microsoft.com/office/drawing/2014/main" id="{20448385-016B-4C0C-9E86-21490DFE73C6}"/>
              </a:ext>
            </a:extLst>
          </p:cNvPr>
          <p:cNvSpPr/>
          <p:nvPr/>
        </p:nvSpPr>
        <p:spPr>
          <a:xfrm>
            <a:off x="8292092" y="3297880"/>
            <a:ext cx="852954" cy="594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BB7413C8-7505-4130-A9F4-477FF89C2548}"/>
              </a:ext>
            </a:extLst>
          </p:cNvPr>
          <p:cNvSpPr txBox="1"/>
          <p:nvPr/>
        </p:nvSpPr>
        <p:spPr>
          <a:xfrm>
            <a:off x="7822161" y="2897193"/>
            <a:ext cx="3160685" cy="932115"/>
          </a:xfrm>
          <a:prstGeom prst="rect">
            <a:avLst/>
          </a:prstGeom>
          <a:noFill/>
        </p:spPr>
        <p:txBody>
          <a:bodyPr wrap="square">
            <a:spAutoFit/>
          </a:bodyPr>
          <a:lstStyle/>
          <a:p>
            <a:pPr lvl="1">
              <a:lnSpc>
                <a:spcPct val="200000"/>
              </a:lnSpc>
            </a:pP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应用程序</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pic>
        <p:nvPicPr>
          <p:cNvPr id="3080" name="Picture 8">
            <a:extLst>
              <a:ext uri="{FF2B5EF4-FFF2-40B4-BE49-F238E27FC236}">
                <a16:creationId xmlns:a16="http://schemas.microsoft.com/office/drawing/2014/main" id="{0315CE48-77C8-4420-93E1-C48D6D9F2E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59960" y="2939828"/>
            <a:ext cx="2702787" cy="1201775"/>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a:extLst>
              <a:ext uri="{FF2B5EF4-FFF2-40B4-BE49-F238E27FC236}">
                <a16:creationId xmlns:a16="http://schemas.microsoft.com/office/drawing/2014/main" id="{C73F976F-58A2-4363-B263-86BAC2028D1D}"/>
              </a:ext>
            </a:extLst>
          </p:cNvPr>
          <p:cNvSpPr txBox="1"/>
          <p:nvPr/>
        </p:nvSpPr>
        <p:spPr>
          <a:xfrm>
            <a:off x="3091649" y="3353085"/>
            <a:ext cx="6183296" cy="369332"/>
          </a:xfrm>
          <a:prstGeom prst="rect">
            <a:avLst/>
          </a:prstGeom>
          <a:noFill/>
        </p:spPr>
        <p:txBody>
          <a:bodyPr wrap="square">
            <a:spAutoFit/>
          </a:bodyPr>
          <a:lstStyle/>
          <a:p>
            <a:endParaRPr lang="en-US" altLang="zh-CN" dirty="0"/>
          </a:p>
        </p:txBody>
      </p:sp>
      <p:sp>
        <p:nvSpPr>
          <p:cNvPr id="4" name="灯片编号占位符 3">
            <a:extLst>
              <a:ext uri="{FF2B5EF4-FFF2-40B4-BE49-F238E27FC236}">
                <a16:creationId xmlns:a16="http://schemas.microsoft.com/office/drawing/2014/main" id="{0AFB872B-F4A3-43BC-A869-5201255C392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52402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4">
            <a:extLst>
              <a:ext uri="{FF2B5EF4-FFF2-40B4-BE49-F238E27FC236}">
                <a16:creationId xmlns:a16="http://schemas.microsoft.com/office/drawing/2014/main" id="{2297F561-5E56-46E2-BA1F-ED85384151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4552" y="2793181"/>
            <a:ext cx="1807060" cy="1119532"/>
          </a:xfrm>
          <a:prstGeom prst="rect">
            <a:avLst/>
          </a:prstGeom>
          <a:noFill/>
          <a:extLst>
            <a:ext uri="{909E8E84-426E-40DD-AFC4-6F175D3DCCD1}">
              <a14:hiddenFill xmlns:a14="http://schemas.microsoft.com/office/drawing/2010/main">
                <a:solidFill>
                  <a:srgbClr val="FFFFFF"/>
                </a:solidFill>
              </a14:hiddenFill>
            </a:ext>
          </a:extLst>
        </p:spPr>
      </p:pic>
      <p:sp>
        <p:nvSpPr>
          <p:cNvPr id="2" name="内容占位符 1">
            <a:extLst>
              <a:ext uri="{FF2B5EF4-FFF2-40B4-BE49-F238E27FC236}">
                <a16:creationId xmlns:a16="http://schemas.microsoft.com/office/drawing/2014/main" id="{8A82D10C-38DC-4228-B4D5-D323DBF342EA}"/>
              </a:ext>
            </a:extLst>
          </p:cNvPr>
          <p:cNvSpPr>
            <a:spLocks noGrp="1"/>
          </p:cNvSpPr>
          <p:nvPr>
            <p:ph idx="1"/>
          </p:nvPr>
        </p:nvSpPr>
        <p:spPr>
          <a:xfrm>
            <a:off x="349273" y="955333"/>
            <a:ext cx="6992560" cy="576882"/>
          </a:xfrm>
        </p:spPr>
        <p:txBody>
          <a:bodyPr>
            <a:normAutofit/>
          </a:bodyPr>
          <a:lstStyle/>
          <a:p>
            <a:pPr marL="0" indent="0">
              <a:buNone/>
            </a:pPr>
            <a:r>
              <a:rPr lang="en-US" altLang="zh-CN" sz="2000" b="1" dirty="0"/>
              <a:t>“RISC Five”</a:t>
            </a:r>
            <a:r>
              <a:rPr lang="zh-CN" altLang="en-US" sz="2000" dirty="0"/>
              <a:t>加州大学伯克利分校开发的第五代</a:t>
            </a:r>
            <a:r>
              <a:rPr lang="en-US" altLang="zh-CN" sz="2000" dirty="0"/>
              <a:t>RISC</a:t>
            </a:r>
            <a:r>
              <a:rPr lang="zh-CN" altLang="en-US" sz="2000" dirty="0"/>
              <a:t>架构</a:t>
            </a:r>
            <a:endParaRPr lang="en-US" altLang="zh-CN" sz="2000" dirty="0"/>
          </a:p>
          <a:p>
            <a:pPr marL="0" indent="0">
              <a:buNone/>
            </a:pPr>
            <a:endParaRPr lang="en-US" altLang="zh-CN" dirty="0"/>
          </a:p>
          <a:p>
            <a:endParaRPr lang="zh-CN" altLang="en-US" dirty="0"/>
          </a:p>
        </p:txBody>
      </p:sp>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开发中遇到的问题</a:t>
            </a:r>
          </a:p>
        </p:txBody>
      </p:sp>
      <p:sp>
        <p:nvSpPr>
          <p:cNvPr id="8" name="文本框 7">
            <a:extLst>
              <a:ext uri="{FF2B5EF4-FFF2-40B4-BE49-F238E27FC236}">
                <a16:creationId xmlns:a16="http://schemas.microsoft.com/office/drawing/2014/main" id="{EC9064B1-950C-44AF-9E37-0DBD23851DD4}"/>
              </a:ext>
            </a:extLst>
          </p:cNvPr>
          <p:cNvSpPr txBox="1"/>
          <p:nvPr/>
        </p:nvSpPr>
        <p:spPr>
          <a:xfrm>
            <a:off x="57688" y="6250242"/>
            <a:ext cx="6912085" cy="523220"/>
          </a:xfrm>
          <a:prstGeom prst="rect">
            <a:avLst/>
          </a:prstGeom>
          <a:noFill/>
        </p:spPr>
        <p:txBody>
          <a:bodyPr wrap="none" rtlCol="0">
            <a:spAutoFit/>
          </a:bodyPr>
          <a:lstStyle/>
          <a:p>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[2] David Patterson,“How close is RISC-V to RISC-I?”2019, ASPIRE Blog</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[3] Nuclei RV-STAR </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开发板文档 </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hlinkClick r:id="rId4"/>
              </a:rPr>
              <a:t>https://www.riscv-mcu.com/quickstart-doc</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.html</a:t>
            </a:r>
            <a:endPar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 name="AutoShape 2">
            <a:extLst>
              <a:ext uri="{FF2B5EF4-FFF2-40B4-BE49-F238E27FC236}">
                <a16:creationId xmlns:a16="http://schemas.microsoft.com/office/drawing/2014/main" id="{A2236D0B-E5D9-412E-817B-438DE0EED982}"/>
              </a:ext>
            </a:extLst>
          </p:cNvPr>
          <p:cNvSpPr>
            <a:spLocks noChangeAspect="1" noChangeArrowheads="1"/>
          </p:cNvSpPr>
          <p:nvPr/>
        </p:nvSpPr>
        <p:spPr bwMode="auto">
          <a:xfrm>
            <a:off x="5943600" y="3276600"/>
            <a:ext cx="3795204" cy="37952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4">
            <a:extLst>
              <a:ext uri="{FF2B5EF4-FFF2-40B4-BE49-F238E27FC236}">
                <a16:creationId xmlns:a16="http://schemas.microsoft.com/office/drawing/2014/main" id="{47FDEF80-1DB0-4655-840F-CF2F85992F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文本框 13">
            <a:extLst>
              <a:ext uri="{FF2B5EF4-FFF2-40B4-BE49-F238E27FC236}">
                <a16:creationId xmlns:a16="http://schemas.microsoft.com/office/drawing/2014/main" id="{E4CEFA1C-7A1E-44B7-B559-F114D99D829F}"/>
              </a:ext>
            </a:extLst>
          </p:cNvPr>
          <p:cNvSpPr txBox="1"/>
          <p:nvPr/>
        </p:nvSpPr>
        <p:spPr>
          <a:xfrm>
            <a:off x="77746" y="1307480"/>
            <a:ext cx="6094520" cy="1670778"/>
          </a:xfrm>
          <a:prstGeom prst="rect">
            <a:avLst/>
          </a:prstGeom>
          <a:noFill/>
        </p:spPr>
        <p:txBody>
          <a:bodyPr wrap="square">
            <a:spAutoFit/>
          </a:bodyPr>
          <a:lstStyle/>
          <a:p>
            <a:pPr lvl="1">
              <a:lnSpc>
                <a:spcPct val="200000"/>
              </a:lnSpc>
            </a:pPr>
            <a:r>
              <a:rPr lang="zh-CN" altLang="en-US" b="1" dirty="0">
                <a:latin typeface="微软雅黑" panose="020B0503020204020204" pitchFamily="34" charset="-122"/>
                <a:ea typeface="微软雅黑" panose="020B0503020204020204" pitchFamily="34" charset="-122"/>
              </a:rPr>
              <a:t>挑战</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zh-CN" altLang="en-US" b="1" dirty="0">
                <a:solidFill>
                  <a:srgbClr val="00B0F0"/>
                </a:solidFill>
                <a:latin typeface="微软雅黑" panose="020B0503020204020204" pitchFamily="34" charset="-122"/>
                <a:ea typeface="微软雅黑" panose="020B0503020204020204" pitchFamily="34" charset="-122"/>
              </a:rPr>
              <a:t>可移植性</a:t>
            </a:r>
            <a:endParaRPr lang="en-US" altLang="zh-CN" b="1" dirty="0">
              <a:solidFill>
                <a:srgbClr val="00B0F0"/>
              </a:solidFill>
              <a:latin typeface="微软雅黑" panose="020B0503020204020204" pitchFamily="34" charset="-122"/>
              <a:ea typeface="微软雅黑" panose="020B0503020204020204" pitchFamily="34" charset="-122"/>
            </a:endParaRPr>
          </a:p>
          <a:p>
            <a:pPr lvl="1">
              <a:lnSpc>
                <a:spcPct val="200000"/>
              </a:lnSpc>
            </a:pPr>
            <a:r>
              <a:rPr lang="zh-CN" altLang="en-US" b="1" dirty="0">
                <a:latin typeface="微软雅黑" panose="020B0503020204020204" pitchFamily="34" charset="-122"/>
                <a:ea typeface="微软雅黑" panose="020B0503020204020204" pitchFamily="34" charset="-122"/>
              </a:rPr>
              <a:t>如何在专用架构上快速部署工作负载？</a:t>
            </a:r>
            <a:endParaRPr lang="en-US" altLang="zh-CN" b="1" dirty="0">
              <a:latin typeface="微软雅黑" panose="020B0503020204020204" pitchFamily="34" charset="-122"/>
              <a:ea typeface="微软雅黑" panose="020B0503020204020204" pitchFamily="34" charset="-122"/>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7C604EAF-CE98-4386-AE4A-1A51B138BE1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484" b="22298"/>
          <a:stretch/>
        </p:blipFill>
        <p:spPr>
          <a:xfrm>
            <a:off x="244077" y="2576878"/>
            <a:ext cx="1930153" cy="1507054"/>
          </a:xfrm>
          <a:prstGeom prst="rect">
            <a:avLst/>
          </a:prstGeom>
        </p:spPr>
      </p:pic>
      <p:pic>
        <p:nvPicPr>
          <p:cNvPr id="3078" name="Picture 6" descr="RISC-V的中国情缘- 知乎">
            <a:extLst>
              <a:ext uri="{FF2B5EF4-FFF2-40B4-BE49-F238E27FC236}">
                <a16:creationId xmlns:a16="http://schemas.microsoft.com/office/drawing/2014/main" id="{98210BFE-D47D-4FD9-A184-6CAF24FDBAA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54836" y="931016"/>
            <a:ext cx="1807060" cy="1204707"/>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5CF7509D-4207-4B42-9A29-B277C9E08AE5}"/>
              </a:ext>
            </a:extLst>
          </p:cNvPr>
          <p:cNvSpPr txBox="1"/>
          <p:nvPr/>
        </p:nvSpPr>
        <p:spPr>
          <a:xfrm>
            <a:off x="330962" y="3810578"/>
            <a:ext cx="1930153" cy="932115"/>
          </a:xfrm>
          <a:prstGeom prst="rect">
            <a:avLst/>
          </a:prstGeom>
          <a:noFill/>
        </p:spPr>
        <p:txBody>
          <a:bodyPr wrap="square">
            <a:spAutoFit/>
          </a:bodyPr>
          <a:lstStyle/>
          <a:p>
            <a:pPr lvl="1">
              <a:lnSpc>
                <a:spcPct val="200000"/>
              </a:lnSpc>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X86</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FD8A2DDF-BA6F-4B50-A50F-F837BEEB8335}"/>
              </a:ext>
            </a:extLst>
          </p:cNvPr>
          <p:cNvSpPr txBox="1"/>
          <p:nvPr/>
        </p:nvSpPr>
        <p:spPr>
          <a:xfrm>
            <a:off x="2857356" y="3857528"/>
            <a:ext cx="3325126" cy="932115"/>
          </a:xfrm>
          <a:prstGeom prst="rect">
            <a:avLst/>
          </a:prstGeom>
          <a:noFill/>
        </p:spPr>
        <p:txBody>
          <a:bodyPr wrap="square">
            <a:spAutoFit/>
          </a:bodyPr>
          <a:lstStyle/>
          <a:p>
            <a:pPr lvl="1">
              <a:lnSpc>
                <a:spcPct val="200000"/>
              </a:lnSpc>
            </a:pP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RISC-V</a:t>
            </a: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架构的</a:t>
            </a: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RV-STAR</a:t>
            </a: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开发板</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sp>
        <p:nvSpPr>
          <p:cNvPr id="16" name="箭头: 右 15">
            <a:extLst>
              <a:ext uri="{FF2B5EF4-FFF2-40B4-BE49-F238E27FC236}">
                <a16:creationId xmlns:a16="http://schemas.microsoft.com/office/drawing/2014/main" id="{20448385-016B-4C0C-9E86-21490DFE73C6}"/>
              </a:ext>
            </a:extLst>
          </p:cNvPr>
          <p:cNvSpPr/>
          <p:nvPr/>
        </p:nvSpPr>
        <p:spPr>
          <a:xfrm>
            <a:off x="2174230" y="3078591"/>
            <a:ext cx="1097098" cy="594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80" name="Picture 8">
            <a:extLst>
              <a:ext uri="{FF2B5EF4-FFF2-40B4-BE49-F238E27FC236}">
                <a16:creationId xmlns:a16="http://schemas.microsoft.com/office/drawing/2014/main" id="{0315CE48-77C8-4420-93E1-C48D6D9F2E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7977" y="2743067"/>
            <a:ext cx="2702787" cy="1201775"/>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6988794F-CBAA-476F-B23C-096AB7E49BF1}"/>
              </a:ext>
            </a:extLst>
          </p:cNvPr>
          <p:cNvSpPr txBox="1"/>
          <p:nvPr/>
        </p:nvSpPr>
        <p:spPr>
          <a:xfrm>
            <a:off x="244076" y="4437673"/>
            <a:ext cx="7168777" cy="1670778"/>
          </a:xfrm>
          <a:prstGeom prst="rect">
            <a:avLst/>
          </a:prstGeom>
          <a:noFill/>
        </p:spPr>
        <p:txBody>
          <a:bodyPr wrap="square">
            <a:spAutoFit/>
          </a:bodyPr>
          <a:lstStyle/>
          <a:p>
            <a:pPr lvl="1">
              <a:lnSpc>
                <a:spcPct val="200000"/>
              </a:lnSpc>
            </a:pPr>
            <a:r>
              <a:rPr lang="zh-CN" altLang="en-US" b="1" dirty="0">
                <a:latin typeface="微软雅黑" panose="020B0503020204020204" pitchFamily="34" charset="-122"/>
                <a:ea typeface="微软雅黑" panose="020B0503020204020204" pitchFamily="34" charset="-122"/>
              </a:rPr>
              <a:t>传统嵌入式开发方式：</a:t>
            </a:r>
            <a:r>
              <a:rPr lang="zh-CN" altLang="en-US" b="1" dirty="0">
                <a:solidFill>
                  <a:srgbClr val="FF0000"/>
                </a:solidFill>
                <a:latin typeface="微软雅黑" panose="020B0503020204020204" pitchFamily="34" charset="-122"/>
                <a:ea typeface="微软雅黑" panose="020B0503020204020204" pitchFamily="34" charset="-122"/>
              </a:rPr>
              <a:t>交叉编译工具链</a:t>
            </a:r>
            <a:r>
              <a:rPr lang="zh-CN" altLang="en-US" b="1" dirty="0">
                <a:latin typeface="微软雅黑" panose="020B0503020204020204" pitchFamily="34" charset="-122"/>
                <a:ea typeface="微软雅黑" panose="020B0503020204020204" pitchFamily="34" charset="-122"/>
              </a:rPr>
              <a:t>（包括集成开发环境）  </a:t>
            </a:r>
            <a:endParaRPr lang="en-US" altLang="zh-CN" b="1" dirty="0">
              <a:latin typeface="微软雅黑" panose="020B0503020204020204" pitchFamily="34" charset="-122"/>
              <a:ea typeface="微软雅黑" panose="020B0503020204020204" pitchFamily="34" charset="-122"/>
            </a:endParaRPr>
          </a:p>
          <a:p>
            <a:pPr lvl="1">
              <a:lnSpc>
                <a:spcPct val="200000"/>
              </a:lnSpc>
            </a:pPr>
            <a:r>
              <a:rPr lang="zh-CN" altLang="en-US" b="1" dirty="0">
                <a:latin typeface="微软雅黑" panose="020B0503020204020204" pitchFamily="34" charset="-122"/>
                <a:ea typeface="微软雅黑" panose="020B0503020204020204" pitchFamily="34" charset="-122"/>
              </a:rPr>
              <a:t>  （门槛高，过程繁琐）</a:t>
            </a:r>
            <a:endParaRPr lang="en-US" altLang="zh-CN" b="1" dirty="0">
              <a:latin typeface="微软雅黑" panose="020B0503020204020204" pitchFamily="34" charset="-122"/>
              <a:ea typeface="微软雅黑" panose="020B0503020204020204" pitchFamily="34" charset="-122"/>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65EBECBF-8221-4113-81B6-6AEE85D295E9}"/>
              </a:ext>
            </a:extLst>
          </p:cNvPr>
          <p:cNvPicPr>
            <a:picLocks noChangeAspect="1"/>
          </p:cNvPicPr>
          <p:nvPr/>
        </p:nvPicPr>
        <p:blipFill>
          <a:blip r:embed="rId8"/>
          <a:stretch>
            <a:fillRect/>
          </a:stretch>
        </p:blipFill>
        <p:spPr>
          <a:xfrm>
            <a:off x="7228900" y="3078591"/>
            <a:ext cx="2375229" cy="1048441"/>
          </a:xfrm>
          <a:prstGeom prst="rect">
            <a:avLst/>
          </a:prstGeom>
        </p:spPr>
      </p:pic>
      <p:pic>
        <p:nvPicPr>
          <p:cNvPr id="19" name="图片 18">
            <a:extLst>
              <a:ext uri="{FF2B5EF4-FFF2-40B4-BE49-F238E27FC236}">
                <a16:creationId xmlns:a16="http://schemas.microsoft.com/office/drawing/2014/main" id="{F0ABA397-94CA-43A6-8F60-26D521E70319}"/>
              </a:ext>
            </a:extLst>
          </p:cNvPr>
          <p:cNvPicPr>
            <a:picLocks noChangeAspect="1"/>
          </p:cNvPicPr>
          <p:nvPr/>
        </p:nvPicPr>
        <p:blipFill>
          <a:blip r:embed="rId9"/>
          <a:stretch>
            <a:fillRect/>
          </a:stretch>
        </p:blipFill>
        <p:spPr>
          <a:xfrm>
            <a:off x="7717220" y="3451078"/>
            <a:ext cx="2088921" cy="1119531"/>
          </a:xfrm>
          <a:prstGeom prst="rect">
            <a:avLst/>
          </a:prstGeom>
        </p:spPr>
      </p:pic>
      <p:pic>
        <p:nvPicPr>
          <p:cNvPr id="5122" name="Picture 2">
            <a:extLst>
              <a:ext uri="{FF2B5EF4-FFF2-40B4-BE49-F238E27FC236}">
                <a16:creationId xmlns:a16="http://schemas.microsoft.com/office/drawing/2014/main" id="{14CA6202-78E1-4B47-A5FC-36400BDE74B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872700" y="3205509"/>
            <a:ext cx="2065588" cy="1107026"/>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a:extLst>
              <a:ext uri="{FF2B5EF4-FFF2-40B4-BE49-F238E27FC236}">
                <a16:creationId xmlns:a16="http://schemas.microsoft.com/office/drawing/2014/main" id="{78E093A6-42D4-4271-AC86-9F673C2FB4D7}"/>
              </a:ext>
            </a:extLst>
          </p:cNvPr>
          <p:cNvSpPr txBox="1"/>
          <p:nvPr/>
        </p:nvSpPr>
        <p:spPr>
          <a:xfrm>
            <a:off x="6535650" y="4583472"/>
            <a:ext cx="5346355" cy="1301447"/>
          </a:xfrm>
          <a:prstGeom prst="rect">
            <a:avLst/>
          </a:prstGeom>
          <a:noFill/>
        </p:spPr>
        <p:txBody>
          <a:bodyPr wrap="square">
            <a:spAutoFit/>
          </a:bodyPr>
          <a:lstStyle/>
          <a:p>
            <a:pPr lvl="1">
              <a:lnSpc>
                <a:spcPct val="200000"/>
              </a:lnSpc>
            </a:pP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以</a:t>
            </a: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RV-STAR</a:t>
            </a: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开发流程为例，用户需掌握指令集相关编程知识、</a:t>
            </a: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Nuclei Studio IDE</a:t>
            </a: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编程等知识，手动设置各种编译选项和路径</a:t>
            </a:r>
            <a:r>
              <a:rPr lang="en-US" altLang="zh-CN" sz="1200" i="1" baseline="30000" dirty="0">
                <a:latin typeface="微软雅黑" panose="020B0503020204020204" pitchFamily="34" charset="-122"/>
                <a:ea typeface="微软雅黑" panose="020B0503020204020204" pitchFamily="34" charset="-122"/>
              </a:rPr>
              <a:t>[3]</a:t>
            </a: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pic>
        <p:nvPicPr>
          <p:cNvPr id="5126" name="Picture 6">
            <a:extLst>
              <a:ext uri="{FF2B5EF4-FFF2-40B4-BE49-F238E27FC236}">
                <a16:creationId xmlns:a16="http://schemas.microsoft.com/office/drawing/2014/main" id="{CA656D22-A2EB-4ABA-807F-7C4B19EEDB8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684186" y="2967890"/>
            <a:ext cx="2077375" cy="99973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77C2EF40-5F83-4E6F-9279-0C985FA63BD8}"/>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194826" y="2333192"/>
            <a:ext cx="1636816" cy="1511132"/>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3317FB3D-286B-4ABF-B665-7B2B440D72EA}"/>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r="-5921" b="25050"/>
          <a:stretch/>
        </p:blipFill>
        <p:spPr>
          <a:xfrm>
            <a:off x="2195713" y="3441022"/>
            <a:ext cx="784315" cy="554980"/>
          </a:xfrm>
          <a:prstGeom prst="rect">
            <a:avLst/>
          </a:prstGeom>
        </p:spPr>
      </p:pic>
      <p:sp>
        <p:nvSpPr>
          <p:cNvPr id="29" name="文本框 28">
            <a:extLst>
              <a:ext uri="{FF2B5EF4-FFF2-40B4-BE49-F238E27FC236}">
                <a16:creationId xmlns:a16="http://schemas.microsoft.com/office/drawing/2014/main" id="{9AE95E16-C0A6-4BB1-9022-6B7873C935C6}"/>
              </a:ext>
            </a:extLst>
          </p:cNvPr>
          <p:cNvSpPr txBox="1"/>
          <p:nvPr/>
        </p:nvSpPr>
        <p:spPr>
          <a:xfrm>
            <a:off x="2156594" y="2936159"/>
            <a:ext cx="1095602" cy="307777"/>
          </a:xfrm>
          <a:prstGeom prst="rect">
            <a:avLst/>
          </a:prstGeom>
          <a:noFill/>
        </p:spPr>
        <p:txBody>
          <a:bodyPr wrap="square">
            <a:spAutoFit/>
          </a:bodyPr>
          <a:lstStyle/>
          <a:p>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应用程序</a:t>
            </a:r>
            <a:endParaRPr lang="zh-CN" altLang="en-US" sz="1400" dirty="0">
              <a:solidFill>
                <a:schemeClr val="tx1">
                  <a:lumMod val="65000"/>
                  <a:lumOff val="35000"/>
                </a:schemeClr>
              </a:solidFill>
            </a:endParaRPr>
          </a:p>
        </p:txBody>
      </p:sp>
      <p:sp>
        <p:nvSpPr>
          <p:cNvPr id="4" name="灯片编号占位符 3">
            <a:extLst>
              <a:ext uri="{FF2B5EF4-FFF2-40B4-BE49-F238E27FC236}">
                <a16:creationId xmlns:a16="http://schemas.microsoft.com/office/drawing/2014/main" id="{4A6A1548-E50C-4195-9399-2DB8D5D4CE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4215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A82D10C-38DC-4228-B4D5-D323DBF342EA}"/>
              </a:ext>
            </a:extLst>
          </p:cNvPr>
          <p:cNvSpPr>
            <a:spLocks noGrp="1"/>
          </p:cNvSpPr>
          <p:nvPr>
            <p:ph idx="1"/>
          </p:nvPr>
        </p:nvSpPr>
        <p:spPr>
          <a:xfrm>
            <a:off x="689499" y="1082005"/>
            <a:ext cx="9297880" cy="1146290"/>
          </a:xfrm>
        </p:spPr>
        <p:txBody>
          <a:bodyPr>
            <a:normAutofit/>
          </a:bodyPr>
          <a:lstStyle/>
          <a:p>
            <a:pPr marL="0" indent="0">
              <a:lnSpc>
                <a:spcPct val="150000"/>
              </a:lnSpc>
              <a:buNone/>
            </a:pPr>
            <a:r>
              <a:rPr lang="zh-CN" altLang="en-US" sz="1800" b="1" dirty="0"/>
              <a:t>挑战二：</a:t>
            </a:r>
            <a:r>
              <a:rPr lang="zh-CN" altLang="en-US" sz="1800" b="1" dirty="0">
                <a:solidFill>
                  <a:srgbClr val="FFC000"/>
                </a:solidFill>
              </a:rPr>
              <a:t>确定性     记录</a:t>
            </a:r>
            <a:r>
              <a:rPr lang="en-US" altLang="zh-CN" sz="1800" b="1" dirty="0">
                <a:solidFill>
                  <a:srgbClr val="FFC000"/>
                </a:solidFill>
              </a:rPr>
              <a:t>/</a:t>
            </a:r>
            <a:r>
              <a:rPr lang="zh-CN" altLang="en-US" sz="1800" b="1">
                <a:solidFill>
                  <a:srgbClr val="FFC000"/>
                </a:solidFill>
              </a:rPr>
              <a:t>重放</a:t>
            </a:r>
            <a:endParaRPr lang="en-US" altLang="zh-CN" sz="1800" b="1" dirty="0">
              <a:solidFill>
                <a:srgbClr val="FFC000"/>
              </a:solidFill>
            </a:endParaRPr>
          </a:p>
          <a:p>
            <a:pPr marL="0" indent="0">
              <a:lnSpc>
                <a:spcPct val="150000"/>
              </a:lnSpc>
              <a:buNone/>
            </a:pPr>
            <a:r>
              <a:rPr lang="zh-CN" altLang="en-US" sz="1800" b="1" dirty="0"/>
              <a:t>给定的机器上重复运行同一个输入，得到的结果是相同的，即得到数据流</a:t>
            </a:r>
            <a:r>
              <a:rPr lang="zh-CN" altLang="en-US" sz="1800" b="1" dirty="0">
                <a:solidFill>
                  <a:srgbClr val="FFC000"/>
                </a:solidFill>
              </a:rPr>
              <a:t>确定性</a:t>
            </a:r>
            <a:r>
              <a:rPr lang="zh-CN" altLang="en-US" sz="1800" b="1" dirty="0"/>
              <a:t>的输出</a:t>
            </a:r>
          </a:p>
        </p:txBody>
      </p:sp>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开发中遇到的问题</a:t>
            </a:r>
          </a:p>
        </p:txBody>
      </p:sp>
      <p:pic>
        <p:nvPicPr>
          <p:cNvPr id="5" name="图片 4">
            <a:extLst>
              <a:ext uri="{FF2B5EF4-FFF2-40B4-BE49-F238E27FC236}">
                <a16:creationId xmlns:a16="http://schemas.microsoft.com/office/drawing/2014/main" id="{625C8F66-2B5F-4A1D-8B91-58402C65590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30" t="5955" r="2330" b="14951"/>
          <a:stretch/>
        </p:blipFill>
        <p:spPr>
          <a:xfrm>
            <a:off x="1158507" y="2860238"/>
            <a:ext cx="1381217" cy="1092458"/>
          </a:xfrm>
          <a:prstGeom prst="rect">
            <a:avLst/>
          </a:prstGeom>
        </p:spPr>
      </p:pic>
      <p:sp>
        <p:nvSpPr>
          <p:cNvPr id="12" name="内容占位符 1">
            <a:extLst>
              <a:ext uri="{FF2B5EF4-FFF2-40B4-BE49-F238E27FC236}">
                <a16:creationId xmlns:a16="http://schemas.microsoft.com/office/drawing/2014/main" id="{7DF47967-83E1-4822-B91B-5E4E23D55E0B}"/>
              </a:ext>
            </a:extLst>
          </p:cNvPr>
          <p:cNvSpPr txBox="1">
            <a:spLocks/>
          </p:cNvSpPr>
          <p:nvPr/>
        </p:nvSpPr>
        <p:spPr>
          <a:xfrm>
            <a:off x="5507114" y="2064573"/>
            <a:ext cx="1177771" cy="466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sz="1800" b="1" dirty="0"/>
              <a:t>问题场景</a:t>
            </a:r>
            <a:endParaRPr lang="en-US" altLang="zh-CN" sz="1800" b="1" dirty="0"/>
          </a:p>
        </p:txBody>
      </p:sp>
      <p:pic>
        <p:nvPicPr>
          <p:cNvPr id="16" name="图片 15">
            <a:extLst>
              <a:ext uri="{FF2B5EF4-FFF2-40B4-BE49-F238E27FC236}">
                <a16:creationId xmlns:a16="http://schemas.microsoft.com/office/drawing/2014/main" id="{DA334331-5E14-4921-A28B-49AD1A8BB4F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713" b="13681"/>
          <a:stretch/>
        </p:blipFill>
        <p:spPr>
          <a:xfrm>
            <a:off x="2431367" y="2860238"/>
            <a:ext cx="1274633" cy="1092458"/>
          </a:xfrm>
          <a:prstGeom prst="rect">
            <a:avLst/>
          </a:prstGeom>
        </p:spPr>
      </p:pic>
      <p:sp>
        <p:nvSpPr>
          <p:cNvPr id="18" name="文本框 17">
            <a:extLst>
              <a:ext uri="{FF2B5EF4-FFF2-40B4-BE49-F238E27FC236}">
                <a16:creationId xmlns:a16="http://schemas.microsoft.com/office/drawing/2014/main" id="{234AFEA6-9BFC-4765-8DD8-759E027CF660}"/>
              </a:ext>
            </a:extLst>
          </p:cNvPr>
          <p:cNvSpPr txBox="1"/>
          <p:nvPr/>
        </p:nvSpPr>
        <p:spPr>
          <a:xfrm>
            <a:off x="1158507" y="4228807"/>
            <a:ext cx="2781329" cy="792909"/>
          </a:xfrm>
          <a:prstGeom prst="rect">
            <a:avLst/>
          </a:prstGeom>
          <a:noFill/>
        </p:spPr>
        <p:txBody>
          <a:bodyPr wrap="square">
            <a:spAutoFit/>
          </a:bodyPr>
          <a:lstStyle/>
          <a:p>
            <a:pPr algn="ctr">
              <a:lnSpc>
                <a:spcPct val="150000"/>
              </a:lnSpc>
            </a:pPr>
            <a:r>
              <a:rPr lang="zh-CN" altLang="en-US" b="1" dirty="0">
                <a:latin typeface="微软雅黑" panose="020B0503020204020204" pitchFamily="34" charset="-122"/>
                <a:ea typeface="微软雅黑" panose="020B0503020204020204" pitchFamily="34" charset="-122"/>
              </a:rPr>
              <a:t>软件开发和调试过程中</a:t>
            </a:r>
            <a:endParaRPr lang="en-US" altLang="zh-CN" b="1" dirty="0">
              <a:latin typeface="微软雅黑" panose="020B0503020204020204" pitchFamily="34" charset="-122"/>
              <a:ea typeface="微软雅黑" panose="020B0503020204020204" pitchFamily="34" charset="-122"/>
            </a:endParaRPr>
          </a:p>
          <a:p>
            <a:pPr algn="ctr">
              <a:lnSpc>
                <a:spcPct val="150000"/>
              </a:lnSpc>
            </a:pPr>
            <a:r>
              <a:rPr lang="zh-CN" altLang="en-US" sz="1400" dirty="0">
                <a:latin typeface="微软雅黑" panose="020B0503020204020204" pitchFamily="34" charset="-122"/>
                <a:ea typeface="微软雅黑" panose="020B0503020204020204" pitchFamily="34" charset="-122"/>
              </a:rPr>
              <a:t>记录和重放错误</a:t>
            </a:r>
            <a:r>
              <a:rPr lang="en-US" altLang="zh-CN" sz="1200" i="1" baseline="30000" dirty="0">
                <a:latin typeface="微软雅黑" panose="020B0503020204020204" pitchFamily="34" charset="-122"/>
                <a:ea typeface="微软雅黑" panose="020B0503020204020204" pitchFamily="34" charset="-122"/>
              </a:rPr>
              <a:t>[4]</a:t>
            </a:r>
          </a:p>
        </p:txBody>
      </p:sp>
      <p:sp>
        <p:nvSpPr>
          <p:cNvPr id="19" name="矩形 18">
            <a:extLst>
              <a:ext uri="{FF2B5EF4-FFF2-40B4-BE49-F238E27FC236}">
                <a16:creationId xmlns:a16="http://schemas.microsoft.com/office/drawing/2014/main" id="{36577619-C73C-4A8F-BED0-71298FBBF9D5}"/>
              </a:ext>
            </a:extLst>
          </p:cNvPr>
          <p:cNvSpPr/>
          <p:nvPr/>
        </p:nvSpPr>
        <p:spPr>
          <a:xfrm>
            <a:off x="1158507" y="2708275"/>
            <a:ext cx="2719185" cy="251908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a:extLst>
              <a:ext uri="{FF2B5EF4-FFF2-40B4-BE49-F238E27FC236}">
                <a16:creationId xmlns:a16="http://schemas.microsoft.com/office/drawing/2014/main" id="{2FC6EB45-D240-473A-B635-1B70BD365D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3868" b="12642"/>
          <a:stretch/>
        </p:blipFill>
        <p:spPr>
          <a:xfrm>
            <a:off x="4860977" y="2781254"/>
            <a:ext cx="1202189" cy="1092458"/>
          </a:xfrm>
          <a:prstGeom prst="rect">
            <a:avLst/>
          </a:prstGeom>
        </p:spPr>
      </p:pic>
      <p:pic>
        <p:nvPicPr>
          <p:cNvPr id="22" name="图片 21">
            <a:extLst>
              <a:ext uri="{FF2B5EF4-FFF2-40B4-BE49-F238E27FC236}">
                <a16:creationId xmlns:a16="http://schemas.microsoft.com/office/drawing/2014/main" id="{FA3F05AE-EF1E-4D11-B61D-8E3278EDA58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5921" b="25050"/>
          <a:stretch/>
        </p:blipFill>
        <p:spPr>
          <a:xfrm>
            <a:off x="6303918" y="2830514"/>
            <a:ext cx="1182746" cy="836909"/>
          </a:xfrm>
          <a:prstGeom prst="rect">
            <a:avLst/>
          </a:prstGeom>
        </p:spPr>
      </p:pic>
      <p:sp>
        <p:nvSpPr>
          <p:cNvPr id="25" name="文本框 24">
            <a:extLst>
              <a:ext uri="{FF2B5EF4-FFF2-40B4-BE49-F238E27FC236}">
                <a16:creationId xmlns:a16="http://schemas.microsoft.com/office/drawing/2014/main" id="{072C1E32-C39D-4CC0-B783-B0FB903B0EFE}"/>
              </a:ext>
            </a:extLst>
          </p:cNvPr>
          <p:cNvSpPr txBox="1"/>
          <p:nvPr/>
        </p:nvSpPr>
        <p:spPr>
          <a:xfrm>
            <a:off x="8252163" y="4228807"/>
            <a:ext cx="2781329" cy="792909"/>
          </a:xfrm>
          <a:prstGeom prst="rect">
            <a:avLst/>
          </a:prstGeom>
          <a:noFill/>
        </p:spPr>
        <p:txBody>
          <a:bodyPr wrap="square">
            <a:spAutoFit/>
          </a:bodyPr>
          <a:lstStyle/>
          <a:p>
            <a:pPr algn="ctr">
              <a:lnSpc>
                <a:spcPct val="150000"/>
              </a:lnSpc>
            </a:pPr>
            <a:r>
              <a:rPr lang="zh-CN" altLang="en-US" b="1" dirty="0">
                <a:latin typeface="微软雅黑" panose="020B0503020204020204" pitchFamily="34" charset="-122"/>
                <a:ea typeface="微软雅黑" panose="020B0503020204020204" pitchFamily="34" charset="-122"/>
              </a:rPr>
              <a:t>机器学习模型</a:t>
            </a:r>
          </a:p>
          <a:p>
            <a:pPr algn="ctr">
              <a:lnSpc>
                <a:spcPct val="150000"/>
              </a:lnSpc>
            </a:pPr>
            <a:r>
              <a:rPr lang="zh-CN" altLang="en-US" sz="1400" dirty="0">
                <a:latin typeface="微软雅黑" panose="020B0503020204020204" pitchFamily="34" charset="-122"/>
                <a:ea typeface="微软雅黑" panose="020B0503020204020204" pitchFamily="34" charset="-122"/>
              </a:rPr>
              <a:t>复现结果，理解模型决策过程</a:t>
            </a:r>
            <a:r>
              <a:rPr lang="en-US" altLang="zh-CN" sz="1200" i="1" baseline="30000" dirty="0">
                <a:latin typeface="微软雅黑" panose="020B0503020204020204" pitchFamily="34" charset="-122"/>
                <a:ea typeface="微软雅黑" panose="020B0503020204020204" pitchFamily="34" charset="-122"/>
              </a:rPr>
              <a:t>[6]</a:t>
            </a:r>
            <a:endParaRPr lang="zh-CN" altLang="en-US" sz="1200" i="1" baseline="30000" dirty="0">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7BB0D617-B4A4-4A12-9CDC-8277BE1079CA}"/>
              </a:ext>
            </a:extLst>
          </p:cNvPr>
          <p:cNvSpPr/>
          <p:nvPr/>
        </p:nvSpPr>
        <p:spPr>
          <a:xfrm>
            <a:off x="8252163" y="2708275"/>
            <a:ext cx="2719185" cy="251908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B9DAACED-076E-4D3C-B791-C69FDB3A9E2F}"/>
              </a:ext>
            </a:extLst>
          </p:cNvPr>
          <p:cNvSpPr txBox="1"/>
          <p:nvPr/>
        </p:nvSpPr>
        <p:spPr>
          <a:xfrm>
            <a:off x="4657916" y="4261905"/>
            <a:ext cx="2897735" cy="792909"/>
          </a:xfrm>
          <a:prstGeom prst="rect">
            <a:avLst/>
          </a:prstGeom>
          <a:noFill/>
        </p:spPr>
        <p:txBody>
          <a:bodyPr wrap="square">
            <a:spAutoFit/>
          </a:bodyPr>
          <a:lstStyle/>
          <a:p>
            <a:pPr algn="ctr">
              <a:lnSpc>
                <a:spcPct val="150000"/>
              </a:lnSpc>
            </a:pPr>
            <a:r>
              <a:rPr lang="zh-CN" altLang="en-US" b="1" dirty="0">
                <a:latin typeface="微软雅黑" panose="020B0503020204020204" pitchFamily="34" charset="-122"/>
                <a:ea typeface="微软雅黑" panose="020B0503020204020204" pitchFamily="34" charset="-122"/>
              </a:rPr>
              <a:t>分布式系统</a:t>
            </a:r>
            <a:endParaRPr lang="en-US" altLang="zh-CN" b="1" dirty="0">
              <a:latin typeface="微软雅黑" panose="020B0503020204020204" pitchFamily="34" charset="-122"/>
              <a:ea typeface="微软雅黑" panose="020B0503020204020204" pitchFamily="34" charset="-122"/>
            </a:endParaRPr>
          </a:p>
          <a:p>
            <a:pPr algn="ctr">
              <a:lnSpc>
                <a:spcPct val="150000"/>
              </a:lnSpc>
            </a:pPr>
            <a:r>
              <a:rPr lang="zh-CN" altLang="en-US" sz="1400" dirty="0">
                <a:latin typeface="微软雅黑" panose="020B0503020204020204" pitchFamily="34" charset="-122"/>
                <a:ea typeface="微软雅黑" panose="020B0503020204020204" pitchFamily="34" charset="-122"/>
              </a:rPr>
              <a:t>确保副本以相同方式运行</a:t>
            </a:r>
            <a:r>
              <a:rPr lang="en-US" altLang="zh-CN" sz="1200" i="1" baseline="30000" dirty="0">
                <a:latin typeface="微软雅黑" panose="020B0503020204020204" pitchFamily="34" charset="-122"/>
                <a:ea typeface="微软雅黑" panose="020B0503020204020204" pitchFamily="34" charset="-122"/>
              </a:rPr>
              <a:t>[5]</a:t>
            </a:r>
          </a:p>
        </p:txBody>
      </p:sp>
      <p:sp>
        <p:nvSpPr>
          <p:cNvPr id="30" name="矩形 29">
            <a:extLst>
              <a:ext uri="{FF2B5EF4-FFF2-40B4-BE49-F238E27FC236}">
                <a16:creationId xmlns:a16="http://schemas.microsoft.com/office/drawing/2014/main" id="{C4A56F00-F102-40C6-A8B5-105343F57317}"/>
              </a:ext>
            </a:extLst>
          </p:cNvPr>
          <p:cNvSpPr/>
          <p:nvPr/>
        </p:nvSpPr>
        <p:spPr>
          <a:xfrm>
            <a:off x="4736407" y="2708275"/>
            <a:ext cx="2719185" cy="251908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a:extLst>
              <a:ext uri="{FF2B5EF4-FFF2-40B4-BE49-F238E27FC236}">
                <a16:creationId xmlns:a16="http://schemas.microsoft.com/office/drawing/2014/main" id="{410820FB-A4AE-4D3F-A218-57C7BC54B99E}"/>
              </a:ext>
            </a:extLst>
          </p:cNvPr>
          <p:cNvCxnSpPr>
            <a:cxnSpLocks/>
          </p:cNvCxnSpPr>
          <p:nvPr/>
        </p:nvCxnSpPr>
        <p:spPr>
          <a:xfrm flipV="1">
            <a:off x="5896351" y="3309494"/>
            <a:ext cx="531517" cy="1405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6" name="图片 35">
            <a:extLst>
              <a:ext uri="{FF2B5EF4-FFF2-40B4-BE49-F238E27FC236}">
                <a16:creationId xmlns:a16="http://schemas.microsoft.com/office/drawing/2014/main" id="{1F9808D4-C80C-43C6-9942-DD67B7DD7DCA}"/>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389" b="18447"/>
          <a:stretch/>
        </p:blipFill>
        <p:spPr>
          <a:xfrm>
            <a:off x="8424912" y="2949839"/>
            <a:ext cx="739976" cy="605833"/>
          </a:xfrm>
          <a:prstGeom prst="rect">
            <a:avLst/>
          </a:prstGeom>
        </p:spPr>
      </p:pic>
      <p:pic>
        <p:nvPicPr>
          <p:cNvPr id="38" name="图片 37">
            <a:extLst>
              <a:ext uri="{FF2B5EF4-FFF2-40B4-BE49-F238E27FC236}">
                <a16:creationId xmlns:a16="http://schemas.microsoft.com/office/drawing/2014/main" id="{0D0CBA4E-C990-4669-9A02-24413FD0D0E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 r="-917" b="14304"/>
          <a:stretch/>
        </p:blipFill>
        <p:spPr>
          <a:xfrm>
            <a:off x="9201522" y="2971594"/>
            <a:ext cx="708905" cy="601982"/>
          </a:xfrm>
          <a:prstGeom prst="rect">
            <a:avLst/>
          </a:prstGeom>
        </p:spPr>
      </p:pic>
      <p:pic>
        <p:nvPicPr>
          <p:cNvPr id="40" name="图片 39">
            <a:extLst>
              <a:ext uri="{FF2B5EF4-FFF2-40B4-BE49-F238E27FC236}">
                <a16:creationId xmlns:a16="http://schemas.microsoft.com/office/drawing/2014/main" id="{C8C2DF86-21FE-4184-9C75-9C16DC553BD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 t="1" r="1" b="13433"/>
          <a:stretch/>
        </p:blipFill>
        <p:spPr>
          <a:xfrm>
            <a:off x="10070899" y="2971594"/>
            <a:ext cx="739977" cy="640576"/>
          </a:xfrm>
          <a:prstGeom prst="rect">
            <a:avLst/>
          </a:prstGeom>
        </p:spPr>
      </p:pic>
      <p:sp>
        <p:nvSpPr>
          <p:cNvPr id="41" name="文本框 40">
            <a:extLst>
              <a:ext uri="{FF2B5EF4-FFF2-40B4-BE49-F238E27FC236}">
                <a16:creationId xmlns:a16="http://schemas.microsoft.com/office/drawing/2014/main" id="{7FD308E1-8A70-4B48-8656-7B2BC4312DF7}"/>
              </a:ext>
            </a:extLst>
          </p:cNvPr>
          <p:cNvSpPr txBox="1"/>
          <p:nvPr/>
        </p:nvSpPr>
        <p:spPr>
          <a:xfrm>
            <a:off x="119832" y="6119336"/>
            <a:ext cx="12072168" cy="954107"/>
          </a:xfrm>
          <a:prstGeom prst="rect">
            <a:avLst/>
          </a:prstGeom>
          <a:noFill/>
        </p:spPr>
        <p:txBody>
          <a:bodyPr wrap="square" rtlCol="0">
            <a:spAutoFit/>
          </a:bodyPr>
          <a:lstStyle/>
          <a:p>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[4] Robert O</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 et al. Engineering Record and Replay for </a:t>
            </a:r>
            <a:r>
              <a:rPr lang="en-US" altLang="zh-CN" sz="1400" i="1" dirty="0" err="1">
                <a:solidFill>
                  <a:schemeClr val="tx1">
                    <a:lumMod val="50000"/>
                    <a:lumOff val="50000"/>
                  </a:schemeClr>
                </a:solidFill>
                <a:effectLst/>
                <a:latin typeface="微软雅黑" panose="020B0503020204020204" pitchFamily="34" charset="-122"/>
                <a:ea typeface="微软雅黑" panose="020B0503020204020204" pitchFamily="34" charset="-122"/>
              </a:rPr>
              <a:t>Deployability</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 2017 USENIX ATC. (CCF A</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[5] Daniel J. et al. An Overview of Deterministic Database Systems,</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2018 Communications of the ACM</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[6] Daniel M. Problems Getting TensorFlow to behave Deterministically https://github.com/tensorflow/tensorflow/issues/16889</a:t>
            </a:r>
          </a:p>
          <a:p>
            <a:endPar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BD887DEF-6CA1-413C-B688-39D1B441494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130427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A82D10C-38DC-4228-B4D5-D323DBF342EA}"/>
              </a:ext>
            </a:extLst>
          </p:cNvPr>
          <p:cNvSpPr>
            <a:spLocks noGrp="1"/>
          </p:cNvSpPr>
          <p:nvPr>
            <p:ph idx="1"/>
          </p:nvPr>
        </p:nvSpPr>
        <p:spPr>
          <a:xfrm>
            <a:off x="6521082" y="1642850"/>
            <a:ext cx="5506307" cy="1743932"/>
          </a:xfrm>
        </p:spPr>
        <p:txBody>
          <a:bodyPr>
            <a:normAutofit/>
          </a:bodyPr>
          <a:lstStyle/>
          <a:p>
            <a:pPr marL="0" indent="0" algn="ctr">
              <a:lnSpc>
                <a:spcPct val="150000"/>
              </a:lnSpc>
              <a:buNone/>
            </a:pPr>
            <a:r>
              <a:rPr lang="zh-CN" altLang="en-US" sz="1800" b="1" dirty="0"/>
              <a:t>挑战二：</a:t>
            </a:r>
            <a:r>
              <a:rPr lang="zh-CN" altLang="en-US" sz="1800" b="1" dirty="0">
                <a:solidFill>
                  <a:srgbClr val="FFC000"/>
                </a:solidFill>
              </a:rPr>
              <a:t>确定性</a:t>
            </a:r>
            <a:endParaRPr lang="en-US" altLang="zh-CN" sz="1800" b="1" dirty="0">
              <a:solidFill>
                <a:srgbClr val="FFC000"/>
              </a:solidFill>
            </a:endParaRPr>
          </a:p>
          <a:p>
            <a:pPr marL="0" indent="0" algn="ctr">
              <a:lnSpc>
                <a:spcPct val="150000"/>
              </a:lnSpc>
              <a:buNone/>
            </a:pPr>
            <a:r>
              <a:rPr lang="zh-CN" altLang="en-US" sz="1800" b="1" dirty="0"/>
              <a:t>给定的机器上重复运行同一个输入，得到的结果是相同的，即得到数据流</a:t>
            </a:r>
            <a:r>
              <a:rPr lang="zh-CN" altLang="en-US" sz="1800" b="1" dirty="0">
                <a:solidFill>
                  <a:srgbClr val="FFC000"/>
                </a:solidFill>
              </a:rPr>
              <a:t>确定性</a:t>
            </a:r>
            <a:r>
              <a:rPr lang="zh-CN" altLang="en-US" sz="1800" b="1" dirty="0"/>
              <a:t>的输出</a:t>
            </a:r>
          </a:p>
        </p:txBody>
      </p:sp>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拟解决的问题</a:t>
            </a:r>
          </a:p>
        </p:txBody>
      </p:sp>
      <p:sp>
        <p:nvSpPr>
          <p:cNvPr id="41" name="文本框 40">
            <a:extLst>
              <a:ext uri="{FF2B5EF4-FFF2-40B4-BE49-F238E27FC236}">
                <a16:creationId xmlns:a16="http://schemas.microsoft.com/office/drawing/2014/main" id="{7FD308E1-8A70-4B48-8656-7B2BC4312DF7}"/>
              </a:ext>
            </a:extLst>
          </p:cNvPr>
          <p:cNvSpPr txBox="1"/>
          <p:nvPr/>
        </p:nvSpPr>
        <p:spPr>
          <a:xfrm>
            <a:off x="119832" y="6119336"/>
            <a:ext cx="12072168" cy="954107"/>
          </a:xfrm>
          <a:prstGeom prst="rect">
            <a:avLst/>
          </a:prstGeom>
          <a:noFill/>
        </p:spPr>
        <p:txBody>
          <a:bodyPr wrap="square" rtlCol="0">
            <a:spAutoFit/>
          </a:bodyPr>
          <a:lstStyle/>
          <a:p>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[4] Robert O</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 et al. Engineering Record and Replay for </a:t>
            </a:r>
            <a:r>
              <a:rPr lang="en-US" altLang="zh-CN" sz="1400" i="1" dirty="0" err="1">
                <a:solidFill>
                  <a:schemeClr val="tx1">
                    <a:lumMod val="50000"/>
                    <a:lumOff val="50000"/>
                  </a:schemeClr>
                </a:solidFill>
                <a:effectLst/>
                <a:latin typeface="微软雅黑" panose="020B0503020204020204" pitchFamily="34" charset="-122"/>
                <a:ea typeface="微软雅黑" panose="020B0503020204020204" pitchFamily="34" charset="-122"/>
              </a:rPr>
              <a:t>Deployability</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 2017 USENIX ATC. (CCF A</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[5] Daniel J. et al. An Overview of Deterministic Database Systems,</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2018 Communications of the ACM</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[6] Daniel M. Problems Getting TensorFlow to behave Deterministically https://github.com/tensorflow/tensorflow/issues/16889</a:t>
            </a:r>
          </a:p>
          <a:p>
            <a:endPar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9F9B5C2E-BA42-40F1-9CC0-E04E80A6C594}"/>
              </a:ext>
            </a:extLst>
          </p:cNvPr>
          <p:cNvSpPr txBox="1"/>
          <p:nvPr/>
        </p:nvSpPr>
        <p:spPr>
          <a:xfrm>
            <a:off x="627400" y="1628303"/>
            <a:ext cx="5506307" cy="1670778"/>
          </a:xfrm>
          <a:prstGeom prst="rect">
            <a:avLst/>
          </a:prstGeom>
          <a:noFill/>
        </p:spPr>
        <p:txBody>
          <a:bodyPr wrap="square">
            <a:spAutoFit/>
          </a:bodyPr>
          <a:lstStyle/>
          <a:p>
            <a:pPr algn="ctr">
              <a:lnSpc>
                <a:spcPct val="200000"/>
              </a:lnSpc>
            </a:pPr>
            <a:r>
              <a:rPr lang="zh-CN" altLang="en-US" b="1" dirty="0">
                <a:latin typeface="微软雅黑" panose="020B0503020204020204" pitchFamily="34" charset="-122"/>
                <a:ea typeface="微软雅黑" panose="020B0503020204020204" pitchFamily="34" charset="-122"/>
              </a:rPr>
              <a:t>挑战</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zh-CN" altLang="en-US" b="1" dirty="0">
                <a:solidFill>
                  <a:srgbClr val="00B0F0"/>
                </a:solidFill>
                <a:latin typeface="微软雅黑" panose="020B0503020204020204" pitchFamily="34" charset="-122"/>
                <a:ea typeface="微软雅黑" panose="020B0503020204020204" pitchFamily="34" charset="-122"/>
              </a:rPr>
              <a:t>可移植性</a:t>
            </a:r>
            <a:endParaRPr lang="en-US" altLang="zh-CN" b="1" dirty="0">
              <a:solidFill>
                <a:srgbClr val="00B0F0"/>
              </a:solidFill>
              <a:latin typeface="微软雅黑" panose="020B0503020204020204" pitchFamily="34" charset="-122"/>
              <a:ea typeface="微软雅黑" panose="020B0503020204020204" pitchFamily="34" charset="-122"/>
            </a:endParaRPr>
          </a:p>
          <a:p>
            <a:pPr algn="ctr">
              <a:lnSpc>
                <a:spcPct val="200000"/>
              </a:lnSpc>
            </a:pPr>
            <a:r>
              <a:rPr lang="zh-CN" altLang="en-US" b="1" dirty="0">
                <a:latin typeface="微软雅黑" panose="020B0503020204020204" pitchFamily="34" charset="-122"/>
                <a:ea typeface="微软雅黑" panose="020B0503020204020204" pitchFamily="34" charset="-122"/>
              </a:rPr>
              <a:t>如何在专用架构上快速部署工作负载？</a:t>
            </a:r>
            <a:endParaRPr lang="en-US" altLang="zh-CN" b="1" dirty="0">
              <a:latin typeface="微软雅黑" panose="020B0503020204020204" pitchFamily="34" charset="-122"/>
              <a:ea typeface="微软雅黑" panose="020B0503020204020204" pitchFamily="34" charset="-122"/>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CD1C32C7-31AB-4B04-904B-7F9230EE9960}"/>
              </a:ext>
            </a:extLst>
          </p:cNvPr>
          <p:cNvSpPr txBox="1"/>
          <p:nvPr/>
        </p:nvSpPr>
        <p:spPr>
          <a:xfrm>
            <a:off x="1356266" y="3782214"/>
            <a:ext cx="9479468" cy="1476815"/>
          </a:xfrm>
          <a:prstGeom prst="rect">
            <a:avLst/>
          </a:prstGeom>
          <a:noFill/>
        </p:spPr>
        <p:txBody>
          <a:bodyPr wrap="square">
            <a:spAutoFit/>
          </a:bodyPr>
          <a:lstStyle/>
          <a:p>
            <a:pPr algn="ctr">
              <a:lnSpc>
                <a:spcPct val="200000"/>
              </a:lnSpc>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rPr>
              <a:t>可重现性</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endParaRPr>
          </a:p>
          <a:p>
            <a:pPr algn="ctr">
              <a:lnSpc>
                <a:spcPct val="200000"/>
              </a:lnSpc>
            </a:pPr>
            <a:r>
              <a:rPr lang="zh-CN" altLang="en-US" sz="2000" b="1" dirty="0">
                <a:latin typeface="微软雅黑" panose="020B0503020204020204" pitchFamily="34" charset="-122"/>
                <a:ea typeface="微软雅黑" panose="020B0503020204020204" pitchFamily="34" charset="-122"/>
              </a:rPr>
              <a:t>数据流确定性可以在不同的微架构或操作系统版本的机器上延伸</a:t>
            </a:r>
            <a:endParaRPr lang="en-US" altLang="zh-CN" sz="2800" b="1" dirty="0">
              <a:latin typeface="微软雅黑" panose="020B0503020204020204" pitchFamily="34" charset="-122"/>
              <a:ea typeface="微软雅黑" panose="020B0503020204020204" pitchFamily="34" charset="-122"/>
            </a:endParaRPr>
          </a:p>
        </p:txBody>
      </p:sp>
      <p:sp>
        <p:nvSpPr>
          <p:cNvPr id="4" name="椭圆 3">
            <a:extLst>
              <a:ext uri="{FF2B5EF4-FFF2-40B4-BE49-F238E27FC236}">
                <a16:creationId xmlns:a16="http://schemas.microsoft.com/office/drawing/2014/main" id="{998A47B4-8FAF-452F-B3A0-F9F7209678A8}"/>
              </a:ext>
            </a:extLst>
          </p:cNvPr>
          <p:cNvSpPr/>
          <p:nvPr/>
        </p:nvSpPr>
        <p:spPr>
          <a:xfrm>
            <a:off x="1151317" y="1628303"/>
            <a:ext cx="4519601" cy="167077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D3A720FE-26CF-4ED3-98AD-1BBAC8D186E6}"/>
              </a:ext>
            </a:extLst>
          </p:cNvPr>
          <p:cNvSpPr/>
          <p:nvPr/>
        </p:nvSpPr>
        <p:spPr>
          <a:xfrm>
            <a:off x="6521082" y="1594614"/>
            <a:ext cx="5506307" cy="167077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加号 7">
            <a:extLst>
              <a:ext uri="{FF2B5EF4-FFF2-40B4-BE49-F238E27FC236}">
                <a16:creationId xmlns:a16="http://schemas.microsoft.com/office/drawing/2014/main" id="{83E8938B-04B3-45D3-B9AE-10BC197C93A5}"/>
              </a:ext>
            </a:extLst>
          </p:cNvPr>
          <p:cNvSpPr/>
          <p:nvPr/>
        </p:nvSpPr>
        <p:spPr>
          <a:xfrm>
            <a:off x="5823945" y="2155607"/>
            <a:ext cx="544110" cy="541348"/>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下 9">
            <a:extLst>
              <a:ext uri="{FF2B5EF4-FFF2-40B4-BE49-F238E27FC236}">
                <a16:creationId xmlns:a16="http://schemas.microsoft.com/office/drawing/2014/main" id="{2A872A87-A270-4C28-A16A-C52CF0DD8E32}"/>
              </a:ext>
            </a:extLst>
          </p:cNvPr>
          <p:cNvSpPr/>
          <p:nvPr/>
        </p:nvSpPr>
        <p:spPr>
          <a:xfrm>
            <a:off x="5940008" y="3107267"/>
            <a:ext cx="309267" cy="83820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a:extLst>
              <a:ext uri="{FF2B5EF4-FFF2-40B4-BE49-F238E27FC236}">
                <a16:creationId xmlns:a16="http://schemas.microsoft.com/office/drawing/2014/main" id="{0D6791AA-6CF9-4831-98EA-0F5200C4B0E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855683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A82D10C-38DC-4228-B4D5-D323DBF342EA}"/>
              </a:ext>
            </a:extLst>
          </p:cNvPr>
          <p:cNvSpPr>
            <a:spLocks noGrp="1"/>
          </p:cNvSpPr>
          <p:nvPr>
            <p:ph idx="1"/>
          </p:nvPr>
        </p:nvSpPr>
        <p:spPr>
          <a:xfrm>
            <a:off x="6521082" y="1642850"/>
            <a:ext cx="5506307" cy="1743932"/>
          </a:xfrm>
        </p:spPr>
        <p:txBody>
          <a:bodyPr>
            <a:normAutofit/>
          </a:bodyPr>
          <a:lstStyle/>
          <a:p>
            <a:pPr marL="0" indent="0" algn="ctr">
              <a:lnSpc>
                <a:spcPct val="150000"/>
              </a:lnSpc>
              <a:buNone/>
            </a:pPr>
            <a:r>
              <a:rPr lang="zh-CN" altLang="en-US" sz="1800" b="1" dirty="0"/>
              <a:t>挑战二：</a:t>
            </a:r>
            <a:r>
              <a:rPr lang="zh-CN" altLang="en-US" sz="1800" b="1" dirty="0">
                <a:solidFill>
                  <a:srgbClr val="FFC000"/>
                </a:solidFill>
              </a:rPr>
              <a:t>确定性</a:t>
            </a:r>
            <a:endParaRPr lang="en-US" altLang="zh-CN" sz="1800" b="1" dirty="0">
              <a:solidFill>
                <a:srgbClr val="FFC000"/>
              </a:solidFill>
            </a:endParaRPr>
          </a:p>
          <a:p>
            <a:pPr marL="0" indent="0" algn="ctr">
              <a:lnSpc>
                <a:spcPct val="150000"/>
              </a:lnSpc>
              <a:buNone/>
            </a:pPr>
            <a:r>
              <a:rPr lang="zh-CN" altLang="en-US" sz="1800" b="1" dirty="0"/>
              <a:t>给定的机器上重复运行同一个输入，得到的结果是相同的，即得到数据流</a:t>
            </a:r>
            <a:r>
              <a:rPr lang="zh-CN" altLang="en-US" sz="1800" b="1" dirty="0">
                <a:solidFill>
                  <a:srgbClr val="FFC000"/>
                </a:solidFill>
              </a:rPr>
              <a:t>确定性</a:t>
            </a:r>
            <a:r>
              <a:rPr lang="zh-CN" altLang="en-US" sz="1800" b="1" dirty="0"/>
              <a:t>的输出</a:t>
            </a:r>
          </a:p>
        </p:txBody>
      </p:sp>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拟解决的问题</a:t>
            </a:r>
          </a:p>
        </p:txBody>
      </p:sp>
      <p:sp>
        <p:nvSpPr>
          <p:cNvPr id="41" name="文本框 40">
            <a:extLst>
              <a:ext uri="{FF2B5EF4-FFF2-40B4-BE49-F238E27FC236}">
                <a16:creationId xmlns:a16="http://schemas.microsoft.com/office/drawing/2014/main" id="{7FD308E1-8A70-4B48-8656-7B2BC4312DF7}"/>
              </a:ext>
            </a:extLst>
          </p:cNvPr>
          <p:cNvSpPr txBox="1"/>
          <p:nvPr/>
        </p:nvSpPr>
        <p:spPr>
          <a:xfrm>
            <a:off x="119832" y="6119336"/>
            <a:ext cx="12072168" cy="954107"/>
          </a:xfrm>
          <a:prstGeom prst="rect">
            <a:avLst/>
          </a:prstGeom>
          <a:noFill/>
        </p:spPr>
        <p:txBody>
          <a:bodyPr wrap="square" rtlCol="0">
            <a:spAutoFit/>
          </a:bodyPr>
          <a:lstStyle/>
          <a:p>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[4] Robert O</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 et al. Engineering Record and Replay for </a:t>
            </a:r>
            <a:r>
              <a:rPr lang="en-US" altLang="zh-CN" sz="1400" i="1" dirty="0" err="1">
                <a:solidFill>
                  <a:schemeClr val="tx1">
                    <a:lumMod val="50000"/>
                    <a:lumOff val="50000"/>
                  </a:schemeClr>
                </a:solidFill>
                <a:effectLst/>
                <a:latin typeface="微软雅黑" panose="020B0503020204020204" pitchFamily="34" charset="-122"/>
                <a:ea typeface="微软雅黑" panose="020B0503020204020204" pitchFamily="34" charset="-122"/>
              </a:rPr>
              <a:t>Deployability</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 2017 USENIX ATC. (CCF A</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[5] Daniel J. et al. An Overview of Deterministic Database Systems,</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2018 Communications of the ACM</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[6] Daniel M. Problems Getting TensorFlow to behave Deterministically https://github.com/tensorflow/tensorflow/issues/16889</a:t>
            </a:r>
          </a:p>
          <a:p>
            <a:endPar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9F9B5C2E-BA42-40F1-9CC0-E04E80A6C594}"/>
              </a:ext>
            </a:extLst>
          </p:cNvPr>
          <p:cNvSpPr txBox="1"/>
          <p:nvPr/>
        </p:nvSpPr>
        <p:spPr>
          <a:xfrm>
            <a:off x="627400" y="1628303"/>
            <a:ext cx="5506307" cy="1670778"/>
          </a:xfrm>
          <a:prstGeom prst="rect">
            <a:avLst/>
          </a:prstGeom>
          <a:noFill/>
        </p:spPr>
        <p:txBody>
          <a:bodyPr wrap="square">
            <a:spAutoFit/>
          </a:bodyPr>
          <a:lstStyle/>
          <a:p>
            <a:pPr algn="ctr">
              <a:lnSpc>
                <a:spcPct val="200000"/>
              </a:lnSpc>
            </a:pPr>
            <a:r>
              <a:rPr lang="zh-CN" altLang="en-US" b="1" dirty="0">
                <a:latin typeface="微软雅黑" panose="020B0503020204020204" pitchFamily="34" charset="-122"/>
                <a:ea typeface="微软雅黑" panose="020B0503020204020204" pitchFamily="34" charset="-122"/>
              </a:rPr>
              <a:t>挑战</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zh-CN" altLang="en-US" b="1" dirty="0">
                <a:solidFill>
                  <a:srgbClr val="00B0F0"/>
                </a:solidFill>
                <a:latin typeface="微软雅黑" panose="020B0503020204020204" pitchFamily="34" charset="-122"/>
                <a:ea typeface="微软雅黑" panose="020B0503020204020204" pitchFamily="34" charset="-122"/>
              </a:rPr>
              <a:t>可移植性</a:t>
            </a:r>
            <a:endParaRPr lang="en-US" altLang="zh-CN" b="1" dirty="0">
              <a:solidFill>
                <a:srgbClr val="00B0F0"/>
              </a:solidFill>
              <a:latin typeface="微软雅黑" panose="020B0503020204020204" pitchFamily="34" charset="-122"/>
              <a:ea typeface="微软雅黑" panose="020B0503020204020204" pitchFamily="34" charset="-122"/>
            </a:endParaRPr>
          </a:p>
          <a:p>
            <a:pPr algn="ctr">
              <a:lnSpc>
                <a:spcPct val="200000"/>
              </a:lnSpc>
            </a:pPr>
            <a:r>
              <a:rPr lang="zh-CN" altLang="en-US" b="1" dirty="0">
                <a:latin typeface="微软雅黑" panose="020B0503020204020204" pitchFamily="34" charset="-122"/>
                <a:ea typeface="微软雅黑" panose="020B0503020204020204" pitchFamily="34" charset="-122"/>
              </a:rPr>
              <a:t>如何在专用架构上快速部署工作负载？</a:t>
            </a:r>
            <a:endParaRPr lang="en-US" altLang="zh-CN" b="1" dirty="0">
              <a:latin typeface="微软雅黑" panose="020B0503020204020204" pitchFamily="34" charset="-122"/>
              <a:ea typeface="微软雅黑" panose="020B0503020204020204" pitchFamily="34" charset="-122"/>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CD1C32C7-31AB-4B04-904B-7F9230EE9960}"/>
              </a:ext>
            </a:extLst>
          </p:cNvPr>
          <p:cNvSpPr txBox="1"/>
          <p:nvPr/>
        </p:nvSpPr>
        <p:spPr>
          <a:xfrm>
            <a:off x="1356266" y="3782214"/>
            <a:ext cx="9479468" cy="824136"/>
          </a:xfrm>
          <a:prstGeom prst="rect">
            <a:avLst/>
          </a:prstGeom>
          <a:noFill/>
        </p:spPr>
        <p:txBody>
          <a:bodyPr wrap="square">
            <a:spAutoFit/>
          </a:bodyPr>
          <a:lstStyle/>
          <a:p>
            <a:pPr algn="ctr">
              <a:lnSpc>
                <a:spcPct val="200000"/>
              </a:lnSpc>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rPr>
              <a:t>可重现性</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 name="椭圆 3">
            <a:extLst>
              <a:ext uri="{FF2B5EF4-FFF2-40B4-BE49-F238E27FC236}">
                <a16:creationId xmlns:a16="http://schemas.microsoft.com/office/drawing/2014/main" id="{998A47B4-8FAF-452F-B3A0-F9F7209678A8}"/>
              </a:ext>
            </a:extLst>
          </p:cNvPr>
          <p:cNvSpPr/>
          <p:nvPr/>
        </p:nvSpPr>
        <p:spPr>
          <a:xfrm>
            <a:off x="1151317" y="1628303"/>
            <a:ext cx="4519601" cy="167077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D3A720FE-26CF-4ED3-98AD-1BBAC8D186E6}"/>
              </a:ext>
            </a:extLst>
          </p:cNvPr>
          <p:cNvSpPr/>
          <p:nvPr/>
        </p:nvSpPr>
        <p:spPr>
          <a:xfrm>
            <a:off x="6521082" y="1594614"/>
            <a:ext cx="5506307" cy="167077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加号 7">
            <a:extLst>
              <a:ext uri="{FF2B5EF4-FFF2-40B4-BE49-F238E27FC236}">
                <a16:creationId xmlns:a16="http://schemas.microsoft.com/office/drawing/2014/main" id="{83E8938B-04B3-45D3-B9AE-10BC197C93A5}"/>
              </a:ext>
            </a:extLst>
          </p:cNvPr>
          <p:cNvSpPr/>
          <p:nvPr/>
        </p:nvSpPr>
        <p:spPr>
          <a:xfrm>
            <a:off x="5823945" y="2155607"/>
            <a:ext cx="544110" cy="541348"/>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下 9">
            <a:extLst>
              <a:ext uri="{FF2B5EF4-FFF2-40B4-BE49-F238E27FC236}">
                <a16:creationId xmlns:a16="http://schemas.microsoft.com/office/drawing/2014/main" id="{2A872A87-A270-4C28-A16A-C52CF0DD8E32}"/>
              </a:ext>
            </a:extLst>
          </p:cNvPr>
          <p:cNvSpPr/>
          <p:nvPr/>
        </p:nvSpPr>
        <p:spPr>
          <a:xfrm>
            <a:off x="5940008" y="3107267"/>
            <a:ext cx="309267" cy="83820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a:extLst>
              <a:ext uri="{FF2B5EF4-FFF2-40B4-BE49-F238E27FC236}">
                <a16:creationId xmlns:a16="http://schemas.microsoft.com/office/drawing/2014/main" id="{0D6791AA-6CF9-4831-98EA-0F5200C4B0E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12" name="文本框 11">
            <a:extLst>
              <a:ext uri="{FF2B5EF4-FFF2-40B4-BE49-F238E27FC236}">
                <a16:creationId xmlns:a16="http://schemas.microsoft.com/office/drawing/2014/main" id="{8540026C-5612-403F-AAAF-824FFB7FCCE3}"/>
              </a:ext>
            </a:extLst>
          </p:cNvPr>
          <p:cNvSpPr txBox="1"/>
          <p:nvPr/>
        </p:nvSpPr>
        <p:spPr>
          <a:xfrm>
            <a:off x="1356266" y="4706477"/>
            <a:ext cx="9479468" cy="523220"/>
          </a:xfrm>
          <a:prstGeom prst="rect">
            <a:avLst/>
          </a:prstGeom>
          <a:noFill/>
        </p:spPr>
        <p:txBody>
          <a:bodyPr wrap="square">
            <a:spAutoFit/>
          </a:bodyPr>
          <a:lstStyle/>
          <a:p>
            <a:pPr algn="ctr"/>
            <a:r>
              <a:rPr kumimoji="1" lang="zh-CN" altLang="en-US" sz="28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基于</a:t>
            </a:r>
            <a:r>
              <a:rPr kumimoji="1" lang="en-US" altLang="zh-CN" sz="24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RISC-V</a:t>
            </a:r>
            <a:r>
              <a:rPr kumimoji="1" lang="zh-CN" altLang="en-US" sz="28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架构的容器化可重现方法</a:t>
            </a:r>
            <a:endParaRPr lang="zh-CN" altLang="en-US" sz="2800" dirty="0">
              <a:solidFill>
                <a:srgbClr val="00B050"/>
              </a:solidFill>
            </a:endParaRPr>
          </a:p>
        </p:txBody>
      </p:sp>
      <p:sp>
        <p:nvSpPr>
          <p:cNvPr id="13" name="文本框 12">
            <a:extLst>
              <a:ext uri="{FF2B5EF4-FFF2-40B4-BE49-F238E27FC236}">
                <a16:creationId xmlns:a16="http://schemas.microsoft.com/office/drawing/2014/main" id="{60C56D34-8C0D-4ADD-AEA1-CE28F351C191}"/>
              </a:ext>
            </a:extLst>
          </p:cNvPr>
          <p:cNvSpPr txBox="1"/>
          <p:nvPr/>
        </p:nvSpPr>
        <p:spPr>
          <a:xfrm>
            <a:off x="3380553" y="872197"/>
            <a:ext cx="5506307" cy="1116781"/>
          </a:xfrm>
          <a:prstGeom prst="rect">
            <a:avLst/>
          </a:prstGeom>
          <a:noFill/>
        </p:spPr>
        <p:txBody>
          <a:bodyPr wrap="square">
            <a:spAutoFit/>
          </a:bodyPr>
          <a:lstStyle/>
          <a:p>
            <a:pPr algn="ctr">
              <a:lnSpc>
                <a:spcPct val="200000"/>
              </a:lnSpc>
            </a:pPr>
            <a:r>
              <a:rPr lang="en-US" altLang="zh-CN" b="1" dirty="0">
                <a:latin typeface="微软雅黑" panose="020B0503020204020204" pitchFamily="34" charset="-122"/>
                <a:ea typeface="微软雅黑" panose="020B0503020204020204" pitchFamily="34" charset="-122"/>
              </a:rPr>
              <a:t>RISC-V</a:t>
            </a:r>
            <a:r>
              <a:rPr lang="zh-CN" altLang="en-US" b="1" dirty="0">
                <a:latin typeface="微软雅黑" panose="020B0503020204020204" pitchFamily="34" charset="-122"/>
                <a:ea typeface="微软雅黑" panose="020B0503020204020204" pitchFamily="34" charset="-122"/>
              </a:rPr>
              <a:t>指令集架构</a:t>
            </a:r>
            <a:endParaRPr lang="en-US" altLang="zh-CN" b="1" dirty="0">
              <a:solidFill>
                <a:srgbClr val="00B0F0"/>
              </a:solidFill>
              <a:latin typeface="微软雅黑" panose="020B0503020204020204" pitchFamily="34" charset="-122"/>
              <a:ea typeface="微软雅黑" panose="020B0503020204020204" pitchFamily="34" charset="-122"/>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13535AE1-3E71-4A71-B555-9FBC6BE1461D}"/>
              </a:ext>
            </a:extLst>
          </p:cNvPr>
          <p:cNvSpPr/>
          <p:nvPr/>
        </p:nvSpPr>
        <p:spPr>
          <a:xfrm>
            <a:off x="3996267" y="932866"/>
            <a:ext cx="4165600" cy="62910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646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相关工作及其存在的问题</a:t>
            </a:r>
          </a:p>
        </p:txBody>
      </p:sp>
      <p:sp>
        <p:nvSpPr>
          <p:cNvPr id="12" name="内容占位符 1">
            <a:extLst>
              <a:ext uri="{FF2B5EF4-FFF2-40B4-BE49-F238E27FC236}">
                <a16:creationId xmlns:a16="http://schemas.microsoft.com/office/drawing/2014/main" id="{7DF47967-83E1-4822-B91B-5E4E23D55E0B}"/>
              </a:ext>
            </a:extLst>
          </p:cNvPr>
          <p:cNvSpPr txBox="1">
            <a:spLocks/>
          </p:cNvSpPr>
          <p:nvPr/>
        </p:nvSpPr>
        <p:spPr>
          <a:xfrm>
            <a:off x="2649783" y="1029301"/>
            <a:ext cx="1177771" cy="466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zh-CN" altLang="en-US" sz="1800" b="1" dirty="0">
                <a:solidFill>
                  <a:srgbClr val="00B0F0"/>
                </a:solidFill>
              </a:rPr>
              <a:t>可移植性</a:t>
            </a:r>
            <a:endParaRPr lang="en-US" altLang="zh-CN" sz="1800" b="1" dirty="0">
              <a:solidFill>
                <a:srgbClr val="00B0F0"/>
              </a:solidFill>
            </a:endParaRPr>
          </a:p>
        </p:txBody>
      </p:sp>
      <p:sp>
        <p:nvSpPr>
          <p:cNvPr id="19" name="矩形 18">
            <a:extLst>
              <a:ext uri="{FF2B5EF4-FFF2-40B4-BE49-F238E27FC236}">
                <a16:creationId xmlns:a16="http://schemas.microsoft.com/office/drawing/2014/main" id="{36577619-C73C-4A8F-BED0-71298FBBF9D5}"/>
              </a:ext>
            </a:extLst>
          </p:cNvPr>
          <p:cNvSpPr/>
          <p:nvPr/>
        </p:nvSpPr>
        <p:spPr>
          <a:xfrm>
            <a:off x="1083076" y="1074198"/>
            <a:ext cx="4323425" cy="43368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7FD308E1-8A70-4B48-8656-7B2BC4312DF7}"/>
              </a:ext>
            </a:extLst>
          </p:cNvPr>
          <p:cNvSpPr txBox="1"/>
          <p:nvPr/>
        </p:nvSpPr>
        <p:spPr>
          <a:xfrm>
            <a:off x="119832" y="5967646"/>
            <a:ext cx="12072168" cy="1169551"/>
          </a:xfrm>
          <a:prstGeom prst="rect">
            <a:avLst/>
          </a:prstGeom>
          <a:noFill/>
        </p:spPr>
        <p:txBody>
          <a:bodyPr wrap="square" rtlCol="0">
            <a:spAutoFit/>
          </a:bodyPr>
          <a:lstStyle/>
          <a:p>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[7] </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徐子晨，崔傲 等</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 </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基于</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RISC-V</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架构的深度学习容器化方法研究</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计算机工程与科学</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 2021 (CCF C</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a:t>
            </a:r>
          </a:p>
          <a:p>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[8] David D. , Eidetic Systems. OSDI 2014 (CCF A</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[9] Christopher </a:t>
            </a:r>
            <a:r>
              <a:rPr lang="en-US" altLang="zh-CN" sz="1400" i="1" dirty="0" err="1">
                <a:solidFill>
                  <a:schemeClr val="tx1">
                    <a:lumMod val="50000"/>
                    <a:lumOff val="50000"/>
                  </a:schemeClr>
                </a:solidFill>
                <a:latin typeface="微软雅黑" panose="020B0503020204020204" pitchFamily="34" charset="-122"/>
                <a:ea typeface="微软雅黑" panose="020B0503020204020204" pitchFamily="34" charset="-122"/>
              </a:rPr>
              <a:t>Lidbury</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 Sparse record and replay with controlled scheduling. PLDI 2019 (CCF A</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[10] Omar S. et al. Reproducible Containers. ASPLOS 2020 (CCF A</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p>
          <a:p>
            <a:endPar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3" name="内容占位符 1">
            <a:extLst>
              <a:ext uri="{FF2B5EF4-FFF2-40B4-BE49-F238E27FC236}">
                <a16:creationId xmlns:a16="http://schemas.microsoft.com/office/drawing/2014/main" id="{BE041ED8-CD64-473C-B2BE-391A25B62F8D}"/>
              </a:ext>
            </a:extLst>
          </p:cNvPr>
          <p:cNvSpPr txBox="1">
            <a:spLocks/>
          </p:cNvSpPr>
          <p:nvPr/>
        </p:nvSpPr>
        <p:spPr>
          <a:xfrm>
            <a:off x="8364448" y="1074198"/>
            <a:ext cx="1177771" cy="466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kumimoji="0" lang="zh-CN" altLang="en-US" sz="1800" b="1"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确定性</a:t>
            </a:r>
            <a:endParaRPr lang="en-US" altLang="zh-CN" sz="1800" b="1" dirty="0">
              <a:solidFill>
                <a:srgbClr val="00B0F0"/>
              </a:solidFill>
            </a:endParaRPr>
          </a:p>
        </p:txBody>
      </p:sp>
      <p:sp>
        <p:nvSpPr>
          <p:cNvPr id="24" name="文本框 23">
            <a:extLst>
              <a:ext uri="{FF2B5EF4-FFF2-40B4-BE49-F238E27FC236}">
                <a16:creationId xmlns:a16="http://schemas.microsoft.com/office/drawing/2014/main" id="{A59E6FC5-06D5-4C99-92F4-CB0EA24AEB4E}"/>
              </a:ext>
            </a:extLst>
          </p:cNvPr>
          <p:cNvSpPr txBox="1"/>
          <p:nvPr/>
        </p:nvSpPr>
        <p:spPr>
          <a:xfrm>
            <a:off x="6785499" y="1540889"/>
            <a:ext cx="4323425" cy="433689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Eidetic Systems</a:t>
            </a:r>
            <a:r>
              <a:rPr lang="en-US" altLang="zh-CN" sz="1200" i="1" baseline="30000" dirty="0">
                <a:latin typeface="微软雅黑" panose="020B0503020204020204" pitchFamily="34" charset="-122"/>
                <a:ea typeface="微软雅黑" panose="020B0503020204020204" pitchFamily="34" charset="-122"/>
              </a:rPr>
              <a:t>[8] </a:t>
            </a:r>
            <a:r>
              <a:rPr lang="en-US" altLang="zh-CN" sz="1400" b="1" dirty="0">
                <a:latin typeface="微软雅黑" panose="020B0503020204020204" pitchFamily="34" charset="-122"/>
                <a:ea typeface="微软雅黑" panose="020B0503020204020204" pitchFamily="34" charset="-122"/>
              </a:rPr>
              <a:t>(2014 OSDI CCF A)  </a:t>
            </a:r>
          </a:p>
          <a:p>
            <a:r>
              <a:rPr lang="zh-CN" altLang="en-US" sz="1400" dirty="0">
                <a:latin typeface="楷体" panose="02010609060101010101" pitchFamily="49" charset="-122"/>
                <a:ea typeface="楷体" panose="02010609060101010101" pitchFamily="49" charset="-122"/>
              </a:rPr>
              <a:t>    将系统进程划分为可重放的进程组，跟踪不同组之间的依赖性，使一个组可以重新生成另一组所需要的数据，并允许重放进程的子集</a:t>
            </a:r>
            <a:r>
              <a:rPr lang="zh-CN" altLang="en-US" sz="1400" dirty="0">
                <a:solidFill>
                  <a:srgbClr val="FF0000"/>
                </a:solidFill>
                <a:latin typeface="楷体" panose="02010609060101010101" pitchFamily="49" charset="-122"/>
                <a:ea typeface="楷体" panose="02010609060101010101" pitchFamily="49" charset="-122"/>
              </a:rPr>
              <a:t>（需要额外的进程，且可移植性差）</a:t>
            </a:r>
            <a:endParaRPr lang="en-US" altLang="zh-CN" sz="1400" dirty="0">
              <a:solidFill>
                <a:srgbClr val="FF0000"/>
              </a:solidFill>
              <a:latin typeface="楷体" panose="02010609060101010101" pitchFamily="49" charset="-122"/>
              <a:ea typeface="楷体" panose="02010609060101010101" pitchFamily="49" charset="-122"/>
            </a:endParaRPr>
          </a:p>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Sparse Record and Replay with Controlled Scheduling</a:t>
            </a:r>
            <a:r>
              <a:rPr lang="en-US" altLang="zh-CN" sz="1200" i="1" baseline="30000" dirty="0">
                <a:latin typeface="微软雅黑" panose="020B0503020204020204" pitchFamily="34" charset="-122"/>
                <a:ea typeface="微软雅黑" panose="020B0503020204020204" pitchFamily="34" charset="-122"/>
              </a:rPr>
              <a:t>[9] </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2019 PLDI CCF A</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r>
              <a:rPr lang="zh-CN" altLang="en-US" sz="1400" dirty="0">
                <a:latin typeface="楷体" panose="02010609060101010101" pitchFamily="49" charset="-122"/>
                <a:ea typeface="楷体" panose="02010609060101010101" pitchFamily="49" charset="-122"/>
              </a:rPr>
              <a:t>    提供了一个用于</a:t>
            </a:r>
            <a:r>
              <a:rPr lang="en-US" altLang="zh-CN" sz="1400" dirty="0">
                <a:latin typeface="楷体" panose="02010609060101010101" pitchFamily="49" charset="-122"/>
                <a:ea typeface="楷体" panose="02010609060101010101" pitchFamily="49" charset="-122"/>
              </a:rPr>
              <a:t>C ++</a:t>
            </a:r>
            <a:r>
              <a:rPr lang="zh-CN" altLang="en-US" sz="1400" dirty="0">
                <a:latin typeface="楷体" panose="02010609060101010101" pitchFamily="49" charset="-122"/>
                <a:ea typeface="楷体" panose="02010609060101010101" pitchFamily="49" charset="-122"/>
              </a:rPr>
              <a:t>应用程序的动态分析工具</a:t>
            </a:r>
            <a:r>
              <a:rPr lang="en-US" altLang="zh-CN" sz="1400" dirty="0">
                <a:latin typeface="楷体" panose="02010609060101010101" pitchFamily="49" charset="-122"/>
                <a:ea typeface="楷体" panose="02010609060101010101" pitchFamily="49" charset="-122"/>
              </a:rPr>
              <a:t>tsan11rec</a:t>
            </a:r>
            <a:r>
              <a:rPr lang="zh-CN" altLang="en-US" sz="1400" dirty="0">
                <a:solidFill>
                  <a:srgbClr val="FF0000"/>
                </a:solidFill>
                <a:latin typeface="楷体" panose="02010609060101010101" pitchFamily="49" charset="-122"/>
                <a:ea typeface="楷体" panose="02010609060101010101" pitchFamily="49" charset="-122"/>
              </a:rPr>
              <a:t>（需要修改源程序，且可移植性差）</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Reproducible Containers </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2020 ASPLOS CCF A</a:t>
            </a:r>
            <a:r>
              <a:rPr lang="zh-CN" altLang="en-US" sz="1400" b="1" dirty="0">
                <a:latin typeface="微软雅黑" panose="020B0503020204020204" pitchFamily="34" charset="-122"/>
                <a:ea typeface="微软雅黑" panose="020B0503020204020204" pitchFamily="34" charset="-122"/>
              </a:rPr>
              <a:t>）</a:t>
            </a:r>
            <a:r>
              <a:rPr lang="en-US" altLang="zh-CN" sz="1200" i="1" baseline="30000" dirty="0">
                <a:latin typeface="微软雅黑" panose="020B0503020204020204" pitchFamily="34" charset="-122"/>
                <a:ea typeface="微软雅黑" panose="020B0503020204020204" pitchFamily="34" charset="-122"/>
              </a:rPr>
              <a:t> [10]</a:t>
            </a:r>
          </a:p>
          <a:p>
            <a:pPr>
              <a:lnSpc>
                <a:spcPct val="150000"/>
              </a:lnSpc>
            </a:pPr>
            <a:r>
              <a:rPr lang="zh-CN" altLang="en-US" sz="1400" dirty="0">
                <a:latin typeface="楷体" panose="02010609060101010101" pitchFamily="49" charset="-122"/>
                <a:ea typeface="楷体" panose="02010609060101010101" pitchFamily="49" charset="-122"/>
              </a:rPr>
              <a:t>    给出了</a:t>
            </a:r>
            <a:r>
              <a:rPr lang="en-US" altLang="zh-CN" sz="1400" dirty="0">
                <a:latin typeface="楷体" panose="02010609060101010101" pitchFamily="49" charset="-122"/>
                <a:ea typeface="楷体" panose="02010609060101010101" pitchFamily="49" charset="-122"/>
              </a:rPr>
              <a:t>Linux</a:t>
            </a:r>
            <a:r>
              <a:rPr lang="zh-CN" altLang="en-US" sz="1400" dirty="0">
                <a:latin typeface="楷体" panose="02010609060101010101" pitchFamily="49" charset="-122"/>
                <a:ea typeface="楷体" panose="02010609060101010101" pitchFamily="49" charset="-122"/>
              </a:rPr>
              <a:t>系统调用和</a:t>
            </a:r>
            <a:r>
              <a:rPr lang="en-US" altLang="zh-CN" sz="1400" dirty="0">
                <a:latin typeface="楷体" panose="02010609060101010101" pitchFamily="49" charset="-122"/>
                <a:ea typeface="楷体" panose="02010609060101010101" pitchFamily="49" charset="-122"/>
              </a:rPr>
              <a:t>x86-64</a:t>
            </a:r>
            <a:r>
              <a:rPr lang="zh-CN" altLang="en-US" sz="1400" dirty="0">
                <a:latin typeface="楷体" panose="02010609060101010101" pitchFamily="49" charset="-122"/>
                <a:ea typeface="楷体" panose="02010609060101010101" pitchFamily="49" charset="-122"/>
              </a:rPr>
              <a:t>指令中</a:t>
            </a:r>
            <a:r>
              <a:rPr lang="zh-CN" altLang="en-US" sz="1400" dirty="0">
                <a:solidFill>
                  <a:srgbClr val="00B050"/>
                </a:solidFill>
                <a:latin typeface="楷体" panose="02010609060101010101" pitchFamily="49" charset="-122"/>
                <a:ea typeface="楷体" panose="02010609060101010101" pitchFamily="49" charset="-122"/>
              </a:rPr>
              <a:t>不可重现性来源</a:t>
            </a:r>
            <a:r>
              <a:rPr lang="zh-CN" altLang="en-US" sz="1400" dirty="0">
                <a:latin typeface="楷体" panose="02010609060101010101" pitchFamily="49" charset="-122"/>
                <a:ea typeface="楷体" panose="02010609060101010101" pitchFamily="49" charset="-122"/>
              </a:rPr>
              <a:t>，构建了一个在</a:t>
            </a:r>
            <a:r>
              <a:rPr lang="zh-CN" altLang="en-US" sz="1400" dirty="0">
                <a:solidFill>
                  <a:srgbClr val="00B050"/>
                </a:solidFill>
                <a:latin typeface="楷体" panose="02010609060101010101" pitchFamily="49" charset="-122"/>
                <a:ea typeface="楷体" panose="02010609060101010101" pitchFamily="49" charset="-122"/>
              </a:rPr>
              <a:t>用户空间运行</a:t>
            </a:r>
            <a:r>
              <a:rPr lang="zh-CN" altLang="en-US" sz="1400" dirty="0">
                <a:latin typeface="楷体" panose="02010609060101010101" pitchFamily="49" charset="-122"/>
                <a:ea typeface="楷体" panose="02010609060101010101" pitchFamily="49" charset="-122"/>
              </a:rPr>
              <a:t>并支持</a:t>
            </a:r>
            <a:r>
              <a:rPr lang="zh-CN" altLang="en-US" sz="1400" dirty="0">
                <a:solidFill>
                  <a:srgbClr val="00B050"/>
                </a:solidFill>
                <a:latin typeface="楷体" panose="02010609060101010101" pitchFamily="49" charset="-122"/>
                <a:ea typeface="楷体" panose="02010609060101010101" pitchFamily="49" charset="-122"/>
              </a:rPr>
              <a:t>未修改程序</a:t>
            </a:r>
            <a:r>
              <a:rPr lang="zh-CN" altLang="en-US" sz="1400" dirty="0">
                <a:latin typeface="楷体" panose="02010609060101010101" pitchFamily="49" charset="-122"/>
                <a:ea typeface="楷体" panose="02010609060101010101" pitchFamily="49" charset="-122"/>
              </a:rPr>
              <a:t>的</a:t>
            </a:r>
            <a:r>
              <a:rPr lang="zh-CN" altLang="en-US" sz="1400" dirty="0">
                <a:solidFill>
                  <a:srgbClr val="00B050"/>
                </a:solidFill>
                <a:latin typeface="楷体" panose="02010609060101010101" pitchFamily="49" charset="-122"/>
                <a:ea typeface="楷体" panose="02010609060101010101" pitchFamily="49" charset="-122"/>
              </a:rPr>
              <a:t>可重现的容器抽象</a:t>
            </a:r>
            <a:r>
              <a:rPr lang="zh-CN" altLang="en-US" sz="1400" dirty="0">
                <a:solidFill>
                  <a:srgbClr val="FF0000"/>
                </a:solidFill>
                <a:latin typeface="楷体" panose="02010609060101010101" pitchFamily="49" charset="-122"/>
                <a:ea typeface="楷体" panose="02010609060101010101" pitchFamily="49" charset="-122"/>
              </a:rPr>
              <a:t>（目前仅支持</a:t>
            </a:r>
            <a:r>
              <a:rPr lang="en-US" altLang="zh-CN" sz="1400" dirty="0">
                <a:solidFill>
                  <a:srgbClr val="FF0000"/>
                </a:solidFill>
                <a:latin typeface="楷体" panose="02010609060101010101" pitchFamily="49" charset="-122"/>
                <a:ea typeface="楷体" panose="02010609060101010101" pitchFamily="49" charset="-122"/>
              </a:rPr>
              <a:t>X86</a:t>
            </a:r>
            <a:r>
              <a:rPr lang="zh-CN" altLang="en-US" sz="1400" dirty="0">
                <a:solidFill>
                  <a:srgbClr val="FF0000"/>
                </a:solidFill>
                <a:latin typeface="楷体" panose="02010609060101010101" pitchFamily="49" charset="-122"/>
                <a:ea typeface="楷体" panose="02010609060101010101" pitchFamily="49" charset="-122"/>
              </a:rPr>
              <a:t>指令架构）</a:t>
            </a:r>
            <a:endParaRPr lang="en-US" altLang="zh-CN" sz="1400" dirty="0">
              <a:solidFill>
                <a:srgbClr val="FF0000"/>
              </a:solidFill>
              <a:latin typeface="楷体" panose="02010609060101010101" pitchFamily="49" charset="-122"/>
              <a:ea typeface="楷体" panose="02010609060101010101" pitchFamily="49" charset="-122"/>
            </a:endParaRPr>
          </a:p>
          <a:p>
            <a:pPr marL="285750" indent="-285750">
              <a:lnSpc>
                <a:spcPct val="150000"/>
              </a:lnSpc>
              <a:buFont typeface="Arial" panose="020B0604020202020204" pitchFamily="34" charset="0"/>
              <a:buChar char="•"/>
            </a:pPr>
            <a:endParaRPr lang="en-US" altLang="zh-CN" i="1" dirty="0">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F63001D5-1D5D-40B8-ABDA-C1A6DA2D86BD}"/>
              </a:ext>
            </a:extLst>
          </p:cNvPr>
          <p:cNvSpPr/>
          <p:nvPr/>
        </p:nvSpPr>
        <p:spPr>
          <a:xfrm>
            <a:off x="6785499" y="1074198"/>
            <a:ext cx="4323425" cy="43368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EBC1EB22-4799-436E-985D-A083C8141C87}"/>
              </a:ext>
            </a:extLst>
          </p:cNvPr>
          <p:cNvSpPr txBox="1"/>
          <p:nvPr/>
        </p:nvSpPr>
        <p:spPr>
          <a:xfrm>
            <a:off x="1158507" y="1495992"/>
            <a:ext cx="4323425" cy="360675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RV-STAR</a:t>
            </a:r>
            <a:r>
              <a:rPr lang="zh-CN" altLang="en-US" sz="1400" b="1" dirty="0">
                <a:latin typeface="微软雅黑" panose="020B0503020204020204" pitchFamily="34" charset="-122"/>
                <a:ea typeface="微软雅黑" panose="020B0503020204020204" pitchFamily="34" charset="-122"/>
              </a:rPr>
              <a:t>开发板的嵌入式开发流程</a:t>
            </a:r>
            <a:endParaRPr lang="en-US" altLang="zh-CN" sz="1400" i="1" dirty="0">
              <a:latin typeface="微软雅黑" panose="020B0503020204020204" pitchFamily="34" charset="-122"/>
              <a:ea typeface="微软雅黑" panose="020B0503020204020204" pitchFamily="34" charset="-122"/>
            </a:endParaRPr>
          </a:p>
          <a:p>
            <a:r>
              <a:rPr lang="zh-CN" altLang="en-US" sz="1400" dirty="0">
                <a:latin typeface="楷体" panose="02010609060101010101" pitchFamily="49" charset="-122"/>
                <a:ea typeface="楷体" panose="02010609060101010101" pitchFamily="49" charset="-122"/>
              </a:rPr>
              <a:t>    专用性高，性能损失少</a:t>
            </a:r>
            <a:r>
              <a:rPr lang="zh-CN" altLang="en-US" sz="1400" dirty="0">
                <a:solidFill>
                  <a:srgbClr val="FF0000"/>
                </a:solidFill>
                <a:latin typeface="楷体" panose="02010609060101010101" pitchFamily="49" charset="-122"/>
                <a:ea typeface="楷体" panose="02010609060101010101" pitchFamily="49" charset="-122"/>
              </a:rPr>
              <a:t>（繁琐且不易移植，不支持确定性输出）</a:t>
            </a:r>
            <a:endParaRPr lang="en-US" altLang="zh-CN" sz="1400" dirty="0">
              <a:solidFill>
                <a:srgbClr val="FF0000"/>
              </a:solidFill>
              <a:latin typeface="楷体" panose="02010609060101010101" pitchFamily="49" charset="-122"/>
              <a:ea typeface="楷体" panose="02010609060101010101" pitchFamily="49" charset="-122"/>
            </a:endParaRPr>
          </a:p>
          <a:p>
            <a:endParaRPr lang="en-US" altLang="zh-CN" sz="1400" dirty="0">
              <a:solidFill>
                <a:srgbClr val="FF0000"/>
              </a:solidFill>
              <a:latin typeface="楷体" panose="02010609060101010101" pitchFamily="49" charset="-122"/>
              <a:ea typeface="楷体" panose="02010609060101010101" pitchFamily="49" charset="-122"/>
            </a:endParaRPr>
          </a:p>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Docker</a:t>
            </a:r>
            <a:endParaRPr lang="en-US" altLang="zh-CN" sz="1200" i="1" baseline="300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楷体" panose="02010609060101010101" pitchFamily="49" charset="-122"/>
                <a:ea typeface="楷体" panose="02010609060101010101" pitchFamily="49" charset="-122"/>
              </a:rPr>
              <a:t>    目前最流行的</a:t>
            </a:r>
            <a:r>
              <a:rPr lang="zh-CN" altLang="en-US" sz="1400" dirty="0">
                <a:solidFill>
                  <a:srgbClr val="00B050"/>
                </a:solidFill>
                <a:latin typeface="楷体" panose="02010609060101010101" pitchFamily="49" charset="-122"/>
                <a:ea typeface="楷体" panose="02010609060101010101" pitchFamily="49" charset="-122"/>
              </a:rPr>
              <a:t>容器</a:t>
            </a:r>
            <a:r>
              <a:rPr lang="zh-CN" altLang="en-US" sz="1400" dirty="0">
                <a:latin typeface="楷体" panose="02010609060101010101" pitchFamily="49" charset="-122"/>
                <a:ea typeface="楷体" panose="02010609060101010101" pitchFamily="49" charset="-122"/>
              </a:rPr>
              <a:t>架构，可移植性好</a:t>
            </a:r>
            <a:r>
              <a:rPr lang="zh-CN" altLang="en-US" sz="1400" dirty="0">
                <a:solidFill>
                  <a:srgbClr val="FF0000"/>
                </a:solidFill>
                <a:latin typeface="楷体" panose="02010609060101010101" pitchFamily="49" charset="-122"/>
                <a:ea typeface="楷体" panose="02010609060101010101" pitchFamily="49" charset="-122"/>
              </a:rPr>
              <a:t>（不支持</a:t>
            </a:r>
            <a:r>
              <a:rPr lang="en-US" altLang="zh-CN" sz="1400" dirty="0">
                <a:solidFill>
                  <a:srgbClr val="FF0000"/>
                </a:solidFill>
                <a:latin typeface="楷体" panose="02010609060101010101" pitchFamily="49" charset="-122"/>
                <a:ea typeface="楷体" panose="02010609060101010101" pitchFamily="49" charset="-122"/>
              </a:rPr>
              <a:t>RISC-V</a:t>
            </a:r>
            <a:r>
              <a:rPr lang="zh-CN" altLang="en-US" sz="1400" dirty="0">
                <a:solidFill>
                  <a:srgbClr val="FF0000"/>
                </a:solidFill>
                <a:latin typeface="楷体" panose="02010609060101010101" pitchFamily="49" charset="-122"/>
                <a:ea typeface="楷体" panose="02010609060101010101" pitchFamily="49" charset="-122"/>
              </a:rPr>
              <a:t>架构，不能提供确定性输出）</a:t>
            </a:r>
            <a:endParaRPr lang="en-US" altLang="zh-CN" sz="1400" dirty="0">
              <a:solidFill>
                <a:srgbClr val="FF0000"/>
              </a:solidFill>
              <a:latin typeface="楷体" panose="02010609060101010101" pitchFamily="49" charset="-122"/>
              <a:ea typeface="楷体" panose="02010609060101010101" pitchFamily="49" charset="-122"/>
            </a:endParaRPr>
          </a:p>
          <a:p>
            <a:pPr>
              <a:lnSpc>
                <a:spcPct val="150000"/>
              </a:lnSpc>
            </a:pPr>
            <a:endParaRPr lang="en-US" altLang="zh-CN" sz="1400" dirty="0">
              <a:solidFill>
                <a:srgbClr val="FF0000"/>
              </a:solidFill>
              <a:latin typeface="楷体" panose="02010609060101010101" pitchFamily="49" charset="-122"/>
              <a:ea typeface="楷体" panose="02010609060101010101" pitchFamily="49"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二进制翻译</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命名空间</a:t>
            </a:r>
            <a:r>
              <a:rPr lang="en-US" altLang="zh-CN" sz="1200" i="1" baseline="30000" dirty="0">
                <a:latin typeface="微软雅黑" panose="020B0503020204020204" pitchFamily="34" charset="-122"/>
                <a:ea typeface="微软雅黑" panose="020B0503020204020204" pitchFamily="34" charset="-122"/>
              </a:rPr>
              <a:t>[7]</a:t>
            </a:r>
          </a:p>
          <a:p>
            <a:pPr>
              <a:lnSpc>
                <a:spcPct val="150000"/>
              </a:lnSpc>
            </a:pPr>
            <a:r>
              <a:rPr lang="zh-CN" altLang="en-US" sz="1400" dirty="0">
                <a:latin typeface="楷体" panose="02010609060101010101" pitchFamily="49" charset="-122"/>
                <a:ea typeface="楷体" panose="02010609060101010101" pitchFamily="49" charset="-122"/>
              </a:rPr>
              <a:t>    基于指令二进制翻译和命名空间隔离提出了一种</a:t>
            </a:r>
            <a:r>
              <a:rPr lang="zh-CN" altLang="en-US" sz="1400" dirty="0">
                <a:solidFill>
                  <a:srgbClr val="00B050"/>
                </a:solidFill>
                <a:latin typeface="楷体" panose="02010609060101010101" pitchFamily="49" charset="-122"/>
                <a:ea typeface="楷体" panose="02010609060101010101" pitchFamily="49" charset="-122"/>
              </a:rPr>
              <a:t>容器化</a:t>
            </a:r>
            <a:r>
              <a:rPr lang="zh-CN" altLang="en-US" sz="1400" dirty="0">
                <a:latin typeface="楷体" panose="02010609060101010101" pitchFamily="49" charset="-122"/>
                <a:ea typeface="楷体" panose="02010609060101010101" pitchFamily="49" charset="-122"/>
              </a:rPr>
              <a:t>方法，实现了</a:t>
            </a:r>
            <a:r>
              <a:rPr lang="en-US" altLang="zh-CN" sz="1400" dirty="0">
                <a:solidFill>
                  <a:srgbClr val="00B050"/>
                </a:solidFill>
                <a:latin typeface="楷体" panose="02010609060101010101" pitchFamily="49" charset="-122"/>
                <a:ea typeface="楷体" panose="02010609060101010101" pitchFamily="49" charset="-122"/>
              </a:rPr>
              <a:t>RISC-V</a:t>
            </a:r>
            <a:r>
              <a:rPr lang="zh-CN" altLang="en-US" sz="1400" dirty="0">
                <a:solidFill>
                  <a:srgbClr val="00B050"/>
                </a:solidFill>
                <a:latin typeface="楷体" panose="02010609060101010101" pitchFamily="49" charset="-122"/>
                <a:ea typeface="楷体" panose="02010609060101010101" pitchFamily="49" charset="-122"/>
              </a:rPr>
              <a:t>架构</a:t>
            </a:r>
            <a:r>
              <a:rPr lang="zh-CN" altLang="en-US" sz="1400" dirty="0">
                <a:latin typeface="楷体" panose="02010609060101010101" pitchFamily="49" charset="-122"/>
                <a:ea typeface="楷体" panose="02010609060101010101" pitchFamily="49" charset="-122"/>
              </a:rPr>
              <a:t>上模型的快速部署</a:t>
            </a:r>
            <a:r>
              <a:rPr lang="zh-CN" altLang="en-US" sz="1400" dirty="0">
                <a:solidFill>
                  <a:srgbClr val="FF0000"/>
                </a:solidFill>
                <a:latin typeface="楷体" panose="02010609060101010101" pitchFamily="49" charset="-122"/>
                <a:ea typeface="楷体" panose="02010609060101010101" pitchFamily="49" charset="-122"/>
              </a:rPr>
              <a:t>（不能提供确定性输出）</a:t>
            </a:r>
            <a:endParaRPr lang="en-US" altLang="zh-CN" i="1" dirty="0">
              <a:solidFill>
                <a:srgbClr val="FF0000"/>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9399A389-E50C-46B5-BAFE-BECB72C0BE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52019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研究方案</a:t>
            </a:r>
          </a:p>
        </p:txBody>
      </p:sp>
      <p:sp>
        <p:nvSpPr>
          <p:cNvPr id="12" name="内容占位符 1">
            <a:extLst>
              <a:ext uri="{FF2B5EF4-FFF2-40B4-BE49-F238E27FC236}">
                <a16:creationId xmlns:a16="http://schemas.microsoft.com/office/drawing/2014/main" id="{7DF47967-83E1-4822-B91B-5E4E23D55E0B}"/>
              </a:ext>
            </a:extLst>
          </p:cNvPr>
          <p:cNvSpPr txBox="1">
            <a:spLocks/>
          </p:cNvSpPr>
          <p:nvPr/>
        </p:nvSpPr>
        <p:spPr>
          <a:xfrm>
            <a:off x="2649783" y="1029301"/>
            <a:ext cx="1177771" cy="466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zh-CN" altLang="en-US" sz="1800" b="1" dirty="0">
                <a:solidFill>
                  <a:srgbClr val="00B0F0"/>
                </a:solidFill>
              </a:rPr>
              <a:t>可移植性</a:t>
            </a:r>
            <a:endParaRPr lang="en-US" altLang="zh-CN" sz="1800" b="1" dirty="0">
              <a:solidFill>
                <a:srgbClr val="00B0F0"/>
              </a:solidFill>
            </a:endParaRPr>
          </a:p>
        </p:txBody>
      </p:sp>
      <p:sp>
        <p:nvSpPr>
          <p:cNvPr id="19" name="矩形 18">
            <a:extLst>
              <a:ext uri="{FF2B5EF4-FFF2-40B4-BE49-F238E27FC236}">
                <a16:creationId xmlns:a16="http://schemas.microsoft.com/office/drawing/2014/main" id="{36577619-C73C-4A8F-BED0-71298FBBF9D5}"/>
              </a:ext>
            </a:extLst>
          </p:cNvPr>
          <p:cNvSpPr/>
          <p:nvPr/>
        </p:nvSpPr>
        <p:spPr>
          <a:xfrm>
            <a:off x="1083076" y="1074198"/>
            <a:ext cx="4323425" cy="43368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7FD308E1-8A70-4B48-8656-7B2BC4312DF7}"/>
              </a:ext>
            </a:extLst>
          </p:cNvPr>
          <p:cNvSpPr txBox="1"/>
          <p:nvPr/>
        </p:nvSpPr>
        <p:spPr>
          <a:xfrm>
            <a:off x="119832" y="5967646"/>
            <a:ext cx="12072168" cy="1169551"/>
          </a:xfrm>
          <a:prstGeom prst="rect">
            <a:avLst/>
          </a:prstGeom>
          <a:noFill/>
        </p:spPr>
        <p:txBody>
          <a:bodyPr wrap="square" rtlCol="0">
            <a:spAutoFit/>
          </a:bodyPr>
          <a:lstStyle/>
          <a:p>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[7] </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徐子晨，崔傲 等</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 </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基于</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RISC-V</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架构的深度学习容器化方法研究</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计算机工程与科学</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 2021 (CCF C</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a:t>
            </a:r>
          </a:p>
          <a:p>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[8] David D. , Eidetic Systems. OSDI 2014 (CCF A</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[9] Christopher </a:t>
            </a:r>
            <a:r>
              <a:rPr lang="en-US" altLang="zh-CN" sz="1400" i="1" dirty="0" err="1">
                <a:solidFill>
                  <a:schemeClr val="tx1">
                    <a:lumMod val="50000"/>
                    <a:lumOff val="50000"/>
                  </a:schemeClr>
                </a:solidFill>
                <a:latin typeface="微软雅黑" panose="020B0503020204020204" pitchFamily="34" charset="-122"/>
                <a:ea typeface="微软雅黑" panose="020B0503020204020204" pitchFamily="34" charset="-122"/>
              </a:rPr>
              <a:t>Lidbury</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 Sparse record and replay with controlled scheduling. PLDI 2019 (CCF A</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[10] Omar S. et al. Reproducible Containers. ASPLOS 2020 (CCF A</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p>
          <a:p>
            <a:endPar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3" name="内容占位符 1">
            <a:extLst>
              <a:ext uri="{FF2B5EF4-FFF2-40B4-BE49-F238E27FC236}">
                <a16:creationId xmlns:a16="http://schemas.microsoft.com/office/drawing/2014/main" id="{BE041ED8-CD64-473C-B2BE-391A25B62F8D}"/>
              </a:ext>
            </a:extLst>
          </p:cNvPr>
          <p:cNvSpPr txBox="1">
            <a:spLocks/>
          </p:cNvSpPr>
          <p:nvPr/>
        </p:nvSpPr>
        <p:spPr>
          <a:xfrm>
            <a:off x="8364448" y="1074198"/>
            <a:ext cx="1177771" cy="466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kumimoji="0" lang="zh-CN" altLang="en-US" sz="1800" b="1"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确定性</a:t>
            </a:r>
            <a:endParaRPr lang="en-US" altLang="zh-CN" sz="1800" b="1" dirty="0">
              <a:solidFill>
                <a:srgbClr val="00B0F0"/>
              </a:solidFill>
            </a:endParaRPr>
          </a:p>
        </p:txBody>
      </p:sp>
      <p:sp>
        <p:nvSpPr>
          <p:cNvPr id="24" name="文本框 23">
            <a:extLst>
              <a:ext uri="{FF2B5EF4-FFF2-40B4-BE49-F238E27FC236}">
                <a16:creationId xmlns:a16="http://schemas.microsoft.com/office/drawing/2014/main" id="{A59E6FC5-06D5-4C99-92F4-CB0EA24AEB4E}"/>
              </a:ext>
            </a:extLst>
          </p:cNvPr>
          <p:cNvSpPr txBox="1"/>
          <p:nvPr/>
        </p:nvSpPr>
        <p:spPr>
          <a:xfrm>
            <a:off x="6785499" y="1540889"/>
            <a:ext cx="4323425" cy="433689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Eidetic Systems</a:t>
            </a:r>
            <a:r>
              <a:rPr lang="en-US" altLang="zh-CN" sz="1200" i="1" baseline="30000" dirty="0">
                <a:latin typeface="微软雅黑" panose="020B0503020204020204" pitchFamily="34" charset="-122"/>
                <a:ea typeface="微软雅黑" panose="020B0503020204020204" pitchFamily="34" charset="-122"/>
              </a:rPr>
              <a:t>[8] </a:t>
            </a:r>
            <a:r>
              <a:rPr lang="en-US" altLang="zh-CN" sz="1400" b="1" dirty="0">
                <a:latin typeface="微软雅黑" panose="020B0503020204020204" pitchFamily="34" charset="-122"/>
                <a:ea typeface="微软雅黑" panose="020B0503020204020204" pitchFamily="34" charset="-122"/>
              </a:rPr>
              <a:t>(2014 OSDI CCF A)  </a:t>
            </a:r>
          </a:p>
          <a:p>
            <a:r>
              <a:rPr lang="zh-CN" altLang="en-US" sz="1400" dirty="0">
                <a:latin typeface="楷体" panose="02010609060101010101" pitchFamily="49" charset="-122"/>
                <a:ea typeface="楷体" panose="02010609060101010101" pitchFamily="49" charset="-122"/>
              </a:rPr>
              <a:t>    将系统进程划分为可重放的进程组，跟踪组之间的依赖性，使一个组可以重新生成另一组所需要的数据，并允许重放进程的子集</a:t>
            </a:r>
            <a:r>
              <a:rPr lang="zh-CN" altLang="en-US" sz="1400" dirty="0">
                <a:solidFill>
                  <a:srgbClr val="FF0000"/>
                </a:solidFill>
                <a:latin typeface="楷体" panose="02010609060101010101" pitchFamily="49" charset="-122"/>
                <a:ea typeface="楷体" panose="02010609060101010101" pitchFamily="49" charset="-122"/>
              </a:rPr>
              <a:t>（需要额外的进程，且可移植性差）</a:t>
            </a:r>
            <a:endParaRPr lang="en-US" altLang="zh-CN" sz="1400" dirty="0">
              <a:solidFill>
                <a:srgbClr val="FF0000"/>
              </a:solidFill>
              <a:latin typeface="楷体" panose="02010609060101010101" pitchFamily="49" charset="-122"/>
              <a:ea typeface="楷体" panose="02010609060101010101" pitchFamily="49" charset="-122"/>
            </a:endParaRPr>
          </a:p>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Sparse Record and Replay with Controlled Scheduling</a:t>
            </a:r>
            <a:r>
              <a:rPr lang="en-US" altLang="zh-CN" sz="1200" i="1" baseline="30000" dirty="0">
                <a:latin typeface="微软雅黑" panose="020B0503020204020204" pitchFamily="34" charset="-122"/>
                <a:ea typeface="微软雅黑" panose="020B0503020204020204" pitchFamily="34" charset="-122"/>
              </a:rPr>
              <a:t>[9] </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2019 PLDI CCF A</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r>
              <a:rPr lang="zh-CN" altLang="en-US" sz="1400" dirty="0">
                <a:latin typeface="楷体" panose="02010609060101010101" pitchFamily="49" charset="-122"/>
                <a:ea typeface="楷体" panose="02010609060101010101" pitchFamily="49" charset="-122"/>
              </a:rPr>
              <a:t>    提供了一个用于</a:t>
            </a:r>
            <a:r>
              <a:rPr lang="en-US" altLang="zh-CN" sz="1400" dirty="0">
                <a:latin typeface="楷体" panose="02010609060101010101" pitchFamily="49" charset="-122"/>
                <a:ea typeface="楷体" panose="02010609060101010101" pitchFamily="49" charset="-122"/>
              </a:rPr>
              <a:t>C ++</a:t>
            </a:r>
            <a:r>
              <a:rPr lang="zh-CN" altLang="en-US" sz="1400" dirty="0">
                <a:latin typeface="楷体" panose="02010609060101010101" pitchFamily="49" charset="-122"/>
                <a:ea typeface="楷体" panose="02010609060101010101" pitchFamily="49" charset="-122"/>
              </a:rPr>
              <a:t>应用程序的动态分析工具</a:t>
            </a:r>
            <a:r>
              <a:rPr lang="en-US" altLang="zh-CN" sz="1400" dirty="0">
                <a:latin typeface="楷体" panose="02010609060101010101" pitchFamily="49" charset="-122"/>
                <a:ea typeface="楷体" panose="02010609060101010101" pitchFamily="49" charset="-122"/>
              </a:rPr>
              <a:t>tsan11rec</a:t>
            </a:r>
            <a:r>
              <a:rPr lang="zh-CN" altLang="en-US" sz="1400" dirty="0">
                <a:solidFill>
                  <a:srgbClr val="FF0000"/>
                </a:solidFill>
                <a:latin typeface="楷体" panose="02010609060101010101" pitchFamily="49" charset="-122"/>
                <a:ea typeface="楷体" panose="02010609060101010101" pitchFamily="49" charset="-122"/>
              </a:rPr>
              <a:t>（需要修改源程序，且可移植性差）</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Reproducible Containers </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2020 ASPLOS CCF A</a:t>
            </a:r>
            <a:r>
              <a:rPr lang="zh-CN" altLang="en-US" sz="1400" b="1" dirty="0">
                <a:latin typeface="微软雅黑" panose="020B0503020204020204" pitchFamily="34" charset="-122"/>
                <a:ea typeface="微软雅黑" panose="020B0503020204020204" pitchFamily="34" charset="-122"/>
              </a:rPr>
              <a:t>）</a:t>
            </a:r>
            <a:r>
              <a:rPr kumimoji="0" lang="en-US" altLang="zh-CN" sz="12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lang="en-US" altLang="zh-CN" sz="1200" i="1" baseline="30000" dirty="0">
                <a:latin typeface="微软雅黑" panose="020B0503020204020204" pitchFamily="34" charset="-122"/>
                <a:ea typeface="微软雅黑" panose="020B0503020204020204" pitchFamily="34" charset="-122"/>
              </a:rPr>
              <a:t>[10]</a:t>
            </a:r>
          </a:p>
          <a:p>
            <a:pPr>
              <a:lnSpc>
                <a:spcPct val="150000"/>
              </a:lnSpc>
            </a:pPr>
            <a:r>
              <a:rPr lang="zh-CN" altLang="en-US" sz="1400" dirty="0">
                <a:latin typeface="楷体" panose="02010609060101010101" pitchFamily="49" charset="-122"/>
                <a:ea typeface="楷体" panose="02010609060101010101" pitchFamily="49" charset="-122"/>
              </a:rPr>
              <a:t>    给出了</a:t>
            </a:r>
            <a:r>
              <a:rPr lang="en-US" altLang="zh-CN" sz="1400" dirty="0">
                <a:latin typeface="楷体" panose="02010609060101010101" pitchFamily="49" charset="-122"/>
                <a:ea typeface="楷体" panose="02010609060101010101" pitchFamily="49" charset="-122"/>
              </a:rPr>
              <a:t>Linux</a:t>
            </a:r>
            <a:r>
              <a:rPr lang="zh-CN" altLang="en-US" sz="1400" dirty="0">
                <a:latin typeface="楷体" panose="02010609060101010101" pitchFamily="49" charset="-122"/>
                <a:ea typeface="楷体" panose="02010609060101010101" pitchFamily="49" charset="-122"/>
              </a:rPr>
              <a:t>系统调用和</a:t>
            </a:r>
            <a:r>
              <a:rPr lang="en-US" altLang="zh-CN" sz="1400" dirty="0">
                <a:latin typeface="楷体" panose="02010609060101010101" pitchFamily="49" charset="-122"/>
                <a:ea typeface="楷体" panose="02010609060101010101" pitchFamily="49" charset="-122"/>
              </a:rPr>
              <a:t>x86-64</a:t>
            </a:r>
            <a:r>
              <a:rPr lang="zh-CN" altLang="en-US" sz="1400" dirty="0">
                <a:latin typeface="楷体" panose="02010609060101010101" pitchFamily="49" charset="-122"/>
                <a:ea typeface="楷体" panose="02010609060101010101" pitchFamily="49" charset="-122"/>
              </a:rPr>
              <a:t>指令中</a:t>
            </a:r>
            <a:r>
              <a:rPr lang="zh-CN" altLang="en-US" sz="1400" dirty="0">
                <a:solidFill>
                  <a:srgbClr val="00B050"/>
                </a:solidFill>
                <a:latin typeface="楷体" panose="02010609060101010101" pitchFamily="49" charset="-122"/>
                <a:ea typeface="楷体" panose="02010609060101010101" pitchFamily="49" charset="-122"/>
              </a:rPr>
              <a:t>不可重现性来源</a:t>
            </a:r>
            <a:r>
              <a:rPr lang="zh-CN" altLang="en-US" sz="1400" dirty="0">
                <a:latin typeface="楷体" panose="02010609060101010101" pitchFamily="49" charset="-122"/>
                <a:ea typeface="楷体" panose="02010609060101010101" pitchFamily="49" charset="-122"/>
              </a:rPr>
              <a:t>，构建了一个在</a:t>
            </a:r>
            <a:r>
              <a:rPr lang="zh-CN" altLang="en-US" sz="1400" dirty="0">
                <a:solidFill>
                  <a:srgbClr val="00B050"/>
                </a:solidFill>
                <a:latin typeface="楷体" panose="02010609060101010101" pitchFamily="49" charset="-122"/>
                <a:ea typeface="楷体" panose="02010609060101010101" pitchFamily="49" charset="-122"/>
              </a:rPr>
              <a:t>用户空间运行</a:t>
            </a:r>
            <a:r>
              <a:rPr lang="zh-CN" altLang="en-US" sz="1400" dirty="0">
                <a:latin typeface="楷体" panose="02010609060101010101" pitchFamily="49" charset="-122"/>
                <a:ea typeface="楷体" panose="02010609060101010101" pitchFamily="49" charset="-122"/>
              </a:rPr>
              <a:t>并支持</a:t>
            </a:r>
            <a:r>
              <a:rPr lang="zh-CN" altLang="en-US" sz="1400" dirty="0">
                <a:solidFill>
                  <a:srgbClr val="00B050"/>
                </a:solidFill>
                <a:latin typeface="楷体" panose="02010609060101010101" pitchFamily="49" charset="-122"/>
                <a:ea typeface="楷体" panose="02010609060101010101" pitchFamily="49" charset="-122"/>
              </a:rPr>
              <a:t>未修改程序</a:t>
            </a:r>
            <a:r>
              <a:rPr lang="zh-CN" altLang="en-US" sz="1400" dirty="0">
                <a:latin typeface="楷体" panose="02010609060101010101" pitchFamily="49" charset="-122"/>
                <a:ea typeface="楷体" panose="02010609060101010101" pitchFamily="49" charset="-122"/>
              </a:rPr>
              <a:t>的</a:t>
            </a:r>
            <a:r>
              <a:rPr lang="zh-CN" altLang="en-US" sz="1400" dirty="0">
                <a:solidFill>
                  <a:srgbClr val="00B050"/>
                </a:solidFill>
                <a:latin typeface="楷体" panose="02010609060101010101" pitchFamily="49" charset="-122"/>
                <a:ea typeface="楷体" panose="02010609060101010101" pitchFamily="49" charset="-122"/>
              </a:rPr>
              <a:t>可重现的容器抽象</a:t>
            </a:r>
            <a:r>
              <a:rPr lang="zh-CN" altLang="en-US" sz="1400" dirty="0">
                <a:solidFill>
                  <a:srgbClr val="FF0000"/>
                </a:solidFill>
                <a:latin typeface="楷体" panose="02010609060101010101" pitchFamily="49" charset="-122"/>
                <a:ea typeface="楷体" panose="02010609060101010101" pitchFamily="49" charset="-122"/>
              </a:rPr>
              <a:t>（目前仅支持</a:t>
            </a:r>
            <a:r>
              <a:rPr lang="en-US" altLang="zh-CN" sz="1400" dirty="0">
                <a:solidFill>
                  <a:srgbClr val="FF0000"/>
                </a:solidFill>
                <a:latin typeface="楷体" panose="02010609060101010101" pitchFamily="49" charset="-122"/>
                <a:ea typeface="楷体" panose="02010609060101010101" pitchFamily="49" charset="-122"/>
              </a:rPr>
              <a:t>X86</a:t>
            </a:r>
            <a:r>
              <a:rPr lang="zh-CN" altLang="en-US" sz="1400" dirty="0">
                <a:solidFill>
                  <a:srgbClr val="FF0000"/>
                </a:solidFill>
                <a:latin typeface="楷体" panose="02010609060101010101" pitchFamily="49" charset="-122"/>
                <a:ea typeface="楷体" panose="02010609060101010101" pitchFamily="49" charset="-122"/>
              </a:rPr>
              <a:t>指令架构）</a:t>
            </a:r>
            <a:endParaRPr lang="en-US" altLang="zh-CN" sz="1400" dirty="0">
              <a:solidFill>
                <a:srgbClr val="FF0000"/>
              </a:solidFill>
              <a:latin typeface="楷体" panose="02010609060101010101" pitchFamily="49" charset="-122"/>
              <a:ea typeface="楷体" panose="02010609060101010101" pitchFamily="49" charset="-122"/>
            </a:endParaRPr>
          </a:p>
          <a:p>
            <a:pPr marL="285750" indent="-285750">
              <a:lnSpc>
                <a:spcPct val="150000"/>
              </a:lnSpc>
              <a:buFont typeface="Arial" panose="020B0604020202020204" pitchFamily="34" charset="0"/>
              <a:buChar char="•"/>
            </a:pPr>
            <a:endParaRPr lang="en-US" altLang="zh-CN" i="1" dirty="0">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F63001D5-1D5D-40B8-ABDA-C1A6DA2D86BD}"/>
              </a:ext>
            </a:extLst>
          </p:cNvPr>
          <p:cNvSpPr/>
          <p:nvPr/>
        </p:nvSpPr>
        <p:spPr>
          <a:xfrm>
            <a:off x="6785499" y="1074198"/>
            <a:ext cx="4323425" cy="43368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EBC1EB22-4799-436E-985D-A083C8141C87}"/>
              </a:ext>
            </a:extLst>
          </p:cNvPr>
          <p:cNvSpPr txBox="1"/>
          <p:nvPr/>
        </p:nvSpPr>
        <p:spPr>
          <a:xfrm>
            <a:off x="1158507" y="1495992"/>
            <a:ext cx="4323425" cy="360675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RV-STAR</a:t>
            </a:r>
            <a:r>
              <a:rPr lang="zh-CN" altLang="en-US" sz="1400" b="1" dirty="0">
                <a:latin typeface="微软雅黑" panose="020B0503020204020204" pitchFamily="34" charset="-122"/>
                <a:ea typeface="微软雅黑" panose="020B0503020204020204" pitchFamily="34" charset="-122"/>
              </a:rPr>
              <a:t>开发板的嵌入式开发流程</a:t>
            </a:r>
            <a:endParaRPr lang="en-US" altLang="zh-CN" sz="1400" i="1" dirty="0">
              <a:latin typeface="微软雅黑" panose="020B0503020204020204" pitchFamily="34" charset="-122"/>
              <a:ea typeface="微软雅黑" panose="020B0503020204020204" pitchFamily="34" charset="-122"/>
            </a:endParaRPr>
          </a:p>
          <a:p>
            <a:r>
              <a:rPr lang="zh-CN" altLang="en-US" sz="1400" dirty="0">
                <a:latin typeface="楷体" panose="02010609060101010101" pitchFamily="49" charset="-122"/>
                <a:ea typeface="楷体" panose="02010609060101010101" pitchFamily="49" charset="-122"/>
              </a:rPr>
              <a:t>    专用性高，性能损失少</a:t>
            </a:r>
            <a:r>
              <a:rPr lang="zh-CN" altLang="en-US" sz="1400" dirty="0">
                <a:solidFill>
                  <a:srgbClr val="FF0000"/>
                </a:solidFill>
                <a:latin typeface="楷体" panose="02010609060101010101" pitchFamily="49" charset="-122"/>
                <a:ea typeface="楷体" panose="02010609060101010101" pitchFamily="49" charset="-122"/>
              </a:rPr>
              <a:t>（繁琐且不易移植，不支持确定性输出）</a:t>
            </a:r>
            <a:endParaRPr lang="en-US" altLang="zh-CN" sz="1400" dirty="0">
              <a:solidFill>
                <a:srgbClr val="FF0000"/>
              </a:solidFill>
              <a:latin typeface="楷体" panose="02010609060101010101" pitchFamily="49" charset="-122"/>
              <a:ea typeface="楷体" panose="02010609060101010101" pitchFamily="49" charset="-122"/>
            </a:endParaRPr>
          </a:p>
          <a:p>
            <a:endParaRPr lang="en-US" altLang="zh-CN" sz="1400" dirty="0">
              <a:solidFill>
                <a:srgbClr val="FF0000"/>
              </a:solidFill>
              <a:latin typeface="楷体" panose="02010609060101010101" pitchFamily="49" charset="-122"/>
              <a:ea typeface="楷体" panose="02010609060101010101" pitchFamily="49" charset="-122"/>
            </a:endParaRPr>
          </a:p>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Docker</a:t>
            </a:r>
            <a:endParaRPr lang="en-US" altLang="zh-CN" sz="1200" i="1" baseline="300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楷体" panose="02010609060101010101" pitchFamily="49" charset="-122"/>
                <a:ea typeface="楷体" panose="02010609060101010101" pitchFamily="49" charset="-122"/>
              </a:rPr>
              <a:t>    目前最流行的</a:t>
            </a:r>
            <a:r>
              <a:rPr lang="zh-CN" altLang="en-US" sz="1400" dirty="0">
                <a:solidFill>
                  <a:srgbClr val="00B050"/>
                </a:solidFill>
                <a:latin typeface="楷体" panose="02010609060101010101" pitchFamily="49" charset="-122"/>
                <a:ea typeface="楷体" panose="02010609060101010101" pitchFamily="49" charset="-122"/>
              </a:rPr>
              <a:t>容器</a:t>
            </a:r>
            <a:r>
              <a:rPr lang="zh-CN" altLang="en-US" sz="1400" dirty="0">
                <a:latin typeface="楷体" panose="02010609060101010101" pitchFamily="49" charset="-122"/>
                <a:ea typeface="楷体" panose="02010609060101010101" pitchFamily="49" charset="-122"/>
              </a:rPr>
              <a:t>架构，可移植性好</a:t>
            </a:r>
            <a:r>
              <a:rPr lang="zh-CN" altLang="en-US" sz="1400" dirty="0">
                <a:solidFill>
                  <a:srgbClr val="FF0000"/>
                </a:solidFill>
                <a:latin typeface="楷体" panose="02010609060101010101" pitchFamily="49" charset="-122"/>
                <a:ea typeface="楷体" panose="02010609060101010101" pitchFamily="49" charset="-122"/>
              </a:rPr>
              <a:t>（不支持</a:t>
            </a:r>
            <a:r>
              <a:rPr lang="en-US" altLang="zh-CN" sz="1400" dirty="0">
                <a:solidFill>
                  <a:srgbClr val="FF0000"/>
                </a:solidFill>
                <a:latin typeface="楷体" panose="02010609060101010101" pitchFamily="49" charset="-122"/>
                <a:ea typeface="楷体" panose="02010609060101010101" pitchFamily="49" charset="-122"/>
              </a:rPr>
              <a:t>RISC-V</a:t>
            </a:r>
            <a:r>
              <a:rPr lang="zh-CN" altLang="en-US" sz="1400" dirty="0">
                <a:solidFill>
                  <a:srgbClr val="FF0000"/>
                </a:solidFill>
                <a:latin typeface="楷体" panose="02010609060101010101" pitchFamily="49" charset="-122"/>
                <a:ea typeface="楷体" panose="02010609060101010101" pitchFamily="49" charset="-122"/>
              </a:rPr>
              <a:t>架构，不能提供确定性输出）</a:t>
            </a:r>
            <a:endParaRPr lang="en-US" altLang="zh-CN" sz="1400" dirty="0">
              <a:solidFill>
                <a:srgbClr val="FF0000"/>
              </a:solidFill>
              <a:latin typeface="楷体" panose="02010609060101010101" pitchFamily="49" charset="-122"/>
              <a:ea typeface="楷体" panose="02010609060101010101" pitchFamily="49" charset="-122"/>
            </a:endParaRPr>
          </a:p>
          <a:p>
            <a:pPr>
              <a:lnSpc>
                <a:spcPct val="150000"/>
              </a:lnSpc>
            </a:pPr>
            <a:endParaRPr lang="en-US" altLang="zh-CN" sz="1400" dirty="0">
              <a:solidFill>
                <a:srgbClr val="FF0000"/>
              </a:solidFill>
              <a:latin typeface="楷体" panose="02010609060101010101" pitchFamily="49" charset="-122"/>
              <a:ea typeface="楷体" panose="02010609060101010101" pitchFamily="49"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二进制翻译</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命名空间</a:t>
            </a:r>
            <a:r>
              <a:rPr lang="en-US" altLang="zh-CN" sz="1200" i="1" baseline="30000" dirty="0">
                <a:latin typeface="微软雅黑" panose="020B0503020204020204" pitchFamily="34" charset="-122"/>
                <a:ea typeface="微软雅黑" panose="020B0503020204020204" pitchFamily="34" charset="-122"/>
              </a:rPr>
              <a:t>[7]</a:t>
            </a:r>
          </a:p>
          <a:p>
            <a:pPr>
              <a:lnSpc>
                <a:spcPct val="150000"/>
              </a:lnSpc>
            </a:pPr>
            <a:r>
              <a:rPr lang="zh-CN" altLang="en-US" sz="1400" dirty="0">
                <a:latin typeface="楷体" panose="02010609060101010101" pitchFamily="49" charset="-122"/>
                <a:ea typeface="楷体" panose="02010609060101010101" pitchFamily="49" charset="-122"/>
              </a:rPr>
              <a:t>    基于指令二进制翻译和命名空间隔离提出了一种</a:t>
            </a:r>
            <a:r>
              <a:rPr lang="zh-CN" altLang="en-US" sz="1400" dirty="0">
                <a:solidFill>
                  <a:srgbClr val="00B050"/>
                </a:solidFill>
                <a:latin typeface="楷体" panose="02010609060101010101" pitchFamily="49" charset="-122"/>
                <a:ea typeface="楷体" panose="02010609060101010101" pitchFamily="49" charset="-122"/>
              </a:rPr>
              <a:t>容器化</a:t>
            </a:r>
            <a:r>
              <a:rPr lang="zh-CN" altLang="en-US" sz="1400" dirty="0">
                <a:latin typeface="楷体" panose="02010609060101010101" pitchFamily="49" charset="-122"/>
                <a:ea typeface="楷体" panose="02010609060101010101" pitchFamily="49" charset="-122"/>
              </a:rPr>
              <a:t>方法，实现了</a:t>
            </a:r>
            <a:r>
              <a:rPr lang="en-US" altLang="zh-CN" sz="1400" dirty="0">
                <a:solidFill>
                  <a:srgbClr val="00B050"/>
                </a:solidFill>
                <a:latin typeface="楷体" panose="02010609060101010101" pitchFamily="49" charset="-122"/>
                <a:ea typeface="楷体" panose="02010609060101010101" pitchFamily="49" charset="-122"/>
              </a:rPr>
              <a:t>RISC-V</a:t>
            </a:r>
            <a:r>
              <a:rPr lang="zh-CN" altLang="en-US" sz="1400" dirty="0">
                <a:solidFill>
                  <a:srgbClr val="00B050"/>
                </a:solidFill>
                <a:latin typeface="楷体" panose="02010609060101010101" pitchFamily="49" charset="-122"/>
                <a:ea typeface="楷体" panose="02010609060101010101" pitchFamily="49" charset="-122"/>
              </a:rPr>
              <a:t>架构</a:t>
            </a:r>
            <a:r>
              <a:rPr lang="zh-CN" altLang="en-US" sz="1400" dirty="0">
                <a:latin typeface="楷体" panose="02010609060101010101" pitchFamily="49" charset="-122"/>
                <a:ea typeface="楷体" panose="02010609060101010101" pitchFamily="49" charset="-122"/>
              </a:rPr>
              <a:t>上模型的快速部署</a:t>
            </a:r>
            <a:r>
              <a:rPr lang="zh-CN" altLang="en-US" sz="1400" dirty="0">
                <a:solidFill>
                  <a:srgbClr val="FF0000"/>
                </a:solidFill>
                <a:latin typeface="楷体" panose="02010609060101010101" pitchFamily="49" charset="-122"/>
                <a:ea typeface="楷体" panose="02010609060101010101" pitchFamily="49" charset="-122"/>
              </a:rPr>
              <a:t>（不能提供确定性输出）</a:t>
            </a:r>
            <a:endParaRPr lang="en-US" altLang="zh-CN" i="1" dirty="0">
              <a:solidFill>
                <a:srgbClr val="FF0000"/>
              </a:solidFill>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C1E068DA-C87C-4862-8076-9028E6E73DA3}"/>
              </a:ext>
            </a:extLst>
          </p:cNvPr>
          <p:cNvSpPr/>
          <p:nvPr/>
        </p:nvSpPr>
        <p:spPr>
          <a:xfrm>
            <a:off x="923090" y="3823550"/>
            <a:ext cx="10405310" cy="21214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EBAFADC-B40D-44F4-B4AF-0F3F7B33FE72}"/>
              </a:ext>
            </a:extLst>
          </p:cNvPr>
          <p:cNvSpPr txBox="1"/>
          <p:nvPr/>
        </p:nvSpPr>
        <p:spPr>
          <a:xfrm>
            <a:off x="2679700" y="5317111"/>
            <a:ext cx="6832600" cy="584775"/>
          </a:xfrm>
          <a:prstGeom prst="rect">
            <a:avLst/>
          </a:prstGeom>
          <a:noFill/>
        </p:spPr>
        <p:txBody>
          <a:bodyPr wrap="square">
            <a:spAutoFit/>
          </a:bodyPr>
          <a:lstStyle/>
          <a:p>
            <a:pPr algn="ctr"/>
            <a:r>
              <a:rPr kumimoji="1" lang="zh-CN" altLang="en-US" sz="32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基于</a:t>
            </a:r>
            <a:r>
              <a:rPr kumimoji="1" lang="en-US" altLang="zh-CN" sz="32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RISC-V</a:t>
            </a:r>
            <a:r>
              <a:rPr kumimoji="1" lang="zh-CN" altLang="en-US" sz="32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架构的容器化可重现方法</a:t>
            </a:r>
            <a:endParaRPr lang="zh-CN" altLang="en-US" sz="3200" dirty="0">
              <a:solidFill>
                <a:srgbClr val="00B050"/>
              </a:solidFill>
            </a:endParaRPr>
          </a:p>
        </p:txBody>
      </p:sp>
      <p:sp>
        <p:nvSpPr>
          <p:cNvPr id="2" name="灯片编号占位符 1">
            <a:extLst>
              <a:ext uri="{FF2B5EF4-FFF2-40B4-BE49-F238E27FC236}">
                <a16:creationId xmlns:a16="http://schemas.microsoft.com/office/drawing/2014/main" id="{9399A389-E50C-46B5-BAFE-BECB72C0BE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27610207"/>
      </p:ext>
    </p:extLst>
  </p:cSld>
  <p:clrMapOvr>
    <a:masterClrMapping/>
  </p:clrMapOvr>
</p:sld>
</file>

<file path=ppt/theme/theme1.xml><?xml version="1.0" encoding="utf-8"?>
<a:theme xmlns:a="http://schemas.openxmlformats.org/drawingml/2006/main" name="自定义设计方案">
  <a:themeElements>
    <a:clrScheme name="Dragon">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0"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Tx/>
          <a:buFontTx/>
          <a:buNone/>
          <a:defRPr kumimoji="0" lang="zh-CN" altLang="en-US" sz="32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华文新魏" panose="02010800040101010101" pitchFamily="2" charset="-122"/>
          </a:defRPr>
        </a:defPPr>
      </a:lstStyle>
    </a:spDef>
    <a:lnDef>
      <a:spPr bwMode="auto">
        <a:xfrm>
          <a:off x="0" y="0"/>
          <a:ext cx="1" cy="1"/>
        </a:xfrm>
        <a:custGeom>
          <a:avLst/>
          <a:gdLst/>
          <a:ahLst/>
          <a:cxnLst/>
          <a:rect l="0" t="0" r="0" b="0"/>
          <a:pathLst/>
        </a:custGeom>
        <a:noFill/>
        <a:ln w="0"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Tx/>
          <a:buFontTx/>
          <a:buNone/>
          <a:defRPr kumimoji="0" lang="zh-CN" altLang="en-US" sz="32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华文新魏" panose="0201080004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13E94A3-219D-40D1-A34E-2925F92741B5}">
  <we:reference id="wa104380121" version="2.0.0.0" store="zh-CN" storeType="OMEX"/>
  <we:alternateReferences>
    <we:reference id="WA104380121"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5534</TotalTime>
  <Words>2453</Words>
  <Application>Microsoft Office PowerPoint</Application>
  <PresentationFormat>宽屏</PresentationFormat>
  <Paragraphs>210</Paragraphs>
  <Slides>13</Slides>
  <Notes>13</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13</vt:i4>
      </vt:variant>
    </vt:vector>
  </HeadingPairs>
  <TitlesOfParts>
    <vt:vector size="26" baseType="lpstr">
      <vt:lpstr>Gulim</vt:lpstr>
      <vt:lpstr>Helvetica Neue</vt:lpstr>
      <vt:lpstr>等线</vt:lpstr>
      <vt:lpstr>华文新魏</vt:lpstr>
      <vt:lpstr>楷体</vt:lpstr>
      <vt:lpstr>微软雅黑</vt:lpstr>
      <vt:lpstr>Arial</vt:lpstr>
      <vt:lpstr>Calibri</vt:lpstr>
      <vt:lpstr>Times New Roman</vt:lpstr>
      <vt:lpstr>Wingdings</vt:lpstr>
      <vt:lpstr>自定义设计方案</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Ao Cui</cp:lastModifiedBy>
  <cp:revision>2545</cp:revision>
  <dcterms:created xsi:type="dcterms:W3CDTF">2017-04-05T13:51:00Z</dcterms:created>
  <dcterms:modified xsi:type="dcterms:W3CDTF">2022-03-05T18:31:47Z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y fmtid="{D5CDD505-2E9C-101B-9397-08002B2CF9AE}" pid="3" name="KSORubyTemplateID">
    <vt:lpwstr>13</vt:lpwstr>
  </property>
</Properties>
</file>