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lsx" ContentType="application/vnd.openxmlformats-officedocument.spreadsheetml.sheet"/>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4" r:id="rId2"/>
    <p:sldMasterId id="2147483659" r:id="rId3"/>
  </p:sldMasterIdLst>
  <p:notesMasterIdLst>
    <p:notesMasterId r:id="rId17"/>
  </p:notesMasterIdLst>
  <p:handoutMasterIdLst>
    <p:handoutMasterId r:id="rId18"/>
  </p:handoutMasterIdLst>
  <p:sldIdLst>
    <p:sldId id="873" r:id="rId4"/>
    <p:sldId id="919" r:id="rId5"/>
    <p:sldId id="923" r:id="rId6"/>
    <p:sldId id="924" r:id="rId7"/>
    <p:sldId id="920" r:id="rId8"/>
    <p:sldId id="926" r:id="rId9"/>
    <p:sldId id="937" r:id="rId10"/>
    <p:sldId id="935" r:id="rId11"/>
    <p:sldId id="936" r:id="rId12"/>
    <p:sldId id="932" r:id="rId13"/>
    <p:sldId id="927" r:id="rId14"/>
    <p:sldId id="933" r:id="rId15"/>
    <p:sldId id="934"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89" userDrawn="1">
          <p15:clr>
            <a:srgbClr val="A4A3A4"/>
          </p15:clr>
        </p15:guide>
        <p15:guide id="2" pos="3840" userDrawn="1">
          <p15:clr>
            <a:srgbClr val="A4A3A4"/>
          </p15:clr>
        </p15:guide>
      </p15:sldGuideLst>
    </p:ext>
    <p:ext uri="{505F2C04-C923-438B-8C0F-E0CD2BADF298}">
      <wppc:fontMiss xmlns:wppc="http://www.wps.cn/officeDocument/PresentationCustomData" xmlns=""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CC3300"/>
    <a:srgbClr val="00B0F0"/>
    <a:srgbClr val="2685C9"/>
    <a:srgbClr val="0070C0"/>
    <a:srgbClr val="0000FF"/>
    <a:srgbClr val="339966"/>
    <a:srgbClr val="244A88"/>
    <a:srgbClr val="E9ECF2"/>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72172" autoAdjust="0"/>
  </p:normalViewPr>
  <p:slideViewPr>
    <p:cSldViewPr snapToGrid="0">
      <p:cViewPr varScale="1">
        <p:scale>
          <a:sx n="113" d="100"/>
          <a:sy n="113" d="100"/>
        </p:scale>
        <p:origin x="444" y="84"/>
      </p:cViewPr>
      <p:guideLst>
        <p:guide orient="horz" pos="1389"/>
        <p:guide pos="3840"/>
      </p:guideLst>
    </p:cSldViewPr>
  </p:slideViewPr>
  <p:outlineViewPr>
    <p:cViewPr>
      <p:scale>
        <a:sx n="33" d="100"/>
        <a:sy n="33" d="100"/>
      </p:scale>
      <p:origin x="0" y="0"/>
    </p:cViewPr>
  </p:outlin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manualLayout>
          <c:layoutTarget val="inner"/>
          <c:xMode val="edge"/>
          <c:yMode val="edge"/>
          <c:x val="0.20171325635549381"/>
          <c:y val="0.27887166152509651"/>
          <c:w val="0.68549502378192573"/>
          <c:h val="0.63720621839508951"/>
        </c:manualLayout>
      </c:layout>
      <c:barChart>
        <c:barDir val="bar"/>
        <c:grouping val="stacked"/>
        <c:varyColors val="0"/>
        <c:ser>
          <c:idx val="0"/>
          <c:order val="0"/>
          <c:tx>
            <c:strRef>
              <c:f>Sheet1!$B$1</c:f>
              <c:strCache>
                <c:ptCount val="1"/>
                <c:pt idx="0">
                  <c:v>建立模型</c:v>
                </c:pt>
              </c:strCache>
            </c:strRef>
          </c:tx>
          <c:spPr>
            <a:noFill/>
            <a:ln w="12700">
              <a:solidFill>
                <a:srgbClr val="000000">
                  <a:shade val="50000"/>
                </a:srgbClr>
              </a:solidFill>
            </a:ln>
            <a:effectLst/>
          </c:spPr>
          <c:invertIfNegative val="0"/>
          <c:cat>
            <c:strRef>
              <c:f>Sheet1!$A$2:$A$4</c:f>
              <c:strCache>
                <c:ptCount val="3"/>
                <c:pt idx="0">
                  <c:v>交叉编译</c:v>
                </c:pt>
                <c:pt idx="1">
                  <c:v>Hypervisor虚拟机</c:v>
                </c:pt>
                <c:pt idx="2">
                  <c:v>容器化</c:v>
                </c:pt>
              </c:strCache>
            </c:strRef>
          </c:cat>
          <c:val>
            <c:numRef>
              <c:f>Sheet1!$B$2:$B$4</c:f>
              <c:numCache>
                <c:formatCode>General</c:formatCode>
                <c:ptCount val="3"/>
                <c:pt idx="0">
                  <c:v>3</c:v>
                </c:pt>
                <c:pt idx="1">
                  <c:v>3</c:v>
                </c:pt>
                <c:pt idx="2">
                  <c:v>3</c:v>
                </c:pt>
              </c:numCache>
            </c:numRef>
          </c:val>
          <c:extLst>
            <c:ext xmlns:c16="http://schemas.microsoft.com/office/drawing/2014/chart" uri="{C3380CC4-5D6E-409C-BE32-E72D297353CC}">
              <c16:uniqueId val="{00000000-1DFF-4650-86FA-4D012F4AF4E1}"/>
            </c:ext>
          </c:extLst>
        </c:ser>
        <c:ser>
          <c:idx val="1"/>
          <c:order val="1"/>
          <c:tx>
            <c:strRef>
              <c:f>Sheet1!$C$1</c:f>
              <c:strCache>
                <c:ptCount val="1"/>
                <c:pt idx="0">
                  <c:v>部署</c:v>
                </c:pt>
              </c:strCache>
            </c:strRef>
          </c:tx>
          <c:spPr>
            <a:solidFill>
              <a:schemeClr val="tx1">
                <a:lumMod val="65000"/>
                <a:lumOff val="35000"/>
              </a:schemeClr>
            </a:solidFill>
            <a:ln>
              <a:solidFill>
                <a:srgbClr val="000000">
                  <a:shade val="50000"/>
                </a:srgbClr>
              </a:solidFill>
            </a:ln>
            <a:effectLst/>
          </c:spPr>
          <c:invertIfNegative val="0"/>
          <c:cat>
            <c:strRef>
              <c:f>Sheet1!$A$2:$A$4</c:f>
              <c:strCache>
                <c:ptCount val="3"/>
                <c:pt idx="0">
                  <c:v>交叉编译</c:v>
                </c:pt>
                <c:pt idx="1">
                  <c:v>Hypervisor虚拟机</c:v>
                </c:pt>
                <c:pt idx="2">
                  <c:v>容器化</c:v>
                </c:pt>
              </c:strCache>
            </c:strRef>
          </c:cat>
          <c:val>
            <c:numRef>
              <c:f>Sheet1!$C$2:$C$4</c:f>
              <c:numCache>
                <c:formatCode>General</c:formatCode>
                <c:ptCount val="3"/>
                <c:pt idx="0">
                  <c:v>20</c:v>
                </c:pt>
                <c:pt idx="1">
                  <c:v>2</c:v>
                </c:pt>
                <c:pt idx="2">
                  <c:v>3</c:v>
                </c:pt>
              </c:numCache>
            </c:numRef>
          </c:val>
          <c:extLst>
            <c:ext xmlns:c16="http://schemas.microsoft.com/office/drawing/2014/chart" uri="{C3380CC4-5D6E-409C-BE32-E72D297353CC}">
              <c16:uniqueId val="{00000001-1DFF-4650-86FA-4D012F4AF4E1}"/>
            </c:ext>
          </c:extLst>
        </c:ser>
        <c:ser>
          <c:idx val="2"/>
          <c:order val="2"/>
          <c:tx>
            <c:strRef>
              <c:f>Sheet1!$D$1</c:f>
              <c:strCache>
                <c:ptCount val="1"/>
                <c:pt idx="0">
                  <c:v>模型推理</c:v>
                </c:pt>
              </c:strCache>
            </c:strRef>
          </c:tx>
          <c:spPr>
            <a:noFill/>
            <a:ln w="12700">
              <a:solidFill>
                <a:srgbClr val="000000">
                  <a:shade val="50000"/>
                </a:srgbClr>
              </a:solidFill>
              <a:prstDash val="sysDot"/>
            </a:ln>
            <a:effectLst/>
          </c:spPr>
          <c:invertIfNegative val="0"/>
          <c:cat>
            <c:strRef>
              <c:f>Sheet1!$A$2:$A$4</c:f>
              <c:strCache>
                <c:ptCount val="3"/>
                <c:pt idx="0">
                  <c:v>交叉编译</c:v>
                </c:pt>
                <c:pt idx="1">
                  <c:v>Hypervisor虚拟机</c:v>
                </c:pt>
                <c:pt idx="2">
                  <c:v>容器化</c:v>
                </c:pt>
              </c:strCache>
            </c:strRef>
          </c:cat>
          <c:val>
            <c:numRef>
              <c:f>Sheet1!$D$2:$D$4</c:f>
              <c:numCache>
                <c:formatCode>General</c:formatCode>
                <c:ptCount val="3"/>
                <c:pt idx="0">
                  <c:v>1</c:v>
                </c:pt>
                <c:pt idx="1">
                  <c:v>3</c:v>
                </c:pt>
                <c:pt idx="2">
                  <c:v>2</c:v>
                </c:pt>
              </c:numCache>
            </c:numRef>
          </c:val>
          <c:extLst>
            <c:ext xmlns:c16="http://schemas.microsoft.com/office/drawing/2014/chart" uri="{C3380CC4-5D6E-409C-BE32-E72D297353CC}">
              <c16:uniqueId val="{00000002-1DFF-4650-86FA-4D012F4AF4E1}"/>
            </c:ext>
          </c:extLst>
        </c:ser>
        <c:dLbls>
          <c:showLegendKey val="0"/>
          <c:showVal val="0"/>
          <c:showCatName val="0"/>
          <c:showSerName val="0"/>
          <c:showPercent val="0"/>
          <c:showBubbleSize val="0"/>
        </c:dLbls>
        <c:gapWidth val="150"/>
        <c:overlap val="100"/>
        <c:axId val="348229632"/>
        <c:axId val="348231168"/>
      </c:barChart>
      <c:catAx>
        <c:axId val="348229632"/>
        <c:scaling>
          <c:orientation val="minMax"/>
        </c:scaling>
        <c:delete val="0"/>
        <c:axPos val="l"/>
        <c:numFmt formatCode="General" sourceLinked="1"/>
        <c:majorTickMark val="none"/>
        <c:minorTickMark val="none"/>
        <c:tickLblPos val="nextTo"/>
        <c:spPr>
          <a:noFill/>
          <a:ln w="19050" cap="flat" cmpd="sng" algn="ctr">
            <a:solidFill>
              <a:srgbClr val="000000">
                <a:shade val="50000"/>
              </a:srgbClr>
            </a:solidFill>
            <a:round/>
            <a:tailEnd type="triangle"/>
          </a:ln>
          <a:effectLst/>
        </c:spPr>
        <c:txPr>
          <a:bodyPr rot="-60000000" spcFirstLastPara="1" vertOverflow="ellipsis" vert="horz" wrap="square" anchor="ctr" anchorCtr="1"/>
          <a:lstStyle/>
          <a:p>
            <a:pPr>
              <a:defRPr sz="700" b="0" i="0" u="none" strike="noStrike" kern="1200" baseline="0">
                <a:solidFill>
                  <a:sysClr val="windowText" lastClr="000000"/>
                </a:solidFill>
                <a:latin typeface="Times New Roman" panose="02020603050405020304" pitchFamily="18" charset="0"/>
                <a:ea typeface="宋体" panose="02010600030101010101" pitchFamily="2" charset="-122"/>
                <a:cs typeface="+mn-cs"/>
              </a:defRPr>
            </a:pPr>
            <a:endParaRPr lang="zh-CN"/>
          </a:p>
        </c:txPr>
        <c:crossAx val="348231168"/>
        <c:crosses val="autoZero"/>
        <c:auto val="1"/>
        <c:lblAlgn val="ctr"/>
        <c:lblOffset val="100"/>
        <c:noMultiLvlLbl val="0"/>
      </c:catAx>
      <c:valAx>
        <c:axId val="348231168"/>
        <c:scaling>
          <c:orientation val="minMax"/>
        </c:scaling>
        <c:delete val="0"/>
        <c:axPos val="b"/>
        <c:title>
          <c:tx>
            <c:rich>
              <a:bodyPr rot="0" spcFirstLastPara="1" vertOverflow="ellipsis" vert="horz" wrap="square" anchor="ctr" anchorCtr="1"/>
              <a:lstStyle/>
              <a:p>
                <a:pPr>
                  <a:defRPr sz="700" b="0" i="0" u="none" strike="noStrike" kern="1200" baseline="0">
                    <a:solidFill>
                      <a:sysClr val="windowText" lastClr="000000"/>
                    </a:solidFill>
                    <a:latin typeface="Times New Roman" panose="02020603050405020304" pitchFamily="18" charset="0"/>
                    <a:ea typeface="宋体" panose="02010600030101010101" pitchFamily="2" charset="-122"/>
                    <a:cs typeface="+mn-cs"/>
                  </a:defRPr>
                </a:pPr>
                <a:r>
                  <a:rPr lang="zh-CN" altLang="en-US"/>
                  <a:t>小时</a:t>
                </a:r>
                <a:endParaRPr lang="zh-CN"/>
              </a:p>
            </c:rich>
          </c:tx>
          <c:layout>
            <c:manualLayout>
              <c:xMode val="edge"/>
              <c:yMode val="edge"/>
              <c:x val="0.8602981733882249"/>
              <c:y val="0.79922312746685487"/>
            </c:manualLayout>
          </c:layout>
          <c:overlay val="0"/>
          <c:spPr>
            <a:noFill/>
            <a:ln>
              <a:noFill/>
            </a:ln>
            <a:effectLst/>
          </c:spPr>
        </c:title>
        <c:numFmt formatCode="General" sourceLinked="1"/>
        <c:majorTickMark val="none"/>
        <c:minorTickMark val="none"/>
        <c:tickLblPos val="nextTo"/>
        <c:spPr>
          <a:noFill/>
          <a:ln w="19050">
            <a:solidFill>
              <a:srgbClr val="000000">
                <a:shade val="50000"/>
              </a:srgbClr>
            </a:solidFill>
            <a:tailEnd type="triangle"/>
          </a:ln>
          <a:effectLst/>
        </c:spPr>
        <c:txPr>
          <a:bodyPr rot="-60000000" spcFirstLastPara="1" vertOverflow="ellipsis" vert="horz" wrap="square" anchor="ctr" anchorCtr="1"/>
          <a:lstStyle/>
          <a:p>
            <a:pPr>
              <a:defRPr sz="700" b="0" i="0" u="none" strike="noStrike" kern="1200" baseline="0">
                <a:solidFill>
                  <a:sysClr val="windowText" lastClr="000000"/>
                </a:solidFill>
                <a:latin typeface="Times New Roman" panose="02020603050405020304" pitchFamily="18" charset="0"/>
                <a:ea typeface="宋体" panose="02010600030101010101" pitchFamily="2" charset="-122"/>
                <a:cs typeface="+mn-cs"/>
              </a:defRPr>
            </a:pPr>
            <a:endParaRPr lang="zh-CN"/>
          </a:p>
        </c:txPr>
        <c:crossAx val="348229632"/>
        <c:crosses val="autoZero"/>
        <c:crossBetween val="between"/>
      </c:valAx>
      <c:spPr>
        <a:noFill/>
        <a:ln>
          <a:noFill/>
        </a:ln>
        <a:effectLst/>
      </c:spPr>
    </c:plotArea>
    <c:legend>
      <c:legendPos val="b"/>
      <c:layout>
        <c:manualLayout>
          <c:xMode val="edge"/>
          <c:yMode val="edge"/>
          <c:x val="0.39054238778528316"/>
          <c:y val="9.8825585002091612E-2"/>
          <c:w val="0.55394060514009358"/>
          <c:h val="9.8861440657467506E-2"/>
        </c:manualLayout>
      </c:layout>
      <c:overlay val="0"/>
      <c:spPr>
        <a:noFill/>
        <a:ln>
          <a:noFill/>
        </a:ln>
        <a:effectLst/>
      </c:spPr>
      <c:txPr>
        <a:bodyPr rot="0" spcFirstLastPara="1" vertOverflow="ellipsis" vert="horz" wrap="square" anchor="ctr" anchorCtr="1"/>
        <a:lstStyle/>
        <a:p>
          <a:pPr>
            <a:defRPr sz="700" b="0" i="0" u="none" strike="noStrike" kern="1200" baseline="0">
              <a:solidFill>
                <a:sysClr val="windowText" lastClr="000000"/>
              </a:solidFill>
              <a:latin typeface="Times New Roman" panose="02020603050405020304" pitchFamily="18" charset="0"/>
              <a:ea typeface="宋体" panose="02010600030101010101" pitchFamily="2" charset="-122"/>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sz="700" baseline="0">
          <a:solidFill>
            <a:sysClr val="windowText" lastClr="000000"/>
          </a:solidFill>
          <a:latin typeface="Times New Roman" panose="02020603050405020304" pitchFamily="18" charset="0"/>
          <a:ea typeface="宋体" panose="02010600030101010101" pitchFamily="2" charset="-122"/>
        </a:defRPr>
      </a:pPr>
      <a:endParaRPr lang="zh-CN"/>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2021/3/25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kumimoji="1"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A1CDD563-DD78-6944-9061-BA868BF896F1}" type="datetimeFigureOut">
              <a:rPr kumimoji="1" lang="zh-CN" altLang="en-US" smtClean="0"/>
              <a:t>2021/3/25</a:t>
            </a:fld>
            <a:endParaRPr kumimoji="1"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kumimoji="1" lang="zh-CN" altLang="en-US" dirty="0"/>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F2F73878-DF9B-8045-AF3F-C140BE0CF224}" type="slidenum">
              <a:rPr kumimoji="1" lang="zh-CN" altLang="en-US" smtClean="0"/>
              <a:t>‹#›</a:t>
            </a:fld>
            <a:endParaRPr kumimoji="1" lang="zh-CN" altLang="en-US" dirty="0"/>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2F73878-DF9B-8045-AF3F-C140BE0CF224}" type="slidenum">
              <a:rPr kumimoji="1"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1"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7993547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利用二进制翻译实现</a:t>
            </a:r>
            <a:r>
              <a:rPr lang="en-US" altLang="zh-CN" dirty="0"/>
              <a:t>RISC-V</a:t>
            </a:r>
            <a:r>
              <a:rPr lang="zh-CN" altLang="en-US" dirty="0"/>
              <a:t>架构上的快速部署，拦截并修改其不可重现的</a:t>
            </a:r>
            <a:r>
              <a:rPr lang="en-US" altLang="zh-CN" dirty="0"/>
              <a:t>RISC-V</a:t>
            </a:r>
            <a:r>
              <a:rPr lang="zh-CN" altLang="en-US" dirty="0"/>
              <a:t>指令，并使用用户命名空间对其进行封装，构建一个可重现的容器抽象</a:t>
            </a:r>
          </a:p>
        </p:txBody>
      </p:sp>
      <p:sp>
        <p:nvSpPr>
          <p:cNvPr id="4" name="灯片编号占位符 3"/>
          <p:cNvSpPr>
            <a:spLocks noGrp="1"/>
          </p:cNvSpPr>
          <p:nvPr>
            <p:ph type="sldNum" sz="quarter" idx="5"/>
          </p:nvPr>
        </p:nvSpPr>
        <p:spPr/>
        <p:txBody>
          <a:bodyPr/>
          <a:lstStyle/>
          <a:p>
            <a:fld id="{F2F73878-DF9B-8045-AF3F-C140BE0CF224}" type="slidenum">
              <a:rPr kumimoji="1" lang="zh-CN" altLang="en-US" smtClean="0"/>
              <a:t>10</a:t>
            </a:fld>
            <a:endParaRPr kumimoji="1" lang="zh-CN" altLang="en-US" dirty="0"/>
          </a:p>
        </p:txBody>
      </p:sp>
    </p:spTree>
    <p:extLst>
      <p:ext uri="{BB962C8B-B14F-4D97-AF65-F5344CB8AC3E}">
        <p14:creationId xmlns:p14="http://schemas.microsoft.com/office/powerpoint/2010/main" val="21993756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目前也做了一些前期工作，发表在</a:t>
            </a:r>
            <a:r>
              <a:rPr lang="en-US" altLang="zh-CN" dirty="0"/>
              <a:t>CCF C</a:t>
            </a:r>
            <a:r>
              <a:rPr lang="zh-CN" altLang="en-US" dirty="0"/>
              <a:t>类的期刊上</a:t>
            </a:r>
          </a:p>
        </p:txBody>
      </p:sp>
      <p:sp>
        <p:nvSpPr>
          <p:cNvPr id="4" name="灯片编号占位符 3"/>
          <p:cNvSpPr>
            <a:spLocks noGrp="1"/>
          </p:cNvSpPr>
          <p:nvPr>
            <p:ph type="sldNum" sz="quarter" idx="5"/>
          </p:nvPr>
        </p:nvSpPr>
        <p:spPr/>
        <p:txBody>
          <a:bodyPr/>
          <a:lstStyle/>
          <a:p>
            <a:fld id="{F2F73878-DF9B-8045-AF3F-C140BE0CF224}" type="slidenum">
              <a:rPr kumimoji="1" lang="zh-CN" altLang="en-US" smtClean="0"/>
              <a:t>11</a:t>
            </a:fld>
            <a:endParaRPr kumimoji="1" lang="zh-CN" altLang="en-US" dirty="0"/>
          </a:p>
        </p:txBody>
      </p:sp>
    </p:spTree>
    <p:extLst>
      <p:ext uri="{BB962C8B-B14F-4D97-AF65-F5344CB8AC3E}">
        <p14:creationId xmlns:p14="http://schemas.microsoft.com/office/powerpoint/2010/main" val="18011373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下一步计划不断完善系统细节，达到目标要求，分析系统性能，完成学位论文的撰写</a:t>
            </a:r>
          </a:p>
        </p:txBody>
      </p:sp>
      <p:sp>
        <p:nvSpPr>
          <p:cNvPr id="4" name="灯片编号占位符 3"/>
          <p:cNvSpPr>
            <a:spLocks noGrp="1"/>
          </p:cNvSpPr>
          <p:nvPr>
            <p:ph type="sldNum" sz="quarter" idx="5"/>
          </p:nvPr>
        </p:nvSpPr>
        <p:spPr/>
        <p:txBody>
          <a:bodyPr/>
          <a:lstStyle/>
          <a:p>
            <a:fld id="{F2F73878-DF9B-8045-AF3F-C140BE0CF224}" type="slidenum">
              <a:rPr kumimoji="1" lang="zh-CN" altLang="en-US" smtClean="0"/>
              <a:t>12</a:t>
            </a:fld>
            <a:endParaRPr kumimoji="1" lang="zh-CN" altLang="en-US" dirty="0"/>
          </a:p>
        </p:txBody>
      </p:sp>
    </p:spTree>
    <p:extLst>
      <p:ext uri="{BB962C8B-B14F-4D97-AF65-F5344CB8AC3E}">
        <p14:creationId xmlns:p14="http://schemas.microsoft.com/office/powerpoint/2010/main" val="40880130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2F73878-DF9B-8045-AF3F-C140BE0CF224}" type="slidenum">
              <a:rPr kumimoji="1"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1"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9198576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现如今，随着摩尔定律的放缓，通用处理器的性能提升速度亦逐年变缓</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，通用处理器结构的发展面临着三大挑战：微结构过于复杂导致晶体管利用率不高，更重视性能功耗，处理器需求碎片化，这些问题驱动着体系结构向专用领域架构方向发展</a:t>
            </a:r>
            <a:endParaRPr lang="zh-CN" altLang="en-US" dirty="0"/>
          </a:p>
        </p:txBody>
      </p:sp>
      <p:sp>
        <p:nvSpPr>
          <p:cNvPr id="4" name="灯片编号占位符 3"/>
          <p:cNvSpPr>
            <a:spLocks noGrp="1"/>
          </p:cNvSpPr>
          <p:nvPr>
            <p:ph type="sldNum" sz="quarter" idx="5"/>
          </p:nvPr>
        </p:nvSpPr>
        <p:spPr/>
        <p:txBody>
          <a:bodyPr/>
          <a:lstStyle/>
          <a:p>
            <a:fld id="{F2F73878-DF9B-8045-AF3F-C140BE0CF224}" type="slidenum">
              <a:rPr kumimoji="1" lang="zh-CN" altLang="en-US" smtClean="0"/>
              <a:t>2</a:t>
            </a:fld>
            <a:endParaRPr kumimoji="1" lang="zh-CN" altLang="en-US" dirty="0"/>
          </a:p>
        </p:txBody>
      </p:sp>
    </p:spTree>
    <p:extLst>
      <p:ext uri="{BB962C8B-B14F-4D97-AF65-F5344CB8AC3E}">
        <p14:creationId xmlns:p14="http://schemas.microsoft.com/office/powerpoint/2010/main" val="1159897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受开源的操作系统、编译器和软件等的成功的启发，</a:t>
            </a:r>
            <a:r>
              <a:rPr lang="en-US" altLang="zh-CN" dirty="0"/>
              <a:t>UC</a:t>
            </a:r>
            <a:r>
              <a:rPr lang="zh-CN" altLang="en-US" dirty="0"/>
              <a:t>伯克利大学提出了一种开源的模块化的指令集架构。它和其他指令集有何不同？</a:t>
            </a:r>
            <a:endParaRPr lang="en-US" altLang="zh-CN" dirty="0"/>
          </a:p>
          <a:p>
            <a:endParaRPr lang="en-US" altLang="zh-CN" dirty="0"/>
          </a:p>
          <a:p>
            <a:r>
              <a:rPr lang="en-US" altLang="zh-CN" b="0" i="0" dirty="0">
                <a:solidFill>
                  <a:srgbClr val="333333"/>
                </a:solidFill>
                <a:effectLst/>
                <a:latin typeface="Helvetica Neue"/>
              </a:rPr>
              <a:t>RISC-V</a:t>
            </a:r>
            <a:r>
              <a:rPr lang="zh-CN" altLang="en-US" b="0" i="0" dirty="0">
                <a:solidFill>
                  <a:srgbClr val="333333"/>
                </a:solidFill>
                <a:effectLst/>
                <a:latin typeface="Helvetica Neue"/>
              </a:rPr>
              <a:t>是一个模块化指令集。在</a:t>
            </a:r>
            <a:r>
              <a:rPr lang="en-US" altLang="zh-CN" b="0" i="0" dirty="0">
                <a:solidFill>
                  <a:srgbClr val="333333"/>
                </a:solidFill>
                <a:effectLst/>
                <a:latin typeface="Helvetica Neue"/>
              </a:rPr>
              <a:t>RISC-V</a:t>
            </a:r>
            <a:r>
              <a:rPr lang="zh-CN" altLang="en-US" b="0" i="0" dirty="0">
                <a:solidFill>
                  <a:srgbClr val="333333"/>
                </a:solidFill>
                <a:effectLst/>
                <a:latin typeface="Helvetica Neue"/>
              </a:rPr>
              <a:t>中，所有的增强功能都是可选的，如果应用程序不需要，可以删除拓展的指令集。</a:t>
            </a:r>
            <a:endParaRPr lang="en-US" altLang="zh-CN" b="0" i="0" dirty="0">
              <a:solidFill>
                <a:srgbClr val="333333"/>
              </a:solidFill>
              <a:effectLst/>
              <a:latin typeface="Helvetica Neue"/>
            </a:endParaRPr>
          </a:p>
          <a:p>
            <a:endParaRPr lang="en-US" altLang="zh-CN" b="0" i="0" dirty="0">
              <a:solidFill>
                <a:srgbClr val="333333"/>
              </a:solidFill>
              <a:effectLst/>
              <a:latin typeface="Helvetica Neue"/>
            </a:endParaRPr>
          </a:p>
          <a:p>
            <a:r>
              <a:rPr lang="en-US" altLang="zh-CN" b="0" i="0" dirty="0">
                <a:solidFill>
                  <a:srgbClr val="333333"/>
                </a:solidFill>
                <a:effectLst/>
                <a:latin typeface="Helvetica Neue"/>
              </a:rPr>
              <a:t>RISC-V</a:t>
            </a:r>
            <a:r>
              <a:rPr lang="zh-CN" altLang="en-US" b="0" i="0" dirty="0">
                <a:solidFill>
                  <a:srgbClr val="333333"/>
                </a:solidFill>
                <a:effectLst/>
                <a:latin typeface="Helvetica Neue"/>
              </a:rPr>
              <a:t>非常适合在专用领域按需定制指令集或者</a:t>
            </a:r>
            <a:r>
              <a:rPr lang="en-US" altLang="zh-CN" b="0" i="0" dirty="0">
                <a:solidFill>
                  <a:srgbClr val="333333"/>
                </a:solidFill>
                <a:effectLst/>
                <a:latin typeface="Helvetica Neue"/>
              </a:rPr>
              <a:t>CPU</a:t>
            </a:r>
            <a:r>
              <a:rPr lang="zh-CN" altLang="en-US" b="0" i="0" dirty="0">
                <a:solidFill>
                  <a:srgbClr val="333333"/>
                </a:solidFill>
                <a:effectLst/>
                <a:latin typeface="Helvetica Neue"/>
              </a:rPr>
              <a:t>架构，但是这也带来了开发效率的问题：如何能在</a:t>
            </a:r>
            <a:r>
              <a:rPr lang="en-US" altLang="zh-CN" b="0" i="0" dirty="0">
                <a:solidFill>
                  <a:srgbClr val="333333"/>
                </a:solidFill>
                <a:effectLst/>
                <a:latin typeface="Helvetica Neue"/>
              </a:rPr>
              <a:t>RISC-V</a:t>
            </a:r>
            <a:r>
              <a:rPr lang="zh-CN" altLang="en-US" b="0" i="0" dirty="0">
                <a:solidFill>
                  <a:srgbClr val="333333"/>
                </a:solidFill>
                <a:effectLst/>
                <a:latin typeface="Helvetica Neue"/>
              </a:rPr>
              <a:t>上快速部署应用程序呢？</a:t>
            </a:r>
            <a:endParaRPr lang="en-US" altLang="zh-CN" b="0" i="0" dirty="0">
              <a:solidFill>
                <a:srgbClr val="333333"/>
              </a:solidFill>
              <a:effectLst/>
              <a:latin typeface="Helvetica Neue"/>
            </a:endParaRPr>
          </a:p>
          <a:p>
            <a:endParaRPr lang="en-US" altLang="zh-CN" b="0" i="0" dirty="0">
              <a:solidFill>
                <a:srgbClr val="333333"/>
              </a:solidFill>
              <a:effectLst/>
              <a:latin typeface="Helvetica Neue"/>
            </a:endParaRPr>
          </a:p>
          <a:p>
            <a:endParaRPr lang="en-US" altLang="zh-CN" b="0" i="0" dirty="0">
              <a:solidFill>
                <a:srgbClr val="333333"/>
              </a:solidFill>
              <a:effectLst/>
              <a:latin typeface="Helvetica Neue"/>
            </a:endParaRPr>
          </a:p>
          <a:p>
            <a:endParaRPr lang="zh-CN" altLang="en-US" dirty="0"/>
          </a:p>
        </p:txBody>
      </p:sp>
      <p:sp>
        <p:nvSpPr>
          <p:cNvPr id="4" name="灯片编号占位符 3"/>
          <p:cNvSpPr>
            <a:spLocks noGrp="1"/>
          </p:cNvSpPr>
          <p:nvPr>
            <p:ph type="sldNum" sz="quarter" idx="5"/>
          </p:nvPr>
        </p:nvSpPr>
        <p:spPr/>
        <p:txBody>
          <a:bodyPr/>
          <a:lstStyle/>
          <a:p>
            <a:fld id="{F2F73878-DF9B-8045-AF3F-C140BE0CF224}" type="slidenum">
              <a:rPr kumimoji="1" lang="zh-CN" altLang="en-US" smtClean="0"/>
              <a:t>3</a:t>
            </a:fld>
            <a:endParaRPr kumimoji="1" lang="zh-CN" altLang="en-US" dirty="0"/>
          </a:p>
        </p:txBody>
      </p:sp>
    </p:spTree>
    <p:extLst>
      <p:ext uri="{BB962C8B-B14F-4D97-AF65-F5344CB8AC3E}">
        <p14:creationId xmlns:p14="http://schemas.microsoft.com/office/powerpoint/2010/main" val="1646077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333333"/>
                </a:solidFill>
                <a:effectLst/>
                <a:latin typeface="Helvetica Neue"/>
              </a:rPr>
              <a:t>先来看一个例子，传统的嵌入式开发流程，比如芯来科技的</a:t>
            </a:r>
            <a:r>
              <a:rPr lang="en-US" altLang="zh-CN" b="0" i="0" dirty="0">
                <a:solidFill>
                  <a:srgbClr val="333333"/>
                </a:solidFill>
                <a:effectLst/>
                <a:latin typeface="Helvetica Neue"/>
              </a:rPr>
              <a:t>RV-STAR</a:t>
            </a:r>
            <a:r>
              <a:rPr lang="zh-CN" altLang="en-US" b="0" i="0" dirty="0">
                <a:solidFill>
                  <a:srgbClr val="333333"/>
                </a:solidFill>
                <a:effectLst/>
                <a:latin typeface="Helvetica Neue"/>
              </a:rPr>
              <a:t>开发板，需要在基础开发环境里创建工程、编译工程、通过串口烧录、调试等等步骤。如果选择其他定制的开发板，目前的</a:t>
            </a:r>
            <a:r>
              <a:rPr lang="en-US" altLang="zh-CN" b="0" i="0" dirty="0">
                <a:solidFill>
                  <a:srgbClr val="333333"/>
                </a:solidFill>
                <a:effectLst/>
                <a:latin typeface="Helvetica Neue"/>
              </a:rPr>
              <a:t>IDE</a:t>
            </a:r>
            <a:r>
              <a:rPr lang="zh-CN" altLang="en-US" b="0" i="0" dirty="0">
                <a:solidFill>
                  <a:srgbClr val="333333"/>
                </a:solidFill>
                <a:effectLst/>
                <a:latin typeface="Helvetica Neue"/>
              </a:rPr>
              <a:t>可能没有对应的板级开发板的支持，需要手动设置交叉编译。</a:t>
            </a:r>
            <a:endParaRPr lang="en-US" altLang="zh-CN" b="0" i="0" dirty="0">
              <a:solidFill>
                <a:srgbClr val="333333"/>
              </a:solidFill>
              <a:effectLst/>
              <a:latin typeface="Helvetica Neue"/>
            </a:endParaRPr>
          </a:p>
          <a:p>
            <a:endParaRPr lang="en-US" altLang="zh-CN" b="0" i="0" dirty="0">
              <a:solidFill>
                <a:srgbClr val="333333"/>
              </a:solidFill>
              <a:effectLst/>
              <a:latin typeface="Helvetica Neue"/>
            </a:endParaRPr>
          </a:p>
          <a:p>
            <a:r>
              <a:rPr lang="zh-CN" altLang="en-US" b="0" i="0" dirty="0">
                <a:solidFill>
                  <a:srgbClr val="333333"/>
                </a:solidFill>
                <a:effectLst/>
                <a:latin typeface="Helvetica Neue"/>
              </a:rPr>
              <a:t>整体开发门槛较高，需要大量专业知识和调试经验</a:t>
            </a:r>
            <a:endParaRPr lang="en-US" altLang="zh-CN" b="0" i="0" dirty="0">
              <a:solidFill>
                <a:srgbClr val="333333"/>
              </a:solidFill>
              <a:effectLst/>
              <a:latin typeface="Helvetica Neue"/>
            </a:endParaRPr>
          </a:p>
          <a:p>
            <a:endParaRPr lang="zh-CN" altLang="en-US" dirty="0"/>
          </a:p>
        </p:txBody>
      </p:sp>
      <p:sp>
        <p:nvSpPr>
          <p:cNvPr id="4" name="灯片编号占位符 3"/>
          <p:cNvSpPr>
            <a:spLocks noGrp="1"/>
          </p:cNvSpPr>
          <p:nvPr>
            <p:ph type="sldNum" sz="quarter" idx="5"/>
          </p:nvPr>
        </p:nvSpPr>
        <p:spPr/>
        <p:txBody>
          <a:bodyPr/>
          <a:lstStyle/>
          <a:p>
            <a:fld id="{F2F73878-DF9B-8045-AF3F-C140BE0CF224}" type="slidenum">
              <a:rPr kumimoji="1" lang="zh-CN" altLang="en-US" smtClean="0"/>
              <a:t>4</a:t>
            </a:fld>
            <a:endParaRPr kumimoji="1" lang="zh-CN" altLang="en-US" dirty="0"/>
          </a:p>
        </p:txBody>
      </p:sp>
    </p:spTree>
    <p:extLst>
      <p:ext uri="{BB962C8B-B14F-4D97-AF65-F5344CB8AC3E}">
        <p14:creationId xmlns:p14="http://schemas.microsoft.com/office/powerpoint/2010/main" val="2961781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在解决应用部署的问题后，我们转到应用开发本身，有时候我们还需要支持确定性</a:t>
            </a:r>
            <a:endParaRPr lang="en-US" altLang="zh-CN" dirty="0"/>
          </a:p>
          <a:p>
            <a:endParaRPr lang="en-US" altLang="zh-CN" dirty="0"/>
          </a:p>
          <a:p>
            <a:r>
              <a:rPr lang="zh-CN" altLang="en-US" dirty="0"/>
              <a:t>确定性就是</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在构建软件、容错复制、数据分析等任务时，通常需要保证在给定的机器上重复运行同一个输入，得到的结果是相同的，即得到数据流确定性的输出</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设想一个场景，我们在分布式系统的多个端设备上训练了一个模型，如果一个节点上的模型出错，我们会希望可以重现这个节点的输出，而不用将所有节点的模型都重新开始训练</a:t>
            </a:r>
            <a:endParaRPr lang="zh-CN" altLang="en-US" dirty="0"/>
          </a:p>
        </p:txBody>
      </p:sp>
      <p:sp>
        <p:nvSpPr>
          <p:cNvPr id="4" name="灯片编号占位符 3"/>
          <p:cNvSpPr>
            <a:spLocks noGrp="1"/>
          </p:cNvSpPr>
          <p:nvPr>
            <p:ph type="sldNum" sz="quarter" idx="5"/>
          </p:nvPr>
        </p:nvSpPr>
        <p:spPr/>
        <p:txBody>
          <a:bodyPr/>
          <a:lstStyle/>
          <a:p>
            <a:fld id="{F2F73878-DF9B-8045-AF3F-C140BE0CF224}" type="slidenum">
              <a:rPr kumimoji="1" lang="zh-CN" altLang="en-US" smtClean="0"/>
              <a:t>5</a:t>
            </a:fld>
            <a:endParaRPr kumimoji="1" lang="zh-CN" altLang="en-US" dirty="0"/>
          </a:p>
        </p:txBody>
      </p:sp>
    </p:spTree>
    <p:extLst>
      <p:ext uri="{BB962C8B-B14F-4D97-AF65-F5344CB8AC3E}">
        <p14:creationId xmlns:p14="http://schemas.microsoft.com/office/powerpoint/2010/main" val="7866538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结合上述</a:t>
            </a:r>
            <a:r>
              <a:rPr lang="en-US" altLang="zh-CN" sz="1800" kern="100" dirty="0">
                <a:effectLst/>
                <a:latin typeface="Times New Roman" panose="02020603050405020304" pitchFamily="18" charset="0"/>
                <a:ea typeface="宋体" panose="02010600030101010101" pitchFamily="2" charset="-122"/>
              </a:rPr>
              <a:t>2</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个挑战，</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我们可以得到可重现性的概念，</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工作负载在跨机器和指令集的情况下保证得到相同结果的能力被称之为可重现性。本文工作即致力于解决</a:t>
            </a:r>
            <a:r>
              <a:rPr lang="en-US" altLang="zh-CN" sz="1800" kern="100" dirty="0">
                <a:effectLst/>
                <a:latin typeface="Times New Roman" panose="02020603050405020304" pitchFamily="18" charset="0"/>
                <a:ea typeface="宋体" panose="02010600030101010101" pitchFamily="2" charset="-122"/>
              </a:rPr>
              <a:t>RISC-V</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指令架构上的可重现性问题</a:t>
            </a:r>
            <a:endParaRPr lang="zh-CN" altLang="en-US" dirty="0"/>
          </a:p>
        </p:txBody>
      </p:sp>
      <p:sp>
        <p:nvSpPr>
          <p:cNvPr id="4" name="灯片编号占位符 3"/>
          <p:cNvSpPr>
            <a:spLocks noGrp="1"/>
          </p:cNvSpPr>
          <p:nvPr>
            <p:ph type="sldNum" sz="quarter" idx="5"/>
          </p:nvPr>
        </p:nvSpPr>
        <p:spPr/>
        <p:txBody>
          <a:bodyPr/>
          <a:lstStyle/>
          <a:p>
            <a:fld id="{F2F73878-DF9B-8045-AF3F-C140BE0CF224}" type="slidenum">
              <a:rPr kumimoji="1" lang="zh-CN" altLang="en-US" smtClean="0"/>
              <a:t>6</a:t>
            </a:fld>
            <a:endParaRPr kumimoji="1" lang="zh-CN" altLang="en-US" dirty="0"/>
          </a:p>
        </p:txBody>
      </p:sp>
    </p:spTree>
    <p:extLst>
      <p:ext uri="{BB962C8B-B14F-4D97-AF65-F5344CB8AC3E}">
        <p14:creationId xmlns:p14="http://schemas.microsoft.com/office/powerpoint/2010/main" val="20837832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结合上述</a:t>
            </a:r>
            <a:r>
              <a:rPr lang="en-US" altLang="zh-CN" sz="1800" kern="100" dirty="0">
                <a:effectLst/>
                <a:latin typeface="Times New Roman" panose="02020603050405020304" pitchFamily="18" charset="0"/>
                <a:ea typeface="宋体" panose="02010600030101010101" pitchFamily="2" charset="-122"/>
              </a:rPr>
              <a:t>2</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个挑战，</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我们可以得到可重现性的概念，</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工作负载在跨机器和指令集的情况下保证得到相同结果的能力被称之为可重现性。本文工作即致力于解决</a:t>
            </a:r>
            <a:r>
              <a:rPr lang="en-US" altLang="zh-CN" sz="1800" kern="100" dirty="0">
                <a:effectLst/>
                <a:latin typeface="Times New Roman" panose="02020603050405020304" pitchFamily="18" charset="0"/>
                <a:ea typeface="宋体" panose="02010600030101010101" pitchFamily="2" charset="-122"/>
              </a:rPr>
              <a:t>RISC-V</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指令架构上的可重现性问题</a:t>
            </a:r>
            <a:endParaRPr lang="zh-CN" altLang="en-US" dirty="0"/>
          </a:p>
        </p:txBody>
      </p:sp>
      <p:sp>
        <p:nvSpPr>
          <p:cNvPr id="4" name="灯片编号占位符 3"/>
          <p:cNvSpPr>
            <a:spLocks noGrp="1"/>
          </p:cNvSpPr>
          <p:nvPr>
            <p:ph type="sldNum" sz="quarter" idx="5"/>
          </p:nvPr>
        </p:nvSpPr>
        <p:spPr/>
        <p:txBody>
          <a:bodyPr/>
          <a:lstStyle/>
          <a:p>
            <a:fld id="{F2F73878-DF9B-8045-AF3F-C140BE0CF224}" type="slidenum">
              <a:rPr kumimoji="1" lang="zh-CN" altLang="en-US" smtClean="0"/>
              <a:t>7</a:t>
            </a:fld>
            <a:endParaRPr kumimoji="1" lang="zh-CN" altLang="en-US" dirty="0"/>
          </a:p>
        </p:txBody>
      </p:sp>
    </p:spTree>
    <p:extLst>
      <p:ext uri="{BB962C8B-B14F-4D97-AF65-F5344CB8AC3E}">
        <p14:creationId xmlns:p14="http://schemas.microsoft.com/office/powerpoint/2010/main" val="41386214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目前的相关工作如上，可移植性问题比较好的解决方案就是采用容器化，但是容器化方法不支持</a:t>
            </a:r>
            <a:r>
              <a:rPr lang="en-US" altLang="zh-CN" dirty="0"/>
              <a:t>RISC-V</a:t>
            </a:r>
            <a:r>
              <a:rPr lang="zh-CN" altLang="en-US" dirty="0"/>
              <a:t>架构，不能能提供确定性输出</a:t>
            </a:r>
            <a:endParaRPr lang="en-US" altLang="zh-CN" dirty="0"/>
          </a:p>
          <a:p>
            <a:endParaRPr lang="en-US" altLang="zh-CN" dirty="0"/>
          </a:p>
          <a:p>
            <a:r>
              <a:rPr lang="zh-CN" altLang="en-US" dirty="0"/>
              <a:t>确定性问题大多是分析确定性来源，拦截修改产生不确定性的系统调用和</a:t>
            </a:r>
            <a:r>
              <a:rPr lang="en-US" altLang="zh-CN" dirty="0"/>
              <a:t>CPU</a:t>
            </a:r>
            <a:r>
              <a:rPr lang="zh-CN" altLang="en-US" dirty="0"/>
              <a:t>指令，但是大多是在</a:t>
            </a:r>
            <a:r>
              <a:rPr lang="en-US" altLang="zh-CN" dirty="0"/>
              <a:t>X86</a:t>
            </a:r>
            <a:r>
              <a:rPr lang="zh-CN" altLang="en-US" dirty="0"/>
              <a:t>平台上研究，需要对源程序进行修改</a:t>
            </a:r>
          </a:p>
        </p:txBody>
      </p:sp>
      <p:sp>
        <p:nvSpPr>
          <p:cNvPr id="4" name="灯片编号占位符 3"/>
          <p:cNvSpPr>
            <a:spLocks noGrp="1"/>
          </p:cNvSpPr>
          <p:nvPr>
            <p:ph type="sldNum" sz="quarter" idx="5"/>
          </p:nvPr>
        </p:nvSpPr>
        <p:spPr/>
        <p:txBody>
          <a:bodyPr/>
          <a:lstStyle/>
          <a:p>
            <a:fld id="{F2F73878-DF9B-8045-AF3F-C140BE0CF224}" type="slidenum">
              <a:rPr kumimoji="1" lang="zh-CN" altLang="en-US" smtClean="0"/>
              <a:t>8</a:t>
            </a:fld>
            <a:endParaRPr kumimoji="1" lang="zh-CN" altLang="en-US" dirty="0"/>
          </a:p>
        </p:txBody>
      </p:sp>
    </p:spTree>
    <p:extLst>
      <p:ext uri="{BB962C8B-B14F-4D97-AF65-F5344CB8AC3E}">
        <p14:creationId xmlns:p14="http://schemas.microsoft.com/office/powerpoint/2010/main" val="8640583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我们的研究方案结合两种问题较好的解决方案，</a:t>
            </a:r>
          </a:p>
        </p:txBody>
      </p:sp>
      <p:sp>
        <p:nvSpPr>
          <p:cNvPr id="4" name="灯片编号占位符 3"/>
          <p:cNvSpPr>
            <a:spLocks noGrp="1"/>
          </p:cNvSpPr>
          <p:nvPr>
            <p:ph type="sldNum" sz="quarter" idx="5"/>
          </p:nvPr>
        </p:nvSpPr>
        <p:spPr/>
        <p:txBody>
          <a:bodyPr/>
          <a:lstStyle/>
          <a:p>
            <a:fld id="{F2F73878-DF9B-8045-AF3F-C140BE0CF224}" type="slidenum">
              <a:rPr kumimoji="1" lang="zh-CN" altLang="en-US" smtClean="0"/>
              <a:t>9</a:t>
            </a:fld>
            <a:endParaRPr kumimoji="1" lang="zh-CN" altLang="en-US" dirty="0"/>
          </a:p>
        </p:txBody>
      </p:sp>
    </p:spTree>
    <p:extLst>
      <p:ext uri="{BB962C8B-B14F-4D97-AF65-F5344CB8AC3E}">
        <p14:creationId xmlns:p14="http://schemas.microsoft.com/office/powerpoint/2010/main" val="3015145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1143000"/>
          </a:xfrm>
          <a:prstGeom prst="rect">
            <a:avLst/>
          </a:prstGeom>
        </p:spPr>
        <p:txBody>
          <a:bodyPr/>
          <a:lstStyle/>
          <a:p>
            <a:r>
              <a:rPr lang="zh-CN" altLang="en-US"/>
              <a:t>单击此处编辑母版标题样式</a:t>
            </a:r>
          </a:p>
        </p:txBody>
      </p:sp>
      <p:sp>
        <p:nvSpPr>
          <p:cNvPr id="3" name="SmartArt 占位符 2"/>
          <p:cNvSpPr>
            <a:spLocks noGrp="1"/>
          </p:cNvSpPr>
          <p:nvPr>
            <p:ph type="pic" idx="1"/>
          </p:nvPr>
        </p:nvSpPr>
        <p:spPr>
          <a:xfrm>
            <a:off x="609600" y="1600204"/>
            <a:ext cx="10972800" cy="4525963"/>
          </a:xfrm>
          <a:prstGeom prst="rect">
            <a:avLst/>
          </a:prstGeom>
        </p:spPr>
        <p:txBody>
          <a:bodyPr/>
          <a:lstStyle/>
          <a:p>
            <a:pPr lvl="0"/>
            <a:endParaRPr lang="zh-CN" altLang="en-US" noProof="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838200" y="1331817"/>
            <a:ext cx="10515600" cy="4351338"/>
          </a:xfrm>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CCCCC6-E580-4F3B-8304-709677B2B179}" type="slidenum">
              <a:rPr kumimoji="0" lang="zh-CN" altLang="en-US" sz="1200" b="0" i="0" u="none" strike="noStrike" kern="1200" cap="none" spc="0" normalizeH="0" baseline="0" noProof="0" smtClean="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endParaRPr>
          </a:p>
        </p:txBody>
      </p:sp>
      <p:pic>
        <p:nvPicPr>
          <p:cNvPr id="18" name="图片 17">
            <a:extLst>
              <a:ext uri="{FF2B5EF4-FFF2-40B4-BE49-F238E27FC236}">
                <a16:creationId xmlns:a16="http://schemas.microsoft.com/office/drawing/2014/main" id="{9CC26217-1CCD-4D11-BC33-ABCFCFBD8D09}"/>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9735427" y="132196"/>
            <a:ext cx="2105636" cy="521806"/>
          </a:xfrm>
          <a:prstGeom prst="rect">
            <a:avLst/>
          </a:prstGeom>
        </p:spPr>
      </p:pic>
      <p:cxnSp>
        <p:nvCxnSpPr>
          <p:cNvPr id="19" name="直接箭头连接符 18">
            <a:extLst>
              <a:ext uri="{FF2B5EF4-FFF2-40B4-BE49-F238E27FC236}">
                <a16:creationId xmlns:a16="http://schemas.microsoft.com/office/drawing/2014/main" id="{2E63264D-D934-4D8B-87D3-C68B1D52EE4A}"/>
              </a:ext>
            </a:extLst>
          </p:cNvPr>
          <p:cNvCxnSpPr>
            <a:cxnSpLocks/>
          </p:cNvCxnSpPr>
          <p:nvPr userDrawn="1"/>
        </p:nvCxnSpPr>
        <p:spPr>
          <a:xfrm>
            <a:off x="164373" y="792311"/>
            <a:ext cx="11870995" cy="0"/>
          </a:xfrm>
          <a:prstGeom prst="straightConnector1">
            <a:avLst/>
          </a:prstGeom>
          <a:ln w="12700">
            <a:solidFill>
              <a:srgbClr val="002060"/>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20" name="平行四边形 19">
            <a:extLst>
              <a:ext uri="{FF2B5EF4-FFF2-40B4-BE49-F238E27FC236}">
                <a16:creationId xmlns:a16="http://schemas.microsoft.com/office/drawing/2014/main" id="{8B0568A5-5BBC-4782-992A-8C9B851D3FE6}"/>
              </a:ext>
            </a:extLst>
          </p:cNvPr>
          <p:cNvSpPr/>
          <p:nvPr userDrawn="1"/>
        </p:nvSpPr>
        <p:spPr>
          <a:xfrm>
            <a:off x="714351" y="307832"/>
            <a:ext cx="408295" cy="378900"/>
          </a:xfrm>
          <a:prstGeom prst="parallelogram">
            <a:avLst>
              <a:gd name="adj" fmla="val 52161"/>
            </a:avLst>
          </a:prstGeom>
          <a:solidFill>
            <a:srgbClr val="00B0F0">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
              <a:solidFill>
                <a:srgbClr val="D0A366"/>
              </a:solidFill>
            </a:endParaRPr>
          </a:p>
        </p:txBody>
      </p:sp>
      <p:sp>
        <p:nvSpPr>
          <p:cNvPr id="21" name="平行四边形 20">
            <a:extLst>
              <a:ext uri="{FF2B5EF4-FFF2-40B4-BE49-F238E27FC236}">
                <a16:creationId xmlns:a16="http://schemas.microsoft.com/office/drawing/2014/main" id="{A3F7BBC5-A8E4-4D6E-ABAE-3C049E581853}"/>
              </a:ext>
            </a:extLst>
          </p:cNvPr>
          <p:cNvSpPr/>
          <p:nvPr userDrawn="1"/>
        </p:nvSpPr>
        <p:spPr>
          <a:xfrm>
            <a:off x="492678" y="306044"/>
            <a:ext cx="408295" cy="378900"/>
          </a:xfrm>
          <a:prstGeom prst="parallelogram">
            <a:avLst>
              <a:gd name="adj" fmla="val 52161"/>
            </a:avLst>
          </a:prstGeom>
          <a:solidFill>
            <a:srgbClr val="0070C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
          </a:p>
        </p:txBody>
      </p:sp>
      <p:sp>
        <p:nvSpPr>
          <p:cNvPr id="22" name="平行四边形 21">
            <a:extLst>
              <a:ext uri="{FF2B5EF4-FFF2-40B4-BE49-F238E27FC236}">
                <a16:creationId xmlns:a16="http://schemas.microsoft.com/office/drawing/2014/main" id="{873CB817-3FF0-44D3-9260-C53081CEF1D5}"/>
              </a:ext>
            </a:extLst>
          </p:cNvPr>
          <p:cNvSpPr/>
          <p:nvPr userDrawn="1"/>
        </p:nvSpPr>
        <p:spPr>
          <a:xfrm>
            <a:off x="270195" y="306044"/>
            <a:ext cx="408295" cy="378900"/>
          </a:xfrm>
          <a:prstGeom prst="parallelogram">
            <a:avLst>
              <a:gd name="adj" fmla="val 52161"/>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
          </a:p>
        </p:txBody>
      </p:sp>
      <p:sp>
        <p:nvSpPr>
          <p:cNvPr id="27" name="内容占位符 26">
            <a:extLst>
              <a:ext uri="{FF2B5EF4-FFF2-40B4-BE49-F238E27FC236}">
                <a16:creationId xmlns:a16="http://schemas.microsoft.com/office/drawing/2014/main" id="{23D6F4A0-3804-4E38-B519-561015559673}"/>
              </a:ext>
            </a:extLst>
          </p:cNvPr>
          <p:cNvSpPr>
            <a:spLocks noGrp="1"/>
          </p:cNvSpPr>
          <p:nvPr>
            <p:ph sz="quarter" idx="13"/>
          </p:nvPr>
        </p:nvSpPr>
        <p:spPr>
          <a:xfrm>
            <a:off x="1158507" y="306044"/>
            <a:ext cx="5362575" cy="347662"/>
          </a:xfrm>
        </p:spPr>
        <p:txBody>
          <a:bodyPr>
            <a:noAutofit/>
          </a:bodyPr>
          <a:lstStyle>
            <a:lvl1pPr marL="0" indent="0">
              <a:buNone/>
              <a:defRPr sz="2400" b="1">
                <a:solidFill>
                  <a:srgbClr val="2685C9"/>
                </a:solidFill>
              </a:defRPr>
            </a:lvl1pPr>
          </a:lstStyle>
          <a:p>
            <a:pPr lvl="0"/>
            <a:r>
              <a:rPr lang="zh-CN" altLang="en-US" dirty="0"/>
              <a:t>单击此处编辑母版文本样式</a:t>
            </a:r>
          </a:p>
        </p:txBody>
      </p:sp>
    </p:spTree>
    <p:extLst>
      <p:ext uri="{BB962C8B-B14F-4D97-AF65-F5344CB8AC3E}">
        <p14:creationId xmlns:p14="http://schemas.microsoft.com/office/powerpoint/2010/main" val="3127762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CCCCC6-E580-4F3B-8304-709677B2B179}" type="slidenum">
              <a:rPr kumimoji="0" lang="zh-CN" altLang="en-US" sz="1200" b="0" i="0" u="none" strike="noStrike" kern="1200" cap="none" spc="0" normalizeH="0" baseline="0" noProof="0" smtClean="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726568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1143000"/>
          </a:xfrm>
          <a:prstGeom prst="rect">
            <a:avLst/>
          </a:prstGeom>
        </p:spPr>
        <p:txBody>
          <a:bodyPr/>
          <a:lstStyle/>
          <a:p>
            <a:r>
              <a:rPr lang="zh-CN" altLang="en-US" dirty="0"/>
              <a:t>单击此处编辑母版标题样式</a:t>
            </a:r>
          </a:p>
        </p:txBody>
      </p:sp>
      <p:sp>
        <p:nvSpPr>
          <p:cNvPr id="3" name="文本占位符 2"/>
          <p:cNvSpPr>
            <a:spLocks noGrp="1"/>
          </p:cNvSpPr>
          <p:nvPr>
            <p:ph type="body" sz="half" idx="1"/>
          </p:nvPr>
        </p:nvSpPr>
        <p:spPr>
          <a:xfrm>
            <a:off x="609600" y="1600204"/>
            <a:ext cx="53848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4"/>
            <a:ext cx="53848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chart">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1143000"/>
          </a:xfrm>
          <a:prstGeom prst="rect">
            <a:avLst/>
          </a:prstGeom>
        </p:spPr>
        <p:txBody>
          <a:bodyPr/>
          <a:lstStyle/>
          <a:p>
            <a:r>
              <a:rPr lang="zh-CN" altLang="en-US"/>
              <a:t>单击此处编辑母版标题样式</a:t>
            </a:r>
          </a:p>
        </p:txBody>
      </p:sp>
      <p:sp>
        <p:nvSpPr>
          <p:cNvPr id="3" name="图表占位符 2"/>
          <p:cNvSpPr>
            <a:spLocks noGrp="1"/>
          </p:cNvSpPr>
          <p:nvPr>
            <p:ph type="chart" idx="1"/>
          </p:nvPr>
        </p:nvSpPr>
        <p:spPr>
          <a:xfrm>
            <a:off x="609600" y="1600204"/>
            <a:ext cx="10972800" cy="4525963"/>
          </a:xfrm>
          <a:prstGeom prst="rect">
            <a:avLst/>
          </a:prstGeom>
        </p:spPr>
        <p:txBody>
          <a:bodyPr/>
          <a:lstStyle/>
          <a:p>
            <a:pPr lvl="0"/>
            <a:endParaRPr lang="zh-CN" altLang="en-US" noProof="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2637744" y="1640197"/>
            <a:ext cx="8030255" cy="1769209"/>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2637744" y="3602038"/>
            <a:ext cx="8030255" cy="1178968"/>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CCCCC6-E580-4F3B-8304-709677B2B179}" type="slidenum">
              <a:rPr kumimoji="0" lang="zh-CN" altLang="en-US" sz="1200" b="0" i="0" u="none" strike="noStrike" kern="1200" cap="none" spc="0" normalizeH="0" baseline="0" noProof="0" smtClean="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endParaRPr>
          </a:p>
        </p:txBody>
      </p:sp>
      <p:sp>
        <p:nvSpPr>
          <p:cNvPr id="11" name="任意多边形 38"/>
          <p:cNvSpPr/>
          <p:nvPr userDrawn="1"/>
        </p:nvSpPr>
        <p:spPr bwMode="auto">
          <a:xfrm rot="5400000">
            <a:off x="9239999" y="-712131"/>
            <a:ext cx="1997138" cy="3421400"/>
          </a:xfrm>
          <a:custGeom>
            <a:avLst/>
            <a:gdLst>
              <a:gd name="connsiteX0" fmla="*/ 0 w 1997138"/>
              <a:gd name="connsiteY0" fmla="*/ 3227103 h 3421400"/>
              <a:gd name="connsiteX1" fmla="*/ 0 w 1997138"/>
              <a:gd name="connsiteY1" fmla="*/ 194299 h 3421400"/>
              <a:gd name="connsiteX2" fmla="*/ 51685 w 1997138"/>
              <a:gd name="connsiteY2" fmla="*/ 164437 h 3421400"/>
              <a:gd name="connsiteX3" fmla="*/ 253378 w 1997138"/>
              <a:gd name="connsiteY3" fmla="*/ 47908 h 3421400"/>
              <a:gd name="connsiteX4" fmla="*/ 660389 w 1997138"/>
              <a:gd name="connsiteY4" fmla="*/ 47908 h 3421400"/>
              <a:gd name="connsiteX5" fmla="*/ 1793633 w 1997138"/>
              <a:gd name="connsiteY5" fmla="*/ 702645 h 3421400"/>
              <a:gd name="connsiteX6" fmla="*/ 1997138 w 1997138"/>
              <a:gd name="connsiteY6" fmla="*/ 1053967 h 3421400"/>
              <a:gd name="connsiteX7" fmla="*/ 1997138 w 1997138"/>
              <a:gd name="connsiteY7" fmla="*/ 2363442 h 3421400"/>
              <a:gd name="connsiteX8" fmla="*/ 1793633 w 1997138"/>
              <a:gd name="connsiteY8" fmla="*/ 2718756 h 3421400"/>
              <a:gd name="connsiteX9" fmla="*/ 660389 w 1997138"/>
              <a:gd name="connsiteY9" fmla="*/ 3373493 h 3421400"/>
              <a:gd name="connsiteX10" fmla="*/ 253378 w 1997138"/>
              <a:gd name="connsiteY10" fmla="*/ 3373493 h 3421400"/>
              <a:gd name="connsiteX11" fmla="*/ 53899 w 1997138"/>
              <a:gd name="connsiteY11" fmla="*/ 3258243 h 342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97138" h="3421400">
                <a:moveTo>
                  <a:pt x="0" y="3227103"/>
                </a:moveTo>
                <a:lnTo>
                  <a:pt x="0" y="194299"/>
                </a:lnTo>
                <a:lnTo>
                  <a:pt x="51685" y="164437"/>
                </a:lnTo>
                <a:cubicBezTo>
                  <a:pt x="253378" y="47908"/>
                  <a:pt x="253378" y="47908"/>
                  <a:pt x="253378" y="47908"/>
                </a:cubicBezTo>
                <a:cubicBezTo>
                  <a:pt x="365107" y="-15969"/>
                  <a:pt x="548660" y="-15969"/>
                  <a:pt x="660389" y="47908"/>
                </a:cubicBezTo>
                <a:cubicBezTo>
                  <a:pt x="1793633" y="702645"/>
                  <a:pt x="1793633" y="702645"/>
                  <a:pt x="1793633" y="702645"/>
                </a:cubicBezTo>
                <a:cubicBezTo>
                  <a:pt x="1905361" y="766522"/>
                  <a:pt x="1997138" y="926214"/>
                  <a:pt x="1997138" y="1053967"/>
                </a:cubicBezTo>
                <a:lnTo>
                  <a:pt x="1997138" y="2363442"/>
                </a:lnTo>
                <a:cubicBezTo>
                  <a:pt x="1997138" y="2495187"/>
                  <a:pt x="1905361" y="2650887"/>
                  <a:pt x="1793633" y="2718756"/>
                </a:cubicBezTo>
                <a:cubicBezTo>
                  <a:pt x="660389" y="3373493"/>
                  <a:pt x="660389" y="3373493"/>
                  <a:pt x="660389" y="3373493"/>
                </a:cubicBezTo>
                <a:cubicBezTo>
                  <a:pt x="548660" y="3437370"/>
                  <a:pt x="365107" y="3437370"/>
                  <a:pt x="253378" y="3373493"/>
                </a:cubicBezTo>
                <a:cubicBezTo>
                  <a:pt x="182551" y="3332572"/>
                  <a:pt x="116150" y="3294209"/>
                  <a:pt x="53899" y="3258243"/>
                </a:cubicBezTo>
                <a:close/>
              </a:path>
            </a:pathLst>
          </a:custGeom>
          <a:gradFill>
            <a:gsLst>
              <a:gs pos="0">
                <a:srgbClr val="DDDDDD"/>
              </a:gs>
              <a:gs pos="100000">
                <a:srgbClr val="FEFEFE"/>
              </a:gs>
            </a:gsLst>
            <a:lin ang="19200000" scaled="0"/>
          </a:gradFill>
          <a:ln w="19050">
            <a:gradFill>
              <a:gsLst>
                <a:gs pos="0">
                  <a:schemeClr val="accent1">
                    <a:lumMod val="5000"/>
                    <a:lumOff val="95000"/>
                  </a:schemeClr>
                </a:gs>
                <a:gs pos="100000">
                  <a:srgbClr val="FEFEFE"/>
                </a:gs>
              </a:gsLst>
              <a:lin ang="3600000" scaled="0"/>
            </a:gradFill>
          </a:ln>
          <a:effectLst>
            <a:outerShdw blurRad="381000" dist="1270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12" name="image1.png" descr="http://www.ncu.edu.cn/img/ncu.png"/>
          <p:cNvPicPr>
            <a:picLocks noChangeAspect="1"/>
          </p:cNvPicPr>
          <p:nvPr userDrawn="1"/>
        </p:nvPicPr>
        <p:blipFill>
          <a:blip r:embed="rId2"/>
          <a:stretch>
            <a:fillRect/>
          </a:stretch>
        </p:blipFill>
        <p:spPr>
          <a:xfrm>
            <a:off x="8987617" y="424017"/>
            <a:ext cx="2501901" cy="792163"/>
          </a:xfrm>
          <a:prstGeom prst="rect">
            <a:avLst/>
          </a:prstGeom>
          <a:ln w="12700">
            <a:miter lim="400000"/>
            <a:headEnd/>
            <a:tailEnd/>
          </a:ln>
        </p:spPr>
      </p:pic>
      <p:pic>
        <p:nvPicPr>
          <p:cNvPr id="13" name="图片 12"/>
          <p:cNvPicPr>
            <a:picLocks noChangeAspect="1"/>
          </p:cNvPicPr>
          <p:nvPr userDrawn="1"/>
        </p:nvPicPr>
        <p:blipFill>
          <a:blip r:embed="rId3"/>
          <a:stretch>
            <a:fillRect/>
          </a:stretch>
        </p:blipFill>
        <p:spPr>
          <a:xfrm>
            <a:off x="263434" y="4587723"/>
            <a:ext cx="2256744" cy="1961910"/>
          </a:xfrm>
          <a:prstGeom prst="rect">
            <a:avLst/>
          </a:prstGeom>
          <a:ln w="57150" cap="sq" cmpd="thickThin">
            <a:solidFill>
              <a:srgbClr val="143F52"/>
            </a:solidFill>
            <a:prstDash val="solid"/>
            <a:miter lim="800000"/>
            <a:headEnd/>
            <a:tailEnd/>
          </a:ln>
          <a:effectLst>
            <a:innerShdw blurRad="76200">
              <a:srgbClr val="000000"/>
            </a:innerShdw>
          </a:effectLst>
        </p:spPr>
      </p:pic>
    </p:spTree>
    <p:extLst>
      <p:ext uri="{BB962C8B-B14F-4D97-AF65-F5344CB8AC3E}">
        <p14:creationId xmlns:p14="http://schemas.microsoft.com/office/powerpoint/2010/main" val="2445633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838200" y="1331817"/>
            <a:ext cx="10515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CCCCC6-E580-4F3B-8304-709677B2B179}" type="slidenum">
              <a:rPr kumimoji="0" lang="zh-CN" altLang="en-US" sz="1200" b="0" i="0" u="none" strike="noStrike" kern="1200" cap="none" spc="0" normalizeH="0" baseline="0" noProof="0" smtClean="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endParaRPr>
          </a:p>
        </p:txBody>
      </p:sp>
      <p:grpSp>
        <p:nvGrpSpPr>
          <p:cNvPr id="7" name="组 6"/>
          <p:cNvGrpSpPr/>
          <p:nvPr userDrawn="1"/>
        </p:nvGrpSpPr>
        <p:grpSpPr>
          <a:xfrm>
            <a:off x="3721621" y="252858"/>
            <a:ext cx="8718351" cy="484287"/>
            <a:chOff x="3473651" y="252858"/>
            <a:chExt cx="8718351" cy="484287"/>
          </a:xfrm>
        </p:grpSpPr>
        <p:sp>
          <p:nvSpPr>
            <p:cNvPr id="8" name="矩形 7"/>
            <p:cNvSpPr/>
            <p:nvPr/>
          </p:nvSpPr>
          <p:spPr>
            <a:xfrm>
              <a:off x="3473651" y="252859"/>
              <a:ext cx="8718351" cy="484285"/>
            </a:xfrm>
            <a:prstGeom prst="rect">
              <a:avLst/>
            </a:prstGeom>
            <a:gradFill>
              <a:gsLst>
                <a:gs pos="0">
                  <a:schemeClr val="accent1">
                    <a:lumMod val="5000"/>
                    <a:lumOff val="95000"/>
                    <a:alpha val="0"/>
                  </a:schemeClr>
                </a:gs>
                <a:gs pos="78000">
                  <a:srgbClr val="002060"/>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9" name="圆角矩形 8"/>
            <p:cNvSpPr/>
            <p:nvPr/>
          </p:nvSpPr>
          <p:spPr>
            <a:xfrm rot="16200000" flipV="1">
              <a:off x="11457520" y="249444"/>
              <a:ext cx="484287" cy="491115"/>
            </a:xfrm>
            <a:prstGeom prst="roundRect">
              <a:avLst>
                <a:gd name="adj" fmla="val 5039"/>
              </a:avLst>
            </a:prstGeom>
            <a:solidFill>
              <a:srgbClr val="00206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0"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AD1C21"/>
                </a:solidFill>
                <a:effectLst/>
                <a:uLnTx/>
                <a:uFillTx/>
                <a:latin typeface="微软雅黑" panose="020B0503020204020204" pitchFamily="34" charset="-122"/>
                <a:ea typeface="微软雅黑" panose="020B0503020204020204" pitchFamily="34" charset="-122"/>
                <a:cs typeface="+mn-cs"/>
              </a:endParaRPr>
            </a:p>
          </p:txBody>
        </p:sp>
      </p:grpSp>
      <p:sp>
        <p:nvSpPr>
          <p:cNvPr id="11" name="圆角矩形 10"/>
          <p:cNvSpPr/>
          <p:nvPr userDrawn="1"/>
        </p:nvSpPr>
        <p:spPr>
          <a:xfrm rot="10800000" flipV="1">
            <a:off x="-5664" y="249441"/>
            <a:ext cx="484287" cy="491115"/>
          </a:xfrm>
          <a:prstGeom prst="roundRect">
            <a:avLst>
              <a:gd name="adj" fmla="val 5039"/>
            </a:avLst>
          </a:prstGeom>
          <a:solidFill>
            <a:srgbClr val="00206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zh-CN" altLang="en-US" sz="3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nvGrpSpPr>
          <p:cNvPr id="13" name="组 1"/>
          <p:cNvGrpSpPr/>
          <p:nvPr userDrawn="1"/>
        </p:nvGrpSpPr>
        <p:grpSpPr>
          <a:xfrm>
            <a:off x="3727285" y="252858"/>
            <a:ext cx="8718351" cy="484287"/>
            <a:chOff x="3473651" y="252858"/>
            <a:chExt cx="8718351" cy="484287"/>
          </a:xfrm>
        </p:grpSpPr>
        <p:sp>
          <p:nvSpPr>
            <p:cNvPr id="14" name="矩形 13"/>
            <p:cNvSpPr/>
            <p:nvPr/>
          </p:nvSpPr>
          <p:spPr>
            <a:xfrm>
              <a:off x="3473651" y="252859"/>
              <a:ext cx="8718351" cy="484285"/>
            </a:xfrm>
            <a:prstGeom prst="rect">
              <a:avLst/>
            </a:prstGeom>
            <a:gradFill>
              <a:gsLst>
                <a:gs pos="0">
                  <a:schemeClr val="accent1">
                    <a:lumMod val="5000"/>
                    <a:lumOff val="95000"/>
                    <a:alpha val="0"/>
                  </a:schemeClr>
                </a:gs>
                <a:gs pos="78000">
                  <a:srgbClr val="002060"/>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5" name="圆角矩形 14"/>
            <p:cNvSpPr/>
            <p:nvPr/>
          </p:nvSpPr>
          <p:spPr>
            <a:xfrm rot="16200000" flipV="1">
              <a:off x="11457520" y="249444"/>
              <a:ext cx="484287" cy="491115"/>
            </a:xfrm>
            <a:prstGeom prst="roundRect">
              <a:avLst>
                <a:gd name="adj" fmla="val 5039"/>
              </a:avLst>
            </a:prstGeom>
            <a:solidFill>
              <a:srgbClr val="00206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6"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AD1C21"/>
                </a:solidFill>
                <a:effectLst/>
                <a:uLnTx/>
                <a:uFillTx/>
                <a:latin typeface="微软雅黑" panose="020B0503020204020204" pitchFamily="34" charset="-122"/>
                <a:ea typeface="微软雅黑" panose="020B0503020204020204" pitchFamily="34" charset="-122"/>
                <a:cs typeface="+mn-cs"/>
              </a:endParaRPr>
            </a:p>
          </p:txBody>
        </p:sp>
      </p:grpSp>
      <p:sp>
        <p:nvSpPr>
          <p:cNvPr id="17" name="圆角矩形 16"/>
          <p:cNvSpPr/>
          <p:nvPr userDrawn="1"/>
        </p:nvSpPr>
        <p:spPr>
          <a:xfrm rot="10800000" flipV="1">
            <a:off x="0" y="249441"/>
            <a:ext cx="484287" cy="491115"/>
          </a:xfrm>
          <a:prstGeom prst="roundRect">
            <a:avLst>
              <a:gd name="adj" fmla="val 5039"/>
            </a:avLst>
          </a:prstGeom>
          <a:solidFill>
            <a:srgbClr val="00206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627407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CCCCC6-E580-4F3B-8304-709677B2B179}" type="slidenum">
              <a:rPr kumimoji="0" lang="zh-CN" altLang="en-US" sz="1200" b="0" i="0" u="none" strike="noStrike" kern="1200" cap="none" spc="0" normalizeH="0" baseline="0" noProof="0" smtClean="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007084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_标题幻灯片">
    <p:bg>
      <p:bgPr>
        <a:solidFill>
          <a:schemeClr val="bg1"/>
        </a:solidFill>
        <a:effectLst/>
      </p:bgPr>
    </p:bg>
    <p:spTree>
      <p:nvGrpSpPr>
        <p:cNvPr id="1" name=""/>
        <p:cNvGrpSpPr/>
        <p:nvPr/>
      </p:nvGrpSpPr>
      <p:grpSpPr>
        <a:xfrm>
          <a:off x="0" y="0"/>
          <a:ext cx="0" cy="0"/>
          <a:chOff x="0" y="0"/>
          <a:chExt cx="0" cy="0"/>
        </a:xfrm>
      </p:grpSpPr>
      <p:sp>
        <p:nvSpPr>
          <p:cNvPr id="4" name="日期占位符 1"/>
          <p:cNvSpPr>
            <a:spLocks noGrp="1"/>
          </p:cNvSpPr>
          <p:nvPr>
            <p:ph type="dt" sz="half" idx="10"/>
          </p:nvPr>
        </p:nvSpPr>
        <p:spPr/>
        <p:txBody>
          <a:bodyPr/>
          <a:lstStyle>
            <a:lvl1pPr>
              <a:defRPr smtClean="0"/>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endParaRPr>
          </a:p>
        </p:txBody>
      </p:sp>
      <p:sp>
        <p:nvSpPr>
          <p:cNvPr id="5" name="页脚占位符 2"/>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endParaRPr>
          </a:p>
        </p:txBody>
      </p:sp>
      <p:sp>
        <p:nvSpPr>
          <p:cNvPr id="6" name="灯片编号占位符 3"/>
          <p:cNvSpPr>
            <a:spLocks noGrp="1"/>
          </p:cNvSpPr>
          <p:nvPr>
            <p:ph type="sldNum" sz="quarter" idx="12"/>
          </p:nvPr>
        </p:nvSpPr>
        <p:spPr/>
        <p:txBody>
          <a:bodyPr/>
          <a:lstStyle>
            <a:lvl1pPr>
              <a:defRPr smtClean="0"/>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71039F2-B085-47B9-813A-0F6959ABC154}" type="slidenum">
              <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4110489187"/>
      </p:ext>
    </p:extLst>
  </p:cSld>
  <p:clrMapOvr>
    <a:masterClrMapping/>
  </p:clrMapOvr>
  <p:transition spd="slow" advTm="0">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2637744" y="1640197"/>
            <a:ext cx="8030255" cy="1769209"/>
          </a:xfrm>
        </p:spPr>
        <p:txBody>
          <a:bodyPr anchor="b">
            <a:normAutofit/>
          </a:bodyPr>
          <a:lstStyle>
            <a:lvl1pPr algn="ctr">
              <a:defRPr kumimoji="1" lang="zh-CN" altLang="en-US" sz="5120" b="1" kern="1200" dirty="0">
                <a:solidFill>
                  <a:srgbClr val="002060"/>
                </a:solidFill>
                <a:latin typeface="华文新魏" panose="02010800040101010101" pitchFamily="2" charset="-122"/>
                <a:ea typeface="华文新魏" panose="02010800040101010101" pitchFamily="2" charset="-122"/>
                <a:cs typeface="华文新魏" panose="02010800040101010101" pitchFamily="2" charset="-122"/>
              </a:defRPr>
            </a:lvl1pPr>
          </a:lstStyle>
          <a:p>
            <a:r>
              <a:rPr lang="zh-CN" altLang="en-US" dirty="0"/>
              <a:t>单击此处编辑母版标题样式</a:t>
            </a:r>
          </a:p>
        </p:txBody>
      </p:sp>
      <p:sp>
        <p:nvSpPr>
          <p:cNvPr id="3" name="副标题 2"/>
          <p:cNvSpPr>
            <a:spLocks noGrp="1"/>
          </p:cNvSpPr>
          <p:nvPr>
            <p:ph type="subTitle" idx="1" hasCustomPrompt="1"/>
          </p:nvPr>
        </p:nvSpPr>
        <p:spPr>
          <a:xfrm>
            <a:off x="2637744" y="3602038"/>
            <a:ext cx="8030255" cy="1178968"/>
          </a:xfrm>
        </p:spPr>
        <p:txBody>
          <a:bodyPr/>
          <a:lstStyle>
            <a:lvl1pPr marL="0" indent="0" algn="ctr">
              <a:buNone/>
              <a:defRPr sz="24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单击以编辑母</a:t>
            </a:r>
            <a:endParaRPr lang="en-US" altLang="zh-CN" dirty="0"/>
          </a:p>
          <a:p>
            <a:r>
              <a:rPr lang="zh-CN" altLang="en-US" dirty="0"/>
              <a:t>版副标题样式</a:t>
            </a:r>
          </a:p>
        </p:txBody>
      </p:sp>
      <p:sp>
        <p:nvSpPr>
          <p:cNvPr id="6" name="灯片编号占位符 5"/>
          <p:cNvSpPr>
            <a:spLocks noGrp="1"/>
          </p:cNvSpPr>
          <p:nvPr>
            <p:ph type="sldNum" sz="quarter" idx="12"/>
          </p:nvPr>
        </p:nvSpPr>
        <p:spPr/>
        <p:txBody>
          <a:bodyPr/>
          <a:lstStyle>
            <a:lvl1pPr>
              <a:defRPr/>
            </a:lvl1pPr>
          </a:lstStyle>
          <a:p>
            <a:pPr>
              <a:defRPr/>
            </a:pPr>
            <a:fld id="{9954A9C6-7B87-4721-A09C-B5038E6182BB}" type="slidenum">
              <a:rPr lang="zh-CN" altLang="en-US" smtClean="0">
                <a:solidFill>
                  <a:prstClr val="black">
                    <a:tint val="75000"/>
                  </a:prstClr>
                </a:solidFill>
              </a:rPr>
              <a:pPr>
                <a:defRPr/>
              </a:pPr>
              <a:t>‹#›</a:t>
            </a:fld>
            <a:endParaRPr lang="zh-CN" altLang="en-US" dirty="0">
              <a:solidFill>
                <a:prstClr val="black">
                  <a:tint val="75000"/>
                </a:prstClr>
              </a:solidFill>
            </a:endParaRPr>
          </a:p>
        </p:txBody>
      </p:sp>
      <p:pic>
        <p:nvPicPr>
          <p:cNvPr id="10" name="图片 9">
            <a:extLst>
              <a:ext uri="{FF2B5EF4-FFF2-40B4-BE49-F238E27FC236}">
                <a16:creationId xmlns:a16="http://schemas.microsoft.com/office/drawing/2014/main" id="{CA91F603-BC22-4E84-83DB-7AD75993B763}"/>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8924145" y="231775"/>
            <a:ext cx="2868934" cy="728134"/>
          </a:xfrm>
          <a:prstGeom prst="rect">
            <a:avLst/>
          </a:prstGeom>
        </p:spPr>
      </p:pic>
      <p:sp>
        <p:nvSpPr>
          <p:cNvPr id="19" name="任意多边形 37">
            <a:extLst>
              <a:ext uri="{FF2B5EF4-FFF2-40B4-BE49-F238E27FC236}">
                <a16:creationId xmlns:a16="http://schemas.microsoft.com/office/drawing/2014/main" id="{86C6A202-0021-4FFC-A956-43C3BDF716BC}"/>
              </a:ext>
            </a:extLst>
          </p:cNvPr>
          <p:cNvSpPr/>
          <p:nvPr userDrawn="1"/>
        </p:nvSpPr>
        <p:spPr bwMode="auto">
          <a:xfrm rot="5400000">
            <a:off x="-308372" y="5177418"/>
            <a:ext cx="3301598" cy="2684855"/>
          </a:xfrm>
          <a:custGeom>
            <a:avLst/>
            <a:gdLst>
              <a:gd name="connsiteX0" fmla="*/ 0 w 2825133"/>
              <a:gd name="connsiteY0" fmla="*/ 2167512 h 2176408"/>
              <a:gd name="connsiteX1" fmla="*/ 0 w 2825133"/>
              <a:gd name="connsiteY1" fmla="*/ 966593 h 2176408"/>
              <a:gd name="connsiteX2" fmla="*/ 186635 w 2825133"/>
              <a:gd name="connsiteY2" fmla="*/ 644396 h 2176408"/>
              <a:gd name="connsiteX3" fmla="*/ 1225932 w 2825133"/>
              <a:gd name="connsiteY3" fmla="*/ 43937 h 2176408"/>
              <a:gd name="connsiteX4" fmla="*/ 1599201 w 2825133"/>
              <a:gd name="connsiteY4" fmla="*/ 43937 h 2176408"/>
              <a:gd name="connsiteX5" fmla="*/ 2638499 w 2825133"/>
              <a:gd name="connsiteY5" fmla="*/ 644396 h 2176408"/>
              <a:gd name="connsiteX6" fmla="*/ 2825133 w 2825133"/>
              <a:gd name="connsiteY6" fmla="*/ 966593 h 2176408"/>
              <a:gd name="connsiteX7" fmla="*/ 2825133 w 2825133"/>
              <a:gd name="connsiteY7" fmla="*/ 2167512 h 2176408"/>
              <a:gd name="connsiteX8" fmla="*/ 2823724 w 2825133"/>
              <a:gd name="connsiteY8" fmla="*/ 2176408 h 2176408"/>
              <a:gd name="connsiteX9" fmla="*/ 1409 w 2825133"/>
              <a:gd name="connsiteY9" fmla="*/ 2176408 h 2176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25133" h="2176408">
                <a:moveTo>
                  <a:pt x="0" y="2167512"/>
                </a:moveTo>
                <a:cubicBezTo>
                  <a:pt x="0" y="966593"/>
                  <a:pt x="0" y="966593"/>
                  <a:pt x="0" y="966593"/>
                </a:cubicBezTo>
                <a:cubicBezTo>
                  <a:pt x="0" y="849430"/>
                  <a:pt x="84169" y="702977"/>
                  <a:pt x="186635" y="644396"/>
                </a:cubicBezTo>
                <a:cubicBezTo>
                  <a:pt x="1225932" y="43937"/>
                  <a:pt x="1225932" y="43937"/>
                  <a:pt x="1225932" y="43937"/>
                </a:cubicBezTo>
                <a:cubicBezTo>
                  <a:pt x="1328398" y="-14645"/>
                  <a:pt x="1496735" y="-14645"/>
                  <a:pt x="1599201" y="43937"/>
                </a:cubicBezTo>
                <a:cubicBezTo>
                  <a:pt x="2638499" y="644396"/>
                  <a:pt x="2638499" y="644396"/>
                  <a:pt x="2638499" y="644396"/>
                </a:cubicBezTo>
                <a:cubicBezTo>
                  <a:pt x="2740965" y="702977"/>
                  <a:pt x="2825133" y="849430"/>
                  <a:pt x="2825133" y="966593"/>
                </a:cubicBezTo>
                <a:lnTo>
                  <a:pt x="2825133" y="2167512"/>
                </a:lnTo>
                <a:lnTo>
                  <a:pt x="2823724" y="2176408"/>
                </a:lnTo>
                <a:lnTo>
                  <a:pt x="1409" y="2176408"/>
                </a:lnTo>
                <a:close/>
              </a:path>
            </a:pathLst>
          </a:custGeom>
          <a:gradFill>
            <a:gsLst>
              <a:gs pos="0">
                <a:srgbClr val="1B2C45"/>
              </a:gs>
              <a:gs pos="100000">
                <a:srgbClr val="254E8C"/>
              </a:gs>
            </a:gsLst>
            <a:lin ang="19200000" scaled="0"/>
          </a:gradFill>
          <a:ln w="19050">
            <a:gradFill>
              <a:gsLst>
                <a:gs pos="0">
                  <a:srgbClr val="1B2C45"/>
                </a:gs>
                <a:gs pos="100000">
                  <a:srgbClr val="254E8C"/>
                </a:gs>
              </a:gsLst>
              <a:lin ang="3600000" scaled="0"/>
            </a:gradFill>
          </a:ln>
          <a:effectLst>
            <a:outerShdw blurRad="254000" dist="1905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75390">
              <a:defRPr/>
            </a:pPr>
            <a:endParaRPr lang="zh-CN" altLang="en-US" sz="2560" dirty="0">
              <a:solidFill>
                <a:prstClr val="white"/>
              </a:solidFill>
              <a:latin typeface="等线"/>
              <a:ea typeface="等线" panose="02010600030101010101" pitchFamily="2" charset="-122"/>
            </a:endParaRPr>
          </a:p>
        </p:txBody>
      </p:sp>
      <p:pic>
        <p:nvPicPr>
          <p:cNvPr id="20" name="Picture 2" descr="C:\Users\Administrator\Desktop\图片1.png">
            <a:extLst>
              <a:ext uri="{FF2B5EF4-FFF2-40B4-BE49-F238E27FC236}">
                <a16:creationId xmlns:a16="http://schemas.microsoft.com/office/drawing/2014/main" id="{3BB0E544-A29D-41FB-A53A-B3A1BDDE065E}"/>
              </a:ext>
            </a:extLst>
          </p:cNvPr>
          <p:cNvPicPr>
            <a:picLocks noChangeAspect="1" noChangeArrowheads="1"/>
          </p:cNvPicPr>
          <p:nvPr userDrawn="1"/>
        </p:nvPicPr>
        <p:blipFill>
          <a:blip r:embed="rId3"/>
          <a:srcRect/>
          <a:stretch>
            <a:fillRect/>
          </a:stretch>
        </p:blipFill>
        <p:spPr bwMode="auto">
          <a:xfrm>
            <a:off x="-294790" y="5167712"/>
            <a:ext cx="3321569" cy="1661713"/>
          </a:xfrm>
          <a:prstGeom prst="rect">
            <a:avLst/>
          </a:prstGeom>
          <a:noFill/>
        </p:spPr>
      </p:pic>
      <p:grpSp>
        <p:nvGrpSpPr>
          <p:cNvPr id="21" name="Group 7">
            <a:extLst>
              <a:ext uri="{FF2B5EF4-FFF2-40B4-BE49-F238E27FC236}">
                <a16:creationId xmlns:a16="http://schemas.microsoft.com/office/drawing/2014/main" id="{9C88AAF5-CE4F-4106-AC48-507FAC6F3138}"/>
              </a:ext>
            </a:extLst>
          </p:cNvPr>
          <p:cNvGrpSpPr/>
          <p:nvPr userDrawn="1"/>
        </p:nvGrpSpPr>
        <p:grpSpPr>
          <a:xfrm>
            <a:off x="2838193" y="5271979"/>
            <a:ext cx="1695041" cy="1453179"/>
            <a:chOff x="335564" y="5660992"/>
            <a:chExt cx="1589101" cy="1362355"/>
          </a:xfrm>
        </p:grpSpPr>
        <p:pic>
          <p:nvPicPr>
            <p:cNvPr id="22" name="Picture 5">
              <a:extLst>
                <a:ext uri="{FF2B5EF4-FFF2-40B4-BE49-F238E27FC236}">
                  <a16:creationId xmlns:a16="http://schemas.microsoft.com/office/drawing/2014/main" id="{06555FD0-CD8A-41A2-B589-479CCE7AD49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2716" y="5660992"/>
              <a:ext cx="965084" cy="965084"/>
            </a:xfrm>
            <a:prstGeom prst="rect">
              <a:avLst/>
            </a:prstGeom>
          </p:spPr>
        </p:pic>
        <p:sp>
          <p:nvSpPr>
            <p:cNvPr id="23" name="文本占位符 2">
              <a:extLst>
                <a:ext uri="{FF2B5EF4-FFF2-40B4-BE49-F238E27FC236}">
                  <a16:creationId xmlns:a16="http://schemas.microsoft.com/office/drawing/2014/main" id="{264DA1F1-CEF9-4C38-AEA9-AC08ABB4EB30}"/>
                </a:ext>
              </a:extLst>
            </p:cNvPr>
            <p:cNvSpPr txBox="1">
              <a:spLocks/>
            </p:cNvSpPr>
            <p:nvPr/>
          </p:nvSpPr>
          <p:spPr>
            <a:xfrm>
              <a:off x="335564" y="6663502"/>
              <a:ext cx="1589101" cy="359845"/>
            </a:xfrm>
            <a:prstGeom prst="rect">
              <a:avLst/>
            </a:prstGeom>
          </p:spPr>
          <p:txBody>
            <a:bodyPr/>
            <a:lstStyle>
              <a:lvl1pPr marL="101588" indent="-101588" algn="l" defTabSz="975238" rtl="0" eaLnBrk="1" latinLnBrk="0" hangingPunct="1">
                <a:lnSpc>
                  <a:spcPct val="100000"/>
                </a:lnSpc>
                <a:spcBef>
                  <a:spcPts val="267"/>
                </a:spcBef>
                <a:buClr>
                  <a:schemeClr val="accent2"/>
                </a:buClr>
                <a:buFont typeface="Arial" panose="020B0604020202020204" pitchFamily="34" charset="0"/>
                <a:buChar char="•"/>
                <a:defRPr lang="zh-CN" sz="622" kern="1200">
                  <a:solidFill>
                    <a:schemeClr val="tx1"/>
                  </a:solidFill>
                  <a:latin typeface="Microsoft YaHei UI" panose="020B0503020204020204" pitchFamily="34" charset="-122"/>
                  <a:ea typeface="Microsoft YaHei UI" panose="020B0503020204020204" pitchFamily="34" charset="-122"/>
                  <a:cs typeface="+mn-cs"/>
                </a:defRPr>
              </a:lvl1pPr>
              <a:lvl2pPr marL="243810" indent="-101588" algn="l" defTabSz="975238" rtl="0" eaLnBrk="1" latinLnBrk="0" hangingPunct="1">
                <a:lnSpc>
                  <a:spcPct val="100000"/>
                </a:lnSpc>
                <a:spcBef>
                  <a:spcPts val="267"/>
                </a:spcBef>
                <a:buClr>
                  <a:schemeClr val="accent2"/>
                </a:buClr>
                <a:buFont typeface="Arial" panose="020B0604020202020204" pitchFamily="34" charset="0"/>
                <a:buChar char="•"/>
                <a:defRPr lang="zh-CN" sz="533" kern="1200">
                  <a:solidFill>
                    <a:schemeClr val="tx1"/>
                  </a:solidFill>
                  <a:latin typeface="Microsoft YaHei UI" panose="020B0503020204020204" pitchFamily="34" charset="-122"/>
                  <a:ea typeface="Microsoft YaHei UI" panose="020B0503020204020204" pitchFamily="34" charset="-122"/>
                  <a:cs typeface="+mn-cs"/>
                </a:defRPr>
              </a:lvl2pPr>
              <a:lvl3pPr marL="243810" indent="-101588" algn="l" defTabSz="975238" rtl="0" eaLnBrk="1" latinLnBrk="0" hangingPunct="1">
                <a:lnSpc>
                  <a:spcPct val="100000"/>
                </a:lnSpc>
                <a:spcBef>
                  <a:spcPts val="267"/>
                </a:spcBef>
                <a:buClr>
                  <a:schemeClr val="accent2"/>
                </a:buClr>
                <a:buFont typeface="Arial" panose="020B0604020202020204" pitchFamily="34" charset="0"/>
                <a:buChar char="•"/>
                <a:defRPr lang="zh-CN" sz="533" kern="1200">
                  <a:solidFill>
                    <a:schemeClr val="tx1"/>
                  </a:solidFill>
                  <a:latin typeface="Microsoft YaHei UI" panose="020B0503020204020204" pitchFamily="34" charset="-122"/>
                  <a:ea typeface="Microsoft YaHei UI" panose="020B0503020204020204" pitchFamily="34" charset="-122"/>
                  <a:cs typeface="+mn-cs"/>
                </a:defRPr>
              </a:lvl3pPr>
              <a:lvl4pPr marL="243810" indent="-101588" algn="l" defTabSz="975238" rtl="0" eaLnBrk="1" latinLnBrk="0" hangingPunct="1">
                <a:lnSpc>
                  <a:spcPct val="100000"/>
                </a:lnSpc>
                <a:spcBef>
                  <a:spcPts val="267"/>
                </a:spcBef>
                <a:buClr>
                  <a:schemeClr val="accent2"/>
                </a:buClr>
                <a:buFont typeface="Arial" panose="020B0604020202020204" pitchFamily="34" charset="0"/>
                <a:buChar char="•"/>
                <a:defRPr lang="zh-CN" sz="533" kern="1200">
                  <a:solidFill>
                    <a:schemeClr val="tx1"/>
                  </a:solidFill>
                  <a:latin typeface="Microsoft YaHei UI" panose="020B0503020204020204" pitchFamily="34" charset="-122"/>
                  <a:ea typeface="Microsoft YaHei UI" panose="020B0503020204020204" pitchFamily="34" charset="-122"/>
                  <a:cs typeface="+mn-cs"/>
                </a:defRPr>
              </a:lvl4pPr>
              <a:lvl5pPr marL="243810" indent="-101588" algn="l" defTabSz="975238" rtl="0" eaLnBrk="1" latinLnBrk="0" hangingPunct="1">
                <a:lnSpc>
                  <a:spcPct val="100000"/>
                </a:lnSpc>
                <a:spcBef>
                  <a:spcPts val="267"/>
                </a:spcBef>
                <a:buClr>
                  <a:schemeClr val="accent2"/>
                </a:buClr>
                <a:buFont typeface="Arial" panose="020B0604020202020204" pitchFamily="34" charset="0"/>
                <a:buChar char="•"/>
                <a:defRPr lang="zh-CN" sz="533" kern="1200">
                  <a:solidFill>
                    <a:schemeClr val="tx1"/>
                  </a:solidFill>
                  <a:latin typeface="Microsoft YaHei UI" panose="020B0503020204020204" pitchFamily="34" charset="-122"/>
                  <a:ea typeface="Microsoft YaHei UI" panose="020B0503020204020204" pitchFamily="34" charset="-122"/>
                  <a:cs typeface="+mn-cs"/>
                </a:defRPr>
              </a:lvl5pPr>
              <a:lvl6pPr marL="243810" indent="-101588" algn="l" defTabSz="975238" rtl="0" eaLnBrk="1" latinLnBrk="0" hangingPunct="1">
                <a:lnSpc>
                  <a:spcPct val="100000"/>
                </a:lnSpc>
                <a:spcBef>
                  <a:spcPts val="267"/>
                </a:spcBef>
                <a:buClr>
                  <a:schemeClr val="accent2"/>
                </a:buClr>
                <a:buFont typeface="Arial" panose="020B0604020202020204" pitchFamily="34" charset="0"/>
                <a:buChar char="•"/>
                <a:defRPr lang="zh-CN" sz="533" kern="1200">
                  <a:solidFill>
                    <a:schemeClr val="tx1"/>
                  </a:solidFill>
                  <a:latin typeface="+mn-lt"/>
                  <a:ea typeface="+mn-ea"/>
                  <a:cs typeface="+mn-cs"/>
                </a:defRPr>
              </a:lvl6pPr>
              <a:lvl7pPr marL="243810" indent="-101588" algn="l" defTabSz="975238" rtl="0" eaLnBrk="1" latinLnBrk="0" hangingPunct="1">
                <a:lnSpc>
                  <a:spcPct val="100000"/>
                </a:lnSpc>
                <a:spcBef>
                  <a:spcPts val="267"/>
                </a:spcBef>
                <a:buClr>
                  <a:schemeClr val="accent2"/>
                </a:buClr>
                <a:buFont typeface="Arial" panose="020B0604020202020204" pitchFamily="34" charset="0"/>
                <a:buChar char="•"/>
                <a:defRPr lang="zh-CN" sz="533" kern="1200">
                  <a:solidFill>
                    <a:schemeClr val="tx1"/>
                  </a:solidFill>
                  <a:latin typeface="+mn-lt"/>
                  <a:ea typeface="+mn-ea"/>
                  <a:cs typeface="+mn-cs"/>
                </a:defRPr>
              </a:lvl7pPr>
              <a:lvl8pPr marL="243810" indent="-101588" algn="l" defTabSz="975238" rtl="0" eaLnBrk="1" latinLnBrk="0" hangingPunct="1">
                <a:lnSpc>
                  <a:spcPct val="100000"/>
                </a:lnSpc>
                <a:spcBef>
                  <a:spcPts val="267"/>
                </a:spcBef>
                <a:buClr>
                  <a:schemeClr val="accent2"/>
                </a:buClr>
                <a:buFont typeface="Arial" panose="020B0604020202020204" pitchFamily="34" charset="0"/>
                <a:buChar char="•"/>
                <a:defRPr lang="zh-CN" sz="533" kern="1200">
                  <a:solidFill>
                    <a:schemeClr val="tx1"/>
                  </a:solidFill>
                  <a:latin typeface="+mn-lt"/>
                  <a:ea typeface="+mn-ea"/>
                  <a:cs typeface="+mn-cs"/>
                </a:defRPr>
              </a:lvl8pPr>
              <a:lvl9pPr marL="243810" indent="-101588" algn="l" defTabSz="975238" rtl="0" eaLnBrk="1" latinLnBrk="0" hangingPunct="1">
                <a:lnSpc>
                  <a:spcPct val="100000"/>
                </a:lnSpc>
                <a:spcBef>
                  <a:spcPts val="267"/>
                </a:spcBef>
                <a:buClr>
                  <a:schemeClr val="accent2"/>
                </a:buClr>
                <a:buFont typeface="Arial" panose="020B0604020202020204" pitchFamily="34" charset="0"/>
                <a:buChar char="•"/>
                <a:defRPr lang="zh-CN" sz="533" kern="1200">
                  <a:solidFill>
                    <a:schemeClr val="tx1"/>
                  </a:solidFill>
                  <a:latin typeface="+mn-lt"/>
                  <a:ea typeface="+mn-ea"/>
                  <a:cs typeface="+mn-cs"/>
                </a:defRPr>
              </a:lvl9pPr>
            </a:lstStyle>
            <a:p>
              <a:pPr marL="0" indent="0" algn="ctr">
                <a:spcAft>
                  <a:spcPts val="1280"/>
                </a:spcAft>
                <a:buNone/>
              </a:pPr>
              <a:r>
                <a:rPr kumimoji="1" lang="en-US" altLang="zh-CN" sz="2560" b="1" i="1" dirty="0" err="1">
                  <a:solidFill>
                    <a:srgbClr val="2E353B"/>
                  </a:solidFill>
                  <a:latin typeface="微软雅黑" panose="020B0503020204020204" pitchFamily="34" charset="-122"/>
                  <a:ea typeface="微软雅黑" panose="020B0503020204020204" pitchFamily="34" charset="-122"/>
                  <a:cs typeface="Microsoft YaHei" charset="-122"/>
                </a:rPr>
                <a:t>GoodLab</a:t>
              </a:r>
              <a:endParaRPr kumimoji="1" lang="zh-CN" altLang="en-US" sz="2560" b="1" i="1" dirty="0">
                <a:solidFill>
                  <a:srgbClr val="2E353B"/>
                </a:solidFill>
                <a:latin typeface="微软雅黑" panose="020B0503020204020204" pitchFamily="34" charset="-122"/>
                <a:ea typeface="微软雅黑" panose="020B0503020204020204" pitchFamily="34" charset="-122"/>
                <a:cs typeface="Microsoft YaHei" charset="-122"/>
              </a:endParaRPr>
            </a:p>
          </p:txBody>
        </p:sp>
      </p:grpSp>
    </p:spTree>
    <p:extLst>
      <p:ext uri="{BB962C8B-B14F-4D97-AF65-F5344CB8AC3E}">
        <p14:creationId xmlns:p14="http://schemas.microsoft.com/office/powerpoint/2010/main" val="13871582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8679" name="Text Box 7"/>
          <p:cNvSpPr txBox="1">
            <a:spLocks noChangeArrowheads="1"/>
          </p:cNvSpPr>
          <p:nvPr userDrawn="1"/>
        </p:nvSpPr>
        <p:spPr bwMode="auto">
          <a:xfrm>
            <a:off x="0" y="6574544"/>
            <a:ext cx="12192000" cy="300210"/>
          </a:xfrm>
          <a:prstGeom prst="rect">
            <a:avLst/>
          </a:prstGeom>
          <a:solidFill>
            <a:srgbClr val="002060"/>
          </a:solidFill>
          <a:ln w="101600" algn="ctr">
            <a:noFill/>
            <a:miter lim="800000"/>
          </a:ln>
          <a:effectLst/>
        </p:spPr>
        <p:txBody>
          <a:bodyPr>
            <a:spAutoFit/>
          </a:bodyPr>
          <a:lstStyle/>
          <a:p>
            <a:pPr algn="ctr" eaLnBrk="1" latinLnBrk="1" hangingPunct="1">
              <a:buClr>
                <a:srgbClr val="990000"/>
              </a:buClr>
              <a:buFont typeface="Wingdings" panose="05000000000000000000" pitchFamily="2" charset="2"/>
              <a:buNone/>
              <a:defRPr/>
            </a:pPr>
            <a:r>
              <a:rPr kumimoji="1" lang="en-US" altLang="zh-CN" sz="1350" dirty="0">
                <a:solidFill>
                  <a:schemeClr val="bg1"/>
                </a:solidFill>
                <a:effectLst>
                  <a:outerShdw blurRad="38100" dist="38100" dir="2700000" algn="tl">
                    <a:srgbClr val="000000"/>
                  </a:outerShdw>
                </a:effectLst>
                <a:latin typeface="微软雅黑" panose="020B0503020204020204" pitchFamily="34" charset="-122"/>
                <a:ea typeface="微软雅黑" panose="020B0503020204020204" pitchFamily="34" charset="-122"/>
                <a:cs typeface="微软雅黑" panose="020B0503020204020204" pitchFamily="34" charset="-122"/>
              </a:rPr>
              <a:t>School of Information Engineering, Nanchang University </a:t>
            </a:r>
            <a:endParaRPr kumimoji="1" lang="zh-CN" altLang="en-US" sz="1350" dirty="0">
              <a:solidFill>
                <a:schemeClr val="bg1"/>
              </a:solidFill>
              <a:effectLst>
                <a:outerShdw blurRad="38100" dist="38100" dir="2700000" algn="tl">
                  <a:srgbClr val="000000"/>
                </a:outerShdw>
              </a:effectLs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8682" name="Rectangle 10"/>
          <p:cNvSpPr>
            <a:spLocks noChangeArrowheads="1"/>
          </p:cNvSpPr>
          <p:nvPr userDrawn="1"/>
        </p:nvSpPr>
        <p:spPr bwMode="auto">
          <a:xfrm>
            <a:off x="0" y="1066801"/>
            <a:ext cx="12192000" cy="46567"/>
          </a:xfrm>
          <a:prstGeom prst="rect">
            <a:avLst/>
          </a:prstGeom>
          <a:gradFill rotWithShape="1">
            <a:gsLst>
              <a:gs pos="0">
                <a:srgbClr val="002060"/>
              </a:gs>
              <a:gs pos="100000">
                <a:schemeClr val="bg1"/>
              </a:gs>
            </a:gsLst>
            <a:lin ang="0" scaled="1"/>
          </a:gradFill>
          <a:ln w="9525">
            <a:noFill/>
            <a:miter lim="800000"/>
          </a:ln>
          <a:effectLst/>
        </p:spPr>
        <p:txBody>
          <a:bodyPr wrap="none" anchor="ctr"/>
          <a:lstStyle/>
          <a:p>
            <a:pPr algn="ctr" eaLnBrk="1" latinLnBrk="1" hangingPunct="1">
              <a:buFont typeface="Arial" panose="020B0604020202020204" pitchFamily="34" charset="0"/>
              <a:buNone/>
              <a:defRPr/>
            </a:pPr>
            <a:endParaRPr kumimoji="1" lang="zh-CN" altLang="zh-CN" sz="1350">
              <a:solidFill>
                <a:schemeClr val="hlink"/>
              </a:solidFill>
              <a:latin typeface="Gulim" pitchFamily="34" charset="-127"/>
              <a:ea typeface="Gulim" pitchFamily="34" charset="-127"/>
            </a:endParaRPr>
          </a:p>
        </p:txBody>
      </p:sp>
      <p:grpSp>
        <p:nvGrpSpPr>
          <p:cNvPr id="2052" name="组合 1"/>
          <p:cNvGrpSpPr/>
          <p:nvPr userDrawn="1"/>
        </p:nvGrpSpPr>
        <p:grpSpPr bwMode="auto">
          <a:xfrm flipH="1">
            <a:off x="10697633" y="133351"/>
            <a:ext cx="924984" cy="840316"/>
            <a:chOff x="5657384" y="337626"/>
            <a:chExt cx="2609348" cy="2367616"/>
          </a:xfrm>
        </p:grpSpPr>
        <p:sp>
          <p:nvSpPr>
            <p:cNvPr id="7" name="Freeform 19"/>
            <p:cNvSpPr/>
            <p:nvPr/>
          </p:nvSpPr>
          <p:spPr bwMode="auto">
            <a:xfrm rot="5400000">
              <a:off x="6070308" y="1917826"/>
              <a:ext cx="742485" cy="832347"/>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1B2C45"/>
                </a:gs>
                <a:gs pos="100000">
                  <a:srgbClr val="254E8C"/>
                </a:gs>
              </a:gsLst>
              <a:lin ang="19200000" scaled="0"/>
            </a:gradFill>
            <a:ln w="19050">
              <a:gradFill>
                <a:gsLst>
                  <a:gs pos="0">
                    <a:srgbClr val="1B2C45"/>
                  </a:gs>
                  <a:gs pos="100000">
                    <a:srgbClr val="254E8C"/>
                  </a:gs>
                </a:gsLst>
                <a:lin ang="3600000" scaled="0"/>
              </a:gradFill>
            </a:ln>
            <a:effectLst>
              <a:outerShdw blurRad="254000" dist="1905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sz="2400"/>
            </a:p>
          </p:txBody>
        </p:sp>
        <p:sp>
          <p:nvSpPr>
            <p:cNvPr id="8" name="Freeform 19"/>
            <p:cNvSpPr/>
            <p:nvPr/>
          </p:nvSpPr>
          <p:spPr bwMode="auto">
            <a:xfrm rot="5400000">
              <a:off x="5702315" y="1018019"/>
              <a:ext cx="742486" cy="832348"/>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DDDDDD"/>
                </a:gs>
                <a:gs pos="100000">
                  <a:srgbClr val="FEFEFE"/>
                </a:gs>
              </a:gsLst>
              <a:lin ang="19200000" scaled="0"/>
            </a:gradFill>
            <a:ln w="19050">
              <a:gradFill>
                <a:gsLst>
                  <a:gs pos="0">
                    <a:schemeClr val="accent1">
                      <a:lumMod val="5000"/>
                      <a:lumOff val="95000"/>
                    </a:schemeClr>
                  </a:gs>
                  <a:gs pos="100000">
                    <a:srgbClr val="FEFEFE"/>
                  </a:gs>
                </a:gsLst>
                <a:lin ang="3600000" scaled="0"/>
              </a:gradFill>
            </a:ln>
            <a:effectLst>
              <a:outerShdw blurRad="381000" dist="1270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sz="2400"/>
            </a:p>
          </p:txBody>
        </p:sp>
        <p:sp>
          <p:nvSpPr>
            <p:cNvPr id="9" name="Freeform 19"/>
            <p:cNvSpPr/>
            <p:nvPr/>
          </p:nvSpPr>
          <p:spPr bwMode="auto">
            <a:xfrm rot="5400000">
              <a:off x="6764519" y="1117096"/>
              <a:ext cx="742486" cy="832348"/>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DDDDDD"/>
                </a:gs>
                <a:gs pos="100000">
                  <a:srgbClr val="FEFEFE"/>
                </a:gs>
              </a:gsLst>
              <a:lin ang="19200000" scaled="0"/>
            </a:gradFill>
            <a:ln w="19050">
              <a:gradFill>
                <a:gsLst>
                  <a:gs pos="0">
                    <a:schemeClr val="accent1">
                      <a:lumMod val="5000"/>
                      <a:lumOff val="95000"/>
                    </a:schemeClr>
                  </a:gs>
                  <a:gs pos="100000">
                    <a:srgbClr val="FEFEFE"/>
                  </a:gs>
                </a:gsLst>
                <a:lin ang="3600000" scaled="0"/>
              </a:gradFill>
            </a:ln>
            <a:effectLst>
              <a:outerShdw blurRad="381000" dist="1270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sz="2400"/>
            </a:p>
          </p:txBody>
        </p:sp>
        <p:sp>
          <p:nvSpPr>
            <p:cNvPr id="10" name="Freeform 19"/>
            <p:cNvSpPr/>
            <p:nvPr/>
          </p:nvSpPr>
          <p:spPr bwMode="auto">
            <a:xfrm rot="5400000">
              <a:off x="6771102" y="292695"/>
              <a:ext cx="742486" cy="832348"/>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DDDDDD"/>
                </a:gs>
                <a:gs pos="100000">
                  <a:srgbClr val="FEFEFE"/>
                </a:gs>
              </a:gsLst>
              <a:lin ang="19200000" scaled="0"/>
            </a:gradFill>
            <a:ln w="19050">
              <a:gradFill>
                <a:gsLst>
                  <a:gs pos="0">
                    <a:schemeClr val="accent1">
                      <a:lumMod val="5000"/>
                      <a:lumOff val="95000"/>
                    </a:schemeClr>
                  </a:gs>
                  <a:gs pos="100000">
                    <a:srgbClr val="FEFEFE"/>
                  </a:gs>
                </a:gsLst>
                <a:lin ang="3600000" scaled="0"/>
              </a:gradFill>
            </a:ln>
            <a:effectLst>
              <a:outerShdw blurRad="381000" dist="1270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sz="2400"/>
            </a:p>
          </p:txBody>
        </p:sp>
        <p:sp>
          <p:nvSpPr>
            <p:cNvPr id="11" name="Freeform 19"/>
            <p:cNvSpPr/>
            <p:nvPr/>
          </p:nvSpPr>
          <p:spPr bwMode="auto">
            <a:xfrm rot="5400000">
              <a:off x="7479316" y="733313"/>
              <a:ext cx="742485" cy="832347"/>
            </a:xfrm>
            <a:custGeom>
              <a:avLst/>
              <a:gdLst>
                <a:gd name="T0" fmla="*/ 772 w 772"/>
                <a:gd name="T1" fmla="*/ 596 h 865"/>
                <a:gd name="T2" fmla="*/ 721 w 772"/>
                <a:gd name="T3" fmla="*/ 685 h 865"/>
                <a:gd name="T4" fmla="*/ 437 w 772"/>
                <a:gd name="T5" fmla="*/ 849 h 865"/>
                <a:gd name="T6" fmla="*/ 335 w 772"/>
                <a:gd name="T7" fmla="*/ 849 h 865"/>
                <a:gd name="T8" fmla="*/ 51 w 772"/>
                <a:gd name="T9" fmla="*/ 685 h 865"/>
                <a:gd name="T10" fmla="*/ 0 w 772"/>
                <a:gd name="T11" fmla="*/ 596 h 865"/>
                <a:gd name="T12" fmla="*/ 0 w 772"/>
                <a:gd name="T13" fmla="*/ 268 h 865"/>
                <a:gd name="T14" fmla="*/ 51 w 772"/>
                <a:gd name="T15" fmla="*/ 180 h 865"/>
                <a:gd name="T16" fmla="*/ 335 w 772"/>
                <a:gd name="T17" fmla="*/ 16 h 865"/>
                <a:gd name="T18" fmla="*/ 437 w 772"/>
                <a:gd name="T19" fmla="*/ 16 h 865"/>
                <a:gd name="T20" fmla="*/ 721 w 772"/>
                <a:gd name="T21" fmla="*/ 180 h 865"/>
                <a:gd name="T22" fmla="*/ 772 w 772"/>
                <a:gd name="T23" fmla="*/ 268 h 865"/>
                <a:gd name="T24" fmla="*/ 772 w 772"/>
                <a:gd name="T25" fmla="*/ 596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2" h="865">
                  <a:moveTo>
                    <a:pt x="772" y="596"/>
                  </a:moveTo>
                  <a:cubicBezTo>
                    <a:pt x="772" y="629"/>
                    <a:pt x="749" y="668"/>
                    <a:pt x="721" y="685"/>
                  </a:cubicBezTo>
                  <a:cubicBezTo>
                    <a:pt x="437" y="849"/>
                    <a:pt x="437" y="849"/>
                    <a:pt x="437" y="849"/>
                  </a:cubicBezTo>
                  <a:cubicBezTo>
                    <a:pt x="409" y="865"/>
                    <a:pt x="363" y="865"/>
                    <a:pt x="335" y="849"/>
                  </a:cubicBezTo>
                  <a:cubicBezTo>
                    <a:pt x="51" y="685"/>
                    <a:pt x="51" y="685"/>
                    <a:pt x="51" y="685"/>
                  </a:cubicBezTo>
                  <a:cubicBezTo>
                    <a:pt x="23" y="668"/>
                    <a:pt x="0" y="629"/>
                    <a:pt x="0" y="596"/>
                  </a:cubicBezTo>
                  <a:cubicBezTo>
                    <a:pt x="0" y="268"/>
                    <a:pt x="0" y="268"/>
                    <a:pt x="0" y="268"/>
                  </a:cubicBezTo>
                  <a:cubicBezTo>
                    <a:pt x="0" y="236"/>
                    <a:pt x="23" y="196"/>
                    <a:pt x="51" y="180"/>
                  </a:cubicBezTo>
                  <a:cubicBezTo>
                    <a:pt x="335" y="16"/>
                    <a:pt x="335" y="16"/>
                    <a:pt x="335" y="16"/>
                  </a:cubicBezTo>
                  <a:cubicBezTo>
                    <a:pt x="363" y="0"/>
                    <a:pt x="409" y="0"/>
                    <a:pt x="437" y="16"/>
                  </a:cubicBezTo>
                  <a:cubicBezTo>
                    <a:pt x="721" y="180"/>
                    <a:pt x="721" y="180"/>
                    <a:pt x="721" y="180"/>
                  </a:cubicBezTo>
                  <a:cubicBezTo>
                    <a:pt x="749" y="196"/>
                    <a:pt x="772" y="236"/>
                    <a:pt x="772" y="268"/>
                  </a:cubicBezTo>
                  <a:lnTo>
                    <a:pt x="772" y="596"/>
                  </a:lnTo>
                  <a:close/>
                </a:path>
              </a:pathLst>
            </a:custGeom>
            <a:gradFill>
              <a:gsLst>
                <a:gs pos="0">
                  <a:srgbClr val="1B2C45"/>
                </a:gs>
                <a:gs pos="100000">
                  <a:srgbClr val="254E8C"/>
                </a:gs>
              </a:gsLst>
              <a:lin ang="19200000" scaled="0"/>
            </a:gradFill>
            <a:ln w="19050">
              <a:gradFill>
                <a:gsLst>
                  <a:gs pos="0">
                    <a:srgbClr val="1B2C45"/>
                  </a:gs>
                  <a:gs pos="100000">
                    <a:srgbClr val="254E8C"/>
                  </a:gs>
                </a:gsLst>
                <a:lin ang="3600000" scaled="0"/>
              </a:gradFill>
            </a:ln>
            <a:effectLst>
              <a:outerShdw blurRad="254000" dist="1905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sz="2400"/>
            </a:p>
          </p:txBody>
        </p:sp>
      </p:grpSp>
      <p:pic>
        <p:nvPicPr>
          <p:cNvPr id="2053" name="图片 1"/>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0" y="38101"/>
            <a:ext cx="3702051" cy="986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p:fade/>
  </p:transition>
  <p:hf hdr="0" ftr="0" dt="0"/>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a:solidFill>
            <a:schemeClr val="tx2"/>
          </a:solidFill>
          <a:latin typeface="Arial" panose="020B0604020202020204" pitchFamily="34" charset="0"/>
          <a:ea typeface="宋体" panose="02010600030101010101" pitchFamily="2" charset="-122"/>
        </a:defRPr>
      </a:lvl5pPr>
      <a:lvl6pPr marL="342900" algn="ctr" rtl="0" fontAlgn="base">
        <a:spcBef>
          <a:spcPct val="0"/>
        </a:spcBef>
        <a:spcAft>
          <a:spcPct val="0"/>
        </a:spcAft>
        <a:defRPr sz="3300">
          <a:solidFill>
            <a:schemeClr val="tx2"/>
          </a:solidFill>
          <a:latin typeface="Arial" panose="020B0604020202020204" pitchFamily="34" charset="0"/>
          <a:ea typeface="宋体" panose="02010600030101010101" pitchFamily="2" charset="-122"/>
        </a:defRPr>
      </a:lvl6pPr>
      <a:lvl7pPr marL="685800" algn="ctr" rtl="0" fontAlgn="base">
        <a:spcBef>
          <a:spcPct val="0"/>
        </a:spcBef>
        <a:spcAft>
          <a:spcPct val="0"/>
        </a:spcAft>
        <a:defRPr sz="3300">
          <a:solidFill>
            <a:schemeClr val="tx2"/>
          </a:solidFill>
          <a:latin typeface="Arial" panose="020B0604020202020204" pitchFamily="34" charset="0"/>
          <a:ea typeface="宋体" panose="02010600030101010101" pitchFamily="2" charset="-122"/>
        </a:defRPr>
      </a:lvl7pPr>
      <a:lvl8pPr marL="1028700" algn="ctr" rtl="0" fontAlgn="base">
        <a:spcBef>
          <a:spcPct val="0"/>
        </a:spcBef>
        <a:spcAft>
          <a:spcPct val="0"/>
        </a:spcAft>
        <a:defRPr sz="3300">
          <a:solidFill>
            <a:schemeClr val="tx2"/>
          </a:solidFill>
          <a:latin typeface="Arial" panose="020B0604020202020204" pitchFamily="34" charset="0"/>
          <a:ea typeface="宋体" panose="02010600030101010101" pitchFamily="2" charset="-122"/>
        </a:defRPr>
      </a:lvl8pPr>
      <a:lvl9pPr marL="1371600" algn="ctr" rtl="0" fontAlgn="base">
        <a:spcBef>
          <a:spcPct val="0"/>
        </a:spcBef>
        <a:spcAft>
          <a:spcPct val="0"/>
        </a:spcAft>
        <a:defRPr sz="3300">
          <a:solidFill>
            <a:schemeClr val="tx2"/>
          </a:solidFill>
          <a:latin typeface="Arial" panose="020B0604020202020204" pitchFamily="34" charset="0"/>
          <a:ea typeface="宋体" panose="02010600030101010101" pitchFamily="2" charset="-122"/>
        </a:defRPr>
      </a:lvl9pPr>
    </p:titleStyle>
    <p:bodyStyle>
      <a:lvl1pPr marL="255905" indent="-255905" algn="l" rtl="0" eaLnBrk="0" fontAlgn="base" hangingPunct="0">
        <a:spcBef>
          <a:spcPct val="20000"/>
        </a:spcBef>
        <a:spcAft>
          <a:spcPct val="0"/>
        </a:spcAft>
        <a:buChar char="•"/>
        <a:defRPr>
          <a:solidFill>
            <a:schemeClr val="tx1"/>
          </a:solidFill>
          <a:latin typeface="+mn-lt"/>
          <a:ea typeface="+mn-ea"/>
          <a:cs typeface="+mn-cs"/>
        </a:defRPr>
      </a:lvl1pPr>
      <a:lvl2pPr marL="556895" indent="-213995" algn="l" rtl="0" eaLnBrk="0" fontAlgn="base" hangingPunct="0">
        <a:spcBef>
          <a:spcPct val="20000"/>
        </a:spcBef>
        <a:spcAft>
          <a:spcPct val="0"/>
        </a:spcAft>
        <a:buChar char="–"/>
        <a:defRPr sz="2000">
          <a:solidFill>
            <a:schemeClr val="tx1"/>
          </a:solidFill>
          <a:latin typeface="+mn-lt"/>
          <a:ea typeface="+mn-ea"/>
        </a:defRPr>
      </a:lvl2pPr>
      <a:lvl3pPr marL="857250" indent="-171450" algn="l" rtl="0" eaLnBrk="0" fontAlgn="base" hangingPunct="0">
        <a:spcBef>
          <a:spcPct val="20000"/>
        </a:spcBef>
        <a:spcAft>
          <a:spcPct val="0"/>
        </a:spcAft>
        <a:buChar char="•"/>
        <a:defRPr sz="1735">
          <a:solidFill>
            <a:schemeClr val="tx1"/>
          </a:solidFill>
          <a:latin typeface="+mn-lt"/>
          <a:ea typeface="+mn-ea"/>
        </a:defRPr>
      </a:lvl3pPr>
      <a:lvl4pPr marL="1200150" indent="-171450" algn="l" rtl="0" eaLnBrk="0" fontAlgn="base" hangingPunct="0">
        <a:spcBef>
          <a:spcPct val="20000"/>
        </a:spcBef>
        <a:spcAft>
          <a:spcPct val="0"/>
        </a:spcAft>
        <a:buChar char="–"/>
        <a:defRPr sz="1465">
          <a:solidFill>
            <a:schemeClr val="tx1"/>
          </a:solidFill>
          <a:latin typeface="+mn-lt"/>
          <a:ea typeface="+mn-ea"/>
        </a:defRPr>
      </a:lvl4pPr>
      <a:lvl5pPr marL="1543050" indent="-171450" algn="l" rtl="0" eaLnBrk="0" fontAlgn="base" hangingPunct="0">
        <a:spcBef>
          <a:spcPct val="20000"/>
        </a:spcBef>
        <a:spcAft>
          <a:spcPct val="0"/>
        </a:spcAft>
        <a:buChar char="»"/>
        <a:defRPr sz="1465">
          <a:solidFill>
            <a:schemeClr val="tx1"/>
          </a:solidFill>
          <a:latin typeface="+mn-lt"/>
          <a:ea typeface="+mn-ea"/>
        </a:defRPr>
      </a:lvl5pPr>
      <a:lvl6pPr marL="1885950" indent="-171450" algn="l" rtl="0" fontAlgn="base">
        <a:spcBef>
          <a:spcPct val="20000"/>
        </a:spcBef>
        <a:spcAft>
          <a:spcPct val="0"/>
        </a:spcAft>
        <a:buChar char="»"/>
        <a:defRPr sz="1500">
          <a:solidFill>
            <a:schemeClr val="tx1"/>
          </a:solidFill>
          <a:latin typeface="+mn-lt"/>
          <a:ea typeface="+mn-ea"/>
        </a:defRPr>
      </a:lvl6pPr>
      <a:lvl7pPr marL="2228850" indent="-171450" algn="l" rtl="0" fontAlgn="base">
        <a:spcBef>
          <a:spcPct val="20000"/>
        </a:spcBef>
        <a:spcAft>
          <a:spcPct val="0"/>
        </a:spcAft>
        <a:buChar char="»"/>
        <a:defRPr sz="1500">
          <a:solidFill>
            <a:schemeClr val="tx1"/>
          </a:solidFill>
          <a:latin typeface="+mn-lt"/>
          <a:ea typeface="+mn-ea"/>
        </a:defRPr>
      </a:lvl7pPr>
      <a:lvl8pPr marL="2571750" indent="-171450" algn="l" rtl="0" fontAlgn="base">
        <a:spcBef>
          <a:spcPct val="20000"/>
        </a:spcBef>
        <a:spcAft>
          <a:spcPct val="0"/>
        </a:spcAft>
        <a:buChar char="»"/>
        <a:defRPr sz="1500">
          <a:solidFill>
            <a:schemeClr val="tx1"/>
          </a:solidFill>
          <a:latin typeface="+mn-lt"/>
          <a:ea typeface="+mn-ea"/>
        </a:defRPr>
      </a:lvl8pPr>
      <a:lvl9pPr marL="2914650" indent="-171450" algn="l" rtl="0" fontAlgn="base">
        <a:spcBef>
          <a:spcPct val="20000"/>
        </a:spcBef>
        <a:spcAft>
          <a:spcPct val="0"/>
        </a:spcAft>
        <a:buChar char="»"/>
        <a:defRPr sz="1500">
          <a:solidFill>
            <a:schemeClr val="tx1"/>
          </a:solidFill>
          <a:latin typeface="+mn-lt"/>
          <a:ea typeface="+mn-ea"/>
        </a:defRPr>
      </a:lvl9pPr>
    </p:bodyStyle>
    <p:other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ea typeface="微软雅黑" panose="020B0503020204020204" pitchFamily="34" charset="-122"/>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2CCCCC6-E580-4F3B-8304-709677B2B179}" type="slidenum">
              <a:rPr kumimoji="0" lang="zh-CN" altLang="en-US" sz="1200" b="0" i="0" u="none" strike="noStrike" kern="1200" cap="none" spc="0" normalizeH="0" baseline="0" noProof="0" smtClean="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dirty="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605008186"/>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2067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ea typeface="微软雅黑" panose="020B0503020204020204" pitchFamily="34" charset="-122"/>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2CCCCC6-E580-4F3B-8304-709677B2B179}" type="slidenum">
              <a:rPr kumimoji="0" lang="zh-CN" altLang="en-US" sz="1200" b="0" i="0" u="none" strike="noStrike" kern="1200" cap="none" spc="0" normalizeH="0" baseline="0" noProof="0" smtClean="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dirty="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307365183"/>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8.xml"/><Relationship Id="rId5" Type="http://schemas.openxmlformats.org/officeDocument/2006/relationships/image" Target="../media/image4.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chart" Target="../charts/chart1.xml"/><Relationship Id="rId2" Type="http://schemas.openxmlformats.org/officeDocument/2006/relationships/notesSlide" Target="../notesSlides/notesSlide11.xml"/><Relationship Id="rId1" Type="http://schemas.openxmlformats.org/officeDocument/2006/relationships/slideLayout" Target="../slideLayouts/slideLayout10.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8.xml"/><Relationship Id="rId5" Type="http://schemas.openxmlformats.org/officeDocument/2006/relationships/image" Target="../media/image4.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0.xml"/><Relationship Id="rId4" Type="http://schemas.openxmlformats.org/officeDocument/2006/relationships/image" Target="../media/image8.jpeg"/></Relationships>
</file>

<file path=ppt/slides/_rels/slide3.xml.rels><?xml version="1.0" encoding="UTF-8" standalone="yes"?>
<Relationships xmlns="http://schemas.openxmlformats.org/package/2006/relationships"><Relationship Id="rId3" Type="http://schemas.openxmlformats.org/officeDocument/2006/relationships/hyperlink" Target="https://www.riscv-mcu.com/quickstart-doc" TargetMode="External"/><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0.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jpeg"/></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13.jpeg"/><Relationship Id="rId7" Type="http://schemas.openxmlformats.org/officeDocument/2006/relationships/image" Target="../media/image12.png"/><Relationship Id="rId12" Type="http://schemas.openxmlformats.org/officeDocument/2006/relationships/image" Target="../media/image18.jpeg"/><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image" Target="../media/image11.jpeg"/><Relationship Id="rId11" Type="http://schemas.openxmlformats.org/officeDocument/2006/relationships/image" Target="../media/image17.png"/><Relationship Id="rId5" Type="http://schemas.openxmlformats.org/officeDocument/2006/relationships/image" Target="../media/image10.png"/><Relationship Id="rId10" Type="http://schemas.openxmlformats.org/officeDocument/2006/relationships/image" Target="../media/image16.png"/><Relationship Id="rId4" Type="http://schemas.openxmlformats.org/officeDocument/2006/relationships/hyperlink" Target="https://www.riscv-mcu.com/quickstart-doc" TargetMode="External"/><Relationship Id="rId9" Type="http://schemas.openxmlformats.org/officeDocument/2006/relationships/image" Target="../media/image15.png"/></Relationships>
</file>

<file path=ppt/slides/_rels/slide5.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2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任意多边形 37"/>
          <p:cNvSpPr/>
          <p:nvPr/>
        </p:nvSpPr>
        <p:spPr bwMode="auto">
          <a:xfrm rot="5400000">
            <a:off x="-289098" y="5271143"/>
            <a:ext cx="3095248" cy="2517052"/>
          </a:xfrm>
          <a:custGeom>
            <a:avLst/>
            <a:gdLst>
              <a:gd name="connsiteX0" fmla="*/ 0 w 2825133"/>
              <a:gd name="connsiteY0" fmla="*/ 2167512 h 2176408"/>
              <a:gd name="connsiteX1" fmla="*/ 0 w 2825133"/>
              <a:gd name="connsiteY1" fmla="*/ 966593 h 2176408"/>
              <a:gd name="connsiteX2" fmla="*/ 186635 w 2825133"/>
              <a:gd name="connsiteY2" fmla="*/ 644396 h 2176408"/>
              <a:gd name="connsiteX3" fmla="*/ 1225932 w 2825133"/>
              <a:gd name="connsiteY3" fmla="*/ 43937 h 2176408"/>
              <a:gd name="connsiteX4" fmla="*/ 1599201 w 2825133"/>
              <a:gd name="connsiteY4" fmla="*/ 43937 h 2176408"/>
              <a:gd name="connsiteX5" fmla="*/ 2638499 w 2825133"/>
              <a:gd name="connsiteY5" fmla="*/ 644396 h 2176408"/>
              <a:gd name="connsiteX6" fmla="*/ 2825133 w 2825133"/>
              <a:gd name="connsiteY6" fmla="*/ 966593 h 2176408"/>
              <a:gd name="connsiteX7" fmla="*/ 2825133 w 2825133"/>
              <a:gd name="connsiteY7" fmla="*/ 2167512 h 2176408"/>
              <a:gd name="connsiteX8" fmla="*/ 2823724 w 2825133"/>
              <a:gd name="connsiteY8" fmla="*/ 2176408 h 2176408"/>
              <a:gd name="connsiteX9" fmla="*/ 1409 w 2825133"/>
              <a:gd name="connsiteY9" fmla="*/ 2176408 h 2176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25133" h="2176408">
                <a:moveTo>
                  <a:pt x="0" y="2167512"/>
                </a:moveTo>
                <a:cubicBezTo>
                  <a:pt x="0" y="966593"/>
                  <a:pt x="0" y="966593"/>
                  <a:pt x="0" y="966593"/>
                </a:cubicBezTo>
                <a:cubicBezTo>
                  <a:pt x="0" y="849430"/>
                  <a:pt x="84169" y="702977"/>
                  <a:pt x="186635" y="644396"/>
                </a:cubicBezTo>
                <a:cubicBezTo>
                  <a:pt x="1225932" y="43937"/>
                  <a:pt x="1225932" y="43937"/>
                  <a:pt x="1225932" y="43937"/>
                </a:cubicBezTo>
                <a:cubicBezTo>
                  <a:pt x="1328398" y="-14645"/>
                  <a:pt x="1496735" y="-14645"/>
                  <a:pt x="1599201" y="43937"/>
                </a:cubicBezTo>
                <a:cubicBezTo>
                  <a:pt x="2638499" y="644396"/>
                  <a:pt x="2638499" y="644396"/>
                  <a:pt x="2638499" y="644396"/>
                </a:cubicBezTo>
                <a:cubicBezTo>
                  <a:pt x="2740965" y="702977"/>
                  <a:pt x="2825133" y="849430"/>
                  <a:pt x="2825133" y="966593"/>
                </a:cubicBezTo>
                <a:lnTo>
                  <a:pt x="2825133" y="2167512"/>
                </a:lnTo>
                <a:lnTo>
                  <a:pt x="2823724" y="2176408"/>
                </a:lnTo>
                <a:lnTo>
                  <a:pt x="1409" y="2176408"/>
                </a:lnTo>
                <a:close/>
              </a:path>
            </a:pathLst>
          </a:custGeom>
          <a:gradFill>
            <a:gsLst>
              <a:gs pos="0">
                <a:srgbClr val="1B2C45"/>
              </a:gs>
              <a:gs pos="100000">
                <a:srgbClr val="254E8C"/>
              </a:gs>
            </a:gsLst>
            <a:lin ang="19200000" scaled="0"/>
          </a:gradFill>
          <a:ln w="19050">
            <a:gradFill>
              <a:gsLst>
                <a:gs pos="0">
                  <a:srgbClr val="1B2C45"/>
                </a:gs>
                <a:gs pos="100000">
                  <a:srgbClr val="254E8C"/>
                </a:gs>
              </a:gsLst>
              <a:lin ang="3600000" scaled="0"/>
            </a:gradFill>
          </a:ln>
          <a:effectLst>
            <a:outerShdw blurRad="254000" dist="1905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white"/>
              </a:solidFill>
              <a:effectLst/>
              <a:uLnTx/>
              <a:uFillTx/>
              <a:latin typeface="等线"/>
              <a:ea typeface="等线" panose="02010600030101010101" pitchFamily="2" charset="-122"/>
              <a:cs typeface="+mn-cs"/>
            </a:endParaRPr>
          </a:p>
        </p:txBody>
      </p:sp>
      <p:pic>
        <p:nvPicPr>
          <p:cNvPr id="1026" name="Picture 2" descr="C:\Users\Administrator\Desktop\图片1.png"/>
          <p:cNvPicPr>
            <a:picLocks noChangeAspect="1" noChangeArrowheads="1"/>
          </p:cNvPicPr>
          <p:nvPr/>
        </p:nvPicPr>
        <p:blipFill>
          <a:blip r:embed="rId3"/>
          <a:srcRect/>
          <a:stretch>
            <a:fillRect/>
          </a:stretch>
        </p:blipFill>
        <p:spPr bwMode="auto">
          <a:xfrm>
            <a:off x="-278475" y="5300144"/>
            <a:ext cx="3113971" cy="1557856"/>
          </a:xfrm>
          <a:prstGeom prst="rect">
            <a:avLst/>
          </a:prstGeom>
          <a:noFill/>
        </p:spPr>
      </p:pic>
      <p:sp>
        <p:nvSpPr>
          <p:cNvPr id="29" name="标题 1"/>
          <p:cNvSpPr txBox="1"/>
          <p:nvPr/>
        </p:nvSpPr>
        <p:spPr>
          <a:xfrm>
            <a:off x="439049" y="2294803"/>
            <a:ext cx="11313902" cy="985977"/>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a:lstStyle>
          <a:p>
            <a:pPr algn="ctr">
              <a:lnSpc>
                <a:spcPct val="150000"/>
              </a:lnSpc>
            </a:pPr>
            <a:r>
              <a:rPr kumimoji="1" lang="zh-CN" altLang="en-US" sz="4800" b="1" dirty="0">
                <a:solidFill>
                  <a:srgbClr val="002060"/>
                </a:solidFill>
                <a:latin typeface="华文新魏" panose="02010800040101010101" pitchFamily="2" charset="-122"/>
                <a:ea typeface="华文新魏" panose="02010800040101010101" pitchFamily="2" charset="-122"/>
                <a:cs typeface="华文新魏" panose="02010800040101010101" pitchFamily="2" charset="-122"/>
                <a:sym typeface="+mn-ea"/>
              </a:rPr>
              <a:t>基于</a:t>
            </a:r>
            <a:r>
              <a:rPr kumimoji="1" lang="en-US" altLang="zh-CN" sz="4800" b="1" dirty="0">
                <a:solidFill>
                  <a:srgbClr val="002060"/>
                </a:solidFill>
                <a:latin typeface="华文新魏" panose="02010800040101010101" pitchFamily="2" charset="-122"/>
                <a:ea typeface="华文新魏" panose="02010800040101010101" pitchFamily="2" charset="-122"/>
                <a:cs typeface="华文新魏" panose="02010800040101010101" pitchFamily="2" charset="-122"/>
                <a:sym typeface="+mn-ea"/>
              </a:rPr>
              <a:t>RISC-V</a:t>
            </a:r>
            <a:r>
              <a:rPr kumimoji="1" lang="zh-CN" altLang="en-US" sz="4800" b="1" dirty="0">
                <a:solidFill>
                  <a:srgbClr val="002060"/>
                </a:solidFill>
                <a:latin typeface="华文新魏" panose="02010800040101010101" pitchFamily="2" charset="-122"/>
                <a:ea typeface="华文新魏" panose="02010800040101010101" pitchFamily="2" charset="-122"/>
                <a:cs typeface="华文新魏" panose="02010800040101010101" pitchFamily="2" charset="-122"/>
                <a:sym typeface="+mn-ea"/>
              </a:rPr>
              <a:t>架构的容器化可重现方法研究</a:t>
            </a:r>
          </a:p>
        </p:txBody>
      </p:sp>
      <p:sp>
        <p:nvSpPr>
          <p:cNvPr id="30" name="文本框 29">
            <a:extLst>
              <a:ext uri="{FF2B5EF4-FFF2-40B4-BE49-F238E27FC236}">
                <a16:creationId xmlns:a16="http://schemas.microsoft.com/office/drawing/2014/main" id="{17865CFB-DF92-4737-B4CD-BF09799AD8F4}"/>
              </a:ext>
            </a:extLst>
          </p:cNvPr>
          <p:cNvSpPr txBox="1"/>
          <p:nvPr/>
        </p:nvSpPr>
        <p:spPr>
          <a:xfrm>
            <a:off x="4652480" y="5151326"/>
            <a:ext cx="2720617" cy="1458220"/>
          </a:xfrm>
          <a:prstGeom prst="rect">
            <a:avLst/>
          </a:prstGeom>
          <a:noFill/>
        </p:spPr>
        <p:txBody>
          <a:bodyPr wrap="none" rtlCol="0">
            <a:spAutoFit/>
          </a:bodyPr>
          <a:lstStyle/>
          <a:p>
            <a:pPr algn="ctr">
              <a:lnSpc>
                <a:spcPct val="200000"/>
              </a:lnSpc>
            </a:pPr>
            <a:r>
              <a:rPr kumimoji="1" lang="zh-CN" altLang="en-US" sz="2400" b="1" dirty="0">
                <a:latin typeface="微软雅黑" panose="020B0503020204020204" pitchFamily="34" charset="-122"/>
                <a:ea typeface="微软雅黑" panose="020B0503020204020204" pitchFamily="34" charset="-122"/>
                <a:cs typeface="华文新魏" panose="02010800040101010101" pitchFamily="2" charset="-122"/>
              </a:rPr>
              <a:t>答辩人：崔傲</a:t>
            </a:r>
            <a:endParaRPr kumimoji="1" lang="en-US" altLang="zh-CN" sz="2400" b="1" dirty="0">
              <a:latin typeface="微软雅黑" panose="020B0503020204020204" pitchFamily="34" charset="-122"/>
              <a:ea typeface="微软雅黑" panose="020B0503020204020204" pitchFamily="34" charset="-122"/>
              <a:cs typeface="华文新魏" panose="02010800040101010101" pitchFamily="2" charset="-122"/>
            </a:endParaRPr>
          </a:p>
          <a:p>
            <a:pPr>
              <a:lnSpc>
                <a:spcPct val="200000"/>
              </a:lnSpc>
            </a:pPr>
            <a:r>
              <a:rPr kumimoji="1" lang="zh-CN" altLang="en-US" sz="2400" b="1" dirty="0">
                <a:latin typeface="微软雅黑" panose="020B0503020204020204" pitchFamily="34" charset="-122"/>
                <a:ea typeface="微软雅黑" panose="020B0503020204020204" pitchFamily="34" charset="-122"/>
                <a:cs typeface="华文新魏" panose="02010800040101010101" pitchFamily="2" charset="-122"/>
              </a:rPr>
              <a:t>指导老师：徐子晨</a:t>
            </a:r>
            <a:endParaRPr kumimoji="1" lang="en-US" altLang="zh-CN" sz="2400" b="1" dirty="0">
              <a:latin typeface="微软雅黑" panose="020B0503020204020204" pitchFamily="34" charset="-122"/>
              <a:ea typeface="微软雅黑" panose="020B0503020204020204" pitchFamily="34" charset="-122"/>
              <a:cs typeface="华文新魏" panose="02010800040101010101" pitchFamily="2" charset="-122"/>
            </a:endParaRPr>
          </a:p>
        </p:txBody>
      </p:sp>
      <p:grpSp>
        <p:nvGrpSpPr>
          <p:cNvPr id="32" name="Group 7">
            <a:extLst>
              <a:ext uri="{FF2B5EF4-FFF2-40B4-BE49-F238E27FC236}">
                <a16:creationId xmlns:a16="http://schemas.microsoft.com/office/drawing/2014/main" id="{90F46CC7-758E-4893-95D6-5423C94F29DF}"/>
              </a:ext>
            </a:extLst>
          </p:cNvPr>
          <p:cNvGrpSpPr/>
          <p:nvPr/>
        </p:nvGrpSpPr>
        <p:grpSpPr>
          <a:xfrm>
            <a:off x="2658697" y="5397894"/>
            <a:ext cx="1589101" cy="1362355"/>
            <a:chOff x="335564" y="5660992"/>
            <a:chExt cx="1589101" cy="1362355"/>
          </a:xfrm>
        </p:grpSpPr>
        <p:pic>
          <p:nvPicPr>
            <p:cNvPr id="33" name="Picture 5">
              <a:extLst>
                <a:ext uri="{FF2B5EF4-FFF2-40B4-BE49-F238E27FC236}">
                  <a16:creationId xmlns:a16="http://schemas.microsoft.com/office/drawing/2014/main" id="{5FDBE36D-1D12-46D7-B664-EA296F99B9F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2716" y="5660992"/>
              <a:ext cx="965084" cy="965084"/>
            </a:xfrm>
            <a:prstGeom prst="rect">
              <a:avLst/>
            </a:prstGeom>
          </p:spPr>
        </p:pic>
        <p:sp>
          <p:nvSpPr>
            <p:cNvPr id="34" name="文本占位符 2">
              <a:extLst>
                <a:ext uri="{FF2B5EF4-FFF2-40B4-BE49-F238E27FC236}">
                  <a16:creationId xmlns:a16="http://schemas.microsoft.com/office/drawing/2014/main" id="{B2978E47-6CF4-4B09-AA25-E6459D39D356}"/>
                </a:ext>
              </a:extLst>
            </p:cNvPr>
            <p:cNvSpPr txBox="1">
              <a:spLocks/>
            </p:cNvSpPr>
            <p:nvPr/>
          </p:nvSpPr>
          <p:spPr>
            <a:xfrm>
              <a:off x="335564" y="6663502"/>
              <a:ext cx="1589101" cy="359845"/>
            </a:xfrm>
            <a:prstGeom prst="rect">
              <a:avLst/>
            </a:prstGeom>
          </p:spPr>
          <p:txBody>
            <a:bodyPr/>
            <a:lstStyle>
              <a:lvl1pPr marL="101588" indent="-101588" algn="l" defTabSz="975238" rtl="0" eaLnBrk="1" latinLnBrk="0" hangingPunct="1">
                <a:lnSpc>
                  <a:spcPct val="100000"/>
                </a:lnSpc>
                <a:spcBef>
                  <a:spcPts val="267"/>
                </a:spcBef>
                <a:buClr>
                  <a:schemeClr val="accent2"/>
                </a:buClr>
                <a:buFont typeface="Arial" panose="020B0604020202020204" pitchFamily="34" charset="0"/>
                <a:buChar char="•"/>
                <a:defRPr lang="zh-CN" sz="622" kern="1200">
                  <a:solidFill>
                    <a:schemeClr val="tx1"/>
                  </a:solidFill>
                  <a:latin typeface="Microsoft YaHei UI" panose="020B0503020204020204" pitchFamily="34" charset="-122"/>
                  <a:ea typeface="Microsoft YaHei UI" panose="020B0503020204020204" pitchFamily="34" charset="-122"/>
                  <a:cs typeface="+mn-cs"/>
                </a:defRPr>
              </a:lvl1pPr>
              <a:lvl2pPr marL="243810" indent="-101588" algn="l" defTabSz="975238" rtl="0" eaLnBrk="1" latinLnBrk="0" hangingPunct="1">
                <a:lnSpc>
                  <a:spcPct val="100000"/>
                </a:lnSpc>
                <a:spcBef>
                  <a:spcPts val="267"/>
                </a:spcBef>
                <a:buClr>
                  <a:schemeClr val="accent2"/>
                </a:buClr>
                <a:buFont typeface="Arial" panose="020B0604020202020204" pitchFamily="34" charset="0"/>
                <a:buChar char="•"/>
                <a:defRPr lang="zh-CN" sz="533" kern="1200">
                  <a:solidFill>
                    <a:schemeClr val="tx1"/>
                  </a:solidFill>
                  <a:latin typeface="Microsoft YaHei UI" panose="020B0503020204020204" pitchFamily="34" charset="-122"/>
                  <a:ea typeface="Microsoft YaHei UI" panose="020B0503020204020204" pitchFamily="34" charset="-122"/>
                  <a:cs typeface="+mn-cs"/>
                </a:defRPr>
              </a:lvl2pPr>
              <a:lvl3pPr marL="243810" indent="-101588" algn="l" defTabSz="975238" rtl="0" eaLnBrk="1" latinLnBrk="0" hangingPunct="1">
                <a:lnSpc>
                  <a:spcPct val="100000"/>
                </a:lnSpc>
                <a:spcBef>
                  <a:spcPts val="267"/>
                </a:spcBef>
                <a:buClr>
                  <a:schemeClr val="accent2"/>
                </a:buClr>
                <a:buFont typeface="Arial" panose="020B0604020202020204" pitchFamily="34" charset="0"/>
                <a:buChar char="•"/>
                <a:defRPr lang="zh-CN" sz="533" kern="1200">
                  <a:solidFill>
                    <a:schemeClr val="tx1"/>
                  </a:solidFill>
                  <a:latin typeface="Microsoft YaHei UI" panose="020B0503020204020204" pitchFamily="34" charset="-122"/>
                  <a:ea typeface="Microsoft YaHei UI" panose="020B0503020204020204" pitchFamily="34" charset="-122"/>
                  <a:cs typeface="+mn-cs"/>
                </a:defRPr>
              </a:lvl3pPr>
              <a:lvl4pPr marL="243810" indent="-101588" algn="l" defTabSz="975238" rtl="0" eaLnBrk="1" latinLnBrk="0" hangingPunct="1">
                <a:lnSpc>
                  <a:spcPct val="100000"/>
                </a:lnSpc>
                <a:spcBef>
                  <a:spcPts val="267"/>
                </a:spcBef>
                <a:buClr>
                  <a:schemeClr val="accent2"/>
                </a:buClr>
                <a:buFont typeface="Arial" panose="020B0604020202020204" pitchFamily="34" charset="0"/>
                <a:buChar char="•"/>
                <a:defRPr lang="zh-CN" sz="533" kern="1200">
                  <a:solidFill>
                    <a:schemeClr val="tx1"/>
                  </a:solidFill>
                  <a:latin typeface="Microsoft YaHei UI" panose="020B0503020204020204" pitchFamily="34" charset="-122"/>
                  <a:ea typeface="Microsoft YaHei UI" panose="020B0503020204020204" pitchFamily="34" charset="-122"/>
                  <a:cs typeface="+mn-cs"/>
                </a:defRPr>
              </a:lvl4pPr>
              <a:lvl5pPr marL="243810" indent="-101588" algn="l" defTabSz="975238" rtl="0" eaLnBrk="1" latinLnBrk="0" hangingPunct="1">
                <a:lnSpc>
                  <a:spcPct val="100000"/>
                </a:lnSpc>
                <a:spcBef>
                  <a:spcPts val="267"/>
                </a:spcBef>
                <a:buClr>
                  <a:schemeClr val="accent2"/>
                </a:buClr>
                <a:buFont typeface="Arial" panose="020B0604020202020204" pitchFamily="34" charset="0"/>
                <a:buChar char="•"/>
                <a:defRPr lang="zh-CN" sz="533" kern="1200">
                  <a:solidFill>
                    <a:schemeClr val="tx1"/>
                  </a:solidFill>
                  <a:latin typeface="Microsoft YaHei UI" panose="020B0503020204020204" pitchFamily="34" charset="-122"/>
                  <a:ea typeface="Microsoft YaHei UI" panose="020B0503020204020204" pitchFamily="34" charset="-122"/>
                  <a:cs typeface="+mn-cs"/>
                </a:defRPr>
              </a:lvl5pPr>
              <a:lvl6pPr marL="243810" indent="-101588" algn="l" defTabSz="975238" rtl="0" eaLnBrk="1" latinLnBrk="0" hangingPunct="1">
                <a:lnSpc>
                  <a:spcPct val="100000"/>
                </a:lnSpc>
                <a:spcBef>
                  <a:spcPts val="267"/>
                </a:spcBef>
                <a:buClr>
                  <a:schemeClr val="accent2"/>
                </a:buClr>
                <a:buFont typeface="Arial" panose="020B0604020202020204" pitchFamily="34" charset="0"/>
                <a:buChar char="•"/>
                <a:defRPr lang="zh-CN" sz="533" kern="1200">
                  <a:solidFill>
                    <a:schemeClr val="tx1"/>
                  </a:solidFill>
                  <a:latin typeface="+mn-lt"/>
                  <a:ea typeface="+mn-ea"/>
                  <a:cs typeface="+mn-cs"/>
                </a:defRPr>
              </a:lvl6pPr>
              <a:lvl7pPr marL="243810" indent="-101588" algn="l" defTabSz="975238" rtl="0" eaLnBrk="1" latinLnBrk="0" hangingPunct="1">
                <a:lnSpc>
                  <a:spcPct val="100000"/>
                </a:lnSpc>
                <a:spcBef>
                  <a:spcPts val="267"/>
                </a:spcBef>
                <a:buClr>
                  <a:schemeClr val="accent2"/>
                </a:buClr>
                <a:buFont typeface="Arial" panose="020B0604020202020204" pitchFamily="34" charset="0"/>
                <a:buChar char="•"/>
                <a:defRPr lang="zh-CN" sz="533" kern="1200">
                  <a:solidFill>
                    <a:schemeClr val="tx1"/>
                  </a:solidFill>
                  <a:latin typeface="+mn-lt"/>
                  <a:ea typeface="+mn-ea"/>
                  <a:cs typeface="+mn-cs"/>
                </a:defRPr>
              </a:lvl7pPr>
              <a:lvl8pPr marL="243810" indent="-101588" algn="l" defTabSz="975238" rtl="0" eaLnBrk="1" latinLnBrk="0" hangingPunct="1">
                <a:lnSpc>
                  <a:spcPct val="100000"/>
                </a:lnSpc>
                <a:spcBef>
                  <a:spcPts val="267"/>
                </a:spcBef>
                <a:buClr>
                  <a:schemeClr val="accent2"/>
                </a:buClr>
                <a:buFont typeface="Arial" panose="020B0604020202020204" pitchFamily="34" charset="0"/>
                <a:buChar char="•"/>
                <a:defRPr lang="zh-CN" sz="533" kern="1200">
                  <a:solidFill>
                    <a:schemeClr val="tx1"/>
                  </a:solidFill>
                  <a:latin typeface="+mn-lt"/>
                  <a:ea typeface="+mn-ea"/>
                  <a:cs typeface="+mn-cs"/>
                </a:defRPr>
              </a:lvl8pPr>
              <a:lvl9pPr marL="243810" indent="-101588" algn="l" defTabSz="975238" rtl="0" eaLnBrk="1" latinLnBrk="0" hangingPunct="1">
                <a:lnSpc>
                  <a:spcPct val="100000"/>
                </a:lnSpc>
                <a:spcBef>
                  <a:spcPts val="267"/>
                </a:spcBef>
                <a:buClr>
                  <a:schemeClr val="accent2"/>
                </a:buClr>
                <a:buFont typeface="Arial" panose="020B0604020202020204" pitchFamily="34" charset="0"/>
                <a:buChar char="•"/>
                <a:defRPr lang="zh-CN" sz="533" kern="1200">
                  <a:solidFill>
                    <a:schemeClr val="tx1"/>
                  </a:solidFill>
                  <a:latin typeface="+mn-lt"/>
                  <a:ea typeface="+mn-ea"/>
                  <a:cs typeface="+mn-cs"/>
                </a:defRPr>
              </a:lvl9pPr>
            </a:lstStyle>
            <a:p>
              <a:pPr marL="0" indent="0" algn="ctr">
                <a:spcAft>
                  <a:spcPts val="1200"/>
                </a:spcAft>
                <a:buNone/>
              </a:pPr>
              <a:r>
                <a:rPr kumimoji="1" lang="en-US" altLang="zh-CN" sz="2400" b="1" i="1" dirty="0" err="1">
                  <a:solidFill>
                    <a:srgbClr val="2E353B"/>
                  </a:solidFill>
                  <a:latin typeface="微软雅黑" panose="020B0503020204020204" pitchFamily="34" charset="-122"/>
                  <a:ea typeface="微软雅黑" panose="020B0503020204020204" pitchFamily="34" charset="-122"/>
                  <a:cs typeface="Microsoft YaHei" charset="-122"/>
                </a:rPr>
                <a:t>GoodLab</a:t>
              </a:r>
              <a:endParaRPr kumimoji="1" lang="zh-CN" altLang="en-US" sz="2400" b="1" i="1" dirty="0">
                <a:solidFill>
                  <a:srgbClr val="2E353B"/>
                </a:solidFill>
                <a:latin typeface="微软雅黑" panose="020B0503020204020204" pitchFamily="34" charset="-122"/>
                <a:ea typeface="微软雅黑" panose="020B0503020204020204" pitchFamily="34" charset="-122"/>
                <a:cs typeface="Microsoft YaHei" charset="-122"/>
              </a:endParaRPr>
            </a:p>
          </p:txBody>
        </p:sp>
      </p:grpSp>
      <p:pic>
        <p:nvPicPr>
          <p:cNvPr id="35" name="图片 34">
            <a:extLst>
              <a:ext uri="{FF2B5EF4-FFF2-40B4-BE49-F238E27FC236}">
                <a16:creationId xmlns:a16="http://schemas.microsoft.com/office/drawing/2014/main" id="{426F7890-C6CE-447C-8955-9B5199D62AE9}"/>
              </a:ext>
            </a:extLst>
          </p:cNvPr>
          <p:cNvPicPr>
            <a:picLocks noChangeAspect="1"/>
          </p:cNvPicPr>
          <p:nvPr/>
        </p:nvPicPr>
        <p:blipFill>
          <a:blip r:embed="rId5" cstate="hqprint">
            <a:extLst>
              <a:ext uri="{28A0092B-C50C-407E-A947-70E740481C1C}">
                <a14:useLocalDpi xmlns:a14="http://schemas.microsoft.com/office/drawing/2010/main"/>
              </a:ext>
            </a:extLst>
          </a:blip>
          <a:stretch>
            <a:fillRect/>
          </a:stretch>
        </p:blipFill>
        <p:spPr>
          <a:xfrm>
            <a:off x="9018263" y="229421"/>
            <a:ext cx="2868934" cy="728134"/>
          </a:xfrm>
          <a:prstGeom prst="rect">
            <a:avLst/>
          </a:prstGeom>
        </p:spPr>
      </p:pic>
      <p:sp>
        <p:nvSpPr>
          <p:cNvPr id="41" name="标题 1">
            <a:extLst>
              <a:ext uri="{FF2B5EF4-FFF2-40B4-BE49-F238E27FC236}">
                <a16:creationId xmlns:a16="http://schemas.microsoft.com/office/drawing/2014/main" id="{14665122-D485-4C41-8D73-9E7707C58268}"/>
              </a:ext>
            </a:extLst>
          </p:cNvPr>
          <p:cNvSpPr txBox="1"/>
          <p:nvPr/>
        </p:nvSpPr>
        <p:spPr>
          <a:xfrm>
            <a:off x="5930284" y="898052"/>
            <a:ext cx="8133426" cy="985977"/>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a:lstStyle>
          <a:p>
            <a:pPr algn="ctr">
              <a:lnSpc>
                <a:spcPct val="150000"/>
              </a:lnSpc>
            </a:pPr>
            <a:r>
              <a:rPr kumimoji="1" lang="en-US" altLang="zh-CN" sz="2000" b="1" dirty="0">
                <a:solidFill>
                  <a:srgbClr val="FF0000"/>
                </a:solidFill>
                <a:latin typeface="华文新魏" panose="02010800040101010101" pitchFamily="2" charset="-122"/>
                <a:ea typeface="华文新魏" panose="02010800040101010101" pitchFamily="2" charset="-122"/>
                <a:cs typeface="华文新魏" panose="02010800040101010101" pitchFamily="2" charset="-122"/>
                <a:sym typeface="+mn-ea"/>
              </a:rPr>
              <a:t>2019</a:t>
            </a:r>
            <a:r>
              <a:rPr kumimoji="1" lang="zh-CN" altLang="en-US" sz="2000" b="1" dirty="0">
                <a:solidFill>
                  <a:srgbClr val="FF0000"/>
                </a:solidFill>
                <a:latin typeface="华文新魏" panose="02010800040101010101" pitchFamily="2" charset="-122"/>
                <a:ea typeface="华文新魏" panose="02010800040101010101" pitchFamily="2" charset="-122"/>
                <a:cs typeface="华文新魏" panose="02010800040101010101" pitchFamily="2" charset="-122"/>
                <a:sym typeface="+mn-ea"/>
              </a:rPr>
              <a:t>级硕士研究生学位论文开题答辩</a:t>
            </a:r>
          </a:p>
        </p:txBody>
      </p:sp>
      <p:sp>
        <p:nvSpPr>
          <p:cNvPr id="2" name="灯片编号占位符 1">
            <a:extLst>
              <a:ext uri="{FF2B5EF4-FFF2-40B4-BE49-F238E27FC236}">
                <a16:creationId xmlns:a16="http://schemas.microsoft.com/office/drawing/2014/main" id="{561BE997-345F-4DF2-9E8F-7FB54548BA9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71039F2-B085-47B9-813A-0F6959ABC154}" type="slidenum">
              <a:rPr kumimoji="0" lang="zh-CN" altLang="en-US" sz="1200" b="1"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13" name="文本框 12">
            <a:extLst>
              <a:ext uri="{FF2B5EF4-FFF2-40B4-BE49-F238E27FC236}">
                <a16:creationId xmlns:a16="http://schemas.microsoft.com/office/drawing/2014/main" id="{085E6DC6-2054-4164-952E-78831FCC1F68}"/>
              </a:ext>
            </a:extLst>
          </p:cNvPr>
          <p:cNvSpPr txBox="1"/>
          <p:nvPr/>
        </p:nvSpPr>
        <p:spPr>
          <a:xfrm>
            <a:off x="5571792" y="5160880"/>
            <a:ext cx="7168718" cy="719556"/>
          </a:xfrm>
          <a:prstGeom prst="rect">
            <a:avLst/>
          </a:prstGeom>
          <a:noFill/>
        </p:spPr>
        <p:txBody>
          <a:bodyPr wrap="square">
            <a:spAutoFit/>
          </a:bodyPr>
          <a:lstStyle/>
          <a:p>
            <a:pPr algn="ctr">
              <a:lnSpc>
                <a:spcPct val="200000"/>
              </a:lnSpc>
            </a:pPr>
            <a:r>
              <a:rPr kumimoji="1" lang="zh-CN" altLang="en-US" sz="2400" b="1" dirty="0">
                <a:latin typeface="微软雅黑" panose="020B0503020204020204" pitchFamily="34" charset="-122"/>
                <a:ea typeface="微软雅黑" panose="020B0503020204020204" pitchFamily="34" charset="-122"/>
                <a:cs typeface="华文新魏" panose="02010800040101010101" pitchFamily="2" charset="-122"/>
              </a:rPr>
              <a:t>学号：</a:t>
            </a:r>
            <a:r>
              <a:rPr kumimoji="1" lang="en-US" altLang="zh-CN" sz="2400" b="1" dirty="0">
                <a:latin typeface="微软雅黑" panose="020B0503020204020204" pitchFamily="34" charset="-122"/>
                <a:ea typeface="微软雅黑" panose="020B0503020204020204" pitchFamily="34" charset="-122"/>
                <a:cs typeface="华文新魏" panose="02010800040101010101" pitchFamily="2" charset="-122"/>
              </a:rPr>
              <a:t>401030919003</a:t>
            </a:r>
          </a:p>
        </p:txBody>
      </p:sp>
    </p:spTree>
    <p:extLst>
      <p:ext uri="{BB962C8B-B14F-4D97-AF65-F5344CB8AC3E}">
        <p14:creationId xmlns:p14="http://schemas.microsoft.com/office/powerpoint/2010/main" val="1366681890"/>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E918707-2366-434F-8F38-EDE38D65C7C4}"/>
              </a:ext>
            </a:extLst>
          </p:cNvPr>
          <p:cNvSpPr>
            <a:spLocks noGrp="1"/>
          </p:cNvSpPr>
          <p:nvPr>
            <p:ph sz="quarter" idx="13"/>
          </p:nvPr>
        </p:nvSpPr>
        <p:spPr/>
        <p:txBody>
          <a:bodyPr/>
          <a:lstStyle/>
          <a:p>
            <a:r>
              <a:rPr lang="zh-CN" altLang="en-US" dirty="0">
                <a:solidFill>
                  <a:schemeClr val="tx1"/>
                </a:solidFill>
              </a:rPr>
              <a:t>研究方案</a:t>
            </a:r>
          </a:p>
        </p:txBody>
      </p:sp>
      <p:sp>
        <p:nvSpPr>
          <p:cNvPr id="23" name="文本框 22">
            <a:extLst>
              <a:ext uri="{FF2B5EF4-FFF2-40B4-BE49-F238E27FC236}">
                <a16:creationId xmlns:a16="http://schemas.microsoft.com/office/drawing/2014/main" id="{CD1C32C7-31AB-4B04-904B-7F9230EE9960}"/>
              </a:ext>
            </a:extLst>
          </p:cNvPr>
          <p:cNvSpPr txBox="1"/>
          <p:nvPr/>
        </p:nvSpPr>
        <p:spPr>
          <a:xfrm>
            <a:off x="1356266" y="972772"/>
            <a:ext cx="9479468" cy="523220"/>
          </a:xfrm>
          <a:prstGeom prst="rect">
            <a:avLst/>
          </a:prstGeom>
          <a:noFill/>
        </p:spPr>
        <p:txBody>
          <a:bodyPr wrap="square">
            <a:spAutoFit/>
          </a:bodyPr>
          <a:lstStyle/>
          <a:p>
            <a:pPr algn="ctr"/>
            <a:r>
              <a:rPr kumimoji="1" lang="zh-CN" altLang="en-US" sz="2800" b="1" dirty="0">
                <a:solidFill>
                  <a:srgbClr val="00B050"/>
                </a:solidFill>
                <a:latin typeface="华文新魏" panose="02010800040101010101" pitchFamily="2" charset="-122"/>
                <a:ea typeface="华文新魏" panose="02010800040101010101" pitchFamily="2" charset="-122"/>
                <a:cs typeface="华文新魏" panose="02010800040101010101" pitchFamily="2" charset="-122"/>
                <a:sym typeface="+mn-ea"/>
              </a:rPr>
              <a:t>基于</a:t>
            </a:r>
            <a:r>
              <a:rPr kumimoji="1" lang="en-US" altLang="zh-CN" sz="2400" b="1" dirty="0">
                <a:solidFill>
                  <a:srgbClr val="00B050"/>
                </a:solidFill>
                <a:latin typeface="华文新魏" panose="02010800040101010101" pitchFamily="2" charset="-122"/>
                <a:ea typeface="华文新魏" panose="02010800040101010101" pitchFamily="2" charset="-122"/>
                <a:cs typeface="华文新魏" panose="02010800040101010101" pitchFamily="2" charset="-122"/>
                <a:sym typeface="+mn-ea"/>
              </a:rPr>
              <a:t>RISC-V</a:t>
            </a:r>
            <a:r>
              <a:rPr kumimoji="1" lang="zh-CN" altLang="en-US" sz="2800" b="1" dirty="0">
                <a:solidFill>
                  <a:srgbClr val="00B050"/>
                </a:solidFill>
                <a:latin typeface="华文新魏" panose="02010800040101010101" pitchFamily="2" charset="-122"/>
                <a:ea typeface="华文新魏" panose="02010800040101010101" pitchFamily="2" charset="-122"/>
                <a:cs typeface="华文新魏" panose="02010800040101010101" pitchFamily="2" charset="-122"/>
                <a:sym typeface="+mn-ea"/>
              </a:rPr>
              <a:t>架构的容器化可重现方法</a:t>
            </a:r>
            <a:endParaRPr lang="zh-CN" altLang="en-US" sz="2800" dirty="0">
              <a:solidFill>
                <a:srgbClr val="00B050"/>
              </a:solidFill>
            </a:endParaRPr>
          </a:p>
        </p:txBody>
      </p:sp>
      <p:sp>
        <p:nvSpPr>
          <p:cNvPr id="9" name="文本框 8">
            <a:extLst>
              <a:ext uri="{FF2B5EF4-FFF2-40B4-BE49-F238E27FC236}">
                <a16:creationId xmlns:a16="http://schemas.microsoft.com/office/drawing/2014/main" id="{DEE1DDF1-E2F2-40FE-BCC5-0D8AA0206FFC}"/>
              </a:ext>
            </a:extLst>
          </p:cNvPr>
          <p:cNvSpPr txBox="1"/>
          <p:nvPr/>
        </p:nvSpPr>
        <p:spPr>
          <a:xfrm>
            <a:off x="777506" y="1563726"/>
            <a:ext cx="9280893" cy="3316742"/>
          </a:xfrm>
          <a:prstGeom prst="rect">
            <a:avLst/>
          </a:prstGeom>
          <a:noFill/>
        </p:spPr>
        <p:txBody>
          <a:bodyPr wrap="square">
            <a:spAutoFit/>
          </a:bodyPr>
          <a:lstStyle/>
          <a:p>
            <a:pPr marL="285750" indent="-285750">
              <a:lnSpc>
                <a:spcPct val="200000"/>
              </a:lnSpc>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rPr>
              <a:t>二进制翻译</a:t>
            </a:r>
            <a:endParaRPr lang="en-US" altLang="zh-CN" b="1" dirty="0">
              <a:latin typeface="微软雅黑" panose="020B0503020204020204" pitchFamily="34" charset="-122"/>
              <a:ea typeface="微软雅黑" panose="020B0503020204020204" pitchFamily="34" charset="-122"/>
            </a:endParaRPr>
          </a:p>
          <a:p>
            <a:pPr>
              <a:lnSpc>
                <a:spcPct val="200000"/>
              </a:lnSpc>
            </a:pPr>
            <a:r>
              <a:rPr lang="en-US" altLang="zh-CN" b="1" dirty="0">
                <a:latin typeface="微软雅黑" panose="020B0503020204020204" pitchFamily="34" charset="-122"/>
                <a:ea typeface="微软雅黑" panose="020B0503020204020204" pitchFamily="34" charset="-122"/>
              </a:rPr>
              <a:t>        </a:t>
            </a:r>
            <a:r>
              <a:rPr lang="zh-CN" altLang="en-US" dirty="0">
                <a:latin typeface="楷体" panose="02010609060101010101" pitchFamily="49" charset="-122"/>
                <a:ea typeface="楷体" panose="02010609060101010101" pitchFamily="49" charset="-122"/>
              </a:rPr>
              <a:t>基于二进制指令翻译，在</a:t>
            </a:r>
            <a:r>
              <a:rPr lang="en-US" altLang="zh-CN" dirty="0">
                <a:latin typeface="楷体" panose="02010609060101010101" pitchFamily="49" charset="-122"/>
                <a:ea typeface="楷体" panose="02010609060101010101" pitchFamily="49" charset="-122"/>
              </a:rPr>
              <a:t>RISC-V</a:t>
            </a:r>
            <a:r>
              <a:rPr lang="zh-CN" altLang="en-US" dirty="0">
                <a:latin typeface="楷体" panose="02010609060101010101" pitchFamily="49" charset="-122"/>
                <a:ea typeface="楷体" panose="02010609060101010101" pitchFamily="49" charset="-122"/>
              </a:rPr>
              <a:t>架构上快速</a:t>
            </a:r>
            <a:r>
              <a:rPr lang="zh-CN" altLang="en-US" dirty="0">
                <a:solidFill>
                  <a:srgbClr val="00B050"/>
                </a:solidFill>
                <a:latin typeface="楷体" panose="02010609060101010101" pitchFamily="49" charset="-122"/>
                <a:ea typeface="楷体" panose="02010609060101010101" pitchFamily="49" charset="-122"/>
              </a:rPr>
              <a:t>移植</a:t>
            </a:r>
            <a:r>
              <a:rPr lang="zh-CN" altLang="en-US" dirty="0">
                <a:latin typeface="楷体" panose="02010609060101010101" pitchFamily="49" charset="-122"/>
                <a:ea typeface="楷体" panose="02010609060101010101" pitchFamily="49" charset="-122"/>
              </a:rPr>
              <a:t>软件</a:t>
            </a:r>
            <a:endParaRPr lang="en-US" altLang="zh-CN" dirty="0">
              <a:latin typeface="楷体" panose="02010609060101010101" pitchFamily="49" charset="-122"/>
              <a:ea typeface="楷体" panose="02010609060101010101" pitchFamily="49" charset="-122"/>
            </a:endParaRPr>
          </a:p>
          <a:p>
            <a:pPr marL="285750" indent="-285750">
              <a:lnSpc>
                <a:spcPct val="200000"/>
              </a:lnSpc>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rPr>
              <a:t>拦截并修改不确定性来源</a:t>
            </a:r>
            <a:endParaRPr lang="en-US" altLang="zh-CN" sz="1600" dirty="0">
              <a:latin typeface="微软雅黑" panose="020B0503020204020204" pitchFamily="34" charset="-122"/>
              <a:ea typeface="微软雅黑" panose="020B0503020204020204" pitchFamily="34" charset="-122"/>
            </a:endParaRPr>
          </a:p>
          <a:p>
            <a:pPr>
              <a:lnSpc>
                <a:spcPct val="200000"/>
              </a:lnSpc>
            </a:pPr>
            <a:r>
              <a:rPr lang="zh-CN" altLang="en-US" dirty="0">
                <a:latin typeface="楷体" panose="02010609060101010101" pitchFamily="49" charset="-122"/>
                <a:ea typeface="楷体" panose="02010609060101010101" pitchFamily="49" charset="-122"/>
              </a:rPr>
              <a:t>    拦截存在不确定性的系统调用和</a:t>
            </a:r>
            <a:r>
              <a:rPr lang="en-US" altLang="zh-CN" dirty="0">
                <a:latin typeface="楷体" panose="02010609060101010101" pitchFamily="49" charset="-122"/>
                <a:ea typeface="楷体" panose="02010609060101010101" pitchFamily="49" charset="-122"/>
              </a:rPr>
              <a:t>CPU</a:t>
            </a:r>
            <a:r>
              <a:rPr lang="zh-CN" altLang="en-US" dirty="0">
                <a:latin typeface="楷体" panose="02010609060101010101" pitchFamily="49" charset="-122"/>
                <a:ea typeface="楷体" panose="02010609060101010101" pitchFamily="49" charset="-122"/>
              </a:rPr>
              <a:t>指令，保证输出的</a:t>
            </a:r>
            <a:r>
              <a:rPr lang="zh-CN" altLang="en-US" dirty="0">
                <a:solidFill>
                  <a:srgbClr val="00B050"/>
                </a:solidFill>
                <a:latin typeface="楷体" panose="02010609060101010101" pitchFamily="49" charset="-122"/>
                <a:ea typeface="楷体" panose="02010609060101010101" pitchFamily="49" charset="-122"/>
              </a:rPr>
              <a:t>确定性</a:t>
            </a:r>
            <a:endParaRPr lang="en-US" altLang="zh-CN" dirty="0">
              <a:solidFill>
                <a:srgbClr val="00B050"/>
              </a:solidFill>
              <a:latin typeface="楷体" panose="02010609060101010101" pitchFamily="49" charset="-122"/>
              <a:ea typeface="楷体" panose="02010609060101010101" pitchFamily="49" charset="-122"/>
            </a:endParaRPr>
          </a:p>
          <a:p>
            <a:pPr marL="285750" indent="-285750">
              <a:lnSpc>
                <a:spcPct val="200000"/>
              </a:lnSpc>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rPr>
              <a:t>命名空间隔离</a:t>
            </a:r>
            <a:endParaRPr lang="en-US" altLang="zh-CN" dirty="0">
              <a:latin typeface="微软雅黑" panose="020B0503020204020204" pitchFamily="34" charset="-122"/>
              <a:ea typeface="微软雅黑" panose="020B0503020204020204" pitchFamily="34" charset="-122"/>
            </a:endParaRPr>
          </a:p>
          <a:p>
            <a:pPr>
              <a:lnSpc>
                <a:spcPct val="200000"/>
              </a:lnSpc>
            </a:pPr>
            <a:r>
              <a:rPr lang="zh-CN" altLang="en-US" dirty="0">
                <a:latin typeface="楷体" panose="02010609060101010101" pitchFamily="49" charset="-122"/>
                <a:ea typeface="楷体" panose="02010609060101010101" pitchFamily="49" charset="-122"/>
              </a:rPr>
              <a:t>    在用户空间内隔离软件进程，构建</a:t>
            </a:r>
            <a:r>
              <a:rPr lang="zh-CN" altLang="en-US" dirty="0">
                <a:solidFill>
                  <a:srgbClr val="00B050"/>
                </a:solidFill>
                <a:latin typeface="楷体" panose="02010609060101010101" pitchFamily="49" charset="-122"/>
                <a:ea typeface="楷体" panose="02010609060101010101" pitchFamily="49" charset="-122"/>
              </a:rPr>
              <a:t>可重现的容器抽象</a:t>
            </a:r>
            <a:endParaRPr lang="en-US" altLang="zh-CN" dirty="0">
              <a:solidFill>
                <a:srgbClr val="00B050"/>
              </a:solidFill>
              <a:latin typeface="楷体" panose="02010609060101010101" pitchFamily="49" charset="-122"/>
              <a:ea typeface="楷体" panose="02010609060101010101" pitchFamily="49" charset="-122"/>
            </a:endParaRPr>
          </a:p>
        </p:txBody>
      </p:sp>
      <p:sp>
        <p:nvSpPr>
          <p:cNvPr id="2" name="灯片编号占位符 1">
            <a:extLst>
              <a:ext uri="{FF2B5EF4-FFF2-40B4-BE49-F238E27FC236}">
                <a16:creationId xmlns:a16="http://schemas.microsoft.com/office/drawing/2014/main" id="{DCB778E3-6E32-4449-94FA-1D5BFF03966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CCCCC6-E580-4F3B-8304-709677B2B179}" type="slidenum">
              <a:rPr kumimoji="0" lang="zh-CN" altLang="en-US" sz="1200" b="0" i="0" u="none" strike="noStrike" kern="1200" cap="none" spc="0" normalizeH="0" baseline="0" noProof="0" smtClean="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865240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E918707-2366-434F-8F38-EDE38D65C7C4}"/>
              </a:ext>
            </a:extLst>
          </p:cNvPr>
          <p:cNvSpPr>
            <a:spLocks noGrp="1"/>
          </p:cNvSpPr>
          <p:nvPr>
            <p:ph sz="quarter" idx="13"/>
          </p:nvPr>
        </p:nvSpPr>
        <p:spPr/>
        <p:txBody>
          <a:bodyPr/>
          <a:lstStyle/>
          <a:p>
            <a:r>
              <a:rPr lang="zh-CN" altLang="en-US" dirty="0">
                <a:solidFill>
                  <a:schemeClr val="tx1"/>
                </a:solidFill>
              </a:rPr>
              <a:t>前期工作</a:t>
            </a:r>
          </a:p>
        </p:txBody>
      </p:sp>
      <p:sp>
        <p:nvSpPr>
          <p:cNvPr id="23" name="文本框 22">
            <a:extLst>
              <a:ext uri="{FF2B5EF4-FFF2-40B4-BE49-F238E27FC236}">
                <a16:creationId xmlns:a16="http://schemas.microsoft.com/office/drawing/2014/main" id="{CD1C32C7-31AB-4B04-904B-7F9230EE9960}"/>
              </a:ext>
            </a:extLst>
          </p:cNvPr>
          <p:cNvSpPr txBox="1"/>
          <p:nvPr/>
        </p:nvSpPr>
        <p:spPr>
          <a:xfrm>
            <a:off x="1356266" y="972772"/>
            <a:ext cx="9479468" cy="523220"/>
          </a:xfrm>
          <a:prstGeom prst="rect">
            <a:avLst/>
          </a:prstGeom>
          <a:noFill/>
        </p:spPr>
        <p:txBody>
          <a:bodyPr wrap="square">
            <a:spAutoFit/>
          </a:bodyPr>
          <a:lstStyle/>
          <a:p>
            <a:pPr algn="ctr"/>
            <a:r>
              <a:rPr kumimoji="1" lang="zh-CN" altLang="en-US" sz="2800" b="1" dirty="0">
                <a:solidFill>
                  <a:srgbClr val="00B050"/>
                </a:solidFill>
                <a:latin typeface="华文新魏" panose="02010800040101010101" pitchFamily="2" charset="-122"/>
                <a:ea typeface="华文新魏" panose="02010800040101010101" pitchFamily="2" charset="-122"/>
                <a:cs typeface="华文新魏" panose="02010800040101010101" pitchFamily="2" charset="-122"/>
                <a:sym typeface="+mn-ea"/>
              </a:rPr>
              <a:t>基于</a:t>
            </a:r>
            <a:r>
              <a:rPr kumimoji="1" lang="en-US" altLang="zh-CN" sz="2400" b="1" dirty="0">
                <a:solidFill>
                  <a:srgbClr val="00B050"/>
                </a:solidFill>
                <a:latin typeface="华文新魏" panose="02010800040101010101" pitchFamily="2" charset="-122"/>
                <a:ea typeface="华文新魏" panose="02010800040101010101" pitchFamily="2" charset="-122"/>
                <a:cs typeface="华文新魏" panose="02010800040101010101" pitchFamily="2" charset="-122"/>
                <a:sym typeface="+mn-ea"/>
              </a:rPr>
              <a:t>RISC-V</a:t>
            </a:r>
            <a:r>
              <a:rPr kumimoji="1" lang="zh-CN" altLang="en-US" sz="2800" b="1" dirty="0">
                <a:solidFill>
                  <a:srgbClr val="00B050"/>
                </a:solidFill>
                <a:latin typeface="华文新魏" panose="02010800040101010101" pitchFamily="2" charset="-122"/>
                <a:ea typeface="华文新魏" panose="02010800040101010101" pitchFamily="2" charset="-122"/>
                <a:cs typeface="华文新魏" panose="02010800040101010101" pitchFamily="2" charset="-122"/>
                <a:sym typeface="+mn-ea"/>
              </a:rPr>
              <a:t>架构的容器化可重现方法</a:t>
            </a:r>
            <a:endParaRPr lang="zh-CN" altLang="en-US" sz="2800" dirty="0">
              <a:solidFill>
                <a:srgbClr val="00B050"/>
              </a:solidFill>
            </a:endParaRPr>
          </a:p>
        </p:txBody>
      </p:sp>
      <p:sp>
        <p:nvSpPr>
          <p:cNvPr id="9" name="文本框 8">
            <a:extLst>
              <a:ext uri="{FF2B5EF4-FFF2-40B4-BE49-F238E27FC236}">
                <a16:creationId xmlns:a16="http://schemas.microsoft.com/office/drawing/2014/main" id="{DEE1DDF1-E2F2-40FE-BCC5-0D8AA0206FFC}"/>
              </a:ext>
            </a:extLst>
          </p:cNvPr>
          <p:cNvSpPr txBox="1"/>
          <p:nvPr/>
        </p:nvSpPr>
        <p:spPr>
          <a:xfrm>
            <a:off x="774008" y="1563726"/>
            <a:ext cx="9280893" cy="1113766"/>
          </a:xfrm>
          <a:prstGeom prst="rect">
            <a:avLst/>
          </a:prstGeom>
          <a:noFill/>
        </p:spPr>
        <p:txBody>
          <a:bodyPr wrap="square">
            <a:spAutoFit/>
          </a:bodyPr>
          <a:lstStyle/>
          <a:p>
            <a:pPr marL="285750" indent="-285750">
              <a:lnSpc>
                <a:spcPct val="200000"/>
              </a:lnSpc>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rPr>
              <a:t>二进制翻译</a:t>
            </a:r>
            <a:endParaRPr lang="en-US" altLang="zh-CN" b="1" dirty="0">
              <a:latin typeface="微软雅黑" panose="020B0503020204020204" pitchFamily="34" charset="-122"/>
              <a:ea typeface="微软雅黑" panose="020B0503020204020204" pitchFamily="34" charset="-122"/>
            </a:endParaRPr>
          </a:p>
          <a:p>
            <a:pPr>
              <a:lnSpc>
                <a:spcPct val="200000"/>
              </a:lnSpc>
            </a:pPr>
            <a:r>
              <a:rPr lang="en-US" altLang="zh-CN" b="1" dirty="0">
                <a:latin typeface="微软雅黑" panose="020B0503020204020204" pitchFamily="34" charset="-122"/>
                <a:ea typeface="微软雅黑" panose="020B0503020204020204" pitchFamily="34" charset="-122"/>
              </a:rPr>
              <a:t>        </a:t>
            </a:r>
            <a:r>
              <a:rPr lang="zh-CN" altLang="en-US" dirty="0">
                <a:latin typeface="楷体" panose="02010609060101010101" pitchFamily="49" charset="-122"/>
                <a:ea typeface="楷体" panose="02010609060101010101" pitchFamily="49" charset="-122"/>
              </a:rPr>
              <a:t>基于二进制指令翻译，在</a:t>
            </a:r>
            <a:r>
              <a:rPr lang="en-US" altLang="zh-CN" dirty="0">
                <a:latin typeface="楷体" panose="02010609060101010101" pitchFamily="49" charset="-122"/>
                <a:ea typeface="楷体" panose="02010609060101010101" pitchFamily="49" charset="-122"/>
              </a:rPr>
              <a:t>RISC-V</a:t>
            </a:r>
            <a:r>
              <a:rPr lang="zh-CN" altLang="en-US" dirty="0">
                <a:latin typeface="楷体" panose="02010609060101010101" pitchFamily="49" charset="-122"/>
                <a:ea typeface="楷体" panose="02010609060101010101" pitchFamily="49" charset="-122"/>
              </a:rPr>
              <a:t>架构上快速</a:t>
            </a:r>
            <a:r>
              <a:rPr lang="zh-CN" altLang="en-US" dirty="0">
                <a:solidFill>
                  <a:srgbClr val="00B050"/>
                </a:solidFill>
                <a:latin typeface="楷体" panose="02010609060101010101" pitchFamily="49" charset="-122"/>
                <a:ea typeface="楷体" panose="02010609060101010101" pitchFamily="49" charset="-122"/>
              </a:rPr>
              <a:t>移植</a:t>
            </a:r>
            <a:r>
              <a:rPr lang="zh-CN" altLang="en-US" dirty="0">
                <a:latin typeface="楷体" panose="02010609060101010101" pitchFamily="49" charset="-122"/>
                <a:ea typeface="楷体" panose="02010609060101010101" pitchFamily="49" charset="-122"/>
              </a:rPr>
              <a:t>软件</a:t>
            </a:r>
            <a:endParaRPr lang="en-US" altLang="zh-CN" dirty="0">
              <a:latin typeface="楷体" panose="02010609060101010101" pitchFamily="49" charset="-122"/>
              <a:ea typeface="楷体" panose="02010609060101010101" pitchFamily="49" charset="-122"/>
            </a:endParaRPr>
          </a:p>
        </p:txBody>
      </p:sp>
      <p:sp>
        <p:nvSpPr>
          <p:cNvPr id="10" name="矩形 9">
            <a:extLst>
              <a:ext uri="{FF2B5EF4-FFF2-40B4-BE49-F238E27FC236}">
                <a16:creationId xmlns:a16="http://schemas.microsoft.com/office/drawing/2014/main" id="{3F2C7C43-82D4-4677-897B-2376211954DD}"/>
              </a:ext>
            </a:extLst>
          </p:cNvPr>
          <p:cNvSpPr/>
          <p:nvPr/>
        </p:nvSpPr>
        <p:spPr>
          <a:xfrm>
            <a:off x="774008" y="1705834"/>
            <a:ext cx="6058592" cy="1029026"/>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箭头: 右 5">
            <a:extLst>
              <a:ext uri="{FF2B5EF4-FFF2-40B4-BE49-F238E27FC236}">
                <a16:creationId xmlns:a16="http://schemas.microsoft.com/office/drawing/2014/main" id="{FB961F67-9250-41E7-BC64-F9452ED365B0}"/>
              </a:ext>
            </a:extLst>
          </p:cNvPr>
          <p:cNvSpPr/>
          <p:nvPr/>
        </p:nvSpPr>
        <p:spPr>
          <a:xfrm>
            <a:off x="7126927" y="2044661"/>
            <a:ext cx="186267" cy="3095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文本框 12">
            <a:extLst>
              <a:ext uri="{FF2B5EF4-FFF2-40B4-BE49-F238E27FC236}">
                <a16:creationId xmlns:a16="http://schemas.microsoft.com/office/drawing/2014/main" id="{B631ED93-C3BC-45FE-A58F-BE0154595A24}"/>
              </a:ext>
            </a:extLst>
          </p:cNvPr>
          <p:cNvSpPr txBox="1"/>
          <p:nvPr/>
        </p:nvSpPr>
        <p:spPr>
          <a:xfrm>
            <a:off x="7400486" y="1655852"/>
            <a:ext cx="4400449" cy="1142620"/>
          </a:xfrm>
          <a:prstGeom prst="rect">
            <a:avLst/>
          </a:prstGeom>
          <a:noFill/>
        </p:spPr>
        <p:txBody>
          <a:bodyPr wrap="square">
            <a:spAutoFit/>
          </a:bodyPr>
          <a:lstStyle/>
          <a:p>
            <a:pPr>
              <a:lnSpc>
                <a:spcPct val="150000"/>
              </a:lnSpc>
            </a:pPr>
            <a:r>
              <a:rPr lang="zh-CN" altLang="en-US" sz="1600" dirty="0">
                <a:latin typeface="楷体" panose="02010609060101010101" pitchFamily="49" charset="-122"/>
                <a:ea typeface="楷体" panose="02010609060101010101" pitchFamily="49" charset="-122"/>
              </a:rPr>
              <a:t>已完成原型系统设计，在</a:t>
            </a:r>
            <a:r>
              <a:rPr lang="en-US" altLang="zh-CN" sz="1600" b="1" dirty="0">
                <a:latin typeface="楷体" panose="02010609060101010101" pitchFamily="49" charset="-122"/>
                <a:ea typeface="楷体" panose="02010609060101010101" pitchFamily="49" charset="-122"/>
              </a:rPr>
              <a:t>《</a:t>
            </a:r>
            <a:r>
              <a:rPr lang="zh-CN" altLang="en-US" sz="1600" b="1" dirty="0">
                <a:latin typeface="楷体" panose="02010609060101010101" pitchFamily="49" charset="-122"/>
                <a:ea typeface="楷体" panose="02010609060101010101" pitchFamily="49" charset="-122"/>
              </a:rPr>
              <a:t>计算机工程与科学</a:t>
            </a:r>
            <a:r>
              <a:rPr lang="en-US" altLang="zh-CN" sz="1600" b="1" dirty="0">
                <a:latin typeface="楷体" panose="02010609060101010101" pitchFamily="49" charset="-122"/>
                <a:ea typeface="楷体" panose="02010609060101010101" pitchFamily="49" charset="-122"/>
              </a:rPr>
              <a:t>》</a:t>
            </a:r>
            <a:r>
              <a:rPr lang="zh-CN" altLang="en-US" sz="1600" b="1" dirty="0">
                <a:latin typeface="楷体" panose="02010609060101010101" pitchFamily="49" charset="-122"/>
                <a:ea typeface="楷体" panose="02010609060101010101" pitchFamily="49" charset="-122"/>
              </a:rPr>
              <a:t>（</a:t>
            </a:r>
            <a:r>
              <a:rPr lang="en-US" altLang="zh-CN" sz="1600" b="1" dirty="0">
                <a:latin typeface="楷体" panose="02010609060101010101" pitchFamily="49" charset="-122"/>
                <a:ea typeface="楷体" panose="02010609060101010101" pitchFamily="49" charset="-122"/>
              </a:rPr>
              <a:t>CCF C</a:t>
            </a:r>
            <a:r>
              <a:rPr lang="zh-CN" altLang="en-US" sz="1600" b="1" dirty="0">
                <a:latin typeface="楷体" panose="02010609060101010101" pitchFamily="49" charset="-122"/>
                <a:ea typeface="楷体" panose="02010609060101010101" pitchFamily="49" charset="-122"/>
              </a:rPr>
              <a:t>类期刊）</a:t>
            </a:r>
            <a:r>
              <a:rPr lang="zh-CN" altLang="en-US" sz="1600" dirty="0">
                <a:latin typeface="楷体" panose="02010609060101010101" pitchFamily="49" charset="-122"/>
                <a:ea typeface="楷体" panose="02010609060101010101" pitchFamily="49" charset="-122"/>
              </a:rPr>
              <a:t>发表论文</a:t>
            </a:r>
            <a:r>
              <a:rPr lang="en-US" altLang="zh-CN" sz="1600" dirty="0">
                <a:latin typeface="楷体" panose="02010609060101010101" pitchFamily="49" charset="-122"/>
                <a:ea typeface="楷体" panose="02010609060101010101" pitchFamily="49" charset="-122"/>
              </a:rPr>
              <a:t>1</a:t>
            </a:r>
            <a:r>
              <a:rPr lang="zh-CN" altLang="en-US" sz="1600" dirty="0">
                <a:latin typeface="楷体" panose="02010609060101010101" pitchFamily="49" charset="-122"/>
                <a:ea typeface="楷体" panose="02010609060101010101" pitchFamily="49" charset="-122"/>
              </a:rPr>
              <a:t>篇（导师一作，本人二作）</a:t>
            </a:r>
            <a:r>
              <a:rPr lang="en-US" altLang="zh-CN" sz="1600" baseline="30000" dirty="0">
                <a:latin typeface="楷体" panose="02010609060101010101" pitchFamily="49" charset="-122"/>
                <a:ea typeface="楷体" panose="02010609060101010101" pitchFamily="49" charset="-122"/>
              </a:rPr>
              <a:t>[7]</a:t>
            </a:r>
          </a:p>
        </p:txBody>
      </p:sp>
      <p:sp>
        <p:nvSpPr>
          <p:cNvPr id="2" name="灯片编号占位符 1">
            <a:extLst>
              <a:ext uri="{FF2B5EF4-FFF2-40B4-BE49-F238E27FC236}">
                <a16:creationId xmlns:a16="http://schemas.microsoft.com/office/drawing/2014/main" id="{CD9811D5-D5BA-498A-AF4C-D52CDA3AAED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CCCCC6-E580-4F3B-8304-709677B2B179}" type="slidenum">
              <a:rPr kumimoji="0" lang="zh-CN" altLang="en-US" sz="1200" b="0" i="0" u="none" strike="noStrike" kern="1200" cap="none" spc="0" normalizeH="0" baseline="0" noProof="0" smtClean="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endParaRPr>
          </a:p>
        </p:txBody>
      </p:sp>
      <p:pic>
        <p:nvPicPr>
          <p:cNvPr id="11" name="图形 39">
            <a:extLst>
              <a:ext uri="{FF2B5EF4-FFF2-40B4-BE49-F238E27FC236}">
                <a16:creationId xmlns:a16="http://schemas.microsoft.com/office/drawing/2014/main" id="{AF50F4B0-36E7-4C57-B917-7C09DF944870}"/>
              </a:ext>
            </a:extLst>
          </p:cNvPr>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11636" t="23332" r="67987" b="57893"/>
          <a:stretch/>
        </p:blipFill>
        <p:spPr bwMode="auto">
          <a:xfrm>
            <a:off x="532777" y="2958332"/>
            <a:ext cx="3632622" cy="2810170"/>
          </a:xfrm>
          <a:prstGeom prst="rect">
            <a:avLst/>
          </a:prstGeom>
          <a:ln>
            <a:noFill/>
          </a:ln>
          <a:extLst>
            <a:ext uri="{53640926-AAD7-44D8-BBD7-CCE9431645EC}">
              <a14:shadowObscured xmlns:a14="http://schemas.microsoft.com/office/drawing/2010/main"/>
            </a:ext>
          </a:extLst>
        </p:spPr>
      </p:pic>
      <p:pic>
        <p:nvPicPr>
          <p:cNvPr id="12" name="图形 40">
            <a:extLst>
              <a:ext uri="{FF2B5EF4-FFF2-40B4-BE49-F238E27FC236}">
                <a16:creationId xmlns:a16="http://schemas.microsoft.com/office/drawing/2014/main" id="{F050EC4F-1D89-404E-BE00-11655C315E56}"/>
              </a:ext>
            </a:extLst>
          </p:cNvPr>
          <p:cNvPicPr/>
          <p:nvPr/>
        </p:nvPicPr>
        <p:blipFill rotWithShape="1">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l="16077" t="17135" r="53047" b="50448"/>
          <a:stretch/>
        </p:blipFill>
        <p:spPr bwMode="auto">
          <a:xfrm>
            <a:off x="4302694" y="3059441"/>
            <a:ext cx="3632622" cy="2548757"/>
          </a:xfrm>
          <a:prstGeom prst="rect">
            <a:avLst/>
          </a:prstGeom>
          <a:ln>
            <a:noFill/>
          </a:ln>
          <a:extLst>
            <a:ext uri="{53640926-AAD7-44D8-BBD7-CCE9431645EC}">
              <a14:shadowObscured xmlns:a14="http://schemas.microsoft.com/office/drawing/2010/main"/>
            </a:ext>
          </a:extLst>
        </p:spPr>
      </p:pic>
      <p:graphicFrame>
        <p:nvGraphicFramePr>
          <p:cNvPr id="14" name="图表 13">
            <a:extLst>
              <a:ext uri="{FF2B5EF4-FFF2-40B4-BE49-F238E27FC236}">
                <a16:creationId xmlns:a16="http://schemas.microsoft.com/office/drawing/2014/main" id="{AF44B1DF-2654-4E2F-8A84-E3E1E2F779EE}"/>
              </a:ext>
            </a:extLst>
          </p:cNvPr>
          <p:cNvGraphicFramePr/>
          <p:nvPr>
            <p:extLst>
              <p:ext uri="{D42A27DB-BD31-4B8C-83A1-F6EECF244321}">
                <p14:modId xmlns:p14="http://schemas.microsoft.com/office/powerpoint/2010/main" val="3647887687"/>
              </p:ext>
            </p:extLst>
          </p:nvPr>
        </p:nvGraphicFramePr>
        <p:xfrm>
          <a:off x="8026602" y="2958332"/>
          <a:ext cx="3774333" cy="2702806"/>
        </p:xfrm>
        <a:graphic>
          <a:graphicData uri="http://schemas.openxmlformats.org/drawingml/2006/chart">
            <c:chart xmlns:c="http://schemas.openxmlformats.org/drawingml/2006/chart" xmlns:r="http://schemas.openxmlformats.org/officeDocument/2006/relationships" r:id="rId7"/>
          </a:graphicData>
        </a:graphic>
      </p:graphicFrame>
      <p:sp>
        <p:nvSpPr>
          <p:cNvPr id="15" name="文本框 14">
            <a:extLst>
              <a:ext uri="{FF2B5EF4-FFF2-40B4-BE49-F238E27FC236}">
                <a16:creationId xmlns:a16="http://schemas.microsoft.com/office/drawing/2014/main" id="{8447290D-456B-4655-861D-9A85CCC77281}"/>
              </a:ext>
            </a:extLst>
          </p:cNvPr>
          <p:cNvSpPr txBox="1"/>
          <p:nvPr/>
        </p:nvSpPr>
        <p:spPr>
          <a:xfrm>
            <a:off x="532777" y="5749260"/>
            <a:ext cx="4400449" cy="300082"/>
          </a:xfrm>
          <a:prstGeom prst="rect">
            <a:avLst/>
          </a:prstGeom>
          <a:noFill/>
        </p:spPr>
        <p:txBody>
          <a:bodyPr wrap="square">
            <a:spAutoFit/>
          </a:bodyPr>
          <a:lstStyle/>
          <a:p>
            <a:pPr>
              <a:lnSpc>
                <a:spcPct val="150000"/>
              </a:lnSpc>
            </a:pPr>
            <a:r>
              <a:rPr lang="zh-CN" altLang="en-US" sz="1600" baseline="30000" dirty="0">
                <a:latin typeface="楷体" panose="02010609060101010101" pitchFamily="49" charset="-122"/>
                <a:ea typeface="楷体" panose="02010609060101010101" pitchFamily="49" charset="-122"/>
              </a:rPr>
              <a:t>在</a:t>
            </a:r>
            <a:r>
              <a:rPr lang="en-US" altLang="zh-CN" sz="1600" baseline="30000" dirty="0">
                <a:latin typeface="楷体" panose="02010609060101010101" pitchFamily="49" charset="-122"/>
                <a:ea typeface="楷体" panose="02010609060101010101" pitchFamily="49" charset="-122"/>
              </a:rPr>
              <a:t>RISC-V</a:t>
            </a:r>
            <a:r>
              <a:rPr lang="zh-CN" altLang="en-US" sz="1600" baseline="30000" dirty="0">
                <a:latin typeface="楷体" panose="02010609060101010101" pitchFamily="49" charset="-122"/>
                <a:ea typeface="楷体" panose="02010609060101010101" pitchFamily="49" charset="-122"/>
              </a:rPr>
              <a:t>平台上上三种不同的部署方式。</a:t>
            </a:r>
            <a:endParaRPr lang="en-US" altLang="zh-CN" sz="1600" baseline="30000" dirty="0">
              <a:latin typeface="楷体" panose="02010609060101010101" pitchFamily="49" charset="-122"/>
              <a:ea typeface="楷体" panose="02010609060101010101" pitchFamily="49" charset="-122"/>
            </a:endParaRPr>
          </a:p>
        </p:txBody>
      </p:sp>
      <p:sp>
        <p:nvSpPr>
          <p:cNvPr id="16" name="文本框 15">
            <a:extLst>
              <a:ext uri="{FF2B5EF4-FFF2-40B4-BE49-F238E27FC236}">
                <a16:creationId xmlns:a16="http://schemas.microsoft.com/office/drawing/2014/main" id="{C0F0EA76-64CE-4EEE-AEB0-9FC0144831A0}"/>
              </a:ext>
            </a:extLst>
          </p:cNvPr>
          <p:cNvSpPr txBox="1"/>
          <p:nvPr/>
        </p:nvSpPr>
        <p:spPr>
          <a:xfrm>
            <a:off x="4320857" y="5747447"/>
            <a:ext cx="4400449" cy="300082"/>
          </a:xfrm>
          <a:prstGeom prst="rect">
            <a:avLst/>
          </a:prstGeom>
          <a:noFill/>
        </p:spPr>
        <p:txBody>
          <a:bodyPr wrap="square">
            <a:spAutoFit/>
          </a:bodyPr>
          <a:lstStyle/>
          <a:p>
            <a:pPr>
              <a:lnSpc>
                <a:spcPct val="150000"/>
              </a:lnSpc>
            </a:pPr>
            <a:r>
              <a:rPr lang="en-US" altLang="zh-CN" sz="1600" baseline="30000" dirty="0">
                <a:latin typeface="楷体" panose="02010609060101010101" pitchFamily="49" charset="-122"/>
                <a:ea typeface="楷体" panose="02010609060101010101" pitchFamily="49" charset="-122"/>
              </a:rPr>
              <a:t>Tiny Code Generator </a:t>
            </a:r>
            <a:r>
              <a:rPr lang="zh-CN" altLang="en-US" sz="1600" baseline="30000" dirty="0">
                <a:latin typeface="楷体" panose="02010609060101010101" pitchFamily="49" charset="-122"/>
                <a:ea typeface="楷体" panose="02010609060101010101" pitchFamily="49" charset="-122"/>
              </a:rPr>
              <a:t>翻译</a:t>
            </a:r>
            <a:r>
              <a:rPr lang="en-US" altLang="zh-CN" sz="1600" baseline="30000" dirty="0">
                <a:latin typeface="楷体" panose="02010609060101010101" pitchFamily="49" charset="-122"/>
                <a:ea typeface="楷体" panose="02010609060101010101" pitchFamily="49" charset="-122"/>
              </a:rPr>
              <a:t>CPU</a:t>
            </a:r>
            <a:r>
              <a:rPr lang="zh-CN" altLang="en-US" sz="1600" baseline="30000" dirty="0">
                <a:latin typeface="楷体" panose="02010609060101010101" pitchFamily="49" charset="-122"/>
                <a:ea typeface="楷体" panose="02010609060101010101" pitchFamily="49" charset="-122"/>
              </a:rPr>
              <a:t>指令的过程。</a:t>
            </a:r>
            <a:endParaRPr lang="en-US" altLang="zh-CN" sz="1600" baseline="30000" dirty="0">
              <a:latin typeface="楷体" panose="02010609060101010101" pitchFamily="49" charset="-122"/>
              <a:ea typeface="楷体" panose="02010609060101010101" pitchFamily="49" charset="-122"/>
            </a:endParaRPr>
          </a:p>
        </p:txBody>
      </p:sp>
      <p:sp>
        <p:nvSpPr>
          <p:cNvPr id="17" name="文本框 16">
            <a:extLst>
              <a:ext uri="{FF2B5EF4-FFF2-40B4-BE49-F238E27FC236}">
                <a16:creationId xmlns:a16="http://schemas.microsoft.com/office/drawing/2014/main" id="{AC14310C-BD21-43A2-880A-DB1286DEE394}"/>
              </a:ext>
            </a:extLst>
          </p:cNvPr>
          <p:cNvSpPr txBox="1"/>
          <p:nvPr/>
        </p:nvSpPr>
        <p:spPr>
          <a:xfrm>
            <a:off x="8116402" y="5747447"/>
            <a:ext cx="4400449" cy="300082"/>
          </a:xfrm>
          <a:prstGeom prst="rect">
            <a:avLst/>
          </a:prstGeom>
          <a:noFill/>
        </p:spPr>
        <p:txBody>
          <a:bodyPr wrap="square">
            <a:spAutoFit/>
          </a:bodyPr>
          <a:lstStyle/>
          <a:p>
            <a:pPr>
              <a:lnSpc>
                <a:spcPct val="150000"/>
              </a:lnSpc>
            </a:pPr>
            <a:r>
              <a:rPr lang="zh-CN" altLang="en-US" sz="1600" baseline="30000" dirty="0">
                <a:latin typeface="楷体" panose="02010609060101010101" pitchFamily="49" charset="-122"/>
                <a:ea typeface="楷体" panose="02010609060101010101" pitchFamily="49" charset="-122"/>
              </a:rPr>
              <a:t>比较三种方式下建立、部署、训练模型的总时间。</a:t>
            </a:r>
            <a:endParaRPr lang="en-US" altLang="zh-CN" sz="1600" baseline="300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7464796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E918707-2366-434F-8F38-EDE38D65C7C4}"/>
              </a:ext>
            </a:extLst>
          </p:cNvPr>
          <p:cNvSpPr>
            <a:spLocks noGrp="1"/>
          </p:cNvSpPr>
          <p:nvPr>
            <p:ph sz="quarter" idx="13"/>
          </p:nvPr>
        </p:nvSpPr>
        <p:spPr/>
        <p:txBody>
          <a:bodyPr/>
          <a:lstStyle/>
          <a:p>
            <a:r>
              <a:rPr lang="zh-CN" altLang="en-US" dirty="0">
                <a:solidFill>
                  <a:schemeClr val="tx1"/>
                </a:solidFill>
              </a:rPr>
              <a:t>未来工作</a:t>
            </a:r>
          </a:p>
        </p:txBody>
      </p:sp>
      <p:sp>
        <p:nvSpPr>
          <p:cNvPr id="23" name="文本框 22">
            <a:extLst>
              <a:ext uri="{FF2B5EF4-FFF2-40B4-BE49-F238E27FC236}">
                <a16:creationId xmlns:a16="http://schemas.microsoft.com/office/drawing/2014/main" id="{CD1C32C7-31AB-4B04-904B-7F9230EE9960}"/>
              </a:ext>
            </a:extLst>
          </p:cNvPr>
          <p:cNvSpPr txBox="1"/>
          <p:nvPr/>
        </p:nvSpPr>
        <p:spPr>
          <a:xfrm>
            <a:off x="1356266" y="972772"/>
            <a:ext cx="9479468" cy="523220"/>
          </a:xfrm>
          <a:prstGeom prst="rect">
            <a:avLst/>
          </a:prstGeom>
          <a:noFill/>
        </p:spPr>
        <p:txBody>
          <a:bodyPr wrap="square">
            <a:spAutoFit/>
          </a:bodyPr>
          <a:lstStyle/>
          <a:p>
            <a:pPr algn="ctr"/>
            <a:r>
              <a:rPr kumimoji="1" lang="zh-CN" altLang="en-US" sz="2800" b="1" dirty="0">
                <a:solidFill>
                  <a:srgbClr val="00B050"/>
                </a:solidFill>
                <a:latin typeface="华文新魏" panose="02010800040101010101" pitchFamily="2" charset="-122"/>
                <a:ea typeface="华文新魏" panose="02010800040101010101" pitchFamily="2" charset="-122"/>
                <a:cs typeface="华文新魏" panose="02010800040101010101" pitchFamily="2" charset="-122"/>
                <a:sym typeface="+mn-ea"/>
              </a:rPr>
              <a:t>基于</a:t>
            </a:r>
            <a:r>
              <a:rPr kumimoji="1" lang="en-US" altLang="zh-CN" sz="2400" b="1" dirty="0">
                <a:solidFill>
                  <a:srgbClr val="00B050"/>
                </a:solidFill>
                <a:latin typeface="华文新魏" panose="02010800040101010101" pitchFamily="2" charset="-122"/>
                <a:ea typeface="华文新魏" panose="02010800040101010101" pitchFamily="2" charset="-122"/>
                <a:cs typeface="华文新魏" panose="02010800040101010101" pitchFamily="2" charset="-122"/>
                <a:sym typeface="+mn-ea"/>
              </a:rPr>
              <a:t>RISC-V</a:t>
            </a:r>
            <a:r>
              <a:rPr kumimoji="1" lang="zh-CN" altLang="en-US" sz="2800" b="1" dirty="0">
                <a:solidFill>
                  <a:srgbClr val="00B050"/>
                </a:solidFill>
                <a:latin typeface="华文新魏" panose="02010800040101010101" pitchFamily="2" charset="-122"/>
                <a:ea typeface="华文新魏" panose="02010800040101010101" pitchFamily="2" charset="-122"/>
                <a:cs typeface="华文新魏" panose="02010800040101010101" pitchFamily="2" charset="-122"/>
                <a:sym typeface="+mn-ea"/>
              </a:rPr>
              <a:t>架构的容器化可重现方法</a:t>
            </a:r>
            <a:endParaRPr lang="zh-CN" altLang="en-US" sz="2800" dirty="0">
              <a:solidFill>
                <a:srgbClr val="00B050"/>
              </a:solidFill>
            </a:endParaRPr>
          </a:p>
        </p:txBody>
      </p:sp>
      <p:sp>
        <p:nvSpPr>
          <p:cNvPr id="9" name="文本框 8">
            <a:extLst>
              <a:ext uri="{FF2B5EF4-FFF2-40B4-BE49-F238E27FC236}">
                <a16:creationId xmlns:a16="http://schemas.microsoft.com/office/drawing/2014/main" id="{DEE1DDF1-E2F2-40FE-BCC5-0D8AA0206FFC}"/>
              </a:ext>
            </a:extLst>
          </p:cNvPr>
          <p:cNvSpPr txBox="1"/>
          <p:nvPr/>
        </p:nvSpPr>
        <p:spPr>
          <a:xfrm>
            <a:off x="774008" y="1563726"/>
            <a:ext cx="9280893" cy="3316742"/>
          </a:xfrm>
          <a:prstGeom prst="rect">
            <a:avLst/>
          </a:prstGeom>
          <a:noFill/>
        </p:spPr>
        <p:txBody>
          <a:bodyPr wrap="square">
            <a:spAutoFit/>
          </a:bodyPr>
          <a:lstStyle/>
          <a:p>
            <a:pPr marL="285750" indent="-285750">
              <a:lnSpc>
                <a:spcPct val="200000"/>
              </a:lnSpc>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rPr>
              <a:t>二进制翻译</a:t>
            </a:r>
            <a:endParaRPr lang="en-US" altLang="zh-CN" b="1" dirty="0">
              <a:latin typeface="微软雅黑" panose="020B0503020204020204" pitchFamily="34" charset="-122"/>
              <a:ea typeface="微软雅黑" panose="020B0503020204020204" pitchFamily="34" charset="-122"/>
            </a:endParaRPr>
          </a:p>
          <a:p>
            <a:pPr>
              <a:lnSpc>
                <a:spcPct val="200000"/>
              </a:lnSpc>
            </a:pPr>
            <a:r>
              <a:rPr lang="en-US" altLang="zh-CN" b="1" dirty="0">
                <a:latin typeface="微软雅黑" panose="020B0503020204020204" pitchFamily="34" charset="-122"/>
                <a:ea typeface="微软雅黑" panose="020B0503020204020204" pitchFamily="34" charset="-122"/>
              </a:rPr>
              <a:t>        </a:t>
            </a:r>
            <a:r>
              <a:rPr lang="zh-CN" altLang="en-US" dirty="0">
                <a:latin typeface="楷体" panose="02010609060101010101" pitchFamily="49" charset="-122"/>
                <a:ea typeface="楷体" panose="02010609060101010101" pitchFamily="49" charset="-122"/>
              </a:rPr>
              <a:t>基于二进制指令翻译，在</a:t>
            </a:r>
            <a:r>
              <a:rPr lang="en-US" altLang="zh-CN" dirty="0">
                <a:latin typeface="楷体" panose="02010609060101010101" pitchFamily="49" charset="-122"/>
                <a:ea typeface="楷体" panose="02010609060101010101" pitchFamily="49" charset="-122"/>
              </a:rPr>
              <a:t>RISC-V</a:t>
            </a:r>
            <a:r>
              <a:rPr lang="zh-CN" altLang="en-US" dirty="0">
                <a:latin typeface="楷体" panose="02010609060101010101" pitchFamily="49" charset="-122"/>
                <a:ea typeface="楷体" panose="02010609060101010101" pitchFamily="49" charset="-122"/>
              </a:rPr>
              <a:t>架构上快速</a:t>
            </a:r>
            <a:r>
              <a:rPr lang="zh-CN" altLang="en-US" dirty="0">
                <a:solidFill>
                  <a:srgbClr val="00B050"/>
                </a:solidFill>
                <a:latin typeface="楷体" panose="02010609060101010101" pitchFamily="49" charset="-122"/>
                <a:ea typeface="楷体" panose="02010609060101010101" pitchFamily="49" charset="-122"/>
              </a:rPr>
              <a:t>移植</a:t>
            </a:r>
            <a:r>
              <a:rPr lang="zh-CN" altLang="en-US" dirty="0">
                <a:latin typeface="楷体" panose="02010609060101010101" pitchFamily="49" charset="-122"/>
                <a:ea typeface="楷体" panose="02010609060101010101" pitchFamily="49" charset="-122"/>
              </a:rPr>
              <a:t>软件</a:t>
            </a:r>
            <a:endParaRPr lang="en-US" altLang="zh-CN" dirty="0">
              <a:latin typeface="楷体" panose="02010609060101010101" pitchFamily="49" charset="-122"/>
              <a:ea typeface="楷体" panose="02010609060101010101" pitchFamily="49" charset="-122"/>
            </a:endParaRPr>
          </a:p>
          <a:p>
            <a:pPr marL="285750" indent="-285750">
              <a:lnSpc>
                <a:spcPct val="200000"/>
              </a:lnSpc>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rPr>
              <a:t>拦截并修改不确定性来源</a:t>
            </a:r>
            <a:endParaRPr lang="en-US" altLang="zh-CN" sz="1600" dirty="0">
              <a:latin typeface="微软雅黑" panose="020B0503020204020204" pitchFamily="34" charset="-122"/>
              <a:ea typeface="微软雅黑" panose="020B0503020204020204" pitchFamily="34" charset="-122"/>
            </a:endParaRPr>
          </a:p>
          <a:p>
            <a:pPr>
              <a:lnSpc>
                <a:spcPct val="200000"/>
              </a:lnSpc>
            </a:pPr>
            <a:r>
              <a:rPr lang="zh-CN" altLang="en-US" dirty="0">
                <a:latin typeface="楷体" panose="02010609060101010101" pitchFamily="49" charset="-122"/>
                <a:ea typeface="楷体" panose="02010609060101010101" pitchFamily="49" charset="-122"/>
              </a:rPr>
              <a:t>    拦截存在不确定性的系统调用和</a:t>
            </a:r>
            <a:r>
              <a:rPr lang="en-US" altLang="zh-CN" dirty="0">
                <a:latin typeface="楷体" panose="02010609060101010101" pitchFamily="49" charset="-122"/>
                <a:ea typeface="楷体" panose="02010609060101010101" pitchFamily="49" charset="-122"/>
              </a:rPr>
              <a:t>CPU</a:t>
            </a:r>
            <a:r>
              <a:rPr lang="zh-CN" altLang="en-US" dirty="0">
                <a:latin typeface="楷体" panose="02010609060101010101" pitchFamily="49" charset="-122"/>
                <a:ea typeface="楷体" panose="02010609060101010101" pitchFamily="49" charset="-122"/>
              </a:rPr>
              <a:t>指令，保证输出的</a:t>
            </a:r>
            <a:r>
              <a:rPr lang="zh-CN" altLang="en-US" dirty="0">
                <a:solidFill>
                  <a:srgbClr val="00B050"/>
                </a:solidFill>
                <a:latin typeface="楷体" panose="02010609060101010101" pitchFamily="49" charset="-122"/>
                <a:ea typeface="楷体" panose="02010609060101010101" pitchFamily="49" charset="-122"/>
              </a:rPr>
              <a:t>确定性</a:t>
            </a:r>
            <a:endParaRPr lang="en-US" altLang="zh-CN" dirty="0">
              <a:solidFill>
                <a:srgbClr val="00B050"/>
              </a:solidFill>
              <a:latin typeface="楷体" panose="02010609060101010101" pitchFamily="49" charset="-122"/>
              <a:ea typeface="楷体" panose="02010609060101010101" pitchFamily="49" charset="-122"/>
            </a:endParaRPr>
          </a:p>
          <a:p>
            <a:pPr marL="285750" indent="-285750">
              <a:lnSpc>
                <a:spcPct val="200000"/>
              </a:lnSpc>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rPr>
              <a:t>命名空间隔离</a:t>
            </a:r>
            <a:endParaRPr lang="en-US" altLang="zh-CN" dirty="0">
              <a:latin typeface="微软雅黑" panose="020B0503020204020204" pitchFamily="34" charset="-122"/>
              <a:ea typeface="微软雅黑" panose="020B0503020204020204" pitchFamily="34" charset="-122"/>
            </a:endParaRPr>
          </a:p>
          <a:p>
            <a:pPr>
              <a:lnSpc>
                <a:spcPct val="200000"/>
              </a:lnSpc>
            </a:pPr>
            <a:r>
              <a:rPr lang="zh-CN" altLang="en-US" dirty="0">
                <a:latin typeface="楷体" panose="02010609060101010101" pitchFamily="49" charset="-122"/>
                <a:ea typeface="楷体" panose="02010609060101010101" pitchFamily="49" charset="-122"/>
              </a:rPr>
              <a:t>    在用户空间内隔离软件进程，构建</a:t>
            </a:r>
            <a:r>
              <a:rPr lang="zh-CN" altLang="en-US" dirty="0">
                <a:solidFill>
                  <a:srgbClr val="00B050"/>
                </a:solidFill>
                <a:latin typeface="楷体" panose="02010609060101010101" pitchFamily="49" charset="-122"/>
                <a:ea typeface="楷体" panose="02010609060101010101" pitchFamily="49" charset="-122"/>
              </a:rPr>
              <a:t>可重现的容器抽象</a:t>
            </a:r>
            <a:endParaRPr lang="en-US" altLang="zh-CN" dirty="0">
              <a:solidFill>
                <a:srgbClr val="00B050"/>
              </a:solidFill>
              <a:latin typeface="楷体" panose="02010609060101010101" pitchFamily="49" charset="-122"/>
              <a:ea typeface="楷体" panose="02010609060101010101" pitchFamily="49" charset="-122"/>
            </a:endParaRPr>
          </a:p>
        </p:txBody>
      </p:sp>
      <p:sp>
        <p:nvSpPr>
          <p:cNvPr id="10" name="矩形 9">
            <a:extLst>
              <a:ext uri="{FF2B5EF4-FFF2-40B4-BE49-F238E27FC236}">
                <a16:creationId xmlns:a16="http://schemas.microsoft.com/office/drawing/2014/main" id="{3F2C7C43-82D4-4677-897B-2376211954DD}"/>
              </a:ext>
            </a:extLst>
          </p:cNvPr>
          <p:cNvSpPr/>
          <p:nvPr/>
        </p:nvSpPr>
        <p:spPr>
          <a:xfrm>
            <a:off x="774008" y="1705834"/>
            <a:ext cx="6058592" cy="1029026"/>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箭头: 右 5">
            <a:extLst>
              <a:ext uri="{FF2B5EF4-FFF2-40B4-BE49-F238E27FC236}">
                <a16:creationId xmlns:a16="http://schemas.microsoft.com/office/drawing/2014/main" id="{FB961F67-9250-41E7-BC64-F9452ED365B0}"/>
              </a:ext>
            </a:extLst>
          </p:cNvPr>
          <p:cNvSpPr/>
          <p:nvPr/>
        </p:nvSpPr>
        <p:spPr>
          <a:xfrm>
            <a:off x="7126927" y="2044661"/>
            <a:ext cx="186267" cy="3095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箭头: 右 13">
            <a:extLst>
              <a:ext uri="{FF2B5EF4-FFF2-40B4-BE49-F238E27FC236}">
                <a16:creationId xmlns:a16="http://schemas.microsoft.com/office/drawing/2014/main" id="{FBCC987A-544E-4145-86D3-80486668B4B7}"/>
              </a:ext>
            </a:extLst>
          </p:cNvPr>
          <p:cNvSpPr/>
          <p:nvPr/>
        </p:nvSpPr>
        <p:spPr>
          <a:xfrm>
            <a:off x="7538369" y="3249360"/>
            <a:ext cx="186267" cy="3095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文本框 14">
            <a:extLst>
              <a:ext uri="{FF2B5EF4-FFF2-40B4-BE49-F238E27FC236}">
                <a16:creationId xmlns:a16="http://schemas.microsoft.com/office/drawing/2014/main" id="{730630D9-62A7-415B-B5D9-2A563B8FA0DA}"/>
              </a:ext>
            </a:extLst>
          </p:cNvPr>
          <p:cNvSpPr txBox="1"/>
          <p:nvPr/>
        </p:nvSpPr>
        <p:spPr>
          <a:xfrm>
            <a:off x="7862519" y="3134670"/>
            <a:ext cx="4245174" cy="1142620"/>
          </a:xfrm>
          <a:prstGeom prst="rect">
            <a:avLst/>
          </a:prstGeom>
          <a:noFill/>
        </p:spPr>
        <p:txBody>
          <a:bodyPr wrap="square">
            <a:spAutoFit/>
          </a:bodyPr>
          <a:lstStyle/>
          <a:p>
            <a:pPr>
              <a:lnSpc>
                <a:spcPct val="150000"/>
              </a:lnSpc>
            </a:pPr>
            <a:r>
              <a:rPr lang="zh-CN" altLang="en-US" sz="1600" dirty="0">
                <a:latin typeface="楷体" panose="02010609060101010101" pitchFamily="49" charset="-122"/>
                <a:ea typeface="楷体" panose="02010609060101010101" pitchFamily="49" charset="-122"/>
              </a:rPr>
              <a:t>阅读确定性相关的文献，给出多种工作负载的不确定来源，完善设计细节，设计系统实现确定性输出</a:t>
            </a:r>
            <a:endParaRPr lang="en-US" altLang="zh-CN" sz="1600" dirty="0">
              <a:latin typeface="楷体" panose="02010609060101010101" pitchFamily="49" charset="-122"/>
              <a:ea typeface="楷体" panose="02010609060101010101" pitchFamily="49" charset="-122"/>
            </a:endParaRPr>
          </a:p>
        </p:txBody>
      </p:sp>
      <p:sp>
        <p:nvSpPr>
          <p:cNvPr id="16" name="箭头: 右 15">
            <a:extLst>
              <a:ext uri="{FF2B5EF4-FFF2-40B4-BE49-F238E27FC236}">
                <a16:creationId xmlns:a16="http://schemas.microsoft.com/office/drawing/2014/main" id="{14E827CD-77E2-45BC-92FD-80C25849111A}"/>
              </a:ext>
            </a:extLst>
          </p:cNvPr>
          <p:cNvSpPr/>
          <p:nvPr/>
        </p:nvSpPr>
        <p:spPr>
          <a:xfrm>
            <a:off x="6832600" y="4282142"/>
            <a:ext cx="186267" cy="3095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文本框 16">
            <a:extLst>
              <a:ext uri="{FF2B5EF4-FFF2-40B4-BE49-F238E27FC236}">
                <a16:creationId xmlns:a16="http://schemas.microsoft.com/office/drawing/2014/main" id="{DBBE43F6-E06C-4095-91D4-B6DE9FA29791}"/>
              </a:ext>
            </a:extLst>
          </p:cNvPr>
          <p:cNvSpPr txBox="1"/>
          <p:nvPr/>
        </p:nvSpPr>
        <p:spPr>
          <a:xfrm>
            <a:off x="7120285" y="4202254"/>
            <a:ext cx="4245174" cy="773289"/>
          </a:xfrm>
          <a:prstGeom prst="rect">
            <a:avLst/>
          </a:prstGeom>
          <a:noFill/>
        </p:spPr>
        <p:txBody>
          <a:bodyPr wrap="square">
            <a:spAutoFit/>
          </a:bodyPr>
          <a:lstStyle/>
          <a:p>
            <a:pPr>
              <a:lnSpc>
                <a:spcPct val="150000"/>
              </a:lnSpc>
            </a:pPr>
            <a:r>
              <a:rPr lang="zh-CN" altLang="en-US" sz="1600" dirty="0">
                <a:latin typeface="楷体" panose="02010609060101010101" pitchFamily="49" charset="-122"/>
                <a:ea typeface="楷体" panose="02010609060101010101" pitchFamily="49" charset="-122"/>
              </a:rPr>
              <a:t>阅读容器化相关文献，构建可重现的容器抽象，分析系统性能，完成学位论文的撰写</a:t>
            </a:r>
            <a:endParaRPr lang="en-US" altLang="zh-CN" sz="1600" dirty="0">
              <a:latin typeface="楷体" panose="02010609060101010101" pitchFamily="49" charset="-122"/>
              <a:ea typeface="楷体" panose="02010609060101010101" pitchFamily="49" charset="-122"/>
            </a:endParaRPr>
          </a:p>
        </p:txBody>
      </p:sp>
      <p:sp>
        <p:nvSpPr>
          <p:cNvPr id="18" name="矩形 17">
            <a:extLst>
              <a:ext uri="{FF2B5EF4-FFF2-40B4-BE49-F238E27FC236}">
                <a16:creationId xmlns:a16="http://schemas.microsoft.com/office/drawing/2014/main" id="{9AADA5CF-5C1F-4A95-9A7D-BBDA97E6178A}"/>
              </a:ext>
            </a:extLst>
          </p:cNvPr>
          <p:cNvSpPr/>
          <p:nvPr/>
        </p:nvSpPr>
        <p:spPr>
          <a:xfrm>
            <a:off x="770032" y="2876968"/>
            <a:ext cx="6630454" cy="874398"/>
          </a:xfrm>
          <a:prstGeom prst="rect">
            <a:avLst/>
          </a:prstGeom>
          <a:noFill/>
          <a:ln w="38100">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19" name="矩形 18">
            <a:extLst>
              <a:ext uri="{FF2B5EF4-FFF2-40B4-BE49-F238E27FC236}">
                <a16:creationId xmlns:a16="http://schemas.microsoft.com/office/drawing/2014/main" id="{E5B19A29-7C57-4280-8289-A0CF6A40F131}"/>
              </a:ext>
            </a:extLst>
          </p:cNvPr>
          <p:cNvSpPr/>
          <p:nvPr/>
        </p:nvSpPr>
        <p:spPr>
          <a:xfrm>
            <a:off x="770032" y="3907959"/>
            <a:ext cx="5888220" cy="943533"/>
          </a:xfrm>
          <a:prstGeom prst="rect">
            <a:avLst/>
          </a:prstGeom>
          <a:noFill/>
          <a:ln w="38100">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2" name="灯片编号占位符 1">
            <a:extLst>
              <a:ext uri="{FF2B5EF4-FFF2-40B4-BE49-F238E27FC236}">
                <a16:creationId xmlns:a16="http://schemas.microsoft.com/office/drawing/2014/main" id="{A58AB60B-15DD-4F7F-9163-14F1B7B69E1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CCCCC6-E580-4F3B-8304-709677B2B179}" type="slidenum">
              <a:rPr kumimoji="0" lang="zh-CN" altLang="en-US" sz="1200" b="0" i="0" u="none" strike="noStrike" kern="1200" cap="none" spc="0" normalizeH="0" baseline="0" noProof="0" smtClean="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endParaRPr>
          </a:p>
        </p:txBody>
      </p:sp>
      <p:sp>
        <p:nvSpPr>
          <p:cNvPr id="20" name="文本框 19">
            <a:extLst>
              <a:ext uri="{FF2B5EF4-FFF2-40B4-BE49-F238E27FC236}">
                <a16:creationId xmlns:a16="http://schemas.microsoft.com/office/drawing/2014/main" id="{C52BE261-347C-4565-A123-66011244F6E2}"/>
              </a:ext>
            </a:extLst>
          </p:cNvPr>
          <p:cNvSpPr txBox="1"/>
          <p:nvPr/>
        </p:nvSpPr>
        <p:spPr>
          <a:xfrm>
            <a:off x="7400486" y="1655852"/>
            <a:ext cx="4400449" cy="1142620"/>
          </a:xfrm>
          <a:prstGeom prst="rect">
            <a:avLst/>
          </a:prstGeom>
          <a:noFill/>
        </p:spPr>
        <p:txBody>
          <a:bodyPr wrap="square">
            <a:spAutoFit/>
          </a:bodyPr>
          <a:lstStyle/>
          <a:p>
            <a:pPr>
              <a:lnSpc>
                <a:spcPct val="150000"/>
              </a:lnSpc>
            </a:pPr>
            <a:r>
              <a:rPr lang="zh-CN" altLang="en-US" sz="1600" dirty="0">
                <a:latin typeface="楷体" panose="02010609060101010101" pitchFamily="49" charset="-122"/>
                <a:ea typeface="楷体" panose="02010609060101010101" pitchFamily="49" charset="-122"/>
              </a:rPr>
              <a:t>已完成原型系统设计，在</a:t>
            </a:r>
            <a:r>
              <a:rPr lang="en-US" altLang="zh-CN" sz="1600" b="1" dirty="0">
                <a:latin typeface="楷体" panose="02010609060101010101" pitchFamily="49" charset="-122"/>
                <a:ea typeface="楷体" panose="02010609060101010101" pitchFamily="49" charset="-122"/>
              </a:rPr>
              <a:t>《</a:t>
            </a:r>
            <a:r>
              <a:rPr lang="zh-CN" altLang="en-US" sz="1600" b="1" dirty="0">
                <a:latin typeface="楷体" panose="02010609060101010101" pitchFamily="49" charset="-122"/>
                <a:ea typeface="楷体" panose="02010609060101010101" pitchFamily="49" charset="-122"/>
              </a:rPr>
              <a:t>计算机工程与科学</a:t>
            </a:r>
            <a:r>
              <a:rPr lang="en-US" altLang="zh-CN" sz="1600" b="1" dirty="0">
                <a:latin typeface="楷体" panose="02010609060101010101" pitchFamily="49" charset="-122"/>
                <a:ea typeface="楷体" panose="02010609060101010101" pitchFamily="49" charset="-122"/>
              </a:rPr>
              <a:t>》</a:t>
            </a:r>
            <a:r>
              <a:rPr lang="zh-CN" altLang="en-US" sz="1600" b="1" dirty="0">
                <a:latin typeface="楷体" panose="02010609060101010101" pitchFamily="49" charset="-122"/>
                <a:ea typeface="楷体" panose="02010609060101010101" pitchFamily="49" charset="-122"/>
              </a:rPr>
              <a:t>（</a:t>
            </a:r>
            <a:r>
              <a:rPr lang="en-US" altLang="zh-CN" sz="1600" b="1" dirty="0">
                <a:latin typeface="楷体" panose="02010609060101010101" pitchFamily="49" charset="-122"/>
                <a:ea typeface="楷体" panose="02010609060101010101" pitchFamily="49" charset="-122"/>
              </a:rPr>
              <a:t>CCF C</a:t>
            </a:r>
            <a:r>
              <a:rPr lang="zh-CN" altLang="en-US" sz="1600" b="1" dirty="0">
                <a:latin typeface="楷体" panose="02010609060101010101" pitchFamily="49" charset="-122"/>
                <a:ea typeface="楷体" panose="02010609060101010101" pitchFamily="49" charset="-122"/>
              </a:rPr>
              <a:t>类期刊）</a:t>
            </a:r>
            <a:r>
              <a:rPr lang="zh-CN" altLang="en-US" sz="1600" dirty="0">
                <a:latin typeface="楷体" panose="02010609060101010101" pitchFamily="49" charset="-122"/>
                <a:ea typeface="楷体" panose="02010609060101010101" pitchFamily="49" charset="-122"/>
              </a:rPr>
              <a:t>发表论文</a:t>
            </a:r>
            <a:r>
              <a:rPr lang="en-US" altLang="zh-CN" sz="1600" dirty="0">
                <a:latin typeface="楷体" panose="02010609060101010101" pitchFamily="49" charset="-122"/>
                <a:ea typeface="楷体" panose="02010609060101010101" pitchFamily="49" charset="-122"/>
              </a:rPr>
              <a:t>1</a:t>
            </a:r>
            <a:r>
              <a:rPr lang="zh-CN" altLang="en-US" sz="1600" dirty="0">
                <a:latin typeface="楷体" panose="02010609060101010101" pitchFamily="49" charset="-122"/>
                <a:ea typeface="楷体" panose="02010609060101010101" pitchFamily="49" charset="-122"/>
              </a:rPr>
              <a:t>篇（导师一作，本人二作）</a:t>
            </a:r>
            <a:r>
              <a:rPr lang="en-US" altLang="zh-CN" sz="1600" baseline="30000" dirty="0">
                <a:latin typeface="楷体" panose="02010609060101010101" pitchFamily="49" charset="-122"/>
                <a:ea typeface="楷体" panose="02010609060101010101" pitchFamily="49" charset="-122"/>
              </a:rPr>
              <a:t>[7]</a:t>
            </a:r>
          </a:p>
        </p:txBody>
      </p:sp>
    </p:spTree>
    <p:extLst>
      <p:ext uri="{BB962C8B-B14F-4D97-AF65-F5344CB8AC3E}">
        <p14:creationId xmlns:p14="http://schemas.microsoft.com/office/powerpoint/2010/main" val="1461637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任意多边形 37"/>
          <p:cNvSpPr/>
          <p:nvPr/>
        </p:nvSpPr>
        <p:spPr bwMode="auto">
          <a:xfrm rot="5400000">
            <a:off x="-289098" y="5271143"/>
            <a:ext cx="3095248" cy="2517052"/>
          </a:xfrm>
          <a:custGeom>
            <a:avLst/>
            <a:gdLst>
              <a:gd name="connsiteX0" fmla="*/ 0 w 2825133"/>
              <a:gd name="connsiteY0" fmla="*/ 2167512 h 2176408"/>
              <a:gd name="connsiteX1" fmla="*/ 0 w 2825133"/>
              <a:gd name="connsiteY1" fmla="*/ 966593 h 2176408"/>
              <a:gd name="connsiteX2" fmla="*/ 186635 w 2825133"/>
              <a:gd name="connsiteY2" fmla="*/ 644396 h 2176408"/>
              <a:gd name="connsiteX3" fmla="*/ 1225932 w 2825133"/>
              <a:gd name="connsiteY3" fmla="*/ 43937 h 2176408"/>
              <a:gd name="connsiteX4" fmla="*/ 1599201 w 2825133"/>
              <a:gd name="connsiteY4" fmla="*/ 43937 h 2176408"/>
              <a:gd name="connsiteX5" fmla="*/ 2638499 w 2825133"/>
              <a:gd name="connsiteY5" fmla="*/ 644396 h 2176408"/>
              <a:gd name="connsiteX6" fmla="*/ 2825133 w 2825133"/>
              <a:gd name="connsiteY6" fmla="*/ 966593 h 2176408"/>
              <a:gd name="connsiteX7" fmla="*/ 2825133 w 2825133"/>
              <a:gd name="connsiteY7" fmla="*/ 2167512 h 2176408"/>
              <a:gd name="connsiteX8" fmla="*/ 2823724 w 2825133"/>
              <a:gd name="connsiteY8" fmla="*/ 2176408 h 2176408"/>
              <a:gd name="connsiteX9" fmla="*/ 1409 w 2825133"/>
              <a:gd name="connsiteY9" fmla="*/ 2176408 h 2176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25133" h="2176408">
                <a:moveTo>
                  <a:pt x="0" y="2167512"/>
                </a:moveTo>
                <a:cubicBezTo>
                  <a:pt x="0" y="966593"/>
                  <a:pt x="0" y="966593"/>
                  <a:pt x="0" y="966593"/>
                </a:cubicBezTo>
                <a:cubicBezTo>
                  <a:pt x="0" y="849430"/>
                  <a:pt x="84169" y="702977"/>
                  <a:pt x="186635" y="644396"/>
                </a:cubicBezTo>
                <a:cubicBezTo>
                  <a:pt x="1225932" y="43937"/>
                  <a:pt x="1225932" y="43937"/>
                  <a:pt x="1225932" y="43937"/>
                </a:cubicBezTo>
                <a:cubicBezTo>
                  <a:pt x="1328398" y="-14645"/>
                  <a:pt x="1496735" y="-14645"/>
                  <a:pt x="1599201" y="43937"/>
                </a:cubicBezTo>
                <a:cubicBezTo>
                  <a:pt x="2638499" y="644396"/>
                  <a:pt x="2638499" y="644396"/>
                  <a:pt x="2638499" y="644396"/>
                </a:cubicBezTo>
                <a:cubicBezTo>
                  <a:pt x="2740965" y="702977"/>
                  <a:pt x="2825133" y="849430"/>
                  <a:pt x="2825133" y="966593"/>
                </a:cubicBezTo>
                <a:lnTo>
                  <a:pt x="2825133" y="2167512"/>
                </a:lnTo>
                <a:lnTo>
                  <a:pt x="2823724" y="2176408"/>
                </a:lnTo>
                <a:lnTo>
                  <a:pt x="1409" y="2176408"/>
                </a:lnTo>
                <a:close/>
              </a:path>
            </a:pathLst>
          </a:custGeom>
          <a:gradFill>
            <a:gsLst>
              <a:gs pos="0">
                <a:srgbClr val="1B2C45"/>
              </a:gs>
              <a:gs pos="100000">
                <a:srgbClr val="254E8C"/>
              </a:gs>
            </a:gsLst>
            <a:lin ang="19200000" scaled="0"/>
          </a:gradFill>
          <a:ln w="19050">
            <a:gradFill>
              <a:gsLst>
                <a:gs pos="0">
                  <a:srgbClr val="1B2C45"/>
                </a:gs>
                <a:gs pos="100000">
                  <a:srgbClr val="254E8C"/>
                </a:gs>
              </a:gsLst>
              <a:lin ang="3600000" scaled="0"/>
            </a:gradFill>
          </a:ln>
          <a:effectLst>
            <a:outerShdw blurRad="254000" dist="1905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white"/>
              </a:solidFill>
              <a:effectLst/>
              <a:uLnTx/>
              <a:uFillTx/>
              <a:latin typeface="等线"/>
              <a:ea typeface="等线" panose="02010600030101010101" pitchFamily="2" charset="-122"/>
              <a:cs typeface="+mn-cs"/>
            </a:endParaRPr>
          </a:p>
        </p:txBody>
      </p:sp>
      <p:pic>
        <p:nvPicPr>
          <p:cNvPr id="1026" name="Picture 2" descr="C:\Users\Administrator\Desktop\图片1.png"/>
          <p:cNvPicPr>
            <a:picLocks noChangeAspect="1" noChangeArrowheads="1"/>
          </p:cNvPicPr>
          <p:nvPr/>
        </p:nvPicPr>
        <p:blipFill>
          <a:blip r:embed="rId3"/>
          <a:srcRect/>
          <a:stretch>
            <a:fillRect/>
          </a:stretch>
        </p:blipFill>
        <p:spPr bwMode="auto">
          <a:xfrm>
            <a:off x="-278475" y="5300144"/>
            <a:ext cx="3113971" cy="1557856"/>
          </a:xfrm>
          <a:prstGeom prst="rect">
            <a:avLst/>
          </a:prstGeom>
          <a:noFill/>
        </p:spPr>
      </p:pic>
      <p:sp>
        <p:nvSpPr>
          <p:cNvPr id="29" name="标题 1"/>
          <p:cNvSpPr txBox="1"/>
          <p:nvPr/>
        </p:nvSpPr>
        <p:spPr>
          <a:xfrm>
            <a:off x="-1062923" y="-87925"/>
            <a:ext cx="11313902" cy="985977"/>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a:lstStyle>
          <a:p>
            <a:pPr algn="ctr">
              <a:lnSpc>
                <a:spcPct val="150000"/>
              </a:lnSpc>
            </a:pPr>
            <a:r>
              <a:rPr kumimoji="1" lang="en-US" altLang="zh-CN" sz="4800" b="1" dirty="0">
                <a:latin typeface="华文新魏" panose="02010800040101010101" pitchFamily="2" charset="-122"/>
                <a:ea typeface="华文新魏" panose="02010800040101010101" pitchFamily="2" charset="-122"/>
                <a:cs typeface="华文新魏" panose="02010800040101010101" pitchFamily="2" charset="-122"/>
                <a:sym typeface="+mn-ea"/>
              </a:rPr>
              <a:t>Q&amp;A           </a:t>
            </a:r>
            <a:r>
              <a:rPr kumimoji="1" lang="zh-CN" altLang="en-US" sz="4800" b="1" dirty="0">
                <a:latin typeface="华文新魏" panose="02010800040101010101" pitchFamily="2" charset="-122"/>
                <a:ea typeface="华文新魏" panose="02010800040101010101" pitchFamily="2" charset="-122"/>
                <a:cs typeface="华文新魏" panose="02010800040101010101" pitchFamily="2" charset="-122"/>
                <a:sym typeface="+mn-ea"/>
              </a:rPr>
              <a:t>谢谢各位老师聆听</a:t>
            </a:r>
          </a:p>
        </p:txBody>
      </p:sp>
      <p:sp>
        <p:nvSpPr>
          <p:cNvPr id="30" name="文本框 29">
            <a:extLst>
              <a:ext uri="{FF2B5EF4-FFF2-40B4-BE49-F238E27FC236}">
                <a16:creationId xmlns:a16="http://schemas.microsoft.com/office/drawing/2014/main" id="{17865CFB-DF92-4737-B4CD-BF09799AD8F4}"/>
              </a:ext>
            </a:extLst>
          </p:cNvPr>
          <p:cNvSpPr txBox="1"/>
          <p:nvPr/>
        </p:nvSpPr>
        <p:spPr>
          <a:xfrm>
            <a:off x="4772561" y="5230838"/>
            <a:ext cx="2646878" cy="1458220"/>
          </a:xfrm>
          <a:prstGeom prst="rect">
            <a:avLst/>
          </a:prstGeom>
          <a:noFill/>
        </p:spPr>
        <p:txBody>
          <a:bodyPr wrap="none" rtlCol="0">
            <a:spAutoFit/>
          </a:bodyPr>
          <a:lstStyle/>
          <a:p>
            <a:pPr algn="ctr">
              <a:lnSpc>
                <a:spcPct val="200000"/>
              </a:lnSpc>
            </a:pPr>
            <a:r>
              <a:rPr kumimoji="1" lang="zh-CN" altLang="en-US" sz="2400" b="1" dirty="0">
                <a:latin typeface="微软雅黑" panose="020B0503020204020204" pitchFamily="34" charset="-122"/>
                <a:ea typeface="微软雅黑" panose="020B0503020204020204" pitchFamily="34" charset="-122"/>
                <a:cs typeface="华文新魏" panose="02010800040101010101" pitchFamily="2" charset="-122"/>
              </a:rPr>
              <a:t>答辩人：崔傲</a:t>
            </a:r>
            <a:endParaRPr kumimoji="1" lang="en-US" altLang="zh-CN" sz="2400" b="1" dirty="0">
              <a:latin typeface="微软雅黑" panose="020B0503020204020204" pitchFamily="34" charset="-122"/>
              <a:ea typeface="微软雅黑" panose="020B0503020204020204" pitchFamily="34" charset="-122"/>
              <a:cs typeface="华文新魏" panose="02010800040101010101" pitchFamily="2" charset="-122"/>
            </a:endParaRPr>
          </a:p>
          <a:p>
            <a:pPr>
              <a:lnSpc>
                <a:spcPct val="200000"/>
              </a:lnSpc>
            </a:pPr>
            <a:r>
              <a:rPr kumimoji="1" lang="zh-CN" altLang="en-US" sz="2400" b="1" dirty="0">
                <a:latin typeface="微软雅黑" panose="020B0503020204020204" pitchFamily="34" charset="-122"/>
                <a:ea typeface="微软雅黑" panose="020B0503020204020204" pitchFamily="34" charset="-122"/>
                <a:cs typeface="华文新魏" panose="02010800040101010101" pitchFamily="2" charset="-122"/>
              </a:rPr>
              <a:t>指导老师：徐子晨</a:t>
            </a:r>
            <a:endParaRPr kumimoji="1" lang="en-US" altLang="zh-CN" sz="2400" b="1" dirty="0">
              <a:latin typeface="微软雅黑" panose="020B0503020204020204" pitchFamily="34" charset="-122"/>
              <a:ea typeface="微软雅黑" panose="020B0503020204020204" pitchFamily="34" charset="-122"/>
              <a:cs typeface="华文新魏" panose="02010800040101010101" pitchFamily="2" charset="-122"/>
            </a:endParaRPr>
          </a:p>
        </p:txBody>
      </p:sp>
      <p:grpSp>
        <p:nvGrpSpPr>
          <p:cNvPr id="32" name="Group 7">
            <a:extLst>
              <a:ext uri="{FF2B5EF4-FFF2-40B4-BE49-F238E27FC236}">
                <a16:creationId xmlns:a16="http://schemas.microsoft.com/office/drawing/2014/main" id="{90F46CC7-758E-4893-95D6-5423C94F29DF}"/>
              </a:ext>
            </a:extLst>
          </p:cNvPr>
          <p:cNvGrpSpPr/>
          <p:nvPr/>
        </p:nvGrpSpPr>
        <p:grpSpPr>
          <a:xfrm>
            <a:off x="2658697" y="5397894"/>
            <a:ext cx="1589101" cy="1362355"/>
            <a:chOff x="335564" y="5660992"/>
            <a:chExt cx="1589101" cy="1362355"/>
          </a:xfrm>
        </p:grpSpPr>
        <p:pic>
          <p:nvPicPr>
            <p:cNvPr id="33" name="Picture 5">
              <a:extLst>
                <a:ext uri="{FF2B5EF4-FFF2-40B4-BE49-F238E27FC236}">
                  <a16:creationId xmlns:a16="http://schemas.microsoft.com/office/drawing/2014/main" id="{5FDBE36D-1D12-46D7-B664-EA296F99B9F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2716" y="5660992"/>
              <a:ext cx="965084" cy="965084"/>
            </a:xfrm>
            <a:prstGeom prst="rect">
              <a:avLst/>
            </a:prstGeom>
          </p:spPr>
        </p:pic>
        <p:sp>
          <p:nvSpPr>
            <p:cNvPr id="34" name="文本占位符 2">
              <a:extLst>
                <a:ext uri="{FF2B5EF4-FFF2-40B4-BE49-F238E27FC236}">
                  <a16:creationId xmlns:a16="http://schemas.microsoft.com/office/drawing/2014/main" id="{B2978E47-6CF4-4B09-AA25-E6459D39D356}"/>
                </a:ext>
              </a:extLst>
            </p:cNvPr>
            <p:cNvSpPr txBox="1">
              <a:spLocks/>
            </p:cNvSpPr>
            <p:nvPr/>
          </p:nvSpPr>
          <p:spPr>
            <a:xfrm>
              <a:off x="335564" y="6663502"/>
              <a:ext cx="1589101" cy="359845"/>
            </a:xfrm>
            <a:prstGeom prst="rect">
              <a:avLst/>
            </a:prstGeom>
          </p:spPr>
          <p:txBody>
            <a:bodyPr/>
            <a:lstStyle>
              <a:lvl1pPr marL="101588" indent="-101588" algn="l" defTabSz="975238" rtl="0" eaLnBrk="1" latinLnBrk="0" hangingPunct="1">
                <a:lnSpc>
                  <a:spcPct val="100000"/>
                </a:lnSpc>
                <a:spcBef>
                  <a:spcPts val="267"/>
                </a:spcBef>
                <a:buClr>
                  <a:schemeClr val="accent2"/>
                </a:buClr>
                <a:buFont typeface="Arial" panose="020B0604020202020204" pitchFamily="34" charset="0"/>
                <a:buChar char="•"/>
                <a:defRPr lang="zh-CN" sz="622" kern="1200">
                  <a:solidFill>
                    <a:schemeClr val="tx1"/>
                  </a:solidFill>
                  <a:latin typeface="Microsoft YaHei UI" panose="020B0503020204020204" pitchFamily="34" charset="-122"/>
                  <a:ea typeface="Microsoft YaHei UI" panose="020B0503020204020204" pitchFamily="34" charset="-122"/>
                  <a:cs typeface="+mn-cs"/>
                </a:defRPr>
              </a:lvl1pPr>
              <a:lvl2pPr marL="243810" indent="-101588" algn="l" defTabSz="975238" rtl="0" eaLnBrk="1" latinLnBrk="0" hangingPunct="1">
                <a:lnSpc>
                  <a:spcPct val="100000"/>
                </a:lnSpc>
                <a:spcBef>
                  <a:spcPts val="267"/>
                </a:spcBef>
                <a:buClr>
                  <a:schemeClr val="accent2"/>
                </a:buClr>
                <a:buFont typeface="Arial" panose="020B0604020202020204" pitchFamily="34" charset="0"/>
                <a:buChar char="•"/>
                <a:defRPr lang="zh-CN" sz="533" kern="1200">
                  <a:solidFill>
                    <a:schemeClr val="tx1"/>
                  </a:solidFill>
                  <a:latin typeface="Microsoft YaHei UI" panose="020B0503020204020204" pitchFamily="34" charset="-122"/>
                  <a:ea typeface="Microsoft YaHei UI" panose="020B0503020204020204" pitchFamily="34" charset="-122"/>
                  <a:cs typeface="+mn-cs"/>
                </a:defRPr>
              </a:lvl2pPr>
              <a:lvl3pPr marL="243810" indent="-101588" algn="l" defTabSz="975238" rtl="0" eaLnBrk="1" latinLnBrk="0" hangingPunct="1">
                <a:lnSpc>
                  <a:spcPct val="100000"/>
                </a:lnSpc>
                <a:spcBef>
                  <a:spcPts val="267"/>
                </a:spcBef>
                <a:buClr>
                  <a:schemeClr val="accent2"/>
                </a:buClr>
                <a:buFont typeface="Arial" panose="020B0604020202020204" pitchFamily="34" charset="0"/>
                <a:buChar char="•"/>
                <a:defRPr lang="zh-CN" sz="533" kern="1200">
                  <a:solidFill>
                    <a:schemeClr val="tx1"/>
                  </a:solidFill>
                  <a:latin typeface="Microsoft YaHei UI" panose="020B0503020204020204" pitchFamily="34" charset="-122"/>
                  <a:ea typeface="Microsoft YaHei UI" panose="020B0503020204020204" pitchFamily="34" charset="-122"/>
                  <a:cs typeface="+mn-cs"/>
                </a:defRPr>
              </a:lvl3pPr>
              <a:lvl4pPr marL="243810" indent="-101588" algn="l" defTabSz="975238" rtl="0" eaLnBrk="1" latinLnBrk="0" hangingPunct="1">
                <a:lnSpc>
                  <a:spcPct val="100000"/>
                </a:lnSpc>
                <a:spcBef>
                  <a:spcPts val="267"/>
                </a:spcBef>
                <a:buClr>
                  <a:schemeClr val="accent2"/>
                </a:buClr>
                <a:buFont typeface="Arial" panose="020B0604020202020204" pitchFamily="34" charset="0"/>
                <a:buChar char="•"/>
                <a:defRPr lang="zh-CN" sz="533" kern="1200">
                  <a:solidFill>
                    <a:schemeClr val="tx1"/>
                  </a:solidFill>
                  <a:latin typeface="Microsoft YaHei UI" panose="020B0503020204020204" pitchFamily="34" charset="-122"/>
                  <a:ea typeface="Microsoft YaHei UI" panose="020B0503020204020204" pitchFamily="34" charset="-122"/>
                  <a:cs typeface="+mn-cs"/>
                </a:defRPr>
              </a:lvl4pPr>
              <a:lvl5pPr marL="243810" indent="-101588" algn="l" defTabSz="975238" rtl="0" eaLnBrk="1" latinLnBrk="0" hangingPunct="1">
                <a:lnSpc>
                  <a:spcPct val="100000"/>
                </a:lnSpc>
                <a:spcBef>
                  <a:spcPts val="267"/>
                </a:spcBef>
                <a:buClr>
                  <a:schemeClr val="accent2"/>
                </a:buClr>
                <a:buFont typeface="Arial" panose="020B0604020202020204" pitchFamily="34" charset="0"/>
                <a:buChar char="•"/>
                <a:defRPr lang="zh-CN" sz="533" kern="1200">
                  <a:solidFill>
                    <a:schemeClr val="tx1"/>
                  </a:solidFill>
                  <a:latin typeface="Microsoft YaHei UI" panose="020B0503020204020204" pitchFamily="34" charset="-122"/>
                  <a:ea typeface="Microsoft YaHei UI" panose="020B0503020204020204" pitchFamily="34" charset="-122"/>
                  <a:cs typeface="+mn-cs"/>
                </a:defRPr>
              </a:lvl5pPr>
              <a:lvl6pPr marL="243810" indent="-101588" algn="l" defTabSz="975238" rtl="0" eaLnBrk="1" latinLnBrk="0" hangingPunct="1">
                <a:lnSpc>
                  <a:spcPct val="100000"/>
                </a:lnSpc>
                <a:spcBef>
                  <a:spcPts val="267"/>
                </a:spcBef>
                <a:buClr>
                  <a:schemeClr val="accent2"/>
                </a:buClr>
                <a:buFont typeface="Arial" panose="020B0604020202020204" pitchFamily="34" charset="0"/>
                <a:buChar char="•"/>
                <a:defRPr lang="zh-CN" sz="533" kern="1200">
                  <a:solidFill>
                    <a:schemeClr val="tx1"/>
                  </a:solidFill>
                  <a:latin typeface="+mn-lt"/>
                  <a:ea typeface="+mn-ea"/>
                  <a:cs typeface="+mn-cs"/>
                </a:defRPr>
              </a:lvl6pPr>
              <a:lvl7pPr marL="243810" indent="-101588" algn="l" defTabSz="975238" rtl="0" eaLnBrk="1" latinLnBrk="0" hangingPunct="1">
                <a:lnSpc>
                  <a:spcPct val="100000"/>
                </a:lnSpc>
                <a:spcBef>
                  <a:spcPts val="267"/>
                </a:spcBef>
                <a:buClr>
                  <a:schemeClr val="accent2"/>
                </a:buClr>
                <a:buFont typeface="Arial" panose="020B0604020202020204" pitchFamily="34" charset="0"/>
                <a:buChar char="•"/>
                <a:defRPr lang="zh-CN" sz="533" kern="1200">
                  <a:solidFill>
                    <a:schemeClr val="tx1"/>
                  </a:solidFill>
                  <a:latin typeface="+mn-lt"/>
                  <a:ea typeface="+mn-ea"/>
                  <a:cs typeface="+mn-cs"/>
                </a:defRPr>
              </a:lvl7pPr>
              <a:lvl8pPr marL="243810" indent="-101588" algn="l" defTabSz="975238" rtl="0" eaLnBrk="1" latinLnBrk="0" hangingPunct="1">
                <a:lnSpc>
                  <a:spcPct val="100000"/>
                </a:lnSpc>
                <a:spcBef>
                  <a:spcPts val="267"/>
                </a:spcBef>
                <a:buClr>
                  <a:schemeClr val="accent2"/>
                </a:buClr>
                <a:buFont typeface="Arial" panose="020B0604020202020204" pitchFamily="34" charset="0"/>
                <a:buChar char="•"/>
                <a:defRPr lang="zh-CN" sz="533" kern="1200">
                  <a:solidFill>
                    <a:schemeClr val="tx1"/>
                  </a:solidFill>
                  <a:latin typeface="+mn-lt"/>
                  <a:ea typeface="+mn-ea"/>
                  <a:cs typeface="+mn-cs"/>
                </a:defRPr>
              </a:lvl8pPr>
              <a:lvl9pPr marL="243810" indent="-101588" algn="l" defTabSz="975238" rtl="0" eaLnBrk="1" latinLnBrk="0" hangingPunct="1">
                <a:lnSpc>
                  <a:spcPct val="100000"/>
                </a:lnSpc>
                <a:spcBef>
                  <a:spcPts val="267"/>
                </a:spcBef>
                <a:buClr>
                  <a:schemeClr val="accent2"/>
                </a:buClr>
                <a:buFont typeface="Arial" panose="020B0604020202020204" pitchFamily="34" charset="0"/>
                <a:buChar char="•"/>
                <a:defRPr lang="zh-CN" sz="533" kern="1200">
                  <a:solidFill>
                    <a:schemeClr val="tx1"/>
                  </a:solidFill>
                  <a:latin typeface="+mn-lt"/>
                  <a:ea typeface="+mn-ea"/>
                  <a:cs typeface="+mn-cs"/>
                </a:defRPr>
              </a:lvl9pPr>
            </a:lstStyle>
            <a:p>
              <a:pPr marL="0" indent="0" algn="ctr">
                <a:spcAft>
                  <a:spcPts val="1200"/>
                </a:spcAft>
                <a:buNone/>
              </a:pPr>
              <a:r>
                <a:rPr kumimoji="1" lang="en-US" altLang="zh-CN" sz="2400" b="1" i="1" dirty="0" err="1">
                  <a:solidFill>
                    <a:srgbClr val="2E353B"/>
                  </a:solidFill>
                  <a:latin typeface="微软雅黑" panose="020B0503020204020204" pitchFamily="34" charset="-122"/>
                  <a:ea typeface="微软雅黑" panose="020B0503020204020204" pitchFamily="34" charset="-122"/>
                  <a:cs typeface="Microsoft YaHei" charset="-122"/>
                </a:rPr>
                <a:t>GoodLab</a:t>
              </a:r>
              <a:endParaRPr kumimoji="1" lang="zh-CN" altLang="en-US" sz="2400" b="1" i="1" dirty="0">
                <a:solidFill>
                  <a:srgbClr val="2E353B"/>
                </a:solidFill>
                <a:latin typeface="微软雅黑" panose="020B0503020204020204" pitchFamily="34" charset="-122"/>
                <a:ea typeface="微软雅黑" panose="020B0503020204020204" pitchFamily="34" charset="-122"/>
                <a:cs typeface="Microsoft YaHei" charset="-122"/>
              </a:endParaRPr>
            </a:p>
          </p:txBody>
        </p:sp>
      </p:grpSp>
      <p:sp>
        <p:nvSpPr>
          <p:cNvPr id="11" name="标题 1">
            <a:extLst>
              <a:ext uri="{FF2B5EF4-FFF2-40B4-BE49-F238E27FC236}">
                <a16:creationId xmlns:a16="http://schemas.microsoft.com/office/drawing/2014/main" id="{C4B496FA-1187-4462-B175-68EF03976B06}"/>
              </a:ext>
            </a:extLst>
          </p:cNvPr>
          <p:cNvSpPr txBox="1"/>
          <p:nvPr/>
        </p:nvSpPr>
        <p:spPr>
          <a:xfrm>
            <a:off x="564816" y="2201272"/>
            <a:ext cx="11313902" cy="985977"/>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a:lstStyle>
          <a:p>
            <a:pPr algn="ctr">
              <a:lnSpc>
                <a:spcPct val="150000"/>
              </a:lnSpc>
            </a:pPr>
            <a:r>
              <a:rPr kumimoji="1" lang="zh-CN" altLang="en-US" sz="4800" b="1" dirty="0">
                <a:solidFill>
                  <a:srgbClr val="002060"/>
                </a:solidFill>
                <a:latin typeface="华文新魏" panose="02010800040101010101" pitchFamily="2" charset="-122"/>
                <a:ea typeface="华文新魏" panose="02010800040101010101" pitchFamily="2" charset="-122"/>
                <a:cs typeface="华文新魏" panose="02010800040101010101" pitchFamily="2" charset="-122"/>
                <a:sym typeface="+mn-ea"/>
              </a:rPr>
              <a:t>基于</a:t>
            </a:r>
            <a:r>
              <a:rPr kumimoji="1" lang="en-US" altLang="zh-CN" sz="4800" b="1" dirty="0">
                <a:solidFill>
                  <a:srgbClr val="002060"/>
                </a:solidFill>
                <a:latin typeface="华文新魏" panose="02010800040101010101" pitchFamily="2" charset="-122"/>
                <a:ea typeface="华文新魏" panose="02010800040101010101" pitchFamily="2" charset="-122"/>
                <a:cs typeface="华文新魏" panose="02010800040101010101" pitchFamily="2" charset="-122"/>
                <a:sym typeface="+mn-ea"/>
              </a:rPr>
              <a:t>RISC-V</a:t>
            </a:r>
            <a:r>
              <a:rPr kumimoji="1" lang="zh-CN" altLang="en-US" sz="4800" b="1" dirty="0">
                <a:solidFill>
                  <a:srgbClr val="002060"/>
                </a:solidFill>
                <a:latin typeface="华文新魏" panose="02010800040101010101" pitchFamily="2" charset="-122"/>
                <a:ea typeface="华文新魏" panose="02010800040101010101" pitchFamily="2" charset="-122"/>
                <a:cs typeface="华文新魏" panose="02010800040101010101" pitchFamily="2" charset="-122"/>
                <a:sym typeface="+mn-ea"/>
              </a:rPr>
              <a:t>架构的容器化可重现方法研究</a:t>
            </a:r>
          </a:p>
        </p:txBody>
      </p:sp>
      <p:pic>
        <p:nvPicPr>
          <p:cNvPr id="12" name="图片 11">
            <a:extLst>
              <a:ext uri="{FF2B5EF4-FFF2-40B4-BE49-F238E27FC236}">
                <a16:creationId xmlns:a16="http://schemas.microsoft.com/office/drawing/2014/main" id="{33E54B37-D886-40A5-A729-47C76AC28D73}"/>
              </a:ext>
            </a:extLst>
          </p:cNvPr>
          <p:cNvPicPr>
            <a:picLocks noChangeAspect="1"/>
          </p:cNvPicPr>
          <p:nvPr/>
        </p:nvPicPr>
        <p:blipFill>
          <a:blip r:embed="rId5" cstate="hqprint">
            <a:extLst>
              <a:ext uri="{28A0092B-C50C-407E-A947-70E740481C1C}">
                <a14:useLocalDpi xmlns:a14="http://schemas.microsoft.com/office/drawing/2010/main"/>
              </a:ext>
            </a:extLst>
          </a:blip>
          <a:stretch>
            <a:fillRect/>
          </a:stretch>
        </p:blipFill>
        <p:spPr>
          <a:xfrm>
            <a:off x="9018263" y="229421"/>
            <a:ext cx="2868934" cy="728134"/>
          </a:xfrm>
          <a:prstGeom prst="rect">
            <a:avLst/>
          </a:prstGeom>
        </p:spPr>
      </p:pic>
      <p:sp>
        <p:nvSpPr>
          <p:cNvPr id="13" name="标题 1">
            <a:extLst>
              <a:ext uri="{FF2B5EF4-FFF2-40B4-BE49-F238E27FC236}">
                <a16:creationId xmlns:a16="http://schemas.microsoft.com/office/drawing/2014/main" id="{A8CB1271-06EB-4A4E-AF55-F47170E0AF77}"/>
              </a:ext>
            </a:extLst>
          </p:cNvPr>
          <p:cNvSpPr txBox="1"/>
          <p:nvPr/>
        </p:nvSpPr>
        <p:spPr>
          <a:xfrm>
            <a:off x="5930284" y="898052"/>
            <a:ext cx="8133426" cy="985977"/>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a:lstStyle>
          <a:p>
            <a:pPr algn="ctr">
              <a:lnSpc>
                <a:spcPct val="150000"/>
              </a:lnSpc>
            </a:pPr>
            <a:r>
              <a:rPr kumimoji="1" lang="en-US" altLang="zh-CN" sz="2000" b="1" dirty="0">
                <a:solidFill>
                  <a:srgbClr val="FF0000"/>
                </a:solidFill>
                <a:latin typeface="华文新魏" panose="02010800040101010101" pitchFamily="2" charset="-122"/>
                <a:ea typeface="华文新魏" panose="02010800040101010101" pitchFamily="2" charset="-122"/>
                <a:cs typeface="华文新魏" panose="02010800040101010101" pitchFamily="2" charset="-122"/>
                <a:sym typeface="+mn-ea"/>
              </a:rPr>
              <a:t>2019</a:t>
            </a:r>
            <a:r>
              <a:rPr kumimoji="1" lang="zh-CN" altLang="en-US" sz="2000" b="1" dirty="0">
                <a:solidFill>
                  <a:srgbClr val="FF0000"/>
                </a:solidFill>
                <a:latin typeface="华文新魏" panose="02010800040101010101" pitchFamily="2" charset="-122"/>
                <a:ea typeface="华文新魏" panose="02010800040101010101" pitchFamily="2" charset="-122"/>
                <a:cs typeface="华文新魏" panose="02010800040101010101" pitchFamily="2" charset="-122"/>
                <a:sym typeface="+mn-ea"/>
              </a:rPr>
              <a:t>级硕士研究生学位论文开题答辩</a:t>
            </a:r>
          </a:p>
        </p:txBody>
      </p:sp>
      <p:sp>
        <p:nvSpPr>
          <p:cNvPr id="2" name="灯片编号占位符 1">
            <a:extLst>
              <a:ext uri="{FF2B5EF4-FFF2-40B4-BE49-F238E27FC236}">
                <a16:creationId xmlns:a16="http://schemas.microsoft.com/office/drawing/2014/main" id="{CE308820-99FB-48C8-9627-C626B3AC6FB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71039F2-B085-47B9-813A-0F6959ABC154}" type="slidenum">
              <a:rPr kumimoji="0" lang="zh-CN" altLang="en-US" sz="1200" b="0" i="0" u="none" strike="noStrike" kern="1200" cap="none" spc="0" normalizeH="0" baseline="0" noProof="0" smtClean="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endParaRPr>
          </a:p>
        </p:txBody>
      </p:sp>
      <p:sp>
        <p:nvSpPr>
          <p:cNvPr id="14" name="文本框 13">
            <a:extLst>
              <a:ext uri="{FF2B5EF4-FFF2-40B4-BE49-F238E27FC236}">
                <a16:creationId xmlns:a16="http://schemas.microsoft.com/office/drawing/2014/main" id="{0A912314-C00C-4D13-83E5-15F4E1107256}"/>
              </a:ext>
            </a:extLst>
          </p:cNvPr>
          <p:cNvSpPr txBox="1"/>
          <p:nvPr/>
        </p:nvSpPr>
        <p:spPr>
          <a:xfrm>
            <a:off x="5651691" y="5230838"/>
            <a:ext cx="7168718" cy="719556"/>
          </a:xfrm>
          <a:prstGeom prst="rect">
            <a:avLst/>
          </a:prstGeom>
          <a:noFill/>
        </p:spPr>
        <p:txBody>
          <a:bodyPr wrap="square">
            <a:spAutoFit/>
          </a:bodyPr>
          <a:lstStyle/>
          <a:p>
            <a:pPr algn="ctr">
              <a:lnSpc>
                <a:spcPct val="200000"/>
              </a:lnSpc>
            </a:pPr>
            <a:r>
              <a:rPr kumimoji="1" lang="zh-CN" altLang="en-US" sz="2400" b="1" dirty="0">
                <a:latin typeface="微软雅黑" panose="020B0503020204020204" pitchFamily="34" charset="-122"/>
                <a:ea typeface="微软雅黑" panose="020B0503020204020204" pitchFamily="34" charset="-122"/>
                <a:cs typeface="华文新魏" panose="02010800040101010101" pitchFamily="2" charset="-122"/>
              </a:rPr>
              <a:t>学号：</a:t>
            </a:r>
            <a:r>
              <a:rPr kumimoji="1" lang="en-US" altLang="zh-CN" sz="2400" b="1" dirty="0">
                <a:latin typeface="微软雅黑" panose="020B0503020204020204" pitchFamily="34" charset="-122"/>
                <a:ea typeface="微软雅黑" panose="020B0503020204020204" pitchFamily="34" charset="-122"/>
                <a:cs typeface="华文新魏" panose="02010800040101010101" pitchFamily="2" charset="-122"/>
              </a:rPr>
              <a:t>401030919003</a:t>
            </a:r>
          </a:p>
        </p:txBody>
      </p:sp>
    </p:spTree>
    <p:extLst>
      <p:ext uri="{BB962C8B-B14F-4D97-AF65-F5344CB8AC3E}">
        <p14:creationId xmlns:p14="http://schemas.microsoft.com/office/powerpoint/2010/main" val="425291351"/>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A82D10C-38DC-4228-B4D5-D323DBF342EA}"/>
              </a:ext>
            </a:extLst>
          </p:cNvPr>
          <p:cNvSpPr>
            <a:spLocks noGrp="1"/>
          </p:cNvSpPr>
          <p:nvPr>
            <p:ph idx="1"/>
          </p:nvPr>
        </p:nvSpPr>
        <p:spPr>
          <a:xfrm>
            <a:off x="349273" y="955333"/>
            <a:ext cx="2686236" cy="576882"/>
          </a:xfrm>
        </p:spPr>
        <p:txBody>
          <a:bodyPr/>
          <a:lstStyle/>
          <a:p>
            <a:pPr marL="0" indent="0">
              <a:buNone/>
            </a:pPr>
            <a:r>
              <a:rPr lang="zh-CN" altLang="en-US" sz="2000" b="1" dirty="0"/>
              <a:t>处理器发展现状</a:t>
            </a:r>
            <a:r>
              <a:rPr lang="en-US" altLang="zh-CN" sz="2000" i="1" baseline="30000" dirty="0">
                <a:latin typeface="微软雅黑" panose="020B0503020204020204" pitchFamily="34" charset="-122"/>
                <a:ea typeface="微软雅黑" panose="020B0503020204020204" pitchFamily="34" charset="-122"/>
              </a:rPr>
              <a:t>[1]</a:t>
            </a:r>
            <a:endParaRPr lang="en-US" altLang="zh-CN" sz="2000" b="1" baseline="30000" dirty="0"/>
          </a:p>
          <a:p>
            <a:pPr marL="0" indent="0">
              <a:buNone/>
            </a:pPr>
            <a:endParaRPr lang="en-US" altLang="zh-CN" dirty="0"/>
          </a:p>
          <a:p>
            <a:endParaRPr lang="zh-CN" altLang="en-US" dirty="0"/>
          </a:p>
        </p:txBody>
      </p:sp>
      <p:sp>
        <p:nvSpPr>
          <p:cNvPr id="3" name="内容占位符 2">
            <a:extLst>
              <a:ext uri="{FF2B5EF4-FFF2-40B4-BE49-F238E27FC236}">
                <a16:creationId xmlns:a16="http://schemas.microsoft.com/office/drawing/2014/main" id="{1E918707-2366-434F-8F38-EDE38D65C7C4}"/>
              </a:ext>
            </a:extLst>
          </p:cNvPr>
          <p:cNvSpPr>
            <a:spLocks noGrp="1"/>
          </p:cNvSpPr>
          <p:nvPr>
            <p:ph sz="quarter" idx="13"/>
          </p:nvPr>
        </p:nvSpPr>
        <p:spPr/>
        <p:txBody>
          <a:bodyPr/>
          <a:lstStyle/>
          <a:p>
            <a:r>
              <a:rPr lang="zh-CN" altLang="en-US" dirty="0">
                <a:solidFill>
                  <a:schemeClr val="tx1"/>
                </a:solidFill>
              </a:rPr>
              <a:t>多核之后，</a:t>
            </a:r>
            <a:r>
              <a:rPr lang="en-US" altLang="zh-CN" dirty="0">
                <a:solidFill>
                  <a:schemeClr val="tx1"/>
                </a:solidFill>
              </a:rPr>
              <a:t>CPU</a:t>
            </a:r>
            <a:r>
              <a:rPr lang="zh-CN" altLang="en-US" dirty="0">
                <a:solidFill>
                  <a:schemeClr val="tx1"/>
                </a:solidFill>
              </a:rPr>
              <a:t>的发展方向是什么？</a:t>
            </a:r>
          </a:p>
        </p:txBody>
      </p:sp>
      <p:sp>
        <p:nvSpPr>
          <p:cNvPr id="5" name="文本框 4">
            <a:extLst>
              <a:ext uri="{FF2B5EF4-FFF2-40B4-BE49-F238E27FC236}">
                <a16:creationId xmlns:a16="http://schemas.microsoft.com/office/drawing/2014/main" id="{6CCCBD65-768E-4416-942E-985BEC28E791}"/>
              </a:ext>
            </a:extLst>
          </p:cNvPr>
          <p:cNvSpPr txBox="1"/>
          <p:nvPr/>
        </p:nvSpPr>
        <p:spPr>
          <a:xfrm>
            <a:off x="349273" y="1532215"/>
            <a:ext cx="6094520" cy="2778774"/>
          </a:xfrm>
          <a:prstGeom prst="rect">
            <a:avLst/>
          </a:prstGeom>
          <a:noFill/>
        </p:spPr>
        <p:txBody>
          <a:bodyPr wrap="square">
            <a:spAutoFit/>
          </a:bodyPr>
          <a:lstStyle/>
          <a:p>
            <a:pPr marL="285750" indent="-285750">
              <a:lnSpc>
                <a:spcPct val="20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传统</a:t>
            </a:r>
            <a:r>
              <a:rPr lang="en-US" altLang="zh-CN" dirty="0">
                <a:latin typeface="微软雅黑" panose="020B0503020204020204" pitchFamily="34" charset="-122"/>
                <a:ea typeface="微软雅黑" panose="020B0503020204020204" pitchFamily="34" charset="-122"/>
              </a:rPr>
              <a:t>CPU</a:t>
            </a:r>
            <a:r>
              <a:rPr lang="zh-CN" altLang="en-US" dirty="0">
                <a:latin typeface="微软雅黑" panose="020B0503020204020204" pitchFamily="34" charset="-122"/>
                <a:ea typeface="微软雅黑" panose="020B0503020204020204" pitchFamily="34" charset="-122"/>
              </a:rPr>
              <a:t>追求</a:t>
            </a:r>
            <a:r>
              <a:rPr lang="zh-CN" altLang="en-US" b="1" dirty="0">
                <a:solidFill>
                  <a:srgbClr val="FF0000"/>
                </a:solidFill>
                <a:latin typeface="微软雅黑" panose="020B0503020204020204" pitchFamily="34" charset="-122"/>
                <a:ea typeface="微软雅黑" panose="020B0503020204020204" pitchFamily="34" charset="-122"/>
              </a:rPr>
              <a:t>通用性</a:t>
            </a:r>
            <a:r>
              <a:rPr lang="zh-CN" altLang="en-US" dirty="0">
                <a:latin typeface="微软雅黑" panose="020B0503020204020204" pitchFamily="34" charset="-122"/>
                <a:ea typeface="微软雅黑" panose="020B0503020204020204" pitchFamily="34" charset="-122"/>
              </a:rPr>
              <a:t>，微结构复杂</a:t>
            </a:r>
            <a:endParaRPr lang="en-US" altLang="zh-CN" i="1" dirty="0">
              <a:latin typeface="微软雅黑" panose="020B0503020204020204" pitchFamily="34" charset="-122"/>
              <a:ea typeface="微软雅黑" panose="020B0503020204020204" pitchFamily="34" charset="-122"/>
            </a:endParaRPr>
          </a:p>
          <a:p>
            <a:pPr marL="285750" indent="-285750">
              <a:lnSpc>
                <a:spcPct val="200000"/>
              </a:lnSpc>
              <a:buFont typeface="Arial" panose="020B0604020202020204" pitchFamily="34" charset="0"/>
              <a:buChar char="•"/>
            </a:pPr>
            <a:r>
              <a:rPr lang="zh-CN" altLang="en-US" b="1" dirty="0">
                <a:solidFill>
                  <a:srgbClr val="FF0000"/>
                </a:solidFill>
                <a:latin typeface="微软雅黑" panose="020B0503020204020204" pitchFamily="34" charset="-122"/>
                <a:ea typeface="微软雅黑" panose="020B0503020204020204" pitchFamily="34" charset="-122"/>
              </a:rPr>
              <a:t>性能功耗 </a:t>
            </a:r>
            <a:r>
              <a:rPr lang="en-US" altLang="zh-CN" dirty="0" err="1">
                <a:latin typeface="微软雅黑" panose="020B0503020204020204" pitchFamily="34" charset="-122"/>
                <a:ea typeface="微软雅黑" panose="020B0503020204020204" pitchFamily="34" charset="-122"/>
              </a:rPr>
              <a:t>v.s</a:t>
            </a:r>
            <a:r>
              <a:rPr lang="en-US" altLang="zh-CN" dirty="0">
                <a:latin typeface="微软雅黑" panose="020B0503020204020204" pitchFamily="34" charset="-122"/>
                <a:ea typeface="微软雅黑" panose="020B0503020204020204" pitchFamily="34" charset="-122"/>
              </a:rPr>
              <a:t>.</a:t>
            </a:r>
            <a:r>
              <a:rPr lang="zh-CN" altLang="en-US" b="1" dirty="0">
                <a:solidFill>
                  <a:srgbClr val="FF0000"/>
                </a:solidFill>
                <a:latin typeface="微软雅黑" panose="020B0503020204020204" pitchFamily="34" charset="-122"/>
                <a:ea typeface="微软雅黑" panose="020B0503020204020204" pitchFamily="34" charset="-122"/>
              </a:rPr>
              <a:t>开发效率</a:t>
            </a:r>
            <a:r>
              <a:rPr lang="zh-CN" altLang="en-US" dirty="0">
                <a:latin typeface="微软雅黑" panose="020B0503020204020204" pitchFamily="34" charset="-122"/>
                <a:ea typeface="微软雅黑" panose="020B0503020204020204" pitchFamily="34" charset="-122"/>
              </a:rPr>
              <a:t>难以同时满足</a:t>
            </a:r>
            <a:endParaRPr lang="en-US" altLang="zh-CN" dirty="0">
              <a:latin typeface="微软雅黑" panose="020B0503020204020204" pitchFamily="34" charset="-122"/>
              <a:ea typeface="微软雅黑" panose="020B0503020204020204" pitchFamily="34" charset="-122"/>
            </a:endParaRPr>
          </a:p>
          <a:p>
            <a:pPr lvl="1">
              <a:lnSpc>
                <a:spcPct val="200000"/>
              </a:lnSpc>
            </a:pPr>
            <a:r>
              <a:rPr lang="zh-CN" altLang="en-US" dirty="0">
                <a:latin typeface="微软雅黑" panose="020B0503020204020204" pitchFamily="34" charset="-122"/>
                <a:ea typeface="微软雅黑" panose="020B0503020204020204" pitchFamily="34" charset="-122"/>
              </a:rPr>
              <a:t>更重视性能功耗</a:t>
            </a:r>
            <a:endParaRPr lang="en-US" altLang="zh-CN" dirty="0">
              <a:latin typeface="微软雅黑" panose="020B0503020204020204" pitchFamily="34" charset="-122"/>
              <a:ea typeface="微软雅黑" panose="020B0503020204020204" pitchFamily="34" charset="-122"/>
            </a:endParaRPr>
          </a:p>
          <a:p>
            <a:pPr marL="285750" indent="-285750">
              <a:lnSpc>
                <a:spcPct val="200000"/>
              </a:lnSpc>
              <a:buFont typeface="Arial" panose="020B0604020202020204" pitchFamily="34" charset="0"/>
              <a:buChar char="•"/>
            </a:pPr>
            <a:r>
              <a:rPr lang="zh-CN" altLang="en-US" b="1" dirty="0">
                <a:solidFill>
                  <a:srgbClr val="FF0000"/>
                </a:solidFill>
                <a:latin typeface="微软雅黑" panose="020B0503020204020204" pitchFamily="34" charset="-122"/>
                <a:ea typeface="微软雅黑" panose="020B0503020204020204" pitchFamily="34" charset="-122"/>
              </a:rPr>
              <a:t>智能物联网</a:t>
            </a:r>
            <a:r>
              <a:rPr lang="en-US" altLang="zh-CN" b="1" dirty="0" err="1">
                <a:solidFill>
                  <a:srgbClr val="FF0000"/>
                </a:solidFill>
                <a:latin typeface="微软雅黑" panose="020B0503020204020204" pitchFamily="34" charset="-122"/>
                <a:ea typeface="微软雅黑" panose="020B0503020204020204" pitchFamily="34" charset="-122"/>
              </a:rPr>
              <a:t>AIoT</a:t>
            </a:r>
            <a:r>
              <a:rPr lang="zh-CN" altLang="en-US" dirty="0">
                <a:latin typeface="微软雅黑" panose="020B0503020204020204" pitchFamily="34" charset="-122"/>
                <a:ea typeface="微软雅黑" panose="020B0503020204020204" pitchFamily="34" charset="-122"/>
              </a:rPr>
              <a:t>时代到来</a:t>
            </a:r>
            <a:endParaRPr lang="en-US" altLang="zh-CN" dirty="0">
              <a:latin typeface="微软雅黑" panose="020B0503020204020204" pitchFamily="34" charset="-122"/>
              <a:ea typeface="微软雅黑" panose="020B0503020204020204" pitchFamily="34" charset="-122"/>
            </a:endParaRPr>
          </a:p>
          <a:p>
            <a:pPr lvl="1">
              <a:lnSpc>
                <a:spcPct val="200000"/>
              </a:lnSpc>
            </a:pPr>
            <a:r>
              <a:rPr lang="zh-CN" altLang="en-US" dirty="0">
                <a:latin typeface="微软雅黑" panose="020B0503020204020204" pitchFamily="34" charset="-122"/>
                <a:ea typeface="微软雅黑" panose="020B0503020204020204" pitchFamily="34" charset="-122"/>
              </a:rPr>
              <a:t>处理器需求碎片化</a:t>
            </a:r>
            <a:endParaRPr lang="en-US" altLang="zh-CN" dirty="0">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EC9064B1-950C-44AF-9E37-0DBD23851DD4}"/>
              </a:ext>
            </a:extLst>
          </p:cNvPr>
          <p:cNvSpPr txBox="1"/>
          <p:nvPr/>
        </p:nvSpPr>
        <p:spPr>
          <a:xfrm>
            <a:off x="-75336" y="6482543"/>
            <a:ext cx="7830028" cy="307777"/>
          </a:xfrm>
          <a:prstGeom prst="rect">
            <a:avLst/>
          </a:prstGeom>
          <a:noFill/>
        </p:spPr>
        <p:txBody>
          <a:bodyPr wrap="none" rtlCol="0">
            <a:spAutoFit/>
          </a:bodyPr>
          <a:lstStyle/>
          <a:p>
            <a:pPr algn="r"/>
            <a:r>
              <a:rPr lang="en-US" altLang="zh-CN" sz="1400" i="1" dirty="0">
                <a:solidFill>
                  <a:schemeClr val="tx1">
                    <a:lumMod val="50000"/>
                    <a:lumOff val="50000"/>
                  </a:schemeClr>
                </a:solidFill>
                <a:effectLst/>
                <a:latin typeface="微软雅黑" panose="020B0503020204020204" pitchFamily="34" charset="-122"/>
                <a:ea typeface="微软雅黑" panose="020B0503020204020204" pitchFamily="34" charset="-122"/>
              </a:rPr>
              <a:t>[1] J. L. Hennessy,</a:t>
            </a:r>
            <a:r>
              <a:rPr lang="zh-CN" altLang="en-US" sz="1400" i="1" dirty="0">
                <a:solidFill>
                  <a:schemeClr val="tx1">
                    <a:lumMod val="50000"/>
                    <a:lumOff val="50000"/>
                  </a:schemeClr>
                </a:solidFill>
                <a:effectLst/>
                <a:latin typeface="微软雅黑" panose="020B0503020204020204" pitchFamily="34" charset="-122"/>
                <a:ea typeface="微软雅黑" panose="020B0503020204020204" pitchFamily="34" charset="-122"/>
              </a:rPr>
              <a:t> </a:t>
            </a:r>
            <a:r>
              <a:rPr lang="en-US" altLang="zh-CN" sz="1400" i="1" dirty="0">
                <a:solidFill>
                  <a:schemeClr val="tx1">
                    <a:lumMod val="50000"/>
                    <a:lumOff val="50000"/>
                  </a:schemeClr>
                </a:solidFill>
                <a:effectLst/>
                <a:latin typeface="微软雅黑" panose="020B0503020204020204" pitchFamily="34" charset="-122"/>
                <a:ea typeface="微软雅黑" panose="020B0503020204020204" pitchFamily="34" charset="-122"/>
              </a:rPr>
              <a:t>D. A. Patterson, 《A new golden age for computer architecture》, 2019 </a:t>
            </a:r>
            <a:endParaRPr lang="zh-CN" altLang="en-US" sz="1400" i="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1" name="AutoShape 4">
            <a:extLst>
              <a:ext uri="{FF2B5EF4-FFF2-40B4-BE49-F238E27FC236}">
                <a16:creationId xmlns:a16="http://schemas.microsoft.com/office/drawing/2014/main" id="{47FDEF80-1DB0-4655-840F-CF2F85992FF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2" name="图片 11">
            <a:extLst>
              <a:ext uri="{FF2B5EF4-FFF2-40B4-BE49-F238E27FC236}">
                <a16:creationId xmlns:a16="http://schemas.microsoft.com/office/drawing/2014/main" id="{F07BE10C-5685-428E-81B8-8FE62418F572}"/>
              </a:ext>
            </a:extLst>
          </p:cNvPr>
          <p:cNvPicPr>
            <a:picLocks noChangeAspect="1"/>
          </p:cNvPicPr>
          <p:nvPr/>
        </p:nvPicPr>
        <p:blipFill>
          <a:blip r:embed="rId3"/>
          <a:stretch>
            <a:fillRect/>
          </a:stretch>
        </p:blipFill>
        <p:spPr>
          <a:xfrm>
            <a:off x="6379784" y="1629283"/>
            <a:ext cx="5658336" cy="3690942"/>
          </a:xfrm>
          <a:prstGeom prst="rect">
            <a:avLst/>
          </a:prstGeom>
        </p:spPr>
      </p:pic>
      <p:sp>
        <p:nvSpPr>
          <p:cNvPr id="13" name="箭头: 下 12">
            <a:extLst>
              <a:ext uri="{FF2B5EF4-FFF2-40B4-BE49-F238E27FC236}">
                <a16:creationId xmlns:a16="http://schemas.microsoft.com/office/drawing/2014/main" id="{02418652-767F-4811-8F25-2FE63C15136C}"/>
              </a:ext>
            </a:extLst>
          </p:cNvPr>
          <p:cNvSpPr/>
          <p:nvPr/>
        </p:nvSpPr>
        <p:spPr>
          <a:xfrm>
            <a:off x="2295384" y="4814731"/>
            <a:ext cx="852256" cy="3975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E4CEFA1C-7A1E-44B7-B559-F114D99D829F}"/>
              </a:ext>
            </a:extLst>
          </p:cNvPr>
          <p:cNvSpPr txBox="1"/>
          <p:nvPr/>
        </p:nvSpPr>
        <p:spPr>
          <a:xfrm>
            <a:off x="-325748" y="5072721"/>
            <a:ext cx="6094520" cy="1116781"/>
          </a:xfrm>
          <a:prstGeom prst="rect">
            <a:avLst/>
          </a:prstGeom>
          <a:noFill/>
        </p:spPr>
        <p:txBody>
          <a:bodyPr wrap="square">
            <a:spAutoFit/>
          </a:bodyPr>
          <a:lstStyle/>
          <a:p>
            <a:pPr algn="ctr">
              <a:lnSpc>
                <a:spcPct val="200000"/>
              </a:lnSpc>
            </a:pPr>
            <a:r>
              <a:rPr lang="zh-CN" altLang="en-US" b="1" dirty="0">
                <a:latin typeface="微软雅黑" panose="020B0503020204020204" pitchFamily="34" charset="-122"/>
                <a:ea typeface="微软雅黑" panose="020B0503020204020204" pitchFamily="34" charset="-122"/>
              </a:rPr>
              <a:t>专用领域架构</a:t>
            </a:r>
            <a:endParaRPr lang="en-US" altLang="zh-CN" b="1" dirty="0">
              <a:latin typeface="微软雅黑" panose="020B0503020204020204" pitchFamily="34" charset="-122"/>
              <a:ea typeface="微软雅黑" panose="020B0503020204020204" pitchFamily="34" charset="-122"/>
            </a:endParaRPr>
          </a:p>
          <a:p>
            <a:pPr algn="ctr">
              <a:lnSpc>
                <a:spcPct val="200000"/>
              </a:lnSpc>
            </a:pP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Domain-Specific Architecture, DSA</a:t>
            </a:r>
            <a:r>
              <a:rPr lang="zh-CN" altLang="en-US"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p:txBody>
      </p:sp>
      <p:pic>
        <p:nvPicPr>
          <p:cNvPr id="2056" name="Picture 8">
            <a:extLst>
              <a:ext uri="{FF2B5EF4-FFF2-40B4-BE49-F238E27FC236}">
                <a16:creationId xmlns:a16="http://schemas.microsoft.com/office/drawing/2014/main" id="{BCA294C6-9763-43C9-B9D2-B78D3C41F66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11844" y="4253692"/>
            <a:ext cx="1679128" cy="1292928"/>
          </a:xfrm>
          <a:prstGeom prst="rect">
            <a:avLst/>
          </a:prstGeom>
          <a:noFill/>
          <a:extLst>
            <a:ext uri="{909E8E84-426E-40DD-AFC4-6F175D3DCCD1}">
              <a14:hiddenFill xmlns:a14="http://schemas.microsoft.com/office/drawing/2010/main">
                <a:solidFill>
                  <a:srgbClr val="FFFFFF"/>
                </a:solidFill>
              </a14:hiddenFill>
            </a:ext>
          </a:extLst>
        </p:spPr>
      </p:pic>
      <p:sp>
        <p:nvSpPr>
          <p:cNvPr id="17" name="文本框 16">
            <a:extLst>
              <a:ext uri="{FF2B5EF4-FFF2-40B4-BE49-F238E27FC236}">
                <a16:creationId xmlns:a16="http://schemas.microsoft.com/office/drawing/2014/main" id="{DFB8FAF1-D1DD-4730-B9D3-D4E0812B98C8}"/>
              </a:ext>
            </a:extLst>
          </p:cNvPr>
          <p:cNvSpPr txBox="1"/>
          <p:nvPr/>
        </p:nvSpPr>
        <p:spPr>
          <a:xfrm>
            <a:off x="-313017" y="4205362"/>
            <a:ext cx="6094520" cy="562783"/>
          </a:xfrm>
          <a:prstGeom prst="rect">
            <a:avLst/>
          </a:prstGeom>
          <a:noFill/>
        </p:spPr>
        <p:txBody>
          <a:bodyPr wrap="square">
            <a:spAutoFit/>
          </a:bodyPr>
          <a:lstStyle/>
          <a:p>
            <a:pPr algn="ctr">
              <a:lnSpc>
                <a:spcPct val="200000"/>
              </a:lnSpc>
            </a:pPr>
            <a:r>
              <a:rPr lang="zh-CN" altLang="en-US" b="1" dirty="0">
                <a:latin typeface="微软雅黑" panose="020B0503020204020204" pitchFamily="34" charset="-122"/>
                <a:ea typeface="微软雅黑" panose="020B0503020204020204" pitchFamily="34" charset="-122"/>
              </a:rPr>
              <a:t>通用领域架构</a:t>
            </a:r>
            <a:endParaRPr lang="en-US" altLang="zh-CN" b="1" dirty="0">
              <a:latin typeface="微软雅黑" panose="020B0503020204020204" pitchFamily="34" charset="-122"/>
              <a:ea typeface="微软雅黑" panose="020B0503020204020204" pitchFamily="34" charset="-122"/>
            </a:endParaRPr>
          </a:p>
        </p:txBody>
      </p:sp>
      <p:sp>
        <p:nvSpPr>
          <p:cNvPr id="18" name="文本框 17">
            <a:extLst>
              <a:ext uri="{FF2B5EF4-FFF2-40B4-BE49-F238E27FC236}">
                <a16:creationId xmlns:a16="http://schemas.microsoft.com/office/drawing/2014/main" id="{C96C7A36-0222-4995-9FDF-7B2F4235EE54}"/>
              </a:ext>
            </a:extLst>
          </p:cNvPr>
          <p:cNvSpPr txBox="1"/>
          <p:nvPr/>
        </p:nvSpPr>
        <p:spPr>
          <a:xfrm>
            <a:off x="5943600" y="5223157"/>
            <a:ext cx="6094520" cy="458202"/>
          </a:xfrm>
          <a:prstGeom prst="rect">
            <a:avLst/>
          </a:prstGeom>
          <a:noFill/>
        </p:spPr>
        <p:txBody>
          <a:bodyPr wrap="square">
            <a:spAutoFit/>
          </a:bodyPr>
          <a:lstStyle/>
          <a:p>
            <a:pPr algn="ctr">
              <a:lnSpc>
                <a:spcPct val="200000"/>
              </a:lnSpc>
            </a:pPr>
            <a:r>
              <a:rPr lang="zh-CN" altLang="en-US" sz="1400" dirty="0">
                <a:latin typeface="微软雅黑" panose="020B0503020204020204" pitchFamily="34" charset="-122"/>
                <a:ea typeface="微软雅黑" panose="020B0503020204020204" pitchFamily="34" charset="-122"/>
              </a:rPr>
              <a:t>处理器性能提高的速度在逐年变缓</a:t>
            </a:r>
            <a:r>
              <a:rPr lang="en-US" altLang="zh-CN" sz="1400" baseline="30000" dirty="0">
                <a:latin typeface="微软雅黑" panose="020B0503020204020204" pitchFamily="34" charset="-122"/>
                <a:ea typeface="微软雅黑" panose="020B0503020204020204" pitchFamily="34" charset="-122"/>
              </a:rPr>
              <a:t>[1]</a:t>
            </a:r>
          </a:p>
        </p:txBody>
      </p:sp>
      <p:sp>
        <p:nvSpPr>
          <p:cNvPr id="4" name="灯片编号占位符 3">
            <a:extLst>
              <a:ext uri="{FF2B5EF4-FFF2-40B4-BE49-F238E27FC236}">
                <a16:creationId xmlns:a16="http://schemas.microsoft.com/office/drawing/2014/main" id="{70FFBDBE-154C-476A-A210-10DB2565916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CCCCC6-E580-4F3B-8304-709677B2B179}" type="slidenum">
              <a:rPr kumimoji="0" lang="zh-CN" altLang="en-US" sz="1200" b="0" i="0" u="none" strike="noStrike" kern="1200" cap="none" spc="0" normalizeH="0" baseline="0" noProof="0" smtClean="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dirty="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697240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A82D10C-38DC-4228-B4D5-D323DBF342EA}"/>
              </a:ext>
            </a:extLst>
          </p:cNvPr>
          <p:cNvSpPr>
            <a:spLocks noGrp="1"/>
          </p:cNvSpPr>
          <p:nvPr>
            <p:ph idx="1"/>
          </p:nvPr>
        </p:nvSpPr>
        <p:spPr>
          <a:xfrm>
            <a:off x="349273" y="955333"/>
            <a:ext cx="6992560" cy="576882"/>
          </a:xfrm>
        </p:spPr>
        <p:txBody>
          <a:bodyPr>
            <a:normAutofit/>
          </a:bodyPr>
          <a:lstStyle/>
          <a:p>
            <a:pPr marL="0" indent="0">
              <a:buNone/>
            </a:pPr>
            <a:r>
              <a:rPr lang="en-US" altLang="zh-CN" sz="2000" b="1" dirty="0"/>
              <a:t>“RISC Five”</a:t>
            </a:r>
            <a:r>
              <a:rPr lang="zh-CN" altLang="en-US" sz="2000" dirty="0"/>
              <a:t>加州大学伯克利分校开发的第五代</a:t>
            </a:r>
            <a:r>
              <a:rPr lang="en-US" altLang="zh-CN" sz="2000" dirty="0"/>
              <a:t>RISC</a:t>
            </a:r>
            <a:r>
              <a:rPr lang="zh-CN" altLang="en-US" sz="2000" dirty="0"/>
              <a:t>架构</a:t>
            </a:r>
            <a:r>
              <a:rPr lang="en-US" altLang="zh-CN" sz="2000" i="1" baseline="30000" dirty="0"/>
              <a:t>[2]</a:t>
            </a:r>
          </a:p>
          <a:p>
            <a:pPr marL="0" indent="0">
              <a:buNone/>
            </a:pPr>
            <a:endParaRPr lang="en-US" altLang="zh-CN" dirty="0"/>
          </a:p>
          <a:p>
            <a:endParaRPr lang="zh-CN" altLang="en-US" dirty="0"/>
          </a:p>
        </p:txBody>
      </p:sp>
      <p:sp>
        <p:nvSpPr>
          <p:cNvPr id="3" name="内容占位符 2">
            <a:extLst>
              <a:ext uri="{FF2B5EF4-FFF2-40B4-BE49-F238E27FC236}">
                <a16:creationId xmlns:a16="http://schemas.microsoft.com/office/drawing/2014/main" id="{1E918707-2366-434F-8F38-EDE38D65C7C4}"/>
              </a:ext>
            </a:extLst>
          </p:cNvPr>
          <p:cNvSpPr>
            <a:spLocks noGrp="1"/>
          </p:cNvSpPr>
          <p:nvPr>
            <p:ph sz="quarter" idx="13"/>
          </p:nvPr>
        </p:nvSpPr>
        <p:spPr/>
        <p:txBody>
          <a:bodyPr/>
          <a:lstStyle/>
          <a:p>
            <a:r>
              <a:rPr lang="zh-CN" altLang="en-US" dirty="0">
                <a:solidFill>
                  <a:schemeClr val="tx1"/>
                </a:solidFill>
              </a:rPr>
              <a:t>开源的指令集</a:t>
            </a:r>
            <a:r>
              <a:rPr lang="en-US" altLang="zh-CN" dirty="0">
                <a:solidFill>
                  <a:schemeClr val="tx1"/>
                </a:solidFill>
              </a:rPr>
              <a:t>RISC-V</a:t>
            </a:r>
            <a:endParaRPr lang="zh-CN" altLang="en-US" dirty="0">
              <a:solidFill>
                <a:schemeClr val="tx1"/>
              </a:solidFill>
            </a:endParaRPr>
          </a:p>
        </p:txBody>
      </p:sp>
      <p:sp>
        <p:nvSpPr>
          <p:cNvPr id="5" name="文本框 4">
            <a:extLst>
              <a:ext uri="{FF2B5EF4-FFF2-40B4-BE49-F238E27FC236}">
                <a16:creationId xmlns:a16="http://schemas.microsoft.com/office/drawing/2014/main" id="{6CCCBD65-768E-4416-942E-985BEC28E791}"/>
              </a:ext>
            </a:extLst>
          </p:cNvPr>
          <p:cNvSpPr txBox="1"/>
          <p:nvPr/>
        </p:nvSpPr>
        <p:spPr>
          <a:xfrm>
            <a:off x="349273" y="1532215"/>
            <a:ext cx="6094520" cy="4856266"/>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rPr>
              <a:t>免费、开源</a:t>
            </a:r>
            <a:endParaRPr lang="en-US" altLang="zh-CN" b="1" dirty="0">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任何人都可以免费使用</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rPr>
              <a:t>面向云和边缘设备</a:t>
            </a:r>
            <a:endParaRPr lang="en-US" altLang="zh-CN" b="1" dirty="0">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从大型计算机到小型计算机都可以使用</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rPr>
              <a:t>安全</a:t>
            </a:r>
            <a:endParaRPr lang="en-US" altLang="zh-CN" b="1" dirty="0">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开源的核心</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rPr>
              <a:t>简洁、优雅</a:t>
            </a:r>
            <a:endParaRPr lang="en-US" altLang="zh-CN" b="1" dirty="0">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zh-CN" altLang="en-US" b="1" dirty="0">
                <a:solidFill>
                  <a:srgbClr val="FF0000"/>
                </a:solidFill>
                <a:latin typeface="微软雅黑" panose="020B0503020204020204" pitchFamily="34" charset="-122"/>
                <a:ea typeface="微软雅黑" panose="020B0503020204020204" pitchFamily="34" charset="-122"/>
              </a:rPr>
              <a:t>模块化</a:t>
            </a:r>
            <a:r>
              <a:rPr lang="zh-CN" altLang="en-US" dirty="0">
                <a:latin typeface="微软雅黑" panose="020B0503020204020204" pitchFamily="34" charset="-122"/>
                <a:ea typeface="微软雅黑" panose="020B0503020204020204" pitchFamily="34" charset="-122"/>
              </a:rPr>
              <a:t>设计</a:t>
            </a:r>
            <a:endParaRPr lang="en-US" altLang="zh-CN" dirty="0">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可选的标准拓展</a:t>
            </a:r>
            <a:endParaRPr lang="en-US" altLang="zh-CN" dirty="0">
              <a:latin typeface="微软雅黑" panose="020B0503020204020204" pitchFamily="34" charset="-122"/>
              <a:ea typeface="微软雅黑" panose="020B0503020204020204" pitchFamily="34" charset="-122"/>
            </a:endParaRPr>
          </a:p>
          <a:p>
            <a:pPr marL="742950" lvl="1" indent="-285750">
              <a:lnSpc>
                <a:spcPct val="200000"/>
              </a:lnSpc>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endParaRPr>
          </a:p>
          <a:p>
            <a:pPr marL="285750" indent="-285750">
              <a:lnSpc>
                <a:spcPct val="200000"/>
              </a:lnSpc>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EC9064B1-950C-44AF-9E37-0DBD23851DD4}"/>
              </a:ext>
            </a:extLst>
          </p:cNvPr>
          <p:cNvSpPr txBox="1"/>
          <p:nvPr/>
        </p:nvSpPr>
        <p:spPr>
          <a:xfrm>
            <a:off x="57688" y="6250242"/>
            <a:ext cx="8713450" cy="523220"/>
          </a:xfrm>
          <a:prstGeom prst="rect">
            <a:avLst/>
          </a:prstGeom>
          <a:noFill/>
        </p:spPr>
        <p:txBody>
          <a:bodyPr wrap="square" rtlCol="0">
            <a:spAutoFit/>
          </a:bodyPr>
          <a:lstStyle/>
          <a:p>
            <a:r>
              <a:rPr lang="en-US" altLang="zh-CN" sz="1400" i="1" dirty="0">
                <a:solidFill>
                  <a:schemeClr val="tx1">
                    <a:lumMod val="50000"/>
                    <a:lumOff val="50000"/>
                  </a:schemeClr>
                </a:solidFill>
                <a:effectLst/>
                <a:latin typeface="微软雅黑" panose="020B0503020204020204" pitchFamily="34" charset="-122"/>
                <a:ea typeface="微软雅黑" panose="020B0503020204020204" pitchFamily="34" charset="-122"/>
              </a:rPr>
              <a:t>[2] David Patterson</a:t>
            </a:r>
            <a:r>
              <a:rPr lang="en-US" altLang="zh-CN" sz="1400" i="1" dirty="0">
                <a:solidFill>
                  <a:schemeClr val="tx1">
                    <a:lumMod val="50000"/>
                    <a:lumOff val="50000"/>
                  </a:schemeClr>
                </a:solidFill>
                <a:latin typeface="微软雅黑" panose="020B0503020204020204" pitchFamily="34" charset="-122"/>
                <a:ea typeface="微软雅黑" panose="020B0503020204020204" pitchFamily="34" charset="-122"/>
              </a:rPr>
              <a:t>,</a:t>
            </a:r>
            <a:r>
              <a:rPr lang="en-US" altLang="zh-CN" sz="1400" i="1" dirty="0">
                <a:solidFill>
                  <a:schemeClr val="tx1">
                    <a:lumMod val="50000"/>
                    <a:lumOff val="50000"/>
                  </a:schemeClr>
                </a:solidFill>
                <a:effectLst/>
                <a:latin typeface="微软雅黑" panose="020B0503020204020204" pitchFamily="34" charset="-122"/>
                <a:ea typeface="微软雅黑" panose="020B0503020204020204" pitchFamily="34" charset="-122"/>
              </a:rPr>
              <a:t>“How close is RISC-V to RISC-I?”2019, ASPIRE Blog</a:t>
            </a:r>
          </a:p>
          <a:p>
            <a:r>
              <a:rPr lang="en-US" altLang="zh-CN" sz="1400" i="1" dirty="0">
                <a:solidFill>
                  <a:schemeClr val="tx1">
                    <a:lumMod val="50000"/>
                    <a:lumOff val="50000"/>
                  </a:schemeClr>
                </a:solidFill>
                <a:latin typeface="微软雅黑" panose="020B0503020204020204" pitchFamily="34" charset="-122"/>
                <a:ea typeface="微软雅黑" panose="020B0503020204020204" pitchFamily="34" charset="-122"/>
              </a:rPr>
              <a:t>[3] Nuclei RV-STAR </a:t>
            </a:r>
            <a:r>
              <a:rPr lang="zh-CN" altLang="en-US" sz="1400" i="1" dirty="0">
                <a:solidFill>
                  <a:schemeClr val="tx1">
                    <a:lumMod val="50000"/>
                    <a:lumOff val="50000"/>
                  </a:schemeClr>
                </a:solidFill>
                <a:latin typeface="微软雅黑" panose="020B0503020204020204" pitchFamily="34" charset="-122"/>
                <a:ea typeface="微软雅黑" panose="020B0503020204020204" pitchFamily="34" charset="-122"/>
              </a:rPr>
              <a:t>开发板文档 </a:t>
            </a:r>
            <a:r>
              <a:rPr lang="en-US" altLang="zh-CN" sz="1400" i="1" dirty="0">
                <a:solidFill>
                  <a:schemeClr val="tx1">
                    <a:lumMod val="50000"/>
                    <a:lumOff val="50000"/>
                  </a:schemeClr>
                </a:solidFill>
                <a:latin typeface="微软雅黑" panose="020B0503020204020204" pitchFamily="34" charset="-122"/>
                <a:ea typeface="微软雅黑" panose="020B0503020204020204" pitchFamily="34" charset="-122"/>
                <a:hlinkClick r:id="rId3"/>
              </a:rPr>
              <a:t>https://www.riscv-mcu.com/quickstart-doc</a:t>
            </a:r>
            <a:r>
              <a:rPr lang="en-US" altLang="zh-CN" sz="1400" i="1" dirty="0">
                <a:solidFill>
                  <a:schemeClr val="tx1">
                    <a:lumMod val="50000"/>
                    <a:lumOff val="50000"/>
                  </a:schemeClr>
                </a:solidFill>
                <a:latin typeface="微软雅黑" panose="020B0503020204020204" pitchFamily="34" charset="-122"/>
                <a:ea typeface="微软雅黑" panose="020B0503020204020204" pitchFamily="34" charset="-122"/>
              </a:rPr>
              <a:t>.html</a:t>
            </a:r>
            <a:endParaRPr lang="zh-CN" altLang="en-US" sz="1400" i="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9" name="AutoShape 2">
            <a:extLst>
              <a:ext uri="{FF2B5EF4-FFF2-40B4-BE49-F238E27FC236}">
                <a16:creationId xmlns:a16="http://schemas.microsoft.com/office/drawing/2014/main" id="{A2236D0B-E5D9-412E-817B-438DE0EED982}"/>
              </a:ext>
            </a:extLst>
          </p:cNvPr>
          <p:cNvSpPr>
            <a:spLocks noChangeAspect="1" noChangeArrowheads="1"/>
          </p:cNvSpPr>
          <p:nvPr/>
        </p:nvSpPr>
        <p:spPr bwMode="auto">
          <a:xfrm>
            <a:off x="5943600" y="3276600"/>
            <a:ext cx="3795204" cy="379520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AutoShape 4">
            <a:extLst>
              <a:ext uri="{FF2B5EF4-FFF2-40B4-BE49-F238E27FC236}">
                <a16:creationId xmlns:a16="http://schemas.microsoft.com/office/drawing/2014/main" id="{47FDEF80-1DB0-4655-840F-CF2F85992FF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文本框 13">
            <a:extLst>
              <a:ext uri="{FF2B5EF4-FFF2-40B4-BE49-F238E27FC236}">
                <a16:creationId xmlns:a16="http://schemas.microsoft.com/office/drawing/2014/main" id="{E4CEFA1C-7A1E-44B7-B559-F114D99D829F}"/>
              </a:ext>
            </a:extLst>
          </p:cNvPr>
          <p:cNvSpPr txBox="1"/>
          <p:nvPr/>
        </p:nvSpPr>
        <p:spPr>
          <a:xfrm>
            <a:off x="5942079" y="1425722"/>
            <a:ext cx="6094520" cy="1670778"/>
          </a:xfrm>
          <a:prstGeom prst="rect">
            <a:avLst/>
          </a:prstGeom>
          <a:noFill/>
        </p:spPr>
        <p:txBody>
          <a:bodyPr wrap="square">
            <a:spAutoFit/>
          </a:bodyPr>
          <a:lstStyle/>
          <a:p>
            <a:pPr lvl="1">
              <a:lnSpc>
                <a:spcPct val="200000"/>
              </a:lnSpc>
            </a:pPr>
            <a:r>
              <a:rPr lang="zh-CN" altLang="en-US" b="1" dirty="0">
                <a:latin typeface="微软雅黑" panose="020B0503020204020204" pitchFamily="34" charset="-122"/>
                <a:ea typeface="微软雅黑" panose="020B0503020204020204" pitchFamily="34" charset="-122"/>
              </a:rPr>
              <a:t>挑战</a:t>
            </a:r>
            <a:r>
              <a:rPr lang="en-US" altLang="zh-CN" b="1" dirty="0">
                <a:latin typeface="微软雅黑" panose="020B0503020204020204" pitchFamily="34" charset="-122"/>
                <a:ea typeface="微软雅黑" panose="020B0503020204020204" pitchFamily="34" charset="-122"/>
              </a:rPr>
              <a:t>1</a:t>
            </a:r>
            <a:r>
              <a:rPr lang="zh-CN" altLang="en-US" b="1" dirty="0">
                <a:latin typeface="微软雅黑" panose="020B0503020204020204" pitchFamily="34" charset="-122"/>
                <a:ea typeface="微软雅黑" panose="020B0503020204020204" pitchFamily="34" charset="-122"/>
              </a:rPr>
              <a:t>：</a:t>
            </a:r>
            <a:r>
              <a:rPr lang="zh-CN" altLang="en-US" b="1" dirty="0">
                <a:solidFill>
                  <a:srgbClr val="00B0F0"/>
                </a:solidFill>
                <a:latin typeface="微软雅黑" panose="020B0503020204020204" pitchFamily="34" charset="-122"/>
                <a:ea typeface="微软雅黑" panose="020B0503020204020204" pitchFamily="34" charset="-122"/>
              </a:rPr>
              <a:t>可移植性</a:t>
            </a:r>
            <a:endParaRPr lang="en-US" altLang="zh-CN" b="1" dirty="0">
              <a:solidFill>
                <a:srgbClr val="00B0F0"/>
              </a:solidFill>
              <a:latin typeface="微软雅黑" panose="020B0503020204020204" pitchFamily="34" charset="-122"/>
              <a:ea typeface="微软雅黑" panose="020B0503020204020204" pitchFamily="34" charset="-122"/>
            </a:endParaRPr>
          </a:p>
          <a:p>
            <a:pPr lvl="1">
              <a:lnSpc>
                <a:spcPct val="200000"/>
              </a:lnSpc>
            </a:pPr>
            <a:r>
              <a:rPr lang="zh-CN" altLang="en-US" b="1" dirty="0">
                <a:latin typeface="微软雅黑" panose="020B0503020204020204" pitchFamily="34" charset="-122"/>
                <a:ea typeface="微软雅黑" panose="020B0503020204020204" pitchFamily="34" charset="-122"/>
              </a:rPr>
              <a:t>如何在专用架构上快速部署工作负载？</a:t>
            </a:r>
            <a:endParaRPr lang="en-US" altLang="zh-CN" b="1" dirty="0">
              <a:latin typeface="微软雅黑" panose="020B0503020204020204" pitchFamily="34" charset="-122"/>
              <a:ea typeface="微软雅黑" panose="020B0503020204020204" pitchFamily="34" charset="-122"/>
            </a:endParaRPr>
          </a:p>
          <a:p>
            <a:pPr algn="ctr">
              <a:lnSpc>
                <a:spcPct val="200000"/>
              </a:lnSpc>
            </a:pPr>
            <a:endParaRPr lang="en-US" altLang="zh-CN" b="1" dirty="0">
              <a:latin typeface="微软雅黑" panose="020B0503020204020204" pitchFamily="34" charset="-122"/>
              <a:ea typeface="微软雅黑" panose="020B0503020204020204" pitchFamily="34" charset="-122"/>
            </a:endParaRPr>
          </a:p>
        </p:txBody>
      </p:sp>
      <p:pic>
        <p:nvPicPr>
          <p:cNvPr id="3074" name="Picture 2" descr="免费”你只会说free? 老外们还在用这些说法~">
            <a:extLst>
              <a:ext uri="{FF2B5EF4-FFF2-40B4-BE49-F238E27FC236}">
                <a16:creationId xmlns:a16="http://schemas.microsoft.com/office/drawing/2014/main" id="{EC5388CD-93A7-4D32-B293-41059681C9D3}"/>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6015"/>
          <a:stretch/>
        </p:blipFill>
        <p:spPr bwMode="auto">
          <a:xfrm>
            <a:off x="3839794" y="1361739"/>
            <a:ext cx="1100321" cy="1146733"/>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7C604EAF-CE98-4386-AE4A-1A51B138BE16}"/>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r="484" b="22298"/>
          <a:stretch/>
        </p:blipFill>
        <p:spPr>
          <a:xfrm>
            <a:off x="6004697" y="2679690"/>
            <a:ext cx="1930153" cy="1507054"/>
          </a:xfrm>
          <a:prstGeom prst="rect">
            <a:avLst/>
          </a:prstGeom>
        </p:spPr>
      </p:pic>
      <p:pic>
        <p:nvPicPr>
          <p:cNvPr id="3078" name="Picture 6" descr="RISC-V的中国情缘- 知乎">
            <a:extLst>
              <a:ext uri="{FF2B5EF4-FFF2-40B4-BE49-F238E27FC236}">
                <a16:creationId xmlns:a16="http://schemas.microsoft.com/office/drawing/2014/main" id="{98210BFE-D47D-4FD9-A184-6CAF24FDBAA5}"/>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554836" y="931016"/>
            <a:ext cx="1807060" cy="1204707"/>
          </a:xfrm>
          <a:prstGeom prst="rect">
            <a:avLst/>
          </a:prstGeom>
          <a:noFill/>
          <a:extLst>
            <a:ext uri="{909E8E84-426E-40DD-AFC4-6F175D3DCCD1}">
              <a14:hiddenFill xmlns:a14="http://schemas.microsoft.com/office/drawing/2010/main">
                <a:solidFill>
                  <a:srgbClr val="FFFFFF"/>
                </a:solidFill>
              </a14:hiddenFill>
            </a:ext>
          </a:extLst>
        </p:spPr>
      </p:pic>
      <p:sp>
        <p:nvSpPr>
          <p:cNvPr id="20" name="文本框 19">
            <a:extLst>
              <a:ext uri="{FF2B5EF4-FFF2-40B4-BE49-F238E27FC236}">
                <a16:creationId xmlns:a16="http://schemas.microsoft.com/office/drawing/2014/main" id="{5CF7509D-4207-4B42-9A29-B277C9E08AE5}"/>
              </a:ext>
            </a:extLst>
          </p:cNvPr>
          <p:cNvSpPr txBox="1"/>
          <p:nvPr/>
        </p:nvSpPr>
        <p:spPr>
          <a:xfrm>
            <a:off x="6254339" y="3990749"/>
            <a:ext cx="1930153" cy="932115"/>
          </a:xfrm>
          <a:prstGeom prst="rect">
            <a:avLst/>
          </a:prstGeom>
          <a:noFill/>
        </p:spPr>
        <p:txBody>
          <a:bodyPr wrap="square">
            <a:spAutoFit/>
          </a:bodyPr>
          <a:lstStyle/>
          <a:p>
            <a:pPr lvl="1">
              <a:lnSpc>
                <a:spcPct val="200000"/>
              </a:lnSpc>
            </a:pPr>
            <a:r>
              <a:rPr lang="en-US" altLang="zh-CN" sz="1200" b="1" dirty="0">
                <a:latin typeface="微软雅黑" panose="020B0503020204020204" pitchFamily="34" charset="-122"/>
                <a:ea typeface="微软雅黑" panose="020B0503020204020204" pitchFamily="34" charset="-122"/>
                <a:cs typeface="Times New Roman" panose="02020603050405020304" pitchFamily="18" charset="0"/>
              </a:rPr>
              <a:t>X86</a:t>
            </a: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 </a:t>
            </a:r>
            <a:endParaRPr lang="en-US" altLang="zh-CN" sz="1200" b="1" dirty="0">
              <a:latin typeface="微软雅黑" panose="020B0503020204020204" pitchFamily="34" charset="-122"/>
              <a:ea typeface="微软雅黑" panose="020B0503020204020204" pitchFamily="34" charset="-122"/>
              <a:cs typeface="Times New Roman" panose="02020603050405020304" pitchFamily="18" charset="0"/>
            </a:endParaRPr>
          </a:p>
          <a:p>
            <a:pPr algn="ctr">
              <a:lnSpc>
                <a:spcPct val="200000"/>
              </a:lnSpc>
            </a:pPr>
            <a:endParaRPr lang="en-US" altLang="zh-CN" b="1" dirty="0">
              <a:latin typeface="微软雅黑" panose="020B0503020204020204" pitchFamily="34" charset="-122"/>
              <a:ea typeface="微软雅黑" panose="020B0503020204020204" pitchFamily="34" charset="-122"/>
            </a:endParaRPr>
          </a:p>
        </p:txBody>
      </p:sp>
      <p:sp>
        <p:nvSpPr>
          <p:cNvPr id="21" name="文本框 20">
            <a:extLst>
              <a:ext uri="{FF2B5EF4-FFF2-40B4-BE49-F238E27FC236}">
                <a16:creationId xmlns:a16="http://schemas.microsoft.com/office/drawing/2014/main" id="{FD8A2DDF-BA6F-4B50-A50F-F837BEEB8335}"/>
              </a:ext>
            </a:extLst>
          </p:cNvPr>
          <p:cNvSpPr txBox="1"/>
          <p:nvPr/>
        </p:nvSpPr>
        <p:spPr>
          <a:xfrm>
            <a:off x="8989339" y="4054289"/>
            <a:ext cx="3325126" cy="932115"/>
          </a:xfrm>
          <a:prstGeom prst="rect">
            <a:avLst/>
          </a:prstGeom>
          <a:noFill/>
        </p:spPr>
        <p:txBody>
          <a:bodyPr wrap="square">
            <a:spAutoFit/>
          </a:bodyPr>
          <a:lstStyle/>
          <a:p>
            <a:pPr lvl="1">
              <a:lnSpc>
                <a:spcPct val="200000"/>
              </a:lnSpc>
            </a:pPr>
            <a:r>
              <a:rPr lang="zh-CN" altLang="en-US" sz="1200" b="1" dirty="0">
                <a:latin typeface="微软雅黑" panose="020B0503020204020204" pitchFamily="34" charset="-122"/>
                <a:ea typeface="微软雅黑" panose="020B0503020204020204" pitchFamily="34" charset="-122"/>
                <a:cs typeface="Times New Roman" panose="02020603050405020304" pitchFamily="18" charset="0"/>
              </a:rPr>
              <a:t>基于</a:t>
            </a:r>
            <a:r>
              <a:rPr lang="en-US" altLang="zh-CN" sz="1200" b="1" dirty="0">
                <a:latin typeface="微软雅黑" panose="020B0503020204020204" pitchFamily="34" charset="-122"/>
                <a:ea typeface="微软雅黑" panose="020B0503020204020204" pitchFamily="34" charset="-122"/>
                <a:cs typeface="Times New Roman" panose="02020603050405020304" pitchFamily="18" charset="0"/>
              </a:rPr>
              <a:t>RISC-V</a:t>
            </a:r>
            <a:r>
              <a:rPr lang="zh-CN" altLang="en-US" sz="1200" b="1" dirty="0">
                <a:latin typeface="微软雅黑" panose="020B0503020204020204" pitchFamily="34" charset="-122"/>
                <a:ea typeface="微软雅黑" panose="020B0503020204020204" pitchFamily="34" charset="-122"/>
                <a:cs typeface="Times New Roman" panose="02020603050405020304" pitchFamily="18" charset="0"/>
              </a:rPr>
              <a:t>架构的</a:t>
            </a:r>
            <a:r>
              <a:rPr lang="en-US" altLang="zh-CN" sz="1200" b="1" dirty="0">
                <a:latin typeface="微软雅黑" panose="020B0503020204020204" pitchFamily="34" charset="-122"/>
                <a:ea typeface="微软雅黑" panose="020B0503020204020204" pitchFamily="34" charset="-122"/>
                <a:cs typeface="Times New Roman" panose="02020603050405020304" pitchFamily="18" charset="0"/>
              </a:rPr>
              <a:t>RV-STAR</a:t>
            </a:r>
            <a:r>
              <a:rPr lang="zh-CN" altLang="en-US" sz="1200" b="1" dirty="0">
                <a:latin typeface="微软雅黑" panose="020B0503020204020204" pitchFamily="34" charset="-122"/>
                <a:ea typeface="微软雅黑" panose="020B0503020204020204" pitchFamily="34" charset="-122"/>
                <a:cs typeface="Times New Roman" panose="02020603050405020304" pitchFamily="18" charset="0"/>
              </a:rPr>
              <a:t>开发板</a:t>
            </a: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 </a:t>
            </a:r>
            <a:endParaRPr lang="en-US" altLang="zh-CN" sz="1200" b="1" dirty="0">
              <a:latin typeface="微软雅黑" panose="020B0503020204020204" pitchFamily="34" charset="-122"/>
              <a:ea typeface="微软雅黑" panose="020B0503020204020204" pitchFamily="34" charset="-122"/>
              <a:cs typeface="Times New Roman" panose="02020603050405020304" pitchFamily="18" charset="0"/>
            </a:endParaRPr>
          </a:p>
          <a:p>
            <a:pPr algn="ctr">
              <a:lnSpc>
                <a:spcPct val="200000"/>
              </a:lnSpc>
            </a:pPr>
            <a:endParaRPr lang="en-US" altLang="zh-CN" b="1" dirty="0">
              <a:latin typeface="微软雅黑" panose="020B0503020204020204" pitchFamily="34" charset="-122"/>
              <a:ea typeface="微软雅黑" panose="020B0503020204020204" pitchFamily="34" charset="-122"/>
            </a:endParaRPr>
          </a:p>
        </p:txBody>
      </p:sp>
      <p:sp>
        <p:nvSpPr>
          <p:cNvPr id="16" name="箭头: 右 15">
            <a:extLst>
              <a:ext uri="{FF2B5EF4-FFF2-40B4-BE49-F238E27FC236}">
                <a16:creationId xmlns:a16="http://schemas.microsoft.com/office/drawing/2014/main" id="{20448385-016B-4C0C-9E86-21490DFE73C6}"/>
              </a:ext>
            </a:extLst>
          </p:cNvPr>
          <p:cNvSpPr/>
          <p:nvPr/>
        </p:nvSpPr>
        <p:spPr>
          <a:xfrm>
            <a:off x="8292092" y="3297880"/>
            <a:ext cx="852954" cy="5948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BB7413C8-7505-4130-A9F4-477FF89C2548}"/>
              </a:ext>
            </a:extLst>
          </p:cNvPr>
          <p:cNvSpPr txBox="1"/>
          <p:nvPr/>
        </p:nvSpPr>
        <p:spPr>
          <a:xfrm>
            <a:off x="7822161" y="2897193"/>
            <a:ext cx="3160685" cy="932115"/>
          </a:xfrm>
          <a:prstGeom prst="rect">
            <a:avLst/>
          </a:prstGeom>
          <a:noFill/>
        </p:spPr>
        <p:txBody>
          <a:bodyPr wrap="square">
            <a:spAutoFit/>
          </a:bodyPr>
          <a:lstStyle/>
          <a:p>
            <a:pPr lvl="1">
              <a:lnSpc>
                <a:spcPct val="200000"/>
              </a:lnSpc>
            </a:pPr>
            <a:r>
              <a:rPr lang="zh-CN" altLang="en-US" sz="1200" b="1" dirty="0">
                <a:latin typeface="微软雅黑" panose="020B0503020204020204" pitchFamily="34" charset="-122"/>
                <a:ea typeface="微软雅黑" panose="020B0503020204020204" pitchFamily="34" charset="-122"/>
                <a:cs typeface="Times New Roman" panose="02020603050405020304" pitchFamily="18" charset="0"/>
              </a:rPr>
              <a:t>应用程序</a:t>
            </a:r>
            <a:endParaRPr lang="en-US" altLang="zh-CN" sz="1200" b="1" dirty="0">
              <a:latin typeface="微软雅黑" panose="020B0503020204020204" pitchFamily="34" charset="-122"/>
              <a:ea typeface="微软雅黑" panose="020B0503020204020204" pitchFamily="34" charset="-122"/>
              <a:cs typeface="Times New Roman" panose="02020603050405020304" pitchFamily="18" charset="0"/>
            </a:endParaRPr>
          </a:p>
          <a:p>
            <a:pPr algn="ctr">
              <a:lnSpc>
                <a:spcPct val="200000"/>
              </a:lnSpc>
            </a:pPr>
            <a:endParaRPr lang="en-US" altLang="zh-CN" b="1" dirty="0">
              <a:latin typeface="微软雅黑" panose="020B0503020204020204" pitchFamily="34" charset="-122"/>
              <a:ea typeface="微软雅黑" panose="020B0503020204020204" pitchFamily="34" charset="-122"/>
            </a:endParaRPr>
          </a:p>
        </p:txBody>
      </p:sp>
      <p:pic>
        <p:nvPicPr>
          <p:cNvPr id="3080" name="Picture 8">
            <a:extLst>
              <a:ext uri="{FF2B5EF4-FFF2-40B4-BE49-F238E27FC236}">
                <a16:creationId xmlns:a16="http://schemas.microsoft.com/office/drawing/2014/main" id="{0315CE48-77C8-4420-93E1-C48D6D9F2ED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659960" y="2939828"/>
            <a:ext cx="2702787" cy="1201775"/>
          </a:xfrm>
          <a:prstGeom prst="rect">
            <a:avLst/>
          </a:prstGeom>
          <a:noFill/>
          <a:extLst>
            <a:ext uri="{909E8E84-426E-40DD-AFC4-6F175D3DCCD1}">
              <a14:hiddenFill xmlns:a14="http://schemas.microsoft.com/office/drawing/2010/main">
                <a:solidFill>
                  <a:srgbClr val="FFFFFF"/>
                </a:solidFill>
              </a14:hiddenFill>
            </a:ext>
          </a:extLst>
        </p:spPr>
      </p:pic>
      <p:sp>
        <p:nvSpPr>
          <p:cNvPr id="29" name="文本框 28">
            <a:extLst>
              <a:ext uri="{FF2B5EF4-FFF2-40B4-BE49-F238E27FC236}">
                <a16:creationId xmlns:a16="http://schemas.microsoft.com/office/drawing/2014/main" id="{C73F976F-58A2-4363-B263-86BAC2028D1D}"/>
              </a:ext>
            </a:extLst>
          </p:cNvPr>
          <p:cNvSpPr txBox="1"/>
          <p:nvPr/>
        </p:nvSpPr>
        <p:spPr>
          <a:xfrm>
            <a:off x="3091649" y="3353085"/>
            <a:ext cx="6183296" cy="369332"/>
          </a:xfrm>
          <a:prstGeom prst="rect">
            <a:avLst/>
          </a:prstGeom>
          <a:noFill/>
        </p:spPr>
        <p:txBody>
          <a:bodyPr wrap="square">
            <a:spAutoFit/>
          </a:bodyPr>
          <a:lstStyle/>
          <a:p>
            <a:endParaRPr lang="en-US" altLang="zh-CN" dirty="0"/>
          </a:p>
        </p:txBody>
      </p:sp>
      <p:sp>
        <p:nvSpPr>
          <p:cNvPr id="4" name="灯片编号占位符 3">
            <a:extLst>
              <a:ext uri="{FF2B5EF4-FFF2-40B4-BE49-F238E27FC236}">
                <a16:creationId xmlns:a16="http://schemas.microsoft.com/office/drawing/2014/main" id="{0AFB872B-F4A3-43BC-A869-5201255C392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CCCCC6-E580-4F3B-8304-709677B2B179}" type="slidenum">
              <a:rPr kumimoji="0" lang="zh-CN" altLang="en-US" sz="1200" b="0" i="0" u="none" strike="noStrike" kern="1200" cap="none" spc="0" normalizeH="0" baseline="0" noProof="0" smtClean="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752402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4">
            <a:extLst>
              <a:ext uri="{FF2B5EF4-FFF2-40B4-BE49-F238E27FC236}">
                <a16:creationId xmlns:a16="http://schemas.microsoft.com/office/drawing/2014/main" id="{2297F561-5E56-46E2-BA1F-ED85384151F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44552" y="2793181"/>
            <a:ext cx="1807060" cy="1119532"/>
          </a:xfrm>
          <a:prstGeom prst="rect">
            <a:avLst/>
          </a:prstGeom>
          <a:noFill/>
          <a:extLst>
            <a:ext uri="{909E8E84-426E-40DD-AFC4-6F175D3DCCD1}">
              <a14:hiddenFill xmlns:a14="http://schemas.microsoft.com/office/drawing/2010/main">
                <a:solidFill>
                  <a:srgbClr val="FFFFFF"/>
                </a:solidFill>
              </a14:hiddenFill>
            </a:ext>
          </a:extLst>
        </p:spPr>
      </p:pic>
      <p:sp>
        <p:nvSpPr>
          <p:cNvPr id="2" name="内容占位符 1">
            <a:extLst>
              <a:ext uri="{FF2B5EF4-FFF2-40B4-BE49-F238E27FC236}">
                <a16:creationId xmlns:a16="http://schemas.microsoft.com/office/drawing/2014/main" id="{8A82D10C-38DC-4228-B4D5-D323DBF342EA}"/>
              </a:ext>
            </a:extLst>
          </p:cNvPr>
          <p:cNvSpPr>
            <a:spLocks noGrp="1"/>
          </p:cNvSpPr>
          <p:nvPr>
            <p:ph idx="1"/>
          </p:nvPr>
        </p:nvSpPr>
        <p:spPr>
          <a:xfrm>
            <a:off x="349273" y="955333"/>
            <a:ext cx="6992560" cy="576882"/>
          </a:xfrm>
        </p:spPr>
        <p:txBody>
          <a:bodyPr>
            <a:normAutofit/>
          </a:bodyPr>
          <a:lstStyle/>
          <a:p>
            <a:pPr marL="0" indent="0">
              <a:buNone/>
            </a:pPr>
            <a:r>
              <a:rPr lang="en-US" altLang="zh-CN" sz="2000" b="1" dirty="0"/>
              <a:t>“RISC Five”</a:t>
            </a:r>
            <a:r>
              <a:rPr lang="zh-CN" altLang="en-US" sz="2000" dirty="0"/>
              <a:t>加州大学伯克利分校开发的第五代</a:t>
            </a:r>
            <a:r>
              <a:rPr lang="en-US" altLang="zh-CN" sz="2000" dirty="0"/>
              <a:t>RISC</a:t>
            </a:r>
            <a:r>
              <a:rPr lang="zh-CN" altLang="en-US" sz="2000" dirty="0"/>
              <a:t>架构</a:t>
            </a:r>
            <a:endParaRPr lang="en-US" altLang="zh-CN" sz="2000" dirty="0"/>
          </a:p>
          <a:p>
            <a:pPr marL="0" indent="0">
              <a:buNone/>
            </a:pPr>
            <a:endParaRPr lang="en-US" altLang="zh-CN" dirty="0"/>
          </a:p>
          <a:p>
            <a:endParaRPr lang="zh-CN" altLang="en-US" dirty="0"/>
          </a:p>
        </p:txBody>
      </p:sp>
      <p:sp>
        <p:nvSpPr>
          <p:cNvPr id="3" name="内容占位符 2">
            <a:extLst>
              <a:ext uri="{FF2B5EF4-FFF2-40B4-BE49-F238E27FC236}">
                <a16:creationId xmlns:a16="http://schemas.microsoft.com/office/drawing/2014/main" id="{1E918707-2366-434F-8F38-EDE38D65C7C4}"/>
              </a:ext>
            </a:extLst>
          </p:cNvPr>
          <p:cNvSpPr>
            <a:spLocks noGrp="1"/>
          </p:cNvSpPr>
          <p:nvPr>
            <p:ph sz="quarter" idx="13"/>
          </p:nvPr>
        </p:nvSpPr>
        <p:spPr/>
        <p:txBody>
          <a:bodyPr/>
          <a:lstStyle/>
          <a:p>
            <a:r>
              <a:rPr lang="zh-CN" altLang="en-US" dirty="0">
                <a:solidFill>
                  <a:schemeClr val="tx1"/>
                </a:solidFill>
              </a:rPr>
              <a:t>开发中遇到的问题</a:t>
            </a:r>
          </a:p>
        </p:txBody>
      </p:sp>
      <p:sp>
        <p:nvSpPr>
          <p:cNvPr id="8" name="文本框 7">
            <a:extLst>
              <a:ext uri="{FF2B5EF4-FFF2-40B4-BE49-F238E27FC236}">
                <a16:creationId xmlns:a16="http://schemas.microsoft.com/office/drawing/2014/main" id="{EC9064B1-950C-44AF-9E37-0DBD23851DD4}"/>
              </a:ext>
            </a:extLst>
          </p:cNvPr>
          <p:cNvSpPr txBox="1"/>
          <p:nvPr/>
        </p:nvSpPr>
        <p:spPr>
          <a:xfrm>
            <a:off x="57688" y="6250242"/>
            <a:ext cx="6912085" cy="523220"/>
          </a:xfrm>
          <a:prstGeom prst="rect">
            <a:avLst/>
          </a:prstGeom>
          <a:noFill/>
        </p:spPr>
        <p:txBody>
          <a:bodyPr wrap="none" rtlCol="0">
            <a:spAutoFit/>
          </a:bodyPr>
          <a:lstStyle/>
          <a:p>
            <a:r>
              <a:rPr lang="en-US" altLang="zh-CN" sz="1400" i="1" dirty="0">
                <a:solidFill>
                  <a:schemeClr val="tx1">
                    <a:lumMod val="50000"/>
                    <a:lumOff val="50000"/>
                  </a:schemeClr>
                </a:solidFill>
                <a:effectLst/>
                <a:latin typeface="微软雅黑" panose="020B0503020204020204" pitchFamily="34" charset="-122"/>
                <a:ea typeface="微软雅黑" panose="020B0503020204020204" pitchFamily="34" charset="-122"/>
              </a:rPr>
              <a:t>[2] David Patterson,“How close is RISC-V to RISC-I?”2019, ASPIRE Blog</a:t>
            </a:r>
          </a:p>
          <a:p>
            <a:r>
              <a:rPr lang="en-US" altLang="zh-CN" sz="1400" i="1" dirty="0">
                <a:solidFill>
                  <a:schemeClr val="tx1">
                    <a:lumMod val="50000"/>
                    <a:lumOff val="50000"/>
                  </a:schemeClr>
                </a:solidFill>
                <a:latin typeface="微软雅黑" panose="020B0503020204020204" pitchFamily="34" charset="-122"/>
                <a:ea typeface="微软雅黑" panose="020B0503020204020204" pitchFamily="34" charset="-122"/>
              </a:rPr>
              <a:t>[3] Nuclei RV-STAR </a:t>
            </a:r>
            <a:r>
              <a:rPr lang="zh-CN" altLang="en-US" sz="1400" i="1" dirty="0">
                <a:solidFill>
                  <a:schemeClr val="tx1">
                    <a:lumMod val="50000"/>
                    <a:lumOff val="50000"/>
                  </a:schemeClr>
                </a:solidFill>
                <a:latin typeface="微软雅黑" panose="020B0503020204020204" pitchFamily="34" charset="-122"/>
                <a:ea typeface="微软雅黑" panose="020B0503020204020204" pitchFamily="34" charset="-122"/>
              </a:rPr>
              <a:t>开发板文档 </a:t>
            </a:r>
            <a:r>
              <a:rPr lang="en-US" altLang="zh-CN" sz="1400" i="1" dirty="0">
                <a:solidFill>
                  <a:schemeClr val="tx1">
                    <a:lumMod val="50000"/>
                    <a:lumOff val="50000"/>
                  </a:schemeClr>
                </a:solidFill>
                <a:latin typeface="微软雅黑" panose="020B0503020204020204" pitchFamily="34" charset="-122"/>
                <a:ea typeface="微软雅黑" panose="020B0503020204020204" pitchFamily="34" charset="-122"/>
                <a:hlinkClick r:id="rId4"/>
              </a:rPr>
              <a:t>https://www.riscv-mcu.com/quickstart-doc</a:t>
            </a:r>
            <a:r>
              <a:rPr lang="en-US" altLang="zh-CN" sz="1400" i="1" dirty="0">
                <a:solidFill>
                  <a:schemeClr val="tx1">
                    <a:lumMod val="50000"/>
                    <a:lumOff val="50000"/>
                  </a:schemeClr>
                </a:solidFill>
                <a:latin typeface="微软雅黑" panose="020B0503020204020204" pitchFamily="34" charset="-122"/>
                <a:ea typeface="微软雅黑" panose="020B0503020204020204" pitchFamily="34" charset="-122"/>
              </a:rPr>
              <a:t>.html</a:t>
            </a:r>
            <a:endParaRPr lang="zh-CN" altLang="en-US" sz="1400" i="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9" name="AutoShape 2">
            <a:extLst>
              <a:ext uri="{FF2B5EF4-FFF2-40B4-BE49-F238E27FC236}">
                <a16:creationId xmlns:a16="http://schemas.microsoft.com/office/drawing/2014/main" id="{A2236D0B-E5D9-412E-817B-438DE0EED982}"/>
              </a:ext>
            </a:extLst>
          </p:cNvPr>
          <p:cNvSpPr>
            <a:spLocks noChangeAspect="1" noChangeArrowheads="1"/>
          </p:cNvSpPr>
          <p:nvPr/>
        </p:nvSpPr>
        <p:spPr bwMode="auto">
          <a:xfrm>
            <a:off x="5943600" y="3276600"/>
            <a:ext cx="3795204" cy="379520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AutoShape 4">
            <a:extLst>
              <a:ext uri="{FF2B5EF4-FFF2-40B4-BE49-F238E27FC236}">
                <a16:creationId xmlns:a16="http://schemas.microsoft.com/office/drawing/2014/main" id="{47FDEF80-1DB0-4655-840F-CF2F85992FF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文本框 13">
            <a:extLst>
              <a:ext uri="{FF2B5EF4-FFF2-40B4-BE49-F238E27FC236}">
                <a16:creationId xmlns:a16="http://schemas.microsoft.com/office/drawing/2014/main" id="{E4CEFA1C-7A1E-44B7-B559-F114D99D829F}"/>
              </a:ext>
            </a:extLst>
          </p:cNvPr>
          <p:cNvSpPr txBox="1"/>
          <p:nvPr/>
        </p:nvSpPr>
        <p:spPr>
          <a:xfrm>
            <a:off x="77746" y="1307480"/>
            <a:ext cx="6094520" cy="1670778"/>
          </a:xfrm>
          <a:prstGeom prst="rect">
            <a:avLst/>
          </a:prstGeom>
          <a:noFill/>
        </p:spPr>
        <p:txBody>
          <a:bodyPr wrap="square">
            <a:spAutoFit/>
          </a:bodyPr>
          <a:lstStyle/>
          <a:p>
            <a:pPr lvl="1">
              <a:lnSpc>
                <a:spcPct val="200000"/>
              </a:lnSpc>
            </a:pPr>
            <a:r>
              <a:rPr lang="zh-CN" altLang="en-US" b="1" dirty="0">
                <a:latin typeface="微软雅黑" panose="020B0503020204020204" pitchFamily="34" charset="-122"/>
                <a:ea typeface="微软雅黑" panose="020B0503020204020204" pitchFamily="34" charset="-122"/>
              </a:rPr>
              <a:t>挑战</a:t>
            </a:r>
            <a:r>
              <a:rPr lang="en-US" altLang="zh-CN" b="1" dirty="0">
                <a:latin typeface="微软雅黑" panose="020B0503020204020204" pitchFamily="34" charset="-122"/>
                <a:ea typeface="微软雅黑" panose="020B0503020204020204" pitchFamily="34" charset="-122"/>
              </a:rPr>
              <a:t>1</a:t>
            </a:r>
            <a:r>
              <a:rPr lang="zh-CN" altLang="en-US" b="1" dirty="0">
                <a:latin typeface="微软雅黑" panose="020B0503020204020204" pitchFamily="34" charset="-122"/>
                <a:ea typeface="微软雅黑" panose="020B0503020204020204" pitchFamily="34" charset="-122"/>
              </a:rPr>
              <a:t>：</a:t>
            </a:r>
            <a:r>
              <a:rPr lang="zh-CN" altLang="en-US" b="1" dirty="0">
                <a:solidFill>
                  <a:srgbClr val="00B0F0"/>
                </a:solidFill>
                <a:latin typeface="微软雅黑" panose="020B0503020204020204" pitchFamily="34" charset="-122"/>
                <a:ea typeface="微软雅黑" panose="020B0503020204020204" pitchFamily="34" charset="-122"/>
              </a:rPr>
              <a:t>可移植性</a:t>
            </a:r>
            <a:endParaRPr lang="en-US" altLang="zh-CN" b="1" dirty="0">
              <a:solidFill>
                <a:srgbClr val="00B0F0"/>
              </a:solidFill>
              <a:latin typeface="微软雅黑" panose="020B0503020204020204" pitchFamily="34" charset="-122"/>
              <a:ea typeface="微软雅黑" panose="020B0503020204020204" pitchFamily="34" charset="-122"/>
            </a:endParaRPr>
          </a:p>
          <a:p>
            <a:pPr lvl="1">
              <a:lnSpc>
                <a:spcPct val="200000"/>
              </a:lnSpc>
            </a:pPr>
            <a:r>
              <a:rPr lang="zh-CN" altLang="en-US" b="1" dirty="0">
                <a:latin typeface="微软雅黑" panose="020B0503020204020204" pitchFamily="34" charset="-122"/>
                <a:ea typeface="微软雅黑" panose="020B0503020204020204" pitchFamily="34" charset="-122"/>
              </a:rPr>
              <a:t>如何在专用架构上快速部署工作负载？</a:t>
            </a:r>
            <a:endParaRPr lang="en-US" altLang="zh-CN" b="1" dirty="0">
              <a:latin typeface="微软雅黑" panose="020B0503020204020204" pitchFamily="34" charset="-122"/>
              <a:ea typeface="微软雅黑" panose="020B0503020204020204" pitchFamily="34" charset="-122"/>
            </a:endParaRPr>
          </a:p>
          <a:p>
            <a:pPr algn="ctr">
              <a:lnSpc>
                <a:spcPct val="200000"/>
              </a:lnSpc>
            </a:pPr>
            <a:endParaRPr lang="en-US" altLang="zh-CN" b="1" dirty="0">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7C604EAF-CE98-4386-AE4A-1A51B138BE16}"/>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r="484" b="22298"/>
          <a:stretch/>
        </p:blipFill>
        <p:spPr>
          <a:xfrm>
            <a:off x="244077" y="2576878"/>
            <a:ext cx="1930153" cy="1507054"/>
          </a:xfrm>
          <a:prstGeom prst="rect">
            <a:avLst/>
          </a:prstGeom>
        </p:spPr>
      </p:pic>
      <p:pic>
        <p:nvPicPr>
          <p:cNvPr id="3078" name="Picture 6" descr="RISC-V的中国情缘- 知乎">
            <a:extLst>
              <a:ext uri="{FF2B5EF4-FFF2-40B4-BE49-F238E27FC236}">
                <a16:creationId xmlns:a16="http://schemas.microsoft.com/office/drawing/2014/main" id="{98210BFE-D47D-4FD9-A184-6CAF24FDBAA5}"/>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554836" y="931016"/>
            <a:ext cx="1807060" cy="1204707"/>
          </a:xfrm>
          <a:prstGeom prst="rect">
            <a:avLst/>
          </a:prstGeom>
          <a:noFill/>
          <a:extLst>
            <a:ext uri="{909E8E84-426E-40DD-AFC4-6F175D3DCCD1}">
              <a14:hiddenFill xmlns:a14="http://schemas.microsoft.com/office/drawing/2010/main">
                <a:solidFill>
                  <a:srgbClr val="FFFFFF"/>
                </a:solidFill>
              </a14:hiddenFill>
            </a:ext>
          </a:extLst>
        </p:spPr>
      </p:pic>
      <p:sp>
        <p:nvSpPr>
          <p:cNvPr id="20" name="文本框 19">
            <a:extLst>
              <a:ext uri="{FF2B5EF4-FFF2-40B4-BE49-F238E27FC236}">
                <a16:creationId xmlns:a16="http://schemas.microsoft.com/office/drawing/2014/main" id="{5CF7509D-4207-4B42-9A29-B277C9E08AE5}"/>
              </a:ext>
            </a:extLst>
          </p:cNvPr>
          <p:cNvSpPr txBox="1"/>
          <p:nvPr/>
        </p:nvSpPr>
        <p:spPr>
          <a:xfrm>
            <a:off x="330962" y="3810578"/>
            <a:ext cx="1930153" cy="932115"/>
          </a:xfrm>
          <a:prstGeom prst="rect">
            <a:avLst/>
          </a:prstGeom>
          <a:noFill/>
        </p:spPr>
        <p:txBody>
          <a:bodyPr wrap="square">
            <a:spAutoFit/>
          </a:bodyPr>
          <a:lstStyle/>
          <a:p>
            <a:pPr lvl="1">
              <a:lnSpc>
                <a:spcPct val="200000"/>
              </a:lnSpc>
            </a:pPr>
            <a:r>
              <a:rPr lang="en-US" altLang="zh-CN" sz="1200" b="1" dirty="0">
                <a:latin typeface="微软雅黑" panose="020B0503020204020204" pitchFamily="34" charset="-122"/>
                <a:ea typeface="微软雅黑" panose="020B0503020204020204" pitchFamily="34" charset="-122"/>
                <a:cs typeface="Times New Roman" panose="02020603050405020304" pitchFamily="18" charset="0"/>
              </a:rPr>
              <a:t>X86</a:t>
            </a: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 </a:t>
            </a:r>
            <a:endParaRPr lang="en-US" altLang="zh-CN" sz="1200" b="1" dirty="0">
              <a:latin typeface="微软雅黑" panose="020B0503020204020204" pitchFamily="34" charset="-122"/>
              <a:ea typeface="微软雅黑" panose="020B0503020204020204" pitchFamily="34" charset="-122"/>
              <a:cs typeface="Times New Roman" panose="02020603050405020304" pitchFamily="18" charset="0"/>
            </a:endParaRPr>
          </a:p>
          <a:p>
            <a:pPr algn="ctr">
              <a:lnSpc>
                <a:spcPct val="200000"/>
              </a:lnSpc>
            </a:pPr>
            <a:endParaRPr lang="en-US" altLang="zh-CN" b="1" dirty="0">
              <a:latin typeface="微软雅黑" panose="020B0503020204020204" pitchFamily="34" charset="-122"/>
              <a:ea typeface="微软雅黑" panose="020B0503020204020204" pitchFamily="34" charset="-122"/>
            </a:endParaRPr>
          </a:p>
        </p:txBody>
      </p:sp>
      <p:sp>
        <p:nvSpPr>
          <p:cNvPr id="21" name="文本框 20">
            <a:extLst>
              <a:ext uri="{FF2B5EF4-FFF2-40B4-BE49-F238E27FC236}">
                <a16:creationId xmlns:a16="http://schemas.microsoft.com/office/drawing/2014/main" id="{FD8A2DDF-BA6F-4B50-A50F-F837BEEB8335}"/>
              </a:ext>
            </a:extLst>
          </p:cNvPr>
          <p:cNvSpPr txBox="1"/>
          <p:nvPr/>
        </p:nvSpPr>
        <p:spPr>
          <a:xfrm>
            <a:off x="2857356" y="3857528"/>
            <a:ext cx="3325126" cy="932115"/>
          </a:xfrm>
          <a:prstGeom prst="rect">
            <a:avLst/>
          </a:prstGeom>
          <a:noFill/>
        </p:spPr>
        <p:txBody>
          <a:bodyPr wrap="square">
            <a:spAutoFit/>
          </a:bodyPr>
          <a:lstStyle/>
          <a:p>
            <a:pPr lvl="1">
              <a:lnSpc>
                <a:spcPct val="200000"/>
              </a:lnSpc>
            </a:pPr>
            <a:r>
              <a:rPr lang="zh-CN" altLang="en-US" sz="1200" b="1" dirty="0">
                <a:latin typeface="微软雅黑" panose="020B0503020204020204" pitchFamily="34" charset="-122"/>
                <a:ea typeface="微软雅黑" panose="020B0503020204020204" pitchFamily="34" charset="-122"/>
                <a:cs typeface="Times New Roman" panose="02020603050405020304" pitchFamily="18" charset="0"/>
              </a:rPr>
              <a:t>基于</a:t>
            </a:r>
            <a:r>
              <a:rPr lang="en-US" altLang="zh-CN" sz="1200" b="1" dirty="0">
                <a:latin typeface="微软雅黑" panose="020B0503020204020204" pitchFamily="34" charset="-122"/>
                <a:ea typeface="微软雅黑" panose="020B0503020204020204" pitchFamily="34" charset="-122"/>
                <a:cs typeface="Times New Roman" panose="02020603050405020304" pitchFamily="18" charset="0"/>
              </a:rPr>
              <a:t>RISC-V</a:t>
            </a:r>
            <a:r>
              <a:rPr lang="zh-CN" altLang="en-US" sz="1200" b="1" dirty="0">
                <a:latin typeface="微软雅黑" panose="020B0503020204020204" pitchFamily="34" charset="-122"/>
                <a:ea typeface="微软雅黑" panose="020B0503020204020204" pitchFamily="34" charset="-122"/>
                <a:cs typeface="Times New Roman" panose="02020603050405020304" pitchFamily="18" charset="0"/>
              </a:rPr>
              <a:t>架构的</a:t>
            </a:r>
            <a:r>
              <a:rPr lang="en-US" altLang="zh-CN" sz="1200" b="1" dirty="0">
                <a:latin typeface="微软雅黑" panose="020B0503020204020204" pitchFamily="34" charset="-122"/>
                <a:ea typeface="微软雅黑" panose="020B0503020204020204" pitchFamily="34" charset="-122"/>
                <a:cs typeface="Times New Roman" panose="02020603050405020304" pitchFamily="18" charset="0"/>
              </a:rPr>
              <a:t>RV-STAR</a:t>
            </a:r>
            <a:r>
              <a:rPr lang="zh-CN" altLang="en-US" sz="1200" b="1" dirty="0">
                <a:latin typeface="微软雅黑" panose="020B0503020204020204" pitchFamily="34" charset="-122"/>
                <a:ea typeface="微软雅黑" panose="020B0503020204020204" pitchFamily="34" charset="-122"/>
                <a:cs typeface="Times New Roman" panose="02020603050405020304" pitchFamily="18" charset="0"/>
              </a:rPr>
              <a:t>开发板</a:t>
            </a: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 </a:t>
            </a:r>
            <a:endParaRPr lang="en-US" altLang="zh-CN" sz="1200" b="1" dirty="0">
              <a:latin typeface="微软雅黑" panose="020B0503020204020204" pitchFamily="34" charset="-122"/>
              <a:ea typeface="微软雅黑" panose="020B0503020204020204" pitchFamily="34" charset="-122"/>
              <a:cs typeface="Times New Roman" panose="02020603050405020304" pitchFamily="18" charset="0"/>
            </a:endParaRPr>
          </a:p>
          <a:p>
            <a:pPr algn="ctr">
              <a:lnSpc>
                <a:spcPct val="200000"/>
              </a:lnSpc>
            </a:pPr>
            <a:endParaRPr lang="en-US" altLang="zh-CN" b="1" dirty="0">
              <a:latin typeface="微软雅黑" panose="020B0503020204020204" pitchFamily="34" charset="-122"/>
              <a:ea typeface="微软雅黑" panose="020B0503020204020204" pitchFamily="34" charset="-122"/>
            </a:endParaRPr>
          </a:p>
        </p:txBody>
      </p:sp>
      <p:sp>
        <p:nvSpPr>
          <p:cNvPr id="16" name="箭头: 右 15">
            <a:extLst>
              <a:ext uri="{FF2B5EF4-FFF2-40B4-BE49-F238E27FC236}">
                <a16:creationId xmlns:a16="http://schemas.microsoft.com/office/drawing/2014/main" id="{20448385-016B-4C0C-9E86-21490DFE73C6}"/>
              </a:ext>
            </a:extLst>
          </p:cNvPr>
          <p:cNvSpPr/>
          <p:nvPr/>
        </p:nvSpPr>
        <p:spPr>
          <a:xfrm>
            <a:off x="2174230" y="3078591"/>
            <a:ext cx="1097098" cy="5948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080" name="Picture 8">
            <a:extLst>
              <a:ext uri="{FF2B5EF4-FFF2-40B4-BE49-F238E27FC236}">
                <a16:creationId xmlns:a16="http://schemas.microsoft.com/office/drawing/2014/main" id="{0315CE48-77C8-4420-93E1-C48D6D9F2ED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27977" y="2743067"/>
            <a:ext cx="2702787" cy="1201775"/>
          </a:xfrm>
          <a:prstGeom prst="rect">
            <a:avLst/>
          </a:prstGeom>
          <a:noFill/>
          <a:extLst>
            <a:ext uri="{909E8E84-426E-40DD-AFC4-6F175D3DCCD1}">
              <a14:hiddenFill xmlns:a14="http://schemas.microsoft.com/office/drawing/2010/main">
                <a:solidFill>
                  <a:srgbClr val="FFFFFF"/>
                </a:solidFill>
              </a14:hiddenFill>
            </a:ext>
          </a:extLst>
        </p:spPr>
      </p:pic>
      <p:sp>
        <p:nvSpPr>
          <p:cNvPr id="25" name="文本框 24">
            <a:extLst>
              <a:ext uri="{FF2B5EF4-FFF2-40B4-BE49-F238E27FC236}">
                <a16:creationId xmlns:a16="http://schemas.microsoft.com/office/drawing/2014/main" id="{6988794F-CBAA-476F-B23C-096AB7E49BF1}"/>
              </a:ext>
            </a:extLst>
          </p:cNvPr>
          <p:cNvSpPr txBox="1"/>
          <p:nvPr/>
        </p:nvSpPr>
        <p:spPr>
          <a:xfrm>
            <a:off x="244076" y="4437673"/>
            <a:ext cx="7168777" cy="1670778"/>
          </a:xfrm>
          <a:prstGeom prst="rect">
            <a:avLst/>
          </a:prstGeom>
          <a:noFill/>
        </p:spPr>
        <p:txBody>
          <a:bodyPr wrap="square">
            <a:spAutoFit/>
          </a:bodyPr>
          <a:lstStyle/>
          <a:p>
            <a:pPr lvl="1">
              <a:lnSpc>
                <a:spcPct val="200000"/>
              </a:lnSpc>
            </a:pPr>
            <a:r>
              <a:rPr lang="zh-CN" altLang="en-US" b="1" dirty="0">
                <a:latin typeface="微软雅黑" panose="020B0503020204020204" pitchFamily="34" charset="-122"/>
                <a:ea typeface="微软雅黑" panose="020B0503020204020204" pitchFamily="34" charset="-122"/>
              </a:rPr>
              <a:t>传统嵌入式开发方式：</a:t>
            </a:r>
            <a:r>
              <a:rPr lang="zh-CN" altLang="en-US" b="1" dirty="0">
                <a:solidFill>
                  <a:srgbClr val="FF0000"/>
                </a:solidFill>
                <a:latin typeface="微软雅黑" panose="020B0503020204020204" pitchFamily="34" charset="-122"/>
                <a:ea typeface="微软雅黑" panose="020B0503020204020204" pitchFamily="34" charset="-122"/>
              </a:rPr>
              <a:t>交叉编译工具链</a:t>
            </a:r>
            <a:r>
              <a:rPr lang="zh-CN" altLang="en-US" b="1" dirty="0">
                <a:latin typeface="微软雅黑" panose="020B0503020204020204" pitchFamily="34" charset="-122"/>
                <a:ea typeface="微软雅黑" panose="020B0503020204020204" pitchFamily="34" charset="-122"/>
              </a:rPr>
              <a:t>（包括集成开发环境）  </a:t>
            </a:r>
            <a:endParaRPr lang="en-US" altLang="zh-CN" b="1" dirty="0">
              <a:latin typeface="微软雅黑" panose="020B0503020204020204" pitchFamily="34" charset="-122"/>
              <a:ea typeface="微软雅黑" panose="020B0503020204020204" pitchFamily="34" charset="-122"/>
            </a:endParaRPr>
          </a:p>
          <a:p>
            <a:pPr lvl="1">
              <a:lnSpc>
                <a:spcPct val="200000"/>
              </a:lnSpc>
            </a:pPr>
            <a:r>
              <a:rPr lang="zh-CN" altLang="en-US" b="1" dirty="0">
                <a:latin typeface="微软雅黑" panose="020B0503020204020204" pitchFamily="34" charset="-122"/>
                <a:ea typeface="微软雅黑" panose="020B0503020204020204" pitchFamily="34" charset="-122"/>
              </a:rPr>
              <a:t>  （门槛高，过程繁琐）</a:t>
            </a:r>
            <a:endParaRPr lang="en-US" altLang="zh-CN" b="1" dirty="0">
              <a:latin typeface="微软雅黑" panose="020B0503020204020204" pitchFamily="34" charset="-122"/>
              <a:ea typeface="微软雅黑" panose="020B0503020204020204" pitchFamily="34" charset="-122"/>
            </a:endParaRPr>
          </a:p>
          <a:p>
            <a:pPr algn="ctr">
              <a:lnSpc>
                <a:spcPct val="200000"/>
              </a:lnSpc>
            </a:pPr>
            <a:endParaRPr lang="en-US" altLang="zh-CN" b="1" dirty="0">
              <a:latin typeface="微软雅黑" panose="020B0503020204020204" pitchFamily="34" charset="-122"/>
              <a:ea typeface="微软雅黑" panose="020B0503020204020204" pitchFamily="34" charset="-122"/>
            </a:endParaRPr>
          </a:p>
        </p:txBody>
      </p:sp>
      <p:pic>
        <p:nvPicPr>
          <p:cNvPr id="18" name="图片 17">
            <a:extLst>
              <a:ext uri="{FF2B5EF4-FFF2-40B4-BE49-F238E27FC236}">
                <a16:creationId xmlns:a16="http://schemas.microsoft.com/office/drawing/2014/main" id="{65EBECBF-8221-4113-81B6-6AEE85D295E9}"/>
              </a:ext>
            </a:extLst>
          </p:cNvPr>
          <p:cNvPicPr>
            <a:picLocks noChangeAspect="1"/>
          </p:cNvPicPr>
          <p:nvPr/>
        </p:nvPicPr>
        <p:blipFill>
          <a:blip r:embed="rId8"/>
          <a:stretch>
            <a:fillRect/>
          </a:stretch>
        </p:blipFill>
        <p:spPr>
          <a:xfrm>
            <a:off x="7228900" y="3078591"/>
            <a:ext cx="2375229" cy="1048441"/>
          </a:xfrm>
          <a:prstGeom prst="rect">
            <a:avLst/>
          </a:prstGeom>
        </p:spPr>
      </p:pic>
      <p:pic>
        <p:nvPicPr>
          <p:cNvPr id="19" name="图片 18">
            <a:extLst>
              <a:ext uri="{FF2B5EF4-FFF2-40B4-BE49-F238E27FC236}">
                <a16:creationId xmlns:a16="http://schemas.microsoft.com/office/drawing/2014/main" id="{F0ABA397-94CA-43A6-8F60-26D521E70319}"/>
              </a:ext>
            </a:extLst>
          </p:cNvPr>
          <p:cNvPicPr>
            <a:picLocks noChangeAspect="1"/>
          </p:cNvPicPr>
          <p:nvPr/>
        </p:nvPicPr>
        <p:blipFill>
          <a:blip r:embed="rId9"/>
          <a:stretch>
            <a:fillRect/>
          </a:stretch>
        </p:blipFill>
        <p:spPr>
          <a:xfrm>
            <a:off x="7717220" y="3451078"/>
            <a:ext cx="2088921" cy="1119531"/>
          </a:xfrm>
          <a:prstGeom prst="rect">
            <a:avLst/>
          </a:prstGeom>
        </p:spPr>
      </p:pic>
      <p:pic>
        <p:nvPicPr>
          <p:cNvPr id="5122" name="Picture 2">
            <a:extLst>
              <a:ext uri="{FF2B5EF4-FFF2-40B4-BE49-F238E27FC236}">
                <a16:creationId xmlns:a16="http://schemas.microsoft.com/office/drawing/2014/main" id="{14CA6202-78E1-4B47-A5FC-36400BDE74BC}"/>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872700" y="3205509"/>
            <a:ext cx="2065588" cy="1107026"/>
          </a:xfrm>
          <a:prstGeom prst="rect">
            <a:avLst/>
          </a:prstGeom>
          <a:noFill/>
          <a:extLst>
            <a:ext uri="{909E8E84-426E-40DD-AFC4-6F175D3DCCD1}">
              <a14:hiddenFill xmlns:a14="http://schemas.microsoft.com/office/drawing/2010/main">
                <a:solidFill>
                  <a:srgbClr val="FFFFFF"/>
                </a:solidFill>
              </a14:hiddenFill>
            </a:ext>
          </a:extLst>
        </p:spPr>
      </p:pic>
      <p:sp>
        <p:nvSpPr>
          <p:cNvPr id="24" name="文本框 23">
            <a:extLst>
              <a:ext uri="{FF2B5EF4-FFF2-40B4-BE49-F238E27FC236}">
                <a16:creationId xmlns:a16="http://schemas.microsoft.com/office/drawing/2014/main" id="{78E093A6-42D4-4271-AC86-9F673C2FB4D7}"/>
              </a:ext>
            </a:extLst>
          </p:cNvPr>
          <p:cNvSpPr txBox="1"/>
          <p:nvPr/>
        </p:nvSpPr>
        <p:spPr>
          <a:xfrm>
            <a:off x="6535650" y="4583472"/>
            <a:ext cx="5346355" cy="1301447"/>
          </a:xfrm>
          <a:prstGeom prst="rect">
            <a:avLst/>
          </a:prstGeom>
          <a:noFill/>
        </p:spPr>
        <p:txBody>
          <a:bodyPr wrap="square">
            <a:spAutoFit/>
          </a:bodyPr>
          <a:lstStyle/>
          <a:p>
            <a:pPr lvl="1">
              <a:lnSpc>
                <a:spcPct val="200000"/>
              </a:lnSpc>
            </a:pPr>
            <a:r>
              <a:rPr lang="zh-CN" altLang="en-US" sz="1200" b="1" dirty="0">
                <a:latin typeface="微软雅黑" panose="020B0503020204020204" pitchFamily="34" charset="-122"/>
                <a:ea typeface="微软雅黑" panose="020B0503020204020204" pitchFamily="34" charset="-122"/>
                <a:cs typeface="Times New Roman" panose="02020603050405020304" pitchFamily="18" charset="0"/>
              </a:rPr>
              <a:t>以</a:t>
            </a:r>
            <a:r>
              <a:rPr lang="en-US" altLang="zh-CN" sz="1200" b="1" dirty="0">
                <a:latin typeface="微软雅黑" panose="020B0503020204020204" pitchFamily="34" charset="-122"/>
                <a:ea typeface="微软雅黑" panose="020B0503020204020204" pitchFamily="34" charset="-122"/>
                <a:cs typeface="Times New Roman" panose="02020603050405020304" pitchFamily="18" charset="0"/>
              </a:rPr>
              <a:t>RV-STAR</a:t>
            </a:r>
            <a:r>
              <a:rPr lang="zh-CN" altLang="en-US" sz="1200" b="1" dirty="0">
                <a:latin typeface="微软雅黑" panose="020B0503020204020204" pitchFamily="34" charset="-122"/>
                <a:ea typeface="微软雅黑" panose="020B0503020204020204" pitchFamily="34" charset="-122"/>
                <a:cs typeface="Times New Roman" panose="02020603050405020304" pitchFamily="18" charset="0"/>
              </a:rPr>
              <a:t>开发流程为例，用户需掌握指令集相关编程知识、</a:t>
            </a:r>
            <a:r>
              <a:rPr lang="en-US" altLang="zh-CN" sz="1200" b="1" dirty="0">
                <a:latin typeface="微软雅黑" panose="020B0503020204020204" pitchFamily="34" charset="-122"/>
                <a:ea typeface="微软雅黑" panose="020B0503020204020204" pitchFamily="34" charset="-122"/>
                <a:cs typeface="Times New Roman" panose="02020603050405020304" pitchFamily="18" charset="0"/>
              </a:rPr>
              <a:t>Nuclei Studio IDE</a:t>
            </a:r>
            <a:r>
              <a:rPr lang="zh-CN" altLang="en-US" sz="1200" b="1" dirty="0">
                <a:latin typeface="微软雅黑" panose="020B0503020204020204" pitchFamily="34" charset="-122"/>
                <a:ea typeface="微软雅黑" panose="020B0503020204020204" pitchFamily="34" charset="-122"/>
                <a:cs typeface="Times New Roman" panose="02020603050405020304" pitchFamily="18" charset="0"/>
              </a:rPr>
              <a:t>使用、</a:t>
            </a:r>
            <a:r>
              <a:rPr lang="en-US" altLang="zh-CN" sz="1200" b="1" dirty="0">
                <a:latin typeface="微软雅黑" panose="020B0503020204020204" pitchFamily="34" charset="-122"/>
                <a:ea typeface="微软雅黑" panose="020B0503020204020204" pitchFamily="34" charset="-122"/>
                <a:cs typeface="Times New Roman" panose="02020603050405020304" pitchFamily="18" charset="0"/>
              </a:rPr>
              <a:t>C++</a:t>
            </a:r>
            <a:r>
              <a:rPr lang="zh-CN" altLang="en-US" sz="1200" b="1" dirty="0">
                <a:latin typeface="微软雅黑" panose="020B0503020204020204" pitchFamily="34" charset="-122"/>
                <a:ea typeface="微软雅黑" panose="020B0503020204020204" pitchFamily="34" charset="-122"/>
                <a:cs typeface="Times New Roman" panose="02020603050405020304" pitchFamily="18" charset="0"/>
              </a:rPr>
              <a:t>编程等知识，手动设置各种编译选项和路径</a:t>
            </a:r>
            <a:r>
              <a:rPr lang="en-US" altLang="zh-CN" sz="1200" i="1" baseline="30000" dirty="0">
                <a:latin typeface="微软雅黑" panose="020B0503020204020204" pitchFamily="34" charset="-122"/>
                <a:ea typeface="微软雅黑" panose="020B0503020204020204" pitchFamily="34" charset="-122"/>
              </a:rPr>
              <a:t>[3]</a:t>
            </a:r>
          </a:p>
          <a:p>
            <a:pPr algn="ctr">
              <a:lnSpc>
                <a:spcPct val="200000"/>
              </a:lnSpc>
            </a:pPr>
            <a:endParaRPr lang="en-US" altLang="zh-CN" b="1" dirty="0">
              <a:latin typeface="微软雅黑" panose="020B0503020204020204" pitchFamily="34" charset="-122"/>
              <a:ea typeface="微软雅黑" panose="020B0503020204020204" pitchFamily="34" charset="-122"/>
            </a:endParaRPr>
          </a:p>
        </p:txBody>
      </p:sp>
      <p:pic>
        <p:nvPicPr>
          <p:cNvPr id="5126" name="Picture 6">
            <a:extLst>
              <a:ext uri="{FF2B5EF4-FFF2-40B4-BE49-F238E27FC236}">
                <a16:creationId xmlns:a16="http://schemas.microsoft.com/office/drawing/2014/main" id="{CA656D22-A2EB-4ABA-807F-7C4B19EEDB89}"/>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9684186" y="2967890"/>
            <a:ext cx="2077375" cy="999737"/>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77C2EF40-5F83-4E6F-9279-0C985FA63BD8}"/>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0194826" y="2333192"/>
            <a:ext cx="1636816" cy="1511132"/>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a:extLst>
              <a:ext uri="{FF2B5EF4-FFF2-40B4-BE49-F238E27FC236}">
                <a16:creationId xmlns:a16="http://schemas.microsoft.com/office/drawing/2014/main" id="{3317FB3D-286B-4ABF-B665-7B2B440D72EA}"/>
              </a:ext>
            </a:extLst>
          </p:cNvPr>
          <p:cNvPicPr>
            <a:picLocks noChangeAspect="1"/>
          </p:cNvPicPr>
          <p:nvPr/>
        </p:nvPicPr>
        <p:blipFill rotWithShape="1">
          <a:blip r:embed="rId13" cstate="print">
            <a:extLst>
              <a:ext uri="{28A0092B-C50C-407E-A947-70E740481C1C}">
                <a14:useLocalDpi xmlns:a14="http://schemas.microsoft.com/office/drawing/2010/main" val="0"/>
              </a:ext>
            </a:extLst>
          </a:blip>
          <a:srcRect r="-5921" b="25050"/>
          <a:stretch/>
        </p:blipFill>
        <p:spPr>
          <a:xfrm>
            <a:off x="2195713" y="3441022"/>
            <a:ext cx="784315" cy="554980"/>
          </a:xfrm>
          <a:prstGeom prst="rect">
            <a:avLst/>
          </a:prstGeom>
        </p:spPr>
      </p:pic>
      <p:sp>
        <p:nvSpPr>
          <p:cNvPr id="29" name="文本框 28">
            <a:extLst>
              <a:ext uri="{FF2B5EF4-FFF2-40B4-BE49-F238E27FC236}">
                <a16:creationId xmlns:a16="http://schemas.microsoft.com/office/drawing/2014/main" id="{9AE95E16-C0A6-4BB1-9022-6B7873C935C6}"/>
              </a:ext>
            </a:extLst>
          </p:cNvPr>
          <p:cNvSpPr txBox="1"/>
          <p:nvPr/>
        </p:nvSpPr>
        <p:spPr>
          <a:xfrm>
            <a:off x="2156594" y="2936159"/>
            <a:ext cx="1095602" cy="307777"/>
          </a:xfrm>
          <a:prstGeom prst="rect">
            <a:avLst/>
          </a:prstGeom>
          <a:noFill/>
        </p:spPr>
        <p:txBody>
          <a:bodyPr wrap="square">
            <a:spAutoFit/>
          </a:bodyPr>
          <a:lstStyle/>
          <a:p>
            <a:r>
              <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应用程序</a:t>
            </a:r>
            <a:endParaRPr lang="zh-CN" altLang="en-US" sz="1400" dirty="0">
              <a:solidFill>
                <a:schemeClr val="tx1">
                  <a:lumMod val="65000"/>
                  <a:lumOff val="35000"/>
                </a:schemeClr>
              </a:solidFill>
            </a:endParaRPr>
          </a:p>
        </p:txBody>
      </p:sp>
      <p:sp>
        <p:nvSpPr>
          <p:cNvPr id="4" name="灯片编号占位符 3">
            <a:extLst>
              <a:ext uri="{FF2B5EF4-FFF2-40B4-BE49-F238E27FC236}">
                <a16:creationId xmlns:a16="http://schemas.microsoft.com/office/drawing/2014/main" id="{4A6A1548-E50C-4195-9399-2DB8D5D4CEB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CCCCC6-E580-4F3B-8304-709677B2B179}" type="slidenum">
              <a:rPr kumimoji="0" lang="zh-CN" altLang="en-US" sz="1200" b="0" i="0" u="none" strike="noStrike" kern="1200" cap="none" spc="0" normalizeH="0" baseline="0" noProof="0" smtClean="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242159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A82D10C-38DC-4228-B4D5-D323DBF342EA}"/>
              </a:ext>
            </a:extLst>
          </p:cNvPr>
          <p:cNvSpPr>
            <a:spLocks noGrp="1"/>
          </p:cNvSpPr>
          <p:nvPr>
            <p:ph idx="1"/>
          </p:nvPr>
        </p:nvSpPr>
        <p:spPr>
          <a:xfrm>
            <a:off x="689499" y="1082005"/>
            <a:ext cx="9297880" cy="1146290"/>
          </a:xfrm>
        </p:spPr>
        <p:txBody>
          <a:bodyPr>
            <a:normAutofit/>
          </a:bodyPr>
          <a:lstStyle/>
          <a:p>
            <a:pPr marL="0" indent="0">
              <a:lnSpc>
                <a:spcPct val="150000"/>
              </a:lnSpc>
              <a:buNone/>
            </a:pPr>
            <a:r>
              <a:rPr lang="zh-CN" altLang="en-US" sz="1800" b="1" dirty="0"/>
              <a:t>挑战二：</a:t>
            </a:r>
            <a:r>
              <a:rPr lang="zh-CN" altLang="en-US" sz="1800" b="1" dirty="0">
                <a:solidFill>
                  <a:srgbClr val="FFC000"/>
                </a:solidFill>
              </a:rPr>
              <a:t>确定性</a:t>
            </a:r>
            <a:endParaRPr lang="en-US" altLang="zh-CN" sz="1800" b="1" dirty="0">
              <a:solidFill>
                <a:srgbClr val="FFC000"/>
              </a:solidFill>
            </a:endParaRPr>
          </a:p>
          <a:p>
            <a:pPr marL="0" indent="0">
              <a:lnSpc>
                <a:spcPct val="150000"/>
              </a:lnSpc>
              <a:buNone/>
            </a:pPr>
            <a:r>
              <a:rPr lang="zh-CN" altLang="en-US" sz="1800" b="1" dirty="0"/>
              <a:t>给定的机器上重复运行同一个输入，得到的结果是相同的，即得到数据流</a:t>
            </a:r>
            <a:r>
              <a:rPr lang="zh-CN" altLang="en-US" sz="1800" b="1" dirty="0">
                <a:solidFill>
                  <a:srgbClr val="FFC000"/>
                </a:solidFill>
              </a:rPr>
              <a:t>确定性</a:t>
            </a:r>
            <a:r>
              <a:rPr lang="zh-CN" altLang="en-US" sz="1800" b="1" dirty="0"/>
              <a:t>的输出</a:t>
            </a:r>
          </a:p>
        </p:txBody>
      </p:sp>
      <p:sp>
        <p:nvSpPr>
          <p:cNvPr id="3" name="内容占位符 2">
            <a:extLst>
              <a:ext uri="{FF2B5EF4-FFF2-40B4-BE49-F238E27FC236}">
                <a16:creationId xmlns:a16="http://schemas.microsoft.com/office/drawing/2014/main" id="{1E918707-2366-434F-8F38-EDE38D65C7C4}"/>
              </a:ext>
            </a:extLst>
          </p:cNvPr>
          <p:cNvSpPr>
            <a:spLocks noGrp="1"/>
          </p:cNvSpPr>
          <p:nvPr>
            <p:ph sz="quarter" idx="13"/>
          </p:nvPr>
        </p:nvSpPr>
        <p:spPr/>
        <p:txBody>
          <a:bodyPr/>
          <a:lstStyle/>
          <a:p>
            <a:r>
              <a:rPr lang="zh-CN" altLang="en-US" dirty="0">
                <a:solidFill>
                  <a:schemeClr val="tx1"/>
                </a:solidFill>
              </a:rPr>
              <a:t>开发中遇到的问题</a:t>
            </a:r>
          </a:p>
        </p:txBody>
      </p:sp>
      <p:pic>
        <p:nvPicPr>
          <p:cNvPr id="5" name="图片 4">
            <a:extLst>
              <a:ext uri="{FF2B5EF4-FFF2-40B4-BE49-F238E27FC236}">
                <a16:creationId xmlns:a16="http://schemas.microsoft.com/office/drawing/2014/main" id="{625C8F66-2B5F-4A1D-8B91-58402C65590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330" t="5955" r="2330" b="14951"/>
          <a:stretch/>
        </p:blipFill>
        <p:spPr>
          <a:xfrm>
            <a:off x="1158507" y="2860238"/>
            <a:ext cx="1381217" cy="1092458"/>
          </a:xfrm>
          <a:prstGeom prst="rect">
            <a:avLst/>
          </a:prstGeom>
        </p:spPr>
      </p:pic>
      <p:sp>
        <p:nvSpPr>
          <p:cNvPr id="12" name="内容占位符 1">
            <a:extLst>
              <a:ext uri="{FF2B5EF4-FFF2-40B4-BE49-F238E27FC236}">
                <a16:creationId xmlns:a16="http://schemas.microsoft.com/office/drawing/2014/main" id="{7DF47967-83E1-4822-B91B-5E4E23D55E0B}"/>
              </a:ext>
            </a:extLst>
          </p:cNvPr>
          <p:cNvSpPr txBox="1">
            <a:spLocks/>
          </p:cNvSpPr>
          <p:nvPr/>
        </p:nvSpPr>
        <p:spPr>
          <a:xfrm>
            <a:off x="5507114" y="2064573"/>
            <a:ext cx="1177771" cy="4666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zh-CN" altLang="en-US" sz="1800" b="1" dirty="0"/>
              <a:t>问题场景</a:t>
            </a:r>
            <a:endParaRPr lang="en-US" altLang="zh-CN" sz="1800" b="1" dirty="0"/>
          </a:p>
        </p:txBody>
      </p:sp>
      <p:pic>
        <p:nvPicPr>
          <p:cNvPr id="16" name="图片 15">
            <a:extLst>
              <a:ext uri="{FF2B5EF4-FFF2-40B4-BE49-F238E27FC236}">
                <a16:creationId xmlns:a16="http://schemas.microsoft.com/office/drawing/2014/main" id="{DA334331-5E14-4921-A28B-49AD1A8BB4F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713" b="13681"/>
          <a:stretch/>
        </p:blipFill>
        <p:spPr>
          <a:xfrm>
            <a:off x="2431367" y="2860238"/>
            <a:ext cx="1274633" cy="1092458"/>
          </a:xfrm>
          <a:prstGeom prst="rect">
            <a:avLst/>
          </a:prstGeom>
        </p:spPr>
      </p:pic>
      <p:sp>
        <p:nvSpPr>
          <p:cNvPr id="18" name="文本框 17">
            <a:extLst>
              <a:ext uri="{FF2B5EF4-FFF2-40B4-BE49-F238E27FC236}">
                <a16:creationId xmlns:a16="http://schemas.microsoft.com/office/drawing/2014/main" id="{234AFEA6-9BFC-4765-8DD8-759E027CF660}"/>
              </a:ext>
            </a:extLst>
          </p:cNvPr>
          <p:cNvSpPr txBox="1"/>
          <p:nvPr/>
        </p:nvSpPr>
        <p:spPr>
          <a:xfrm>
            <a:off x="1158507" y="4228807"/>
            <a:ext cx="2781329" cy="792909"/>
          </a:xfrm>
          <a:prstGeom prst="rect">
            <a:avLst/>
          </a:prstGeom>
          <a:noFill/>
        </p:spPr>
        <p:txBody>
          <a:bodyPr wrap="square">
            <a:spAutoFit/>
          </a:bodyPr>
          <a:lstStyle/>
          <a:p>
            <a:pPr algn="ctr">
              <a:lnSpc>
                <a:spcPct val="150000"/>
              </a:lnSpc>
            </a:pPr>
            <a:r>
              <a:rPr lang="zh-CN" altLang="en-US" b="1" dirty="0">
                <a:latin typeface="微软雅黑" panose="020B0503020204020204" pitchFamily="34" charset="-122"/>
                <a:ea typeface="微软雅黑" panose="020B0503020204020204" pitchFamily="34" charset="-122"/>
              </a:rPr>
              <a:t>软件开发和调试过程中</a:t>
            </a:r>
            <a:endParaRPr lang="en-US" altLang="zh-CN" b="1" dirty="0">
              <a:latin typeface="微软雅黑" panose="020B0503020204020204" pitchFamily="34" charset="-122"/>
              <a:ea typeface="微软雅黑" panose="020B0503020204020204" pitchFamily="34" charset="-122"/>
            </a:endParaRPr>
          </a:p>
          <a:p>
            <a:pPr algn="ctr">
              <a:lnSpc>
                <a:spcPct val="150000"/>
              </a:lnSpc>
            </a:pPr>
            <a:r>
              <a:rPr lang="zh-CN" altLang="en-US" sz="1400" dirty="0">
                <a:latin typeface="微软雅黑" panose="020B0503020204020204" pitchFamily="34" charset="-122"/>
                <a:ea typeface="微软雅黑" panose="020B0503020204020204" pitchFamily="34" charset="-122"/>
              </a:rPr>
              <a:t>记录和重放错误</a:t>
            </a:r>
            <a:r>
              <a:rPr lang="en-US" altLang="zh-CN" sz="1200" i="1" baseline="30000" dirty="0">
                <a:latin typeface="微软雅黑" panose="020B0503020204020204" pitchFamily="34" charset="-122"/>
                <a:ea typeface="微软雅黑" panose="020B0503020204020204" pitchFamily="34" charset="-122"/>
              </a:rPr>
              <a:t>[4]</a:t>
            </a:r>
          </a:p>
        </p:txBody>
      </p:sp>
      <p:sp>
        <p:nvSpPr>
          <p:cNvPr id="19" name="矩形 18">
            <a:extLst>
              <a:ext uri="{FF2B5EF4-FFF2-40B4-BE49-F238E27FC236}">
                <a16:creationId xmlns:a16="http://schemas.microsoft.com/office/drawing/2014/main" id="{36577619-C73C-4A8F-BED0-71298FBBF9D5}"/>
              </a:ext>
            </a:extLst>
          </p:cNvPr>
          <p:cNvSpPr/>
          <p:nvPr/>
        </p:nvSpPr>
        <p:spPr>
          <a:xfrm>
            <a:off x="1158507" y="2708275"/>
            <a:ext cx="2719185" cy="251908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a:extLst>
              <a:ext uri="{FF2B5EF4-FFF2-40B4-BE49-F238E27FC236}">
                <a16:creationId xmlns:a16="http://schemas.microsoft.com/office/drawing/2014/main" id="{2FC6EB45-D240-473A-B635-1B70BD365DEE}"/>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r="3868" b="12642"/>
          <a:stretch/>
        </p:blipFill>
        <p:spPr>
          <a:xfrm>
            <a:off x="4860977" y="2781254"/>
            <a:ext cx="1202189" cy="1092458"/>
          </a:xfrm>
          <a:prstGeom prst="rect">
            <a:avLst/>
          </a:prstGeom>
        </p:spPr>
      </p:pic>
      <p:pic>
        <p:nvPicPr>
          <p:cNvPr id="22" name="图片 21">
            <a:extLst>
              <a:ext uri="{FF2B5EF4-FFF2-40B4-BE49-F238E27FC236}">
                <a16:creationId xmlns:a16="http://schemas.microsoft.com/office/drawing/2014/main" id="{FA3F05AE-EF1E-4D11-B61D-8E3278EDA587}"/>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r="-5921" b="25050"/>
          <a:stretch/>
        </p:blipFill>
        <p:spPr>
          <a:xfrm>
            <a:off x="6303918" y="2830514"/>
            <a:ext cx="1182746" cy="836909"/>
          </a:xfrm>
          <a:prstGeom prst="rect">
            <a:avLst/>
          </a:prstGeom>
        </p:spPr>
      </p:pic>
      <p:sp>
        <p:nvSpPr>
          <p:cNvPr id="25" name="文本框 24">
            <a:extLst>
              <a:ext uri="{FF2B5EF4-FFF2-40B4-BE49-F238E27FC236}">
                <a16:creationId xmlns:a16="http://schemas.microsoft.com/office/drawing/2014/main" id="{072C1E32-C39D-4CC0-B783-B0FB903B0EFE}"/>
              </a:ext>
            </a:extLst>
          </p:cNvPr>
          <p:cNvSpPr txBox="1"/>
          <p:nvPr/>
        </p:nvSpPr>
        <p:spPr>
          <a:xfrm>
            <a:off x="8252163" y="4228807"/>
            <a:ext cx="2781329" cy="792909"/>
          </a:xfrm>
          <a:prstGeom prst="rect">
            <a:avLst/>
          </a:prstGeom>
          <a:noFill/>
        </p:spPr>
        <p:txBody>
          <a:bodyPr wrap="square">
            <a:spAutoFit/>
          </a:bodyPr>
          <a:lstStyle/>
          <a:p>
            <a:pPr algn="ctr">
              <a:lnSpc>
                <a:spcPct val="150000"/>
              </a:lnSpc>
            </a:pPr>
            <a:r>
              <a:rPr lang="zh-CN" altLang="en-US" b="1" dirty="0">
                <a:latin typeface="微软雅黑" panose="020B0503020204020204" pitchFamily="34" charset="-122"/>
                <a:ea typeface="微软雅黑" panose="020B0503020204020204" pitchFamily="34" charset="-122"/>
              </a:rPr>
              <a:t>机器学习模型</a:t>
            </a:r>
          </a:p>
          <a:p>
            <a:pPr algn="ctr">
              <a:lnSpc>
                <a:spcPct val="150000"/>
              </a:lnSpc>
            </a:pPr>
            <a:r>
              <a:rPr lang="zh-CN" altLang="en-US" sz="1400" dirty="0">
                <a:latin typeface="微软雅黑" panose="020B0503020204020204" pitchFamily="34" charset="-122"/>
                <a:ea typeface="微软雅黑" panose="020B0503020204020204" pitchFamily="34" charset="-122"/>
              </a:rPr>
              <a:t>复现结果，理解模型决策过程</a:t>
            </a:r>
            <a:r>
              <a:rPr lang="en-US" altLang="zh-CN" sz="1200" i="1" baseline="30000" dirty="0">
                <a:latin typeface="微软雅黑" panose="020B0503020204020204" pitchFamily="34" charset="-122"/>
                <a:ea typeface="微软雅黑" panose="020B0503020204020204" pitchFamily="34" charset="-122"/>
              </a:rPr>
              <a:t>[6]</a:t>
            </a:r>
            <a:endParaRPr lang="zh-CN" altLang="en-US" sz="1200" i="1" baseline="30000" dirty="0">
              <a:latin typeface="微软雅黑" panose="020B0503020204020204" pitchFamily="34" charset="-122"/>
              <a:ea typeface="微软雅黑" panose="020B0503020204020204" pitchFamily="34" charset="-122"/>
            </a:endParaRPr>
          </a:p>
        </p:txBody>
      </p:sp>
      <p:sp>
        <p:nvSpPr>
          <p:cNvPr id="26" name="矩形 25">
            <a:extLst>
              <a:ext uri="{FF2B5EF4-FFF2-40B4-BE49-F238E27FC236}">
                <a16:creationId xmlns:a16="http://schemas.microsoft.com/office/drawing/2014/main" id="{7BB0D617-B4A4-4A12-9CDC-8277BE1079CA}"/>
              </a:ext>
            </a:extLst>
          </p:cNvPr>
          <p:cNvSpPr/>
          <p:nvPr/>
        </p:nvSpPr>
        <p:spPr>
          <a:xfrm>
            <a:off x="8252163" y="2708275"/>
            <a:ext cx="2719185" cy="251908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B9DAACED-076E-4D3C-B791-C69FDB3A9E2F}"/>
              </a:ext>
            </a:extLst>
          </p:cNvPr>
          <p:cNvSpPr txBox="1"/>
          <p:nvPr/>
        </p:nvSpPr>
        <p:spPr>
          <a:xfrm>
            <a:off x="4657916" y="4261905"/>
            <a:ext cx="2897735" cy="792909"/>
          </a:xfrm>
          <a:prstGeom prst="rect">
            <a:avLst/>
          </a:prstGeom>
          <a:noFill/>
        </p:spPr>
        <p:txBody>
          <a:bodyPr wrap="square">
            <a:spAutoFit/>
          </a:bodyPr>
          <a:lstStyle/>
          <a:p>
            <a:pPr algn="ctr">
              <a:lnSpc>
                <a:spcPct val="150000"/>
              </a:lnSpc>
            </a:pPr>
            <a:r>
              <a:rPr lang="zh-CN" altLang="en-US" b="1" dirty="0">
                <a:latin typeface="微软雅黑" panose="020B0503020204020204" pitchFamily="34" charset="-122"/>
                <a:ea typeface="微软雅黑" panose="020B0503020204020204" pitchFamily="34" charset="-122"/>
              </a:rPr>
              <a:t>分布式系统</a:t>
            </a:r>
            <a:endParaRPr lang="en-US" altLang="zh-CN" b="1" dirty="0">
              <a:latin typeface="微软雅黑" panose="020B0503020204020204" pitchFamily="34" charset="-122"/>
              <a:ea typeface="微软雅黑" panose="020B0503020204020204" pitchFamily="34" charset="-122"/>
            </a:endParaRPr>
          </a:p>
          <a:p>
            <a:pPr algn="ctr">
              <a:lnSpc>
                <a:spcPct val="150000"/>
              </a:lnSpc>
            </a:pPr>
            <a:r>
              <a:rPr lang="zh-CN" altLang="en-US" sz="1400" dirty="0">
                <a:latin typeface="微软雅黑" panose="020B0503020204020204" pitchFamily="34" charset="-122"/>
                <a:ea typeface="微软雅黑" panose="020B0503020204020204" pitchFamily="34" charset="-122"/>
              </a:rPr>
              <a:t>确保副本以相同方式运行</a:t>
            </a:r>
            <a:r>
              <a:rPr lang="en-US" altLang="zh-CN" sz="1200" i="1" baseline="30000" dirty="0">
                <a:latin typeface="微软雅黑" panose="020B0503020204020204" pitchFamily="34" charset="-122"/>
                <a:ea typeface="微软雅黑" panose="020B0503020204020204" pitchFamily="34" charset="-122"/>
              </a:rPr>
              <a:t>[5]</a:t>
            </a:r>
          </a:p>
        </p:txBody>
      </p:sp>
      <p:sp>
        <p:nvSpPr>
          <p:cNvPr id="30" name="矩形 29">
            <a:extLst>
              <a:ext uri="{FF2B5EF4-FFF2-40B4-BE49-F238E27FC236}">
                <a16:creationId xmlns:a16="http://schemas.microsoft.com/office/drawing/2014/main" id="{C4A56F00-F102-40C6-A8B5-105343F57317}"/>
              </a:ext>
            </a:extLst>
          </p:cNvPr>
          <p:cNvSpPr/>
          <p:nvPr/>
        </p:nvSpPr>
        <p:spPr>
          <a:xfrm>
            <a:off x="4736407" y="2708275"/>
            <a:ext cx="2719185" cy="251908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直接箭头连接符 31">
            <a:extLst>
              <a:ext uri="{FF2B5EF4-FFF2-40B4-BE49-F238E27FC236}">
                <a16:creationId xmlns:a16="http://schemas.microsoft.com/office/drawing/2014/main" id="{410820FB-A4AE-4D3F-A218-57C7BC54B99E}"/>
              </a:ext>
            </a:extLst>
          </p:cNvPr>
          <p:cNvCxnSpPr>
            <a:cxnSpLocks/>
          </p:cNvCxnSpPr>
          <p:nvPr/>
        </p:nvCxnSpPr>
        <p:spPr>
          <a:xfrm flipV="1">
            <a:off x="5896351" y="3309494"/>
            <a:ext cx="531517" cy="14051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6" name="图片 35">
            <a:extLst>
              <a:ext uri="{FF2B5EF4-FFF2-40B4-BE49-F238E27FC236}">
                <a16:creationId xmlns:a16="http://schemas.microsoft.com/office/drawing/2014/main" id="{1F9808D4-C80C-43C6-9942-DD67B7DD7DCA}"/>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r="389" b="18447"/>
          <a:stretch/>
        </p:blipFill>
        <p:spPr>
          <a:xfrm>
            <a:off x="8424912" y="2949839"/>
            <a:ext cx="739976" cy="605833"/>
          </a:xfrm>
          <a:prstGeom prst="rect">
            <a:avLst/>
          </a:prstGeom>
        </p:spPr>
      </p:pic>
      <p:pic>
        <p:nvPicPr>
          <p:cNvPr id="38" name="图片 37">
            <a:extLst>
              <a:ext uri="{FF2B5EF4-FFF2-40B4-BE49-F238E27FC236}">
                <a16:creationId xmlns:a16="http://schemas.microsoft.com/office/drawing/2014/main" id="{0D0CBA4E-C990-4669-9A02-24413FD0D0E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1" r="-917" b="14304"/>
          <a:stretch/>
        </p:blipFill>
        <p:spPr>
          <a:xfrm>
            <a:off x="9201522" y="2971594"/>
            <a:ext cx="708905" cy="601982"/>
          </a:xfrm>
          <a:prstGeom prst="rect">
            <a:avLst/>
          </a:prstGeom>
        </p:spPr>
      </p:pic>
      <p:pic>
        <p:nvPicPr>
          <p:cNvPr id="40" name="图片 39">
            <a:extLst>
              <a:ext uri="{FF2B5EF4-FFF2-40B4-BE49-F238E27FC236}">
                <a16:creationId xmlns:a16="http://schemas.microsoft.com/office/drawing/2014/main" id="{C8C2DF86-21FE-4184-9C75-9C16DC553BD9}"/>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l="1" t="1" r="1" b="13433"/>
          <a:stretch/>
        </p:blipFill>
        <p:spPr>
          <a:xfrm>
            <a:off x="10070899" y="2971594"/>
            <a:ext cx="739977" cy="640576"/>
          </a:xfrm>
          <a:prstGeom prst="rect">
            <a:avLst/>
          </a:prstGeom>
        </p:spPr>
      </p:pic>
      <p:sp>
        <p:nvSpPr>
          <p:cNvPr id="41" name="文本框 40">
            <a:extLst>
              <a:ext uri="{FF2B5EF4-FFF2-40B4-BE49-F238E27FC236}">
                <a16:creationId xmlns:a16="http://schemas.microsoft.com/office/drawing/2014/main" id="{7FD308E1-8A70-4B48-8656-7B2BC4312DF7}"/>
              </a:ext>
            </a:extLst>
          </p:cNvPr>
          <p:cNvSpPr txBox="1"/>
          <p:nvPr/>
        </p:nvSpPr>
        <p:spPr>
          <a:xfrm>
            <a:off x="119832" y="6119336"/>
            <a:ext cx="12072168" cy="954107"/>
          </a:xfrm>
          <a:prstGeom prst="rect">
            <a:avLst/>
          </a:prstGeom>
          <a:noFill/>
        </p:spPr>
        <p:txBody>
          <a:bodyPr wrap="square" rtlCol="0">
            <a:spAutoFit/>
          </a:bodyPr>
          <a:lstStyle/>
          <a:p>
            <a:r>
              <a:rPr lang="en-US" altLang="zh-CN" sz="1400" i="1" dirty="0">
                <a:solidFill>
                  <a:schemeClr val="tx1">
                    <a:lumMod val="50000"/>
                    <a:lumOff val="50000"/>
                  </a:schemeClr>
                </a:solidFill>
                <a:effectLst/>
                <a:latin typeface="微软雅黑" panose="020B0503020204020204" pitchFamily="34" charset="-122"/>
                <a:ea typeface="微软雅黑" panose="020B0503020204020204" pitchFamily="34" charset="-122"/>
              </a:rPr>
              <a:t>[4] Robert O</a:t>
            </a:r>
            <a:r>
              <a:rPr lang="en-US" altLang="zh-CN" sz="1400" i="1" dirty="0">
                <a:solidFill>
                  <a:schemeClr val="tx1">
                    <a:lumMod val="50000"/>
                    <a:lumOff val="50000"/>
                  </a:schemeClr>
                </a:solidFill>
                <a:latin typeface="微软雅黑" panose="020B0503020204020204" pitchFamily="34" charset="-122"/>
                <a:ea typeface="微软雅黑" panose="020B0503020204020204" pitchFamily="34" charset="-122"/>
              </a:rPr>
              <a:t>.</a:t>
            </a:r>
            <a:r>
              <a:rPr lang="en-US" altLang="zh-CN" sz="1400" i="1" dirty="0">
                <a:solidFill>
                  <a:schemeClr val="tx1">
                    <a:lumMod val="50000"/>
                    <a:lumOff val="50000"/>
                  </a:schemeClr>
                </a:solidFill>
                <a:effectLst/>
                <a:latin typeface="微软雅黑" panose="020B0503020204020204" pitchFamily="34" charset="-122"/>
                <a:ea typeface="微软雅黑" panose="020B0503020204020204" pitchFamily="34" charset="-122"/>
              </a:rPr>
              <a:t> et al. Engineering Record and Replay for </a:t>
            </a:r>
            <a:r>
              <a:rPr lang="en-US" altLang="zh-CN" sz="1400" i="1" dirty="0" err="1">
                <a:solidFill>
                  <a:schemeClr val="tx1">
                    <a:lumMod val="50000"/>
                    <a:lumOff val="50000"/>
                  </a:schemeClr>
                </a:solidFill>
                <a:effectLst/>
                <a:latin typeface="微软雅黑" panose="020B0503020204020204" pitchFamily="34" charset="-122"/>
                <a:ea typeface="微软雅黑" panose="020B0503020204020204" pitchFamily="34" charset="-122"/>
              </a:rPr>
              <a:t>Deployability</a:t>
            </a:r>
            <a:r>
              <a:rPr lang="en-US" altLang="zh-CN" sz="1400" i="1" dirty="0">
                <a:solidFill>
                  <a:schemeClr val="tx1">
                    <a:lumMod val="50000"/>
                    <a:lumOff val="50000"/>
                  </a:schemeClr>
                </a:solidFill>
                <a:effectLst/>
                <a:latin typeface="微软雅黑" panose="020B0503020204020204" pitchFamily="34" charset="-122"/>
                <a:ea typeface="微软雅黑" panose="020B0503020204020204" pitchFamily="34" charset="-122"/>
              </a:rPr>
              <a:t>, 2017 USENIX ATC. (CCF A</a:t>
            </a:r>
            <a:r>
              <a:rPr lang="zh-CN" altLang="en-US" sz="1400" i="1" dirty="0">
                <a:solidFill>
                  <a:schemeClr val="tx1">
                    <a:lumMod val="50000"/>
                    <a:lumOff val="50000"/>
                  </a:schemeClr>
                </a:solidFill>
                <a:effectLst/>
                <a:latin typeface="微软雅黑" panose="020B0503020204020204" pitchFamily="34" charset="-122"/>
                <a:ea typeface="微软雅黑" panose="020B0503020204020204" pitchFamily="34" charset="-122"/>
              </a:rPr>
              <a:t>类</a:t>
            </a:r>
            <a:r>
              <a:rPr lang="en-US" altLang="zh-CN" sz="1400" i="1" dirty="0">
                <a:solidFill>
                  <a:schemeClr val="tx1">
                    <a:lumMod val="50000"/>
                    <a:lumOff val="50000"/>
                  </a:schemeClr>
                </a:solidFill>
                <a:effectLst/>
                <a:latin typeface="微软雅黑" panose="020B0503020204020204" pitchFamily="34" charset="-122"/>
                <a:ea typeface="微软雅黑" panose="020B0503020204020204" pitchFamily="34" charset="-122"/>
              </a:rPr>
              <a:t>)</a:t>
            </a:r>
          </a:p>
          <a:p>
            <a:r>
              <a:rPr lang="en-US" altLang="zh-CN" sz="1400" i="1" dirty="0">
                <a:solidFill>
                  <a:schemeClr val="tx1">
                    <a:lumMod val="50000"/>
                    <a:lumOff val="50000"/>
                  </a:schemeClr>
                </a:solidFill>
                <a:latin typeface="微软雅黑" panose="020B0503020204020204" pitchFamily="34" charset="-122"/>
                <a:ea typeface="微软雅黑" panose="020B0503020204020204" pitchFamily="34" charset="-122"/>
              </a:rPr>
              <a:t>[5] Daniel J. et al. An Overview of Deterministic Database Systems,</a:t>
            </a:r>
            <a:r>
              <a:rPr lang="zh-CN" altLang="en-US" sz="1400" i="1" dirty="0">
                <a:solidFill>
                  <a:schemeClr val="tx1">
                    <a:lumMod val="50000"/>
                    <a:lumOff val="50000"/>
                  </a:schemeClr>
                </a:solidFill>
                <a:latin typeface="微软雅黑" panose="020B0503020204020204" pitchFamily="34" charset="-122"/>
                <a:ea typeface="微软雅黑" panose="020B0503020204020204" pitchFamily="34" charset="-122"/>
              </a:rPr>
              <a:t> </a:t>
            </a:r>
            <a:r>
              <a:rPr lang="en-US" altLang="zh-CN" sz="1400" i="1" dirty="0">
                <a:solidFill>
                  <a:schemeClr val="tx1">
                    <a:lumMod val="50000"/>
                    <a:lumOff val="50000"/>
                  </a:schemeClr>
                </a:solidFill>
                <a:latin typeface="微软雅黑" panose="020B0503020204020204" pitchFamily="34" charset="-122"/>
                <a:ea typeface="微软雅黑" panose="020B0503020204020204" pitchFamily="34" charset="-122"/>
              </a:rPr>
              <a:t>2018 Communications of the ACM</a:t>
            </a:r>
          </a:p>
          <a:p>
            <a:r>
              <a:rPr lang="en-US" altLang="zh-CN" sz="1400" i="1" dirty="0">
                <a:solidFill>
                  <a:schemeClr val="tx1">
                    <a:lumMod val="50000"/>
                    <a:lumOff val="50000"/>
                  </a:schemeClr>
                </a:solidFill>
                <a:latin typeface="微软雅黑" panose="020B0503020204020204" pitchFamily="34" charset="-122"/>
                <a:ea typeface="微软雅黑" panose="020B0503020204020204" pitchFamily="34" charset="-122"/>
              </a:rPr>
              <a:t>[6] Daniel M. Problems Getting TensorFlow to behave Deterministically https://github.com/tensorflow/tensorflow/issues/16889</a:t>
            </a:r>
          </a:p>
          <a:p>
            <a:endParaRPr lang="en-US" altLang="zh-CN" sz="1400" i="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BD887DEF-6CA1-413C-B688-39D1B441494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CCCCC6-E580-4F3B-8304-709677B2B179}" type="slidenum">
              <a:rPr kumimoji="0" lang="zh-CN" altLang="en-US" sz="1200" b="0" i="0" u="none" strike="noStrike" kern="1200" cap="none" spc="0" normalizeH="0" baseline="0" noProof="0" smtClean="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130427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A82D10C-38DC-4228-B4D5-D323DBF342EA}"/>
              </a:ext>
            </a:extLst>
          </p:cNvPr>
          <p:cNvSpPr>
            <a:spLocks noGrp="1"/>
          </p:cNvSpPr>
          <p:nvPr>
            <p:ph idx="1"/>
          </p:nvPr>
        </p:nvSpPr>
        <p:spPr>
          <a:xfrm>
            <a:off x="6521082" y="1642850"/>
            <a:ext cx="5506307" cy="1743932"/>
          </a:xfrm>
        </p:spPr>
        <p:txBody>
          <a:bodyPr>
            <a:normAutofit/>
          </a:bodyPr>
          <a:lstStyle/>
          <a:p>
            <a:pPr marL="0" indent="0" algn="ctr">
              <a:lnSpc>
                <a:spcPct val="150000"/>
              </a:lnSpc>
              <a:buNone/>
            </a:pPr>
            <a:r>
              <a:rPr lang="zh-CN" altLang="en-US" sz="1800" b="1" dirty="0"/>
              <a:t>挑战二：</a:t>
            </a:r>
            <a:r>
              <a:rPr lang="zh-CN" altLang="en-US" sz="1800" b="1" dirty="0">
                <a:solidFill>
                  <a:srgbClr val="FFC000"/>
                </a:solidFill>
              </a:rPr>
              <a:t>确定性</a:t>
            </a:r>
            <a:endParaRPr lang="en-US" altLang="zh-CN" sz="1800" b="1" dirty="0">
              <a:solidFill>
                <a:srgbClr val="FFC000"/>
              </a:solidFill>
            </a:endParaRPr>
          </a:p>
          <a:p>
            <a:pPr marL="0" indent="0" algn="ctr">
              <a:lnSpc>
                <a:spcPct val="150000"/>
              </a:lnSpc>
              <a:buNone/>
            </a:pPr>
            <a:r>
              <a:rPr lang="zh-CN" altLang="en-US" sz="1800" b="1" dirty="0"/>
              <a:t>给定的机器上重复运行同一个输入，得到的结果是相同的，即得到数据流</a:t>
            </a:r>
            <a:r>
              <a:rPr lang="zh-CN" altLang="en-US" sz="1800" b="1" dirty="0">
                <a:solidFill>
                  <a:srgbClr val="FFC000"/>
                </a:solidFill>
              </a:rPr>
              <a:t>确定性</a:t>
            </a:r>
            <a:r>
              <a:rPr lang="zh-CN" altLang="en-US" sz="1800" b="1" dirty="0"/>
              <a:t>的输出</a:t>
            </a:r>
          </a:p>
        </p:txBody>
      </p:sp>
      <p:sp>
        <p:nvSpPr>
          <p:cNvPr id="3" name="内容占位符 2">
            <a:extLst>
              <a:ext uri="{FF2B5EF4-FFF2-40B4-BE49-F238E27FC236}">
                <a16:creationId xmlns:a16="http://schemas.microsoft.com/office/drawing/2014/main" id="{1E918707-2366-434F-8F38-EDE38D65C7C4}"/>
              </a:ext>
            </a:extLst>
          </p:cNvPr>
          <p:cNvSpPr>
            <a:spLocks noGrp="1"/>
          </p:cNvSpPr>
          <p:nvPr>
            <p:ph sz="quarter" idx="13"/>
          </p:nvPr>
        </p:nvSpPr>
        <p:spPr/>
        <p:txBody>
          <a:bodyPr/>
          <a:lstStyle/>
          <a:p>
            <a:r>
              <a:rPr lang="zh-CN" altLang="en-US" dirty="0">
                <a:solidFill>
                  <a:schemeClr val="tx1"/>
                </a:solidFill>
              </a:rPr>
              <a:t>拟解决的问题</a:t>
            </a:r>
          </a:p>
        </p:txBody>
      </p:sp>
      <p:sp>
        <p:nvSpPr>
          <p:cNvPr id="41" name="文本框 40">
            <a:extLst>
              <a:ext uri="{FF2B5EF4-FFF2-40B4-BE49-F238E27FC236}">
                <a16:creationId xmlns:a16="http://schemas.microsoft.com/office/drawing/2014/main" id="{7FD308E1-8A70-4B48-8656-7B2BC4312DF7}"/>
              </a:ext>
            </a:extLst>
          </p:cNvPr>
          <p:cNvSpPr txBox="1"/>
          <p:nvPr/>
        </p:nvSpPr>
        <p:spPr>
          <a:xfrm>
            <a:off x="119832" y="6119336"/>
            <a:ext cx="12072168" cy="954107"/>
          </a:xfrm>
          <a:prstGeom prst="rect">
            <a:avLst/>
          </a:prstGeom>
          <a:noFill/>
        </p:spPr>
        <p:txBody>
          <a:bodyPr wrap="square" rtlCol="0">
            <a:spAutoFit/>
          </a:bodyPr>
          <a:lstStyle/>
          <a:p>
            <a:r>
              <a:rPr lang="en-US" altLang="zh-CN" sz="1400" i="1" dirty="0">
                <a:solidFill>
                  <a:schemeClr val="tx1">
                    <a:lumMod val="50000"/>
                    <a:lumOff val="50000"/>
                  </a:schemeClr>
                </a:solidFill>
                <a:effectLst/>
                <a:latin typeface="微软雅黑" panose="020B0503020204020204" pitchFamily="34" charset="-122"/>
                <a:ea typeface="微软雅黑" panose="020B0503020204020204" pitchFamily="34" charset="-122"/>
              </a:rPr>
              <a:t>[4] Robert O</a:t>
            </a:r>
            <a:r>
              <a:rPr lang="en-US" altLang="zh-CN" sz="1400" i="1" dirty="0">
                <a:solidFill>
                  <a:schemeClr val="tx1">
                    <a:lumMod val="50000"/>
                    <a:lumOff val="50000"/>
                  </a:schemeClr>
                </a:solidFill>
                <a:latin typeface="微软雅黑" panose="020B0503020204020204" pitchFamily="34" charset="-122"/>
                <a:ea typeface="微软雅黑" panose="020B0503020204020204" pitchFamily="34" charset="-122"/>
              </a:rPr>
              <a:t>.</a:t>
            </a:r>
            <a:r>
              <a:rPr lang="en-US" altLang="zh-CN" sz="1400" i="1" dirty="0">
                <a:solidFill>
                  <a:schemeClr val="tx1">
                    <a:lumMod val="50000"/>
                    <a:lumOff val="50000"/>
                  </a:schemeClr>
                </a:solidFill>
                <a:effectLst/>
                <a:latin typeface="微软雅黑" panose="020B0503020204020204" pitchFamily="34" charset="-122"/>
                <a:ea typeface="微软雅黑" panose="020B0503020204020204" pitchFamily="34" charset="-122"/>
              </a:rPr>
              <a:t> et al. Engineering Record and Replay for </a:t>
            </a:r>
            <a:r>
              <a:rPr lang="en-US" altLang="zh-CN" sz="1400" i="1" dirty="0" err="1">
                <a:solidFill>
                  <a:schemeClr val="tx1">
                    <a:lumMod val="50000"/>
                    <a:lumOff val="50000"/>
                  </a:schemeClr>
                </a:solidFill>
                <a:effectLst/>
                <a:latin typeface="微软雅黑" panose="020B0503020204020204" pitchFamily="34" charset="-122"/>
                <a:ea typeface="微软雅黑" panose="020B0503020204020204" pitchFamily="34" charset="-122"/>
              </a:rPr>
              <a:t>Deployability</a:t>
            </a:r>
            <a:r>
              <a:rPr lang="en-US" altLang="zh-CN" sz="1400" i="1" dirty="0">
                <a:solidFill>
                  <a:schemeClr val="tx1">
                    <a:lumMod val="50000"/>
                    <a:lumOff val="50000"/>
                  </a:schemeClr>
                </a:solidFill>
                <a:effectLst/>
                <a:latin typeface="微软雅黑" panose="020B0503020204020204" pitchFamily="34" charset="-122"/>
                <a:ea typeface="微软雅黑" panose="020B0503020204020204" pitchFamily="34" charset="-122"/>
              </a:rPr>
              <a:t>, 2017 USENIX ATC. (CCF A</a:t>
            </a:r>
            <a:r>
              <a:rPr lang="zh-CN" altLang="en-US" sz="1400" i="1" dirty="0">
                <a:solidFill>
                  <a:schemeClr val="tx1">
                    <a:lumMod val="50000"/>
                    <a:lumOff val="50000"/>
                  </a:schemeClr>
                </a:solidFill>
                <a:effectLst/>
                <a:latin typeface="微软雅黑" panose="020B0503020204020204" pitchFamily="34" charset="-122"/>
                <a:ea typeface="微软雅黑" panose="020B0503020204020204" pitchFamily="34" charset="-122"/>
              </a:rPr>
              <a:t>类</a:t>
            </a:r>
            <a:r>
              <a:rPr lang="en-US" altLang="zh-CN" sz="1400" i="1" dirty="0">
                <a:solidFill>
                  <a:schemeClr val="tx1">
                    <a:lumMod val="50000"/>
                    <a:lumOff val="50000"/>
                  </a:schemeClr>
                </a:solidFill>
                <a:effectLst/>
                <a:latin typeface="微软雅黑" panose="020B0503020204020204" pitchFamily="34" charset="-122"/>
                <a:ea typeface="微软雅黑" panose="020B0503020204020204" pitchFamily="34" charset="-122"/>
              </a:rPr>
              <a:t>)</a:t>
            </a:r>
          </a:p>
          <a:p>
            <a:r>
              <a:rPr lang="en-US" altLang="zh-CN" sz="1400" i="1" dirty="0">
                <a:solidFill>
                  <a:schemeClr val="tx1">
                    <a:lumMod val="50000"/>
                    <a:lumOff val="50000"/>
                  </a:schemeClr>
                </a:solidFill>
                <a:latin typeface="微软雅黑" panose="020B0503020204020204" pitchFamily="34" charset="-122"/>
                <a:ea typeface="微软雅黑" panose="020B0503020204020204" pitchFamily="34" charset="-122"/>
              </a:rPr>
              <a:t>[5] Daniel J. et al. An Overview of Deterministic Database Systems,</a:t>
            </a:r>
            <a:r>
              <a:rPr lang="zh-CN" altLang="en-US" sz="1400" i="1" dirty="0">
                <a:solidFill>
                  <a:schemeClr val="tx1">
                    <a:lumMod val="50000"/>
                    <a:lumOff val="50000"/>
                  </a:schemeClr>
                </a:solidFill>
                <a:latin typeface="微软雅黑" panose="020B0503020204020204" pitchFamily="34" charset="-122"/>
                <a:ea typeface="微软雅黑" panose="020B0503020204020204" pitchFamily="34" charset="-122"/>
              </a:rPr>
              <a:t> </a:t>
            </a:r>
            <a:r>
              <a:rPr lang="en-US" altLang="zh-CN" sz="1400" i="1" dirty="0">
                <a:solidFill>
                  <a:schemeClr val="tx1">
                    <a:lumMod val="50000"/>
                    <a:lumOff val="50000"/>
                  </a:schemeClr>
                </a:solidFill>
                <a:latin typeface="微软雅黑" panose="020B0503020204020204" pitchFamily="34" charset="-122"/>
                <a:ea typeface="微软雅黑" panose="020B0503020204020204" pitchFamily="34" charset="-122"/>
              </a:rPr>
              <a:t>2018 Communications of the ACM</a:t>
            </a:r>
          </a:p>
          <a:p>
            <a:r>
              <a:rPr lang="en-US" altLang="zh-CN" sz="1400" i="1" dirty="0">
                <a:solidFill>
                  <a:schemeClr val="tx1">
                    <a:lumMod val="50000"/>
                    <a:lumOff val="50000"/>
                  </a:schemeClr>
                </a:solidFill>
                <a:latin typeface="微软雅黑" panose="020B0503020204020204" pitchFamily="34" charset="-122"/>
                <a:ea typeface="微软雅黑" panose="020B0503020204020204" pitchFamily="34" charset="-122"/>
              </a:rPr>
              <a:t>[6] Daniel M. Problems Getting TensorFlow to behave Deterministically https://github.com/tensorflow/tensorflow/issues/16889</a:t>
            </a:r>
          </a:p>
          <a:p>
            <a:endParaRPr lang="en-US" altLang="zh-CN" sz="1400" i="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0" name="文本框 19">
            <a:extLst>
              <a:ext uri="{FF2B5EF4-FFF2-40B4-BE49-F238E27FC236}">
                <a16:creationId xmlns:a16="http://schemas.microsoft.com/office/drawing/2014/main" id="{9F9B5C2E-BA42-40F1-9CC0-E04E80A6C594}"/>
              </a:ext>
            </a:extLst>
          </p:cNvPr>
          <p:cNvSpPr txBox="1"/>
          <p:nvPr/>
        </p:nvSpPr>
        <p:spPr>
          <a:xfrm>
            <a:off x="627400" y="1628303"/>
            <a:ext cx="5506307" cy="1670778"/>
          </a:xfrm>
          <a:prstGeom prst="rect">
            <a:avLst/>
          </a:prstGeom>
          <a:noFill/>
        </p:spPr>
        <p:txBody>
          <a:bodyPr wrap="square">
            <a:spAutoFit/>
          </a:bodyPr>
          <a:lstStyle/>
          <a:p>
            <a:pPr algn="ctr">
              <a:lnSpc>
                <a:spcPct val="200000"/>
              </a:lnSpc>
            </a:pPr>
            <a:r>
              <a:rPr lang="zh-CN" altLang="en-US" b="1" dirty="0">
                <a:latin typeface="微软雅黑" panose="020B0503020204020204" pitchFamily="34" charset="-122"/>
                <a:ea typeface="微软雅黑" panose="020B0503020204020204" pitchFamily="34" charset="-122"/>
              </a:rPr>
              <a:t>挑战</a:t>
            </a:r>
            <a:r>
              <a:rPr lang="en-US" altLang="zh-CN" b="1" dirty="0">
                <a:latin typeface="微软雅黑" panose="020B0503020204020204" pitchFamily="34" charset="-122"/>
                <a:ea typeface="微软雅黑" panose="020B0503020204020204" pitchFamily="34" charset="-122"/>
              </a:rPr>
              <a:t>1</a:t>
            </a:r>
            <a:r>
              <a:rPr lang="zh-CN" altLang="en-US" b="1" dirty="0">
                <a:latin typeface="微软雅黑" panose="020B0503020204020204" pitchFamily="34" charset="-122"/>
                <a:ea typeface="微软雅黑" panose="020B0503020204020204" pitchFamily="34" charset="-122"/>
              </a:rPr>
              <a:t>：</a:t>
            </a:r>
            <a:r>
              <a:rPr lang="zh-CN" altLang="en-US" b="1" dirty="0">
                <a:solidFill>
                  <a:srgbClr val="00B0F0"/>
                </a:solidFill>
                <a:latin typeface="微软雅黑" panose="020B0503020204020204" pitchFamily="34" charset="-122"/>
                <a:ea typeface="微软雅黑" panose="020B0503020204020204" pitchFamily="34" charset="-122"/>
              </a:rPr>
              <a:t>可移植性</a:t>
            </a:r>
            <a:endParaRPr lang="en-US" altLang="zh-CN" b="1" dirty="0">
              <a:solidFill>
                <a:srgbClr val="00B0F0"/>
              </a:solidFill>
              <a:latin typeface="微软雅黑" panose="020B0503020204020204" pitchFamily="34" charset="-122"/>
              <a:ea typeface="微软雅黑" panose="020B0503020204020204" pitchFamily="34" charset="-122"/>
            </a:endParaRPr>
          </a:p>
          <a:p>
            <a:pPr algn="ctr">
              <a:lnSpc>
                <a:spcPct val="200000"/>
              </a:lnSpc>
            </a:pPr>
            <a:r>
              <a:rPr lang="zh-CN" altLang="en-US" b="1" dirty="0">
                <a:latin typeface="微软雅黑" panose="020B0503020204020204" pitchFamily="34" charset="-122"/>
                <a:ea typeface="微软雅黑" panose="020B0503020204020204" pitchFamily="34" charset="-122"/>
              </a:rPr>
              <a:t>如何在专用架构上快速部署工作负载？</a:t>
            </a:r>
            <a:endParaRPr lang="en-US" altLang="zh-CN" b="1" dirty="0">
              <a:latin typeface="微软雅黑" panose="020B0503020204020204" pitchFamily="34" charset="-122"/>
              <a:ea typeface="微软雅黑" panose="020B0503020204020204" pitchFamily="34" charset="-122"/>
            </a:endParaRPr>
          </a:p>
          <a:p>
            <a:pPr algn="ctr">
              <a:lnSpc>
                <a:spcPct val="200000"/>
              </a:lnSpc>
            </a:pPr>
            <a:endParaRPr lang="en-US" altLang="zh-CN" b="1" dirty="0">
              <a:latin typeface="微软雅黑" panose="020B0503020204020204" pitchFamily="34" charset="-122"/>
              <a:ea typeface="微软雅黑" panose="020B0503020204020204" pitchFamily="34" charset="-122"/>
            </a:endParaRPr>
          </a:p>
        </p:txBody>
      </p:sp>
      <p:sp>
        <p:nvSpPr>
          <p:cNvPr id="23" name="文本框 22">
            <a:extLst>
              <a:ext uri="{FF2B5EF4-FFF2-40B4-BE49-F238E27FC236}">
                <a16:creationId xmlns:a16="http://schemas.microsoft.com/office/drawing/2014/main" id="{CD1C32C7-31AB-4B04-904B-7F9230EE9960}"/>
              </a:ext>
            </a:extLst>
          </p:cNvPr>
          <p:cNvSpPr txBox="1"/>
          <p:nvPr/>
        </p:nvSpPr>
        <p:spPr>
          <a:xfrm>
            <a:off x="1356266" y="3782214"/>
            <a:ext cx="9479468" cy="1476815"/>
          </a:xfrm>
          <a:prstGeom prst="rect">
            <a:avLst/>
          </a:prstGeom>
          <a:noFill/>
        </p:spPr>
        <p:txBody>
          <a:bodyPr wrap="square">
            <a:spAutoFit/>
          </a:bodyPr>
          <a:lstStyle/>
          <a:p>
            <a:pPr algn="ctr">
              <a:lnSpc>
                <a:spcPct val="200000"/>
              </a:lnSpc>
            </a:pPr>
            <a:r>
              <a:rPr lang="zh-CN" altLang="en-US" sz="2800" b="1" dirty="0">
                <a:solidFill>
                  <a:schemeClr val="accent6">
                    <a:lumMod val="75000"/>
                  </a:schemeClr>
                </a:solidFill>
                <a:latin typeface="微软雅黑" panose="020B0503020204020204" pitchFamily="34" charset="-122"/>
                <a:ea typeface="微软雅黑" panose="020B0503020204020204" pitchFamily="34" charset="-122"/>
              </a:rPr>
              <a:t>可重现性</a:t>
            </a:r>
            <a:endParaRPr lang="en-US" altLang="zh-CN" sz="2800" b="1" dirty="0">
              <a:solidFill>
                <a:schemeClr val="accent6">
                  <a:lumMod val="75000"/>
                </a:schemeClr>
              </a:solidFill>
              <a:latin typeface="微软雅黑" panose="020B0503020204020204" pitchFamily="34" charset="-122"/>
              <a:ea typeface="微软雅黑" panose="020B0503020204020204" pitchFamily="34" charset="-122"/>
            </a:endParaRPr>
          </a:p>
          <a:p>
            <a:pPr algn="ctr">
              <a:lnSpc>
                <a:spcPct val="200000"/>
              </a:lnSpc>
            </a:pPr>
            <a:r>
              <a:rPr lang="zh-CN" altLang="en-US" sz="2000" b="1" dirty="0">
                <a:latin typeface="微软雅黑" panose="020B0503020204020204" pitchFamily="34" charset="-122"/>
                <a:ea typeface="微软雅黑" panose="020B0503020204020204" pitchFamily="34" charset="-122"/>
              </a:rPr>
              <a:t>数据流确定性可以在不同的微架构或操作系统版本的机器上延伸</a:t>
            </a:r>
            <a:endParaRPr lang="en-US" altLang="zh-CN" sz="2800" b="1" dirty="0">
              <a:latin typeface="微软雅黑" panose="020B0503020204020204" pitchFamily="34" charset="-122"/>
              <a:ea typeface="微软雅黑" panose="020B0503020204020204" pitchFamily="34" charset="-122"/>
            </a:endParaRPr>
          </a:p>
        </p:txBody>
      </p:sp>
      <p:sp>
        <p:nvSpPr>
          <p:cNvPr id="4" name="椭圆 3">
            <a:extLst>
              <a:ext uri="{FF2B5EF4-FFF2-40B4-BE49-F238E27FC236}">
                <a16:creationId xmlns:a16="http://schemas.microsoft.com/office/drawing/2014/main" id="{998A47B4-8FAF-452F-B3A0-F9F7209678A8}"/>
              </a:ext>
            </a:extLst>
          </p:cNvPr>
          <p:cNvSpPr/>
          <p:nvPr/>
        </p:nvSpPr>
        <p:spPr>
          <a:xfrm>
            <a:off x="1151317" y="1628303"/>
            <a:ext cx="4519601" cy="167077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D3A720FE-26CF-4ED3-98AD-1BBAC8D186E6}"/>
              </a:ext>
            </a:extLst>
          </p:cNvPr>
          <p:cNvSpPr/>
          <p:nvPr/>
        </p:nvSpPr>
        <p:spPr>
          <a:xfrm>
            <a:off x="6521082" y="1594614"/>
            <a:ext cx="5506307" cy="167077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加号 7">
            <a:extLst>
              <a:ext uri="{FF2B5EF4-FFF2-40B4-BE49-F238E27FC236}">
                <a16:creationId xmlns:a16="http://schemas.microsoft.com/office/drawing/2014/main" id="{83E8938B-04B3-45D3-B9AE-10BC197C93A5}"/>
              </a:ext>
            </a:extLst>
          </p:cNvPr>
          <p:cNvSpPr/>
          <p:nvPr/>
        </p:nvSpPr>
        <p:spPr>
          <a:xfrm>
            <a:off x="5823945" y="2155607"/>
            <a:ext cx="544110" cy="541348"/>
          </a:xfrm>
          <a:prstGeom prst="mathPl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箭头: 下 9">
            <a:extLst>
              <a:ext uri="{FF2B5EF4-FFF2-40B4-BE49-F238E27FC236}">
                <a16:creationId xmlns:a16="http://schemas.microsoft.com/office/drawing/2014/main" id="{2A872A87-A270-4C28-A16A-C52CF0DD8E32}"/>
              </a:ext>
            </a:extLst>
          </p:cNvPr>
          <p:cNvSpPr/>
          <p:nvPr/>
        </p:nvSpPr>
        <p:spPr>
          <a:xfrm>
            <a:off x="5940008" y="3107267"/>
            <a:ext cx="309267" cy="838200"/>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灯片编号占位符 4">
            <a:extLst>
              <a:ext uri="{FF2B5EF4-FFF2-40B4-BE49-F238E27FC236}">
                <a16:creationId xmlns:a16="http://schemas.microsoft.com/office/drawing/2014/main" id="{0D6791AA-6CF9-4831-98EA-0F5200C4B0E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CCCCC6-E580-4F3B-8304-709677B2B179}" type="slidenum">
              <a:rPr kumimoji="0" lang="zh-CN" altLang="en-US" sz="1200" b="0" i="0" u="none" strike="noStrike" kern="1200" cap="none" spc="0" normalizeH="0" baseline="0" noProof="0" smtClean="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855683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A82D10C-38DC-4228-B4D5-D323DBF342EA}"/>
              </a:ext>
            </a:extLst>
          </p:cNvPr>
          <p:cNvSpPr>
            <a:spLocks noGrp="1"/>
          </p:cNvSpPr>
          <p:nvPr>
            <p:ph idx="1"/>
          </p:nvPr>
        </p:nvSpPr>
        <p:spPr>
          <a:xfrm>
            <a:off x="6521082" y="1642850"/>
            <a:ext cx="5506307" cy="1743932"/>
          </a:xfrm>
        </p:spPr>
        <p:txBody>
          <a:bodyPr>
            <a:normAutofit/>
          </a:bodyPr>
          <a:lstStyle/>
          <a:p>
            <a:pPr marL="0" indent="0" algn="ctr">
              <a:lnSpc>
                <a:spcPct val="150000"/>
              </a:lnSpc>
              <a:buNone/>
            </a:pPr>
            <a:r>
              <a:rPr lang="zh-CN" altLang="en-US" sz="1800" b="1" dirty="0"/>
              <a:t>挑战二：</a:t>
            </a:r>
            <a:r>
              <a:rPr lang="zh-CN" altLang="en-US" sz="1800" b="1" dirty="0">
                <a:solidFill>
                  <a:srgbClr val="FFC000"/>
                </a:solidFill>
              </a:rPr>
              <a:t>确定性</a:t>
            </a:r>
            <a:endParaRPr lang="en-US" altLang="zh-CN" sz="1800" b="1" dirty="0">
              <a:solidFill>
                <a:srgbClr val="FFC000"/>
              </a:solidFill>
            </a:endParaRPr>
          </a:p>
          <a:p>
            <a:pPr marL="0" indent="0" algn="ctr">
              <a:lnSpc>
                <a:spcPct val="150000"/>
              </a:lnSpc>
              <a:buNone/>
            </a:pPr>
            <a:r>
              <a:rPr lang="zh-CN" altLang="en-US" sz="1800" b="1" dirty="0"/>
              <a:t>给定的机器上重复运行同一个输入，得到的结果是相同的，即得到数据流</a:t>
            </a:r>
            <a:r>
              <a:rPr lang="zh-CN" altLang="en-US" sz="1800" b="1" dirty="0">
                <a:solidFill>
                  <a:srgbClr val="FFC000"/>
                </a:solidFill>
              </a:rPr>
              <a:t>确定性</a:t>
            </a:r>
            <a:r>
              <a:rPr lang="zh-CN" altLang="en-US" sz="1800" b="1" dirty="0"/>
              <a:t>的输出</a:t>
            </a:r>
          </a:p>
        </p:txBody>
      </p:sp>
      <p:sp>
        <p:nvSpPr>
          <p:cNvPr id="3" name="内容占位符 2">
            <a:extLst>
              <a:ext uri="{FF2B5EF4-FFF2-40B4-BE49-F238E27FC236}">
                <a16:creationId xmlns:a16="http://schemas.microsoft.com/office/drawing/2014/main" id="{1E918707-2366-434F-8F38-EDE38D65C7C4}"/>
              </a:ext>
            </a:extLst>
          </p:cNvPr>
          <p:cNvSpPr>
            <a:spLocks noGrp="1"/>
          </p:cNvSpPr>
          <p:nvPr>
            <p:ph sz="quarter" idx="13"/>
          </p:nvPr>
        </p:nvSpPr>
        <p:spPr/>
        <p:txBody>
          <a:bodyPr/>
          <a:lstStyle/>
          <a:p>
            <a:r>
              <a:rPr lang="zh-CN" altLang="en-US" dirty="0">
                <a:solidFill>
                  <a:schemeClr val="tx1"/>
                </a:solidFill>
              </a:rPr>
              <a:t>拟解决的问题</a:t>
            </a:r>
          </a:p>
        </p:txBody>
      </p:sp>
      <p:sp>
        <p:nvSpPr>
          <p:cNvPr id="41" name="文本框 40">
            <a:extLst>
              <a:ext uri="{FF2B5EF4-FFF2-40B4-BE49-F238E27FC236}">
                <a16:creationId xmlns:a16="http://schemas.microsoft.com/office/drawing/2014/main" id="{7FD308E1-8A70-4B48-8656-7B2BC4312DF7}"/>
              </a:ext>
            </a:extLst>
          </p:cNvPr>
          <p:cNvSpPr txBox="1"/>
          <p:nvPr/>
        </p:nvSpPr>
        <p:spPr>
          <a:xfrm>
            <a:off x="119832" y="6119336"/>
            <a:ext cx="12072168" cy="954107"/>
          </a:xfrm>
          <a:prstGeom prst="rect">
            <a:avLst/>
          </a:prstGeom>
          <a:noFill/>
        </p:spPr>
        <p:txBody>
          <a:bodyPr wrap="square" rtlCol="0">
            <a:spAutoFit/>
          </a:bodyPr>
          <a:lstStyle/>
          <a:p>
            <a:r>
              <a:rPr lang="en-US" altLang="zh-CN" sz="1400" i="1" dirty="0">
                <a:solidFill>
                  <a:schemeClr val="tx1">
                    <a:lumMod val="50000"/>
                    <a:lumOff val="50000"/>
                  </a:schemeClr>
                </a:solidFill>
                <a:effectLst/>
                <a:latin typeface="微软雅黑" panose="020B0503020204020204" pitchFamily="34" charset="-122"/>
                <a:ea typeface="微软雅黑" panose="020B0503020204020204" pitchFamily="34" charset="-122"/>
              </a:rPr>
              <a:t>[4] Robert O</a:t>
            </a:r>
            <a:r>
              <a:rPr lang="en-US" altLang="zh-CN" sz="1400" i="1" dirty="0">
                <a:solidFill>
                  <a:schemeClr val="tx1">
                    <a:lumMod val="50000"/>
                    <a:lumOff val="50000"/>
                  </a:schemeClr>
                </a:solidFill>
                <a:latin typeface="微软雅黑" panose="020B0503020204020204" pitchFamily="34" charset="-122"/>
                <a:ea typeface="微软雅黑" panose="020B0503020204020204" pitchFamily="34" charset="-122"/>
              </a:rPr>
              <a:t>.</a:t>
            </a:r>
            <a:r>
              <a:rPr lang="en-US" altLang="zh-CN" sz="1400" i="1" dirty="0">
                <a:solidFill>
                  <a:schemeClr val="tx1">
                    <a:lumMod val="50000"/>
                    <a:lumOff val="50000"/>
                  </a:schemeClr>
                </a:solidFill>
                <a:effectLst/>
                <a:latin typeface="微软雅黑" panose="020B0503020204020204" pitchFamily="34" charset="-122"/>
                <a:ea typeface="微软雅黑" panose="020B0503020204020204" pitchFamily="34" charset="-122"/>
              </a:rPr>
              <a:t> et al. Engineering Record and Replay for </a:t>
            </a:r>
            <a:r>
              <a:rPr lang="en-US" altLang="zh-CN" sz="1400" i="1" dirty="0" err="1">
                <a:solidFill>
                  <a:schemeClr val="tx1">
                    <a:lumMod val="50000"/>
                    <a:lumOff val="50000"/>
                  </a:schemeClr>
                </a:solidFill>
                <a:effectLst/>
                <a:latin typeface="微软雅黑" panose="020B0503020204020204" pitchFamily="34" charset="-122"/>
                <a:ea typeface="微软雅黑" panose="020B0503020204020204" pitchFamily="34" charset="-122"/>
              </a:rPr>
              <a:t>Deployability</a:t>
            </a:r>
            <a:r>
              <a:rPr lang="en-US" altLang="zh-CN" sz="1400" i="1" dirty="0">
                <a:solidFill>
                  <a:schemeClr val="tx1">
                    <a:lumMod val="50000"/>
                    <a:lumOff val="50000"/>
                  </a:schemeClr>
                </a:solidFill>
                <a:effectLst/>
                <a:latin typeface="微软雅黑" panose="020B0503020204020204" pitchFamily="34" charset="-122"/>
                <a:ea typeface="微软雅黑" panose="020B0503020204020204" pitchFamily="34" charset="-122"/>
              </a:rPr>
              <a:t>, 2017 USENIX ATC. (CCF A</a:t>
            </a:r>
            <a:r>
              <a:rPr lang="zh-CN" altLang="en-US" sz="1400" i="1" dirty="0">
                <a:solidFill>
                  <a:schemeClr val="tx1">
                    <a:lumMod val="50000"/>
                    <a:lumOff val="50000"/>
                  </a:schemeClr>
                </a:solidFill>
                <a:effectLst/>
                <a:latin typeface="微软雅黑" panose="020B0503020204020204" pitchFamily="34" charset="-122"/>
                <a:ea typeface="微软雅黑" panose="020B0503020204020204" pitchFamily="34" charset="-122"/>
              </a:rPr>
              <a:t>类</a:t>
            </a:r>
            <a:r>
              <a:rPr lang="en-US" altLang="zh-CN" sz="1400" i="1" dirty="0">
                <a:solidFill>
                  <a:schemeClr val="tx1">
                    <a:lumMod val="50000"/>
                    <a:lumOff val="50000"/>
                  </a:schemeClr>
                </a:solidFill>
                <a:effectLst/>
                <a:latin typeface="微软雅黑" panose="020B0503020204020204" pitchFamily="34" charset="-122"/>
                <a:ea typeface="微软雅黑" panose="020B0503020204020204" pitchFamily="34" charset="-122"/>
              </a:rPr>
              <a:t>)</a:t>
            </a:r>
          </a:p>
          <a:p>
            <a:r>
              <a:rPr lang="en-US" altLang="zh-CN" sz="1400" i="1" dirty="0">
                <a:solidFill>
                  <a:schemeClr val="tx1">
                    <a:lumMod val="50000"/>
                    <a:lumOff val="50000"/>
                  </a:schemeClr>
                </a:solidFill>
                <a:latin typeface="微软雅黑" panose="020B0503020204020204" pitchFamily="34" charset="-122"/>
                <a:ea typeface="微软雅黑" panose="020B0503020204020204" pitchFamily="34" charset="-122"/>
              </a:rPr>
              <a:t>[5] Daniel J. et al. An Overview of Deterministic Database Systems,</a:t>
            </a:r>
            <a:r>
              <a:rPr lang="zh-CN" altLang="en-US" sz="1400" i="1" dirty="0">
                <a:solidFill>
                  <a:schemeClr val="tx1">
                    <a:lumMod val="50000"/>
                    <a:lumOff val="50000"/>
                  </a:schemeClr>
                </a:solidFill>
                <a:latin typeface="微软雅黑" panose="020B0503020204020204" pitchFamily="34" charset="-122"/>
                <a:ea typeface="微软雅黑" panose="020B0503020204020204" pitchFamily="34" charset="-122"/>
              </a:rPr>
              <a:t> </a:t>
            </a:r>
            <a:r>
              <a:rPr lang="en-US" altLang="zh-CN" sz="1400" i="1" dirty="0">
                <a:solidFill>
                  <a:schemeClr val="tx1">
                    <a:lumMod val="50000"/>
                    <a:lumOff val="50000"/>
                  </a:schemeClr>
                </a:solidFill>
                <a:latin typeface="微软雅黑" panose="020B0503020204020204" pitchFamily="34" charset="-122"/>
                <a:ea typeface="微软雅黑" panose="020B0503020204020204" pitchFamily="34" charset="-122"/>
              </a:rPr>
              <a:t>2018 Communications of the ACM</a:t>
            </a:r>
          </a:p>
          <a:p>
            <a:r>
              <a:rPr lang="en-US" altLang="zh-CN" sz="1400" i="1" dirty="0">
                <a:solidFill>
                  <a:schemeClr val="tx1">
                    <a:lumMod val="50000"/>
                    <a:lumOff val="50000"/>
                  </a:schemeClr>
                </a:solidFill>
                <a:latin typeface="微软雅黑" panose="020B0503020204020204" pitchFamily="34" charset="-122"/>
                <a:ea typeface="微软雅黑" panose="020B0503020204020204" pitchFamily="34" charset="-122"/>
              </a:rPr>
              <a:t>[6] Daniel M. Problems Getting TensorFlow to behave Deterministically https://github.com/tensorflow/tensorflow/issues/16889</a:t>
            </a:r>
          </a:p>
          <a:p>
            <a:endParaRPr lang="en-US" altLang="zh-CN" sz="1400" i="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0" name="文本框 19">
            <a:extLst>
              <a:ext uri="{FF2B5EF4-FFF2-40B4-BE49-F238E27FC236}">
                <a16:creationId xmlns:a16="http://schemas.microsoft.com/office/drawing/2014/main" id="{9F9B5C2E-BA42-40F1-9CC0-E04E80A6C594}"/>
              </a:ext>
            </a:extLst>
          </p:cNvPr>
          <p:cNvSpPr txBox="1"/>
          <p:nvPr/>
        </p:nvSpPr>
        <p:spPr>
          <a:xfrm>
            <a:off x="627400" y="1628303"/>
            <a:ext cx="5506307" cy="1670778"/>
          </a:xfrm>
          <a:prstGeom prst="rect">
            <a:avLst/>
          </a:prstGeom>
          <a:noFill/>
        </p:spPr>
        <p:txBody>
          <a:bodyPr wrap="square">
            <a:spAutoFit/>
          </a:bodyPr>
          <a:lstStyle/>
          <a:p>
            <a:pPr algn="ctr">
              <a:lnSpc>
                <a:spcPct val="200000"/>
              </a:lnSpc>
            </a:pPr>
            <a:r>
              <a:rPr lang="zh-CN" altLang="en-US" b="1" dirty="0">
                <a:latin typeface="微软雅黑" panose="020B0503020204020204" pitchFamily="34" charset="-122"/>
                <a:ea typeface="微软雅黑" panose="020B0503020204020204" pitchFamily="34" charset="-122"/>
              </a:rPr>
              <a:t>挑战</a:t>
            </a:r>
            <a:r>
              <a:rPr lang="en-US" altLang="zh-CN" b="1" dirty="0">
                <a:latin typeface="微软雅黑" panose="020B0503020204020204" pitchFamily="34" charset="-122"/>
                <a:ea typeface="微软雅黑" panose="020B0503020204020204" pitchFamily="34" charset="-122"/>
              </a:rPr>
              <a:t>1</a:t>
            </a:r>
            <a:r>
              <a:rPr lang="zh-CN" altLang="en-US" b="1" dirty="0">
                <a:latin typeface="微软雅黑" panose="020B0503020204020204" pitchFamily="34" charset="-122"/>
                <a:ea typeface="微软雅黑" panose="020B0503020204020204" pitchFamily="34" charset="-122"/>
              </a:rPr>
              <a:t>：</a:t>
            </a:r>
            <a:r>
              <a:rPr lang="zh-CN" altLang="en-US" b="1" dirty="0">
                <a:solidFill>
                  <a:srgbClr val="00B0F0"/>
                </a:solidFill>
                <a:latin typeface="微软雅黑" panose="020B0503020204020204" pitchFamily="34" charset="-122"/>
                <a:ea typeface="微软雅黑" panose="020B0503020204020204" pitchFamily="34" charset="-122"/>
              </a:rPr>
              <a:t>可移植性</a:t>
            </a:r>
            <a:endParaRPr lang="en-US" altLang="zh-CN" b="1" dirty="0">
              <a:solidFill>
                <a:srgbClr val="00B0F0"/>
              </a:solidFill>
              <a:latin typeface="微软雅黑" panose="020B0503020204020204" pitchFamily="34" charset="-122"/>
              <a:ea typeface="微软雅黑" panose="020B0503020204020204" pitchFamily="34" charset="-122"/>
            </a:endParaRPr>
          </a:p>
          <a:p>
            <a:pPr algn="ctr">
              <a:lnSpc>
                <a:spcPct val="200000"/>
              </a:lnSpc>
            </a:pPr>
            <a:r>
              <a:rPr lang="zh-CN" altLang="en-US" b="1" dirty="0">
                <a:latin typeface="微软雅黑" panose="020B0503020204020204" pitchFamily="34" charset="-122"/>
                <a:ea typeface="微软雅黑" panose="020B0503020204020204" pitchFamily="34" charset="-122"/>
              </a:rPr>
              <a:t>如何在专用架构上快速部署工作负载？</a:t>
            </a:r>
            <a:endParaRPr lang="en-US" altLang="zh-CN" b="1" dirty="0">
              <a:latin typeface="微软雅黑" panose="020B0503020204020204" pitchFamily="34" charset="-122"/>
              <a:ea typeface="微软雅黑" panose="020B0503020204020204" pitchFamily="34" charset="-122"/>
            </a:endParaRPr>
          </a:p>
          <a:p>
            <a:pPr algn="ctr">
              <a:lnSpc>
                <a:spcPct val="200000"/>
              </a:lnSpc>
            </a:pPr>
            <a:endParaRPr lang="en-US" altLang="zh-CN" b="1" dirty="0">
              <a:latin typeface="微软雅黑" panose="020B0503020204020204" pitchFamily="34" charset="-122"/>
              <a:ea typeface="微软雅黑" panose="020B0503020204020204" pitchFamily="34" charset="-122"/>
            </a:endParaRPr>
          </a:p>
        </p:txBody>
      </p:sp>
      <p:sp>
        <p:nvSpPr>
          <p:cNvPr id="23" name="文本框 22">
            <a:extLst>
              <a:ext uri="{FF2B5EF4-FFF2-40B4-BE49-F238E27FC236}">
                <a16:creationId xmlns:a16="http://schemas.microsoft.com/office/drawing/2014/main" id="{CD1C32C7-31AB-4B04-904B-7F9230EE9960}"/>
              </a:ext>
            </a:extLst>
          </p:cNvPr>
          <p:cNvSpPr txBox="1"/>
          <p:nvPr/>
        </p:nvSpPr>
        <p:spPr>
          <a:xfrm>
            <a:off x="1356266" y="3782214"/>
            <a:ext cx="9479468" cy="824136"/>
          </a:xfrm>
          <a:prstGeom prst="rect">
            <a:avLst/>
          </a:prstGeom>
          <a:noFill/>
        </p:spPr>
        <p:txBody>
          <a:bodyPr wrap="square">
            <a:spAutoFit/>
          </a:bodyPr>
          <a:lstStyle/>
          <a:p>
            <a:pPr algn="ctr">
              <a:lnSpc>
                <a:spcPct val="200000"/>
              </a:lnSpc>
            </a:pPr>
            <a:r>
              <a:rPr lang="zh-CN" altLang="en-US" sz="2800" b="1" dirty="0">
                <a:solidFill>
                  <a:schemeClr val="accent6">
                    <a:lumMod val="75000"/>
                  </a:schemeClr>
                </a:solidFill>
                <a:latin typeface="微软雅黑" panose="020B0503020204020204" pitchFamily="34" charset="-122"/>
                <a:ea typeface="微软雅黑" panose="020B0503020204020204" pitchFamily="34" charset="-122"/>
              </a:rPr>
              <a:t>可重现性</a:t>
            </a:r>
            <a:endParaRPr lang="en-US" altLang="zh-CN" sz="2800" b="1" dirty="0">
              <a:solidFill>
                <a:schemeClr val="accent6">
                  <a:lumMod val="75000"/>
                </a:schemeClr>
              </a:solidFill>
              <a:latin typeface="微软雅黑" panose="020B0503020204020204" pitchFamily="34" charset="-122"/>
              <a:ea typeface="微软雅黑" panose="020B0503020204020204" pitchFamily="34" charset="-122"/>
            </a:endParaRPr>
          </a:p>
        </p:txBody>
      </p:sp>
      <p:sp>
        <p:nvSpPr>
          <p:cNvPr id="4" name="椭圆 3">
            <a:extLst>
              <a:ext uri="{FF2B5EF4-FFF2-40B4-BE49-F238E27FC236}">
                <a16:creationId xmlns:a16="http://schemas.microsoft.com/office/drawing/2014/main" id="{998A47B4-8FAF-452F-B3A0-F9F7209678A8}"/>
              </a:ext>
            </a:extLst>
          </p:cNvPr>
          <p:cNvSpPr/>
          <p:nvPr/>
        </p:nvSpPr>
        <p:spPr>
          <a:xfrm>
            <a:off x="1151317" y="1628303"/>
            <a:ext cx="4519601" cy="167077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D3A720FE-26CF-4ED3-98AD-1BBAC8D186E6}"/>
              </a:ext>
            </a:extLst>
          </p:cNvPr>
          <p:cNvSpPr/>
          <p:nvPr/>
        </p:nvSpPr>
        <p:spPr>
          <a:xfrm>
            <a:off x="6521082" y="1594614"/>
            <a:ext cx="5506307" cy="167077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加号 7">
            <a:extLst>
              <a:ext uri="{FF2B5EF4-FFF2-40B4-BE49-F238E27FC236}">
                <a16:creationId xmlns:a16="http://schemas.microsoft.com/office/drawing/2014/main" id="{83E8938B-04B3-45D3-B9AE-10BC197C93A5}"/>
              </a:ext>
            </a:extLst>
          </p:cNvPr>
          <p:cNvSpPr/>
          <p:nvPr/>
        </p:nvSpPr>
        <p:spPr>
          <a:xfrm>
            <a:off x="5823945" y="2155607"/>
            <a:ext cx="544110" cy="541348"/>
          </a:xfrm>
          <a:prstGeom prst="mathPl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箭头: 下 9">
            <a:extLst>
              <a:ext uri="{FF2B5EF4-FFF2-40B4-BE49-F238E27FC236}">
                <a16:creationId xmlns:a16="http://schemas.microsoft.com/office/drawing/2014/main" id="{2A872A87-A270-4C28-A16A-C52CF0DD8E32}"/>
              </a:ext>
            </a:extLst>
          </p:cNvPr>
          <p:cNvSpPr/>
          <p:nvPr/>
        </p:nvSpPr>
        <p:spPr>
          <a:xfrm>
            <a:off x="5940008" y="3107267"/>
            <a:ext cx="309267" cy="838200"/>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灯片编号占位符 4">
            <a:extLst>
              <a:ext uri="{FF2B5EF4-FFF2-40B4-BE49-F238E27FC236}">
                <a16:creationId xmlns:a16="http://schemas.microsoft.com/office/drawing/2014/main" id="{0D6791AA-6CF9-4831-98EA-0F5200C4B0E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CCCCC6-E580-4F3B-8304-709677B2B179}" type="slidenum">
              <a:rPr kumimoji="0" lang="zh-CN" altLang="en-US" sz="1200" b="0" i="0" u="none" strike="noStrike" kern="1200" cap="none" spc="0" normalizeH="0" baseline="0" noProof="0" smtClean="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endParaRPr>
          </a:p>
        </p:txBody>
      </p:sp>
      <p:sp>
        <p:nvSpPr>
          <p:cNvPr id="12" name="文本框 11">
            <a:extLst>
              <a:ext uri="{FF2B5EF4-FFF2-40B4-BE49-F238E27FC236}">
                <a16:creationId xmlns:a16="http://schemas.microsoft.com/office/drawing/2014/main" id="{8540026C-5612-403F-AAAF-824FFB7FCCE3}"/>
              </a:ext>
            </a:extLst>
          </p:cNvPr>
          <p:cNvSpPr txBox="1"/>
          <p:nvPr/>
        </p:nvSpPr>
        <p:spPr>
          <a:xfrm>
            <a:off x="1356266" y="4706477"/>
            <a:ext cx="9479468" cy="523220"/>
          </a:xfrm>
          <a:prstGeom prst="rect">
            <a:avLst/>
          </a:prstGeom>
          <a:noFill/>
        </p:spPr>
        <p:txBody>
          <a:bodyPr wrap="square">
            <a:spAutoFit/>
          </a:bodyPr>
          <a:lstStyle/>
          <a:p>
            <a:pPr algn="ctr"/>
            <a:r>
              <a:rPr kumimoji="1" lang="zh-CN" altLang="en-US" sz="2800" b="1" dirty="0">
                <a:solidFill>
                  <a:srgbClr val="00B050"/>
                </a:solidFill>
                <a:latin typeface="华文新魏" panose="02010800040101010101" pitchFamily="2" charset="-122"/>
                <a:ea typeface="华文新魏" panose="02010800040101010101" pitchFamily="2" charset="-122"/>
                <a:cs typeface="华文新魏" panose="02010800040101010101" pitchFamily="2" charset="-122"/>
                <a:sym typeface="+mn-ea"/>
              </a:rPr>
              <a:t>基于</a:t>
            </a:r>
            <a:r>
              <a:rPr kumimoji="1" lang="en-US" altLang="zh-CN" sz="2400" b="1" dirty="0">
                <a:solidFill>
                  <a:srgbClr val="00B050"/>
                </a:solidFill>
                <a:latin typeface="华文新魏" panose="02010800040101010101" pitchFamily="2" charset="-122"/>
                <a:ea typeface="华文新魏" panose="02010800040101010101" pitchFamily="2" charset="-122"/>
                <a:cs typeface="华文新魏" panose="02010800040101010101" pitchFamily="2" charset="-122"/>
                <a:sym typeface="+mn-ea"/>
              </a:rPr>
              <a:t>RISC-V</a:t>
            </a:r>
            <a:r>
              <a:rPr kumimoji="1" lang="zh-CN" altLang="en-US" sz="2800" b="1" dirty="0">
                <a:solidFill>
                  <a:srgbClr val="00B050"/>
                </a:solidFill>
                <a:latin typeface="华文新魏" panose="02010800040101010101" pitchFamily="2" charset="-122"/>
                <a:ea typeface="华文新魏" panose="02010800040101010101" pitchFamily="2" charset="-122"/>
                <a:cs typeface="华文新魏" panose="02010800040101010101" pitchFamily="2" charset="-122"/>
                <a:sym typeface="+mn-ea"/>
              </a:rPr>
              <a:t>架构的容器化可重现方法</a:t>
            </a:r>
            <a:endParaRPr lang="zh-CN" altLang="en-US" sz="2800" dirty="0">
              <a:solidFill>
                <a:srgbClr val="00B050"/>
              </a:solidFill>
            </a:endParaRPr>
          </a:p>
        </p:txBody>
      </p:sp>
      <p:sp>
        <p:nvSpPr>
          <p:cNvPr id="13" name="文本框 12">
            <a:extLst>
              <a:ext uri="{FF2B5EF4-FFF2-40B4-BE49-F238E27FC236}">
                <a16:creationId xmlns:a16="http://schemas.microsoft.com/office/drawing/2014/main" id="{60C56D34-8C0D-4ADD-AEA1-CE28F351C191}"/>
              </a:ext>
            </a:extLst>
          </p:cNvPr>
          <p:cNvSpPr txBox="1"/>
          <p:nvPr/>
        </p:nvSpPr>
        <p:spPr>
          <a:xfrm>
            <a:off x="3380553" y="872197"/>
            <a:ext cx="5506307" cy="1116781"/>
          </a:xfrm>
          <a:prstGeom prst="rect">
            <a:avLst/>
          </a:prstGeom>
          <a:noFill/>
        </p:spPr>
        <p:txBody>
          <a:bodyPr wrap="square">
            <a:spAutoFit/>
          </a:bodyPr>
          <a:lstStyle/>
          <a:p>
            <a:pPr algn="ctr">
              <a:lnSpc>
                <a:spcPct val="200000"/>
              </a:lnSpc>
            </a:pPr>
            <a:r>
              <a:rPr lang="en-US" altLang="zh-CN" b="1" dirty="0">
                <a:latin typeface="微软雅黑" panose="020B0503020204020204" pitchFamily="34" charset="-122"/>
                <a:ea typeface="微软雅黑" panose="020B0503020204020204" pitchFamily="34" charset="-122"/>
              </a:rPr>
              <a:t>RISC-V</a:t>
            </a:r>
            <a:r>
              <a:rPr lang="zh-CN" altLang="en-US" b="1" dirty="0">
                <a:latin typeface="微软雅黑" panose="020B0503020204020204" pitchFamily="34" charset="-122"/>
                <a:ea typeface="微软雅黑" panose="020B0503020204020204" pitchFamily="34" charset="-122"/>
              </a:rPr>
              <a:t>指令集架构</a:t>
            </a:r>
            <a:endParaRPr lang="en-US" altLang="zh-CN" b="1" dirty="0">
              <a:solidFill>
                <a:srgbClr val="00B0F0"/>
              </a:solidFill>
              <a:latin typeface="微软雅黑" panose="020B0503020204020204" pitchFamily="34" charset="-122"/>
              <a:ea typeface="微软雅黑" panose="020B0503020204020204" pitchFamily="34" charset="-122"/>
            </a:endParaRPr>
          </a:p>
          <a:p>
            <a:pPr algn="ctr">
              <a:lnSpc>
                <a:spcPct val="200000"/>
              </a:lnSpc>
            </a:pPr>
            <a:endParaRPr lang="en-US" altLang="zh-CN" b="1" dirty="0">
              <a:latin typeface="微软雅黑" panose="020B0503020204020204" pitchFamily="34" charset="-122"/>
              <a:ea typeface="微软雅黑" panose="020B0503020204020204" pitchFamily="34" charset="-122"/>
            </a:endParaRPr>
          </a:p>
        </p:txBody>
      </p:sp>
      <p:sp>
        <p:nvSpPr>
          <p:cNvPr id="14" name="椭圆 13">
            <a:extLst>
              <a:ext uri="{FF2B5EF4-FFF2-40B4-BE49-F238E27FC236}">
                <a16:creationId xmlns:a16="http://schemas.microsoft.com/office/drawing/2014/main" id="{13535AE1-3E71-4A71-B555-9FBC6BE1461D}"/>
              </a:ext>
            </a:extLst>
          </p:cNvPr>
          <p:cNvSpPr/>
          <p:nvPr/>
        </p:nvSpPr>
        <p:spPr>
          <a:xfrm>
            <a:off x="3996267" y="932866"/>
            <a:ext cx="4165600" cy="62910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16460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E918707-2366-434F-8F38-EDE38D65C7C4}"/>
              </a:ext>
            </a:extLst>
          </p:cNvPr>
          <p:cNvSpPr>
            <a:spLocks noGrp="1"/>
          </p:cNvSpPr>
          <p:nvPr>
            <p:ph sz="quarter" idx="13"/>
          </p:nvPr>
        </p:nvSpPr>
        <p:spPr/>
        <p:txBody>
          <a:bodyPr/>
          <a:lstStyle/>
          <a:p>
            <a:r>
              <a:rPr lang="zh-CN" altLang="en-US" dirty="0">
                <a:solidFill>
                  <a:schemeClr val="tx1"/>
                </a:solidFill>
              </a:rPr>
              <a:t>相关工作及其存在的问题</a:t>
            </a:r>
          </a:p>
        </p:txBody>
      </p:sp>
      <p:sp>
        <p:nvSpPr>
          <p:cNvPr id="12" name="内容占位符 1">
            <a:extLst>
              <a:ext uri="{FF2B5EF4-FFF2-40B4-BE49-F238E27FC236}">
                <a16:creationId xmlns:a16="http://schemas.microsoft.com/office/drawing/2014/main" id="{7DF47967-83E1-4822-B91B-5E4E23D55E0B}"/>
              </a:ext>
            </a:extLst>
          </p:cNvPr>
          <p:cNvSpPr txBox="1">
            <a:spLocks/>
          </p:cNvSpPr>
          <p:nvPr/>
        </p:nvSpPr>
        <p:spPr>
          <a:xfrm>
            <a:off x="2649783" y="1029301"/>
            <a:ext cx="1177771" cy="4666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zh-CN" altLang="en-US" sz="1800" b="1" dirty="0">
                <a:solidFill>
                  <a:srgbClr val="00B0F0"/>
                </a:solidFill>
              </a:rPr>
              <a:t>可移植性</a:t>
            </a:r>
            <a:endParaRPr lang="en-US" altLang="zh-CN" sz="1800" b="1" dirty="0">
              <a:solidFill>
                <a:srgbClr val="00B0F0"/>
              </a:solidFill>
            </a:endParaRPr>
          </a:p>
        </p:txBody>
      </p:sp>
      <p:sp>
        <p:nvSpPr>
          <p:cNvPr id="19" name="矩形 18">
            <a:extLst>
              <a:ext uri="{FF2B5EF4-FFF2-40B4-BE49-F238E27FC236}">
                <a16:creationId xmlns:a16="http://schemas.microsoft.com/office/drawing/2014/main" id="{36577619-C73C-4A8F-BED0-71298FBBF9D5}"/>
              </a:ext>
            </a:extLst>
          </p:cNvPr>
          <p:cNvSpPr/>
          <p:nvPr/>
        </p:nvSpPr>
        <p:spPr>
          <a:xfrm>
            <a:off x="1083076" y="1074198"/>
            <a:ext cx="4323425" cy="433689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a:extLst>
              <a:ext uri="{FF2B5EF4-FFF2-40B4-BE49-F238E27FC236}">
                <a16:creationId xmlns:a16="http://schemas.microsoft.com/office/drawing/2014/main" id="{7FD308E1-8A70-4B48-8656-7B2BC4312DF7}"/>
              </a:ext>
            </a:extLst>
          </p:cNvPr>
          <p:cNvSpPr txBox="1"/>
          <p:nvPr/>
        </p:nvSpPr>
        <p:spPr>
          <a:xfrm>
            <a:off x="119832" y="5967646"/>
            <a:ext cx="12072168" cy="1169551"/>
          </a:xfrm>
          <a:prstGeom prst="rect">
            <a:avLst/>
          </a:prstGeom>
          <a:noFill/>
        </p:spPr>
        <p:txBody>
          <a:bodyPr wrap="square" rtlCol="0">
            <a:spAutoFit/>
          </a:bodyPr>
          <a:lstStyle/>
          <a:p>
            <a:r>
              <a:rPr lang="en-US" altLang="zh-CN" sz="1400" i="1" dirty="0">
                <a:solidFill>
                  <a:schemeClr val="tx1">
                    <a:lumMod val="50000"/>
                    <a:lumOff val="50000"/>
                  </a:schemeClr>
                </a:solidFill>
                <a:effectLst/>
                <a:latin typeface="微软雅黑" panose="020B0503020204020204" pitchFamily="34" charset="-122"/>
                <a:ea typeface="微软雅黑" panose="020B0503020204020204" pitchFamily="34" charset="-122"/>
              </a:rPr>
              <a:t>[7] </a:t>
            </a:r>
            <a:r>
              <a:rPr lang="zh-CN" altLang="en-US" sz="1400" i="1" dirty="0">
                <a:solidFill>
                  <a:schemeClr val="tx1">
                    <a:lumMod val="50000"/>
                    <a:lumOff val="50000"/>
                  </a:schemeClr>
                </a:solidFill>
                <a:effectLst/>
                <a:latin typeface="微软雅黑" panose="020B0503020204020204" pitchFamily="34" charset="-122"/>
                <a:ea typeface="微软雅黑" panose="020B0503020204020204" pitchFamily="34" charset="-122"/>
              </a:rPr>
              <a:t>徐子晨，崔傲 等</a:t>
            </a:r>
            <a:r>
              <a:rPr lang="en-US" altLang="zh-CN" sz="1400" i="1" dirty="0">
                <a:solidFill>
                  <a:schemeClr val="tx1">
                    <a:lumMod val="50000"/>
                    <a:lumOff val="50000"/>
                  </a:schemeClr>
                </a:solidFill>
                <a:effectLst/>
                <a:latin typeface="微软雅黑" panose="020B0503020204020204" pitchFamily="34" charset="-122"/>
                <a:ea typeface="微软雅黑" panose="020B0503020204020204" pitchFamily="34" charset="-122"/>
              </a:rPr>
              <a:t>. </a:t>
            </a:r>
            <a:r>
              <a:rPr lang="zh-CN" altLang="en-US" sz="1400" i="1" dirty="0">
                <a:solidFill>
                  <a:schemeClr val="tx1">
                    <a:lumMod val="50000"/>
                    <a:lumOff val="50000"/>
                  </a:schemeClr>
                </a:solidFill>
                <a:effectLst/>
                <a:latin typeface="微软雅黑" panose="020B0503020204020204" pitchFamily="34" charset="-122"/>
                <a:ea typeface="微软雅黑" panose="020B0503020204020204" pitchFamily="34" charset="-122"/>
              </a:rPr>
              <a:t>基于</a:t>
            </a:r>
            <a:r>
              <a:rPr lang="en-US" altLang="zh-CN" sz="1400" i="1" dirty="0">
                <a:solidFill>
                  <a:schemeClr val="tx1">
                    <a:lumMod val="50000"/>
                    <a:lumOff val="50000"/>
                  </a:schemeClr>
                </a:solidFill>
                <a:effectLst/>
                <a:latin typeface="微软雅黑" panose="020B0503020204020204" pitchFamily="34" charset="-122"/>
                <a:ea typeface="微软雅黑" panose="020B0503020204020204" pitchFamily="34" charset="-122"/>
              </a:rPr>
              <a:t>RISC-V</a:t>
            </a:r>
            <a:r>
              <a:rPr lang="zh-CN" altLang="en-US" sz="1400" i="1" dirty="0">
                <a:solidFill>
                  <a:schemeClr val="tx1">
                    <a:lumMod val="50000"/>
                    <a:lumOff val="50000"/>
                  </a:schemeClr>
                </a:solidFill>
                <a:effectLst/>
                <a:latin typeface="微软雅黑" panose="020B0503020204020204" pitchFamily="34" charset="-122"/>
                <a:ea typeface="微软雅黑" panose="020B0503020204020204" pitchFamily="34" charset="-122"/>
              </a:rPr>
              <a:t>架构的深度学习容器化方法研究</a:t>
            </a:r>
            <a:r>
              <a:rPr lang="zh-CN" altLang="en-US" sz="1400" i="1" dirty="0">
                <a:solidFill>
                  <a:schemeClr val="tx1">
                    <a:lumMod val="50000"/>
                    <a:lumOff val="50000"/>
                  </a:schemeClr>
                </a:solidFill>
                <a:latin typeface="微软雅黑" panose="020B0503020204020204" pitchFamily="34" charset="-122"/>
                <a:ea typeface="微软雅黑" panose="020B0503020204020204" pitchFamily="34" charset="-122"/>
              </a:rPr>
              <a:t>，</a:t>
            </a:r>
            <a:r>
              <a:rPr lang="en-US" altLang="zh-CN" sz="1400" i="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400" i="1" dirty="0">
                <a:solidFill>
                  <a:schemeClr val="tx1">
                    <a:lumMod val="50000"/>
                    <a:lumOff val="50000"/>
                  </a:schemeClr>
                </a:solidFill>
                <a:latin typeface="微软雅黑" panose="020B0503020204020204" pitchFamily="34" charset="-122"/>
                <a:ea typeface="微软雅黑" panose="020B0503020204020204" pitchFamily="34" charset="-122"/>
              </a:rPr>
              <a:t>计算机工程与科学</a:t>
            </a:r>
            <a:r>
              <a:rPr lang="en-US" altLang="zh-CN" sz="1400" i="1" dirty="0">
                <a:solidFill>
                  <a:schemeClr val="tx1">
                    <a:lumMod val="50000"/>
                    <a:lumOff val="50000"/>
                  </a:schemeClr>
                </a:solidFill>
                <a:latin typeface="微软雅黑" panose="020B0503020204020204" pitchFamily="34" charset="-122"/>
                <a:ea typeface="微软雅黑" panose="020B0503020204020204" pitchFamily="34" charset="-122"/>
              </a:rPr>
              <a:t>》</a:t>
            </a:r>
            <a:r>
              <a:rPr lang="en-US" altLang="zh-CN" sz="1400" i="1" dirty="0">
                <a:solidFill>
                  <a:schemeClr val="tx1">
                    <a:lumMod val="50000"/>
                    <a:lumOff val="50000"/>
                  </a:schemeClr>
                </a:solidFill>
                <a:effectLst/>
                <a:latin typeface="微软雅黑" panose="020B0503020204020204" pitchFamily="34" charset="-122"/>
                <a:ea typeface="微软雅黑" panose="020B0503020204020204" pitchFamily="34" charset="-122"/>
              </a:rPr>
              <a:t> 2021 (CCF C</a:t>
            </a:r>
            <a:r>
              <a:rPr lang="zh-CN" altLang="en-US" sz="1400" i="1" dirty="0">
                <a:solidFill>
                  <a:schemeClr val="tx1">
                    <a:lumMod val="50000"/>
                    <a:lumOff val="50000"/>
                  </a:schemeClr>
                </a:solidFill>
                <a:effectLst/>
                <a:latin typeface="微软雅黑" panose="020B0503020204020204" pitchFamily="34" charset="-122"/>
                <a:ea typeface="微软雅黑" panose="020B0503020204020204" pitchFamily="34" charset="-122"/>
              </a:rPr>
              <a:t>类</a:t>
            </a:r>
            <a:r>
              <a:rPr lang="en-US" altLang="zh-CN" sz="1400" i="1" dirty="0">
                <a:solidFill>
                  <a:schemeClr val="tx1">
                    <a:lumMod val="50000"/>
                    <a:lumOff val="50000"/>
                  </a:schemeClr>
                </a:solidFill>
                <a:effectLst/>
                <a:latin typeface="微软雅黑" panose="020B0503020204020204" pitchFamily="34" charset="-122"/>
                <a:ea typeface="微软雅黑" panose="020B0503020204020204" pitchFamily="34" charset="-122"/>
              </a:rPr>
              <a:t>)</a:t>
            </a:r>
          </a:p>
          <a:p>
            <a:r>
              <a:rPr lang="en-US" altLang="zh-CN" sz="1400" i="1" dirty="0">
                <a:solidFill>
                  <a:schemeClr val="tx1">
                    <a:lumMod val="50000"/>
                    <a:lumOff val="50000"/>
                  </a:schemeClr>
                </a:solidFill>
                <a:effectLst/>
                <a:latin typeface="微软雅黑" panose="020B0503020204020204" pitchFamily="34" charset="-122"/>
                <a:ea typeface="微软雅黑" panose="020B0503020204020204" pitchFamily="34" charset="-122"/>
              </a:rPr>
              <a:t>[8] David D. , Eidetic Systems. OSDI 2014 (CCF A</a:t>
            </a:r>
            <a:r>
              <a:rPr lang="zh-CN" altLang="en-US" sz="1400" i="1" dirty="0">
                <a:solidFill>
                  <a:schemeClr val="tx1">
                    <a:lumMod val="50000"/>
                    <a:lumOff val="50000"/>
                  </a:schemeClr>
                </a:solidFill>
                <a:effectLst/>
                <a:latin typeface="微软雅黑" panose="020B0503020204020204" pitchFamily="34" charset="-122"/>
                <a:ea typeface="微软雅黑" panose="020B0503020204020204" pitchFamily="34" charset="-122"/>
              </a:rPr>
              <a:t>类</a:t>
            </a:r>
            <a:r>
              <a:rPr lang="en-US" altLang="zh-CN" sz="1400" i="1" dirty="0">
                <a:solidFill>
                  <a:schemeClr val="tx1">
                    <a:lumMod val="50000"/>
                    <a:lumOff val="50000"/>
                  </a:schemeClr>
                </a:solidFill>
                <a:effectLst/>
                <a:latin typeface="微软雅黑" panose="020B0503020204020204" pitchFamily="34" charset="-122"/>
                <a:ea typeface="微软雅黑" panose="020B0503020204020204" pitchFamily="34" charset="-122"/>
              </a:rPr>
              <a:t>)</a:t>
            </a:r>
          </a:p>
          <a:p>
            <a:r>
              <a:rPr lang="en-US" altLang="zh-CN" sz="1400" i="1" dirty="0">
                <a:solidFill>
                  <a:schemeClr val="tx1">
                    <a:lumMod val="50000"/>
                    <a:lumOff val="50000"/>
                  </a:schemeClr>
                </a:solidFill>
                <a:latin typeface="微软雅黑" panose="020B0503020204020204" pitchFamily="34" charset="-122"/>
                <a:ea typeface="微软雅黑" panose="020B0503020204020204" pitchFamily="34" charset="-122"/>
              </a:rPr>
              <a:t>[9] Christopher </a:t>
            </a:r>
            <a:r>
              <a:rPr lang="en-US" altLang="zh-CN" sz="1400" i="1" dirty="0" err="1">
                <a:solidFill>
                  <a:schemeClr val="tx1">
                    <a:lumMod val="50000"/>
                    <a:lumOff val="50000"/>
                  </a:schemeClr>
                </a:solidFill>
                <a:latin typeface="微软雅黑" panose="020B0503020204020204" pitchFamily="34" charset="-122"/>
                <a:ea typeface="微软雅黑" panose="020B0503020204020204" pitchFamily="34" charset="-122"/>
              </a:rPr>
              <a:t>Lidbury</a:t>
            </a:r>
            <a:r>
              <a:rPr lang="en-US" altLang="zh-CN" sz="1400" i="1" dirty="0">
                <a:solidFill>
                  <a:schemeClr val="tx1">
                    <a:lumMod val="50000"/>
                    <a:lumOff val="50000"/>
                  </a:schemeClr>
                </a:solidFill>
                <a:latin typeface="微软雅黑" panose="020B0503020204020204" pitchFamily="34" charset="-122"/>
                <a:ea typeface="微软雅黑" panose="020B0503020204020204" pitchFamily="34" charset="-122"/>
              </a:rPr>
              <a:t>, Sparse record and replay with controlled scheduling. PLDI 2019 (CCF A</a:t>
            </a:r>
            <a:r>
              <a:rPr lang="zh-CN" altLang="en-US" sz="1400" i="1" dirty="0">
                <a:solidFill>
                  <a:schemeClr val="tx1">
                    <a:lumMod val="50000"/>
                    <a:lumOff val="50000"/>
                  </a:schemeClr>
                </a:solidFill>
                <a:latin typeface="微软雅黑" panose="020B0503020204020204" pitchFamily="34" charset="-122"/>
                <a:ea typeface="微软雅黑" panose="020B0503020204020204" pitchFamily="34" charset="-122"/>
              </a:rPr>
              <a:t>类</a:t>
            </a:r>
            <a:r>
              <a:rPr lang="en-US" altLang="zh-CN" sz="1400" i="1" dirty="0">
                <a:solidFill>
                  <a:schemeClr val="tx1">
                    <a:lumMod val="50000"/>
                    <a:lumOff val="50000"/>
                  </a:schemeClr>
                </a:solidFill>
                <a:latin typeface="微软雅黑" panose="020B0503020204020204" pitchFamily="34" charset="-122"/>
                <a:ea typeface="微软雅黑" panose="020B0503020204020204" pitchFamily="34" charset="-122"/>
              </a:rPr>
              <a:t>)</a:t>
            </a:r>
          </a:p>
          <a:p>
            <a:r>
              <a:rPr lang="en-US" altLang="zh-CN" sz="1400" i="1" dirty="0">
                <a:solidFill>
                  <a:schemeClr val="tx1">
                    <a:lumMod val="50000"/>
                    <a:lumOff val="50000"/>
                  </a:schemeClr>
                </a:solidFill>
                <a:latin typeface="微软雅黑" panose="020B0503020204020204" pitchFamily="34" charset="-122"/>
                <a:ea typeface="微软雅黑" panose="020B0503020204020204" pitchFamily="34" charset="-122"/>
              </a:rPr>
              <a:t>[10] Omar S. et al. Reproducible Containers. ASPLOS 2020 (CCF A</a:t>
            </a:r>
            <a:r>
              <a:rPr lang="zh-CN" altLang="en-US" sz="1400" i="1" dirty="0">
                <a:solidFill>
                  <a:schemeClr val="tx1">
                    <a:lumMod val="50000"/>
                    <a:lumOff val="50000"/>
                  </a:schemeClr>
                </a:solidFill>
                <a:latin typeface="微软雅黑" panose="020B0503020204020204" pitchFamily="34" charset="-122"/>
                <a:ea typeface="微软雅黑" panose="020B0503020204020204" pitchFamily="34" charset="-122"/>
              </a:rPr>
              <a:t>类</a:t>
            </a:r>
            <a:r>
              <a:rPr lang="en-US" altLang="zh-CN" sz="1400" i="1" dirty="0">
                <a:solidFill>
                  <a:schemeClr val="tx1">
                    <a:lumMod val="50000"/>
                    <a:lumOff val="50000"/>
                  </a:schemeClr>
                </a:solidFill>
                <a:latin typeface="微软雅黑" panose="020B0503020204020204" pitchFamily="34" charset="-122"/>
                <a:ea typeface="微软雅黑" panose="020B0503020204020204" pitchFamily="34" charset="-122"/>
              </a:rPr>
              <a:t>)</a:t>
            </a:r>
          </a:p>
          <a:p>
            <a:endParaRPr lang="en-US" altLang="zh-CN" sz="1400" i="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3" name="内容占位符 1">
            <a:extLst>
              <a:ext uri="{FF2B5EF4-FFF2-40B4-BE49-F238E27FC236}">
                <a16:creationId xmlns:a16="http://schemas.microsoft.com/office/drawing/2014/main" id="{BE041ED8-CD64-473C-B2BE-391A25B62F8D}"/>
              </a:ext>
            </a:extLst>
          </p:cNvPr>
          <p:cNvSpPr txBox="1">
            <a:spLocks/>
          </p:cNvSpPr>
          <p:nvPr/>
        </p:nvSpPr>
        <p:spPr>
          <a:xfrm>
            <a:off x="8364448" y="1074198"/>
            <a:ext cx="1177771" cy="4666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kumimoji="0" lang="zh-CN" altLang="en-US" sz="1800" b="1" i="0" u="none" strike="noStrike" kern="1200" cap="none" spc="0" normalizeH="0" baseline="0" noProof="0" dirty="0">
                <a:ln>
                  <a:noFill/>
                </a:ln>
                <a:solidFill>
                  <a:srgbClr val="FFC000"/>
                </a:solidFill>
                <a:effectLst/>
                <a:uLnTx/>
                <a:uFillTx/>
                <a:latin typeface="微软雅黑" panose="020B0503020204020204" pitchFamily="34" charset="-122"/>
                <a:ea typeface="微软雅黑" panose="020B0503020204020204" pitchFamily="34" charset="-122"/>
                <a:cs typeface="+mn-cs"/>
              </a:rPr>
              <a:t>确定性</a:t>
            </a:r>
            <a:endParaRPr lang="en-US" altLang="zh-CN" sz="1800" b="1" dirty="0">
              <a:solidFill>
                <a:srgbClr val="00B0F0"/>
              </a:solidFill>
            </a:endParaRPr>
          </a:p>
        </p:txBody>
      </p:sp>
      <p:sp>
        <p:nvSpPr>
          <p:cNvPr id="24" name="文本框 23">
            <a:extLst>
              <a:ext uri="{FF2B5EF4-FFF2-40B4-BE49-F238E27FC236}">
                <a16:creationId xmlns:a16="http://schemas.microsoft.com/office/drawing/2014/main" id="{A59E6FC5-06D5-4C99-92F4-CB0EA24AEB4E}"/>
              </a:ext>
            </a:extLst>
          </p:cNvPr>
          <p:cNvSpPr txBox="1"/>
          <p:nvPr/>
        </p:nvSpPr>
        <p:spPr>
          <a:xfrm>
            <a:off x="6785499" y="1540889"/>
            <a:ext cx="4323425" cy="433689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zh-CN" sz="1400" b="1" dirty="0">
                <a:latin typeface="微软雅黑" panose="020B0503020204020204" pitchFamily="34" charset="-122"/>
                <a:ea typeface="微软雅黑" panose="020B0503020204020204" pitchFamily="34" charset="-122"/>
              </a:rPr>
              <a:t>Eidetic Systems</a:t>
            </a:r>
            <a:r>
              <a:rPr lang="en-US" altLang="zh-CN" sz="1200" i="1" baseline="30000" dirty="0">
                <a:latin typeface="微软雅黑" panose="020B0503020204020204" pitchFamily="34" charset="-122"/>
                <a:ea typeface="微软雅黑" panose="020B0503020204020204" pitchFamily="34" charset="-122"/>
              </a:rPr>
              <a:t>[8] </a:t>
            </a:r>
            <a:r>
              <a:rPr lang="en-US" altLang="zh-CN" sz="1400" b="1" dirty="0">
                <a:latin typeface="微软雅黑" panose="020B0503020204020204" pitchFamily="34" charset="-122"/>
                <a:ea typeface="微软雅黑" panose="020B0503020204020204" pitchFamily="34" charset="-122"/>
              </a:rPr>
              <a:t>(2014 OSDI CCF A)  </a:t>
            </a:r>
          </a:p>
          <a:p>
            <a:r>
              <a:rPr lang="zh-CN" altLang="en-US" sz="1400" dirty="0">
                <a:latin typeface="楷体" panose="02010609060101010101" pitchFamily="49" charset="-122"/>
                <a:ea typeface="楷体" panose="02010609060101010101" pitchFamily="49" charset="-122"/>
              </a:rPr>
              <a:t>    将系统进程划分为可重放的进程组，跟踪不同组之间的依赖性，使一个组可以重新生成另一组所需要的数据，并允许重放进程的子集</a:t>
            </a:r>
            <a:r>
              <a:rPr lang="zh-CN" altLang="en-US" sz="1400" dirty="0">
                <a:solidFill>
                  <a:srgbClr val="FF0000"/>
                </a:solidFill>
                <a:latin typeface="楷体" panose="02010609060101010101" pitchFamily="49" charset="-122"/>
                <a:ea typeface="楷体" panose="02010609060101010101" pitchFamily="49" charset="-122"/>
              </a:rPr>
              <a:t>（需要额外的进程，且可移植性差）</a:t>
            </a:r>
            <a:endParaRPr lang="en-US" altLang="zh-CN" sz="1400" dirty="0">
              <a:solidFill>
                <a:srgbClr val="FF0000"/>
              </a:solidFill>
              <a:latin typeface="楷体" panose="02010609060101010101" pitchFamily="49" charset="-122"/>
              <a:ea typeface="楷体" panose="02010609060101010101" pitchFamily="49" charset="-122"/>
            </a:endParaRPr>
          </a:p>
          <a:p>
            <a:pPr marL="285750" indent="-285750">
              <a:lnSpc>
                <a:spcPct val="150000"/>
              </a:lnSpc>
              <a:buFont typeface="Arial" panose="020B0604020202020204" pitchFamily="34" charset="0"/>
              <a:buChar char="•"/>
            </a:pPr>
            <a:r>
              <a:rPr lang="en-US" altLang="zh-CN" sz="1400" b="1" dirty="0">
                <a:latin typeface="微软雅黑" panose="020B0503020204020204" pitchFamily="34" charset="-122"/>
                <a:ea typeface="微软雅黑" panose="020B0503020204020204" pitchFamily="34" charset="-122"/>
              </a:rPr>
              <a:t>Sparse Record and Replay with Controlled Scheduling</a:t>
            </a:r>
            <a:r>
              <a:rPr lang="en-US" altLang="zh-CN" sz="1200" i="1" baseline="30000" dirty="0">
                <a:latin typeface="微软雅黑" panose="020B0503020204020204" pitchFamily="34" charset="-122"/>
                <a:ea typeface="微软雅黑" panose="020B0503020204020204" pitchFamily="34" charset="-122"/>
              </a:rPr>
              <a:t>[9] </a:t>
            </a:r>
            <a:r>
              <a:rPr lang="zh-CN" altLang="en-US" sz="1400" b="1" dirty="0">
                <a:latin typeface="微软雅黑" panose="020B0503020204020204" pitchFamily="34" charset="-122"/>
                <a:ea typeface="微软雅黑" panose="020B0503020204020204" pitchFamily="34" charset="-122"/>
              </a:rPr>
              <a:t>（</a:t>
            </a:r>
            <a:r>
              <a:rPr lang="en-US" altLang="zh-CN" sz="1400" b="1" dirty="0">
                <a:latin typeface="微软雅黑" panose="020B0503020204020204" pitchFamily="34" charset="-122"/>
                <a:ea typeface="微软雅黑" panose="020B0503020204020204" pitchFamily="34" charset="-122"/>
              </a:rPr>
              <a:t>2019 PLDI CCF A</a:t>
            </a:r>
            <a:r>
              <a:rPr lang="zh-CN" altLang="en-US" sz="1400" b="1" dirty="0">
                <a:latin typeface="微软雅黑" panose="020B0503020204020204" pitchFamily="34" charset="-122"/>
                <a:ea typeface="微软雅黑" panose="020B0503020204020204" pitchFamily="34" charset="-122"/>
              </a:rPr>
              <a:t>）</a:t>
            </a:r>
            <a:endParaRPr lang="en-US" altLang="zh-CN" sz="1400" b="1" dirty="0">
              <a:latin typeface="微软雅黑" panose="020B0503020204020204" pitchFamily="34" charset="-122"/>
              <a:ea typeface="微软雅黑" panose="020B0503020204020204" pitchFamily="34" charset="-122"/>
            </a:endParaRPr>
          </a:p>
          <a:p>
            <a:r>
              <a:rPr lang="zh-CN" altLang="en-US" sz="1400" dirty="0">
                <a:latin typeface="楷体" panose="02010609060101010101" pitchFamily="49" charset="-122"/>
                <a:ea typeface="楷体" panose="02010609060101010101" pitchFamily="49" charset="-122"/>
              </a:rPr>
              <a:t>    提供了一个用于</a:t>
            </a:r>
            <a:r>
              <a:rPr lang="en-US" altLang="zh-CN" sz="1400" dirty="0">
                <a:latin typeface="楷体" panose="02010609060101010101" pitchFamily="49" charset="-122"/>
                <a:ea typeface="楷体" panose="02010609060101010101" pitchFamily="49" charset="-122"/>
              </a:rPr>
              <a:t>C ++</a:t>
            </a:r>
            <a:r>
              <a:rPr lang="zh-CN" altLang="en-US" sz="1400" dirty="0">
                <a:latin typeface="楷体" panose="02010609060101010101" pitchFamily="49" charset="-122"/>
                <a:ea typeface="楷体" panose="02010609060101010101" pitchFamily="49" charset="-122"/>
              </a:rPr>
              <a:t>应用程序的动态分析工具</a:t>
            </a:r>
            <a:r>
              <a:rPr lang="en-US" altLang="zh-CN" sz="1400" dirty="0">
                <a:latin typeface="楷体" panose="02010609060101010101" pitchFamily="49" charset="-122"/>
                <a:ea typeface="楷体" panose="02010609060101010101" pitchFamily="49" charset="-122"/>
              </a:rPr>
              <a:t>tsan11rec</a:t>
            </a:r>
            <a:r>
              <a:rPr lang="zh-CN" altLang="en-US" sz="1400" dirty="0">
                <a:solidFill>
                  <a:srgbClr val="FF0000"/>
                </a:solidFill>
                <a:latin typeface="楷体" panose="02010609060101010101" pitchFamily="49" charset="-122"/>
                <a:ea typeface="楷体" panose="02010609060101010101" pitchFamily="49" charset="-122"/>
              </a:rPr>
              <a:t>（需要修改源程序，且可移植性差）</a:t>
            </a:r>
            <a:endParaRPr lang="en-US" altLang="zh-CN" sz="1400" b="1" dirty="0">
              <a:solidFill>
                <a:srgbClr val="FF0000"/>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sz="1400" b="1" dirty="0">
                <a:latin typeface="微软雅黑" panose="020B0503020204020204" pitchFamily="34" charset="-122"/>
                <a:ea typeface="微软雅黑" panose="020B0503020204020204" pitchFamily="34" charset="-122"/>
              </a:rPr>
              <a:t>Reproducible Containers </a:t>
            </a:r>
            <a:r>
              <a:rPr lang="zh-CN" altLang="en-US" sz="1400" b="1" dirty="0">
                <a:latin typeface="微软雅黑" panose="020B0503020204020204" pitchFamily="34" charset="-122"/>
                <a:ea typeface="微软雅黑" panose="020B0503020204020204" pitchFamily="34" charset="-122"/>
              </a:rPr>
              <a:t>（</a:t>
            </a:r>
            <a:r>
              <a:rPr lang="en-US" altLang="zh-CN" sz="1400" b="1" dirty="0">
                <a:latin typeface="微软雅黑" panose="020B0503020204020204" pitchFamily="34" charset="-122"/>
                <a:ea typeface="微软雅黑" panose="020B0503020204020204" pitchFamily="34" charset="-122"/>
              </a:rPr>
              <a:t>2020 ASPLOS CCF A</a:t>
            </a:r>
            <a:r>
              <a:rPr lang="zh-CN" altLang="en-US" sz="1400" b="1" dirty="0">
                <a:latin typeface="微软雅黑" panose="020B0503020204020204" pitchFamily="34" charset="-122"/>
                <a:ea typeface="微软雅黑" panose="020B0503020204020204" pitchFamily="34" charset="-122"/>
              </a:rPr>
              <a:t>）</a:t>
            </a:r>
            <a:r>
              <a:rPr lang="en-US" altLang="zh-CN" sz="1200" i="1" baseline="30000" dirty="0">
                <a:latin typeface="微软雅黑" panose="020B0503020204020204" pitchFamily="34" charset="-122"/>
                <a:ea typeface="微软雅黑" panose="020B0503020204020204" pitchFamily="34" charset="-122"/>
              </a:rPr>
              <a:t> [10]</a:t>
            </a:r>
          </a:p>
          <a:p>
            <a:pPr>
              <a:lnSpc>
                <a:spcPct val="150000"/>
              </a:lnSpc>
            </a:pPr>
            <a:r>
              <a:rPr lang="zh-CN" altLang="en-US" sz="1400" dirty="0">
                <a:latin typeface="楷体" panose="02010609060101010101" pitchFamily="49" charset="-122"/>
                <a:ea typeface="楷体" panose="02010609060101010101" pitchFamily="49" charset="-122"/>
              </a:rPr>
              <a:t>    给出了</a:t>
            </a:r>
            <a:r>
              <a:rPr lang="en-US" altLang="zh-CN" sz="1400" dirty="0">
                <a:latin typeface="楷体" panose="02010609060101010101" pitchFamily="49" charset="-122"/>
                <a:ea typeface="楷体" panose="02010609060101010101" pitchFamily="49" charset="-122"/>
              </a:rPr>
              <a:t>Linux</a:t>
            </a:r>
            <a:r>
              <a:rPr lang="zh-CN" altLang="en-US" sz="1400" dirty="0">
                <a:latin typeface="楷体" panose="02010609060101010101" pitchFamily="49" charset="-122"/>
                <a:ea typeface="楷体" panose="02010609060101010101" pitchFamily="49" charset="-122"/>
              </a:rPr>
              <a:t>系统调用和</a:t>
            </a:r>
            <a:r>
              <a:rPr lang="en-US" altLang="zh-CN" sz="1400" dirty="0">
                <a:latin typeface="楷体" panose="02010609060101010101" pitchFamily="49" charset="-122"/>
                <a:ea typeface="楷体" panose="02010609060101010101" pitchFamily="49" charset="-122"/>
              </a:rPr>
              <a:t>x86-64</a:t>
            </a:r>
            <a:r>
              <a:rPr lang="zh-CN" altLang="en-US" sz="1400" dirty="0">
                <a:latin typeface="楷体" panose="02010609060101010101" pitchFamily="49" charset="-122"/>
                <a:ea typeface="楷体" panose="02010609060101010101" pitchFamily="49" charset="-122"/>
              </a:rPr>
              <a:t>指令中</a:t>
            </a:r>
            <a:r>
              <a:rPr lang="zh-CN" altLang="en-US" sz="1400" dirty="0">
                <a:solidFill>
                  <a:srgbClr val="00B050"/>
                </a:solidFill>
                <a:latin typeface="楷体" panose="02010609060101010101" pitchFamily="49" charset="-122"/>
                <a:ea typeface="楷体" panose="02010609060101010101" pitchFamily="49" charset="-122"/>
              </a:rPr>
              <a:t>不可重现性来源</a:t>
            </a:r>
            <a:r>
              <a:rPr lang="zh-CN" altLang="en-US" sz="1400" dirty="0">
                <a:latin typeface="楷体" panose="02010609060101010101" pitchFamily="49" charset="-122"/>
                <a:ea typeface="楷体" panose="02010609060101010101" pitchFamily="49" charset="-122"/>
              </a:rPr>
              <a:t>，构建了一个在</a:t>
            </a:r>
            <a:r>
              <a:rPr lang="zh-CN" altLang="en-US" sz="1400" dirty="0">
                <a:solidFill>
                  <a:srgbClr val="00B050"/>
                </a:solidFill>
                <a:latin typeface="楷体" panose="02010609060101010101" pitchFamily="49" charset="-122"/>
                <a:ea typeface="楷体" panose="02010609060101010101" pitchFamily="49" charset="-122"/>
              </a:rPr>
              <a:t>用户空间运行</a:t>
            </a:r>
            <a:r>
              <a:rPr lang="zh-CN" altLang="en-US" sz="1400" dirty="0">
                <a:latin typeface="楷体" panose="02010609060101010101" pitchFamily="49" charset="-122"/>
                <a:ea typeface="楷体" panose="02010609060101010101" pitchFamily="49" charset="-122"/>
              </a:rPr>
              <a:t>并支持</a:t>
            </a:r>
            <a:r>
              <a:rPr lang="zh-CN" altLang="en-US" sz="1400" dirty="0">
                <a:solidFill>
                  <a:srgbClr val="00B050"/>
                </a:solidFill>
                <a:latin typeface="楷体" panose="02010609060101010101" pitchFamily="49" charset="-122"/>
                <a:ea typeface="楷体" panose="02010609060101010101" pitchFamily="49" charset="-122"/>
              </a:rPr>
              <a:t>未修改程序</a:t>
            </a:r>
            <a:r>
              <a:rPr lang="zh-CN" altLang="en-US" sz="1400" dirty="0">
                <a:latin typeface="楷体" panose="02010609060101010101" pitchFamily="49" charset="-122"/>
                <a:ea typeface="楷体" panose="02010609060101010101" pitchFamily="49" charset="-122"/>
              </a:rPr>
              <a:t>的</a:t>
            </a:r>
            <a:r>
              <a:rPr lang="zh-CN" altLang="en-US" sz="1400" dirty="0">
                <a:solidFill>
                  <a:srgbClr val="00B050"/>
                </a:solidFill>
                <a:latin typeface="楷体" panose="02010609060101010101" pitchFamily="49" charset="-122"/>
                <a:ea typeface="楷体" panose="02010609060101010101" pitchFamily="49" charset="-122"/>
              </a:rPr>
              <a:t>可重现的容器抽象</a:t>
            </a:r>
            <a:r>
              <a:rPr lang="zh-CN" altLang="en-US" sz="1400" dirty="0">
                <a:solidFill>
                  <a:srgbClr val="FF0000"/>
                </a:solidFill>
                <a:latin typeface="楷体" panose="02010609060101010101" pitchFamily="49" charset="-122"/>
                <a:ea typeface="楷体" panose="02010609060101010101" pitchFamily="49" charset="-122"/>
              </a:rPr>
              <a:t>（目前仅支持</a:t>
            </a:r>
            <a:r>
              <a:rPr lang="en-US" altLang="zh-CN" sz="1400" dirty="0">
                <a:solidFill>
                  <a:srgbClr val="FF0000"/>
                </a:solidFill>
                <a:latin typeface="楷体" panose="02010609060101010101" pitchFamily="49" charset="-122"/>
                <a:ea typeface="楷体" panose="02010609060101010101" pitchFamily="49" charset="-122"/>
              </a:rPr>
              <a:t>X86</a:t>
            </a:r>
            <a:r>
              <a:rPr lang="zh-CN" altLang="en-US" sz="1400" dirty="0">
                <a:solidFill>
                  <a:srgbClr val="FF0000"/>
                </a:solidFill>
                <a:latin typeface="楷体" panose="02010609060101010101" pitchFamily="49" charset="-122"/>
                <a:ea typeface="楷体" panose="02010609060101010101" pitchFamily="49" charset="-122"/>
              </a:rPr>
              <a:t>指令架构）</a:t>
            </a:r>
            <a:endParaRPr lang="en-US" altLang="zh-CN" sz="1400" dirty="0">
              <a:solidFill>
                <a:srgbClr val="FF0000"/>
              </a:solidFill>
              <a:latin typeface="楷体" panose="02010609060101010101" pitchFamily="49" charset="-122"/>
              <a:ea typeface="楷体" panose="02010609060101010101" pitchFamily="49" charset="-122"/>
            </a:endParaRPr>
          </a:p>
          <a:p>
            <a:pPr marL="285750" indent="-285750">
              <a:lnSpc>
                <a:spcPct val="150000"/>
              </a:lnSpc>
              <a:buFont typeface="Arial" panose="020B0604020202020204" pitchFamily="34" charset="0"/>
              <a:buChar char="•"/>
            </a:pPr>
            <a:endParaRPr lang="en-US" altLang="zh-CN" i="1" dirty="0">
              <a:latin typeface="微软雅黑" panose="020B0503020204020204" pitchFamily="34" charset="-122"/>
              <a:ea typeface="微软雅黑" panose="020B0503020204020204" pitchFamily="34" charset="-122"/>
            </a:endParaRPr>
          </a:p>
        </p:txBody>
      </p:sp>
      <p:sp>
        <p:nvSpPr>
          <p:cNvPr id="27" name="矩形 26">
            <a:extLst>
              <a:ext uri="{FF2B5EF4-FFF2-40B4-BE49-F238E27FC236}">
                <a16:creationId xmlns:a16="http://schemas.microsoft.com/office/drawing/2014/main" id="{F63001D5-1D5D-40B8-ABDA-C1A6DA2D86BD}"/>
              </a:ext>
            </a:extLst>
          </p:cNvPr>
          <p:cNvSpPr/>
          <p:nvPr/>
        </p:nvSpPr>
        <p:spPr>
          <a:xfrm>
            <a:off x="6785499" y="1074198"/>
            <a:ext cx="4323425" cy="433689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EBC1EB22-4799-436E-985D-A083C8141C87}"/>
              </a:ext>
            </a:extLst>
          </p:cNvPr>
          <p:cNvSpPr txBox="1"/>
          <p:nvPr/>
        </p:nvSpPr>
        <p:spPr>
          <a:xfrm>
            <a:off x="1158507" y="1495992"/>
            <a:ext cx="4323425" cy="360675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zh-CN" sz="1400" b="1" dirty="0">
                <a:latin typeface="微软雅黑" panose="020B0503020204020204" pitchFamily="34" charset="-122"/>
                <a:ea typeface="微软雅黑" panose="020B0503020204020204" pitchFamily="34" charset="-122"/>
              </a:rPr>
              <a:t>RV-STAR</a:t>
            </a:r>
            <a:r>
              <a:rPr lang="zh-CN" altLang="en-US" sz="1400" b="1" dirty="0">
                <a:latin typeface="微软雅黑" panose="020B0503020204020204" pitchFamily="34" charset="-122"/>
                <a:ea typeface="微软雅黑" panose="020B0503020204020204" pitchFamily="34" charset="-122"/>
              </a:rPr>
              <a:t>开发板的嵌入式开发流程</a:t>
            </a:r>
            <a:endParaRPr lang="en-US" altLang="zh-CN" sz="1400" i="1" dirty="0">
              <a:latin typeface="微软雅黑" panose="020B0503020204020204" pitchFamily="34" charset="-122"/>
              <a:ea typeface="微软雅黑" panose="020B0503020204020204" pitchFamily="34" charset="-122"/>
            </a:endParaRPr>
          </a:p>
          <a:p>
            <a:r>
              <a:rPr lang="zh-CN" altLang="en-US" sz="1400" dirty="0">
                <a:latin typeface="楷体" panose="02010609060101010101" pitchFamily="49" charset="-122"/>
                <a:ea typeface="楷体" panose="02010609060101010101" pitchFamily="49" charset="-122"/>
              </a:rPr>
              <a:t>    专用性高，性能损失少</a:t>
            </a:r>
            <a:r>
              <a:rPr lang="zh-CN" altLang="en-US" sz="1400" dirty="0">
                <a:solidFill>
                  <a:srgbClr val="FF0000"/>
                </a:solidFill>
                <a:latin typeface="楷体" panose="02010609060101010101" pitchFamily="49" charset="-122"/>
                <a:ea typeface="楷体" panose="02010609060101010101" pitchFamily="49" charset="-122"/>
              </a:rPr>
              <a:t>（繁琐且不易移植，不支持确定性输出）</a:t>
            </a:r>
            <a:endParaRPr lang="en-US" altLang="zh-CN" sz="1400" dirty="0">
              <a:solidFill>
                <a:srgbClr val="FF0000"/>
              </a:solidFill>
              <a:latin typeface="楷体" panose="02010609060101010101" pitchFamily="49" charset="-122"/>
              <a:ea typeface="楷体" panose="02010609060101010101" pitchFamily="49" charset="-122"/>
            </a:endParaRPr>
          </a:p>
          <a:p>
            <a:endParaRPr lang="en-US" altLang="zh-CN" sz="1400" dirty="0">
              <a:solidFill>
                <a:srgbClr val="FF0000"/>
              </a:solidFill>
              <a:latin typeface="楷体" panose="02010609060101010101" pitchFamily="49" charset="-122"/>
              <a:ea typeface="楷体" panose="02010609060101010101" pitchFamily="49" charset="-122"/>
            </a:endParaRPr>
          </a:p>
          <a:p>
            <a:pPr marL="285750" indent="-285750">
              <a:lnSpc>
                <a:spcPct val="150000"/>
              </a:lnSpc>
              <a:buFont typeface="Arial" panose="020B0604020202020204" pitchFamily="34" charset="0"/>
              <a:buChar char="•"/>
            </a:pPr>
            <a:r>
              <a:rPr lang="en-US" altLang="zh-CN" sz="1400" b="1" dirty="0">
                <a:latin typeface="微软雅黑" panose="020B0503020204020204" pitchFamily="34" charset="-122"/>
                <a:ea typeface="微软雅黑" panose="020B0503020204020204" pitchFamily="34" charset="-122"/>
              </a:rPr>
              <a:t>Docker</a:t>
            </a:r>
            <a:endParaRPr lang="en-US" altLang="zh-CN" sz="1200" i="1" baseline="30000"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楷体" panose="02010609060101010101" pitchFamily="49" charset="-122"/>
                <a:ea typeface="楷体" panose="02010609060101010101" pitchFamily="49" charset="-122"/>
              </a:rPr>
              <a:t>    目前最流行的</a:t>
            </a:r>
            <a:r>
              <a:rPr lang="zh-CN" altLang="en-US" sz="1400" dirty="0">
                <a:solidFill>
                  <a:srgbClr val="00B050"/>
                </a:solidFill>
                <a:latin typeface="楷体" panose="02010609060101010101" pitchFamily="49" charset="-122"/>
                <a:ea typeface="楷体" panose="02010609060101010101" pitchFamily="49" charset="-122"/>
              </a:rPr>
              <a:t>容器</a:t>
            </a:r>
            <a:r>
              <a:rPr lang="zh-CN" altLang="en-US" sz="1400" dirty="0">
                <a:latin typeface="楷体" panose="02010609060101010101" pitchFamily="49" charset="-122"/>
                <a:ea typeface="楷体" panose="02010609060101010101" pitchFamily="49" charset="-122"/>
              </a:rPr>
              <a:t>架构，可移植性好</a:t>
            </a:r>
            <a:r>
              <a:rPr lang="zh-CN" altLang="en-US" sz="1400" dirty="0">
                <a:solidFill>
                  <a:srgbClr val="FF0000"/>
                </a:solidFill>
                <a:latin typeface="楷体" panose="02010609060101010101" pitchFamily="49" charset="-122"/>
                <a:ea typeface="楷体" panose="02010609060101010101" pitchFamily="49" charset="-122"/>
              </a:rPr>
              <a:t>（不支持</a:t>
            </a:r>
            <a:r>
              <a:rPr lang="en-US" altLang="zh-CN" sz="1400" dirty="0">
                <a:solidFill>
                  <a:srgbClr val="FF0000"/>
                </a:solidFill>
                <a:latin typeface="楷体" panose="02010609060101010101" pitchFamily="49" charset="-122"/>
                <a:ea typeface="楷体" panose="02010609060101010101" pitchFamily="49" charset="-122"/>
              </a:rPr>
              <a:t>RISC-V</a:t>
            </a:r>
            <a:r>
              <a:rPr lang="zh-CN" altLang="en-US" sz="1400" dirty="0">
                <a:solidFill>
                  <a:srgbClr val="FF0000"/>
                </a:solidFill>
                <a:latin typeface="楷体" panose="02010609060101010101" pitchFamily="49" charset="-122"/>
                <a:ea typeface="楷体" panose="02010609060101010101" pitchFamily="49" charset="-122"/>
              </a:rPr>
              <a:t>架构，不能提供确定性输出）</a:t>
            </a:r>
            <a:endParaRPr lang="en-US" altLang="zh-CN" sz="1400" dirty="0">
              <a:solidFill>
                <a:srgbClr val="FF0000"/>
              </a:solidFill>
              <a:latin typeface="楷体" panose="02010609060101010101" pitchFamily="49" charset="-122"/>
              <a:ea typeface="楷体" panose="02010609060101010101" pitchFamily="49" charset="-122"/>
            </a:endParaRPr>
          </a:p>
          <a:p>
            <a:pPr>
              <a:lnSpc>
                <a:spcPct val="150000"/>
              </a:lnSpc>
            </a:pPr>
            <a:endParaRPr lang="en-US" altLang="zh-CN" sz="1400" dirty="0">
              <a:solidFill>
                <a:srgbClr val="FF0000"/>
              </a:solidFill>
              <a:latin typeface="楷体" panose="02010609060101010101" pitchFamily="49" charset="-122"/>
              <a:ea typeface="楷体" panose="02010609060101010101" pitchFamily="49" charset="-122"/>
            </a:endParaRPr>
          </a:p>
          <a:p>
            <a:pPr marL="285750" indent="-285750">
              <a:lnSpc>
                <a:spcPct val="15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二进制翻译</a:t>
            </a:r>
            <a:r>
              <a:rPr lang="en-US" altLang="zh-CN" sz="1400" b="1" dirty="0">
                <a:latin typeface="微软雅黑" panose="020B0503020204020204" pitchFamily="34" charset="-122"/>
                <a:ea typeface="微软雅黑" panose="020B0503020204020204" pitchFamily="34" charset="-122"/>
              </a:rPr>
              <a:t>+</a:t>
            </a:r>
            <a:r>
              <a:rPr lang="zh-CN" altLang="en-US" sz="1400" b="1" dirty="0">
                <a:latin typeface="微软雅黑" panose="020B0503020204020204" pitchFamily="34" charset="-122"/>
                <a:ea typeface="微软雅黑" panose="020B0503020204020204" pitchFamily="34" charset="-122"/>
              </a:rPr>
              <a:t>命名空间</a:t>
            </a:r>
            <a:r>
              <a:rPr lang="en-US" altLang="zh-CN" sz="1200" i="1" baseline="30000" dirty="0">
                <a:latin typeface="微软雅黑" panose="020B0503020204020204" pitchFamily="34" charset="-122"/>
                <a:ea typeface="微软雅黑" panose="020B0503020204020204" pitchFamily="34" charset="-122"/>
              </a:rPr>
              <a:t>[7]</a:t>
            </a:r>
          </a:p>
          <a:p>
            <a:pPr>
              <a:lnSpc>
                <a:spcPct val="150000"/>
              </a:lnSpc>
            </a:pPr>
            <a:r>
              <a:rPr lang="zh-CN" altLang="en-US" sz="1400" dirty="0">
                <a:latin typeface="楷体" panose="02010609060101010101" pitchFamily="49" charset="-122"/>
                <a:ea typeface="楷体" panose="02010609060101010101" pitchFamily="49" charset="-122"/>
              </a:rPr>
              <a:t>    基于指令二进制翻译和命名空间隔离提出了一种</a:t>
            </a:r>
            <a:r>
              <a:rPr lang="zh-CN" altLang="en-US" sz="1400" dirty="0">
                <a:solidFill>
                  <a:srgbClr val="00B050"/>
                </a:solidFill>
                <a:latin typeface="楷体" panose="02010609060101010101" pitchFamily="49" charset="-122"/>
                <a:ea typeface="楷体" panose="02010609060101010101" pitchFamily="49" charset="-122"/>
              </a:rPr>
              <a:t>容器化</a:t>
            </a:r>
            <a:r>
              <a:rPr lang="zh-CN" altLang="en-US" sz="1400" dirty="0">
                <a:latin typeface="楷体" panose="02010609060101010101" pitchFamily="49" charset="-122"/>
                <a:ea typeface="楷体" panose="02010609060101010101" pitchFamily="49" charset="-122"/>
              </a:rPr>
              <a:t>方法，实现了</a:t>
            </a:r>
            <a:r>
              <a:rPr lang="en-US" altLang="zh-CN" sz="1400" dirty="0">
                <a:solidFill>
                  <a:srgbClr val="00B050"/>
                </a:solidFill>
                <a:latin typeface="楷体" panose="02010609060101010101" pitchFamily="49" charset="-122"/>
                <a:ea typeface="楷体" panose="02010609060101010101" pitchFamily="49" charset="-122"/>
              </a:rPr>
              <a:t>RISC-V</a:t>
            </a:r>
            <a:r>
              <a:rPr lang="zh-CN" altLang="en-US" sz="1400" dirty="0">
                <a:solidFill>
                  <a:srgbClr val="00B050"/>
                </a:solidFill>
                <a:latin typeface="楷体" panose="02010609060101010101" pitchFamily="49" charset="-122"/>
                <a:ea typeface="楷体" panose="02010609060101010101" pitchFamily="49" charset="-122"/>
              </a:rPr>
              <a:t>架构</a:t>
            </a:r>
            <a:r>
              <a:rPr lang="zh-CN" altLang="en-US" sz="1400" dirty="0">
                <a:latin typeface="楷体" panose="02010609060101010101" pitchFamily="49" charset="-122"/>
                <a:ea typeface="楷体" panose="02010609060101010101" pitchFamily="49" charset="-122"/>
              </a:rPr>
              <a:t>上模型的快速部署</a:t>
            </a:r>
            <a:r>
              <a:rPr lang="zh-CN" altLang="en-US" sz="1400" dirty="0">
                <a:solidFill>
                  <a:srgbClr val="FF0000"/>
                </a:solidFill>
                <a:latin typeface="楷体" panose="02010609060101010101" pitchFamily="49" charset="-122"/>
                <a:ea typeface="楷体" panose="02010609060101010101" pitchFamily="49" charset="-122"/>
              </a:rPr>
              <a:t>（不能提供确定性输出）</a:t>
            </a:r>
            <a:endParaRPr lang="en-US" altLang="zh-CN" i="1" dirty="0">
              <a:solidFill>
                <a:srgbClr val="FF0000"/>
              </a:solidFill>
              <a:latin typeface="微软雅黑" panose="020B0503020204020204" pitchFamily="34" charset="-122"/>
              <a:ea typeface="微软雅黑" panose="020B0503020204020204" pitchFamily="34" charset="-122"/>
            </a:endParaRPr>
          </a:p>
        </p:txBody>
      </p:sp>
      <p:sp>
        <p:nvSpPr>
          <p:cNvPr id="2" name="灯片编号占位符 1">
            <a:extLst>
              <a:ext uri="{FF2B5EF4-FFF2-40B4-BE49-F238E27FC236}">
                <a16:creationId xmlns:a16="http://schemas.microsoft.com/office/drawing/2014/main" id="{9399A389-E50C-46B5-BAFE-BECB72C0BEC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CCCCC6-E580-4F3B-8304-709677B2B179}" type="slidenum">
              <a:rPr kumimoji="0" lang="zh-CN" altLang="en-US" sz="1200" b="0" i="0" u="none" strike="noStrike" kern="1200" cap="none" spc="0" normalizeH="0" baseline="0" noProof="0" smtClean="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520191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E918707-2366-434F-8F38-EDE38D65C7C4}"/>
              </a:ext>
            </a:extLst>
          </p:cNvPr>
          <p:cNvSpPr>
            <a:spLocks noGrp="1"/>
          </p:cNvSpPr>
          <p:nvPr>
            <p:ph sz="quarter" idx="13"/>
          </p:nvPr>
        </p:nvSpPr>
        <p:spPr/>
        <p:txBody>
          <a:bodyPr/>
          <a:lstStyle/>
          <a:p>
            <a:r>
              <a:rPr lang="zh-CN" altLang="en-US" dirty="0">
                <a:solidFill>
                  <a:schemeClr val="tx1"/>
                </a:solidFill>
              </a:rPr>
              <a:t>研究方案</a:t>
            </a:r>
          </a:p>
        </p:txBody>
      </p:sp>
      <p:sp>
        <p:nvSpPr>
          <p:cNvPr id="12" name="内容占位符 1">
            <a:extLst>
              <a:ext uri="{FF2B5EF4-FFF2-40B4-BE49-F238E27FC236}">
                <a16:creationId xmlns:a16="http://schemas.microsoft.com/office/drawing/2014/main" id="{7DF47967-83E1-4822-B91B-5E4E23D55E0B}"/>
              </a:ext>
            </a:extLst>
          </p:cNvPr>
          <p:cNvSpPr txBox="1">
            <a:spLocks/>
          </p:cNvSpPr>
          <p:nvPr/>
        </p:nvSpPr>
        <p:spPr>
          <a:xfrm>
            <a:off x="2649783" y="1029301"/>
            <a:ext cx="1177771" cy="4666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zh-CN" altLang="en-US" sz="1800" b="1" dirty="0">
                <a:solidFill>
                  <a:srgbClr val="00B0F0"/>
                </a:solidFill>
              </a:rPr>
              <a:t>可移植性</a:t>
            </a:r>
            <a:endParaRPr lang="en-US" altLang="zh-CN" sz="1800" b="1" dirty="0">
              <a:solidFill>
                <a:srgbClr val="00B0F0"/>
              </a:solidFill>
            </a:endParaRPr>
          </a:p>
        </p:txBody>
      </p:sp>
      <p:sp>
        <p:nvSpPr>
          <p:cNvPr id="19" name="矩形 18">
            <a:extLst>
              <a:ext uri="{FF2B5EF4-FFF2-40B4-BE49-F238E27FC236}">
                <a16:creationId xmlns:a16="http://schemas.microsoft.com/office/drawing/2014/main" id="{36577619-C73C-4A8F-BED0-71298FBBF9D5}"/>
              </a:ext>
            </a:extLst>
          </p:cNvPr>
          <p:cNvSpPr/>
          <p:nvPr/>
        </p:nvSpPr>
        <p:spPr>
          <a:xfrm>
            <a:off x="1083076" y="1074198"/>
            <a:ext cx="4323425" cy="433689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a:extLst>
              <a:ext uri="{FF2B5EF4-FFF2-40B4-BE49-F238E27FC236}">
                <a16:creationId xmlns:a16="http://schemas.microsoft.com/office/drawing/2014/main" id="{7FD308E1-8A70-4B48-8656-7B2BC4312DF7}"/>
              </a:ext>
            </a:extLst>
          </p:cNvPr>
          <p:cNvSpPr txBox="1"/>
          <p:nvPr/>
        </p:nvSpPr>
        <p:spPr>
          <a:xfrm>
            <a:off x="119832" y="5967646"/>
            <a:ext cx="12072168" cy="1169551"/>
          </a:xfrm>
          <a:prstGeom prst="rect">
            <a:avLst/>
          </a:prstGeom>
          <a:noFill/>
        </p:spPr>
        <p:txBody>
          <a:bodyPr wrap="square" rtlCol="0">
            <a:spAutoFit/>
          </a:bodyPr>
          <a:lstStyle/>
          <a:p>
            <a:r>
              <a:rPr lang="en-US" altLang="zh-CN" sz="1400" i="1" dirty="0">
                <a:solidFill>
                  <a:schemeClr val="tx1">
                    <a:lumMod val="50000"/>
                    <a:lumOff val="50000"/>
                  </a:schemeClr>
                </a:solidFill>
                <a:effectLst/>
                <a:latin typeface="微软雅黑" panose="020B0503020204020204" pitchFamily="34" charset="-122"/>
                <a:ea typeface="微软雅黑" panose="020B0503020204020204" pitchFamily="34" charset="-122"/>
              </a:rPr>
              <a:t>[7] </a:t>
            </a:r>
            <a:r>
              <a:rPr lang="zh-CN" altLang="en-US" sz="1400" i="1" dirty="0">
                <a:solidFill>
                  <a:schemeClr val="tx1">
                    <a:lumMod val="50000"/>
                    <a:lumOff val="50000"/>
                  </a:schemeClr>
                </a:solidFill>
                <a:effectLst/>
                <a:latin typeface="微软雅黑" panose="020B0503020204020204" pitchFamily="34" charset="-122"/>
                <a:ea typeface="微软雅黑" panose="020B0503020204020204" pitchFamily="34" charset="-122"/>
              </a:rPr>
              <a:t>徐子晨，崔傲 等</a:t>
            </a:r>
            <a:r>
              <a:rPr lang="en-US" altLang="zh-CN" sz="1400" i="1" dirty="0">
                <a:solidFill>
                  <a:schemeClr val="tx1">
                    <a:lumMod val="50000"/>
                    <a:lumOff val="50000"/>
                  </a:schemeClr>
                </a:solidFill>
                <a:effectLst/>
                <a:latin typeface="微软雅黑" panose="020B0503020204020204" pitchFamily="34" charset="-122"/>
                <a:ea typeface="微软雅黑" panose="020B0503020204020204" pitchFamily="34" charset="-122"/>
              </a:rPr>
              <a:t>. </a:t>
            </a:r>
            <a:r>
              <a:rPr lang="zh-CN" altLang="en-US" sz="1400" i="1" dirty="0">
                <a:solidFill>
                  <a:schemeClr val="tx1">
                    <a:lumMod val="50000"/>
                    <a:lumOff val="50000"/>
                  </a:schemeClr>
                </a:solidFill>
                <a:effectLst/>
                <a:latin typeface="微软雅黑" panose="020B0503020204020204" pitchFamily="34" charset="-122"/>
                <a:ea typeface="微软雅黑" panose="020B0503020204020204" pitchFamily="34" charset="-122"/>
              </a:rPr>
              <a:t>基于</a:t>
            </a:r>
            <a:r>
              <a:rPr lang="en-US" altLang="zh-CN" sz="1400" i="1" dirty="0">
                <a:solidFill>
                  <a:schemeClr val="tx1">
                    <a:lumMod val="50000"/>
                    <a:lumOff val="50000"/>
                  </a:schemeClr>
                </a:solidFill>
                <a:effectLst/>
                <a:latin typeface="微软雅黑" panose="020B0503020204020204" pitchFamily="34" charset="-122"/>
                <a:ea typeface="微软雅黑" panose="020B0503020204020204" pitchFamily="34" charset="-122"/>
              </a:rPr>
              <a:t>RISC-V</a:t>
            </a:r>
            <a:r>
              <a:rPr lang="zh-CN" altLang="en-US" sz="1400" i="1" dirty="0">
                <a:solidFill>
                  <a:schemeClr val="tx1">
                    <a:lumMod val="50000"/>
                    <a:lumOff val="50000"/>
                  </a:schemeClr>
                </a:solidFill>
                <a:effectLst/>
                <a:latin typeface="微软雅黑" panose="020B0503020204020204" pitchFamily="34" charset="-122"/>
                <a:ea typeface="微软雅黑" panose="020B0503020204020204" pitchFamily="34" charset="-122"/>
              </a:rPr>
              <a:t>架构的深度学习容器化方法研究</a:t>
            </a:r>
            <a:r>
              <a:rPr lang="zh-CN" altLang="en-US" sz="1400" i="1" dirty="0">
                <a:solidFill>
                  <a:schemeClr val="tx1">
                    <a:lumMod val="50000"/>
                    <a:lumOff val="50000"/>
                  </a:schemeClr>
                </a:solidFill>
                <a:latin typeface="微软雅黑" panose="020B0503020204020204" pitchFamily="34" charset="-122"/>
                <a:ea typeface="微软雅黑" panose="020B0503020204020204" pitchFamily="34" charset="-122"/>
              </a:rPr>
              <a:t>，</a:t>
            </a:r>
            <a:r>
              <a:rPr lang="en-US" altLang="zh-CN" sz="1400" i="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400" i="1" dirty="0">
                <a:solidFill>
                  <a:schemeClr val="tx1">
                    <a:lumMod val="50000"/>
                    <a:lumOff val="50000"/>
                  </a:schemeClr>
                </a:solidFill>
                <a:latin typeface="微软雅黑" panose="020B0503020204020204" pitchFamily="34" charset="-122"/>
                <a:ea typeface="微软雅黑" panose="020B0503020204020204" pitchFamily="34" charset="-122"/>
              </a:rPr>
              <a:t>计算机工程与科学</a:t>
            </a:r>
            <a:r>
              <a:rPr lang="en-US" altLang="zh-CN" sz="1400" i="1" dirty="0">
                <a:solidFill>
                  <a:schemeClr val="tx1">
                    <a:lumMod val="50000"/>
                    <a:lumOff val="50000"/>
                  </a:schemeClr>
                </a:solidFill>
                <a:latin typeface="微软雅黑" panose="020B0503020204020204" pitchFamily="34" charset="-122"/>
                <a:ea typeface="微软雅黑" panose="020B0503020204020204" pitchFamily="34" charset="-122"/>
              </a:rPr>
              <a:t>》</a:t>
            </a:r>
            <a:r>
              <a:rPr lang="en-US" altLang="zh-CN" sz="1400" i="1" dirty="0">
                <a:solidFill>
                  <a:schemeClr val="tx1">
                    <a:lumMod val="50000"/>
                    <a:lumOff val="50000"/>
                  </a:schemeClr>
                </a:solidFill>
                <a:effectLst/>
                <a:latin typeface="微软雅黑" panose="020B0503020204020204" pitchFamily="34" charset="-122"/>
                <a:ea typeface="微软雅黑" panose="020B0503020204020204" pitchFamily="34" charset="-122"/>
              </a:rPr>
              <a:t> 2021 (CCF C</a:t>
            </a:r>
            <a:r>
              <a:rPr lang="zh-CN" altLang="en-US" sz="1400" i="1" dirty="0">
                <a:solidFill>
                  <a:schemeClr val="tx1">
                    <a:lumMod val="50000"/>
                    <a:lumOff val="50000"/>
                  </a:schemeClr>
                </a:solidFill>
                <a:effectLst/>
                <a:latin typeface="微软雅黑" panose="020B0503020204020204" pitchFamily="34" charset="-122"/>
                <a:ea typeface="微软雅黑" panose="020B0503020204020204" pitchFamily="34" charset="-122"/>
              </a:rPr>
              <a:t>类</a:t>
            </a:r>
            <a:r>
              <a:rPr lang="en-US" altLang="zh-CN" sz="1400" i="1" dirty="0">
                <a:solidFill>
                  <a:schemeClr val="tx1">
                    <a:lumMod val="50000"/>
                    <a:lumOff val="50000"/>
                  </a:schemeClr>
                </a:solidFill>
                <a:effectLst/>
                <a:latin typeface="微软雅黑" panose="020B0503020204020204" pitchFamily="34" charset="-122"/>
                <a:ea typeface="微软雅黑" panose="020B0503020204020204" pitchFamily="34" charset="-122"/>
              </a:rPr>
              <a:t>)</a:t>
            </a:r>
          </a:p>
          <a:p>
            <a:r>
              <a:rPr lang="en-US" altLang="zh-CN" sz="1400" i="1" dirty="0">
                <a:solidFill>
                  <a:schemeClr val="tx1">
                    <a:lumMod val="50000"/>
                    <a:lumOff val="50000"/>
                  </a:schemeClr>
                </a:solidFill>
                <a:effectLst/>
                <a:latin typeface="微软雅黑" panose="020B0503020204020204" pitchFamily="34" charset="-122"/>
                <a:ea typeface="微软雅黑" panose="020B0503020204020204" pitchFamily="34" charset="-122"/>
              </a:rPr>
              <a:t>[8] David D. , Eidetic Systems. OSDI 2014 (CCF A</a:t>
            </a:r>
            <a:r>
              <a:rPr lang="zh-CN" altLang="en-US" sz="1400" i="1" dirty="0">
                <a:solidFill>
                  <a:schemeClr val="tx1">
                    <a:lumMod val="50000"/>
                    <a:lumOff val="50000"/>
                  </a:schemeClr>
                </a:solidFill>
                <a:effectLst/>
                <a:latin typeface="微软雅黑" panose="020B0503020204020204" pitchFamily="34" charset="-122"/>
                <a:ea typeface="微软雅黑" panose="020B0503020204020204" pitchFamily="34" charset="-122"/>
              </a:rPr>
              <a:t>类</a:t>
            </a:r>
            <a:r>
              <a:rPr lang="en-US" altLang="zh-CN" sz="1400" i="1" dirty="0">
                <a:solidFill>
                  <a:schemeClr val="tx1">
                    <a:lumMod val="50000"/>
                    <a:lumOff val="50000"/>
                  </a:schemeClr>
                </a:solidFill>
                <a:effectLst/>
                <a:latin typeface="微软雅黑" panose="020B0503020204020204" pitchFamily="34" charset="-122"/>
                <a:ea typeface="微软雅黑" panose="020B0503020204020204" pitchFamily="34" charset="-122"/>
              </a:rPr>
              <a:t>)</a:t>
            </a:r>
          </a:p>
          <a:p>
            <a:r>
              <a:rPr lang="en-US" altLang="zh-CN" sz="1400" i="1" dirty="0">
                <a:solidFill>
                  <a:schemeClr val="tx1">
                    <a:lumMod val="50000"/>
                    <a:lumOff val="50000"/>
                  </a:schemeClr>
                </a:solidFill>
                <a:latin typeface="微软雅黑" panose="020B0503020204020204" pitchFamily="34" charset="-122"/>
                <a:ea typeface="微软雅黑" panose="020B0503020204020204" pitchFamily="34" charset="-122"/>
              </a:rPr>
              <a:t>[9] Christopher </a:t>
            </a:r>
            <a:r>
              <a:rPr lang="en-US" altLang="zh-CN" sz="1400" i="1" dirty="0" err="1">
                <a:solidFill>
                  <a:schemeClr val="tx1">
                    <a:lumMod val="50000"/>
                    <a:lumOff val="50000"/>
                  </a:schemeClr>
                </a:solidFill>
                <a:latin typeface="微软雅黑" panose="020B0503020204020204" pitchFamily="34" charset="-122"/>
                <a:ea typeface="微软雅黑" panose="020B0503020204020204" pitchFamily="34" charset="-122"/>
              </a:rPr>
              <a:t>Lidbury</a:t>
            </a:r>
            <a:r>
              <a:rPr lang="en-US" altLang="zh-CN" sz="1400" i="1" dirty="0">
                <a:solidFill>
                  <a:schemeClr val="tx1">
                    <a:lumMod val="50000"/>
                    <a:lumOff val="50000"/>
                  </a:schemeClr>
                </a:solidFill>
                <a:latin typeface="微软雅黑" panose="020B0503020204020204" pitchFamily="34" charset="-122"/>
                <a:ea typeface="微软雅黑" panose="020B0503020204020204" pitchFamily="34" charset="-122"/>
              </a:rPr>
              <a:t>, Sparse record and replay with controlled scheduling. PLDI 2019 (CCF A</a:t>
            </a:r>
            <a:r>
              <a:rPr lang="zh-CN" altLang="en-US" sz="1400" i="1" dirty="0">
                <a:solidFill>
                  <a:schemeClr val="tx1">
                    <a:lumMod val="50000"/>
                    <a:lumOff val="50000"/>
                  </a:schemeClr>
                </a:solidFill>
                <a:latin typeface="微软雅黑" panose="020B0503020204020204" pitchFamily="34" charset="-122"/>
                <a:ea typeface="微软雅黑" panose="020B0503020204020204" pitchFamily="34" charset="-122"/>
              </a:rPr>
              <a:t>类</a:t>
            </a:r>
            <a:r>
              <a:rPr lang="en-US" altLang="zh-CN" sz="1400" i="1" dirty="0">
                <a:solidFill>
                  <a:schemeClr val="tx1">
                    <a:lumMod val="50000"/>
                    <a:lumOff val="50000"/>
                  </a:schemeClr>
                </a:solidFill>
                <a:latin typeface="微软雅黑" panose="020B0503020204020204" pitchFamily="34" charset="-122"/>
                <a:ea typeface="微软雅黑" panose="020B0503020204020204" pitchFamily="34" charset="-122"/>
              </a:rPr>
              <a:t>)</a:t>
            </a:r>
          </a:p>
          <a:p>
            <a:r>
              <a:rPr lang="en-US" altLang="zh-CN" sz="1400" i="1" dirty="0">
                <a:solidFill>
                  <a:schemeClr val="tx1">
                    <a:lumMod val="50000"/>
                    <a:lumOff val="50000"/>
                  </a:schemeClr>
                </a:solidFill>
                <a:latin typeface="微软雅黑" panose="020B0503020204020204" pitchFamily="34" charset="-122"/>
                <a:ea typeface="微软雅黑" panose="020B0503020204020204" pitchFamily="34" charset="-122"/>
              </a:rPr>
              <a:t>[10] Omar S. et al. Reproducible Containers. ASPLOS 2020 (CCF A</a:t>
            </a:r>
            <a:r>
              <a:rPr lang="zh-CN" altLang="en-US" sz="1400" i="1" dirty="0">
                <a:solidFill>
                  <a:schemeClr val="tx1">
                    <a:lumMod val="50000"/>
                    <a:lumOff val="50000"/>
                  </a:schemeClr>
                </a:solidFill>
                <a:latin typeface="微软雅黑" panose="020B0503020204020204" pitchFamily="34" charset="-122"/>
                <a:ea typeface="微软雅黑" panose="020B0503020204020204" pitchFamily="34" charset="-122"/>
              </a:rPr>
              <a:t>类</a:t>
            </a:r>
            <a:r>
              <a:rPr lang="en-US" altLang="zh-CN" sz="1400" i="1" dirty="0">
                <a:solidFill>
                  <a:schemeClr val="tx1">
                    <a:lumMod val="50000"/>
                    <a:lumOff val="50000"/>
                  </a:schemeClr>
                </a:solidFill>
                <a:latin typeface="微软雅黑" panose="020B0503020204020204" pitchFamily="34" charset="-122"/>
                <a:ea typeface="微软雅黑" panose="020B0503020204020204" pitchFamily="34" charset="-122"/>
              </a:rPr>
              <a:t>)</a:t>
            </a:r>
          </a:p>
          <a:p>
            <a:endParaRPr lang="en-US" altLang="zh-CN" sz="1400" i="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3" name="内容占位符 1">
            <a:extLst>
              <a:ext uri="{FF2B5EF4-FFF2-40B4-BE49-F238E27FC236}">
                <a16:creationId xmlns:a16="http://schemas.microsoft.com/office/drawing/2014/main" id="{BE041ED8-CD64-473C-B2BE-391A25B62F8D}"/>
              </a:ext>
            </a:extLst>
          </p:cNvPr>
          <p:cNvSpPr txBox="1">
            <a:spLocks/>
          </p:cNvSpPr>
          <p:nvPr/>
        </p:nvSpPr>
        <p:spPr>
          <a:xfrm>
            <a:off x="8364448" y="1074198"/>
            <a:ext cx="1177771" cy="4666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kumimoji="0" lang="zh-CN" altLang="en-US" sz="1800" b="1" i="0" u="none" strike="noStrike" kern="1200" cap="none" spc="0" normalizeH="0" baseline="0" noProof="0" dirty="0">
                <a:ln>
                  <a:noFill/>
                </a:ln>
                <a:solidFill>
                  <a:srgbClr val="FFC000"/>
                </a:solidFill>
                <a:effectLst/>
                <a:uLnTx/>
                <a:uFillTx/>
                <a:latin typeface="微软雅黑" panose="020B0503020204020204" pitchFamily="34" charset="-122"/>
                <a:ea typeface="微软雅黑" panose="020B0503020204020204" pitchFamily="34" charset="-122"/>
                <a:cs typeface="+mn-cs"/>
              </a:rPr>
              <a:t>确定性</a:t>
            </a:r>
            <a:endParaRPr lang="en-US" altLang="zh-CN" sz="1800" b="1" dirty="0">
              <a:solidFill>
                <a:srgbClr val="00B0F0"/>
              </a:solidFill>
            </a:endParaRPr>
          </a:p>
        </p:txBody>
      </p:sp>
      <p:sp>
        <p:nvSpPr>
          <p:cNvPr id="24" name="文本框 23">
            <a:extLst>
              <a:ext uri="{FF2B5EF4-FFF2-40B4-BE49-F238E27FC236}">
                <a16:creationId xmlns:a16="http://schemas.microsoft.com/office/drawing/2014/main" id="{A59E6FC5-06D5-4C99-92F4-CB0EA24AEB4E}"/>
              </a:ext>
            </a:extLst>
          </p:cNvPr>
          <p:cNvSpPr txBox="1"/>
          <p:nvPr/>
        </p:nvSpPr>
        <p:spPr>
          <a:xfrm>
            <a:off x="6785499" y="1540889"/>
            <a:ext cx="4323425" cy="433689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zh-CN" sz="1400" b="1" dirty="0">
                <a:latin typeface="微软雅黑" panose="020B0503020204020204" pitchFamily="34" charset="-122"/>
                <a:ea typeface="微软雅黑" panose="020B0503020204020204" pitchFamily="34" charset="-122"/>
              </a:rPr>
              <a:t>Eidetic Systems</a:t>
            </a:r>
            <a:r>
              <a:rPr lang="en-US" altLang="zh-CN" sz="1200" i="1" baseline="30000" dirty="0">
                <a:latin typeface="微软雅黑" panose="020B0503020204020204" pitchFamily="34" charset="-122"/>
                <a:ea typeface="微软雅黑" panose="020B0503020204020204" pitchFamily="34" charset="-122"/>
              </a:rPr>
              <a:t>[8] </a:t>
            </a:r>
            <a:r>
              <a:rPr lang="en-US" altLang="zh-CN" sz="1400" b="1" dirty="0">
                <a:latin typeface="微软雅黑" panose="020B0503020204020204" pitchFamily="34" charset="-122"/>
                <a:ea typeface="微软雅黑" panose="020B0503020204020204" pitchFamily="34" charset="-122"/>
              </a:rPr>
              <a:t>(2014 OSDI CCF A)  </a:t>
            </a:r>
          </a:p>
          <a:p>
            <a:r>
              <a:rPr lang="zh-CN" altLang="en-US" sz="1400" dirty="0">
                <a:latin typeface="楷体" panose="02010609060101010101" pitchFamily="49" charset="-122"/>
                <a:ea typeface="楷体" panose="02010609060101010101" pitchFamily="49" charset="-122"/>
              </a:rPr>
              <a:t>    将系统进程划分为可重放的进程组，跟踪组之间的依赖性，使一个组可以重新生成另一组所需要的数据，并允许重放进程的子集</a:t>
            </a:r>
            <a:r>
              <a:rPr lang="zh-CN" altLang="en-US" sz="1400" dirty="0">
                <a:solidFill>
                  <a:srgbClr val="FF0000"/>
                </a:solidFill>
                <a:latin typeface="楷体" panose="02010609060101010101" pitchFamily="49" charset="-122"/>
                <a:ea typeface="楷体" panose="02010609060101010101" pitchFamily="49" charset="-122"/>
              </a:rPr>
              <a:t>（需要额外的进程，且可移植性差）</a:t>
            </a:r>
            <a:endParaRPr lang="en-US" altLang="zh-CN" sz="1400" dirty="0">
              <a:solidFill>
                <a:srgbClr val="FF0000"/>
              </a:solidFill>
              <a:latin typeface="楷体" panose="02010609060101010101" pitchFamily="49" charset="-122"/>
              <a:ea typeface="楷体" panose="02010609060101010101" pitchFamily="49" charset="-122"/>
            </a:endParaRPr>
          </a:p>
          <a:p>
            <a:pPr marL="285750" indent="-285750">
              <a:lnSpc>
                <a:spcPct val="150000"/>
              </a:lnSpc>
              <a:buFont typeface="Arial" panose="020B0604020202020204" pitchFamily="34" charset="0"/>
              <a:buChar char="•"/>
            </a:pPr>
            <a:r>
              <a:rPr lang="en-US" altLang="zh-CN" sz="1400" b="1" dirty="0">
                <a:latin typeface="微软雅黑" panose="020B0503020204020204" pitchFamily="34" charset="-122"/>
                <a:ea typeface="微软雅黑" panose="020B0503020204020204" pitchFamily="34" charset="-122"/>
              </a:rPr>
              <a:t>Sparse Record and Replay with Controlled Scheduling</a:t>
            </a:r>
            <a:r>
              <a:rPr lang="en-US" altLang="zh-CN" sz="1200" i="1" baseline="30000" dirty="0">
                <a:latin typeface="微软雅黑" panose="020B0503020204020204" pitchFamily="34" charset="-122"/>
                <a:ea typeface="微软雅黑" panose="020B0503020204020204" pitchFamily="34" charset="-122"/>
              </a:rPr>
              <a:t>[9] </a:t>
            </a:r>
            <a:r>
              <a:rPr lang="zh-CN" altLang="en-US" sz="1400" b="1" dirty="0">
                <a:latin typeface="微软雅黑" panose="020B0503020204020204" pitchFamily="34" charset="-122"/>
                <a:ea typeface="微软雅黑" panose="020B0503020204020204" pitchFamily="34" charset="-122"/>
              </a:rPr>
              <a:t>（</a:t>
            </a:r>
            <a:r>
              <a:rPr lang="en-US" altLang="zh-CN" sz="1400" b="1" dirty="0">
                <a:latin typeface="微软雅黑" panose="020B0503020204020204" pitchFamily="34" charset="-122"/>
                <a:ea typeface="微软雅黑" panose="020B0503020204020204" pitchFamily="34" charset="-122"/>
              </a:rPr>
              <a:t>2019 PLDI CCF A</a:t>
            </a:r>
            <a:r>
              <a:rPr lang="zh-CN" altLang="en-US" sz="1400" b="1" dirty="0">
                <a:latin typeface="微软雅黑" panose="020B0503020204020204" pitchFamily="34" charset="-122"/>
                <a:ea typeface="微软雅黑" panose="020B0503020204020204" pitchFamily="34" charset="-122"/>
              </a:rPr>
              <a:t>）</a:t>
            </a:r>
            <a:endParaRPr lang="en-US" altLang="zh-CN" sz="1400" b="1" dirty="0">
              <a:latin typeface="微软雅黑" panose="020B0503020204020204" pitchFamily="34" charset="-122"/>
              <a:ea typeface="微软雅黑" panose="020B0503020204020204" pitchFamily="34" charset="-122"/>
            </a:endParaRPr>
          </a:p>
          <a:p>
            <a:r>
              <a:rPr lang="zh-CN" altLang="en-US" sz="1400" dirty="0">
                <a:latin typeface="楷体" panose="02010609060101010101" pitchFamily="49" charset="-122"/>
                <a:ea typeface="楷体" panose="02010609060101010101" pitchFamily="49" charset="-122"/>
              </a:rPr>
              <a:t>    提供了一个用于</a:t>
            </a:r>
            <a:r>
              <a:rPr lang="en-US" altLang="zh-CN" sz="1400" dirty="0">
                <a:latin typeface="楷体" panose="02010609060101010101" pitchFamily="49" charset="-122"/>
                <a:ea typeface="楷体" panose="02010609060101010101" pitchFamily="49" charset="-122"/>
              </a:rPr>
              <a:t>C ++</a:t>
            </a:r>
            <a:r>
              <a:rPr lang="zh-CN" altLang="en-US" sz="1400" dirty="0">
                <a:latin typeface="楷体" panose="02010609060101010101" pitchFamily="49" charset="-122"/>
                <a:ea typeface="楷体" panose="02010609060101010101" pitchFamily="49" charset="-122"/>
              </a:rPr>
              <a:t>应用程序的动态分析工具</a:t>
            </a:r>
            <a:r>
              <a:rPr lang="en-US" altLang="zh-CN" sz="1400" dirty="0">
                <a:latin typeface="楷体" panose="02010609060101010101" pitchFamily="49" charset="-122"/>
                <a:ea typeface="楷体" panose="02010609060101010101" pitchFamily="49" charset="-122"/>
              </a:rPr>
              <a:t>tsan11rec</a:t>
            </a:r>
            <a:r>
              <a:rPr lang="zh-CN" altLang="en-US" sz="1400" dirty="0">
                <a:solidFill>
                  <a:srgbClr val="FF0000"/>
                </a:solidFill>
                <a:latin typeface="楷体" panose="02010609060101010101" pitchFamily="49" charset="-122"/>
                <a:ea typeface="楷体" panose="02010609060101010101" pitchFamily="49" charset="-122"/>
              </a:rPr>
              <a:t>（需要修改源程序，且可移植性差）</a:t>
            </a:r>
            <a:endParaRPr lang="en-US" altLang="zh-CN" sz="1400" b="1" dirty="0">
              <a:solidFill>
                <a:srgbClr val="FF0000"/>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sz="1400" b="1" dirty="0">
                <a:latin typeface="微软雅黑" panose="020B0503020204020204" pitchFamily="34" charset="-122"/>
                <a:ea typeface="微软雅黑" panose="020B0503020204020204" pitchFamily="34" charset="-122"/>
              </a:rPr>
              <a:t>Reproducible Containers </a:t>
            </a:r>
            <a:r>
              <a:rPr lang="zh-CN" altLang="en-US" sz="1400" b="1" dirty="0">
                <a:latin typeface="微软雅黑" panose="020B0503020204020204" pitchFamily="34" charset="-122"/>
                <a:ea typeface="微软雅黑" panose="020B0503020204020204" pitchFamily="34" charset="-122"/>
              </a:rPr>
              <a:t>（</a:t>
            </a:r>
            <a:r>
              <a:rPr lang="en-US" altLang="zh-CN" sz="1400" b="1" dirty="0">
                <a:latin typeface="微软雅黑" panose="020B0503020204020204" pitchFamily="34" charset="-122"/>
                <a:ea typeface="微软雅黑" panose="020B0503020204020204" pitchFamily="34" charset="-122"/>
              </a:rPr>
              <a:t>2020 ASPLOS CCF A</a:t>
            </a:r>
            <a:r>
              <a:rPr lang="zh-CN" altLang="en-US" sz="1400" b="1" dirty="0">
                <a:latin typeface="微软雅黑" panose="020B0503020204020204" pitchFamily="34" charset="-122"/>
                <a:ea typeface="微软雅黑" panose="020B0503020204020204" pitchFamily="34" charset="-122"/>
              </a:rPr>
              <a:t>）</a:t>
            </a:r>
            <a:r>
              <a:rPr kumimoji="0" lang="en-US" altLang="zh-CN" sz="1200" b="0" i="1"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a:t>
            </a:r>
            <a:r>
              <a:rPr lang="en-US" altLang="zh-CN" sz="1200" i="1" baseline="30000" dirty="0">
                <a:latin typeface="微软雅黑" panose="020B0503020204020204" pitchFamily="34" charset="-122"/>
                <a:ea typeface="微软雅黑" panose="020B0503020204020204" pitchFamily="34" charset="-122"/>
              </a:rPr>
              <a:t>[10]</a:t>
            </a:r>
          </a:p>
          <a:p>
            <a:pPr>
              <a:lnSpc>
                <a:spcPct val="150000"/>
              </a:lnSpc>
            </a:pPr>
            <a:r>
              <a:rPr lang="zh-CN" altLang="en-US" sz="1400" dirty="0">
                <a:latin typeface="楷体" panose="02010609060101010101" pitchFamily="49" charset="-122"/>
                <a:ea typeface="楷体" panose="02010609060101010101" pitchFamily="49" charset="-122"/>
              </a:rPr>
              <a:t>    给出了</a:t>
            </a:r>
            <a:r>
              <a:rPr lang="en-US" altLang="zh-CN" sz="1400" dirty="0">
                <a:latin typeface="楷体" panose="02010609060101010101" pitchFamily="49" charset="-122"/>
                <a:ea typeface="楷体" panose="02010609060101010101" pitchFamily="49" charset="-122"/>
              </a:rPr>
              <a:t>Linux</a:t>
            </a:r>
            <a:r>
              <a:rPr lang="zh-CN" altLang="en-US" sz="1400" dirty="0">
                <a:latin typeface="楷体" panose="02010609060101010101" pitchFamily="49" charset="-122"/>
                <a:ea typeface="楷体" panose="02010609060101010101" pitchFamily="49" charset="-122"/>
              </a:rPr>
              <a:t>系统调用和</a:t>
            </a:r>
            <a:r>
              <a:rPr lang="en-US" altLang="zh-CN" sz="1400" dirty="0">
                <a:latin typeface="楷体" panose="02010609060101010101" pitchFamily="49" charset="-122"/>
                <a:ea typeface="楷体" panose="02010609060101010101" pitchFamily="49" charset="-122"/>
              </a:rPr>
              <a:t>x86-64</a:t>
            </a:r>
            <a:r>
              <a:rPr lang="zh-CN" altLang="en-US" sz="1400" dirty="0">
                <a:latin typeface="楷体" panose="02010609060101010101" pitchFamily="49" charset="-122"/>
                <a:ea typeface="楷体" panose="02010609060101010101" pitchFamily="49" charset="-122"/>
              </a:rPr>
              <a:t>指令中</a:t>
            </a:r>
            <a:r>
              <a:rPr lang="zh-CN" altLang="en-US" sz="1400" dirty="0">
                <a:solidFill>
                  <a:srgbClr val="00B050"/>
                </a:solidFill>
                <a:latin typeface="楷体" panose="02010609060101010101" pitchFamily="49" charset="-122"/>
                <a:ea typeface="楷体" panose="02010609060101010101" pitchFamily="49" charset="-122"/>
              </a:rPr>
              <a:t>不可重现性来源</a:t>
            </a:r>
            <a:r>
              <a:rPr lang="zh-CN" altLang="en-US" sz="1400" dirty="0">
                <a:latin typeface="楷体" panose="02010609060101010101" pitchFamily="49" charset="-122"/>
                <a:ea typeface="楷体" panose="02010609060101010101" pitchFamily="49" charset="-122"/>
              </a:rPr>
              <a:t>，构建了一个在</a:t>
            </a:r>
            <a:r>
              <a:rPr lang="zh-CN" altLang="en-US" sz="1400" dirty="0">
                <a:solidFill>
                  <a:srgbClr val="00B050"/>
                </a:solidFill>
                <a:latin typeface="楷体" panose="02010609060101010101" pitchFamily="49" charset="-122"/>
                <a:ea typeface="楷体" panose="02010609060101010101" pitchFamily="49" charset="-122"/>
              </a:rPr>
              <a:t>用户空间运行</a:t>
            </a:r>
            <a:r>
              <a:rPr lang="zh-CN" altLang="en-US" sz="1400" dirty="0">
                <a:latin typeface="楷体" panose="02010609060101010101" pitchFamily="49" charset="-122"/>
                <a:ea typeface="楷体" panose="02010609060101010101" pitchFamily="49" charset="-122"/>
              </a:rPr>
              <a:t>并支持</a:t>
            </a:r>
            <a:r>
              <a:rPr lang="zh-CN" altLang="en-US" sz="1400" dirty="0">
                <a:solidFill>
                  <a:srgbClr val="00B050"/>
                </a:solidFill>
                <a:latin typeface="楷体" panose="02010609060101010101" pitchFamily="49" charset="-122"/>
                <a:ea typeface="楷体" panose="02010609060101010101" pitchFamily="49" charset="-122"/>
              </a:rPr>
              <a:t>未修改程序</a:t>
            </a:r>
            <a:r>
              <a:rPr lang="zh-CN" altLang="en-US" sz="1400" dirty="0">
                <a:latin typeface="楷体" panose="02010609060101010101" pitchFamily="49" charset="-122"/>
                <a:ea typeface="楷体" panose="02010609060101010101" pitchFamily="49" charset="-122"/>
              </a:rPr>
              <a:t>的</a:t>
            </a:r>
            <a:r>
              <a:rPr lang="zh-CN" altLang="en-US" sz="1400" dirty="0">
                <a:solidFill>
                  <a:srgbClr val="00B050"/>
                </a:solidFill>
                <a:latin typeface="楷体" panose="02010609060101010101" pitchFamily="49" charset="-122"/>
                <a:ea typeface="楷体" panose="02010609060101010101" pitchFamily="49" charset="-122"/>
              </a:rPr>
              <a:t>可重现的容器抽象</a:t>
            </a:r>
            <a:r>
              <a:rPr lang="zh-CN" altLang="en-US" sz="1400" dirty="0">
                <a:solidFill>
                  <a:srgbClr val="FF0000"/>
                </a:solidFill>
                <a:latin typeface="楷体" panose="02010609060101010101" pitchFamily="49" charset="-122"/>
                <a:ea typeface="楷体" panose="02010609060101010101" pitchFamily="49" charset="-122"/>
              </a:rPr>
              <a:t>（目前仅支持</a:t>
            </a:r>
            <a:r>
              <a:rPr lang="en-US" altLang="zh-CN" sz="1400" dirty="0">
                <a:solidFill>
                  <a:srgbClr val="FF0000"/>
                </a:solidFill>
                <a:latin typeface="楷体" panose="02010609060101010101" pitchFamily="49" charset="-122"/>
                <a:ea typeface="楷体" panose="02010609060101010101" pitchFamily="49" charset="-122"/>
              </a:rPr>
              <a:t>X86</a:t>
            </a:r>
            <a:r>
              <a:rPr lang="zh-CN" altLang="en-US" sz="1400" dirty="0">
                <a:solidFill>
                  <a:srgbClr val="FF0000"/>
                </a:solidFill>
                <a:latin typeface="楷体" panose="02010609060101010101" pitchFamily="49" charset="-122"/>
                <a:ea typeface="楷体" panose="02010609060101010101" pitchFamily="49" charset="-122"/>
              </a:rPr>
              <a:t>指令架构）</a:t>
            </a:r>
            <a:endParaRPr lang="en-US" altLang="zh-CN" sz="1400" dirty="0">
              <a:solidFill>
                <a:srgbClr val="FF0000"/>
              </a:solidFill>
              <a:latin typeface="楷体" panose="02010609060101010101" pitchFamily="49" charset="-122"/>
              <a:ea typeface="楷体" panose="02010609060101010101" pitchFamily="49" charset="-122"/>
            </a:endParaRPr>
          </a:p>
          <a:p>
            <a:pPr marL="285750" indent="-285750">
              <a:lnSpc>
                <a:spcPct val="150000"/>
              </a:lnSpc>
              <a:buFont typeface="Arial" panose="020B0604020202020204" pitchFamily="34" charset="0"/>
              <a:buChar char="•"/>
            </a:pPr>
            <a:endParaRPr lang="en-US" altLang="zh-CN" i="1" dirty="0">
              <a:latin typeface="微软雅黑" panose="020B0503020204020204" pitchFamily="34" charset="-122"/>
              <a:ea typeface="微软雅黑" panose="020B0503020204020204" pitchFamily="34" charset="-122"/>
            </a:endParaRPr>
          </a:p>
        </p:txBody>
      </p:sp>
      <p:sp>
        <p:nvSpPr>
          <p:cNvPr id="27" name="矩形 26">
            <a:extLst>
              <a:ext uri="{FF2B5EF4-FFF2-40B4-BE49-F238E27FC236}">
                <a16:creationId xmlns:a16="http://schemas.microsoft.com/office/drawing/2014/main" id="{F63001D5-1D5D-40B8-ABDA-C1A6DA2D86BD}"/>
              </a:ext>
            </a:extLst>
          </p:cNvPr>
          <p:cNvSpPr/>
          <p:nvPr/>
        </p:nvSpPr>
        <p:spPr>
          <a:xfrm>
            <a:off x="6785499" y="1074198"/>
            <a:ext cx="4323425" cy="433689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EBC1EB22-4799-436E-985D-A083C8141C87}"/>
              </a:ext>
            </a:extLst>
          </p:cNvPr>
          <p:cNvSpPr txBox="1"/>
          <p:nvPr/>
        </p:nvSpPr>
        <p:spPr>
          <a:xfrm>
            <a:off x="1158507" y="1495992"/>
            <a:ext cx="4323425" cy="360675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zh-CN" sz="1400" b="1" dirty="0">
                <a:latin typeface="微软雅黑" panose="020B0503020204020204" pitchFamily="34" charset="-122"/>
                <a:ea typeface="微软雅黑" panose="020B0503020204020204" pitchFamily="34" charset="-122"/>
              </a:rPr>
              <a:t>RV-STAR</a:t>
            </a:r>
            <a:r>
              <a:rPr lang="zh-CN" altLang="en-US" sz="1400" b="1" dirty="0">
                <a:latin typeface="微软雅黑" panose="020B0503020204020204" pitchFamily="34" charset="-122"/>
                <a:ea typeface="微软雅黑" panose="020B0503020204020204" pitchFamily="34" charset="-122"/>
              </a:rPr>
              <a:t>开发板的嵌入式开发流程</a:t>
            </a:r>
            <a:endParaRPr lang="en-US" altLang="zh-CN" sz="1400" i="1" dirty="0">
              <a:latin typeface="微软雅黑" panose="020B0503020204020204" pitchFamily="34" charset="-122"/>
              <a:ea typeface="微软雅黑" panose="020B0503020204020204" pitchFamily="34" charset="-122"/>
            </a:endParaRPr>
          </a:p>
          <a:p>
            <a:r>
              <a:rPr lang="zh-CN" altLang="en-US" sz="1400" dirty="0">
                <a:latin typeface="楷体" panose="02010609060101010101" pitchFamily="49" charset="-122"/>
                <a:ea typeface="楷体" panose="02010609060101010101" pitchFamily="49" charset="-122"/>
              </a:rPr>
              <a:t>    专用性高，性能损失少</a:t>
            </a:r>
            <a:r>
              <a:rPr lang="zh-CN" altLang="en-US" sz="1400" dirty="0">
                <a:solidFill>
                  <a:srgbClr val="FF0000"/>
                </a:solidFill>
                <a:latin typeface="楷体" panose="02010609060101010101" pitchFamily="49" charset="-122"/>
                <a:ea typeface="楷体" panose="02010609060101010101" pitchFamily="49" charset="-122"/>
              </a:rPr>
              <a:t>（繁琐且不易移植，不支持确定性输出）</a:t>
            </a:r>
            <a:endParaRPr lang="en-US" altLang="zh-CN" sz="1400" dirty="0">
              <a:solidFill>
                <a:srgbClr val="FF0000"/>
              </a:solidFill>
              <a:latin typeface="楷体" panose="02010609060101010101" pitchFamily="49" charset="-122"/>
              <a:ea typeface="楷体" panose="02010609060101010101" pitchFamily="49" charset="-122"/>
            </a:endParaRPr>
          </a:p>
          <a:p>
            <a:endParaRPr lang="en-US" altLang="zh-CN" sz="1400" dirty="0">
              <a:solidFill>
                <a:srgbClr val="FF0000"/>
              </a:solidFill>
              <a:latin typeface="楷体" panose="02010609060101010101" pitchFamily="49" charset="-122"/>
              <a:ea typeface="楷体" panose="02010609060101010101" pitchFamily="49" charset="-122"/>
            </a:endParaRPr>
          </a:p>
          <a:p>
            <a:pPr marL="285750" indent="-285750">
              <a:lnSpc>
                <a:spcPct val="150000"/>
              </a:lnSpc>
              <a:buFont typeface="Arial" panose="020B0604020202020204" pitchFamily="34" charset="0"/>
              <a:buChar char="•"/>
            </a:pPr>
            <a:r>
              <a:rPr lang="en-US" altLang="zh-CN" sz="1400" b="1" dirty="0">
                <a:latin typeface="微软雅黑" panose="020B0503020204020204" pitchFamily="34" charset="-122"/>
                <a:ea typeface="微软雅黑" panose="020B0503020204020204" pitchFamily="34" charset="-122"/>
              </a:rPr>
              <a:t>Docker</a:t>
            </a:r>
            <a:endParaRPr lang="en-US" altLang="zh-CN" sz="1200" i="1" baseline="30000"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楷体" panose="02010609060101010101" pitchFamily="49" charset="-122"/>
                <a:ea typeface="楷体" panose="02010609060101010101" pitchFamily="49" charset="-122"/>
              </a:rPr>
              <a:t>    目前最流行的</a:t>
            </a:r>
            <a:r>
              <a:rPr lang="zh-CN" altLang="en-US" sz="1400" dirty="0">
                <a:solidFill>
                  <a:srgbClr val="00B050"/>
                </a:solidFill>
                <a:latin typeface="楷体" panose="02010609060101010101" pitchFamily="49" charset="-122"/>
                <a:ea typeface="楷体" panose="02010609060101010101" pitchFamily="49" charset="-122"/>
              </a:rPr>
              <a:t>容器</a:t>
            </a:r>
            <a:r>
              <a:rPr lang="zh-CN" altLang="en-US" sz="1400" dirty="0">
                <a:latin typeface="楷体" panose="02010609060101010101" pitchFamily="49" charset="-122"/>
                <a:ea typeface="楷体" panose="02010609060101010101" pitchFamily="49" charset="-122"/>
              </a:rPr>
              <a:t>架构，可移植性好</a:t>
            </a:r>
            <a:r>
              <a:rPr lang="zh-CN" altLang="en-US" sz="1400" dirty="0">
                <a:solidFill>
                  <a:srgbClr val="FF0000"/>
                </a:solidFill>
                <a:latin typeface="楷体" panose="02010609060101010101" pitchFamily="49" charset="-122"/>
                <a:ea typeface="楷体" panose="02010609060101010101" pitchFamily="49" charset="-122"/>
              </a:rPr>
              <a:t>（不支持</a:t>
            </a:r>
            <a:r>
              <a:rPr lang="en-US" altLang="zh-CN" sz="1400" dirty="0">
                <a:solidFill>
                  <a:srgbClr val="FF0000"/>
                </a:solidFill>
                <a:latin typeface="楷体" panose="02010609060101010101" pitchFamily="49" charset="-122"/>
                <a:ea typeface="楷体" panose="02010609060101010101" pitchFamily="49" charset="-122"/>
              </a:rPr>
              <a:t>RISC-V</a:t>
            </a:r>
            <a:r>
              <a:rPr lang="zh-CN" altLang="en-US" sz="1400" dirty="0">
                <a:solidFill>
                  <a:srgbClr val="FF0000"/>
                </a:solidFill>
                <a:latin typeface="楷体" panose="02010609060101010101" pitchFamily="49" charset="-122"/>
                <a:ea typeface="楷体" panose="02010609060101010101" pitchFamily="49" charset="-122"/>
              </a:rPr>
              <a:t>架构，不能提供确定性输出）</a:t>
            </a:r>
            <a:endParaRPr lang="en-US" altLang="zh-CN" sz="1400" dirty="0">
              <a:solidFill>
                <a:srgbClr val="FF0000"/>
              </a:solidFill>
              <a:latin typeface="楷体" panose="02010609060101010101" pitchFamily="49" charset="-122"/>
              <a:ea typeface="楷体" panose="02010609060101010101" pitchFamily="49" charset="-122"/>
            </a:endParaRPr>
          </a:p>
          <a:p>
            <a:pPr>
              <a:lnSpc>
                <a:spcPct val="150000"/>
              </a:lnSpc>
            </a:pPr>
            <a:endParaRPr lang="en-US" altLang="zh-CN" sz="1400" dirty="0">
              <a:solidFill>
                <a:srgbClr val="FF0000"/>
              </a:solidFill>
              <a:latin typeface="楷体" panose="02010609060101010101" pitchFamily="49" charset="-122"/>
              <a:ea typeface="楷体" panose="02010609060101010101" pitchFamily="49" charset="-122"/>
            </a:endParaRPr>
          </a:p>
          <a:p>
            <a:pPr marL="285750" indent="-285750">
              <a:lnSpc>
                <a:spcPct val="15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二进制翻译</a:t>
            </a:r>
            <a:r>
              <a:rPr lang="en-US" altLang="zh-CN" sz="1400" b="1" dirty="0">
                <a:latin typeface="微软雅黑" panose="020B0503020204020204" pitchFamily="34" charset="-122"/>
                <a:ea typeface="微软雅黑" panose="020B0503020204020204" pitchFamily="34" charset="-122"/>
              </a:rPr>
              <a:t>+</a:t>
            </a:r>
            <a:r>
              <a:rPr lang="zh-CN" altLang="en-US" sz="1400" b="1" dirty="0">
                <a:latin typeface="微软雅黑" panose="020B0503020204020204" pitchFamily="34" charset="-122"/>
                <a:ea typeface="微软雅黑" panose="020B0503020204020204" pitchFamily="34" charset="-122"/>
              </a:rPr>
              <a:t>命名空间</a:t>
            </a:r>
            <a:r>
              <a:rPr lang="en-US" altLang="zh-CN" sz="1200" i="1" baseline="30000" dirty="0">
                <a:latin typeface="微软雅黑" panose="020B0503020204020204" pitchFamily="34" charset="-122"/>
                <a:ea typeface="微软雅黑" panose="020B0503020204020204" pitchFamily="34" charset="-122"/>
              </a:rPr>
              <a:t>[7]</a:t>
            </a:r>
          </a:p>
          <a:p>
            <a:pPr>
              <a:lnSpc>
                <a:spcPct val="150000"/>
              </a:lnSpc>
            </a:pPr>
            <a:r>
              <a:rPr lang="zh-CN" altLang="en-US" sz="1400" dirty="0">
                <a:latin typeface="楷体" panose="02010609060101010101" pitchFamily="49" charset="-122"/>
                <a:ea typeface="楷体" panose="02010609060101010101" pitchFamily="49" charset="-122"/>
              </a:rPr>
              <a:t>    基于指令二进制翻译和命名空间隔离提出了一种</a:t>
            </a:r>
            <a:r>
              <a:rPr lang="zh-CN" altLang="en-US" sz="1400" dirty="0">
                <a:solidFill>
                  <a:srgbClr val="00B050"/>
                </a:solidFill>
                <a:latin typeface="楷体" panose="02010609060101010101" pitchFamily="49" charset="-122"/>
                <a:ea typeface="楷体" panose="02010609060101010101" pitchFamily="49" charset="-122"/>
              </a:rPr>
              <a:t>容器化</a:t>
            </a:r>
            <a:r>
              <a:rPr lang="zh-CN" altLang="en-US" sz="1400" dirty="0">
                <a:latin typeface="楷体" panose="02010609060101010101" pitchFamily="49" charset="-122"/>
                <a:ea typeface="楷体" panose="02010609060101010101" pitchFamily="49" charset="-122"/>
              </a:rPr>
              <a:t>方法，实现了</a:t>
            </a:r>
            <a:r>
              <a:rPr lang="en-US" altLang="zh-CN" sz="1400" dirty="0">
                <a:solidFill>
                  <a:srgbClr val="00B050"/>
                </a:solidFill>
                <a:latin typeface="楷体" panose="02010609060101010101" pitchFamily="49" charset="-122"/>
                <a:ea typeface="楷体" panose="02010609060101010101" pitchFamily="49" charset="-122"/>
              </a:rPr>
              <a:t>RISC-V</a:t>
            </a:r>
            <a:r>
              <a:rPr lang="zh-CN" altLang="en-US" sz="1400" dirty="0">
                <a:solidFill>
                  <a:srgbClr val="00B050"/>
                </a:solidFill>
                <a:latin typeface="楷体" panose="02010609060101010101" pitchFamily="49" charset="-122"/>
                <a:ea typeface="楷体" panose="02010609060101010101" pitchFamily="49" charset="-122"/>
              </a:rPr>
              <a:t>架构</a:t>
            </a:r>
            <a:r>
              <a:rPr lang="zh-CN" altLang="en-US" sz="1400" dirty="0">
                <a:latin typeface="楷体" panose="02010609060101010101" pitchFamily="49" charset="-122"/>
                <a:ea typeface="楷体" panose="02010609060101010101" pitchFamily="49" charset="-122"/>
              </a:rPr>
              <a:t>上模型的快速部署</a:t>
            </a:r>
            <a:r>
              <a:rPr lang="zh-CN" altLang="en-US" sz="1400" dirty="0">
                <a:solidFill>
                  <a:srgbClr val="FF0000"/>
                </a:solidFill>
                <a:latin typeface="楷体" panose="02010609060101010101" pitchFamily="49" charset="-122"/>
                <a:ea typeface="楷体" panose="02010609060101010101" pitchFamily="49" charset="-122"/>
              </a:rPr>
              <a:t>（不能提供确定性输出）</a:t>
            </a:r>
            <a:endParaRPr lang="en-US" altLang="zh-CN" i="1" dirty="0">
              <a:solidFill>
                <a:srgbClr val="FF0000"/>
              </a:solidFill>
              <a:latin typeface="微软雅黑" panose="020B0503020204020204" pitchFamily="34" charset="-122"/>
              <a:ea typeface="微软雅黑" panose="020B0503020204020204" pitchFamily="34" charset="-122"/>
            </a:endParaRPr>
          </a:p>
        </p:txBody>
      </p:sp>
      <p:sp>
        <p:nvSpPr>
          <p:cNvPr id="31" name="矩形 30">
            <a:extLst>
              <a:ext uri="{FF2B5EF4-FFF2-40B4-BE49-F238E27FC236}">
                <a16:creationId xmlns:a16="http://schemas.microsoft.com/office/drawing/2014/main" id="{C1E068DA-C87C-4862-8076-9028E6E73DA3}"/>
              </a:ext>
            </a:extLst>
          </p:cNvPr>
          <p:cNvSpPr/>
          <p:nvPr/>
        </p:nvSpPr>
        <p:spPr>
          <a:xfrm>
            <a:off x="923090" y="3823550"/>
            <a:ext cx="10405310" cy="212148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0EBAFADC-B40D-44F4-B4AF-0F3F7B33FE72}"/>
              </a:ext>
            </a:extLst>
          </p:cNvPr>
          <p:cNvSpPr txBox="1"/>
          <p:nvPr/>
        </p:nvSpPr>
        <p:spPr>
          <a:xfrm>
            <a:off x="2679700" y="5317111"/>
            <a:ext cx="6832600" cy="584775"/>
          </a:xfrm>
          <a:prstGeom prst="rect">
            <a:avLst/>
          </a:prstGeom>
          <a:noFill/>
        </p:spPr>
        <p:txBody>
          <a:bodyPr wrap="square">
            <a:spAutoFit/>
          </a:bodyPr>
          <a:lstStyle/>
          <a:p>
            <a:pPr algn="ctr"/>
            <a:r>
              <a:rPr kumimoji="1" lang="zh-CN" altLang="en-US" sz="3200" b="1" dirty="0">
                <a:solidFill>
                  <a:srgbClr val="00B050"/>
                </a:solidFill>
                <a:latin typeface="华文新魏" panose="02010800040101010101" pitchFamily="2" charset="-122"/>
                <a:ea typeface="华文新魏" panose="02010800040101010101" pitchFamily="2" charset="-122"/>
                <a:cs typeface="华文新魏" panose="02010800040101010101" pitchFamily="2" charset="-122"/>
                <a:sym typeface="+mn-ea"/>
              </a:rPr>
              <a:t>基于</a:t>
            </a:r>
            <a:r>
              <a:rPr kumimoji="1" lang="en-US" altLang="zh-CN" sz="3200" b="1" dirty="0">
                <a:solidFill>
                  <a:srgbClr val="00B050"/>
                </a:solidFill>
                <a:latin typeface="华文新魏" panose="02010800040101010101" pitchFamily="2" charset="-122"/>
                <a:ea typeface="华文新魏" panose="02010800040101010101" pitchFamily="2" charset="-122"/>
                <a:cs typeface="华文新魏" panose="02010800040101010101" pitchFamily="2" charset="-122"/>
                <a:sym typeface="+mn-ea"/>
              </a:rPr>
              <a:t>RISC-V</a:t>
            </a:r>
            <a:r>
              <a:rPr kumimoji="1" lang="zh-CN" altLang="en-US" sz="3200" b="1" dirty="0">
                <a:solidFill>
                  <a:srgbClr val="00B050"/>
                </a:solidFill>
                <a:latin typeface="华文新魏" panose="02010800040101010101" pitchFamily="2" charset="-122"/>
                <a:ea typeface="华文新魏" panose="02010800040101010101" pitchFamily="2" charset="-122"/>
                <a:cs typeface="华文新魏" panose="02010800040101010101" pitchFamily="2" charset="-122"/>
                <a:sym typeface="+mn-ea"/>
              </a:rPr>
              <a:t>架构的容器化可重现方法</a:t>
            </a:r>
            <a:endParaRPr lang="zh-CN" altLang="en-US" sz="3200" dirty="0">
              <a:solidFill>
                <a:srgbClr val="00B050"/>
              </a:solidFill>
            </a:endParaRPr>
          </a:p>
        </p:txBody>
      </p:sp>
      <p:sp>
        <p:nvSpPr>
          <p:cNvPr id="2" name="灯片编号占位符 1">
            <a:extLst>
              <a:ext uri="{FF2B5EF4-FFF2-40B4-BE49-F238E27FC236}">
                <a16:creationId xmlns:a16="http://schemas.microsoft.com/office/drawing/2014/main" id="{9399A389-E50C-46B5-BAFE-BECB72C0BEC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CCCCC6-E580-4F3B-8304-709677B2B179}" type="slidenum">
              <a:rPr kumimoji="0" lang="zh-CN" altLang="en-US" sz="1200" b="0" i="0" u="none" strike="noStrike" kern="1200" cap="none" spc="0" normalizeH="0" baseline="0" noProof="0" smtClean="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127610207"/>
      </p:ext>
    </p:extLst>
  </p:cSld>
  <p:clrMapOvr>
    <a:masterClrMapping/>
  </p:clrMapOvr>
</p:sld>
</file>

<file path=ppt/theme/theme1.xml><?xml version="1.0" encoding="utf-8"?>
<a:theme xmlns:a="http://schemas.openxmlformats.org/drawingml/2006/main" name="自定义设计方案">
  <a:themeElements>
    <a:clrScheme name="Dragon">
      <a:dk1>
        <a:sysClr val="windowText" lastClr="000000"/>
      </a:dk1>
      <a:lt1>
        <a:sysClr val="window" lastClr="FFFFFF"/>
      </a:lt1>
      <a:dk2>
        <a:srgbClr val="001B36"/>
      </a:dk2>
      <a:lt2>
        <a:srgbClr val="EDF8FE"/>
      </a:lt2>
      <a:accent1>
        <a:srgbClr val="477AB1"/>
      </a:accent1>
      <a:accent2>
        <a:srgbClr val="51848E"/>
      </a:accent2>
      <a:accent3>
        <a:srgbClr val="7B9B57"/>
      </a:accent3>
      <a:accent4>
        <a:srgbClr val="8B8D8C"/>
      </a:accent4>
      <a:accent5>
        <a:srgbClr val="8B7396"/>
      </a:accent5>
      <a:accent6>
        <a:srgbClr val="E89A53"/>
      </a:accent6>
      <a:hlink>
        <a:srgbClr val="0080FF"/>
      </a:hlink>
      <a:folHlink>
        <a:srgbClr val="FF00FF"/>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0"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20000"/>
          </a:spcBef>
          <a:spcAft>
            <a:spcPct val="0"/>
          </a:spcAft>
          <a:buClrTx/>
          <a:buSzTx/>
          <a:buFontTx/>
          <a:buNone/>
          <a:defRPr kumimoji="0" lang="zh-CN" altLang="en-US" sz="3200" b="0" i="0" u="none" strike="noStrike" cap="none" normalizeH="0" baseline="0" smtClean="0">
            <a:ln>
              <a:noFill/>
            </a:ln>
            <a:solidFill>
              <a:schemeClr val="tx1"/>
            </a:solidFill>
            <a:effectLst>
              <a:outerShdw blurRad="38100" dist="38100" dir="2700000" algn="tl">
                <a:srgbClr val="000000">
                  <a:alpha val="43137"/>
                </a:srgbClr>
              </a:outerShdw>
            </a:effectLst>
            <a:latin typeface="Arial" panose="020B0604020202020204" pitchFamily="34" charset="0"/>
            <a:ea typeface="华文新魏" panose="02010800040101010101" pitchFamily="2" charset="-122"/>
          </a:defRPr>
        </a:defPPr>
      </a:lstStyle>
    </a:spDef>
    <a:lnDef>
      <a:spPr bwMode="auto">
        <a:xfrm>
          <a:off x="0" y="0"/>
          <a:ext cx="1" cy="1"/>
        </a:xfrm>
        <a:custGeom>
          <a:avLst/>
          <a:gdLst/>
          <a:ahLst/>
          <a:cxnLst/>
          <a:rect l="0" t="0" r="0" b="0"/>
          <a:pathLst/>
        </a:custGeom>
        <a:noFill/>
        <a:ln w="0"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20000"/>
          </a:spcBef>
          <a:spcAft>
            <a:spcPct val="0"/>
          </a:spcAft>
          <a:buClrTx/>
          <a:buSzTx/>
          <a:buFontTx/>
          <a:buNone/>
          <a:defRPr kumimoji="0" lang="zh-CN" altLang="en-US" sz="3200" b="0" i="0" u="none" strike="noStrike" cap="none" normalizeH="0" baseline="0" smtClean="0">
            <a:ln>
              <a:noFill/>
            </a:ln>
            <a:solidFill>
              <a:schemeClr val="tx1"/>
            </a:solidFill>
            <a:effectLst>
              <a:outerShdw blurRad="38100" dist="38100" dir="2700000" algn="tl">
                <a:srgbClr val="000000">
                  <a:alpha val="43137"/>
                </a:srgbClr>
              </a:outerShdw>
            </a:effectLst>
            <a:latin typeface="Arial" panose="020B0604020202020204" pitchFamily="34" charset="0"/>
            <a:ea typeface="华文新魏" panose="02010800040101010101" pitchFamily="2"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3">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913E94A3-219D-40D1-A34E-2925F92741B5}">
  <we:reference id="wa104380121" version="2.0.0.0" store="zh-CN" storeType="OMEX"/>
  <we:alternateReferences>
    <we:reference id="WA104380121" version="2.0.0.0"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5136</TotalTime>
  <Words>2451</Words>
  <Application>Microsoft Office PowerPoint</Application>
  <PresentationFormat>宽屏</PresentationFormat>
  <Paragraphs>210</Paragraphs>
  <Slides>13</Slides>
  <Notes>13</Notes>
  <HiddenSlides>0</HiddenSlides>
  <MMClips>0</MMClips>
  <ScaleCrop>false</ScaleCrop>
  <HeadingPairs>
    <vt:vector size="6" baseType="variant">
      <vt:variant>
        <vt:lpstr>已用的字体</vt:lpstr>
      </vt:variant>
      <vt:variant>
        <vt:i4>10</vt:i4>
      </vt:variant>
      <vt:variant>
        <vt:lpstr>主题</vt:lpstr>
      </vt:variant>
      <vt:variant>
        <vt:i4>3</vt:i4>
      </vt:variant>
      <vt:variant>
        <vt:lpstr>幻灯片标题</vt:lpstr>
      </vt:variant>
      <vt:variant>
        <vt:i4>13</vt:i4>
      </vt:variant>
    </vt:vector>
  </HeadingPairs>
  <TitlesOfParts>
    <vt:vector size="26" baseType="lpstr">
      <vt:lpstr>Gulim</vt:lpstr>
      <vt:lpstr>Helvetica Neue</vt:lpstr>
      <vt:lpstr>等线</vt:lpstr>
      <vt:lpstr>华文新魏</vt:lpstr>
      <vt:lpstr>楷体</vt:lpstr>
      <vt:lpstr>微软雅黑</vt:lpstr>
      <vt:lpstr>Arial</vt:lpstr>
      <vt:lpstr>Calibri</vt:lpstr>
      <vt:lpstr>Times New Roman</vt:lpstr>
      <vt:lpstr>Wingdings</vt:lpstr>
      <vt:lpstr>自定义设计方案</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Cui Ao</cp:lastModifiedBy>
  <cp:revision>2544</cp:revision>
  <dcterms:created xsi:type="dcterms:W3CDTF">2017-04-05T13:51:00Z</dcterms:created>
  <dcterms:modified xsi:type="dcterms:W3CDTF">2021-03-25T08:17:50Z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2052-11.1.0.9175</vt:lpwstr>
  </property>
  <property fmtid="{D5CDD505-2E9C-101B-9397-08002B2CF9AE}" pid="3" name="KSORubyTemplateID">
    <vt:lpwstr>13</vt:lpwstr>
  </property>
</Properties>
</file>