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08" userDrawn="1">
          <p15:clr>
            <a:srgbClr val="A4A3A4"/>
          </p15:clr>
        </p15:guide>
        <p15:guide id="2" pos="2326" userDrawn="1">
          <p15:clr>
            <a:srgbClr val="A4A3A4"/>
          </p15:clr>
        </p15:guide>
        <p15:guide id="3" pos="2173" userDrawn="1">
          <p15:clr>
            <a:srgbClr val="A4A3A4"/>
          </p15:clr>
        </p15:guide>
        <p15:guide id="5" pos="2249" userDrawn="1">
          <p15:clr>
            <a:srgbClr val="A4A3A4"/>
          </p15:clr>
        </p15:guide>
        <p15:guide id="6" pos="3704" userDrawn="1">
          <p15:clr>
            <a:srgbClr val="A4A3A4"/>
          </p15:clr>
        </p15:guide>
        <p15:guide id="7" pos="1688" userDrawn="1">
          <p15:clr>
            <a:srgbClr val="A4A3A4"/>
          </p15:clr>
        </p15:guide>
        <p15:guide id="8" orient="horz" pos="2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2" y="-1680"/>
      </p:cViewPr>
      <p:guideLst>
        <p:guide orient="horz" pos="1908"/>
        <p:guide pos="2326"/>
        <p:guide pos="2173"/>
        <p:guide pos="2249"/>
        <p:guide pos="3704"/>
        <p:guide pos="1688"/>
        <p:guide orient="horz" pos="2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70142798974979"/>
          <c:y val="7.6156613756613756E-2"/>
          <c:w val="0.84219812766754432"/>
          <c:h val="0.829812344274434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0" scaled="1"/>
              <a:tileRect/>
            </a:gradFill>
            <a:ln w="38100">
              <a:solidFill>
                <a:schemeClr val="tx1"/>
              </a:solidFill>
            </a:ln>
            <a:effectLst/>
          </c:spPr>
          <c:dLbls>
            <c:dLbl>
              <c:idx val="0"/>
              <c:layout>
                <c:manualLayout>
                  <c:x val="-9.6806649168853891E-3"/>
                  <c:y val="-7.0343832020997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95-4754-9445-E511460B7D9C}"/>
                </c:ext>
              </c:extLst>
            </c:dLbl>
            <c:dLbl>
              <c:idx val="7"/>
              <c:layout>
                <c:manualLayout>
                  <c:x val="-7.3548775153105858E-2"/>
                  <c:y val="-7.45104986876640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95-4754-9445-E511460B7D9C}"/>
                </c:ext>
              </c:extLst>
            </c:dLbl>
            <c:dLbl>
              <c:idx val="8"/>
              <c:layout>
                <c:manualLayout>
                  <c:x val="-9.7953193350831039E-2"/>
                  <c:y val="-5.5795603674540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95-4754-9445-E511460B7D9C}"/>
                </c:ext>
              </c:extLst>
            </c:dLbl>
            <c:dLbl>
              <c:idx val="9"/>
              <c:layout>
                <c:manualLayout>
                  <c:x val="-7.0463910761154852E-2"/>
                  <c:y val="-5.99622703412073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95-4754-9445-E511460B7D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1978</c:v>
                </c:pt>
                <c:pt idx="1">
                  <c:v>1982</c:v>
                </c:pt>
                <c:pt idx="2">
                  <c:v>1986</c:v>
                </c:pt>
                <c:pt idx="3">
                  <c:v>1990</c:v>
                </c:pt>
                <c:pt idx="4">
                  <c:v>1994</c:v>
                </c:pt>
                <c:pt idx="5">
                  <c:v>1998</c:v>
                </c:pt>
                <c:pt idx="6">
                  <c:v>2002</c:v>
                </c:pt>
                <c:pt idx="7">
                  <c:v>2006</c:v>
                </c:pt>
                <c:pt idx="8">
                  <c:v>2010</c:v>
                </c:pt>
                <c:pt idx="9">
                  <c:v>2014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80</c:v>
                </c:pt>
                <c:pt idx="1">
                  <c:v>145</c:v>
                </c:pt>
                <c:pt idx="2">
                  <c:v>162</c:v>
                </c:pt>
                <c:pt idx="3">
                  <c:v>162</c:v>
                </c:pt>
                <c:pt idx="4">
                  <c:v>166</c:v>
                </c:pt>
                <c:pt idx="5">
                  <c:v>223</c:v>
                </c:pt>
                <c:pt idx="6">
                  <c:v>437</c:v>
                </c:pt>
                <c:pt idx="7">
                  <c:v>446</c:v>
                </c:pt>
                <c:pt idx="8">
                  <c:v>1048</c:v>
                </c:pt>
                <c:pt idx="9">
                  <c:v>1338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5-4754-9445-E511460B7D9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33426255"/>
        <c:axId val="1433433743"/>
      </c:areaChart>
      <c:catAx>
        <c:axId val="1433426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33433743"/>
        <c:crosses val="autoZero"/>
        <c:auto val="1"/>
        <c:lblAlgn val="ctr"/>
        <c:lblOffset val="100"/>
        <c:noMultiLvlLbl val="0"/>
      </c:catAx>
      <c:valAx>
        <c:axId val="14334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wordArtVertRtl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X86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指令数量</a:t>
                </a:r>
              </a:p>
            </c:rich>
          </c:tx>
          <c:layout>
            <c:manualLayout>
              <c:xMode val="edge"/>
              <c:yMode val="edge"/>
              <c:x val="3.8866024071534293E-3"/>
              <c:y val="0.2330114708994709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433426255"/>
        <c:crosses val="autoZero"/>
        <c:crossBetween val="midCat"/>
        <c:majorUnit val="400"/>
      </c:valAx>
      <c:spPr>
        <a:noFill/>
        <a:ln w="15875">
          <a:solidFill>
            <a:schemeClr val="tx1"/>
          </a:solidFill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13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4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8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0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4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6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5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DC9CC-61D3-4AD0-8A6B-AA4C898DCF5B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44B1-97D1-40A6-9000-DC293E35D5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A800EC9-F58B-45B6-82B8-7E68BC9C8708}"/>
              </a:ext>
            </a:extLst>
          </p:cNvPr>
          <p:cNvGrpSpPr/>
          <p:nvPr/>
        </p:nvGrpSpPr>
        <p:grpSpPr>
          <a:xfrm>
            <a:off x="-5211489" y="622940"/>
            <a:ext cx="17280977" cy="8875807"/>
            <a:chOff x="100096" y="450516"/>
            <a:chExt cx="11963753" cy="61447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CAA8132-A253-4F22-86BB-A060DB1879CA}"/>
                </a:ext>
              </a:extLst>
            </p:cNvPr>
            <p:cNvSpPr/>
            <p:nvPr/>
          </p:nvSpPr>
          <p:spPr>
            <a:xfrm>
              <a:off x="8707907" y="1106939"/>
              <a:ext cx="3355942" cy="5472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68CF2C6-3E3E-4443-809A-6ADF3AAAD3AB}"/>
                </a:ext>
              </a:extLst>
            </p:cNvPr>
            <p:cNvSpPr/>
            <p:nvPr/>
          </p:nvSpPr>
          <p:spPr>
            <a:xfrm>
              <a:off x="3227288" y="1106939"/>
              <a:ext cx="5475223" cy="54710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B3CECFA-F314-4F91-B0E0-3A7DFCF736B9}"/>
                </a:ext>
              </a:extLst>
            </p:cNvPr>
            <p:cNvGrpSpPr/>
            <p:nvPr/>
          </p:nvGrpSpPr>
          <p:grpSpPr>
            <a:xfrm>
              <a:off x="3500788" y="3369023"/>
              <a:ext cx="4772273" cy="1081734"/>
              <a:chOff x="3500788" y="3369023"/>
              <a:chExt cx="4772273" cy="1081734"/>
            </a:xfrm>
          </p:grpSpPr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E8C12156-2481-450A-AEE7-9813B56BB45A}"/>
                  </a:ext>
                </a:extLst>
              </p:cNvPr>
              <p:cNvSpPr/>
              <p:nvPr/>
            </p:nvSpPr>
            <p:spPr>
              <a:xfrm>
                <a:off x="3510405" y="3387025"/>
                <a:ext cx="4762656" cy="1063732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3E3D6AC-9A22-4DB4-BB60-06F46A6F92AB}"/>
                  </a:ext>
                </a:extLst>
              </p:cNvPr>
              <p:cNvSpPr txBox="1"/>
              <p:nvPr/>
            </p:nvSpPr>
            <p:spPr>
              <a:xfrm>
                <a:off x="3500788" y="3369023"/>
                <a:ext cx="2745063" cy="27935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基于容器的可移植性优化</a:t>
                </a: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BA944A16-AC86-4FA9-8138-D2189C079F28}"/>
                  </a:ext>
                </a:extLst>
              </p:cNvPr>
              <p:cNvSpPr/>
              <p:nvPr/>
            </p:nvSpPr>
            <p:spPr>
              <a:xfrm>
                <a:off x="3596260" y="3930806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弱一致性协议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06D74EA-FDF2-43AA-8A2B-6C58BC077CEC}"/>
                  </a:ext>
                </a:extLst>
              </p:cNvPr>
              <p:cNvSpPr/>
              <p:nvPr/>
            </p:nvSpPr>
            <p:spPr>
              <a:xfrm>
                <a:off x="5174663" y="3930762"/>
                <a:ext cx="1338145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强一致性协议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6B40D45-7DF0-4702-82B4-1EDD8E248025}"/>
                  </a:ext>
                </a:extLst>
              </p:cNvPr>
              <p:cNvSpPr/>
              <p:nvPr/>
            </p:nvSpPr>
            <p:spPr>
              <a:xfrm>
                <a:off x="6753066" y="3927085"/>
                <a:ext cx="1443801" cy="37204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弹性一致性数据</a:t>
                </a: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63725B6-02A6-4221-A8DA-E5BB72523DD6}"/>
                  </a:ext>
                </a:extLst>
              </p:cNvPr>
              <p:cNvCxnSpPr>
                <a:cxnSpLocks/>
                <a:stCxn id="105" idx="3"/>
                <a:endCxn id="106" idx="1"/>
              </p:cNvCxnSpPr>
              <p:nvPr/>
            </p:nvCxnSpPr>
            <p:spPr>
              <a:xfrm flipV="1">
                <a:off x="4934405" y="4116785"/>
                <a:ext cx="240258" cy="4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0BB5BDE-593A-4A7A-A76C-4B2517C4963F}"/>
                  </a:ext>
                </a:extLst>
              </p:cNvPr>
              <p:cNvCxnSpPr>
                <a:cxnSpLocks/>
                <a:stCxn id="106" idx="3"/>
                <a:endCxn id="107" idx="1"/>
              </p:cNvCxnSpPr>
              <p:nvPr/>
            </p:nvCxnSpPr>
            <p:spPr>
              <a:xfrm flipV="1">
                <a:off x="6512808" y="4113108"/>
                <a:ext cx="240258" cy="3677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DB731C9-8F6F-47E0-A5B8-68AC1460678B}"/>
                </a:ext>
              </a:extLst>
            </p:cNvPr>
            <p:cNvGrpSpPr/>
            <p:nvPr/>
          </p:nvGrpSpPr>
          <p:grpSpPr>
            <a:xfrm>
              <a:off x="3559344" y="5131723"/>
              <a:ext cx="4776477" cy="1068496"/>
              <a:chOff x="3744690" y="983886"/>
              <a:chExt cx="5065014" cy="1060702"/>
            </a:xfrm>
            <a:solidFill>
              <a:schemeClr val="bg1"/>
            </a:solidFill>
          </p:grpSpPr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B14FCE6C-28D2-4323-B29E-45C21D8DC4B6}"/>
                  </a:ext>
                </a:extLst>
              </p:cNvPr>
              <p:cNvSpPr/>
              <p:nvPr/>
            </p:nvSpPr>
            <p:spPr>
              <a:xfrm>
                <a:off x="3759346" y="988615"/>
                <a:ext cx="5050358" cy="1055973"/>
              </a:xfrm>
              <a:prstGeom prst="roundRect">
                <a:avLst/>
              </a:prstGeom>
              <a:grp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F9AB269-46EA-4BF7-B578-30162B51FD7C}"/>
                  </a:ext>
                </a:extLst>
              </p:cNvPr>
              <p:cNvSpPr txBox="1"/>
              <p:nvPr/>
            </p:nvSpPr>
            <p:spPr>
              <a:xfrm>
                <a:off x="3744690" y="983886"/>
                <a:ext cx="2848793" cy="27731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架构上的性能评价评估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7094F65-7FA1-4453-96F4-0A0F148E5103}"/>
                  </a:ext>
                </a:extLst>
              </p:cNvPr>
              <p:cNvSpPr/>
              <p:nvPr/>
            </p:nvSpPr>
            <p:spPr>
              <a:xfrm>
                <a:off x="3850386" y="1463666"/>
                <a:ext cx="1520121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新硬件特征</a:t>
                </a: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5F9063-077C-4D6D-85E3-F4EB190D062E}"/>
                  </a:ext>
                </a:extLst>
              </p:cNvPr>
              <p:cNvSpPr/>
              <p:nvPr/>
            </p:nvSpPr>
            <p:spPr>
              <a:xfrm>
                <a:off x="5491254" y="1463666"/>
                <a:ext cx="1526404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多维度多尺度</a:t>
                </a:r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系统性能指标</a:t>
                </a: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B2BDD9FD-4E16-4133-AB5E-270AA6279FED}"/>
                  </a:ext>
                </a:extLst>
              </p:cNvPr>
              <p:cNvSpPr/>
              <p:nvPr/>
            </p:nvSpPr>
            <p:spPr>
              <a:xfrm>
                <a:off x="7131338" y="1463193"/>
                <a:ext cx="1531018" cy="43409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量化评价体系</a:t>
                </a:r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1ADE599-48B6-49A9-8FB7-1A13B067B966}"/>
                  </a:ext>
                </a:extLst>
              </p:cNvPr>
              <p:cNvCxnSpPr>
                <a:cxnSpLocks/>
                <a:stCxn id="98" idx="3"/>
                <a:endCxn id="99" idx="1"/>
              </p:cNvCxnSpPr>
              <p:nvPr/>
            </p:nvCxnSpPr>
            <p:spPr>
              <a:xfrm>
                <a:off x="5370507" y="1680714"/>
                <a:ext cx="120747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2C0F39C0-E96A-4B90-A04D-6CB952D2489C}"/>
                  </a:ext>
                </a:extLst>
              </p:cNvPr>
              <p:cNvCxnSpPr>
                <a:cxnSpLocks/>
                <a:stCxn id="99" idx="3"/>
                <a:endCxn id="100" idx="1"/>
              </p:cNvCxnSpPr>
              <p:nvPr/>
            </p:nvCxnSpPr>
            <p:spPr>
              <a:xfrm flipV="1">
                <a:off x="7017658" y="1680241"/>
                <a:ext cx="113680" cy="473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2AB69C2-1565-4570-B2E9-6A46DD1B5815}"/>
                </a:ext>
              </a:extLst>
            </p:cNvPr>
            <p:cNvSpPr/>
            <p:nvPr/>
          </p:nvSpPr>
          <p:spPr>
            <a:xfrm>
              <a:off x="199819" y="450516"/>
              <a:ext cx="11861005" cy="614479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D6EE8E4-2274-40DC-BDCA-14DB9EC1909F}"/>
                </a:ext>
              </a:extLst>
            </p:cNvPr>
            <p:cNvSpPr txBox="1"/>
            <p:nvPr/>
          </p:nvSpPr>
          <p:spPr>
            <a:xfrm>
              <a:off x="199820" y="592819"/>
              <a:ext cx="11861005" cy="371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89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问题：</a:t>
              </a:r>
              <a:r>
                <a:rPr lang="en-US" altLang="zh-CN" sz="2889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RISC-V</a:t>
              </a:r>
              <a:r>
                <a:rPr lang="zh-CN" altLang="en-US" sz="2889" b="1" dirty="0">
                  <a:solidFill>
                    <a:srgbClr val="B6000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架构上程序执行的可重现性问题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3B92B28-256D-477B-8871-E12005102459}"/>
                </a:ext>
              </a:extLst>
            </p:cNvPr>
            <p:cNvSpPr txBox="1"/>
            <p:nvPr/>
          </p:nvSpPr>
          <p:spPr>
            <a:xfrm>
              <a:off x="3380173" y="2945285"/>
              <a:ext cx="1435827" cy="24854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多层结构在线优化</a:t>
              </a:r>
            </a:p>
          </p:txBody>
        </p:sp>
        <p:cxnSp>
          <p:nvCxnSpPr>
            <p:cNvPr id="11" name="连接符: 肘形 10">
              <a:extLst>
                <a:ext uri="{FF2B5EF4-FFF2-40B4-BE49-F238E27FC236}">
                  <a16:creationId xmlns:a16="http://schemas.microsoft.com/office/drawing/2014/main" id="{0F9053F3-F50D-4F42-9F34-66A04D822FF4}"/>
                </a:ext>
              </a:extLst>
            </p:cNvPr>
            <p:cNvCxnSpPr>
              <a:cxnSpLocks/>
              <a:stCxn id="56" idx="1"/>
              <a:endCxn id="103" idx="1"/>
            </p:cNvCxnSpPr>
            <p:nvPr/>
          </p:nvCxnSpPr>
          <p:spPr>
            <a:xfrm rot="10800000" flipV="1">
              <a:off x="3510406" y="2205091"/>
              <a:ext cx="17701" cy="1713799"/>
            </a:xfrm>
            <a:prstGeom prst="bentConnector3">
              <a:avLst>
                <a:gd name="adj1" fmla="val 1068589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2C7C36B5-6744-4101-9C88-52E15381D963}"/>
                </a:ext>
              </a:extLst>
            </p:cNvPr>
            <p:cNvCxnSpPr>
              <a:cxnSpLocks/>
              <a:stCxn id="96" idx="3"/>
              <a:endCxn id="56" idx="3"/>
            </p:cNvCxnSpPr>
            <p:nvPr/>
          </p:nvCxnSpPr>
          <p:spPr>
            <a:xfrm flipH="1" flipV="1">
              <a:off x="8290762" y="2205092"/>
              <a:ext cx="45059" cy="3463261"/>
            </a:xfrm>
            <a:prstGeom prst="bentConnector3">
              <a:avLst>
                <a:gd name="adj1" fmla="val -50733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26A9A2D-4500-4B03-9378-E34BDAAEEEFA}"/>
                </a:ext>
              </a:extLst>
            </p:cNvPr>
            <p:cNvGrpSpPr/>
            <p:nvPr/>
          </p:nvGrpSpPr>
          <p:grpSpPr>
            <a:xfrm>
              <a:off x="8655487" y="1665253"/>
              <a:ext cx="3348679" cy="960256"/>
              <a:chOff x="8658864" y="1690413"/>
              <a:chExt cx="3220326" cy="96025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1CF4BC5B-2925-479F-981C-E3252953574A}"/>
                  </a:ext>
                </a:extLst>
              </p:cNvPr>
              <p:cNvGrpSpPr/>
              <p:nvPr/>
            </p:nvGrpSpPr>
            <p:grpSpPr>
              <a:xfrm>
                <a:off x="8792901" y="1690413"/>
                <a:ext cx="3060566" cy="960256"/>
                <a:chOff x="6853809" y="3262107"/>
                <a:chExt cx="2961532" cy="960256"/>
              </a:xfrm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FD269551-0691-4DDE-92B7-FF16E63591DF}"/>
                    </a:ext>
                  </a:extLst>
                </p:cNvPr>
                <p:cNvSpPr/>
                <p:nvPr/>
              </p:nvSpPr>
              <p:spPr>
                <a:xfrm>
                  <a:off x="6863172" y="3283159"/>
                  <a:ext cx="2942071" cy="939204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BED62987-BEE0-4954-80B2-88B9A88F3332}"/>
                    </a:ext>
                  </a:extLst>
                </p:cNvPr>
                <p:cNvSpPr txBox="1"/>
                <p:nvPr/>
              </p:nvSpPr>
              <p:spPr>
                <a:xfrm>
                  <a:off x="6853809" y="3262107"/>
                  <a:ext cx="2961532" cy="279352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22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区域脱贫、乡村振兴</a:t>
                  </a:r>
                </a:p>
              </p:txBody>
            </p: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E45266F-C3AB-419A-8F3C-90DAF1A0F61E}"/>
                  </a:ext>
                </a:extLst>
              </p:cNvPr>
              <p:cNvSpPr txBox="1"/>
              <p:nvPr/>
            </p:nvSpPr>
            <p:spPr>
              <a:xfrm>
                <a:off x="8658864" y="2018386"/>
                <a:ext cx="3220326" cy="6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支撑江西省井冈山市碧溪镇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1.3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万余</a:t>
                </a: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农业人口基本实现全面脱贫，人均增收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1300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余元</a:t>
                </a: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，共计</a:t>
                </a:r>
                <a:r>
                  <a:rPr lang="en-US" altLang="zh-CN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1380</a:t>
                </a:r>
                <a:r>
                  <a:rPr lang="zh-CN" altLang="en-US" sz="1733" dirty="0">
                    <a:solidFill>
                      <a:srgbClr val="C00000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万元</a:t>
                </a:r>
                <a:endPara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C543974-0FE7-4B8D-95C2-529FAFA836AC}"/>
                </a:ext>
              </a:extLst>
            </p:cNvPr>
            <p:cNvSpPr txBox="1"/>
            <p:nvPr/>
          </p:nvSpPr>
          <p:spPr>
            <a:xfrm>
              <a:off x="3211703" y="1225809"/>
              <a:ext cx="5495607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研究方案设计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71868B4-7B5D-41F5-BE5B-D93B6F549269}"/>
                </a:ext>
              </a:extLst>
            </p:cNvPr>
            <p:cNvGrpSpPr/>
            <p:nvPr/>
          </p:nvGrpSpPr>
          <p:grpSpPr>
            <a:xfrm>
              <a:off x="8655487" y="5196038"/>
              <a:ext cx="3290071" cy="1114057"/>
              <a:chOff x="8763084" y="4793625"/>
              <a:chExt cx="3108926" cy="1114057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FC3FE923-0BE6-4DC2-9C21-0E817BC2C7F0}"/>
                  </a:ext>
                </a:extLst>
              </p:cNvPr>
              <p:cNvGrpSpPr/>
              <p:nvPr/>
            </p:nvGrpSpPr>
            <p:grpSpPr>
              <a:xfrm>
                <a:off x="8910478" y="4793625"/>
                <a:ext cx="2961532" cy="1114057"/>
                <a:chOff x="6856763" y="3262107"/>
                <a:chExt cx="2961532" cy="1001709"/>
              </a:xfrm>
            </p:grpSpPr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C6C6CD0B-774C-4E5A-A048-60422515D3B4}"/>
                    </a:ext>
                  </a:extLst>
                </p:cNvPr>
                <p:cNvSpPr/>
                <p:nvPr/>
              </p:nvSpPr>
              <p:spPr>
                <a:xfrm>
                  <a:off x="6866081" y="3283158"/>
                  <a:ext cx="2942071" cy="98065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9F88613-F194-4EB3-A155-D9241F7E7BE3}"/>
                    </a:ext>
                  </a:extLst>
                </p:cNvPr>
                <p:cNvSpPr txBox="1"/>
                <p:nvPr/>
              </p:nvSpPr>
              <p:spPr>
                <a:xfrm>
                  <a:off x="6856763" y="3262107"/>
                  <a:ext cx="2961532" cy="25118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22" b="1" dirty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军民融合、技术攻关</a:t>
                  </a:r>
                </a:p>
              </p:txBody>
            </p:sp>
          </p:grp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D50A6E-99D4-406B-8771-83E6C872F6CA}"/>
                  </a:ext>
                </a:extLst>
              </p:cNvPr>
              <p:cNvSpPr txBox="1"/>
              <p:nvPr/>
            </p:nvSpPr>
            <p:spPr>
              <a:xfrm>
                <a:off x="8763084" y="5104864"/>
                <a:ext cx="3064897" cy="802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与军委科技委、国防科技大学、中国科学院等单位紧密合作</a:t>
                </a:r>
                <a:endParaRPr lang="en-US" altLang="zh-CN" sz="1733" dirty="0"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marL="412737" indent="-207994">
                  <a:buFont typeface="Arial" panose="020B0604020202020204" pitchFamily="34" charset="0"/>
                  <a:buChar char="•"/>
                </a:pPr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完成海洋等流体数据数据处理关键技术研究，已应用于多个关键场景</a:t>
                </a:r>
                <a:endParaRPr lang="en-US" altLang="zh-CN" sz="1733" b="1" dirty="0">
                  <a:solidFill>
                    <a:srgbClr val="FF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2B991F-C0C1-45B2-B831-C8BA54C3411D}"/>
                </a:ext>
              </a:extLst>
            </p:cNvPr>
            <p:cNvSpPr/>
            <p:nvPr/>
          </p:nvSpPr>
          <p:spPr>
            <a:xfrm>
              <a:off x="209753" y="1107590"/>
              <a:ext cx="3008629" cy="54710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55EB347-FA7B-4133-9AA2-CB39C05B1EDD}"/>
                </a:ext>
              </a:extLst>
            </p:cNvPr>
            <p:cNvGrpSpPr/>
            <p:nvPr/>
          </p:nvGrpSpPr>
          <p:grpSpPr>
            <a:xfrm flipH="1">
              <a:off x="641012" y="1699329"/>
              <a:ext cx="2482311" cy="4742771"/>
              <a:chOff x="630594" y="1699329"/>
              <a:chExt cx="2482311" cy="4742771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8EBF6CC-8EE5-4573-A9E3-493033A94881}"/>
                  </a:ext>
                </a:extLst>
              </p:cNvPr>
              <p:cNvSpPr/>
              <p:nvPr/>
            </p:nvSpPr>
            <p:spPr>
              <a:xfrm>
                <a:off x="630594" y="2077459"/>
                <a:ext cx="2482311" cy="39641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85DEACCD-8CD5-4D53-9531-75595B07A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1274" y="2061122"/>
                <a:ext cx="0" cy="39911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C1BFA6B-FD44-4D1B-BDE7-4D0C99E0F2A5}"/>
                  </a:ext>
                </a:extLst>
              </p:cNvPr>
              <p:cNvSpPr/>
              <p:nvPr/>
            </p:nvSpPr>
            <p:spPr>
              <a:xfrm>
                <a:off x="2104928" y="2625509"/>
                <a:ext cx="936000" cy="46378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89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9096A9D-B45D-4746-9A2D-31CF4EEA5864}"/>
                  </a:ext>
                </a:extLst>
              </p:cNvPr>
              <p:cNvSpPr/>
              <p:nvPr/>
            </p:nvSpPr>
            <p:spPr>
              <a:xfrm>
                <a:off x="728175" y="2614230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关系算子</a:t>
                </a:r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优化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C462DF1-F10F-4D75-961C-D3C30DE04D27}"/>
                  </a:ext>
                </a:extLst>
              </p:cNvPr>
              <p:cNvSpPr/>
              <p:nvPr/>
            </p:nvSpPr>
            <p:spPr>
              <a:xfrm>
                <a:off x="736427" y="3835807"/>
                <a:ext cx="936000" cy="465411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分布式一致性算法</a:t>
                </a:r>
                <a:endParaRPr lang="zh-CN" altLang="en-US" sz="2600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2BA8EB-F4DC-45CD-8B4A-E9C1246795BA}"/>
                  </a:ext>
                </a:extLst>
              </p:cNvPr>
              <p:cNvSpPr/>
              <p:nvPr/>
            </p:nvSpPr>
            <p:spPr>
              <a:xfrm>
                <a:off x="731181" y="5015683"/>
                <a:ext cx="936000" cy="4699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特征模型提取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B4FD45-B869-4829-8465-4E0A2263F16A}"/>
                  </a:ext>
                </a:extLst>
              </p:cNvPr>
              <p:cNvSpPr/>
              <p:nvPr/>
            </p:nvSpPr>
            <p:spPr>
              <a:xfrm>
                <a:off x="2110502" y="3835807"/>
                <a:ext cx="936000" cy="4715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22" dirty="0">
                    <a:solidFill>
                      <a:schemeClr val="tx1"/>
                    </a:solidFill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可移植性差</a:t>
                </a: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41DD9BF-83DC-4B12-99FE-09C5E8FA4E53}"/>
                  </a:ext>
                </a:extLst>
              </p:cNvPr>
              <p:cNvSpPr/>
              <p:nvPr/>
            </p:nvSpPr>
            <p:spPr>
              <a:xfrm>
                <a:off x="2128254" y="5015683"/>
                <a:ext cx="936000" cy="479722"/>
              </a:xfrm>
              <a:prstGeom prst="rect">
                <a:avLst/>
              </a:prstGeom>
              <a:noFill/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022" dirty="0">
                  <a:solidFill>
                    <a:schemeClr val="tx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endParaRPr>
              </a:p>
            </p:txBody>
          </p:sp>
          <p:cxnSp>
            <p:nvCxnSpPr>
              <p:cNvPr id="78" name="连接符: 曲线 77">
                <a:extLst>
                  <a:ext uri="{FF2B5EF4-FFF2-40B4-BE49-F238E27FC236}">
                    <a16:creationId xmlns:a16="http://schemas.microsoft.com/office/drawing/2014/main" id="{9AC99C99-CE51-4EA2-879E-59B5B63EA6D7}"/>
                  </a:ext>
                </a:extLst>
              </p:cNvPr>
              <p:cNvCxnSpPr>
                <a:cxnSpLocks/>
                <a:stCxn id="72" idx="2"/>
                <a:endCxn id="76" idx="0"/>
              </p:cNvCxnSpPr>
              <p:nvPr/>
            </p:nvCxnSpPr>
            <p:spPr>
              <a:xfrm rot="16200000" flipH="1">
                <a:off x="2202456" y="3459761"/>
                <a:ext cx="746517" cy="5574"/>
              </a:xfrm>
              <a:prstGeom prst="curvedConnector3">
                <a:avLst>
                  <a:gd name="adj1" fmla="val 50000"/>
                </a:avLst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04D0421D-A053-4917-B58E-1E2106788C31}"/>
                  </a:ext>
                </a:extLst>
              </p:cNvPr>
              <p:cNvCxnSpPr>
                <a:cxnSpLocks/>
                <a:endCxn id="77" idx="0"/>
              </p:cNvCxnSpPr>
              <p:nvPr/>
            </p:nvCxnSpPr>
            <p:spPr>
              <a:xfrm rot="16200000" flipH="1">
                <a:off x="2241359" y="4660788"/>
                <a:ext cx="692038" cy="17752"/>
              </a:xfrm>
              <a:prstGeom prst="curvedConnector3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477E981-3935-4D8A-956B-CF10B5EB1E8B}"/>
                  </a:ext>
                </a:extLst>
              </p:cNvPr>
              <p:cNvGrpSpPr/>
              <p:nvPr/>
            </p:nvGrpSpPr>
            <p:grpSpPr>
              <a:xfrm>
                <a:off x="1196175" y="3079641"/>
                <a:ext cx="8252" cy="1936042"/>
                <a:chOff x="1162997" y="3024076"/>
                <a:chExt cx="8252" cy="2039587"/>
              </a:xfrm>
            </p:grpSpPr>
            <p:cxnSp>
              <p:nvCxnSpPr>
                <p:cNvPr id="86" name="连接符: 曲线 85">
                  <a:extLst>
                    <a:ext uri="{FF2B5EF4-FFF2-40B4-BE49-F238E27FC236}">
                      <a16:creationId xmlns:a16="http://schemas.microsoft.com/office/drawing/2014/main" id="{868C1A5A-E375-4174-B47F-4994F2D9704D}"/>
                    </a:ext>
                  </a:extLst>
                </p:cNvPr>
                <p:cNvCxnSpPr>
                  <a:cxnSpLocks/>
                  <a:stCxn id="73" idx="2"/>
                  <a:endCxn id="74" idx="0"/>
                </p:cNvCxnSpPr>
                <p:nvPr/>
              </p:nvCxnSpPr>
              <p:spPr>
                <a:xfrm rot="16200000" flipH="1">
                  <a:off x="768819" y="3418254"/>
                  <a:ext cx="796608" cy="8252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连接符: 曲线 86">
                  <a:extLst>
                    <a:ext uri="{FF2B5EF4-FFF2-40B4-BE49-F238E27FC236}">
                      <a16:creationId xmlns:a16="http://schemas.microsoft.com/office/drawing/2014/main" id="{2CBC43EB-C38E-413F-B128-CF90944313A6}"/>
                    </a:ext>
                  </a:extLst>
                </p:cNvPr>
                <p:cNvCxnSpPr>
                  <a:cxnSpLocks/>
                  <a:stCxn id="75" idx="0"/>
                  <a:endCxn id="74" idx="2"/>
                </p:cNvCxnSpPr>
                <p:nvPr/>
              </p:nvCxnSpPr>
              <p:spPr>
                <a:xfrm rot="5400000" flipH="1" flipV="1">
                  <a:off x="792287" y="4684702"/>
                  <a:ext cx="752677" cy="5246"/>
                </a:xfrm>
                <a:prstGeom prst="curvedConnector3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267EB630-D7CE-4D4B-A704-2E5A228EDB7F}"/>
                  </a:ext>
                </a:extLst>
              </p:cNvPr>
              <p:cNvCxnSpPr>
                <a:cxnSpLocks/>
                <a:stCxn id="73" idx="0"/>
              </p:cNvCxnSpPr>
              <p:nvPr/>
            </p:nvCxnSpPr>
            <p:spPr>
              <a:xfrm flipH="1" flipV="1">
                <a:off x="1194760" y="2096888"/>
                <a:ext cx="1415" cy="51734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75C859CB-0359-4BAF-8A5A-926BB2B10D42}"/>
                  </a:ext>
                </a:extLst>
              </p:cNvPr>
              <p:cNvCxnSpPr>
                <a:cxnSpLocks/>
                <a:endCxn id="72" idx="0"/>
              </p:cNvCxnSpPr>
              <p:nvPr/>
            </p:nvCxnSpPr>
            <p:spPr>
              <a:xfrm>
                <a:off x="2572928" y="2095745"/>
                <a:ext cx="0" cy="529764"/>
              </a:xfrm>
              <a:prstGeom prst="straightConnector1">
                <a:avLst/>
              </a:prstGeom>
              <a:ln w="762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57D066C-FF62-4FB2-A217-AEFF75644E78}"/>
                  </a:ext>
                </a:extLst>
              </p:cNvPr>
              <p:cNvSpPr/>
              <p:nvPr/>
            </p:nvSpPr>
            <p:spPr>
              <a:xfrm>
                <a:off x="634681" y="1699329"/>
                <a:ext cx="2473692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容器可重现性方案</a:t>
                </a: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D94A7980-4DFA-46B4-A3D6-DAE07C50C9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8733" y="5495403"/>
                <a:ext cx="0" cy="562958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96E7417-EB28-4FBC-BE80-1E5F7CE05D10}"/>
                  </a:ext>
                </a:extLst>
              </p:cNvPr>
              <p:cNvSpPr/>
              <p:nvPr/>
            </p:nvSpPr>
            <p:spPr>
              <a:xfrm>
                <a:off x="634681" y="6058362"/>
                <a:ext cx="2473883" cy="3837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RISC-V</a:t>
                </a:r>
                <a:r>
                  <a:rPr lang="zh-CN" altLang="en-US" sz="2311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架构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32FF756-9678-48FE-A12B-D3AD061AC46D}"/>
                </a:ext>
              </a:extLst>
            </p:cNvPr>
            <p:cNvGrpSpPr/>
            <p:nvPr/>
          </p:nvGrpSpPr>
          <p:grpSpPr>
            <a:xfrm>
              <a:off x="100096" y="1622423"/>
              <a:ext cx="504475" cy="4902716"/>
              <a:chOff x="100096" y="1622423"/>
              <a:chExt cx="504475" cy="4902716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54C48555-E54E-4035-826E-0605419CAC1D}"/>
                  </a:ext>
                </a:extLst>
              </p:cNvPr>
              <p:cNvGrpSpPr/>
              <p:nvPr/>
            </p:nvGrpSpPr>
            <p:grpSpPr>
              <a:xfrm rot="16200000">
                <a:off x="-826398" y="2765824"/>
                <a:ext cx="2405317" cy="269255"/>
                <a:chOff x="1495946" y="157164"/>
                <a:chExt cx="884215" cy="269255"/>
              </a:xfrm>
              <a:solidFill>
                <a:schemeClr val="tx1"/>
              </a:solidFill>
            </p:grpSpPr>
            <p:sp>
              <p:nvSpPr>
                <p:cNvPr id="68" name="箭头: 右 67">
                  <a:extLst>
                    <a:ext uri="{FF2B5EF4-FFF2-40B4-BE49-F238E27FC236}">
                      <a16:creationId xmlns:a16="http://schemas.microsoft.com/office/drawing/2014/main" id="{4C5387ED-41B6-4209-824E-CD62D93D9CC8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4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1DB4D554-42F3-41C1-8F4B-F29D7E4414C8}"/>
                    </a:ext>
                  </a:extLst>
                </p:cNvPr>
                <p:cNvSpPr/>
                <p:nvPr/>
              </p:nvSpPr>
              <p:spPr>
                <a:xfrm>
                  <a:off x="1495946" y="269295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0681620-3662-455E-AEFA-4848D233755B}"/>
                  </a:ext>
                </a:extLst>
              </p:cNvPr>
              <p:cNvSpPr txBox="1"/>
              <p:nvPr/>
            </p:nvSpPr>
            <p:spPr>
              <a:xfrm>
                <a:off x="326148" y="1622423"/>
                <a:ext cx="277389" cy="2433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22" b="1" dirty="0">
                    <a:latin typeface="黑体gb2312"/>
                    <a:ea typeface="黑体" panose="02010609060101010101" pitchFamily="49" charset="-122"/>
                  </a:rPr>
                  <a:t>数据库软件定义计算系统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F1BD64DD-BD16-4440-AABF-BF072DD14965}"/>
                  </a:ext>
                </a:extLst>
              </p:cNvPr>
              <p:cNvGrpSpPr/>
              <p:nvPr/>
            </p:nvGrpSpPr>
            <p:grpSpPr>
              <a:xfrm rot="5400000">
                <a:off x="-732067" y="5188500"/>
                <a:ext cx="2405322" cy="267955"/>
                <a:chOff x="1492271" y="157163"/>
                <a:chExt cx="884217" cy="267955"/>
              </a:xfrm>
              <a:solidFill>
                <a:schemeClr val="tx1"/>
              </a:solidFill>
            </p:grpSpPr>
            <p:sp>
              <p:nvSpPr>
                <p:cNvPr id="66" name="箭头: 右 65">
                  <a:extLst>
                    <a:ext uri="{FF2B5EF4-FFF2-40B4-BE49-F238E27FC236}">
                      <a16:creationId xmlns:a16="http://schemas.microsoft.com/office/drawing/2014/main" id="{F222F4A0-D216-42ED-B0E7-6A502CDF1041}"/>
                    </a:ext>
                  </a:extLst>
                </p:cNvPr>
                <p:cNvSpPr/>
                <p:nvPr/>
              </p:nvSpPr>
              <p:spPr>
                <a:xfrm rot="10800000" flipV="1">
                  <a:off x="1502569" y="157163"/>
                  <a:ext cx="873919" cy="216693"/>
                </a:xfrm>
                <a:prstGeom prst="right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9202E483-C554-46E8-96B8-8753429455AF}"/>
                    </a:ext>
                  </a:extLst>
                </p:cNvPr>
                <p:cNvSpPr/>
                <p:nvPr/>
              </p:nvSpPr>
              <p:spPr>
                <a:xfrm>
                  <a:off x="1492271" y="267994"/>
                  <a:ext cx="884215" cy="15712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/>
                </a:p>
              </p:txBody>
            </p: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FD1DA56-CE38-4BA1-BA1A-204E87881288}"/>
                  </a:ext>
                </a:extLst>
              </p:cNvPr>
              <p:cNvSpPr txBox="1"/>
              <p:nvPr/>
            </p:nvSpPr>
            <p:spPr>
              <a:xfrm>
                <a:off x="100096" y="4077470"/>
                <a:ext cx="500495" cy="1356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22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计算系统驱动数据库优化</a:t>
                </a:r>
              </a:p>
            </p:txBody>
          </p:sp>
        </p:grp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4A91CFD-C261-4B21-8442-052B8FDA3AB9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1157663" y="5495405"/>
              <a:ext cx="0" cy="548520"/>
            </a:xfrm>
            <a:prstGeom prst="straightConnector1">
              <a:avLst/>
            </a:prstGeom>
            <a:ln w="762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EA39854-A540-4C5C-BCF4-61DD8479D793}"/>
                </a:ext>
              </a:extLst>
            </p:cNvPr>
            <p:cNvGrpSpPr/>
            <p:nvPr/>
          </p:nvGrpSpPr>
          <p:grpSpPr>
            <a:xfrm>
              <a:off x="3510405" y="1652174"/>
              <a:ext cx="4780357" cy="1084784"/>
              <a:chOff x="3510405" y="1652174"/>
              <a:chExt cx="4780357" cy="1084784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F370F88-8590-4DAD-ACD0-596877E949D9}"/>
                  </a:ext>
                </a:extLst>
              </p:cNvPr>
              <p:cNvGrpSpPr/>
              <p:nvPr/>
            </p:nvGrpSpPr>
            <p:grpSpPr>
              <a:xfrm>
                <a:off x="3510405" y="1652174"/>
                <a:ext cx="4780357" cy="1084784"/>
                <a:chOff x="3510405" y="1652174"/>
                <a:chExt cx="4780357" cy="1084784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FF24CA3F-33FB-4BEE-BAE1-4DD2C444B5B6}"/>
                    </a:ext>
                  </a:extLst>
                </p:cNvPr>
                <p:cNvSpPr/>
                <p:nvPr/>
              </p:nvSpPr>
              <p:spPr>
                <a:xfrm>
                  <a:off x="3528106" y="1673226"/>
                  <a:ext cx="4762656" cy="106373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C59F8F-EA39-4267-889C-BC765521D2CA}"/>
                    </a:ext>
                  </a:extLst>
                </p:cNvPr>
                <p:cNvSpPr/>
                <p:nvPr/>
              </p:nvSpPr>
              <p:spPr>
                <a:xfrm>
                  <a:off x="3613961" y="2217007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关系代数建模</a:t>
                  </a: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41272C5-260C-412D-B3E5-9742A0823FA2}"/>
                    </a:ext>
                  </a:extLst>
                </p:cNvPr>
                <p:cNvSpPr/>
                <p:nvPr/>
              </p:nvSpPr>
              <p:spPr>
                <a:xfrm>
                  <a:off x="5174662" y="2213818"/>
                  <a:ext cx="1338145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关系算子优化</a:t>
                  </a: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B2B45AEC-5477-40FA-AB63-11D47CA93D0C}"/>
                    </a:ext>
                  </a:extLst>
                </p:cNvPr>
                <p:cNvSpPr/>
                <p:nvPr/>
              </p:nvSpPr>
              <p:spPr>
                <a:xfrm>
                  <a:off x="6753066" y="2212603"/>
                  <a:ext cx="1443801" cy="37204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22" dirty="0">
                      <a:solidFill>
                        <a:schemeClr val="tx1"/>
                      </a:solidFill>
                      <a:latin typeface="仿宋_GB2312" panose="02010609030101010101" pitchFamily="49" charset="-122"/>
                      <a:ea typeface="仿宋_GB2312" panose="02010609030101010101" pitchFamily="49" charset="-122"/>
                    </a:rPr>
                    <a:t>索引查询优化</a:t>
                  </a:r>
                </a:p>
              </p:txBody>
            </p: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B8B3EE04-61AC-4702-8F58-8C02E812C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5332" y="2067785"/>
                  <a:ext cx="1596105" cy="235"/>
                </a:xfrm>
                <a:prstGeom prst="line">
                  <a:avLst/>
                </a:prstGeom>
                <a:solidFill>
                  <a:schemeClr val="bg1"/>
                </a:solidFill>
                <a:ln w="38100">
                  <a:solidFill>
                    <a:schemeClr val="bg1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105D940-27E6-4CF3-936F-36C435DBA200}"/>
                    </a:ext>
                  </a:extLst>
                </p:cNvPr>
                <p:cNvSpPr txBox="1"/>
                <p:nvPr/>
              </p:nvSpPr>
              <p:spPr>
                <a:xfrm>
                  <a:off x="3510405" y="1652174"/>
                  <a:ext cx="2735439" cy="27935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022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程序可重现方案设计</a:t>
                  </a:r>
                </a:p>
              </p:txBody>
            </p: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BD22C64-E216-4F9B-97C7-E59F9187B030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4283033" y="2054324"/>
                <a:ext cx="1" cy="162683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DC39FA1F-EC64-46B5-B612-03728CA76709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5843735" y="2054324"/>
                <a:ext cx="0" cy="159494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40D27282-74EF-4C64-A279-293021400BCA}"/>
                </a:ext>
              </a:extLst>
            </p:cNvPr>
            <p:cNvCxnSpPr>
              <a:cxnSpLocks/>
            </p:cNvCxnSpPr>
            <p:nvPr/>
          </p:nvCxnSpPr>
          <p:spPr>
            <a:xfrm>
              <a:off x="5861436" y="2067934"/>
              <a:ext cx="1613531" cy="135144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2947D6-E35A-4B90-A749-3D10252AB1BA}"/>
                </a:ext>
              </a:extLst>
            </p:cNvPr>
            <p:cNvSpPr txBox="1"/>
            <p:nvPr/>
          </p:nvSpPr>
          <p:spPr>
            <a:xfrm>
              <a:off x="7119709" y="4657063"/>
              <a:ext cx="1271740" cy="2485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混合一致性设计</a:t>
              </a: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87DE138D-5F57-49FD-BD7C-4350F0EAF0D2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rot="16200000" flipV="1">
              <a:off x="7479572" y="4712380"/>
              <a:ext cx="1749462" cy="16248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810F560-DD18-4255-802B-510793FFC5E9}"/>
                </a:ext>
              </a:extLst>
            </p:cNvPr>
            <p:cNvSpPr txBox="1"/>
            <p:nvPr/>
          </p:nvSpPr>
          <p:spPr>
            <a:xfrm>
              <a:off x="7728126" y="2954201"/>
              <a:ext cx="800212" cy="24854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重构优化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926FA14-4D70-4099-87F4-A4D6F233B74C}"/>
                </a:ext>
              </a:extLst>
            </p:cNvPr>
            <p:cNvGrpSpPr/>
            <p:nvPr/>
          </p:nvGrpSpPr>
          <p:grpSpPr>
            <a:xfrm>
              <a:off x="8815604" y="2799651"/>
              <a:ext cx="3163610" cy="2238478"/>
              <a:chOff x="6849123" y="3275142"/>
              <a:chExt cx="2969671" cy="1920217"/>
            </a:xfrm>
          </p:grpSpPr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D921015A-475C-44A4-A343-E79042C85BBF}"/>
                  </a:ext>
                </a:extLst>
              </p:cNvPr>
              <p:cNvSpPr/>
              <p:nvPr/>
            </p:nvSpPr>
            <p:spPr>
              <a:xfrm>
                <a:off x="6859457" y="3283156"/>
                <a:ext cx="2945733" cy="1912203"/>
              </a:xfrm>
              <a:prstGeom prst="roundRect">
                <a:avLst>
                  <a:gd name="adj" fmla="val 9246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2218ECA-804B-4E2E-8457-ED1A8D98B4FD}"/>
                  </a:ext>
                </a:extLst>
              </p:cNvPr>
              <p:cNvSpPr txBox="1"/>
              <p:nvPr/>
            </p:nvSpPr>
            <p:spPr>
              <a:xfrm>
                <a:off x="6849123" y="3275142"/>
                <a:ext cx="2969671" cy="23963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22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产业信息化、智能化转型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019086F-3EC7-4BC2-8627-0FA44AC19393}"/>
                </a:ext>
              </a:extLst>
            </p:cNvPr>
            <p:cNvSpPr txBox="1"/>
            <p:nvPr/>
          </p:nvSpPr>
          <p:spPr>
            <a:xfrm>
              <a:off x="10509387" y="3261447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产生经济效益</a:t>
              </a:r>
              <a:endParaRPr lang="en-US" altLang="zh-CN" sz="1733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3F782C4-FDE8-49DA-9BCD-5AE46BBCE035}"/>
                </a:ext>
              </a:extLst>
            </p:cNvPr>
            <p:cNvGrpSpPr/>
            <p:nvPr/>
          </p:nvGrpSpPr>
          <p:grpSpPr>
            <a:xfrm>
              <a:off x="8958183" y="3563505"/>
              <a:ext cx="2939405" cy="276999"/>
              <a:chOff x="8959559" y="3451535"/>
              <a:chExt cx="2939405" cy="276999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881BD0F-498E-4336-9B24-55628B6EE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34F4232-6A3D-4EC3-A072-DCA84EC8D89F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江西省有色金属产业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449D43A4-7D4A-4B2B-BF37-881A85B73BA4}"/>
                </a:ext>
              </a:extLst>
            </p:cNvPr>
            <p:cNvGrpSpPr/>
            <p:nvPr/>
          </p:nvGrpSpPr>
          <p:grpSpPr>
            <a:xfrm>
              <a:off x="8958183" y="3910575"/>
              <a:ext cx="2939405" cy="276999"/>
              <a:chOff x="8959559" y="3451535"/>
              <a:chExt cx="2939405" cy="276999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BBCE3C6-FA7B-4C6E-8A17-F32DB057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9F8F714-212D-4FF9-A767-3CB637B35F7D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数字医疗业务领域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15B79FA-50EB-4987-864D-5EDBD4427DAE}"/>
                </a:ext>
              </a:extLst>
            </p:cNvPr>
            <p:cNvGrpSpPr/>
            <p:nvPr/>
          </p:nvGrpSpPr>
          <p:grpSpPr>
            <a:xfrm>
              <a:off x="8958183" y="4257646"/>
              <a:ext cx="2939405" cy="276999"/>
              <a:chOff x="8959559" y="3451535"/>
              <a:chExt cx="2939405" cy="276999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2431938-0A13-480A-9C8E-77565B1F5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9DF8DB8-9F4D-461B-8C71-3C35C072372C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政府云服务平台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B62BCDF-D644-4EE9-9098-A26EFF0B0B9E}"/>
                </a:ext>
              </a:extLst>
            </p:cNvPr>
            <p:cNvGrpSpPr/>
            <p:nvPr/>
          </p:nvGrpSpPr>
          <p:grpSpPr>
            <a:xfrm>
              <a:off x="8958183" y="4604716"/>
              <a:ext cx="2939405" cy="276999"/>
              <a:chOff x="8959559" y="3451535"/>
              <a:chExt cx="2939405" cy="276999"/>
            </a:xfrm>
          </p:grpSpPr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40E8F8BD-8DE7-4EDE-B6AC-2C3B04C94E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4683" y="3728534"/>
                <a:ext cx="134428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BE7D89-9E9C-427A-8A61-9DC4D2E96343}"/>
                  </a:ext>
                </a:extLst>
              </p:cNvPr>
              <p:cNvSpPr txBox="1"/>
              <p:nvPr/>
            </p:nvSpPr>
            <p:spPr>
              <a:xfrm>
                <a:off x="8959559" y="3451535"/>
                <a:ext cx="1598428" cy="2485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733" dirty="0">
                    <a:latin typeface="仿宋_GB2312" panose="02010609030101010101" pitchFamily="49" charset="-122"/>
                    <a:ea typeface="仿宋_GB2312" panose="02010609030101010101" pitchFamily="49" charset="-122"/>
                  </a:rPr>
                  <a:t>企业信息化平台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9B214A7-92F6-4735-BF1F-DF72F6546AE2}"/>
                </a:ext>
              </a:extLst>
            </p:cNvPr>
            <p:cNvSpPr txBox="1"/>
            <p:nvPr/>
          </p:nvSpPr>
          <p:spPr>
            <a:xfrm>
              <a:off x="10460788" y="3541855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200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245F3AD-F9FB-43BE-9F85-B0C66BB3D180}"/>
                </a:ext>
              </a:extLst>
            </p:cNvPr>
            <p:cNvSpPr txBox="1"/>
            <p:nvPr/>
          </p:nvSpPr>
          <p:spPr>
            <a:xfrm>
              <a:off x="10479081" y="3864010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300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F02DD3A-ADC2-45B0-B67D-A08E44D3D2AE}"/>
                </a:ext>
              </a:extLst>
            </p:cNvPr>
            <p:cNvSpPr txBox="1"/>
            <p:nvPr/>
          </p:nvSpPr>
          <p:spPr>
            <a:xfrm>
              <a:off x="10479080" y="4234362"/>
              <a:ext cx="1549987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3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项</a:t>
              </a:r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政府服务平台</a:t>
              </a:r>
              <a:endParaRPr lang="en-US" altLang="zh-CN" sz="1733" dirty="0"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7597AF-E842-483B-93BC-FEDD86F63BE2}"/>
                </a:ext>
              </a:extLst>
            </p:cNvPr>
            <p:cNvSpPr txBox="1"/>
            <p:nvPr/>
          </p:nvSpPr>
          <p:spPr>
            <a:xfrm>
              <a:off x="10496648" y="4597898"/>
              <a:ext cx="1328850" cy="248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744"/>
              <a:r>
                <a:rPr lang="en-US" altLang="zh-CN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743</a:t>
              </a:r>
              <a:r>
                <a:rPr lang="zh-CN" altLang="en-US" sz="1733" dirty="0">
                  <a:solidFill>
                    <a:srgbClr val="C00000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万元</a:t>
              </a:r>
              <a:endParaRPr lang="en-US" altLang="zh-CN" sz="1733" dirty="0">
                <a:solidFill>
                  <a:srgbClr val="C000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D8F193A2-1891-4BE7-9628-1FEC4BDA3FFF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 rot="16200000" flipH="1">
              <a:off x="2582277" y="4677465"/>
              <a:ext cx="1749464" cy="232312"/>
            </a:xfrm>
            <a:prstGeom prst="bentConnector2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146926FC-9CDD-4960-995E-3D5467D5B569}"/>
                </a:ext>
              </a:extLst>
            </p:cNvPr>
            <p:cNvCxnSpPr>
              <a:cxnSpLocks/>
              <a:stCxn id="103" idx="2"/>
              <a:endCxn id="96" idx="1"/>
            </p:cNvCxnSpPr>
            <p:nvPr/>
          </p:nvCxnSpPr>
          <p:spPr>
            <a:xfrm rot="5400000">
              <a:off x="4123651" y="3900271"/>
              <a:ext cx="1217596" cy="2318568"/>
            </a:xfrm>
            <a:prstGeom prst="bentConnector4">
              <a:avLst>
                <a:gd name="adj1" fmla="val 8993"/>
                <a:gd name="adj2" fmla="val 109860"/>
              </a:avLst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B65B39-CDCD-4F1B-85C2-90E611458654}"/>
                </a:ext>
              </a:extLst>
            </p:cNvPr>
            <p:cNvSpPr txBox="1"/>
            <p:nvPr/>
          </p:nvSpPr>
          <p:spPr>
            <a:xfrm>
              <a:off x="3383888" y="4767055"/>
              <a:ext cx="824332" cy="248545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733" dirty="0">
                  <a:latin typeface="仿宋_GB2312" panose="02010609030101010101" pitchFamily="49" charset="-122"/>
                  <a:ea typeface="仿宋_GB2312" panose="02010609030101010101" pitchFamily="49" charset="-122"/>
                </a:rPr>
                <a:t>量化评价</a:t>
              </a:r>
            </a:p>
          </p:txBody>
        </p:sp>
        <p:sp>
          <p:nvSpPr>
            <p:cNvPr id="38" name="箭头: V 形 37">
              <a:extLst>
                <a:ext uri="{FF2B5EF4-FFF2-40B4-BE49-F238E27FC236}">
                  <a16:creationId xmlns:a16="http://schemas.microsoft.com/office/drawing/2014/main" id="{69E6E75C-66D5-4352-A5FA-93F214495961}"/>
                </a:ext>
              </a:extLst>
            </p:cNvPr>
            <p:cNvSpPr/>
            <p:nvPr/>
          </p:nvSpPr>
          <p:spPr>
            <a:xfrm>
              <a:off x="275912" y="1176016"/>
              <a:ext cx="3142761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39" name="箭头: V 形 38">
              <a:extLst>
                <a:ext uri="{FF2B5EF4-FFF2-40B4-BE49-F238E27FC236}">
                  <a16:creationId xmlns:a16="http://schemas.microsoft.com/office/drawing/2014/main" id="{023C8478-CEA6-479E-ABE2-E7FA2EFC81EE}"/>
                </a:ext>
              </a:extLst>
            </p:cNvPr>
            <p:cNvSpPr/>
            <p:nvPr/>
          </p:nvSpPr>
          <p:spPr>
            <a:xfrm>
              <a:off x="3340853" y="1180528"/>
              <a:ext cx="5236410" cy="408264"/>
            </a:xfrm>
            <a:prstGeom prst="chevr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4F88DE9-8249-4732-9420-42E087702D8F}"/>
                </a:ext>
              </a:extLst>
            </p:cNvPr>
            <p:cNvSpPr txBox="1"/>
            <p:nvPr/>
          </p:nvSpPr>
          <p:spPr>
            <a:xfrm>
              <a:off x="209755" y="1214749"/>
              <a:ext cx="3012734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主要问题</a:t>
              </a:r>
            </a:p>
          </p:txBody>
        </p:sp>
        <p:sp>
          <p:nvSpPr>
            <p:cNvPr id="41" name="箭头: V 形 40">
              <a:extLst>
                <a:ext uri="{FF2B5EF4-FFF2-40B4-BE49-F238E27FC236}">
                  <a16:creationId xmlns:a16="http://schemas.microsoft.com/office/drawing/2014/main" id="{0222D365-3F51-411C-BC96-E28D8D39354E}"/>
                </a:ext>
              </a:extLst>
            </p:cNvPr>
            <p:cNvSpPr/>
            <p:nvPr/>
          </p:nvSpPr>
          <p:spPr>
            <a:xfrm>
              <a:off x="8500913" y="1176016"/>
              <a:ext cx="3499279" cy="408264"/>
            </a:xfrm>
            <a:prstGeom prst="chevron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>
                <a:solidFill>
                  <a:schemeClr val="tx1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A5E39-A8F0-4211-B5A3-094A7C30C872}"/>
                </a:ext>
              </a:extLst>
            </p:cNvPr>
            <p:cNvSpPr txBox="1"/>
            <p:nvPr/>
          </p:nvSpPr>
          <p:spPr>
            <a:xfrm>
              <a:off x="8875300" y="1204575"/>
              <a:ext cx="3012734" cy="3101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11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性能评估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8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4D5EA2-A3FF-4AA5-B25B-E5D8B50DA666}"/>
              </a:ext>
            </a:extLst>
          </p:cNvPr>
          <p:cNvSpPr/>
          <p:nvPr/>
        </p:nvSpPr>
        <p:spPr>
          <a:xfrm>
            <a:off x="-5067444" y="622940"/>
            <a:ext cx="17132563" cy="8875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24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72B8BB6-5E96-481F-8351-FBAC7DC12649}"/>
              </a:ext>
            </a:extLst>
          </p:cNvPr>
          <p:cNvSpPr/>
          <p:nvPr/>
        </p:nvSpPr>
        <p:spPr>
          <a:xfrm>
            <a:off x="578858" y="1340014"/>
            <a:ext cx="5700283" cy="43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确定性重放实现方法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8D964E-8805-4D43-B569-C20D0F23CC53}"/>
              </a:ext>
            </a:extLst>
          </p:cNvPr>
          <p:cNvSpPr/>
          <p:nvPr/>
        </p:nvSpPr>
        <p:spPr>
          <a:xfrm>
            <a:off x="578855" y="2209964"/>
            <a:ext cx="2792993" cy="3130386"/>
          </a:xfrm>
          <a:prstGeom prst="roundRect">
            <a:avLst>
              <a:gd name="adj" fmla="val 118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0797B70-AB10-484A-95B8-2472E0D132A5}"/>
              </a:ext>
            </a:extLst>
          </p:cNvPr>
          <p:cNvSpPr/>
          <p:nvPr/>
        </p:nvSpPr>
        <p:spPr>
          <a:xfrm>
            <a:off x="801107" y="2613283"/>
            <a:ext cx="2297693" cy="43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D6C321-46EA-4138-A09B-D70980D774F6}"/>
              </a:ext>
            </a:extLst>
          </p:cNvPr>
          <p:cNvSpPr txBox="1"/>
          <p:nvPr/>
        </p:nvSpPr>
        <p:spPr>
          <a:xfrm>
            <a:off x="578855" y="2117442"/>
            <a:ext cx="2792993" cy="4035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22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基于硬件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79366D9-5C0F-4289-A588-8EA843CB2951}"/>
              </a:ext>
            </a:extLst>
          </p:cNvPr>
          <p:cNvSpPr/>
          <p:nvPr/>
        </p:nvSpPr>
        <p:spPr>
          <a:xfrm>
            <a:off x="3486154" y="2209964"/>
            <a:ext cx="2792993" cy="3130386"/>
          </a:xfrm>
          <a:prstGeom prst="roundRect">
            <a:avLst>
              <a:gd name="adj" fmla="val 11893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553DA15-B773-4936-9C84-F74DD6B85BAD}"/>
              </a:ext>
            </a:extLst>
          </p:cNvPr>
          <p:cNvSpPr/>
          <p:nvPr/>
        </p:nvSpPr>
        <p:spPr>
          <a:xfrm>
            <a:off x="3708406" y="2613283"/>
            <a:ext cx="2297693" cy="43163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817EFA-8362-4757-9BA2-C480750B3EF9}"/>
              </a:ext>
            </a:extLst>
          </p:cNvPr>
          <p:cNvSpPr txBox="1"/>
          <p:nvPr/>
        </p:nvSpPr>
        <p:spPr>
          <a:xfrm>
            <a:off x="3486154" y="2117442"/>
            <a:ext cx="2792993" cy="4035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22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基于软件</a:t>
            </a:r>
          </a:p>
        </p:txBody>
      </p:sp>
    </p:spTree>
    <p:extLst>
      <p:ext uri="{BB962C8B-B14F-4D97-AF65-F5344CB8AC3E}">
        <p14:creationId xmlns:p14="http://schemas.microsoft.com/office/powerpoint/2010/main" val="130175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17A942-4768-4E58-B1C6-2FEE021FBB38}"/>
              </a:ext>
            </a:extLst>
          </p:cNvPr>
          <p:cNvSpPr/>
          <p:nvPr/>
        </p:nvSpPr>
        <p:spPr>
          <a:xfrm>
            <a:off x="1048755" y="3861128"/>
            <a:ext cx="4348745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CPU </a:t>
            </a:r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指令架构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10A8E1-DBC9-4AF0-AF97-834EC37D15C8}"/>
              </a:ext>
            </a:extLst>
          </p:cNvPr>
          <p:cNvSpPr/>
          <p:nvPr/>
        </p:nvSpPr>
        <p:spPr>
          <a:xfrm>
            <a:off x="1785355" y="3511714"/>
            <a:ext cx="3612145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Linux </a:t>
            </a:r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内核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623683-D14A-464B-A8D7-9E3931587056}"/>
              </a:ext>
            </a:extLst>
          </p:cNvPr>
          <p:cNvSpPr/>
          <p:nvPr/>
        </p:nvSpPr>
        <p:spPr>
          <a:xfrm>
            <a:off x="1048755" y="1765464"/>
            <a:ext cx="4348745" cy="153018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9CBC8E-DAC7-48A9-B34E-9820CF809BC4}"/>
              </a:ext>
            </a:extLst>
          </p:cNvPr>
          <p:cNvSpPr/>
          <p:nvPr/>
        </p:nvSpPr>
        <p:spPr>
          <a:xfrm>
            <a:off x="1175755" y="2533400"/>
            <a:ext cx="4120145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不确定性拦截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DDBE88-4ECB-4EEB-B7FB-4CCBA11C457B}"/>
              </a:ext>
            </a:extLst>
          </p:cNvPr>
          <p:cNvSpPr/>
          <p:nvPr/>
        </p:nvSpPr>
        <p:spPr>
          <a:xfrm>
            <a:off x="1175755" y="1904172"/>
            <a:ext cx="1688095" cy="3490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进程</a:t>
            </a:r>
            <a:r>
              <a:rPr lang="en-US" altLang="zh-CN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A</a:t>
            </a:r>
            <a:endParaRPr lang="zh-CN" altLang="en-US" sz="1400" b="1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DAC742-34E4-4557-8AF6-D379C87C25BD}"/>
              </a:ext>
            </a:extLst>
          </p:cNvPr>
          <p:cNvSpPr/>
          <p:nvPr/>
        </p:nvSpPr>
        <p:spPr>
          <a:xfrm>
            <a:off x="3607805" y="1904172"/>
            <a:ext cx="1688095" cy="3490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进程</a:t>
            </a:r>
            <a:r>
              <a:rPr lang="en-US" altLang="zh-CN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B</a:t>
            </a:r>
            <a:endParaRPr lang="zh-CN" altLang="en-US" sz="1400" b="1" dirty="0">
              <a:solidFill>
                <a:schemeClr val="tx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092FCFF2-8757-446C-B69C-F3C046FCCB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2606" y="3053931"/>
            <a:ext cx="1075729" cy="538667"/>
          </a:xfrm>
          <a:prstGeom prst="curvedConnector3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06EBB1B-0E22-41AA-9CF6-1BFBA8344A9E}"/>
              </a:ext>
            </a:extLst>
          </p:cNvPr>
          <p:cNvCxnSpPr>
            <a:stCxn id="5" idx="0"/>
            <a:endCxn id="9" idx="2"/>
          </p:cNvCxnSpPr>
          <p:nvPr/>
        </p:nvCxnSpPr>
        <p:spPr>
          <a:xfrm rot="16200000" flipV="1">
            <a:off x="3050471" y="2970757"/>
            <a:ext cx="726314" cy="355600"/>
          </a:xfrm>
          <a:prstGeom prst="curvedConnector3">
            <a:avLst/>
          </a:prstGeom>
          <a:ln w="12700"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DAD27399-E215-4BDA-BDA8-79D69E0848B1}"/>
              </a:ext>
            </a:extLst>
          </p:cNvPr>
          <p:cNvCxnSpPr>
            <a:endCxn id="10" idx="2"/>
          </p:cNvCxnSpPr>
          <p:nvPr/>
        </p:nvCxnSpPr>
        <p:spPr>
          <a:xfrm rot="5400000" flipH="1" flipV="1">
            <a:off x="1881153" y="2391908"/>
            <a:ext cx="277299" cy="1"/>
          </a:xfrm>
          <a:prstGeom prst="curvedConnector3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ECCB9F3-37E7-452D-A3F9-E4BC1188D677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rot="5400000" flipH="1" flipV="1">
            <a:off x="3703769" y="1785317"/>
            <a:ext cx="280142" cy="1216025"/>
          </a:xfrm>
          <a:prstGeom prst="curvedConnector3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DE0EA16-648E-4F61-902D-C008E29284BF}"/>
              </a:ext>
            </a:extLst>
          </p:cNvPr>
          <p:cNvSpPr txBox="1"/>
          <p:nvPr/>
        </p:nvSpPr>
        <p:spPr>
          <a:xfrm>
            <a:off x="4627564" y="2942017"/>
            <a:ext cx="7492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容器</a:t>
            </a:r>
          </a:p>
        </p:txBody>
      </p:sp>
    </p:spTree>
    <p:extLst>
      <p:ext uri="{BB962C8B-B14F-4D97-AF65-F5344CB8AC3E}">
        <p14:creationId xmlns:p14="http://schemas.microsoft.com/office/powerpoint/2010/main" val="33517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B420932-FC3D-49D2-8992-CEFF7A551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955668"/>
              </p:ext>
            </p:extLst>
          </p:nvPr>
        </p:nvGraphicFramePr>
        <p:xfrm>
          <a:off x="259976" y="177425"/>
          <a:ext cx="6535271" cy="2953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13250CF-BDE9-4796-B639-19DFF5752B17}"/>
              </a:ext>
            </a:extLst>
          </p:cNvPr>
          <p:cNvGrpSpPr/>
          <p:nvPr/>
        </p:nvGrpSpPr>
        <p:grpSpPr>
          <a:xfrm>
            <a:off x="800735" y="4206240"/>
            <a:ext cx="5256530" cy="1493520"/>
            <a:chOff x="0" y="0"/>
            <a:chExt cx="5256530" cy="149352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6360A64-BDA9-4FDB-ABA8-01598993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56530" cy="1083945"/>
            </a:xfrm>
            <a:prstGeom prst="rect">
              <a:avLst/>
            </a:prstGeom>
          </p:spPr>
        </p:pic>
        <p:sp>
          <p:nvSpPr>
            <p:cNvPr id="15" name="文本框 16">
              <a:extLst>
                <a:ext uri="{FF2B5EF4-FFF2-40B4-BE49-F238E27FC236}">
                  <a16:creationId xmlns:a16="http://schemas.microsoft.com/office/drawing/2014/main" id="{A236A640-48C8-4760-8F52-7429CC6DFB9D}"/>
                </a:ext>
              </a:extLst>
            </p:cNvPr>
            <p:cNvSpPr txBox="1"/>
            <p:nvPr/>
          </p:nvSpPr>
          <p:spPr>
            <a:xfrm>
              <a:off x="0" y="1143000"/>
              <a:ext cx="5256530" cy="35052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indent="127000" algn="ctr">
                <a:lnSpc>
                  <a:spcPts val="2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r>
                <a:rPr lang="en-US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2.2 </a:t>
              </a: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指令集设计手册页数对比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0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/>
              <p:nvPr/>
            </p:nvSpPr>
            <p:spPr>
              <a:xfrm flipH="1">
                <a:off x="-4423623" y="152935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89" b="1" i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 </a:t>
                </a:r>
                <a14:m>
                  <m:oMath xmlns:m="http://schemas.openxmlformats.org/officeDocument/2006/math">
                    <m:r>
                      <a:rPr lang="en-US" altLang="zh-CN" sz="2889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𝒛𝒆𝒓𝒐</m:t>
                    </m:r>
                  </m:oMath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6580AA7-D458-4534-BC32-F0519356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1529359"/>
                <a:ext cx="4922098" cy="503744"/>
              </a:xfrm>
              <a:prstGeom prst="rect">
                <a:avLst/>
              </a:prstGeom>
              <a:blipFill>
                <a:blip r:embed="rId2"/>
                <a:stretch>
                  <a:fillRect t="-15909" b="-2840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/>
              <p:nvPr/>
            </p:nvSpPr>
            <p:spPr>
              <a:xfrm flipH="1">
                <a:off x="-4423623" y="2033103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777889-0440-4E71-93C7-4CB2DA27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2033103"/>
                <a:ext cx="4922098" cy="503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/>
              <p:nvPr/>
            </p:nvSpPr>
            <p:spPr>
              <a:xfrm flipH="1">
                <a:off x="-4423623" y="2536848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7C94D74-CBE0-4C94-8F39-7DD3DBA29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2536848"/>
                <a:ext cx="4922098" cy="503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/>
              <p:nvPr/>
            </p:nvSpPr>
            <p:spPr>
              <a:xfrm flipH="1">
                <a:off x="-4423623" y="304059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4434AD3-E50F-4F06-938C-762C28ED3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3040592"/>
                <a:ext cx="4922098" cy="5037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/>
              <p:nvPr/>
            </p:nvSpPr>
            <p:spPr>
              <a:xfrm flipH="1">
                <a:off x="-4423623" y="868873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𝒑𝒄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28131BA-96BF-4283-9A84-45A345727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8688732"/>
                <a:ext cx="4922098" cy="5037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/>
              <p:nvPr/>
            </p:nvSpPr>
            <p:spPr>
              <a:xfrm flipH="1">
                <a:off x="-4423623" y="354433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376BBA8-701B-49C6-94B5-EE61B4092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3544336"/>
                <a:ext cx="4922098" cy="5037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/>
              <p:nvPr/>
            </p:nvSpPr>
            <p:spPr>
              <a:xfrm flipH="1">
                <a:off x="-4423623" y="404808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CFF436E-0F58-41ED-BEF7-4FE832AC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4048080"/>
                <a:ext cx="4922098" cy="5037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/>
              <p:nvPr/>
            </p:nvSpPr>
            <p:spPr>
              <a:xfrm flipH="1">
                <a:off x="-4423623" y="5434542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𝟏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573F42-265F-496D-8ACF-968AA08F3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5434542"/>
                <a:ext cx="4922098" cy="5037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/>
              <p:nvPr/>
            </p:nvSpPr>
            <p:spPr>
              <a:xfrm flipH="1">
                <a:off x="-4423623" y="5938286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𝟐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15C51D-0BCF-4D63-8BC0-07EE88288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5938286"/>
                <a:ext cx="4922098" cy="5037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/>
              <p:nvPr/>
            </p:nvSpPr>
            <p:spPr>
              <a:xfrm flipH="1">
                <a:off x="-4423623" y="6442030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𝟑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C6B0C6D-7591-4B8C-B20C-7FBE9EBE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6442030"/>
                <a:ext cx="4922098" cy="5037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/>
              <p:nvPr/>
            </p:nvSpPr>
            <p:spPr>
              <a:xfrm flipH="1">
                <a:off x="-4423623" y="6945774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𝟒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FB53511-6937-4551-B51A-BCA60EFA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6945774"/>
                <a:ext cx="4922098" cy="5037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/>
              <p:nvPr/>
            </p:nvSpPr>
            <p:spPr>
              <a:xfrm flipH="1">
                <a:off x="-4423623" y="7449519"/>
                <a:ext cx="4922098" cy="50374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889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𝟓</m:t>
                      </m:r>
                    </m:oMath>
                  </m:oMathPara>
                </a14:m>
                <a:endParaRPr lang="zh-CN" altLang="en-US" sz="2889" b="1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A931AD0-B2EF-480A-BD24-730B156A9B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4423623" y="7449519"/>
                <a:ext cx="4922098" cy="5037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DF1B7016-34B5-435B-836A-556AE997DE21}"/>
              </a:ext>
            </a:extLst>
          </p:cNvPr>
          <p:cNvSpPr txBox="1"/>
          <p:nvPr/>
        </p:nvSpPr>
        <p:spPr>
          <a:xfrm>
            <a:off x="-2188243" y="4200732"/>
            <a:ext cx="451342" cy="1372510"/>
          </a:xfrm>
          <a:prstGeom prst="rect">
            <a:avLst/>
          </a:prstGeom>
          <a:noFill/>
        </p:spPr>
        <p:txBody>
          <a:bodyPr vert="eaVert" wrap="square" anchor="ctr" anchorCtr="0">
            <a:spAutoFit/>
          </a:bodyPr>
          <a:lstStyle/>
          <a:p>
            <a:pPr marL="204744" algn="ctr"/>
            <a:r>
              <a:rPr lang="en-US" altLang="zh-CN" sz="1733" b="1" kern="8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···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/>
              <p:nvPr/>
            </p:nvSpPr>
            <p:spPr>
              <a:xfrm>
                <a:off x="-4623264" y="924896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853468-14AE-4A0E-974D-EEC5E1F11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924896"/>
                <a:ext cx="2393950" cy="6258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/>
              <p:nvPr/>
            </p:nvSpPr>
            <p:spPr>
              <a:xfrm>
                <a:off x="-4623264" y="8049553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𝑿𝑳𝑬𝑵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B336136-36EA-4C92-9455-E04A76AE3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23264" y="8049553"/>
                <a:ext cx="2393950" cy="6258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/>
              <p:nvPr/>
            </p:nvSpPr>
            <p:spPr>
              <a:xfrm>
                <a:off x="-891117" y="924894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467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E40AC2C-015E-4610-AD2E-C6161BA56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1117" y="924894"/>
                <a:ext cx="2393950" cy="6258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/>
              <p:nvPr/>
            </p:nvSpPr>
            <p:spPr>
              <a:xfrm>
                <a:off x="-891117" y="8052146"/>
                <a:ext cx="2393950" cy="625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67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6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B6A99D-13A5-4BEB-84C1-B7AD2270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1117" y="8052146"/>
                <a:ext cx="2393950" cy="6258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45D814C5-894B-4003-AD6D-A9BF6DB79397}"/>
              </a:ext>
            </a:extLst>
          </p:cNvPr>
          <p:cNvSpPr/>
          <p:nvPr/>
        </p:nvSpPr>
        <p:spPr>
          <a:xfrm flipH="1">
            <a:off x="1599141" y="3466709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6B7DFC2-B466-445C-A616-52477F77895E}"/>
              </a:ext>
            </a:extLst>
          </p:cNvPr>
          <p:cNvSpPr/>
          <p:nvPr/>
        </p:nvSpPr>
        <p:spPr>
          <a:xfrm flipH="1">
            <a:off x="9409290" y="3466709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9BB3EB0-CF38-44A9-A610-3E54119D60DA}"/>
              </a:ext>
            </a:extLst>
          </p:cNvPr>
          <p:cNvSpPr/>
          <p:nvPr/>
        </p:nvSpPr>
        <p:spPr>
          <a:xfrm flipH="1">
            <a:off x="7797269" y="3466709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1917E19-DF29-462A-A507-0952E2F65523}"/>
              </a:ext>
            </a:extLst>
          </p:cNvPr>
          <p:cNvSpPr txBox="1"/>
          <p:nvPr/>
        </p:nvSpPr>
        <p:spPr>
          <a:xfrm>
            <a:off x="11012066" y="2877486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F6B6855-BF96-4EB6-A0EA-3DDA1207B670}"/>
              </a:ext>
            </a:extLst>
          </p:cNvPr>
          <p:cNvSpPr txBox="1"/>
          <p:nvPr/>
        </p:nvSpPr>
        <p:spPr>
          <a:xfrm>
            <a:off x="9351365" y="2870187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88AA16-9CB6-47B7-8479-91D008D4CE26}"/>
              </a:ext>
            </a:extLst>
          </p:cNvPr>
          <p:cNvSpPr txBox="1"/>
          <p:nvPr/>
        </p:nvSpPr>
        <p:spPr>
          <a:xfrm>
            <a:off x="9027795" y="2888773"/>
            <a:ext cx="37413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2FE7A04-7050-44AD-B16D-DFA41727464D}"/>
              </a:ext>
            </a:extLst>
          </p:cNvPr>
          <p:cNvSpPr txBox="1"/>
          <p:nvPr/>
        </p:nvSpPr>
        <p:spPr>
          <a:xfrm>
            <a:off x="6331800" y="288877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31FE45-6614-4F0C-9799-494E2AB6BF7C}"/>
              </a:ext>
            </a:extLst>
          </p:cNvPr>
          <p:cNvSpPr txBox="1"/>
          <p:nvPr/>
        </p:nvSpPr>
        <p:spPr>
          <a:xfrm>
            <a:off x="7762166" y="2879480"/>
            <a:ext cx="627059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170B38-9F0A-4215-9CD6-3B1AF986F68A}"/>
              </a:ext>
            </a:extLst>
          </p:cNvPr>
          <p:cNvSpPr txBox="1"/>
          <p:nvPr/>
        </p:nvSpPr>
        <p:spPr>
          <a:xfrm>
            <a:off x="7253328" y="28701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D274F4C-1BC3-4679-B973-D77B15938608}"/>
              </a:ext>
            </a:extLst>
          </p:cNvPr>
          <p:cNvSpPr txBox="1"/>
          <p:nvPr/>
        </p:nvSpPr>
        <p:spPr>
          <a:xfrm>
            <a:off x="6713148" y="2870187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98B5CF7-CA4C-4EC3-B1DA-F24E7F0D0B67}"/>
              </a:ext>
            </a:extLst>
          </p:cNvPr>
          <p:cNvSpPr/>
          <p:nvPr/>
        </p:nvSpPr>
        <p:spPr>
          <a:xfrm flipH="1">
            <a:off x="6861706" y="3466709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B4633CC-8B50-44EE-A10E-F1163EC709D1}"/>
              </a:ext>
            </a:extLst>
          </p:cNvPr>
          <p:cNvSpPr/>
          <p:nvPr/>
        </p:nvSpPr>
        <p:spPr>
          <a:xfrm flipH="1">
            <a:off x="5305839" y="3466709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418FA92-CAB8-40C9-A98B-F6D2C63B0B20}"/>
              </a:ext>
            </a:extLst>
          </p:cNvPr>
          <p:cNvSpPr txBox="1"/>
          <p:nvPr/>
        </p:nvSpPr>
        <p:spPr>
          <a:xfrm>
            <a:off x="5210637" y="2901709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F68940-3063-4618-97A7-645AABD9BB37}"/>
              </a:ext>
            </a:extLst>
          </p:cNvPr>
          <p:cNvSpPr txBox="1"/>
          <p:nvPr/>
        </p:nvSpPr>
        <p:spPr>
          <a:xfrm>
            <a:off x="4749874" y="2888772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9636664-CF81-4EED-81E9-D08BB0F6FA71}"/>
              </a:ext>
            </a:extLst>
          </p:cNvPr>
          <p:cNvSpPr/>
          <p:nvPr/>
        </p:nvSpPr>
        <p:spPr>
          <a:xfrm flipH="1">
            <a:off x="3793595" y="3466709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0DACCFA-8832-43B0-A987-1ADE0C838685}"/>
              </a:ext>
            </a:extLst>
          </p:cNvPr>
          <p:cNvSpPr txBox="1"/>
          <p:nvPr/>
        </p:nvSpPr>
        <p:spPr>
          <a:xfrm>
            <a:off x="3697490" y="291908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B647730-46C0-43BD-BDA6-4F5F0B436AFB}"/>
              </a:ext>
            </a:extLst>
          </p:cNvPr>
          <p:cNvSpPr txBox="1"/>
          <p:nvPr/>
        </p:nvSpPr>
        <p:spPr>
          <a:xfrm>
            <a:off x="3299159" y="2911001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48F3732-EF1C-4107-99EE-6659357DF74C}"/>
              </a:ext>
            </a:extLst>
          </p:cNvPr>
          <p:cNvSpPr txBox="1"/>
          <p:nvPr/>
        </p:nvSpPr>
        <p:spPr>
          <a:xfrm>
            <a:off x="1568616" y="2897228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6933D79-B1F4-43FF-BA14-F5CC04F6149E}"/>
              </a:ext>
            </a:extLst>
          </p:cNvPr>
          <p:cNvSpPr txBox="1"/>
          <p:nvPr/>
        </p:nvSpPr>
        <p:spPr>
          <a:xfrm>
            <a:off x="1599142" y="3502230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funct7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CC14138-EC0E-4017-BCE9-313AC79E210F}"/>
              </a:ext>
            </a:extLst>
          </p:cNvPr>
          <p:cNvSpPr txBox="1"/>
          <p:nvPr/>
        </p:nvSpPr>
        <p:spPr>
          <a:xfrm>
            <a:off x="3793597" y="3457146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ABEB8B8-E6B9-4EDF-BF58-7EB9D19E868B}"/>
              </a:ext>
            </a:extLst>
          </p:cNvPr>
          <p:cNvSpPr txBox="1"/>
          <p:nvPr/>
        </p:nvSpPr>
        <p:spPr>
          <a:xfrm>
            <a:off x="5339054" y="3453773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3AF0ACA-65D5-4F02-81FD-D85B58847EE4}"/>
              </a:ext>
            </a:extLst>
          </p:cNvPr>
          <p:cNvSpPr txBox="1"/>
          <p:nvPr/>
        </p:nvSpPr>
        <p:spPr>
          <a:xfrm>
            <a:off x="6894920" y="3521327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E8B7782-0E02-409B-A98B-291D115954FB}"/>
              </a:ext>
            </a:extLst>
          </p:cNvPr>
          <p:cNvSpPr txBox="1"/>
          <p:nvPr/>
        </p:nvSpPr>
        <p:spPr>
          <a:xfrm>
            <a:off x="7811428" y="3459670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D38EC91-57FA-490D-832E-D7DFD82C5732}"/>
              </a:ext>
            </a:extLst>
          </p:cNvPr>
          <p:cNvSpPr txBox="1"/>
          <p:nvPr/>
        </p:nvSpPr>
        <p:spPr>
          <a:xfrm>
            <a:off x="9423445" y="3481590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04E97EB-F558-437A-80C1-E8F3713A7137}"/>
              </a:ext>
            </a:extLst>
          </p:cNvPr>
          <p:cNvSpPr/>
          <p:nvPr/>
        </p:nvSpPr>
        <p:spPr>
          <a:xfrm flipH="1">
            <a:off x="1599141" y="4186771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367AF5BE-2F4E-4F48-BC40-1EAEB0953686}"/>
              </a:ext>
            </a:extLst>
          </p:cNvPr>
          <p:cNvSpPr/>
          <p:nvPr/>
        </p:nvSpPr>
        <p:spPr>
          <a:xfrm flipH="1">
            <a:off x="9409290" y="4186771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36DE004-6A2F-4033-B17C-C177247A989B}"/>
              </a:ext>
            </a:extLst>
          </p:cNvPr>
          <p:cNvSpPr/>
          <p:nvPr/>
        </p:nvSpPr>
        <p:spPr>
          <a:xfrm flipH="1">
            <a:off x="7797269" y="4186771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05E2C00-970B-4948-AFF9-DD61EFA86742}"/>
              </a:ext>
            </a:extLst>
          </p:cNvPr>
          <p:cNvSpPr/>
          <p:nvPr/>
        </p:nvSpPr>
        <p:spPr>
          <a:xfrm flipH="1">
            <a:off x="6861706" y="4186771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7425844-3BE6-44BB-A1A2-32356EB28CD5}"/>
              </a:ext>
            </a:extLst>
          </p:cNvPr>
          <p:cNvSpPr/>
          <p:nvPr/>
        </p:nvSpPr>
        <p:spPr>
          <a:xfrm flipH="1">
            <a:off x="5305839" y="4186771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36D7570-5A94-4CA8-982E-6BDADCFDB473}"/>
              </a:ext>
            </a:extLst>
          </p:cNvPr>
          <p:cNvSpPr txBox="1"/>
          <p:nvPr/>
        </p:nvSpPr>
        <p:spPr>
          <a:xfrm>
            <a:off x="5339054" y="4173836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F6D99A6D-3059-4881-AECA-1EC62A351D9F}"/>
              </a:ext>
            </a:extLst>
          </p:cNvPr>
          <p:cNvSpPr txBox="1"/>
          <p:nvPr/>
        </p:nvSpPr>
        <p:spPr>
          <a:xfrm>
            <a:off x="6894920" y="4241390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0DE9A9B-6797-4CCE-84C4-133368766D65}"/>
              </a:ext>
            </a:extLst>
          </p:cNvPr>
          <p:cNvSpPr txBox="1"/>
          <p:nvPr/>
        </p:nvSpPr>
        <p:spPr>
          <a:xfrm>
            <a:off x="7811428" y="4179733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F69E3A7-D4AA-48D3-B317-D8DFBF12CB1A}"/>
              </a:ext>
            </a:extLst>
          </p:cNvPr>
          <p:cNvSpPr txBox="1"/>
          <p:nvPr/>
        </p:nvSpPr>
        <p:spPr>
          <a:xfrm>
            <a:off x="9423445" y="4201653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E2BDC6DD-E38F-4A33-97ED-E4D15435F485}"/>
              </a:ext>
            </a:extLst>
          </p:cNvPr>
          <p:cNvSpPr/>
          <p:nvPr/>
        </p:nvSpPr>
        <p:spPr>
          <a:xfrm flipH="1">
            <a:off x="1599141" y="4917480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ACE0716-0410-4A2F-9716-6D610954B664}"/>
              </a:ext>
            </a:extLst>
          </p:cNvPr>
          <p:cNvSpPr/>
          <p:nvPr/>
        </p:nvSpPr>
        <p:spPr>
          <a:xfrm flipH="1">
            <a:off x="9409290" y="4917480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DE76FD8-BB23-4EA4-BFD2-69F3C360067E}"/>
              </a:ext>
            </a:extLst>
          </p:cNvPr>
          <p:cNvSpPr/>
          <p:nvPr/>
        </p:nvSpPr>
        <p:spPr>
          <a:xfrm flipH="1">
            <a:off x="7797269" y="4917480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097AB91-CAAF-4237-A401-C9E2CB6F550B}"/>
              </a:ext>
            </a:extLst>
          </p:cNvPr>
          <p:cNvSpPr/>
          <p:nvPr/>
        </p:nvSpPr>
        <p:spPr>
          <a:xfrm flipH="1">
            <a:off x="6861706" y="4917480"/>
            <a:ext cx="946283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F7DFF4D2-F790-473E-A43F-413152F833EC}"/>
              </a:ext>
            </a:extLst>
          </p:cNvPr>
          <p:cNvSpPr/>
          <p:nvPr/>
        </p:nvSpPr>
        <p:spPr>
          <a:xfrm flipH="1">
            <a:off x="5305839" y="4917480"/>
            <a:ext cx="1555866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BF0D3F0D-3FD7-4792-98F3-49173FB9420D}"/>
              </a:ext>
            </a:extLst>
          </p:cNvPr>
          <p:cNvSpPr/>
          <p:nvPr/>
        </p:nvSpPr>
        <p:spPr>
          <a:xfrm flipH="1">
            <a:off x="3793595" y="4917480"/>
            <a:ext cx="151223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0887E7-542E-49DA-8352-2BF550861445}"/>
              </a:ext>
            </a:extLst>
          </p:cNvPr>
          <p:cNvSpPr txBox="1"/>
          <p:nvPr/>
        </p:nvSpPr>
        <p:spPr>
          <a:xfrm>
            <a:off x="1599142" y="4953001"/>
            <a:ext cx="2194455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imm[11:5]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0AF11E3-6892-41AC-B0A0-4A572107F624}"/>
              </a:ext>
            </a:extLst>
          </p:cNvPr>
          <p:cNvSpPr txBox="1"/>
          <p:nvPr/>
        </p:nvSpPr>
        <p:spPr>
          <a:xfrm>
            <a:off x="3793597" y="4907917"/>
            <a:ext cx="1555866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rs2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0B0B37E-46BB-4934-BC2E-C2128622AFDD}"/>
              </a:ext>
            </a:extLst>
          </p:cNvPr>
          <p:cNvSpPr txBox="1"/>
          <p:nvPr/>
        </p:nvSpPr>
        <p:spPr>
          <a:xfrm>
            <a:off x="5339054" y="4904544"/>
            <a:ext cx="151223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rs1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8BAC3C1-B5DF-4210-87E5-7595CA522C74}"/>
              </a:ext>
            </a:extLst>
          </p:cNvPr>
          <p:cNvSpPr txBox="1"/>
          <p:nvPr/>
        </p:nvSpPr>
        <p:spPr>
          <a:xfrm>
            <a:off x="6894920" y="4972098"/>
            <a:ext cx="946284" cy="359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funct3</a:t>
            </a:r>
            <a:endParaRPr lang="zh-CN" altLang="en-US" sz="1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55747E-ADF2-4D32-9CF4-7FA9F9640ADC}"/>
              </a:ext>
            </a:extLst>
          </p:cNvPr>
          <p:cNvSpPr txBox="1"/>
          <p:nvPr/>
        </p:nvSpPr>
        <p:spPr>
          <a:xfrm>
            <a:off x="7811428" y="4910441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imm[4:0]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3C416EC-D1BC-4F6E-AE33-A8BF5CD81B19}"/>
              </a:ext>
            </a:extLst>
          </p:cNvPr>
          <p:cNvSpPr txBox="1"/>
          <p:nvPr/>
        </p:nvSpPr>
        <p:spPr>
          <a:xfrm>
            <a:off x="9423445" y="4932361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65544F0-F5C9-42AE-8C92-FCAB9FF1B0D9}"/>
              </a:ext>
            </a:extLst>
          </p:cNvPr>
          <p:cNvSpPr/>
          <p:nvPr/>
        </p:nvSpPr>
        <p:spPr>
          <a:xfrm flipH="1">
            <a:off x="1599141" y="5664684"/>
            <a:ext cx="9880168" cy="5037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600" b="1" i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3E1EEA-5BE1-4208-925C-AD60477976F5}"/>
              </a:ext>
            </a:extLst>
          </p:cNvPr>
          <p:cNvSpPr/>
          <p:nvPr/>
        </p:nvSpPr>
        <p:spPr>
          <a:xfrm flipH="1">
            <a:off x="9409290" y="5664684"/>
            <a:ext cx="2070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9EA17F9-54A2-4FC0-83BC-A80CECCB8324}"/>
              </a:ext>
            </a:extLst>
          </p:cNvPr>
          <p:cNvSpPr/>
          <p:nvPr/>
        </p:nvSpPr>
        <p:spPr>
          <a:xfrm flipH="1">
            <a:off x="7797269" y="5664684"/>
            <a:ext cx="1612017" cy="503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zh-CN" altLang="en-US" sz="2311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BA6A66-0CA2-4A97-B154-CAFBC8B04D3F}"/>
              </a:ext>
            </a:extLst>
          </p:cNvPr>
          <p:cNvSpPr txBox="1"/>
          <p:nvPr/>
        </p:nvSpPr>
        <p:spPr>
          <a:xfrm>
            <a:off x="1599141" y="5679565"/>
            <a:ext cx="6190768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imm[31:12]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F318836-15C6-45FD-97C5-F00085843BCA}"/>
              </a:ext>
            </a:extLst>
          </p:cNvPr>
          <p:cNvSpPr txBox="1"/>
          <p:nvPr/>
        </p:nvSpPr>
        <p:spPr>
          <a:xfrm>
            <a:off x="7811428" y="5657645"/>
            <a:ext cx="159050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F7E6FF0C-D4F0-44D4-826A-E4D2EB186E6C}"/>
              </a:ext>
            </a:extLst>
          </p:cNvPr>
          <p:cNvSpPr txBox="1"/>
          <p:nvPr/>
        </p:nvSpPr>
        <p:spPr>
          <a:xfrm>
            <a:off x="9423445" y="5679565"/>
            <a:ext cx="2055862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68A4AB0F-01A0-4343-B1DD-E6FC15417D0C}"/>
              </a:ext>
            </a:extLst>
          </p:cNvPr>
          <p:cNvSpPr txBox="1"/>
          <p:nvPr/>
        </p:nvSpPr>
        <p:spPr>
          <a:xfrm>
            <a:off x="1599142" y="4174491"/>
            <a:ext cx="3696284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imm[11:0]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99DC344-73D7-41A4-A59F-888313F3F30C}"/>
              </a:ext>
            </a:extLst>
          </p:cNvPr>
          <p:cNvSpPr txBox="1"/>
          <p:nvPr/>
        </p:nvSpPr>
        <p:spPr>
          <a:xfrm>
            <a:off x="11672466" y="3453773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3B06DAF-E845-41CB-AD06-DA360FFB3D9B}"/>
              </a:ext>
            </a:extLst>
          </p:cNvPr>
          <p:cNvSpPr txBox="1"/>
          <p:nvPr/>
        </p:nvSpPr>
        <p:spPr>
          <a:xfrm>
            <a:off x="11672466" y="4201494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8D2C943E-79F7-4D52-8196-E6CDA2845D7C}"/>
              </a:ext>
            </a:extLst>
          </p:cNvPr>
          <p:cNvSpPr txBox="1"/>
          <p:nvPr/>
        </p:nvSpPr>
        <p:spPr>
          <a:xfrm>
            <a:off x="11672466" y="4945520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F30F12CE-7860-4DB3-A198-F33476697E7F}"/>
              </a:ext>
            </a:extLst>
          </p:cNvPr>
          <p:cNvSpPr txBox="1"/>
          <p:nvPr/>
        </p:nvSpPr>
        <p:spPr>
          <a:xfrm>
            <a:off x="11672466" y="5701136"/>
            <a:ext cx="66040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1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31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prstDash val="lgDashDotDot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2335</TotalTime>
  <Words>304</Words>
  <Application>Microsoft Office PowerPoint</Application>
  <PresentationFormat>A4 纸张(210x297 毫米)</PresentationFormat>
  <Paragraphs>115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Adobe 繁黑體 Std B</vt:lpstr>
      <vt:lpstr>仿宋_GB2312</vt:lpstr>
      <vt:lpstr>黑体</vt:lpstr>
      <vt:lpstr>黑体gb2312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Ao Cui</dc:creator>
  <cp:lastModifiedBy>Ao Cui</cp:lastModifiedBy>
  <cp:revision>148</cp:revision>
  <dcterms:created xsi:type="dcterms:W3CDTF">2022-03-12T16:47:19Z</dcterms:created>
  <dcterms:modified xsi:type="dcterms:W3CDTF">2022-03-23T14:57:33Z</dcterms:modified>
</cp:coreProperties>
</file>