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42" r:id="rId2"/>
    <p:sldId id="361" r:id="rId3"/>
    <p:sldId id="364" r:id="rId4"/>
    <p:sldId id="365" r:id="rId5"/>
    <p:sldId id="366" r:id="rId6"/>
    <p:sldId id="371" r:id="rId7"/>
    <p:sldId id="367" r:id="rId8"/>
    <p:sldId id="368" r:id="rId9"/>
    <p:sldId id="372" r:id="rId10"/>
    <p:sldId id="37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33FF"/>
    <a:srgbClr val="035C9C"/>
    <a:srgbClr val="F3F3F3"/>
    <a:srgbClr val="2C7CB3"/>
    <a:srgbClr val="7F7F7F"/>
    <a:srgbClr val="0363A5"/>
    <a:srgbClr val="035C96"/>
    <a:srgbClr val="047E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6" autoAdjust="0"/>
    <p:restoredTop sz="86604" autoAdjust="0"/>
  </p:normalViewPr>
  <p:slideViewPr>
    <p:cSldViewPr snapToGrid="0" showGuides="1">
      <p:cViewPr varScale="1">
        <p:scale>
          <a:sx n="99" d="100"/>
          <a:sy n="99" d="100"/>
        </p:scale>
        <p:origin x="320" y="64"/>
      </p:cViewPr>
      <p:guideLst>
        <p:guide orient="horz" pos="2205"/>
        <p:guide pos="39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495802" y="636286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8772" y="6362862"/>
            <a:ext cx="2743200" cy="365125"/>
          </a:xfrm>
        </p:spPr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67392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35C9C"/>
              </a:solidFill>
              <a:cs typeface="+mn-ea"/>
              <a:sym typeface="+mn-lt"/>
            </a:endParaRPr>
          </a:p>
        </p:txBody>
      </p:sp>
      <p:sp>
        <p:nvSpPr>
          <p:cNvPr id="10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035C9C"/>
              </a:solidFill>
              <a:cs typeface="+mn-ea"/>
              <a:sym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933" y="163795"/>
            <a:ext cx="10515600" cy="84012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43339" y="1316568"/>
            <a:ext cx="11809312" cy="4993217"/>
          </a:xfrm>
          <a:prstGeom prst="rect">
            <a:avLst/>
          </a:prstGeom>
        </p:spPr>
        <p:txBody>
          <a:bodyPr/>
          <a:lstStyle>
            <a:lvl1pPr>
              <a:spcAft>
                <a:spcPts val="1600"/>
              </a:spcAft>
              <a:defRPr/>
            </a:lvl1pPr>
            <a:lvl2pPr>
              <a:spcAft>
                <a:spcPts val="1600"/>
              </a:spcAft>
              <a:defRPr/>
            </a:lvl2pPr>
            <a:lvl3pPr>
              <a:spcAft>
                <a:spcPts val="1600"/>
              </a:spcAft>
              <a:defRPr/>
            </a:lvl3pPr>
            <a:lvl4pPr>
              <a:spcAft>
                <a:spcPts val="1600"/>
              </a:spcAft>
              <a:defRPr/>
            </a:lvl4pPr>
            <a:lvl5pPr>
              <a:spcAft>
                <a:spcPts val="1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793859" cy="365125"/>
          </a:xfrm>
        </p:spPr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60846" y="798903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solidFill>
                <a:srgbClr val="035C9C"/>
              </a:solidFill>
              <a:cs typeface="+mn-ea"/>
              <a:sym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933" y="163795"/>
            <a:ext cx="10515600" cy="84012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43339" y="1316568"/>
            <a:ext cx="11809312" cy="4993217"/>
          </a:xfrm>
          <a:prstGeom prst="rect">
            <a:avLst/>
          </a:prstGeom>
        </p:spPr>
        <p:txBody>
          <a:bodyPr/>
          <a:lstStyle>
            <a:lvl1pPr>
              <a:spcAft>
                <a:spcPts val="1600"/>
              </a:spcAft>
              <a:defRPr/>
            </a:lvl1pPr>
            <a:lvl2pPr>
              <a:spcAft>
                <a:spcPts val="1600"/>
              </a:spcAft>
              <a:defRPr/>
            </a:lvl2pPr>
            <a:lvl3pPr>
              <a:spcAft>
                <a:spcPts val="1600"/>
              </a:spcAft>
              <a:defRPr/>
            </a:lvl3pPr>
            <a:lvl4pPr>
              <a:spcAft>
                <a:spcPts val="1600"/>
              </a:spcAft>
              <a:defRPr/>
            </a:lvl4pPr>
            <a:lvl5pPr>
              <a:spcAft>
                <a:spcPts val="1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9E53A-9067-44FF-ACD6-9474B6010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0" y="6167943"/>
            <a:ext cx="2374381" cy="6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2351616" y="0"/>
            <a:ext cx="9840384" cy="9327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1616" y="136955"/>
            <a:ext cx="9408584" cy="65881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339" y="1316568"/>
            <a:ext cx="11809312" cy="4993217"/>
          </a:xfrm>
          <a:prstGeom prst="rect">
            <a:avLst/>
          </a:prstGeom>
        </p:spPr>
        <p:txBody>
          <a:bodyPr/>
          <a:lstStyle>
            <a:lvl1pPr>
              <a:spcAft>
                <a:spcPts val="1600"/>
              </a:spcAft>
              <a:defRPr/>
            </a:lvl1pPr>
            <a:lvl2pPr>
              <a:spcAft>
                <a:spcPts val="1600"/>
              </a:spcAft>
              <a:defRPr/>
            </a:lvl2pPr>
            <a:lvl3pPr>
              <a:spcAft>
                <a:spcPts val="1600"/>
              </a:spcAft>
              <a:defRPr/>
            </a:lvl3pPr>
            <a:lvl4pPr>
              <a:spcAft>
                <a:spcPts val="1600"/>
              </a:spcAft>
              <a:defRPr/>
            </a:lvl4pPr>
            <a:lvl5pPr>
              <a:spcAft>
                <a:spcPts val="1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42895" y="6451444"/>
            <a:ext cx="589856" cy="365125"/>
          </a:xfrm>
        </p:spPr>
        <p:txBody>
          <a:bodyPr/>
          <a:lstStyle>
            <a:lvl1pPr algn="ctr">
              <a:defRPr sz="1335">
                <a:solidFill>
                  <a:srgbClr val="2B3142"/>
                </a:solidFill>
              </a:defRPr>
            </a:lvl1pPr>
          </a:lstStyle>
          <a:p>
            <a:fld id="{60CA668C-5F5B-4084-8C43-0EF544EB6AD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1541846" y="6549997"/>
            <a:ext cx="192021" cy="168019"/>
          </a:xfrm>
          <a:prstGeom prst="triangle">
            <a:avLst/>
          </a:prstGeom>
          <a:solidFill>
            <a:srgbClr val="1D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/>
          </a:p>
        </p:txBody>
      </p:sp>
      <p:sp>
        <p:nvSpPr>
          <p:cNvPr id="8" name="等腰三角形 7"/>
          <p:cNvSpPr/>
          <p:nvPr userDrawn="1"/>
        </p:nvSpPr>
        <p:spPr>
          <a:xfrm rot="16200000" flipH="1">
            <a:off x="10941779" y="6549999"/>
            <a:ext cx="192021" cy="168019"/>
          </a:xfrm>
          <a:prstGeom prst="triangle">
            <a:avLst/>
          </a:prstGeom>
          <a:solidFill>
            <a:srgbClr val="1D7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A492-8ED3-4B2C-ADFE-88CABC1454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CA492-8ED3-4B2C-ADFE-88CABC1454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19"/>
          <p:cNvPicPr>
            <a:picLocks noChangeAspect="1"/>
          </p:cNvPicPr>
          <p:nvPr/>
        </p:nvPicPr>
        <p:blipFill rotWithShape="1">
          <a:blip r:embed="rId2"/>
          <a:srcRect l="34471" t="5602" r="3381"/>
          <a:stretch>
            <a:fillRect/>
          </a:stretch>
        </p:blipFill>
        <p:spPr>
          <a:xfrm>
            <a:off x="9731879" y="0"/>
            <a:ext cx="2460121" cy="202059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9457394" y="6356350"/>
            <a:ext cx="2743200" cy="365125"/>
          </a:xfrm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任意多边形: 形状 5"/>
          <p:cNvSpPr/>
          <p:nvPr/>
        </p:nvSpPr>
        <p:spPr>
          <a:xfrm>
            <a:off x="1041348" y="2147314"/>
            <a:ext cx="11062816" cy="2587626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571490" y="2930171"/>
            <a:ext cx="5885904" cy="461665"/>
            <a:chOff x="3529055" y="3225670"/>
            <a:chExt cx="5885904" cy="461665"/>
          </a:xfrm>
        </p:grpSpPr>
        <p:sp>
          <p:nvSpPr>
            <p:cNvPr id="10" name="矩形 11"/>
            <p:cNvSpPr/>
            <p:nvPr/>
          </p:nvSpPr>
          <p:spPr>
            <a:xfrm>
              <a:off x="3529055" y="3225670"/>
              <a:ext cx="5885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lt"/>
                </a:rPr>
                <a:t>机器人实践课展示</a:t>
              </a:r>
            </a:p>
          </p:txBody>
        </p:sp>
        <p:cxnSp>
          <p:nvCxnSpPr>
            <p:cNvPr id="11" name="直接连接符 13"/>
            <p:cNvCxnSpPr/>
            <p:nvPr/>
          </p:nvCxnSpPr>
          <p:spPr>
            <a:xfrm>
              <a:off x="4364800" y="3410336"/>
              <a:ext cx="4445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4"/>
            <p:cNvCxnSpPr/>
            <p:nvPr/>
          </p:nvCxnSpPr>
          <p:spPr>
            <a:xfrm>
              <a:off x="8134523" y="3428982"/>
              <a:ext cx="4445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52" b="4567"/>
          <a:stretch>
            <a:fillRect/>
          </a:stretch>
        </p:blipFill>
        <p:spPr>
          <a:xfrm>
            <a:off x="302560" y="4861658"/>
            <a:ext cx="2131358" cy="18484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346D7-829B-4769-9EF2-F54E57DB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7CF1-905C-3B78-79DB-BD49E572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A5413C7E-ABA6-CE9E-06A8-EF4D0F3C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机械臂视觉伺服跟踪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EC0835-A42B-4DA3-734B-104E0096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60" y="1275688"/>
            <a:ext cx="10528480" cy="24005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389EFC-332B-9E5B-CC21-19FB4CECCA4D}"/>
              </a:ext>
            </a:extLst>
          </p:cNvPr>
          <p:cNvSpPr txBox="1"/>
          <p:nvPr/>
        </p:nvSpPr>
        <p:spPr>
          <a:xfrm>
            <a:off x="960718" y="349157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所有代码开源至： https://github.com/Cu2O/RobotIBVS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D08844-0052-11DD-51F2-80AF86EA4636}"/>
              </a:ext>
            </a:extLst>
          </p:cNvPr>
          <p:cNvSpPr txBox="1"/>
          <p:nvPr/>
        </p:nvSpPr>
        <p:spPr>
          <a:xfrm>
            <a:off x="960718" y="3971924"/>
            <a:ext cx="60949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后续可完善思路：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moveit</a:t>
            </a:r>
            <a:r>
              <a:rPr lang="zh-CN" altLang="en-US" dirty="0"/>
              <a:t>规划改为基于雅可比矩阵的逆运动学解法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将基于图像的</a:t>
            </a:r>
            <a:r>
              <a:rPr lang="en-US" altLang="zh-CN" dirty="0"/>
              <a:t>IBVS</a:t>
            </a:r>
            <a:r>
              <a:rPr lang="zh-CN" altLang="en-US" dirty="0"/>
              <a:t>改为基于位置的</a:t>
            </a:r>
            <a:r>
              <a:rPr lang="en-US" altLang="zh-CN" dirty="0"/>
              <a:t>PBVS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加入</a:t>
            </a:r>
            <a:r>
              <a:rPr lang="en-US" altLang="zh-CN" dirty="0"/>
              <a:t>LLM</a:t>
            </a:r>
            <a:r>
              <a:rPr lang="zh-CN" altLang="en-US" dirty="0"/>
              <a:t>规划动作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增加夹取动作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73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2AB37-A6F8-E371-7711-E7BCD7EB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661E6-C022-8D71-7E8A-30B7CCA5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Gazebo</a:t>
            </a:r>
            <a:r>
              <a:rPr lang="zh-CN" altLang="en-US" dirty="0"/>
              <a:t>运动仿真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C2EED-C627-76F5-59ED-B50FF7880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27" y="2758493"/>
            <a:ext cx="4429125" cy="13144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9309A0-789F-0B2D-E463-42052A740B2A}"/>
              </a:ext>
            </a:extLst>
          </p:cNvPr>
          <p:cNvSpPr txBox="1"/>
          <p:nvPr/>
        </p:nvSpPr>
        <p:spPr>
          <a:xfrm>
            <a:off x="890148" y="1066224"/>
            <a:ext cx="106428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任务目标：</a:t>
            </a:r>
            <a:endParaRPr lang="en-US" altLang="zh-CN" dirty="0"/>
          </a:p>
          <a:p>
            <a:r>
              <a:rPr lang="zh-CN" altLang="en-US" dirty="0"/>
              <a:t>        搭建MoveIt!和Gazebo联合仿真环境中，编程实现UR机械臂末端实现圆弧和直线的运动规划。</a:t>
            </a:r>
            <a:endParaRPr lang="en-US" altLang="zh-CN" dirty="0"/>
          </a:p>
          <a:p>
            <a:r>
              <a:rPr lang="zh-CN" altLang="en-US" dirty="0"/>
              <a:t>拓展完成：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-apple-system"/>
              </a:rPr>
              <a:t>         基于</a:t>
            </a:r>
            <a:r>
              <a:rPr lang="en-US" altLang="zh-CN" b="0" i="0" dirty="0">
                <a:effectLst/>
                <a:latin typeface="-apple-system"/>
              </a:rPr>
              <a:t>yolov5</a:t>
            </a:r>
            <a:r>
              <a:rPr lang="zh-CN" altLang="en-US" b="0" i="0" dirty="0">
                <a:effectLst/>
                <a:latin typeface="-apple-system"/>
              </a:rPr>
              <a:t>目标识别，</a:t>
            </a:r>
            <a:r>
              <a:rPr lang="en-US" altLang="zh-CN" b="0" i="0" dirty="0" err="1">
                <a:effectLst/>
                <a:latin typeface="-apple-system"/>
              </a:rPr>
              <a:t>moveit</a:t>
            </a:r>
            <a:r>
              <a:rPr lang="zh-CN" altLang="en-US" b="0" i="0" dirty="0">
                <a:effectLst/>
                <a:latin typeface="-apple-system"/>
              </a:rPr>
              <a:t>动作规划，</a:t>
            </a:r>
            <a:r>
              <a:rPr lang="en-US" altLang="zh-CN" b="0" i="0" dirty="0">
                <a:effectLst/>
                <a:latin typeface="-apple-system"/>
              </a:rPr>
              <a:t>gazebo</a:t>
            </a:r>
            <a:r>
              <a:rPr lang="zh-CN" altLang="en-US" b="0" i="0" dirty="0">
                <a:effectLst/>
                <a:latin typeface="-apple-system"/>
              </a:rPr>
              <a:t>仿真的</a:t>
            </a:r>
            <a:r>
              <a:rPr lang="en-US" altLang="zh-CN" b="0" i="0" dirty="0">
                <a:effectLst/>
                <a:latin typeface="-apple-system"/>
              </a:rPr>
              <a:t>eye-in-hand</a:t>
            </a:r>
            <a:r>
              <a:rPr lang="zh-CN" altLang="en-US" b="0" i="0" dirty="0">
                <a:effectLst/>
                <a:latin typeface="-apple-system"/>
              </a:rPr>
              <a:t>视觉伺服</a:t>
            </a:r>
            <a:r>
              <a:rPr lang="en-US" altLang="zh-CN" b="0" i="0" dirty="0">
                <a:effectLst/>
                <a:latin typeface="-apple-system"/>
              </a:rPr>
              <a:t>Image-Based Visual </a:t>
            </a:r>
            <a:r>
              <a:rPr lang="en-US" altLang="zh-CN" b="0" i="0" dirty="0" err="1">
                <a:effectLst/>
                <a:latin typeface="-apple-system"/>
              </a:rPr>
              <a:t>Servoing</a:t>
            </a:r>
            <a:r>
              <a:rPr lang="zh-CN" altLang="en-US" b="0" i="0" dirty="0">
                <a:effectLst/>
                <a:latin typeface="-apple-system"/>
              </a:rPr>
              <a:t>，实现相机检测到目标，移动到其上方。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1104E5-DCF0-6E49-23C8-1D1AE52EAB5A}"/>
              </a:ext>
            </a:extLst>
          </p:cNvPr>
          <p:cNvSpPr txBox="1"/>
          <p:nvPr/>
        </p:nvSpPr>
        <p:spPr>
          <a:xfrm>
            <a:off x="960981" y="4343399"/>
            <a:ext cx="101212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my_robot_description</a:t>
            </a:r>
            <a:r>
              <a:rPr lang="zh-CN" altLang="en-US" b="0" i="0" dirty="0">
                <a:effectLst/>
                <a:latin typeface="Inter"/>
              </a:rPr>
              <a:t>：通常用于存放机器人的描述相关文件，比如机器人的 </a:t>
            </a:r>
            <a:r>
              <a:rPr lang="en-US" altLang="zh-CN" b="0" i="0" dirty="0">
                <a:effectLst/>
                <a:latin typeface="Inter"/>
              </a:rPr>
              <a:t>URDF</a:t>
            </a:r>
            <a:r>
              <a:rPr lang="zh-CN" altLang="en-US" b="0" i="0" dirty="0">
                <a:effectLst/>
                <a:latin typeface="Inter"/>
              </a:rPr>
              <a:t>。</a:t>
            </a:r>
            <a:endParaRPr lang="en-US" altLang="zh-CN" b="0" i="0" dirty="0">
              <a:effectLst/>
              <a:latin typeface="Inter"/>
            </a:endParaRPr>
          </a:p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my_robot_gazebo</a:t>
            </a:r>
            <a:r>
              <a:rPr lang="zh-CN" altLang="en-US" b="0" i="0" dirty="0">
                <a:effectLst/>
                <a:latin typeface="Inter"/>
              </a:rPr>
              <a:t>：一般存放与在 </a:t>
            </a:r>
            <a:r>
              <a:rPr lang="en-US" altLang="zh-CN" b="0" i="0" dirty="0">
                <a:effectLst/>
                <a:latin typeface="Inter"/>
              </a:rPr>
              <a:t>Gazebo </a:t>
            </a:r>
            <a:r>
              <a:rPr lang="zh-CN" altLang="en-US" b="0" i="0" dirty="0">
                <a:effectLst/>
                <a:latin typeface="Inter"/>
              </a:rPr>
              <a:t>仿真环境中配置和运行机器人相关的文件。</a:t>
            </a:r>
            <a:endParaRPr lang="en-US" altLang="zh-CN" b="0" i="0" dirty="0">
              <a:effectLst/>
              <a:latin typeface="Inter"/>
            </a:endParaRPr>
          </a:p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my_robot_moveit_config</a:t>
            </a:r>
            <a:r>
              <a:rPr lang="zh-CN" altLang="en-US" b="0" i="0" dirty="0">
                <a:effectLst/>
                <a:latin typeface="Inter"/>
              </a:rPr>
              <a:t>：</a:t>
            </a:r>
            <a:r>
              <a:rPr lang="en-US" altLang="zh-CN" b="0" i="0" dirty="0" err="1">
                <a:effectLst/>
                <a:latin typeface="Inter"/>
              </a:rPr>
              <a:t>MoveIt</a:t>
            </a:r>
            <a:r>
              <a:rPr lang="en-US" altLang="zh-CN" b="0" i="0" dirty="0">
                <a:effectLst/>
                <a:latin typeface="Inter"/>
              </a:rPr>
              <a:t>! </a:t>
            </a:r>
            <a:r>
              <a:rPr lang="zh-CN" altLang="en-US" b="0" i="0" dirty="0">
                <a:effectLst/>
                <a:latin typeface="Inter"/>
              </a:rPr>
              <a:t>是 </a:t>
            </a:r>
            <a:r>
              <a:rPr lang="en-US" altLang="zh-CN" b="0" i="0" dirty="0">
                <a:effectLst/>
                <a:latin typeface="Inter"/>
              </a:rPr>
              <a:t>ROS </a:t>
            </a:r>
            <a:r>
              <a:rPr lang="zh-CN" altLang="en-US" b="0" i="0" dirty="0">
                <a:effectLst/>
                <a:latin typeface="Inter"/>
              </a:rPr>
              <a:t>中用于机器人运动规划的功能包集。</a:t>
            </a:r>
            <a:endParaRPr lang="en-US" altLang="zh-CN" dirty="0">
              <a:latin typeface="Inter"/>
            </a:endParaRPr>
          </a:p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my_robot_planning</a:t>
            </a:r>
            <a:r>
              <a:rPr lang="zh-CN" altLang="en-US" b="0" i="0" dirty="0">
                <a:effectLst/>
                <a:latin typeface="Inter"/>
              </a:rPr>
              <a:t>：存放自定义的机器人运动规划相关代码和配置文件。</a:t>
            </a:r>
            <a:endParaRPr lang="en-US" altLang="zh-CN" b="0" i="0" dirty="0">
              <a:effectLst/>
              <a:latin typeface="Inter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Yolov5_ros</a:t>
            </a:r>
            <a:r>
              <a:rPr lang="zh-CN" altLang="en-US" b="0" i="0" dirty="0">
                <a:effectLst/>
                <a:latin typeface="Inter"/>
              </a:rPr>
              <a:t>：是将 </a:t>
            </a:r>
            <a:r>
              <a:rPr lang="en-US" altLang="zh-CN" b="0" i="0" dirty="0">
                <a:effectLst/>
                <a:latin typeface="Inter"/>
              </a:rPr>
              <a:t>YOLOv5</a:t>
            </a:r>
            <a:r>
              <a:rPr lang="zh-CN" altLang="en-US" b="0" i="0" dirty="0">
                <a:effectLst/>
                <a:latin typeface="Inter"/>
              </a:rPr>
              <a:t>（</a:t>
            </a:r>
            <a:r>
              <a:rPr lang="en-US" altLang="zh-CN" b="0" i="0" dirty="0">
                <a:effectLst/>
                <a:latin typeface="Inter"/>
              </a:rPr>
              <a:t>You Only Look Once version 5</a:t>
            </a:r>
            <a:r>
              <a:rPr lang="zh-CN" altLang="en-US" b="0" i="0" dirty="0">
                <a:effectLst/>
                <a:latin typeface="Inter"/>
              </a:rPr>
              <a:t>，一种高效的目标检测算法 ）与 </a:t>
            </a:r>
            <a:r>
              <a:rPr lang="en-US" altLang="zh-CN" b="0" i="0" dirty="0">
                <a:effectLst/>
                <a:latin typeface="Inter"/>
              </a:rPr>
              <a:t>ROS </a:t>
            </a:r>
            <a:r>
              <a:rPr lang="zh-CN" altLang="en-US" b="0" i="0" dirty="0">
                <a:effectLst/>
                <a:latin typeface="Inter"/>
              </a:rPr>
              <a:t>集成的相关代码和配置文件夹。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5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A44C-B494-CFCF-4BAD-8E2DB0EC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8138C52-4F52-9EB3-802C-C54EE373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my_robot_description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CC78EC-C4AE-2EB9-431C-3CFC26D7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04" y="1331623"/>
            <a:ext cx="7086600" cy="1181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B5F693-4560-C199-7D20-6F1E0315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4" y="3272709"/>
            <a:ext cx="7258050" cy="29527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A3FF7B-B874-9B76-B7C8-232CD0BEC42C}"/>
              </a:ext>
            </a:extLst>
          </p:cNvPr>
          <p:cNvSpPr txBox="1"/>
          <p:nvPr/>
        </p:nvSpPr>
        <p:spPr>
          <a:xfrm>
            <a:off x="447004" y="2903377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机械臂末端添加夹爪与深度相机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98B9AA8-A99D-DB9E-E44D-B79CCEDB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25" y="1369852"/>
            <a:ext cx="4029075" cy="30670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2139C0F-9FD6-8A59-9668-A393EC98B943}"/>
              </a:ext>
            </a:extLst>
          </p:cNvPr>
          <p:cNvSpPr txBox="1"/>
          <p:nvPr/>
        </p:nvSpPr>
        <p:spPr>
          <a:xfrm>
            <a:off x="1856169" y="243145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rgb/image_raw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FBFE98-8588-68C1-805A-7FD6A6368808}"/>
              </a:ext>
            </a:extLst>
          </p:cNvPr>
          <p:cNvCxnSpPr/>
          <p:nvPr/>
        </p:nvCxnSpPr>
        <p:spPr>
          <a:xfrm>
            <a:off x="2627290" y="2195848"/>
            <a:ext cx="0" cy="316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EDCA5-05BA-240C-9541-E87DAB4C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824E08C-0E2C-8660-7324-FA4A9137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my_robot_moveit_config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A04FF-8FFA-D92F-E0BF-F3697B2A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9" y="1353017"/>
            <a:ext cx="9028090" cy="45383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A9C227E-1B05-73F6-2CBF-6E164704BD19}"/>
              </a:ext>
            </a:extLst>
          </p:cNvPr>
          <p:cNvSpPr txBox="1"/>
          <p:nvPr/>
        </p:nvSpPr>
        <p:spPr>
          <a:xfrm>
            <a:off x="1316328" y="594279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Moveit</a:t>
            </a:r>
            <a:r>
              <a:rPr lang="zh-CN" altLang="en-US" dirty="0"/>
              <a:t>启动、配置与覆盖</a:t>
            </a:r>
          </a:p>
        </p:txBody>
      </p:sp>
    </p:spTree>
    <p:extLst>
      <p:ext uri="{BB962C8B-B14F-4D97-AF65-F5344CB8AC3E}">
        <p14:creationId xmlns:p14="http://schemas.microsoft.com/office/powerpoint/2010/main" val="10676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1F01-C31B-DCF9-0F50-2F96D92E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922C235-4E9C-D703-0A2D-F0DD7731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my_robot_gazebo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2B626A-0E9F-C992-B012-710DE333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" y="1765006"/>
            <a:ext cx="10671988" cy="42623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73E8D3-5497-96A5-0B59-D77392A9B125}"/>
              </a:ext>
            </a:extLst>
          </p:cNvPr>
          <p:cNvSpPr txBox="1"/>
          <p:nvPr/>
        </p:nvSpPr>
        <p:spPr>
          <a:xfrm>
            <a:off x="4316032" y="2308025"/>
            <a:ext cx="609492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启动仿真空白世界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C791A8-7DE8-6AA7-33E5-98D67788FA0E}"/>
              </a:ext>
            </a:extLst>
          </p:cNvPr>
          <p:cNvSpPr txBox="1"/>
          <p:nvPr/>
        </p:nvSpPr>
        <p:spPr>
          <a:xfrm>
            <a:off x="4686532" y="3100848"/>
            <a:ext cx="6094926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effectLst/>
              </a:rPr>
              <a:t>发送机器人 </a:t>
            </a:r>
            <a:r>
              <a:rPr lang="en-US" altLang="zh-CN" b="1" dirty="0">
                <a:solidFill>
                  <a:srgbClr val="000000"/>
                </a:solidFill>
                <a:effectLst/>
              </a:rPr>
              <a:t>URDF </a:t>
            </a:r>
            <a:r>
              <a:rPr lang="zh-CN" altLang="en-US" b="1" dirty="0">
                <a:solidFill>
                  <a:srgbClr val="000000"/>
                </a:solidFill>
                <a:effectLst/>
              </a:rPr>
              <a:t>到参数服务器</a:t>
            </a:r>
            <a:endParaRPr lang="en-US" altLang="zh-CN" b="0" i="0" dirty="0">
              <a:solidFill>
                <a:srgbClr val="F9FAFB"/>
              </a:solidFill>
              <a:effectLst/>
              <a:latin typeface="PingFang SC"/>
            </a:endParaRPr>
          </a:p>
          <a:p>
            <a:pPr>
              <a:buNone/>
            </a:pPr>
            <a:br>
              <a:rPr lang="zh-CN" alt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E5CA7-7F7F-EC6A-9316-77ADDC44B299}"/>
              </a:ext>
            </a:extLst>
          </p:cNvPr>
          <p:cNvSpPr txBox="1"/>
          <p:nvPr/>
        </p:nvSpPr>
        <p:spPr>
          <a:xfrm>
            <a:off x="6969080" y="3534522"/>
            <a:ext cx="609492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启动节点在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Gazebo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中生成机器人模型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635967-3CF5-3F01-E117-C9CF36922C5A}"/>
              </a:ext>
            </a:extLst>
          </p:cNvPr>
          <p:cNvSpPr txBox="1"/>
          <p:nvPr/>
        </p:nvSpPr>
        <p:spPr>
          <a:xfrm>
            <a:off x="5726268" y="4149014"/>
            <a:ext cx="6532808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引入控制器工具相关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launch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784F7B-2001-8670-EAB9-1BDA98B304F1}"/>
              </a:ext>
            </a:extLst>
          </p:cNvPr>
          <p:cNvSpPr txBox="1"/>
          <p:nvPr/>
        </p:nvSpPr>
        <p:spPr>
          <a:xfrm>
            <a:off x="5445464" y="4967511"/>
            <a:ext cx="6532808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引入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MoveIt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!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规划执行相关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launch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文件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8A2323-0F63-B07A-304C-5A913A9A114C}"/>
              </a:ext>
            </a:extLst>
          </p:cNvPr>
          <p:cNvSpPr txBox="1"/>
          <p:nvPr/>
        </p:nvSpPr>
        <p:spPr>
          <a:xfrm>
            <a:off x="3789240" y="5346263"/>
            <a:ext cx="6532808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引入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YOLOv5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检测相关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launch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35653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1951-9CC9-B4A7-7900-7B238481D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F54CECCF-EF00-AA7E-38A2-22F4D7E4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my_robot_gazebo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CEAABD-818A-535B-14B8-21DEFE1B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7" y="1219683"/>
            <a:ext cx="11526591" cy="54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1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7DE96-E090-5C42-642C-9A3EF6C08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D9D980E-209C-85AC-6A4E-C8EBCCBF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YOLOv5_ros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47218C-CC81-FCA4-1DE7-D775CD68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9" y="1425675"/>
            <a:ext cx="5336617" cy="24051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8A7FE7-450B-DE05-6BAB-90E3ECCF339C}"/>
              </a:ext>
            </a:extLst>
          </p:cNvPr>
          <p:cNvSpPr txBox="1"/>
          <p:nvPr/>
        </p:nvSpPr>
        <p:spPr>
          <a:xfrm>
            <a:off x="522836" y="1064038"/>
            <a:ext cx="6532808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YOLOv5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检测相关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launch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50C388-C3FC-63BD-F274-7AFB39D7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3" y="4192454"/>
            <a:ext cx="4695893" cy="1839692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01D3118-A618-9142-963D-1ECD8F073802}"/>
              </a:ext>
            </a:extLst>
          </p:cNvPr>
          <p:cNvCxnSpPr>
            <a:cxnSpLocks/>
          </p:cNvCxnSpPr>
          <p:nvPr/>
        </p:nvCxnSpPr>
        <p:spPr>
          <a:xfrm>
            <a:off x="2929943" y="3515933"/>
            <a:ext cx="0" cy="89508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36F0F80F-9E41-2FC9-C690-B11E5B6E60FD}"/>
              </a:ext>
            </a:extLst>
          </p:cNvPr>
          <p:cNvSpPr/>
          <p:nvPr/>
        </p:nvSpPr>
        <p:spPr>
          <a:xfrm>
            <a:off x="5879206" y="2627290"/>
            <a:ext cx="888642" cy="368979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D3FD52-FF17-34F1-D38A-2D14E502401A}"/>
              </a:ext>
            </a:extLst>
          </p:cNvPr>
          <p:cNvSpPr txBox="1"/>
          <p:nvPr/>
        </p:nvSpPr>
        <p:spPr>
          <a:xfrm>
            <a:off x="6767848" y="2595132"/>
            <a:ext cx="609492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dirty="0">
                <a:solidFill>
                  <a:srgbClr val="000000"/>
                </a:solidFill>
                <a:latin typeface="Inter"/>
              </a:rPr>
              <a:t>订阅相机图像</a:t>
            </a:r>
            <a:endParaRPr lang="en-US" altLang="zh-CN" b="1" dirty="0">
              <a:solidFill>
                <a:srgbClr val="000000"/>
              </a:solidFill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利用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yolo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model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处理，输出预测信息</a:t>
            </a:r>
            <a:endParaRPr lang="en-US" altLang="zh-CN" b="1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dirty="0">
                <a:solidFill>
                  <a:srgbClr val="000000"/>
                </a:solidFill>
                <a:latin typeface="Inter"/>
              </a:rPr>
              <a:t>存储预测框信息在</a:t>
            </a:r>
            <a:r>
              <a:rPr lang="en-US" altLang="zh-CN" b="1" dirty="0">
                <a:solidFill>
                  <a:srgbClr val="000000"/>
                </a:solidFill>
                <a:latin typeface="Inter"/>
              </a:rPr>
              <a:t>msg</a:t>
            </a:r>
            <a:r>
              <a:rPr lang="zh-CN" altLang="en-US" b="1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Inter"/>
              </a:rPr>
              <a:t>BoundingBOX</a:t>
            </a:r>
            <a:endParaRPr lang="en-US" altLang="zh-CN" b="1" dirty="0">
              <a:solidFill>
                <a:srgbClr val="000000"/>
              </a:solidFill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在图像上绘制预测框</a:t>
            </a:r>
            <a:endParaRPr lang="en-US" altLang="zh-CN" b="1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dirty="0">
                <a:solidFill>
                  <a:srgbClr val="000000"/>
                </a:solidFill>
                <a:latin typeface="Inter"/>
              </a:rPr>
              <a:t>发送</a:t>
            </a:r>
            <a:r>
              <a:rPr lang="en-US" altLang="zh-CN" b="1" dirty="0" err="1">
                <a:solidFill>
                  <a:srgbClr val="000000"/>
                </a:solidFill>
                <a:latin typeface="Inter"/>
              </a:rPr>
              <a:t>BoundingBOX</a:t>
            </a:r>
            <a:endParaRPr lang="en-US" altLang="zh-CN" b="1" dirty="0">
              <a:solidFill>
                <a:srgbClr val="000000"/>
              </a:solidFill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发送绘制后的图像</a:t>
            </a:r>
          </a:p>
        </p:txBody>
      </p:sp>
    </p:spTree>
    <p:extLst>
      <p:ext uri="{BB962C8B-B14F-4D97-AF65-F5344CB8AC3E}">
        <p14:creationId xmlns:p14="http://schemas.microsoft.com/office/powerpoint/2010/main" val="13162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A09D1-776A-B685-DBA4-FB9FCB097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574A515-246D-6E30-B5B2-7835ED5A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机械臂运动类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B0085-258C-00BC-D210-C62F6984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2" y="1114024"/>
            <a:ext cx="4262811" cy="3696236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AE363392-2CC5-74BC-403F-F7C2F76997E9}"/>
              </a:ext>
            </a:extLst>
          </p:cNvPr>
          <p:cNvSpPr/>
          <p:nvPr/>
        </p:nvSpPr>
        <p:spPr>
          <a:xfrm>
            <a:off x="5207358" y="1435995"/>
            <a:ext cx="888642" cy="220228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F2E73-DD72-37D2-76B4-A1298B587D63}"/>
              </a:ext>
            </a:extLst>
          </p:cNvPr>
          <p:cNvSpPr txBox="1"/>
          <p:nvPr/>
        </p:nvSpPr>
        <p:spPr>
          <a:xfrm>
            <a:off x="6096000" y="1029700"/>
            <a:ext cx="6094926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Movep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Inter"/>
              </a:rPr>
              <a:t>: 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给予末端执行器位姿规划运动</a:t>
            </a:r>
            <a:endParaRPr lang="en-US" altLang="zh-CN" b="1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en-US" altLang="zh-CN" b="1" dirty="0" err="1">
                <a:solidFill>
                  <a:srgbClr val="000000"/>
                </a:solidFill>
                <a:latin typeface="Inter"/>
              </a:rPr>
              <a:t>Movej</a:t>
            </a:r>
            <a:r>
              <a:rPr lang="zh-CN" altLang="en-US" b="1" dirty="0">
                <a:solidFill>
                  <a:srgbClr val="000000"/>
                </a:solidFill>
                <a:latin typeface="Inter"/>
              </a:rPr>
              <a:t>：给予关节角度运动</a:t>
            </a:r>
            <a:endParaRPr lang="en-US" altLang="zh-CN" b="1" dirty="0">
              <a:solidFill>
                <a:srgbClr val="000000"/>
              </a:solidFill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Movel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：基于目标位置规划直线运动</a:t>
            </a:r>
            <a:endParaRPr lang="en-US" altLang="zh-CN" b="1" i="0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en-US" altLang="zh-CN" b="1" dirty="0" err="1">
                <a:solidFill>
                  <a:srgbClr val="000000"/>
                </a:solidFill>
                <a:latin typeface="Inter"/>
              </a:rPr>
              <a:t>MoveC</a:t>
            </a:r>
            <a:r>
              <a:rPr lang="zh-CN" altLang="en-US" b="1" dirty="0">
                <a:solidFill>
                  <a:srgbClr val="000000"/>
                </a:solidFill>
                <a:latin typeface="Inter"/>
              </a:rPr>
              <a:t>：给予目标位置规划圆弧运动</a:t>
            </a:r>
            <a:endParaRPr lang="en-US" altLang="zh-CN" b="1" dirty="0">
              <a:solidFill>
                <a:srgbClr val="000000"/>
              </a:solidFill>
              <a:latin typeface="Inter"/>
            </a:endParaRPr>
          </a:p>
          <a:p>
            <a:pPr algn="l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en-US" altLang="zh-CN" b="1" i="0" dirty="0" err="1">
                <a:solidFill>
                  <a:srgbClr val="000000"/>
                </a:solidFill>
                <a:effectLst/>
                <a:latin typeface="Inter"/>
              </a:rPr>
              <a:t>Movedp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：基于当前末端位置相对运动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A8919A-996A-AC34-9E7F-D50029C8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75" y="4007438"/>
            <a:ext cx="2804060" cy="26080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7AD274-98F2-976D-A17C-A3F4578F9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76" y="4012535"/>
            <a:ext cx="3377418" cy="19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DA96-3A39-6A21-3F71-F15CB015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7F69BD3-AD70-28F2-2491-CCE216D6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136525"/>
            <a:ext cx="9409112" cy="658813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Inter"/>
              </a:rPr>
              <a:t>机械臂视觉伺服跟踪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7853D4-A6D4-0FBF-E1F4-F689E380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4" y="3349783"/>
            <a:ext cx="4578201" cy="27831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9DD0DC-F31D-0C26-958F-42A9292A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4" y="1276417"/>
            <a:ext cx="4900411" cy="456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DDD7BC-8F92-E11C-FEF2-6BA8F91B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87" y="1996226"/>
            <a:ext cx="3802078" cy="109061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F2D8B9-3A5D-B0D3-2F32-08296D47BA09}"/>
              </a:ext>
            </a:extLst>
          </p:cNvPr>
          <p:cNvCxnSpPr/>
          <p:nvPr/>
        </p:nvCxnSpPr>
        <p:spPr>
          <a:xfrm>
            <a:off x="727656" y="1846073"/>
            <a:ext cx="0" cy="1390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9C9753-AAFA-5C52-73B6-1956B9103F9C}"/>
              </a:ext>
            </a:extLst>
          </p:cNvPr>
          <p:cNvCxnSpPr>
            <a:cxnSpLocks/>
          </p:cNvCxnSpPr>
          <p:nvPr/>
        </p:nvCxnSpPr>
        <p:spPr>
          <a:xfrm>
            <a:off x="979536" y="1846073"/>
            <a:ext cx="289033" cy="530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21255199-59F0-E04C-CC95-AA2A053C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78" y="1276417"/>
            <a:ext cx="4855806" cy="24748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4D19BAB-E7C7-1FFE-7AA2-5446C2D3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178" y="4013532"/>
            <a:ext cx="3955156" cy="2463299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AFBB164-6420-056B-0FD2-900F70F0EF64}"/>
              </a:ext>
            </a:extLst>
          </p:cNvPr>
          <p:cNvCxnSpPr>
            <a:cxnSpLocks/>
          </p:cNvCxnSpPr>
          <p:nvPr/>
        </p:nvCxnSpPr>
        <p:spPr>
          <a:xfrm flipH="1">
            <a:off x="10470524" y="3859470"/>
            <a:ext cx="320567" cy="1002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9849</TotalTime>
  <Words>403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Inter</vt:lpstr>
      <vt:lpstr>PingFang SC</vt:lpstr>
      <vt:lpstr>等线</vt:lpstr>
      <vt:lpstr>宋体</vt:lpstr>
      <vt:lpstr>Arial</vt:lpstr>
      <vt:lpstr>Calibri</vt:lpstr>
      <vt:lpstr>第一PPT，www.1ppt.com</vt:lpstr>
      <vt:lpstr>PowerPoint 演示文稿</vt:lpstr>
      <vt:lpstr>Gazebo运动仿真</vt:lpstr>
      <vt:lpstr>my_robot_description</vt:lpstr>
      <vt:lpstr>my_robot_moveit_config</vt:lpstr>
      <vt:lpstr>my_robot_gazebo</vt:lpstr>
      <vt:lpstr>my_robot_gazebo</vt:lpstr>
      <vt:lpstr>YOLOv5_ros</vt:lpstr>
      <vt:lpstr>机械臂运动类</vt:lpstr>
      <vt:lpstr>机械臂视觉伺服跟踪</vt:lpstr>
      <vt:lpstr>机械臂视觉伺服跟踪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中科院智能微创医疗团队</dc:title>
  <dc:creator>liuhongbin@ia.ac.cn</dc:creator>
  <cp:keywords>CASMICRO</cp:keywords>
  <dc:description>www.1ppt.com</dc:description>
  <cp:lastModifiedBy>Zixuan Yang</cp:lastModifiedBy>
  <cp:revision>377</cp:revision>
  <dcterms:created xsi:type="dcterms:W3CDTF">2018-03-09T23:56:00Z</dcterms:created>
  <dcterms:modified xsi:type="dcterms:W3CDTF">2025-05-14T04:38:37Z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