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10/13/2020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10/13/2020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10/13/2020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10/13/2020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10/13/2020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10/13/2020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10/13/2020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10/13/2020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10/13/2020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10/13/2020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10/13/2020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10/13/2020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10/13/2020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10/13/2020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10/13/2020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10/13/2020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10/13/2020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10/13/2020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artisticBlur radius="0"/>
                    </a14:imgEffect>
                  </a14:imgLayer>
                </a14:imgProps>
              </a:ext>
            </a:extLst>
          </a:blip>
          <a:stretch>
            <a:fillRect/>
          </a:stretch>
        </p:blipFill>
        <p:spPr>
          <a:xfrm>
            <a:off x="6007100" y="2999416"/>
            <a:ext cx="5603034" cy="3312925"/>
          </a:xfrm>
          <a:prstGeom prst="rect">
            <a:avLst/>
          </a:prstGeom>
        </p:spPr>
      </p:pic>
      <p:sp>
        <p:nvSpPr>
          <p:cNvPr id="2" name="Title 1"/>
          <p:cNvSpPr>
            <a:spLocks noGrp="1"/>
          </p:cNvSpPr>
          <p:nvPr>
            <p:ph type="ctrTitle"/>
          </p:nvPr>
        </p:nvSpPr>
        <p:spPr>
          <a:xfrm>
            <a:off x="1154955" y="901699"/>
            <a:ext cx="8825658" cy="1386481"/>
          </a:xfrm>
        </p:spPr>
        <p:txBody>
          <a:bodyPr/>
          <a:lstStyle/>
          <a:p>
            <a:r>
              <a:rPr lang="en-US" dirty="0" err="1" smtClean="0">
                <a:solidFill>
                  <a:schemeClr val="bg1"/>
                </a:solidFill>
              </a:rPr>
              <a:t>Bảo</a:t>
            </a:r>
            <a:r>
              <a:rPr lang="en-US" dirty="0" smtClean="0">
                <a:solidFill>
                  <a:schemeClr val="bg1"/>
                </a:solidFill>
              </a:rPr>
              <a:t> </a:t>
            </a:r>
            <a:r>
              <a:rPr lang="en-US" dirty="0" err="1" smtClean="0">
                <a:solidFill>
                  <a:schemeClr val="bg1"/>
                </a:solidFill>
              </a:rPr>
              <a:t>vệ</a:t>
            </a:r>
            <a:r>
              <a:rPr lang="en-US" dirty="0" smtClean="0">
                <a:solidFill>
                  <a:schemeClr val="bg1"/>
                </a:solidFill>
              </a:rPr>
              <a:t> </a:t>
            </a:r>
            <a:r>
              <a:rPr lang="en-US" dirty="0" err="1" smtClean="0">
                <a:solidFill>
                  <a:schemeClr val="bg1"/>
                </a:solidFill>
              </a:rPr>
              <a:t>đồ</a:t>
            </a:r>
            <a:r>
              <a:rPr lang="en-US" dirty="0" smtClean="0">
                <a:solidFill>
                  <a:schemeClr val="bg1"/>
                </a:solidFill>
              </a:rPr>
              <a:t> </a:t>
            </a:r>
            <a:r>
              <a:rPr lang="en-US" dirty="0" err="1" smtClean="0">
                <a:solidFill>
                  <a:schemeClr val="bg1"/>
                </a:solidFill>
              </a:rPr>
              <a:t>án</a:t>
            </a:r>
            <a:r>
              <a:rPr lang="en-US" dirty="0" smtClean="0">
                <a:solidFill>
                  <a:schemeClr val="bg1"/>
                </a:solidFill>
              </a:rPr>
              <a:t> PHP </a:t>
            </a:r>
            <a:r>
              <a:rPr lang="en-US" dirty="0" err="1" smtClean="0">
                <a:solidFill>
                  <a:schemeClr val="bg1"/>
                </a:solidFill>
              </a:rPr>
              <a:t>Fullstack</a:t>
            </a:r>
            <a:endParaRPr lang="en-US" dirty="0">
              <a:solidFill>
                <a:schemeClr val="bg1"/>
              </a:solidFill>
            </a:endParaRPr>
          </a:p>
        </p:txBody>
      </p:sp>
      <p:sp>
        <p:nvSpPr>
          <p:cNvPr id="3" name="Subtitle 2"/>
          <p:cNvSpPr>
            <a:spLocks noGrp="1"/>
          </p:cNvSpPr>
          <p:nvPr>
            <p:ph type="subTitle" idx="1"/>
          </p:nvPr>
        </p:nvSpPr>
        <p:spPr>
          <a:xfrm>
            <a:off x="1154955" y="2567580"/>
            <a:ext cx="8825658" cy="861420"/>
          </a:xfrm>
        </p:spPr>
        <p:txBody>
          <a:bodyPr/>
          <a:lstStyle/>
          <a:p>
            <a:r>
              <a:rPr lang="en-US" dirty="0" err="1" smtClean="0">
                <a:solidFill>
                  <a:schemeClr val="bg1">
                    <a:lumMod val="85000"/>
                  </a:schemeClr>
                </a:solidFill>
              </a:rPr>
              <a:t>Đề</a:t>
            </a:r>
            <a:r>
              <a:rPr lang="en-US" dirty="0" smtClean="0">
                <a:solidFill>
                  <a:schemeClr val="bg1">
                    <a:lumMod val="85000"/>
                  </a:schemeClr>
                </a:solidFill>
              </a:rPr>
              <a:t> </a:t>
            </a:r>
            <a:r>
              <a:rPr lang="en-US" dirty="0" err="1" smtClean="0">
                <a:solidFill>
                  <a:schemeClr val="bg1">
                    <a:lumMod val="85000"/>
                  </a:schemeClr>
                </a:solidFill>
              </a:rPr>
              <a:t>tài</a:t>
            </a:r>
            <a:r>
              <a:rPr lang="en-US" dirty="0" smtClean="0">
                <a:solidFill>
                  <a:schemeClr val="bg1">
                    <a:lumMod val="85000"/>
                  </a:schemeClr>
                </a:solidFill>
              </a:rPr>
              <a:t>: website </a:t>
            </a:r>
            <a:r>
              <a:rPr lang="en-US" dirty="0" err="1" smtClean="0">
                <a:solidFill>
                  <a:schemeClr val="bg1">
                    <a:lumMod val="85000"/>
                  </a:schemeClr>
                </a:solidFill>
              </a:rPr>
              <a:t>bán</a:t>
            </a:r>
            <a:r>
              <a:rPr lang="en-US" dirty="0" smtClean="0">
                <a:solidFill>
                  <a:schemeClr val="bg1">
                    <a:lumMod val="85000"/>
                  </a:schemeClr>
                </a:solidFill>
              </a:rPr>
              <a:t> </a:t>
            </a:r>
            <a:r>
              <a:rPr lang="en-US" dirty="0" err="1" smtClean="0">
                <a:solidFill>
                  <a:schemeClr val="bg1">
                    <a:lumMod val="85000"/>
                  </a:schemeClr>
                </a:solidFill>
              </a:rPr>
              <a:t>hàng</a:t>
            </a:r>
            <a:r>
              <a:rPr lang="en-US" dirty="0" smtClean="0">
                <a:solidFill>
                  <a:schemeClr val="bg1">
                    <a:lumMod val="85000"/>
                  </a:schemeClr>
                </a:solidFill>
              </a:rPr>
              <a:t> </a:t>
            </a:r>
            <a:r>
              <a:rPr lang="en-US" dirty="0" err="1" smtClean="0">
                <a:solidFill>
                  <a:schemeClr val="bg1">
                    <a:lumMod val="85000"/>
                  </a:schemeClr>
                </a:solidFill>
              </a:rPr>
              <a:t>vietpro</a:t>
            </a:r>
            <a:r>
              <a:rPr lang="en-US" dirty="0" smtClean="0">
                <a:solidFill>
                  <a:schemeClr val="bg1">
                    <a:lumMod val="85000"/>
                  </a:schemeClr>
                </a:solidFill>
              </a:rPr>
              <a:t> mobile shop</a:t>
            </a:r>
            <a:endParaRPr lang="en-US" dirty="0">
              <a:solidFill>
                <a:schemeClr val="bg1">
                  <a:lumMod val="85000"/>
                </a:schemeClr>
              </a:solidFill>
            </a:endParaRPr>
          </a:p>
        </p:txBody>
      </p:sp>
    </p:spTree>
    <p:extLst>
      <p:ext uri="{BB962C8B-B14F-4D97-AF65-F5344CB8AC3E}">
        <p14:creationId xmlns:p14="http://schemas.microsoft.com/office/powerpoint/2010/main" val="662899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4555" y="470989"/>
            <a:ext cx="8825658" cy="861420"/>
          </a:xfrm>
        </p:spPr>
        <p:txBody>
          <a:bodyPr/>
          <a:lstStyle/>
          <a:p>
            <a:r>
              <a:rPr lang="en-US" dirty="0" smtClean="0">
                <a:solidFill>
                  <a:schemeClr val="bg1">
                    <a:lumMod val="75000"/>
                  </a:schemeClr>
                </a:solidFill>
              </a:rPr>
              <a:t>website </a:t>
            </a:r>
            <a:r>
              <a:rPr lang="en-US" dirty="0" err="1" smtClean="0">
                <a:solidFill>
                  <a:schemeClr val="bg1">
                    <a:lumMod val="75000"/>
                  </a:schemeClr>
                </a:solidFill>
              </a:rPr>
              <a:t>bán</a:t>
            </a:r>
            <a:r>
              <a:rPr lang="en-US" dirty="0" smtClean="0">
                <a:solidFill>
                  <a:schemeClr val="bg1">
                    <a:lumMod val="75000"/>
                  </a:schemeClr>
                </a:solidFill>
              </a:rPr>
              <a:t> </a:t>
            </a:r>
            <a:r>
              <a:rPr lang="en-US" dirty="0" err="1" smtClean="0">
                <a:solidFill>
                  <a:schemeClr val="bg1">
                    <a:lumMod val="75000"/>
                  </a:schemeClr>
                </a:solidFill>
              </a:rPr>
              <a:t>hàng</a:t>
            </a:r>
            <a:r>
              <a:rPr lang="en-US" dirty="0" smtClean="0">
                <a:solidFill>
                  <a:schemeClr val="bg1">
                    <a:lumMod val="75000"/>
                  </a:schemeClr>
                </a:solidFill>
              </a:rPr>
              <a:t> </a:t>
            </a:r>
            <a:r>
              <a:rPr lang="en-US" dirty="0" err="1" smtClean="0">
                <a:solidFill>
                  <a:schemeClr val="bg1">
                    <a:lumMod val="75000"/>
                  </a:schemeClr>
                </a:solidFill>
              </a:rPr>
              <a:t>vietpro</a:t>
            </a:r>
            <a:r>
              <a:rPr lang="en-US" dirty="0" smtClean="0">
                <a:solidFill>
                  <a:schemeClr val="bg1">
                    <a:lumMod val="75000"/>
                  </a:schemeClr>
                </a:solidFill>
              </a:rPr>
              <a:t> mobile shop</a:t>
            </a:r>
            <a:endParaRPr lang="en-US" dirty="0">
              <a:solidFill>
                <a:schemeClr val="bg1">
                  <a:lumMod val="75000"/>
                </a:schemeClr>
              </a:solidFill>
            </a:endParaRPr>
          </a:p>
        </p:txBody>
      </p:sp>
      <p:sp>
        <p:nvSpPr>
          <p:cNvPr id="6" name="Rectangle 5"/>
          <p:cNvSpPr/>
          <p:nvPr/>
        </p:nvSpPr>
        <p:spPr>
          <a:xfrm>
            <a:off x="1402918" y="1332408"/>
            <a:ext cx="8058582" cy="3785652"/>
          </a:xfrm>
          <a:prstGeom prst="rect">
            <a:avLst/>
          </a:prstGeom>
        </p:spPr>
        <p:txBody>
          <a:bodyPr wrap="square">
            <a:spAutoFit/>
          </a:bodyPr>
          <a:lstStyle/>
          <a:p>
            <a:pPr>
              <a:lnSpc>
                <a:spcPct val="150000"/>
              </a:lnSpc>
            </a:pPr>
            <a:r>
              <a:rPr lang="en-US" sz="2000" b="1" u="sng"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Thành</a:t>
            </a:r>
            <a:r>
              <a:rPr lang="en-US" sz="2000" b="1" u="sng"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b="1" u="sng"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viên</a:t>
            </a:r>
            <a:r>
              <a:rPr lang="en-US" sz="2000" b="1" u="sng"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a:t>
            </a:r>
          </a:p>
          <a:p>
            <a:pPr marL="285750" indent="-285750">
              <a:lnSpc>
                <a:spcPct val="150000"/>
              </a:lnSpc>
              <a:buFont typeface="Arial" panose="020B0604020202020204" pitchFamily="34" charset="0"/>
              <a:buChar char="•"/>
            </a:pPr>
            <a:r>
              <a:rPr lang="en-US" sz="2000"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Vũ</a:t>
            </a:r>
            <a:r>
              <a:rPr lang="en-US" sz="2000"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Thế</a:t>
            </a:r>
            <a:r>
              <a:rPr lang="en-US" sz="2000"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Kiên</a:t>
            </a:r>
            <a:endParaRPr lang="en-US" sz="2000" dirty="0" smtClean="0">
              <a:solidFill>
                <a:schemeClr val="bg1"/>
              </a:solidFill>
              <a:latin typeface="Segoe UI" panose="020B0502040204020203" pitchFamily="34" charset="0"/>
              <a:ea typeface="Meiryo" panose="020B0604030504040204" pitchFamily="34" charset="-128"/>
              <a:cs typeface="Segoe UI" panose="020B0502040204020203" pitchFamily="34" charset="0"/>
            </a:endParaRPr>
          </a:p>
          <a:p>
            <a:pPr marL="285750" indent="-285750">
              <a:lnSpc>
                <a:spcPct val="150000"/>
              </a:lnSpc>
              <a:buFont typeface="Arial" panose="020B0604020202020204" pitchFamily="34" charset="0"/>
              <a:buChar char="•"/>
            </a:pPr>
            <a:r>
              <a:rPr lang="en-US" sz="2000"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Phạm</a:t>
            </a:r>
            <a:r>
              <a:rPr lang="en-US" sz="2000"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Bá</a:t>
            </a:r>
            <a:r>
              <a:rPr lang="en-US" sz="2000"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Hải</a:t>
            </a:r>
            <a:endParaRPr lang="en-US" sz="2000" dirty="0" smtClean="0">
              <a:solidFill>
                <a:schemeClr val="bg1"/>
              </a:solidFill>
              <a:latin typeface="Segoe UI" panose="020B0502040204020203" pitchFamily="34" charset="0"/>
              <a:ea typeface="Meiryo" panose="020B0604030504040204" pitchFamily="34" charset="-128"/>
              <a:cs typeface="Segoe UI" panose="020B0502040204020203" pitchFamily="34" charset="0"/>
            </a:endParaRPr>
          </a:p>
          <a:p>
            <a:pPr>
              <a:lnSpc>
                <a:spcPct val="150000"/>
              </a:lnSpc>
            </a:pPr>
            <a:endPar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endParaRPr>
          </a:p>
          <a:p>
            <a:pPr>
              <a:lnSpc>
                <a:spcPct val="150000"/>
              </a:lnSpc>
            </a:pPr>
            <a:r>
              <a:rPr lang="en-US" sz="2000" b="1" u="sng"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Chủ</a:t>
            </a:r>
            <a:r>
              <a:rPr lang="en-US" sz="2000" b="1" u="sng"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b="1" u="sng"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đề</a:t>
            </a:r>
            <a:r>
              <a:rPr lang="en-US" sz="2000" b="1" u="sng"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a:t>
            </a:r>
          </a:p>
          <a:p>
            <a:pPr marL="342900" indent="-342900">
              <a:lnSpc>
                <a:spcPct val="150000"/>
              </a:lnSpc>
              <a:buFont typeface="+mj-lt"/>
              <a:buAutoNum type="arabicPeriod"/>
            </a:pP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Tính</a:t>
            </a:r>
            <a:r>
              <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năng</a:t>
            </a:r>
            <a:r>
              <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hỏi</a:t>
            </a:r>
            <a:r>
              <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xác</a:t>
            </a:r>
            <a:r>
              <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nhận</a:t>
            </a:r>
            <a:r>
              <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xóa</a:t>
            </a:r>
            <a:r>
              <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sản</a:t>
            </a:r>
            <a:r>
              <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phẩm</a:t>
            </a:r>
            <a:endParaRPr lang="en-US" sz="2000" dirty="0" smtClean="0">
              <a:solidFill>
                <a:schemeClr val="bg1"/>
              </a:solidFill>
              <a:latin typeface="Segoe UI" panose="020B0502040204020203" pitchFamily="34" charset="0"/>
              <a:ea typeface="Meiryo" panose="020B0604030504040204" pitchFamily="34" charset="-128"/>
              <a:cs typeface="Segoe UI" panose="020B0502040204020203" pitchFamily="34" charset="0"/>
            </a:endParaRPr>
          </a:p>
          <a:p>
            <a:pPr marL="342900" indent="-342900">
              <a:lnSpc>
                <a:spcPct val="150000"/>
              </a:lnSpc>
              <a:buFont typeface="+mj-lt"/>
              <a:buAutoNum type="arabicPeriod"/>
            </a:pPr>
            <a:r>
              <a:rPr lang="en-US" sz="2000"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Mã</a:t>
            </a:r>
            <a:r>
              <a:rPr lang="en-US" sz="2000"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hóa</a:t>
            </a:r>
            <a:r>
              <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tài</a:t>
            </a:r>
            <a:r>
              <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khoản</a:t>
            </a:r>
            <a:r>
              <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khi</a:t>
            </a:r>
            <a:r>
              <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đăng</a:t>
            </a:r>
            <a:r>
              <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ký</a:t>
            </a:r>
            <a:r>
              <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và</a:t>
            </a:r>
            <a:r>
              <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đăng</a:t>
            </a:r>
            <a:r>
              <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nhập</a:t>
            </a:r>
            <a:endParaRPr lang="en-US" sz="2000" dirty="0" smtClean="0">
              <a:solidFill>
                <a:schemeClr val="bg1"/>
              </a:solidFill>
              <a:latin typeface="Segoe UI" panose="020B0502040204020203" pitchFamily="34" charset="0"/>
              <a:ea typeface="Meiryo" panose="020B0604030504040204" pitchFamily="34" charset="-128"/>
              <a:cs typeface="Segoe UI" panose="020B0502040204020203" pitchFamily="34" charset="0"/>
            </a:endParaRPr>
          </a:p>
          <a:p>
            <a:pPr marL="342900" indent="-342900">
              <a:lnSpc>
                <a:spcPct val="150000"/>
              </a:lnSpc>
              <a:buFont typeface="+mj-lt"/>
              <a:buAutoNum type="arabicPeriod"/>
            </a:pPr>
            <a:r>
              <a:rPr lang="en-US" sz="2000"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Hiển</a:t>
            </a:r>
            <a:r>
              <a:rPr lang="en-US" sz="2000"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thị</a:t>
            </a:r>
            <a:r>
              <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kết</a:t>
            </a:r>
            <a:r>
              <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quả</a:t>
            </a:r>
            <a:r>
              <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tìm</a:t>
            </a:r>
            <a:r>
              <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kiếm</a:t>
            </a:r>
            <a:r>
              <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gợi</a:t>
            </a:r>
            <a:r>
              <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rPr>
              <a:t> ý </a:t>
            </a: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bằng</a:t>
            </a:r>
            <a:r>
              <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rPr>
              <a:t> Ajax</a:t>
            </a:r>
            <a:endPar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Tree>
    <p:extLst>
      <p:ext uri="{BB962C8B-B14F-4D97-AF65-F5344CB8AC3E}">
        <p14:creationId xmlns:p14="http://schemas.microsoft.com/office/powerpoint/2010/main" val="2256142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4555" y="470989"/>
            <a:ext cx="8825658" cy="861420"/>
          </a:xfrm>
        </p:spPr>
        <p:txBody>
          <a:bodyPr/>
          <a:lstStyle/>
          <a:p>
            <a:r>
              <a:rPr lang="en-US" dirty="0" smtClean="0">
                <a:solidFill>
                  <a:schemeClr val="bg1">
                    <a:lumMod val="75000"/>
                  </a:schemeClr>
                </a:solidFill>
              </a:rPr>
              <a:t>website </a:t>
            </a:r>
            <a:r>
              <a:rPr lang="en-US" dirty="0" err="1" smtClean="0">
                <a:solidFill>
                  <a:schemeClr val="bg1">
                    <a:lumMod val="75000"/>
                  </a:schemeClr>
                </a:solidFill>
              </a:rPr>
              <a:t>bán</a:t>
            </a:r>
            <a:r>
              <a:rPr lang="en-US" dirty="0" smtClean="0">
                <a:solidFill>
                  <a:schemeClr val="bg1">
                    <a:lumMod val="75000"/>
                  </a:schemeClr>
                </a:solidFill>
              </a:rPr>
              <a:t> </a:t>
            </a:r>
            <a:r>
              <a:rPr lang="en-US" dirty="0" err="1" smtClean="0">
                <a:solidFill>
                  <a:schemeClr val="bg1">
                    <a:lumMod val="75000"/>
                  </a:schemeClr>
                </a:solidFill>
              </a:rPr>
              <a:t>hàng</a:t>
            </a:r>
            <a:r>
              <a:rPr lang="en-US" dirty="0" smtClean="0">
                <a:solidFill>
                  <a:schemeClr val="bg1">
                    <a:lumMod val="75000"/>
                  </a:schemeClr>
                </a:solidFill>
              </a:rPr>
              <a:t> </a:t>
            </a:r>
            <a:r>
              <a:rPr lang="en-US" dirty="0" err="1" smtClean="0">
                <a:solidFill>
                  <a:schemeClr val="bg1">
                    <a:lumMod val="75000"/>
                  </a:schemeClr>
                </a:solidFill>
              </a:rPr>
              <a:t>vietpro</a:t>
            </a:r>
            <a:r>
              <a:rPr lang="en-US" dirty="0" smtClean="0">
                <a:solidFill>
                  <a:schemeClr val="bg1">
                    <a:lumMod val="75000"/>
                  </a:schemeClr>
                </a:solidFill>
              </a:rPr>
              <a:t> mobile shop</a:t>
            </a:r>
            <a:endParaRPr lang="en-US" dirty="0">
              <a:solidFill>
                <a:schemeClr val="bg1">
                  <a:lumMod val="75000"/>
                </a:schemeClr>
              </a:solidFill>
            </a:endParaRPr>
          </a:p>
        </p:txBody>
      </p:sp>
      <p:sp>
        <p:nvSpPr>
          <p:cNvPr id="6" name="Rectangle 5"/>
          <p:cNvSpPr/>
          <p:nvPr/>
        </p:nvSpPr>
        <p:spPr>
          <a:xfrm>
            <a:off x="681480" y="829456"/>
            <a:ext cx="8058582" cy="600164"/>
          </a:xfrm>
          <a:prstGeom prst="rect">
            <a:avLst/>
          </a:prstGeom>
        </p:spPr>
        <p:txBody>
          <a:bodyPr wrap="square">
            <a:spAutoFit/>
          </a:bodyPr>
          <a:lstStyle/>
          <a:p>
            <a:pPr>
              <a:lnSpc>
                <a:spcPct val="150000"/>
              </a:lnSpc>
            </a:pPr>
            <a:r>
              <a:rPr lang="vi-VN" sz="2200" b="1"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1. </a:t>
            </a:r>
            <a:r>
              <a:rPr lang="en-US" sz="2200" b="1"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Tính</a:t>
            </a:r>
            <a:r>
              <a:rPr lang="en-US" sz="2200" b="1"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200" b="1" dirty="0" err="1">
                <a:solidFill>
                  <a:schemeClr val="bg1"/>
                </a:solidFill>
                <a:latin typeface="Segoe UI" panose="020B0502040204020203" pitchFamily="34" charset="0"/>
                <a:ea typeface="Meiryo" panose="020B0604030504040204" pitchFamily="34" charset="-128"/>
                <a:cs typeface="Segoe UI" panose="020B0502040204020203" pitchFamily="34" charset="0"/>
              </a:rPr>
              <a:t>năng</a:t>
            </a:r>
            <a:r>
              <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200" b="1" dirty="0" err="1">
                <a:solidFill>
                  <a:schemeClr val="bg1"/>
                </a:solidFill>
                <a:latin typeface="Segoe UI" panose="020B0502040204020203" pitchFamily="34" charset="0"/>
                <a:ea typeface="Meiryo" panose="020B0604030504040204" pitchFamily="34" charset="-128"/>
                <a:cs typeface="Segoe UI" panose="020B0502040204020203" pitchFamily="34" charset="0"/>
              </a:rPr>
              <a:t>hỏi</a:t>
            </a:r>
            <a:r>
              <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200" b="1" dirty="0" err="1">
                <a:solidFill>
                  <a:schemeClr val="bg1"/>
                </a:solidFill>
                <a:latin typeface="Segoe UI" panose="020B0502040204020203" pitchFamily="34" charset="0"/>
                <a:ea typeface="Meiryo" panose="020B0604030504040204" pitchFamily="34" charset="-128"/>
                <a:cs typeface="Segoe UI" panose="020B0502040204020203" pitchFamily="34" charset="0"/>
              </a:rPr>
              <a:t>xác</a:t>
            </a:r>
            <a:r>
              <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200" b="1" dirty="0" err="1">
                <a:solidFill>
                  <a:schemeClr val="bg1"/>
                </a:solidFill>
                <a:latin typeface="Segoe UI" panose="020B0502040204020203" pitchFamily="34" charset="0"/>
                <a:ea typeface="Meiryo" panose="020B0604030504040204" pitchFamily="34" charset="-128"/>
                <a:cs typeface="Segoe UI" panose="020B0502040204020203" pitchFamily="34" charset="0"/>
              </a:rPr>
              <a:t>nhận</a:t>
            </a:r>
            <a:r>
              <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200" b="1" dirty="0" err="1">
                <a:solidFill>
                  <a:schemeClr val="bg1"/>
                </a:solidFill>
                <a:latin typeface="Segoe UI" panose="020B0502040204020203" pitchFamily="34" charset="0"/>
                <a:ea typeface="Meiryo" panose="020B0604030504040204" pitchFamily="34" charset="-128"/>
                <a:cs typeface="Segoe UI" panose="020B0502040204020203" pitchFamily="34" charset="0"/>
              </a:rPr>
              <a:t>xóa</a:t>
            </a:r>
            <a:r>
              <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200" b="1" dirty="0" err="1">
                <a:solidFill>
                  <a:schemeClr val="bg1"/>
                </a:solidFill>
                <a:latin typeface="Segoe UI" panose="020B0502040204020203" pitchFamily="34" charset="0"/>
                <a:ea typeface="Meiryo" panose="020B0604030504040204" pitchFamily="34" charset="-128"/>
                <a:cs typeface="Segoe UI" panose="020B0502040204020203" pitchFamily="34" charset="0"/>
              </a:rPr>
              <a:t>sản</a:t>
            </a:r>
            <a:r>
              <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200" b="1"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phẩm</a:t>
            </a:r>
            <a:endPar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pic>
        <p:nvPicPr>
          <p:cNvPr id="4" name="Picture 3"/>
          <p:cNvPicPr>
            <a:picLocks noChangeAspect="1"/>
          </p:cNvPicPr>
          <p:nvPr/>
        </p:nvPicPr>
        <p:blipFill>
          <a:blip r:embed="rId2"/>
          <a:stretch>
            <a:fillRect/>
          </a:stretch>
        </p:blipFill>
        <p:spPr>
          <a:xfrm>
            <a:off x="5162383" y="3664009"/>
            <a:ext cx="6315956" cy="2486372"/>
          </a:xfrm>
          <a:prstGeom prst="rect">
            <a:avLst/>
          </a:prstGeom>
        </p:spPr>
      </p:pic>
      <p:sp>
        <p:nvSpPr>
          <p:cNvPr id="5" name="Rectangle 4"/>
          <p:cNvSpPr/>
          <p:nvPr/>
        </p:nvSpPr>
        <p:spPr>
          <a:xfrm>
            <a:off x="681480" y="1955849"/>
            <a:ext cx="3076162" cy="3416320"/>
          </a:xfrm>
          <a:prstGeom prst="rect">
            <a:avLst/>
          </a:prstGeom>
        </p:spPr>
        <p:txBody>
          <a:bodyPr wrap="square">
            <a:spAutoFit/>
          </a:bodyPr>
          <a:lstStyle/>
          <a:p>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Khi</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bấm</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vào</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nút</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xóa</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sản</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phẩm</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trong</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trang</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admin</a:t>
            </a:r>
            <a:r>
              <a:rPr lang="vi-VN"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sẽ hiện thị hộp thoại xóa sản phẩm với tên sản phẩm trong hộp thoại</a:t>
            </a:r>
          </a:p>
          <a:p>
            <a:endParaRPr lang="vi-VN" dirty="0">
              <a:solidFill>
                <a:schemeClr val="bg1"/>
              </a:solidFill>
              <a:latin typeface="Segoe UI" panose="020B0502040204020203" pitchFamily="34" charset="0"/>
              <a:ea typeface="Meiryo" panose="020B0604030504040204" pitchFamily="34" charset="-128"/>
              <a:cs typeface="Segoe UI" panose="020B0502040204020203" pitchFamily="34" charset="0"/>
            </a:endParaRPr>
          </a:p>
          <a:p>
            <a:r>
              <a:rPr lang="vi-VN"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Nếu bấm nút [Xóa] thì tiến hành xóa sản phẩm</a:t>
            </a:r>
          </a:p>
          <a:p>
            <a:r>
              <a:rPr lang="vi-VN"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Nếu bẩm nút [Đóng] hoặc bấm bên ngoài hộp thoại thì sẽ tắt hộp thoại mà không xóa sản phẩm   </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endParaRPr lang="en-US" dirty="0"/>
          </a:p>
        </p:txBody>
      </p:sp>
      <p:pic>
        <p:nvPicPr>
          <p:cNvPr id="7" name="Picture 6"/>
          <p:cNvPicPr>
            <a:picLocks noChangeAspect="1"/>
          </p:cNvPicPr>
          <p:nvPr/>
        </p:nvPicPr>
        <p:blipFill>
          <a:blip r:embed="rId3"/>
          <a:stretch>
            <a:fillRect/>
          </a:stretch>
        </p:blipFill>
        <p:spPr>
          <a:xfrm>
            <a:off x="3818681" y="1678246"/>
            <a:ext cx="7434650" cy="1758288"/>
          </a:xfrm>
          <a:prstGeom prst="rect">
            <a:avLst/>
          </a:prstGeom>
        </p:spPr>
      </p:pic>
      <p:sp>
        <p:nvSpPr>
          <p:cNvPr id="8" name="Oval 7"/>
          <p:cNvSpPr/>
          <p:nvPr/>
        </p:nvSpPr>
        <p:spPr>
          <a:xfrm>
            <a:off x="10541000" y="2024675"/>
            <a:ext cx="381000" cy="4191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9" name="Curved Left Arrow 8"/>
          <p:cNvSpPr/>
          <p:nvPr/>
        </p:nvSpPr>
        <p:spPr>
          <a:xfrm>
            <a:off x="10983039" y="2202136"/>
            <a:ext cx="812800" cy="246879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67333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4555" y="470989"/>
            <a:ext cx="8825658" cy="861420"/>
          </a:xfrm>
        </p:spPr>
        <p:txBody>
          <a:bodyPr/>
          <a:lstStyle/>
          <a:p>
            <a:r>
              <a:rPr lang="en-US" dirty="0" smtClean="0">
                <a:solidFill>
                  <a:schemeClr val="bg1">
                    <a:lumMod val="75000"/>
                  </a:schemeClr>
                </a:solidFill>
              </a:rPr>
              <a:t>website </a:t>
            </a:r>
            <a:r>
              <a:rPr lang="en-US" dirty="0" err="1" smtClean="0">
                <a:solidFill>
                  <a:schemeClr val="bg1">
                    <a:lumMod val="75000"/>
                  </a:schemeClr>
                </a:solidFill>
              </a:rPr>
              <a:t>bán</a:t>
            </a:r>
            <a:r>
              <a:rPr lang="en-US" dirty="0" smtClean="0">
                <a:solidFill>
                  <a:schemeClr val="bg1">
                    <a:lumMod val="75000"/>
                  </a:schemeClr>
                </a:solidFill>
              </a:rPr>
              <a:t> </a:t>
            </a:r>
            <a:r>
              <a:rPr lang="en-US" dirty="0" err="1" smtClean="0">
                <a:solidFill>
                  <a:schemeClr val="bg1">
                    <a:lumMod val="75000"/>
                  </a:schemeClr>
                </a:solidFill>
              </a:rPr>
              <a:t>hàng</a:t>
            </a:r>
            <a:r>
              <a:rPr lang="en-US" dirty="0" smtClean="0">
                <a:solidFill>
                  <a:schemeClr val="bg1">
                    <a:lumMod val="75000"/>
                  </a:schemeClr>
                </a:solidFill>
              </a:rPr>
              <a:t> </a:t>
            </a:r>
            <a:r>
              <a:rPr lang="en-US" dirty="0" err="1" smtClean="0">
                <a:solidFill>
                  <a:schemeClr val="bg1">
                    <a:lumMod val="75000"/>
                  </a:schemeClr>
                </a:solidFill>
              </a:rPr>
              <a:t>vietpro</a:t>
            </a:r>
            <a:r>
              <a:rPr lang="en-US" dirty="0" smtClean="0">
                <a:solidFill>
                  <a:schemeClr val="bg1">
                    <a:lumMod val="75000"/>
                  </a:schemeClr>
                </a:solidFill>
              </a:rPr>
              <a:t> mobile shop</a:t>
            </a:r>
            <a:endParaRPr lang="en-US" dirty="0">
              <a:solidFill>
                <a:schemeClr val="bg1">
                  <a:lumMod val="75000"/>
                </a:schemeClr>
              </a:solidFill>
            </a:endParaRPr>
          </a:p>
        </p:txBody>
      </p:sp>
      <p:sp>
        <p:nvSpPr>
          <p:cNvPr id="6" name="Rectangle 5"/>
          <p:cNvSpPr/>
          <p:nvPr/>
        </p:nvSpPr>
        <p:spPr>
          <a:xfrm>
            <a:off x="681480" y="829456"/>
            <a:ext cx="8058582" cy="600164"/>
          </a:xfrm>
          <a:prstGeom prst="rect">
            <a:avLst/>
          </a:prstGeom>
        </p:spPr>
        <p:txBody>
          <a:bodyPr wrap="square">
            <a:spAutoFit/>
          </a:bodyPr>
          <a:lstStyle/>
          <a:p>
            <a:pPr>
              <a:lnSpc>
                <a:spcPct val="150000"/>
              </a:lnSpc>
            </a:pPr>
            <a:r>
              <a:rPr lang="vi-VN" sz="2200" b="1"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2. </a:t>
            </a:r>
            <a:r>
              <a:rPr lang="en-US" sz="2200" b="1"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Mã</a:t>
            </a:r>
            <a:r>
              <a:rPr lang="en-US" sz="2200" b="1"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200" b="1" dirty="0" err="1">
                <a:solidFill>
                  <a:schemeClr val="bg1"/>
                </a:solidFill>
                <a:latin typeface="Segoe UI" panose="020B0502040204020203" pitchFamily="34" charset="0"/>
                <a:ea typeface="Meiryo" panose="020B0604030504040204" pitchFamily="34" charset="-128"/>
                <a:cs typeface="Segoe UI" panose="020B0502040204020203" pitchFamily="34" charset="0"/>
              </a:rPr>
              <a:t>hóa</a:t>
            </a:r>
            <a:r>
              <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200" b="1" dirty="0" err="1">
                <a:solidFill>
                  <a:schemeClr val="bg1"/>
                </a:solidFill>
                <a:latin typeface="Segoe UI" panose="020B0502040204020203" pitchFamily="34" charset="0"/>
                <a:ea typeface="Meiryo" panose="020B0604030504040204" pitchFamily="34" charset="-128"/>
                <a:cs typeface="Segoe UI" panose="020B0502040204020203" pitchFamily="34" charset="0"/>
              </a:rPr>
              <a:t>tài</a:t>
            </a:r>
            <a:r>
              <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200" b="1" dirty="0" err="1">
                <a:solidFill>
                  <a:schemeClr val="bg1"/>
                </a:solidFill>
                <a:latin typeface="Segoe UI" panose="020B0502040204020203" pitchFamily="34" charset="0"/>
                <a:ea typeface="Meiryo" panose="020B0604030504040204" pitchFamily="34" charset="-128"/>
                <a:cs typeface="Segoe UI" panose="020B0502040204020203" pitchFamily="34" charset="0"/>
              </a:rPr>
              <a:t>khoản</a:t>
            </a:r>
            <a:r>
              <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200" b="1" dirty="0" err="1">
                <a:solidFill>
                  <a:schemeClr val="bg1"/>
                </a:solidFill>
                <a:latin typeface="Segoe UI" panose="020B0502040204020203" pitchFamily="34" charset="0"/>
                <a:ea typeface="Meiryo" panose="020B0604030504040204" pitchFamily="34" charset="-128"/>
                <a:cs typeface="Segoe UI" panose="020B0502040204020203" pitchFamily="34" charset="0"/>
              </a:rPr>
              <a:t>khi</a:t>
            </a:r>
            <a:r>
              <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200" b="1" dirty="0" err="1">
                <a:solidFill>
                  <a:schemeClr val="bg1"/>
                </a:solidFill>
                <a:latin typeface="Segoe UI" panose="020B0502040204020203" pitchFamily="34" charset="0"/>
                <a:ea typeface="Meiryo" panose="020B0604030504040204" pitchFamily="34" charset="-128"/>
                <a:cs typeface="Segoe UI" panose="020B0502040204020203" pitchFamily="34" charset="0"/>
              </a:rPr>
              <a:t>đăng</a:t>
            </a:r>
            <a:r>
              <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200" b="1" dirty="0" err="1">
                <a:solidFill>
                  <a:schemeClr val="bg1"/>
                </a:solidFill>
                <a:latin typeface="Segoe UI" panose="020B0502040204020203" pitchFamily="34" charset="0"/>
                <a:ea typeface="Meiryo" panose="020B0604030504040204" pitchFamily="34" charset="-128"/>
                <a:cs typeface="Segoe UI" panose="020B0502040204020203" pitchFamily="34" charset="0"/>
              </a:rPr>
              <a:t>ký</a:t>
            </a:r>
            <a:r>
              <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200" b="1" dirty="0" err="1">
                <a:solidFill>
                  <a:schemeClr val="bg1"/>
                </a:solidFill>
                <a:latin typeface="Segoe UI" panose="020B0502040204020203" pitchFamily="34" charset="0"/>
                <a:ea typeface="Meiryo" panose="020B0604030504040204" pitchFamily="34" charset="-128"/>
                <a:cs typeface="Segoe UI" panose="020B0502040204020203" pitchFamily="34" charset="0"/>
              </a:rPr>
              <a:t>và</a:t>
            </a:r>
            <a:r>
              <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200" b="1" dirty="0" err="1">
                <a:solidFill>
                  <a:schemeClr val="bg1"/>
                </a:solidFill>
                <a:latin typeface="Segoe UI" panose="020B0502040204020203" pitchFamily="34" charset="0"/>
                <a:ea typeface="Meiryo" panose="020B0604030504040204" pitchFamily="34" charset="-128"/>
                <a:cs typeface="Segoe UI" panose="020B0502040204020203" pitchFamily="34" charset="0"/>
              </a:rPr>
              <a:t>đăng</a:t>
            </a:r>
            <a:r>
              <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200" b="1" dirty="0" err="1">
                <a:solidFill>
                  <a:schemeClr val="bg1"/>
                </a:solidFill>
                <a:latin typeface="Segoe UI" panose="020B0502040204020203" pitchFamily="34" charset="0"/>
                <a:ea typeface="Meiryo" panose="020B0604030504040204" pitchFamily="34" charset="-128"/>
                <a:cs typeface="Segoe UI" panose="020B0502040204020203" pitchFamily="34" charset="0"/>
              </a:rPr>
              <a:t>nhập</a:t>
            </a:r>
            <a:endPar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5" name="Rectangle 4"/>
          <p:cNvSpPr/>
          <p:nvPr/>
        </p:nvSpPr>
        <p:spPr>
          <a:xfrm>
            <a:off x="681480" y="1454424"/>
            <a:ext cx="3076162" cy="1754326"/>
          </a:xfrm>
          <a:prstGeom prst="rect">
            <a:avLst/>
          </a:prstGeom>
        </p:spPr>
        <p:txBody>
          <a:bodyPr wrap="square">
            <a:spAutoFit/>
          </a:bodyPr>
          <a:lstStyle/>
          <a:p>
            <a:r>
              <a:rPr lang="vi-VN"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Thực hiện mã hóa mật khẩu người dùng bằng thuật toán sha256 cho 3 trang:</a:t>
            </a:r>
          </a:p>
          <a:p>
            <a:pPr marL="285750" indent="-285750">
              <a:buFont typeface="Arial" panose="020B0604020202020204" pitchFamily="34" charset="0"/>
              <a:buChar char="•"/>
            </a:pPr>
            <a:r>
              <a:rPr lang="vi-VN"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Tạo người dùng</a:t>
            </a:r>
            <a:endParaRPr lang="vi-VN" dirty="0"/>
          </a:p>
          <a:p>
            <a:pPr marL="285750" indent="-285750">
              <a:buFont typeface="Arial" panose="020B0604020202020204" pitchFamily="34" charset="0"/>
              <a:buChar char="•"/>
            </a:pPr>
            <a:r>
              <a:rPr lang="vi-VN"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Sửa thông tin người dùng</a:t>
            </a:r>
          </a:p>
          <a:p>
            <a:pPr marL="285750" indent="-285750">
              <a:buFont typeface="Arial" panose="020B0604020202020204" pitchFamily="34" charset="0"/>
              <a:buChar char="•"/>
            </a:pPr>
            <a:r>
              <a:rPr lang="vi-VN"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Trang đăng nhập</a:t>
            </a:r>
          </a:p>
        </p:txBody>
      </p:sp>
      <p:pic>
        <p:nvPicPr>
          <p:cNvPr id="2" name="Picture 1"/>
          <p:cNvPicPr>
            <a:picLocks noChangeAspect="1"/>
          </p:cNvPicPr>
          <p:nvPr/>
        </p:nvPicPr>
        <p:blipFill>
          <a:blip r:embed="rId2"/>
          <a:stretch>
            <a:fillRect/>
          </a:stretch>
        </p:blipFill>
        <p:spPr>
          <a:xfrm>
            <a:off x="5768718" y="1724993"/>
            <a:ext cx="3677163" cy="381053"/>
          </a:xfrm>
          <a:prstGeom prst="rect">
            <a:avLst/>
          </a:prstGeom>
        </p:spPr>
      </p:pic>
      <p:pic>
        <p:nvPicPr>
          <p:cNvPr id="11" name="Picture 10"/>
          <p:cNvPicPr>
            <a:picLocks noChangeAspect="1"/>
          </p:cNvPicPr>
          <p:nvPr/>
        </p:nvPicPr>
        <p:blipFill>
          <a:blip r:embed="rId3"/>
          <a:stretch>
            <a:fillRect/>
          </a:stretch>
        </p:blipFill>
        <p:spPr>
          <a:xfrm>
            <a:off x="2832100" y="3208750"/>
            <a:ext cx="8838201" cy="1098533"/>
          </a:xfrm>
          <a:prstGeom prst="rect">
            <a:avLst/>
          </a:prstGeom>
        </p:spPr>
      </p:pic>
      <p:sp>
        <p:nvSpPr>
          <p:cNvPr id="12" name="Rectangle 11"/>
          <p:cNvSpPr/>
          <p:nvPr/>
        </p:nvSpPr>
        <p:spPr>
          <a:xfrm>
            <a:off x="681480" y="4809822"/>
            <a:ext cx="8058582" cy="1200329"/>
          </a:xfrm>
          <a:prstGeom prst="rect">
            <a:avLst/>
          </a:prstGeom>
        </p:spPr>
        <p:txBody>
          <a:bodyPr wrap="square">
            <a:spAutoFit/>
          </a:bodyPr>
          <a:lstStyle/>
          <a:p>
            <a:r>
              <a:rPr lang="vi-VN"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Khi tạo hoặc sửa thông tin user sẽ lưu mật khẩu đã mã hóa vào database.</a:t>
            </a:r>
          </a:p>
          <a:p>
            <a:r>
              <a:rPr lang="vi-VN"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Khi người dùng đăng nhập thì cũng tiến hành mã hóa mật khẩu rồi mới tiến hành so sánh thông tin đăng nhập người dùng nhập và thông tin trên database</a:t>
            </a:r>
          </a:p>
        </p:txBody>
      </p:sp>
    </p:spTree>
    <p:extLst>
      <p:ext uri="{BB962C8B-B14F-4D97-AF65-F5344CB8AC3E}">
        <p14:creationId xmlns:p14="http://schemas.microsoft.com/office/powerpoint/2010/main" val="8992619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4555" y="470989"/>
            <a:ext cx="8825658" cy="861420"/>
          </a:xfrm>
        </p:spPr>
        <p:txBody>
          <a:bodyPr/>
          <a:lstStyle/>
          <a:p>
            <a:r>
              <a:rPr lang="en-US" dirty="0" smtClean="0">
                <a:solidFill>
                  <a:schemeClr val="bg1">
                    <a:lumMod val="75000"/>
                  </a:schemeClr>
                </a:solidFill>
              </a:rPr>
              <a:t>website </a:t>
            </a:r>
            <a:r>
              <a:rPr lang="en-US" dirty="0" err="1" smtClean="0">
                <a:solidFill>
                  <a:schemeClr val="bg1">
                    <a:lumMod val="75000"/>
                  </a:schemeClr>
                </a:solidFill>
              </a:rPr>
              <a:t>bán</a:t>
            </a:r>
            <a:r>
              <a:rPr lang="en-US" dirty="0" smtClean="0">
                <a:solidFill>
                  <a:schemeClr val="bg1">
                    <a:lumMod val="75000"/>
                  </a:schemeClr>
                </a:solidFill>
              </a:rPr>
              <a:t> </a:t>
            </a:r>
            <a:r>
              <a:rPr lang="en-US" dirty="0" err="1" smtClean="0">
                <a:solidFill>
                  <a:schemeClr val="bg1">
                    <a:lumMod val="75000"/>
                  </a:schemeClr>
                </a:solidFill>
              </a:rPr>
              <a:t>hàng</a:t>
            </a:r>
            <a:r>
              <a:rPr lang="en-US" dirty="0" smtClean="0">
                <a:solidFill>
                  <a:schemeClr val="bg1">
                    <a:lumMod val="75000"/>
                  </a:schemeClr>
                </a:solidFill>
              </a:rPr>
              <a:t> </a:t>
            </a:r>
            <a:r>
              <a:rPr lang="en-US" dirty="0" err="1" smtClean="0">
                <a:solidFill>
                  <a:schemeClr val="bg1">
                    <a:lumMod val="75000"/>
                  </a:schemeClr>
                </a:solidFill>
              </a:rPr>
              <a:t>vietpro</a:t>
            </a:r>
            <a:r>
              <a:rPr lang="en-US" dirty="0" smtClean="0">
                <a:solidFill>
                  <a:schemeClr val="bg1">
                    <a:lumMod val="75000"/>
                  </a:schemeClr>
                </a:solidFill>
              </a:rPr>
              <a:t> mobile shop</a:t>
            </a:r>
            <a:endParaRPr lang="en-US" dirty="0">
              <a:solidFill>
                <a:schemeClr val="bg1">
                  <a:lumMod val="75000"/>
                </a:schemeClr>
              </a:solidFill>
            </a:endParaRPr>
          </a:p>
        </p:txBody>
      </p:sp>
      <p:sp>
        <p:nvSpPr>
          <p:cNvPr id="6" name="Rectangle 5"/>
          <p:cNvSpPr/>
          <p:nvPr/>
        </p:nvSpPr>
        <p:spPr>
          <a:xfrm>
            <a:off x="681480" y="829456"/>
            <a:ext cx="8058582" cy="600164"/>
          </a:xfrm>
          <a:prstGeom prst="rect">
            <a:avLst/>
          </a:prstGeom>
        </p:spPr>
        <p:txBody>
          <a:bodyPr wrap="square">
            <a:spAutoFit/>
          </a:bodyPr>
          <a:lstStyle/>
          <a:p>
            <a:pPr>
              <a:lnSpc>
                <a:spcPct val="150000"/>
              </a:lnSpc>
            </a:pPr>
            <a:r>
              <a:rPr lang="vi-VN" sz="2200" b="1"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3. </a:t>
            </a:r>
            <a:r>
              <a:rPr lang="en-US" sz="2200" b="1"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Hiển</a:t>
            </a:r>
            <a:r>
              <a:rPr lang="en-US" sz="2200" b="1"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200" b="1" dirty="0" err="1">
                <a:solidFill>
                  <a:schemeClr val="bg1"/>
                </a:solidFill>
                <a:latin typeface="Segoe UI" panose="020B0502040204020203" pitchFamily="34" charset="0"/>
                <a:ea typeface="Meiryo" panose="020B0604030504040204" pitchFamily="34" charset="-128"/>
                <a:cs typeface="Segoe UI" panose="020B0502040204020203" pitchFamily="34" charset="0"/>
              </a:rPr>
              <a:t>thị</a:t>
            </a:r>
            <a:r>
              <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200" b="1" dirty="0" err="1">
                <a:solidFill>
                  <a:schemeClr val="bg1"/>
                </a:solidFill>
                <a:latin typeface="Segoe UI" panose="020B0502040204020203" pitchFamily="34" charset="0"/>
                <a:ea typeface="Meiryo" panose="020B0604030504040204" pitchFamily="34" charset="-128"/>
                <a:cs typeface="Segoe UI" panose="020B0502040204020203" pitchFamily="34" charset="0"/>
              </a:rPr>
              <a:t>kết</a:t>
            </a:r>
            <a:r>
              <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200" b="1" dirty="0" err="1">
                <a:solidFill>
                  <a:schemeClr val="bg1"/>
                </a:solidFill>
                <a:latin typeface="Segoe UI" panose="020B0502040204020203" pitchFamily="34" charset="0"/>
                <a:ea typeface="Meiryo" panose="020B0604030504040204" pitchFamily="34" charset="-128"/>
                <a:cs typeface="Segoe UI" panose="020B0502040204020203" pitchFamily="34" charset="0"/>
              </a:rPr>
              <a:t>quả</a:t>
            </a:r>
            <a:r>
              <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200" b="1" dirty="0" err="1">
                <a:solidFill>
                  <a:schemeClr val="bg1"/>
                </a:solidFill>
                <a:latin typeface="Segoe UI" panose="020B0502040204020203" pitchFamily="34" charset="0"/>
                <a:ea typeface="Meiryo" panose="020B0604030504040204" pitchFamily="34" charset="-128"/>
                <a:cs typeface="Segoe UI" panose="020B0502040204020203" pitchFamily="34" charset="0"/>
              </a:rPr>
              <a:t>tìm</a:t>
            </a:r>
            <a:r>
              <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200" b="1" dirty="0" err="1">
                <a:solidFill>
                  <a:schemeClr val="bg1"/>
                </a:solidFill>
                <a:latin typeface="Segoe UI" panose="020B0502040204020203" pitchFamily="34" charset="0"/>
                <a:ea typeface="Meiryo" panose="020B0604030504040204" pitchFamily="34" charset="-128"/>
                <a:cs typeface="Segoe UI" panose="020B0502040204020203" pitchFamily="34" charset="0"/>
              </a:rPr>
              <a:t>kiếm</a:t>
            </a:r>
            <a:r>
              <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200" b="1" dirty="0" err="1">
                <a:solidFill>
                  <a:schemeClr val="bg1"/>
                </a:solidFill>
                <a:latin typeface="Segoe UI" panose="020B0502040204020203" pitchFamily="34" charset="0"/>
                <a:ea typeface="Meiryo" panose="020B0604030504040204" pitchFamily="34" charset="-128"/>
                <a:cs typeface="Segoe UI" panose="020B0502040204020203" pitchFamily="34" charset="0"/>
              </a:rPr>
              <a:t>gợi</a:t>
            </a:r>
            <a:r>
              <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rPr>
              <a:t> ý </a:t>
            </a:r>
            <a:r>
              <a:rPr lang="en-US" sz="2200" b="1" dirty="0" err="1">
                <a:solidFill>
                  <a:schemeClr val="bg1"/>
                </a:solidFill>
                <a:latin typeface="Segoe UI" panose="020B0502040204020203" pitchFamily="34" charset="0"/>
                <a:ea typeface="Meiryo" panose="020B0604030504040204" pitchFamily="34" charset="-128"/>
                <a:cs typeface="Segoe UI" panose="020B0502040204020203" pitchFamily="34" charset="0"/>
              </a:rPr>
              <a:t>bằng</a:t>
            </a:r>
            <a:r>
              <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rPr>
              <a:t> Ajax</a:t>
            </a:r>
          </a:p>
        </p:txBody>
      </p:sp>
      <p:sp>
        <p:nvSpPr>
          <p:cNvPr id="5" name="Rectangle 4"/>
          <p:cNvSpPr/>
          <p:nvPr/>
        </p:nvSpPr>
        <p:spPr>
          <a:xfrm>
            <a:off x="859280" y="1724993"/>
            <a:ext cx="4817620" cy="2308324"/>
          </a:xfrm>
          <a:prstGeom prst="rect">
            <a:avLst/>
          </a:prstGeom>
        </p:spPr>
        <p:txBody>
          <a:bodyPr wrap="square">
            <a:spAutoFit/>
          </a:bodyPr>
          <a:lstStyle/>
          <a:p>
            <a:r>
              <a:rPr lang="vi-VN"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Đã tạo 1 file với tên ajax.php để phục vụ trả về kết quả tìm kiếm dưới dạng json</a:t>
            </a:r>
          </a:p>
          <a:p>
            <a:endParaRPr lang="vi-VN" dirty="0" smtClean="0">
              <a:solidFill>
                <a:schemeClr val="bg1"/>
              </a:solidFill>
              <a:latin typeface="Segoe UI" panose="020B0502040204020203" pitchFamily="34" charset="0"/>
              <a:ea typeface="Meiryo" panose="020B0604030504040204" pitchFamily="34" charset="-128"/>
              <a:cs typeface="Segoe UI" panose="020B0502040204020203" pitchFamily="34" charset="0"/>
            </a:endParaRPr>
          </a:p>
          <a:p>
            <a:r>
              <a:rPr lang="vi-VN"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Khi người dùng nhập từ khóa vào ô tìm kiếm sẽ sử dụng lệnh ajax của jQuery gửi yêu cầu tìm kiếm tới trang ajax.php. Sau khi nhận được kết quả tìm kiếm sẽ tiến hành hiển thị kết quả bên dưới ô tìm kiếm</a:t>
            </a:r>
          </a:p>
        </p:txBody>
      </p:sp>
      <p:pic>
        <p:nvPicPr>
          <p:cNvPr id="4" name="Picture 3"/>
          <p:cNvPicPr>
            <a:picLocks noChangeAspect="1"/>
          </p:cNvPicPr>
          <p:nvPr/>
        </p:nvPicPr>
        <p:blipFill>
          <a:blip r:embed="rId2"/>
          <a:stretch>
            <a:fillRect/>
          </a:stretch>
        </p:blipFill>
        <p:spPr>
          <a:xfrm>
            <a:off x="6458086" y="1724993"/>
            <a:ext cx="5008703" cy="2901676"/>
          </a:xfrm>
          <a:prstGeom prst="rect">
            <a:avLst/>
          </a:prstGeom>
        </p:spPr>
      </p:pic>
    </p:spTree>
    <p:extLst>
      <p:ext uri="{BB962C8B-B14F-4D97-AF65-F5344CB8AC3E}">
        <p14:creationId xmlns:p14="http://schemas.microsoft.com/office/powerpoint/2010/main" val="4574124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36</TotalTime>
  <Words>312</Words>
  <Application>Microsoft Office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Century Gothic</vt:lpstr>
      <vt:lpstr>Meiryo</vt:lpstr>
      <vt:lpstr>Arial</vt:lpstr>
      <vt:lpstr>Segoe UI</vt:lpstr>
      <vt:lpstr>Wingdings 3</vt:lpstr>
      <vt:lpstr>Ion Boardroom</vt:lpstr>
      <vt:lpstr>Bảo vệ đồ án PHP Fullstack</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Bảo vệ đồ án PHP Fullstack</dc:title>
  <dc:creator>Ms.Hoan</dc:creator>
  <cp:lastModifiedBy>Ms.Hoan</cp:lastModifiedBy>
  <cp:revision>4</cp:revision>
  <dcterms:created xsi:type="dcterms:W3CDTF">2020-10-13T14:40:55Z</dcterms:created>
  <dcterms:modified xsi:type="dcterms:W3CDTF">2020-10-13T15:17:50Z</dcterms:modified>
</cp:coreProperties>
</file>