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Blur radius="0"/>
                    </a14:imgEffect>
                  </a14:imgLayer>
                </a14:imgProps>
              </a:ext>
            </a:extLst>
          </a:blip>
          <a:stretch>
            <a:fillRect/>
          </a:stretch>
        </p:blipFill>
        <p:spPr>
          <a:xfrm>
            <a:off x="6007100" y="2999416"/>
            <a:ext cx="5603034" cy="3312925"/>
          </a:xfrm>
          <a:prstGeom prst="rect">
            <a:avLst/>
          </a:prstGeom>
        </p:spPr>
      </p:pic>
      <p:sp>
        <p:nvSpPr>
          <p:cNvPr id="2" name="Title 1"/>
          <p:cNvSpPr>
            <a:spLocks noGrp="1"/>
          </p:cNvSpPr>
          <p:nvPr>
            <p:ph type="ctrTitle"/>
          </p:nvPr>
        </p:nvSpPr>
        <p:spPr>
          <a:xfrm>
            <a:off x="1154955" y="901699"/>
            <a:ext cx="8825658" cy="1386481"/>
          </a:xfrm>
        </p:spPr>
        <p:txBody>
          <a:bodyPr/>
          <a:lstStyle/>
          <a:p>
            <a:r>
              <a:rPr lang="en-US" dirty="0" err="1" smtClean="0">
                <a:solidFill>
                  <a:schemeClr val="bg1"/>
                </a:solidFill>
              </a:rPr>
              <a:t>Bảo</a:t>
            </a:r>
            <a:r>
              <a:rPr lang="en-US" dirty="0" smtClean="0">
                <a:solidFill>
                  <a:schemeClr val="bg1"/>
                </a:solidFill>
              </a:rPr>
              <a:t> </a:t>
            </a:r>
            <a:r>
              <a:rPr lang="en-US" dirty="0" err="1" smtClean="0">
                <a:solidFill>
                  <a:schemeClr val="bg1"/>
                </a:solidFill>
              </a:rPr>
              <a:t>vệ</a:t>
            </a:r>
            <a:r>
              <a:rPr lang="en-US" dirty="0" smtClean="0">
                <a:solidFill>
                  <a:schemeClr val="bg1"/>
                </a:solidFill>
              </a:rPr>
              <a:t> </a:t>
            </a:r>
            <a:r>
              <a:rPr lang="en-US" dirty="0" err="1" smtClean="0">
                <a:solidFill>
                  <a:schemeClr val="bg1"/>
                </a:solidFill>
              </a:rPr>
              <a:t>đồ</a:t>
            </a:r>
            <a:r>
              <a:rPr lang="en-US" dirty="0" smtClean="0">
                <a:solidFill>
                  <a:schemeClr val="bg1"/>
                </a:solidFill>
              </a:rPr>
              <a:t> </a:t>
            </a:r>
            <a:r>
              <a:rPr lang="en-US" dirty="0" err="1" smtClean="0">
                <a:solidFill>
                  <a:schemeClr val="bg1"/>
                </a:solidFill>
              </a:rPr>
              <a:t>án</a:t>
            </a:r>
            <a:r>
              <a:rPr lang="en-US" dirty="0" smtClean="0">
                <a:solidFill>
                  <a:schemeClr val="bg1"/>
                </a:solidFill>
              </a:rPr>
              <a:t> PHP </a:t>
            </a:r>
            <a:r>
              <a:rPr lang="en-US" dirty="0" err="1" smtClean="0">
                <a:solidFill>
                  <a:schemeClr val="bg1"/>
                </a:solidFill>
              </a:rPr>
              <a:t>Fullstack</a:t>
            </a:r>
            <a:endParaRPr lang="en-US" dirty="0">
              <a:solidFill>
                <a:schemeClr val="bg1"/>
              </a:solidFill>
            </a:endParaRPr>
          </a:p>
        </p:txBody>
      </p:sp>
      <p:sp>
        <p:nvSpPr>
          <p:cNvPr id="3" name="Subtitle 2"/>
          <p:cNvSpPr>
            <a:spLocks noGrp="1"/>
          </p:cNvSpPr>
          <p:nvPr>
            <p:ph type="subTitle" idx="1"/>
          </p:nvPr>
        </p:nvSpPr>
        <p:spPr>
          <a:xfrm>
            <a:off x="1154955" y="2567580"/>
            <a:ext cx="8825658" cy="861420"/>
          </a:xfrm>
        </p:spPr>
        <p:txBody>
          <a:bodyPr/>
          <a:lstStyle/>
          <a:p>
            <a:r>
              <a:rPr lang="en-US" dirty="0" err="1" smtClean="0">
                <a:solidFill>
                  <a:schemeClr val="bg1">
                    <a:lumMod val="85000"/>
                  </a:schemeClr>
                </a:solidFill>
              </a:rPr>
              <a:t>Đề</a:t>
            </a:r>
            <a:r>
              <a:rPr lang="en-US" dirty="0" smtClean="0">
                <a:solidFill>
                  <a:schemeClr val="bg1">
                    <a:lumMod val="85000"/>
                  </a:schemeClr>
                </a:solidFill>
              </a:rPr>
              <a:t> </a:t>
            </a:r>
            <a:r>
              <a:rPr lang="en-US" dirty="0" err="1" smtClean="0">
                <a:solidFill>
                  <a:schemeClr val="bg1">
                    <a:lumMod val="85000"/>
                  </a:schemeClr>
                </a:solidFill>
              </a:rPr>
              <a:t>tài</a:t>
            </a:r>
            <a:r>
              <a:rPr lang="en-US" dirty="0" smtClean="0">
                <a:solidFill>
                  <a:schemeClr val="bg1">
                    <a:lumMod val="85000"/>
                  </a:schemeClr>
                </a:solidFill>
              </a:rPr>
              <a:t>: website </a:t>
            </a:r>
            <a:r>
              <a:rPr lang="en-US" dirty="0" err="1" smtClean="0">
                <a:solidFill>
                  <a:schemeClr val="bg1">
                    <a:lumMod val="85000"/>
                  </a:schemeClr>
                </a:solidFill>
              </a:rPr>
              <a:t>bán</a:t>
            </a:r>
            <a:r>
              <a:rPr lang="en-US" dirty="0" smtClean="0">
                <a:solidFill>
                  <a:schemeClr val="bg1">
                    <a:lumMod val="85000"/>
                  </a:schemeClr>
                </a:solidFill>
              </a:rPr>
              <a:t> </a:t>
            </a:r>
            <a:r>
              <a:rPr lang="en-US" dirty="0" err="1" smtClean="0">
                <a:solidFill>
                  <a:schemeClr val="bg1">
                    <a:lumMod val="85000"/>
                  </a:schemeClr>
                </a:solidFill>
              </a:rPr>
              <a:t>hàng</a:t>
            </a:r>
            <a:r>
              <a:rPr lang="en-US" dirty="0" smtClean="0">
                <a:solidFill>
                  <a:schemeClr val="bg1">
                    <a:lumMod val="85000"/>
                  </a:schemeClr>
                </a:solidFill>
              </a:rPr>
              <a:t> </a:t>
            </a:r>
            <a:r>
              <a:rPr lang="en-US" dirty="0" err="1" smtClean="0">
                <a:solidFill>
                  <a:schemeClr val="bg1">
                    <a:lumMod val="85000"/>
                  </a:schemeClr>
                </a:solidFill>
              </a:rPr>
              <a:t>vietpro</a:t>
            </a:r>
            <a:r>
              <a:rPr lang="en-US" dirty="0" smtClean="0">
                <a:solidFill>
                  <a:schemeClr val="bg1">
                    <a:lumMod val="85000"/>
                  </a:schemeClr>
                </a:solidFill>
              </a:rPr>
              <a:t> mobile shop</a:t>
            </a:r>
            <a:endParaRPr lang="en-US" dirty="0">
              <a:solidFill>
                <a:schemeClr val="bg1">
                  <a:lumMod val="85000"/>
                </a:schemeClr>
              </a:solidFill>
            </a:endParaRPr>
          </a:p>
        </p:txBody>
      </p:sp>
    </p:spTree>
    <p:extLst>
      <p:ext uri="{BB962C8B-B14F-4D97-AF65-F5344CB8AC3E}">
        <p14:creationId xmlns:p14="http://schemas.microsoft.com/office/powerpoint/2010/main" val="66289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4555" y="470989"/>
            <a:ext cx="8825658" cy="861420"/>
          </a:xfrm>
        </p:spPr>
        <p:txBody>
          <a:bodyPr/>
          <a:lstStyle/>
          <a:p>
            <a:r>
              <a:rPr lang="en-US" dirty="0" smtClean="0">
                <a:solidFill>
                  <a:schemeClr val="bg1">
                    <a:lumMod val="75000"/>
                  </a:schemeClr>
                </a:solidFill>
              </a:rPr>
              <a:t>website </a:t>
            </a:r>
            <a:r>
              <a:rPr lang="en-US" dirty="0" err="1" smtClean="0">
                <a:solidFill>
                  <a:schemeClr val="bg1">
                    <a:lumMod val="75000"/>
                  </a:schemeClr>
                </a:solidFill>
              </a:rPr>
              <a:t>bán</a:t>
            </a:r>
            <a:r>
              <a:rPr lang="en-US" dirty="0" smtClean="0">
                <a:solidFill>
                  <a:schemeClr val="bg1">
                    <a:lumMod val="75000"/>
                  </a:schemeClr>
                </a:solidFill>
              </a:rPr>
              <a:t> </a:t>
            </a:r>
            <a:r>
              <a:rPr lang="en-US" dirty="0" err="1" smtClean="0">
                <a:solidFill>
                  <a:schemeClr val="bg1">
                    <a:lumMod val="75000"/>
                  </a:schemeClr>
                </a:solidFill>
              </a:rPr>
              <a:t>hàng</a:t>
            </a:r>
            <a:r>
              <a:rPr lang="en-US" dirty="0" smtClean="0">
                <a:solidFill>
                  <a:schemeClr val="bg1">
                    <a:lumMod val="75000"/>
                  </a:schemeClr>
                </a:solidFill>
              </a:rPr>
              <a:t> </a:t>
            </a:r>
            <a:r>
              <a:rPr lang="en-US" dirty="0" err="1" smtClean="0">
                <a:solidFill>
                  <a:schemeClr val="bg1">
                    <a:lumMod val="75000"/>
                  </a:schemeClr>
                </a:solidFill>
              </a:rPr>
              <a:t>vietpro</a:t>
            </a:r>
            <a:r>
              <a:rPr lang="en-US" dirty="0" smtClean="0">
                <a:solidFill>
                  <a:schemeClr val="bg1">
                    <a:lumMod val="75000"/>
                  </a:schemeClr>
                </a:solidFill>
              </a:rPr>
              <a:t> mobile shop</a:t>
            </a:r>
            <a:endParaRPr lang="en-US" dirty="0">
              <a:solidFill>
                <a:schemeClr val="bg1">
                  <a:lumMod val="75000"/>
                </a:schemeClr>
              </a:solidFill>
            </a:endParaRPr>
          </a:p>
        </p:txBody>
      </p:sp>
      <p:sp>
        <p:nvSpPr>
          <p:cNvPr id="6" name="Rectangle 5"/>
          <p:cNvSpPr/>
          <p:nvPr/>
        </p:nvSpPr>
        <p:spPr>
          <a:xfrm>
            <a:off x="1402918" y="1332408"/>
            <a:ext cx="9722282" cy="4247317"/>
          </a:xfrm>
          <a:prstGeom prst="rect">
            <a:avLst/>
          </a:prstGeom>
        </p:spPr>
        <p:txBody>
          <a:bodyPr wrap="square">
            <a:spAutoFit/>
          </a:bodyPr>
          <a:lstStyle/>
          <a:p>
            <a:pPr>
              <a:lnSpc>
                <a:spcPct val="150000"/>
              </a:lnSpc>
            </a:pPr>
            <a:r>
              <a:rPr lang="en-US" sz="2000" b="1" u="sng"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Thành</a:t>
            </a:r>
            <a:r>
              <a:rPr lang="en-US" sz="2000" b="1" u="sng"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b="1" u="sng"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viên</a:t>
            </a:r>
            <a:r>
              <a:rPr lang="en-US" sz="2000" b="1" u="sng"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a:t>
            </a:r>
          </a:p>
          <a:p>
            <a:pPr marL="285750" indent="-285750">
              <a:lnSpc>
                <a:spcPct val="150000"/>
              </a:lnSpc>
              <a:buFont typeface="Arial" panose="020B0604020202020204" pitchFamily="34" charset="0"/>
              <a:buChar char="•"/>
            </a:pP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Vũ</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Thế</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Kiên</a:t>
            </a:r>
            <a:endPar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marL="285750" indent="-285750">
              <a:lnSpc>
                <a:spcPct val="150000"/>
              </a:lnSpc>
              <a:buFont typeface="Arial" panose="020B0604020202020204" pitchFamily="34" charset="0"/>
              <a:buChar char="•"/>
            </a:pP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Phạm</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Bá</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Hải</a:t>
            </a:r>
            <a:endPar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a:lnSpc>
                <a:spcPct val="150000"/>
              </a:lnSpc>
            </a:pPr>
            <a:endPar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a:lnSpc>
                <a:spcPct val="150000"/>
              </a:lnSpc>
            </a:pPr>
            <a:r>
              <a:rPr lang="en-US" sz="2000" b="1" u="sng"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Chủ</a:t>
            </a:r>
            <a:r>
              <a:rPr lang="en-US" sz="2000" b="1" u="sng"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b="1" u="sng"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đề</a:t>
            </a:r>
            <a:r>
              <a:rPr lang="en-US" sz="2000" b="1" u="sng"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a:t>
            </a:r>
          </a:p>
          <a:p>
            <a:pPr marL="342900" indent="-342900">
              <a:lnSpc>
                <a:spcPct val="150000"/>
              </a:lnSpc>
              <a:buFont typeface="+mj-lt"/>
              <a:buAutoNum type="arabicPeriod"/>
            </a:pP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Tính</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năng</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hỏi</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xác</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nhận</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xóa</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sản</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phẩm</a:t>
            </a:r>
            <a:endPar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marL="342900" indent="-342900">
              <a:lnSpc>
                <a:spcPct val="150000"/>
              </a:lnSpc>
              <a:buFont typeface="+mj-lt"/>
              <a:buAutoNum type="arabicPeriod"/>
            </a:pP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Mã</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hóa</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tài</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khoản</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khi</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đăng</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ký</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và</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đăng</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nhập</a:t>
            </a:r>
            <a:endPar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pPr marL="342900" indent="-342900">
              <a:lnSpc>
                <a:spcPct val="150000"/>
              </a:lnSpc>
              <a:buFont typeface="+mj-lt"/>
              <a:buAutoNum type="arabicPeriod"/>
            </a:pPr>
            <a:r>
              <a:rPr lang="en-US" sz="2000"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Hiển</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thị</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kết</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quả</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tìm</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kiếm</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gợi</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ý </a:t>
            </a:r>
            <a:r>
              <a:rPr lang="en-US" sz="2000" dirty="0" err="1">
                <a:solidFill>
                  <a:schemeClr val="bg1"/>
                </a:solidFill>
                <a:latin typeface="Segoe UI" panose="020B0502040204020203" pitchFamily="34" charset="0"/>
                <a:ea typeface="Meiryo" panose="020B0604030504040204" pitchFamily="34" charset="-128"/>
                <a:cs typeface="Segoe UI" panose="020B0502040204020203" pitchFamily="34" charset="0"/>
              </a:rPr>
              <a:t>bằng</a:t>
            </a:r>
            <a:r>
              <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000"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Ajax</a:t>
            </a:r>
          </a:p>
          <a:p>
            <a:pPr marL="342900" indent="-342900">
              <a:lnSpc>
                <a:spcPct val="150000"/>
              </a:lnSpc>
              <a:buFont typeface="+mj-lt"/>
              <a:buAutoNum type="arabicPeriod"/>
            </a:pPr>
            <a:r>
              <a:rPr lang="vi-VN" sz="2000" dirty="0">
                <a:solidFill>
                  <a:schemeClr val="bg1"/>
                </a:solidFill>
                <a:latin typeface="Segoe UI" panose="020B0502040204020203" pitchFamily="34" charset="0"/>
                <a:ea typeface="Meiryo" panose="020B0604030504040204" pitchFamily="34" charset="-128"/>
                <a:cs typeface="Segoe UI" panose="020B0502040204020203" pitchFamily="34" charset="0"/>
              </a:rPr>
              <a:t>Tính năng xóa sản phẩm thì xóa luôn ảnh mô tả sản phẩm trong thư mục ảnh</a:t>
            </a:r>
            <a:endParaRPr lang="en-US" sz="2000"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2256142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4555" y="470989"/>
            <a:ext cx="8825658" cy="861420"/>
          </a:xfrm>
        </p:spPr>
        <p:txBody>
          <a:bodyPr/>
          <a:lstStyle/>
          <a:p>
            <a:r>
              <a:rPr lang="en-US" dirty="0" smtClean="0">
                <a:solidFill>
                  <a:schemeClr val="bg1">
                    <a:lumMod val="75000"/>
                  </a:schemeClr>
                </a:solidFill>
              </a:rPr>
              <a:t>website </a:t>
            </a:r>
            <a:r>
              <a:rPr lang="en-US" dirty="0" err="1" smtClean="0">
                <a:solidFill>
                  <a:schemeClr val="bg1">
                    <a:lumMod val="75000"/>
                  </a:schemeClr>
                </a:solidFill>
              </a:rPr>
              <a:t>bán</a:t>
            </a:r>
            <a:r>
              <a:rPr lang="en-US" dirty="0" smtClean="0">
                <a:solidFill>
                  <a:schemeClr val="bg1">
                    <a:lumMod val="75000"/>
                  </a:schemeClr>
                </a:solidFill>
              </a:rPr>
              <a:t> </a:t>
            </a:r>
            <a:r>
              <a:rPr lang="en-US" dirty="0" err="1" smtClean="0">
                <a:solidFill>
                  <a:schemeClr val="bg1">
                    <a:lumMod val="75000"/>
                  </a:schemeClr>
                </a:solidFill>
              </a:rPr>
              <a:t>hàng</a:t>
            </a:r>
            <a:r>
              <a:rPr lang="en-US" dirty="0" smtClean="0">
                <a:solidFill>
                  <a:schemeClr val="bg1">
                    <a:lumMod val="75000"/>
                  </a:schemeClr>
                </a:solidFill>
              </a:rPr>
              <a:t> </a:t>
            </a:r>
            <a:r>
              <a:rPr lang="en-US" dirty="0" err="1" smtClean="0">
                <a:solidFill>
                  <a:schemeClr val="bg1">
                    <a:lumMod val="75000"/>
                  </a:schemeClr>
                </a:solidFill>
              </a:rPr>
              <a:t>vietpro</a:t>
            </a:r>
            <a:r>
              <a:rPr lang="en-US" dirty="0" smtClean="0">
                <a:solidFill>
                  <a:schemeClr val="bg1">
                    <a:lumMod val="75000"/>
                  </a:schemeClr>
                </a:solidFill>
              </a:rPr>
              <a:t> mobile shop</a:t>
            </a:r>
            <a:endParaRPr lang="en-US" dirty="0">
              <a:solidFill>
                <a:schemeClr val="bg1">
                  <a:lumMod val="75000"/>
                </a:schemeClr>
              </a:solidFill>
            </a:endParaRPr>
          </a:p>
        </p:txBody>
      </p:sp>
      <p:sp>
        <p:nvSpPr>
          <p:cNvPr id="6" name="Rectangle 5"/>
          <p:cNvSpPr/>
          <p:nvPr/>
        </p:nvSpPr>
        <p:spPr>
          <a:xfrm>
            <a:off x="681480" y="829456"/>
            <a:ext cx="8058582" cy="600164"/>
          </a:xfrm>
          <a:prstGeom prst="rect">
            <a:avLst/>
          </a:prstGeom>
        </p:spPr>
        <p:txBody>
          <a:bodyPr wrap="square">
            <a:spAutoFit/>
          </a:bodyPr>
          <a:lstStyle/>
          <a:p>
            <a:pPr>
              <a:lnSpc>
                <a:spcPct val="150000"/>
              </a:lnSpc>
            </a:pPr>
            <a:r>
              <a:rPr lang="vi-VN"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1. </a:t>
            </a:r>
            <a:r>
              <a:rPr lang="en-US" sz="2200" b="1"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Tính</a:t>
            </a:r>
            <a:r>
              <a:rPr lang="en-US"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năng</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hỏi</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xác</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nhận</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xóa</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sản</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phẩm</a:t>
            </a:r>
            <a:endPar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5162383" y="3664009"/>
            <a:ext cx="6315956" cy="2486372"/>
          </a:xfrm>
          <a:prstGeom prst="rect">
            <a:avLst/>
          </a:prstGeom>
        </p:spPr>
      </p:pic>
      <p:sp>
        <p:nvSpPr>
          <p:cNvPr id="5" name="Rectangle 4"/>
          <p:cNvSpPr/>
          <p:nvPr/>
        </p:nvSpPr>
        <p:spPr>
          <a:xfrm>
            <a:off x="681480" y="1955849"/>
            <a:ext cx="3076162" cy="3416320"/>
          </a:xfrm>
          <a:prstGeom prst="rect">
            <a:avLst/>
          </a:prstGeom>
        </p:spPr>
        <p:txBody>
          <a:bodyPr wrap="square">
            <a:spAutoFit/>
          </a:bodyPr>
          <a:lstStyle/>
          <a:p>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Khi</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bấm</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vào</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nút</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xóa</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sản</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phẩm</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trong</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trang</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admin</a:t>
            </a:r>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sẽ hiện thị hộp thoại xóa sản phẩm với tên sản phẩm trong hộp thoại</a:t>
            </a:r>
          </a:p>
          <a:p>
            <a:endParaRPr lang="vi-VN" dirty="0">
              <a:solidFill>
                <a:schemeClr val="bg1"/>
              </a:solidFill>
              <a:latin typeface="Segoe UI" panose="020B0502040204020203" pitchFamily="34" charset="0"/>
              <a:ea typeface="Meiryo" panose="020B0604030504040204" pitchFamily="34" charset="-128"/>
              <a:cs typeface="Segoe UI" panose="020B0502040204020203" pitchFamily="34" charset="0"/>
            </a:endParaRPr>
          </a:p>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Nếu bấm nút [Xóa] thì tiến hành xóa sản phẩm</a:t>
            </a:r>
          </a:p>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Nếu bẩm nút [Đóng] hoặc bấm bên ngoài hộp thoại thì sẽ tắt hộp thoại mà không xóa sản phẩm   </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endParaRPr lang="en-US" dirty="0"/>
          </a:p>
        </p:txBody>
      </p:sp>
      <p:pic>
        <p:nvPicPr>
          <p:cNvPr id="7" name="Picture 6"/>
          <p:cNvPicPr>
            <a:picLocks noChangeAspect="1"/>
          </p:cNvPicPr>
          <p:nvPr/>
        </p:nvPicPr>
        <p:blipFill>
          <a:blip r:embed="rId3"/>
          <a:stretch>
            <a:fillRect/>
          </a:stretch>
        </p:blipFill>
        <p:spPr>
          <a:xfrm>
            <a:off x="3818681" y="1678246"/>
            <a:ext cx="7434650" cy="1758288"/>
          </a:xfrm>
          <a:prstGeom prst="rect">
            <a:avLst/>
          </a:prstGeom>
        </p:spPr>
      </p:pic>
      <p:sp>
        <p:nvSpPr>
          <p:cNvPr id="8" name="Oval 7"/>
          <p:cNvSpPr/>
          <p:nvPr/>
        </p:nvSpPr>
        <p:spPr>
          <a:xfrm>
            <a:off x="10541000" y="2024675"/>
            <a:ext cx="381000" cy="419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Curved Left Arrow 8"/>
          <p:cNvSpPr/>
          <p:nvPr/>
        </p:nvSpPr>
        <p:spPr>
          <a:xfrm>
            <a:off x="10983039" y="2202136"/>
            <a:ext cx="812800" cy="246879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7333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4555" y="470989"/>
            <a:ext cx="8825658" cy="861420"/>
          </a:xfrm>
        </p:spPr>
        <p:txBody>
          <a:bodyPr/>
          <a:lstStyle/>
          <a:p>
            <a:r>
              <a:rPr lang="en-US" dirty="0" smtClean="0">
                <a:solidFill>
                  <a:schemeClr val="bg1">
                    <a:lumMod val="75000"/>
                  </a:schemeClr>
                </a:solidFill>
              </a:rPr>
              <a:t>website </a:t>
            </a:r>
            <a:r>
              <a:rPr lang="en-US" dirty="0" err="1" smtClean="0">
                <a:solidFill>
                  <a:schemeClr val="bg1">
                    <a:lumMod val="75000"/>
                  </a:schemeClr>
                </a:solidFill>
              </a:rPr>
              <a:t>bán</a:t>
            </a:r>
            <a:r>
              <a:rPr lang="en-US" dirty="0" smtClean="0">
                <a:solidFill>
                  <a:schemeClr val="bg1">
                    <a:lumMod val="75000"/>
                  </a:schemeClr>
                </a:solidFill>
              </a:rPr>
              <a:t> </a:t>
            </a:r>
            <a:r>
              <a:rPr lang="en-US" dirty="0" err="1" smtClean="0">
                <a:solidFill>
                  <a:schemeClr val="bg1">
                    <a:lumMod val="75000"/>
                  </a:schemeClr>
                </a:solidFill>
              </a:rPr>
              <a:t>hàng</a:t>
            </a:r>
            <a:r>
              <a:rPr lang="en-US" dirty="0" smtClean="0">
                <a:solidFill>
                  <a:schemeClr val="bg1">
                    <a:lumMod val="75000"/>
                  </a:schemeClr>
                </a:solidFill>
              </a:rPr>
              <a:t> </a:t>
            </a:r>
            <a:r>
              <a:rPr lang="en-US" dirty="0" err="1" smtClean="0">
                <a:solidFill>
                  <a:schemeClr val="bg1">
                    <a:lumMod val="75000"/>
                  </a:schemeClr>
                </a:solidFill>
              </a:rPr>
              <a:t>vietpro</a:t>
            </a:r>
            <a:r>
              <a:rPr lang="en-US" dirty="0" smtClean="0">
                <a:solidFill>
                  <a:schemeClr val="bg1">
                    <a:lumMod val="75000"/>
                  </a:schemeClr>
                </a:solidFill>
              </a:rPr>
              <a:t> mobile shop</a:t>
            </a:r>
            <a:endParaRPr lang="en-US" dirty="0">
              <a:solidFill>
                <a:schemeClr val="bg1">
                  <a:lumMod val="75000"/>
                </a:schemeClr>
              </a:solidFill>
            </a:endParaRPr>
          </a:p>
        </p:txBody>
      </p:sp>
      <p:sp>
        <p:nvSpPr>
          <p:cNvPr id="6" name="Rectangle 5"/>
          <p:cNvSpPr/>
          <p:nvPr/>
        </p:nvSpPr>
        <p:spPr>
          <a:xfrm>
            <a:off x="681480" y="829456"/>
            <a:ext cx="8058582" cy="600164"/>
          </a:xfrm>
          <a:prstGeom prst="rect">
            <a:avLst/>
          </a:prstGeom>
        </p:spPr>
        <p:txBody>
          <a:bodyPr wrap="square">
            <a:spAutoFit/>
          </a:bodyPr>
          <a:lstStyle/>
          <a:p>
            <a:pPr>
              <a:lnSpc>
                <a:spcPct val="150000"/>
              </a:lnSpc>
            </a:pPr>
            <a:r>
              <a:rPr lang="vi-VN"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2. </a:t>
            </a:r>
            <a:r>
              <a:rPr lang="en-US" sz="2200" b="1"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Mã</a:t>
            </a:r>
            <a:r>
              <a:rPr lang="en-US"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hóa</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tài</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khoản</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khi</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đăng</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ký</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và</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đăng</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nhập</a:t>
            </a:r>
            <a:endPar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5" name="Rectangle 4"/>
          <p:cNvSpPr/>
          <p:nvPr/>
        </p:nvSpPr>
        <p:spPr>
          <a:xfrm>
            <a:off x="681480" y="1454424"/>
            <a:ext cx="3076162" cy="1754326"/>
          </a:xfrm>
          <a:prstGeom prst="rect">
            <a:avLst/>
          </a:prstGeom>
        </p:spPr>
        <p:txBody>
          <a:bodyPr wrap="square">
            <a:spAutoFit/>
          </a:bodyPr>
          <a:lstStyle/>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Thực hiện mã hóa mật khẩu người dùng bằng thuật toán sha256 cho 3 trang:</a:t>
            </a:r>
          </a:p>
          <a:p>
            <a:pPr marL="285750" indent="-285750">
              <a:buFont typeface="Arial" panose="020B0604020202020204" pitchFamily="34" charset="0"/>
              <a:buChar char="•"/>
            </a:pPr>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Tạo người dùng</a:t>
            </a:r>
            <a:endParaRPr lang="vi-VN" dirty="0"/>
          </a:p>
          <a:p>
            <a:pPr marL="285750" indent="-285750">
              <a:buFont typeface="Arial" panose="020B0604020202020204" pitchFamily="34" charset="0"/>
              <a:buChar char="•"/>
            </a:pPr>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Sửa thông tin người dùng</a:t>
            </a:r>
          </a:p>
          <a:p>
            <a:pPr marL="285750" indent="-285750">
              <a:buFont typeface="Arial" panose="020B0604020202020204" pitchFamily="34" charset="0"/>
              <a:buChar char="•"/>
            </a:pPr>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Trang đăng nhập</a:t>
            </a:r>
          </a:p>
        </p:txBody>
      </p:sp>
      <p:pic>
        <p:nvPicPr>
          <p:cNvPr id="2" name="Picture 1"/>
          <p:cNvPicPr>
            <a:picLocks noChangeAspect="1"/>
          </p:cNvPicPr>
          <p:nvPr/>
        </p:nvPicPr>
        <p:blipFill>
          <a:blip r:embed="rId2"/>
          <a:stretch>
            <a:fillRect/>
          </a:stretch>
        </p:blipFill>
        <p:spPr>
          <a:xfrm>
            <a:off x="5768718" y="1724993"/>
            <a:ext cx="3677163" cy="381053"/>
          </a:xfrm>
          <a:prstGeom prst="rect">
            <a:avLst/>
          </a:prstGeom>
        </p:spPr>
      </p:pic>
      <p:pic>
        <p:nvPicPr>
          <p:cNvPr id="11" name="Picture 10"/>
          <p:cNvPicPr>
            <a:picLocks noChangeAspect="1"/>
          </p:cNvPicPr>
          <p:nvPr/>
        </p:nvPicPr>
        <p:blipFill>
          <a:blip r:embed="rId3"/>
          <a:stretch>
            <a:fillRect/>
          </a:stretch>
        </p:blipFill>
        <p:spPr>
          <a:xfrm>
            <a:off x="2832100" y="3208750"/>
            <a:ext cx="8838201" cy="1098533"/>
          </a:xfrm>
          <a:prstGeom prst="rect">
            <a:avLst/>
          </a:prstGeom>
        </p:spPr>
      </p:pic>
      <p:sp>
        <p:nvSpPr>
          <p:cNvPr id="12" name="Rectangle 11"/>
          <p:cNvSpPr/>
          <p:nvPr/>
        </p:nvSpPr>
        <p:spPr>
          <a:xfrm>
            <a:off x="681480" y="4809822"/>
            <a:ext cx="8058582" cy="1200329"/>
          </a:xfrm>
          <a:prstGeom prst="rect">
            <a:avLst/>
          </a:prstGeom>
        </p:spPr>
        <p:txBody>
          <a:bodyPr wrap="square">
            <a:spAutoFit/>
          </a:bodyPr>
          <a:lstStyle/>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Khi tạo hoặc sửa thông tin user sẽ lưu mật khẩu đã mã hóa vào database.</a:t>
            </a:r>
          </a:p>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Khi người dùng đăng nhập thì cũng tiến hành mã hóa mật khẩu rồi mới tiến hành so sánh thông tin đăng nhập người dùng nhập và thông tin trên database</a:t>
            </a:r>
          </a:p>
        </p:txBody>
      </p:sp>
    </p:spTree>
    <p:extLst>
      <p:ext uri="{BB962C8B-B14F-4D97-AF65-F5344CB8AC3E}">
        <p14:creationId xmlns:p14="http://schemas.microsoft.com/office/powerpoint/2010/main" val="899261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4555" y="470989"/>
            <a:ext cx="8825658" cy="861420"/>
          </a:xfrm>
        </p:spPr>
        <p:txBody>
          <a:bodyPr/>
          <a:lstStyle/>
          <a:p>
            <a:r>
              <a:rPr lang="en-US" dirty="0" smtClean="0">
                <a:solidFill>
                  <a:schemeClr val="bg1">
                    <a:lumMod val="75000"/>
                  </a:schemeClr>
                </a:solidFill>
              </a:rPr>
              <a:t>website </a:t>
            </a:r>
            <a:r>
              <a:rPr lang="en-US" dirty="0" err="1" smtClean="0">
                <a:solidFill>
                  <a:schemeClr val="bg1">
                    <a:lumMod val="75000"/>
                  </a:schemeClr>
                </a:solidFill>
              </a:rPr>
              <a:t>bán</a:t>
            </a:r>
            <a:r>
              <a:rPr lang="en-US" dirty="0" smtClean="0">
                <a:solidFill>
                  <a:schemeClr val="bg1">
                    <a:lumMod val="75000"/>
                  </a:schemeClr>
                </a:solidFill>
              </a:rPr>
              <a:t> </a:t>
            </a:r>
            <a:r>
              <a:rPr lang="en-US" dirty="0" err="1" smtClean="0">
                <a:solidFill>
                  <a:schemeClr val="bg1">
                    <a:lumMod val="75000"/>
                  </a:schemeClr>
                </a:solidFill>
              </a:rPr>
              <a:t>hàng</a:t>
            </a:r>
            <a:r>
              <a:rPr lang="en-US" dirty="0" smtClean="0">
                <a:solidFill>
                  <a:schemeClr val="bg1">
                    <a:lumMod val="75000"/>
                  </a:schemeClr>
                </a:solidFill>
              </a:rPr>
              <a:t> </a:t>
            </a:r>
            <a:r>
              <a:rPr lang="en-US" dirty="0" err="1" smtClean="0">
                <a:solidFill>
                  <a:schemeClr val="bg1">
                    <a:lumMod val="75000"/>
                  </a:schemeClr>
                </a:solidFill>
              </a:rPr>
              <a:t>vietpro</a:t>
            </a:r>
            <a:r>
              <a:rPr lang="en-US" dirty="0" smtClean="0">
                <a:solidFill>
                  <a:schemeClr val="bg1">
                    <a:lumMod val="75000"/>
                  </a:schemeClr>
                </a:solidFill>
              </a:rPr>
              <a:t> mobile shop</a:t>
            </a:r>
            <a:endParaRPr lang="en-US" dirty="0">
              <a:solidFill>
                <a:schemeClr val="bg1">
                  <a:lumMod val="75000"/>
                </a:schemeClr>
              </a:solidFill>
            </a:endParaRPr>
          </a:p>
        </p:txBody>
      </p:sp>
      <p:sp>
        <p:nvSpPr>
          <p:cNvPr id="6" name="Rectangle 5"/>
          <p:cNvSpPr/>
          <p:nvPr/>
        </p:nvSpPr>
        <p:spPr>
          <a:xfrm>
            <a:off x="681480" y="829456"/>
            <a:ext cx="8058582" cy="600164"/>
          </a:xfrm>
          <a:prstGeom prst="rect">
            <a:avLst/>
          </a:prstGeom>
        </p:spPr>
        <p:txBody>
          <a:bodyPr wrap="square">
            <a:spAutoFit/>
          </a:bodyPr>
          <a:lstStyle/>
          <a:p>
            <a:pPr>
              <a:lnSpc>
                <a:spcPct val="150000"/>
              </a:lnSpc>
            </a:pPr>
            <a:r>
              <a:rPr lang="vi-VN"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3. </a:t>
            </a:r>
            <a:r>
              <a:rPr lang="en-US" sz="2200" b="1"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Hiển</a:t>
            </a:r>
            <a:r>
              <a:rPr lang="en-US"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thị</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kết</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quả</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tìm</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kiếm</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gợi</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ý </a:t>
            </a:r>
            <a:r>
              <a:rPr lang="en-US" sz="2200" b="1" dirty="0" err="1">
                <a:solidFill>
                  <a:schemeClr val="bg1"/>
                </a:solidFill>
                <a:latin typeface="Segoe UI" panose="020B0502040204020203" pitchFamily="34" charset="0"/>
                <a:ea typeface="Meiryo" panose="020B0604030504040204" pitchFamily="34" charset="-128"/>
                <a:cs typeface="Segoe UI" panose="020B0502040204020203" pitchFamily="34" charset="0"/>
              </a:rPr>
              <a:t>bằng</a:t>
            </a: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 Ajax</a:t>
            </a:r>
          </a:p>
        </p:txBody>
      </p:sp>
      <p:sp>
        <p:nvSpPr>
          <p:cNvPr id="5" name="Rectangle 4"/>
          <p:cNvSpPr/>
          <p:nvPr/>
        </p:nvSpPr>
        <p:spPr>
          <a:xfrm>
            <a:off x="859280" y="1724993"/>
            <a:ext cx="4817620" cy="2308324"/>
          </a:xfrm>
          <a:prstGeom prst="rect">
            <a:avLst/>
          </a:prstGeom>
        </p:spPr>
        <p:txBody>
          <a:bodyPr wrap="square">
            <a:spAutoFit/>
          </a:bodyPr>
          <a:lstStyle/>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Đã tạo 1 file với tên ajax.php để phục vụ trả về kết quả tìm kiếm dưới dạng json</a:t>
            </a:r>
          </a:p>
          <a:p>
            <a:endPar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r>
              <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Khi người dùng nhập từ khóa vào ô tìm kiếm sẽ sử dụng lệnh ajax của jQuery gửi yêu cầu tìm kiếm tới trang ajax.php. Sau khi nhận được kết quả tìm kiếm sẽ tiến hành hiển thị kết quả bên dưới ô tìm kiếm</a:t>
            </a:r>
          </a:p>
        </p:txBody>
      </p:sp>
      <p:pic>
        <p:nvPicPr>
          <p:cNvPr id="4" name="Picture 3"/>
          <p:cNvPicPr>
            <a:picLocks noChangeAspect="1"/>
          </p:cNvPicPr>
          <p:nvPr/>
        </p:nvPicPr>
        <p:blipFill>
          <a:blip r:embed="rId2"/>
          <a:stretch>
            <a:fillRect/>
          </a:stretch>
        </p:blipFill>
        <p:spPr>
          <a:xfrm>
            <a:off x="6458086" y="1724993"/>
            <a:ext cx="5008703" cy="2901676"/>
          </a:xfrm>
          <a:prstGeom prst="rect">
            <a:avLst/>
          </a:prstGeom>
        </p:spPr>
      </p:pic>
    </p:spTree>
    <p:extLst>
      <p:ext uri="{BB962C8B-B14F-4D97-AF65-F5344CB8AC3E}">
        <p14:creationId xmlns:p14="http://schemas.microsoft.com/office/powerpoint/2010/main" val="457412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4555" y="470989"/>
            <a:ext cx="8825658" cy="861420"/>
          </a:xfrm>
        </p:spPr>
        <p:txBody>
          <a:bodyPr/>
          <a:lstStyle/>
          <a:p>
            <a:r>
              <a:rPr lang="en-US" dirty="0" smtClean="0">
                <a:solidFill>
                  <a:schemeClr val="bg1">
                    <a:lumMod val="75000"/>
                  </a:schemeClr>
                </a:solidFill>
              </a:rPr>
              <a:t>website </a:t>
            </a:r>
            <a:r>
              <a:rPr lang="en-US" dirty="0" err="1" smtClean="0">
                <a:solidFill>
                  <a:schemeClr val="bg1">
                    <a:lumMod val="75000"/>
                  </a:schemeClr>
                </a:solidFill>
              </a:rPr>
              <a:t>bán</a:t>
            </a:r>
            <a:r>
              <a:rPr lang="en-US" dirty="0" smtClean="0">
                <a:solidFill>
                  <a:schemeClr val="bg1">
                    <a:lumMod val="75000"/>
                  </a:schemeClr>
                </a:solidFill>
              </a:rPr>
              <a:t> </a:t>
            </a:r>
            <a:r>
              <a:rPr lang="en-US" dirty="0" err="1" smtClean="0">
                <a:solidFill>
                  <a:schemeClr val="bg1">
                    <a:lumMod val="75000"/>
                  </a:schemeClr>
                </a:solidFill>
              </a:rPr>
              <a:t>hàng</a:t>
            </a:r>
            <a:r>
              <a:rPr lang="en-US" dirty="0" smtClean="0">
                <a:solidFill>
                  <a:schemeClr val="bg1">
                    <a:lumMod val="75000"/>
                  </a:schemeClr>
                </a:solidFill>
              </a:rPr>
              <a:t> </a:t>
            </a:r>
            <a:r>
              <a:rPr lang="en-US" dirty="0" err="1" smtClean="0">
                <a:solidFill>
                  <a:schemeClr val="bg1">
                    <a:lumMod val="75000"/>
                  </a:schemeClr>
                </a:solidFill>
              </a:rPr>
              <a:t>vietpro</a:t>
            </a:r>
            <a:r>
              <a:rPr lang="en-US" dirty="0" smtClean="0">
                <a:solidFill>
                  <a:schemeClr val="bg1">
                    <a:lumMod val="75000"/>
                  </a:schemeClr>
                </a:solidFill>
              </a:rPr>
              <a:t> mobile shop</a:t>
            </a:r>
            <a:endParaRPr lang="en-US" dirty="0">
              <a:solidFill>
                <a:schemeClr val="bg1">
                  <a:lumMod val="75000"/>
                </a:schemeClr>
              </a:solidFill>
            </a:endParaRPr>
          </a:p>
        </p:txBody>
      </p:sp>
      <p:sp>
        <p:nvSpPr>
          <p:cNvPr id="6" name="Rectangle 5"/>
          <p:cNvSpPr/>
          <p:nvPr/>
        </p:nvSpPr>
        <p:spPr>
          <a:xfrm>
            <a:off x="681480" y="829456"/>
            <a:ext cx="9630920" cy="600164"/>
          </a:xfrm>
          <a:prstGeom prst="rect">
            <a:avLst/>
          </a:prstGeom>
        </p:spPr>
        <p:txBody>
          <a:bodyPr wrap="square">
            <a:spAutoFit/>
          </a:bodyPr>
          <a:lstStyle/>
          <a:p>
            <a:pPr>
              <a:lnSpc>
                <a:spcPct val="150000"/>
              </a:lnSpc>
            </a:pPr>
            <a:r>
              <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4</a:t>
            </a:r>
            <a:r>
              <a:rPr lang="vi-VN"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X</a:t>
            </a:r>
            <a:r>
              <a:rPr lang="vi-VN" sz="2200" b="1"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óa </a:t>
            </a:r>
            <a:r>
              <a:rPr lang="vi-VN" sz="2200" b="1" dirty="0">
                <a:solidFill>
                  <a:schemeClr val="bg1"/>
                </a:solidFill>
                <a:latin typeface="Segoe UI" panose="020B0502040204020203" pitchFamily="34" charset="0"/>
                <a:ea typeface="Meiryo" panose="020B0604030504040204" pitchFamily="34" charset="-128"/>
                <a:cs typeface="Segoe UI" panose="020B0502040204020203" pitchFamily="34" charset="0"/>
              </a:rPr>
              <a:t>sản phẩm thì xóa luôn ảnh mô tả sản phẩm trong thư mục ảnh</a:t>
            </a:r>
            <a:endParaRPr lang="en-US" sz="22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5" name="Rectangle 4"/>
          <p:cNvSpPr/>
          <p:nvPr/>
        </p:nvSpPr>
        <p:spPr>
          <a:xfrm>
            <a:off x="859280" y="1724993"/>
            <a:ext cx="4817620" cy="2031325"/>
          </a:xfrm>
          <a:prstGeom prst="rect">
            <a:avLst/>
          </a:prstGeom>
        </p:spPr>
        <p:txBody>
          <a:bodyPr wrap="square">
            <a:spAutoFit/>
          </a:bodyPr>
          <a:lstStyle/>
          <a:p>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Trước</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khi</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tiến</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hành</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xóa</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sản</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phẩm</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sẽ</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sử</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dụng</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câu</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lệnh</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SQL SELECT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để</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lấy</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ra</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tên</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ảnh</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của</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sản</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phẩm</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a:t>
            </a:r>
          </a:p>
          <a:p>
            <a:endParaRPr lang="en-US" dirty="0">
              <a:solidFill>
                <a:schemeClr val="bg1"/>
              </a:solidFill>
              <a:latin typeface="Segoe UI" panose="020B0502040204020203" pitchFamily="34" charset="0"/>
              <a:ea typeface="Meiryo" panose="020B0604030504040204" pitchFamily="34" charset="-128"/>
              <a:cs typeface="Segoe UI" panose="020B0502040204020203" pitchFamily="34" charset="0"/>
            </a:endParaRPr>
          </a:p>
          <a:p>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Sau</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đó</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dùng</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lệnh</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unlink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để</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xóa</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ảnh</a:t>
            </a:r>
            <a:endPar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a:p>
            <a:endParaRPr lang="en-US" dirty="0">
              <a:solidFill>
                <a:schemeClr val="bg1"/>
              </a:solidFill>
              <a:latin typeface="Segoe UI" panose="020B0502040204020203" pitchFamily="34" charset="0"/>
              <a:ea typeface="Meiryo" panose="020B0604030504040204" pitchFamily="34" charset="-128"/>
              <a:cs typeface="Segoe UI" panose="020B0502040204020203" pitchFamily="34" charset="0"/>
            </a:endParaRPr>
          </a:p>
          <a:p>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Sau</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cùng</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là</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bước</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xóa</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sản</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phẩm</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a:t>
            </a:r>
            <a:r>
              <a:rPr lang="en-US" dirty="0" err="1" smtClean="0">
                <a:solidFill>
                  <a:schemeClr val="bg1"/>
                </a:solidFill>
                <a:latin typeface="Segoe UI" panose="020B0502040204020203" pitchFamily="34" charset="0"/>
                <a:ea typeface="Meiryo" panose="020B0604030504040204" pitchFamily="34" charset="-128"/>
                <a:cs typeface="Segoe UI" panose="020B0502040204020203" pitchFamily="34" charset="0"/>
              </a:rPr>
              <a:t>trên</a:t>
            </a:r>
            <a:r>
              <a:rPr lang="en-US" dirty="0" smtClean="0">
                <a:solidFill>
                  <a:schemeClr val="bg1"/>
                </a:solidFill>
                <a:latin typeface="Segoe UI" panose="020B0502040204020203" pitchFamily="34" charset="0"/>
                <a:ea typeface="Meiryo" panose="020B0604030504040204" pitchFamily="34" charset="-128"/>
                <a:cs typeface="Segoe UI" panose="020B0502040204020203" pitchFamily="34" charset="0"/>
              </a:rPr>
              <a:t> database</a:t>
            </a:r>
            <a:endParaRPr lang="vi-VN" dirty="0" smtClean="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5995712" y="1788087"/>
            <a:ext cx="5283445" cy="1982891"/>
          </a:xfrm>
          <a:prstGeom prst="rect">
            <a:avLst/>
          </a:prstGeom>
        </p:spPr>
      </p:pic>
    </p:spTree>
    <p:extLst>
      <p:ext uri="{BB962C8B-B14F-4D97-AF65-F5344CB8AC3E}">
        <p14:creationId xmlns:p14="http://schemas.microsoft.com/office/powerpoint/2010/main" val="2778292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393</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Century Gothic</vt:lpstr>
      <vt:lpstr>Meiryo</vt:lpstr>
      <vt:lpstr>Arial</vt:lpstr>
      <vt:lpstr>Segoe UI</vt:lpstr>
      <vt:lpstr>Wingdings 3</vt:lpstr>
      <vt:lpstr>Ion Boardroom</vt:lpstr>
      <vt:lpstr>Bảo vệ đồ án PHP Fullstack</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PHP Fullstack</dc:title>
  <dc:creator>Ms.Hoan</dc:creator>
  <cp:lastModifiedBy>Ms.Hoan</cp:lastModifiedBy>
  <cp:revision>5</cp:revision>
  <dcterms:created xsi:type="dcterms:W3CDTF">2020-10-13T14:40:55Z</dcterms:created>
  <dcterms:modified xsi:type="dcterms:W3CDTF">2020-10-13T15:29:20Z</dcterms:modified>
</cp:coreProperties>
</file>