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296009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F8452AD-2F50-466A-910B-FE48639C2567}"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217673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171610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268836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314732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8452AD-2F50-466A-910B-FE48639C2567}"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2755102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8452AD-2F50-466A-910B-FE48639C2567}" type="datetimeFigureOut">
              <a:rPr lang="tr-TR" smtClean="0"/>
              <a:t>8.11.2022</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3684919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918003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128499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290941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F8452AD-2F50-466A-910B-FE48639C2567}"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401229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F8452AD-2F50-466A-910B-FE48639C2567}"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201221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F8452AD-2F50-466A-910B-FE48639C2567}"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401034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F8452AD-2F50-466A-910B-FE48639C2567}"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83717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452AD-2F50-466A-910B-FE48639C2567}" type="datetimeFigureOut">
              <a:rPr lang="tr-TR" smtClean="0"/>
              <a:t>8.11.2022</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188341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F8452AD-2F50-466A-910B-FE48639C2567}"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153728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F8452AD-2F50-466A-910B-FE48639C2567}"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AFC1A1-2CEA-42E2-A21B-414F93D4A4D2}" type="slidenum">
              <a:rPr lang="tr-TR" smtClean="0"/>
              <a:t>‹#›</a:t>
            </a:fld>
            <a:endParaRPr lang="tr-TR"/>
          </a:p>
        </p:txBody>
      </p:sp>
    </p:spTree>
    <p:extLst>
      <p:ext uri="{BB962C8B-B14F-4D97-AF65-F5344CB8AC3E}">
        <p14:creationId xmlns:p14="http://schemas.microsoft.com/office/powerpoint/2010/main" val="167183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8452AD-2F50-466A-910B-FE48639C2567}" type="datetimeFigureOut">
              <a:rPr lang="tr-TR" smtClean="0"/>
              <a:t>8.11.2022</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1AFC1A1-2CEA-42E2-A21B-414F93D4A4D2}" type="slidenum">
              <a:rPr lang="tr-TR" smtClean="0"/>
              <a:t>‹#›</a:t>
            </a:fld>
            <a:endParaRPr lang="tr-TR"/>
          </a:p>
        </p:txBody>
      </p:sp>
    </p:spTree>
    <p:extLst>
      <p:ext uri="{BB962C8B-B14F-4D97-AF65-F5344CB8AC3E}">
        <p14:creationId xmlns:p14="http://schemas.microsoft.com/office/powerpoint/2010/main" val="3159150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latin typeface="Times New Roman" panose="02020603050405020304" pitchFamily="18" charset="0"/>
                <a:cs typeface="Times New Roman" panose="02020603050405020304" pitchFamily="18" charset="0"/>
              </a:rPr>
              <a:t>Görüntü işlem</a:t>
            </a:r>
            <a:r>
              <a:rPr lang="tr-TR" dirty="0">
                <a:latin typeface="Times New Roman" panose="02020603050405020304" pitchFamily="18" charset="0"/>
                <a:cs typeface="Times New Roman" panose="02020603050405020304" pitchFamily="18" charset="0"/>
              </a:rPr>
              <a:t>e</a:t>
            </a:r>
          </a:p>
        </p:txBody>
      </p:sp>
      <p:sp>
        <p:nvSpPr>
          <p:cNvPr id="3" name="Alt Başlık 2"/>
          <p:cNvSpPr>
            <a:spLocks noGrp="1"/>
          </p:cNvSpPr>
          <p:nvPr>
            <p:ph type="subTitle" idx="1"/>
          </p:nvPr>
        </p:nvSpPr>
        <p:spPr/>
        <p:txBody>
          <a:bodyPr/>
          <a:lstStyle/>
          <a:p>
            <a:r>
              <a:rPr lang="tr-TR" dirty="0" err="1" smtClean="0">
                <a:latin typeface="Times New Roman" panose="02020603050405020304" pitchFamily="18" charset="0"/>
                <a:cs typeface="Times New Roman" panose="02020603050405020304" pitchFamily="18" charset="0"/>
              </a:rPr>
              <a:t>Mislina</a:t>
            </a:r>
            <a:r>
              <a:rPr lang="tr-TR" dirty="0" smtClean="0">
                <a:latin typeface="Times New Roman" panose="02020603050405020304" pitchFamily="18" charset="0"/>
                <a:cs typeface="Times New Roman" panose="02020603050405020304" pitchFamily="18" charset="0"/>
              </a:rPr>
              <a:t> mihriban yılmaz</a:t>
            </a:r>
            <a:br>
              <a:rPr lang="tr-TR" dirty="0" smtClean="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02200201025</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9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ZSI Başarım İndeksinin Belirlenmesi</a:t>
            </a:r>
          </a:p>
        </p:txBody>
      </p:sp>
      <p:sp>
        <p:nvSpPr>
          <p:cNvPr id="3" name="İçerik Yer Tutucusu 2"/>
          <p:cNvSpPr>
            <a:spLocks noGrp="1"/>
          </p:cNvSpPr>
          <p:nvPr>
            <p:ph idx="1"/>
          </p:nvPr>
        </p:nvSpPr>
        <p:spPr/>
        <p:txBody>
          <a:bodyPr/>
          <a:lstStyle/>
          <a:p>
            <a:r>
              <a:rPr lang="tr-TR" dirty="0"/>
              <a:t>Üzerinde çalışılan ekmek görüntülerinden, otomatik </a:t>
            </a:r>
            <a:r>
              <a:rPr lang="tr-TR" dirty="0" err="1"/>
              <a:t>bölütleme</a:t>
            </a:r>
            <a:r>
              <a:rPr lang="tr-TR" dirty="0"/>
              <a:t> sonucu elde edilen gözenekler ile elle </a:t>
            </a:r>
            <a:r>
              <a:rPr lang="tr-TR" dirty="0" err="1"/>
              <a:t>bölütleme</a:t>
            </a:r>
            <a:r>
              <a:rPr lang="tr-TR" dirty="0"/>
              <a:t> sonucu elde edilen gözenekler üst üste çakıştırılarak ZSI başarım indeksi </a:t>
            </a:r>
            <a:r>
              <a:rPr lang="tr-TR" dirty="0" smtClean="0"/>
              <a:t>belirlenmiştir. </a:t>
            </a:r>
            <a:r>
              <a:rPr lang="tr-TR" dirty="0"/>
              <a:t>Bu indeksin belirlenmesinde kullanılan </a:t>
            </a:r>
            <a:r>
              <a:rPr lang="tr-TR" dirty="0" err="1" smtClean="0"/>
              <a:t>formülasyon</a:t>
            </a:r>
            <a:r>
              <a:rPr lang="tr-TR" dirty="0" smtClean="0"/>
              <a:t>:</a:t>
            </a:r>
          </a:p>
          <a:p>
            <a:r>
              <a:rPr lang="tr-TR" dirty="0">
                <a:ea typeface="+mn-lt"/>
                <a:cs typeface="+mn-lt"/>
              </a:rPr>
              <a:t>Literatürde, ZSI indeksinin 0,7’den büyük olması durumunda çalışmanın yeterli başarıma sahip olduğu ifade </a:t>
            </a:r>
            <a:r>
              <a:rPr lang="tr-TR" dirty="0" smtClean="0">
                <a:ea typeface="+mn-lt"/>
                <a:cs typeface="+mn-lt"/>
              </a:rPr>
              <a:t>edilmektedir</a:t>
            </a:r>
            <a:endParaRPr lang="tr-TR" dirty="0">
              <a:cs typeface="Calibri"/>
            </a:endParaRPr>
          </a:p>
        </p:txBody>
      </p:sp>
      <p:pic>
        <p:nvPicPr>
          <p:cNvPr id="5" name="Resim 4"/>
          <p:cNvPicPr>
            <a:picLocks noChangeAspect="1"/>
          </p:cNvPicPr>
          <p:nvPr/>
        </p:nvPicPr>
        <p:blipFill>
          <a:blip r:embed="rId2"/>
          <a:stretch>
            <a:fillRect/>
          </a:stretch>
        </p:blipFill>
        <p:spPr>
          <a:xfrm>
            <a:off x="4137447" y="3537017"/>
            <a:ext cx="1095528" cy="323895"/>
          </a:xfrm>
          <a:prstGeom prst="rect">
            <a:avLst/>
          </a:prstGeom>
        </p:spPr>
      </p:pic>
    </p:spTree>
    <p:extLst>
      <p:ext uri="{BB962C8B-B14F-4D97-AF65-F5344CB8AC3E}">
        <p14:creationId xmlns:p14="http://schemas.microsoft.com/office/powerpoint/2010/main" val="302856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SONUÇLAR</a:t>
            </a:r>
            <a:endParaRPr lang="tr-TR" dirty="0"/>
          </a:p>
        </p:txBody>
      </p:sp>
      <p:sp>
        <p:nvSpPr>
          <p:cNvPr id="3" name="İçerik Yer Tutucusu 2"/>
          <p:cNvSpPr>
            <a:spLocks noGrp="1"/>
          </p:cNvSpPr>
          <p:nvPr>
            <p:ph idx="1"/>
          </p:nvPr>
        </p:nvSpPr>
        <p:spPr>
          <a:xfrm>
            <a:off x="1154954" y="2603500"/>
            <a:ext cx="8825659" cy="3945346"/>
          </a:xfrm>
        </p:spPr>
        <p:txBody>
          <a:bodyPr/>
          <a:lstStyle/>
          <a:p>
            <a:r>
              <a:rPr lang="tr-TR" dirty="0"/>
              <a:t>Yapılan çalışmada </a:t>
            </a:r>
            <a:r>
              <a:rPr lang="tr-TR" dirty="0" err="1"/>
              <a:t>bölütlenen</a:t>
            </a:r>
            <a:r>
              <a:rPr lang="tr-TR" dirty="0"/>
              <a:t> ekmek dokusuna ait toplam gözenek sayısı, toplam gözenek alanı, yoğunluk </a:t>
            </a:r>
            <a:r>
              <a:rPr lang="tr-TR" dirty="0" smtClean="0"/>
              <a:t>ortalama </a:t>
            </a:r>
            <a:r>
              <a:rPr lang="tr-TR" dirty="0"/>
              <a:t>gözenek alanı </a:t>
            </a:r>
            <a:r>
              <a:rPr lang="tr-TR" dirty="0" smtClean="0"/>
              <a:t>boşluk </a:t>
            </a:r>
            <a:r>
              <a:rPr lang="tr-TR" dirty="0"/>
              <a:t>oranı </a:t>
            </a:r>
            <a:r>
              <a:rPr lang="tr-TR" dirty="0" smtClean="0"/>
              <a:t>gibi </a:t>
            </a:r>
            <a:r>
              <a:rPr lang="tr-TR" dirty="0" err="1"/>
              <a:t>morfometrik</a:t>
            </a:r>
            <a:r>
              <a:rPr lang="tr-TR" dirty="0"/>
              <a:t> parametreler elde edilmiştir. Kullanılan katkının cinsine ve miktarına bağlı olarak gözeneklerde meydana gelen sayısal değişimler Tablo 1’de verilmiştir</a:t>
            </a:r>
            <a:r>
              <a:rPr lang="tr-TR" dirty="0" smtClean="0"/>
              <a:t>.</a:t>
            </a:r>
          </a:p>
          <a:p>
            <a:r>
              <a:rPr lang="tr-TR" dirty="0">
                <a:ea typeface="+mn-lt"/>
                <a:cs typeface="+mn-lt"/>
              </a:rPr>
              <a:t>Çalışmada elde edilen sonuçlar, görüntü işleme teknikleri kullanılarak ekmek gözeneklerinin morfolojik yapısının incelenmesine dayalı bir ekmek kalitesi analizinin yapılabileceğini ortaya koymaktadır.</a:t>
            </a:r>
            <a:endParaRPr lang="tr-TR" dirty="0"/>
          </a:p>
        </p:txBody>
      </p:sp>
    </p:spTree>
    <p:extLst>
      <p:ext uri="{BB962C8B-B14F-4D97-AF65-F5344CB8AC3E}">
        <p14:creationId xmlns:p14="http://schemas.microsoft.com/office/powerpoint/2010/main" val="303760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3" name="Resim 2"/>
          <p:cNvPicPr>
            <a:picLocks noChangeAspect="1"/>
          </p:cNvPicPr>
          <p:nvPr/>
        </p:nvPicPr>
        <p:blipFill>
          <a:blip r:embed="rId2"/>
          <a:stretch>
            <a:fillRect/>
          </a:stretch>
        </p:blipFill>
        <p:spPr>
          <a:xfrm>
            <a:off x="2133356" y="2539366"/>
            <a:ext cx="7783011" cy="3886742"/>
          </a:xfrm>
          <a:prstGeom prst="rect">
            <a:avLst/>
          </a:prstGeom>
        </p:spPr>
      </p:pic>
    </p:spTree>
    <p:extLst>
      <p:ext uri="{BB962C8B-B14F-4D97-AF65-F5344CB8AC3E}">
        <p14:creationId xmlns:p14="http://schemas.microsoft.com/office/powerpoint/2010/main" val="33575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ea typeface="+mn-lt"/>
                <a:cs typeface="+mn-lt"/>
              </a:rPr>
              <a:t>Yapılan çalışmada görüntü işleme teknikleri kullanılarak ekmek gözenekleri </a:t>
            </a:r>
            <a:r>
              <a:rPr lang="tr-TR" dirty="0" err="1">
                <a:ea typeface="+mn-lt"/>
                <a:cs typeface="+mn-lt"/>
              </a:rPr>
              <a:t>bölütlenmiştir</a:t>
            </a:r>
            <a:r>
              <a:rPr lang="tr-TR" dirty="0">
                <a:ea typeface="+mn-lt"/>
                <a:cs typeface="+mn-lt"/>
              </a:rPr>
              <a:t>. Bu sayede ekmek doku özellikleri belirlenerek katkı maddesinin cinsine, miktarına bağlı olarak ekmek yapısında meydana gelen değişimler ve gözeneklere ait sayısal veriler elde edilerek belirlenmiştir. Buradan da DATEM katkı maddesinin ekmek hacmini arttırdığı sonucuna varılmıştır</a:t>
            </a:r>
            <a:r>
              <a:rPr lang="tr-TR" dirty="0" smtClean="0">
                <a:ea typeface="+mn-lt"/>
                <a:cs typeface="+mn-lt"/>
              </a:rPr>
              <a:t>.</a:t>
            </a:r>
            <a:endParaRPr lang="tr-TR" dirty="0"/>
          </a:p>
        </p:txBody>
      </p:sp>
    </p:spTree>
    <p:extLst>
      <p:ext uri="{BB962C8B-B14F-4D97-AF65-F5344CB8AC3E}">
        <p14:creationId xmlns:p14="http://schemas.microsoft.com/office/powerpoint/2010/main" val="92635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cs typeface="Calibri Light"/>
              </a:rPr>
              <a:t>DATEM'in</a:t>
            </a:r>
            <a:r>
              <a:rPr lang="en-US" dirty="0">
                <a:cs typeface="Calibri Light"/>
              </a:rPr>
              <a:t> </a:t>
            </a:r>
            <a:r>
              <a:rPr lang="en-US" dirty="0" err="1">
                <a:cs typeface="Calibri Light"/>
              </a:rPr>
              <a:t>Etkileri</a:t>
            </a:r>
            <a:endParaRPr lang="tr-TR" dirty="0"/>
          </a:p>
        </p:txBody>
      </p:sp>
      <p:sp>
        <p:nvSpPr>
          <p:cNvPr id="3" name="Metin Yer Tutucusu 2"/>
          <p:cNvSpPr>
            <a:spLocks noGrp="1"/>
          </p:cNvSpPr>
          <p:nvPr>
            <p:ph type="body" idx="1"/>
          </p:nvPr>
        </p:nvSpPr>
        <p:spPr/>
        <p:txBody>
          <a:bodyPr/>
          <a:lstStyle/>
          <a:p>
            <a:endParaRPr lang="tr-TR"/>
          </a:p>
        </p:txBody>
      </p:sp>
      <p:sp>
        <p:nvSpPr>
          <p:cNvPr id="4" name="Metin Yer Tutucusu 3"/>
          <p:cNvSpPr>
            <a:spLocks noGrp="1"/>
          </p:cNvSpPr>
          <p:nvPr>
            <p:ph type="body" sz="half" idx="15"/>
          </p:nvPr>
        </p:nvSpPr>
        <p:spPr/>
        <p:txBody>
          <a:bodyPr/>
          <a:lstStyle/>
          <a:p>
            <a:endParaRPr lang="tr-TR"/>
          </a:p>
        </p:txBody>
      </p:sp>
      <p:sp>
        <p:nvSpPr>
          <p:cNvPr id="5" name="Metin Yer Tutucusu 4"/>
          <p:cNvSpPr>
            <a:spLocks noGrp="1"/>
          </p:cNvSpPr>
          <p:nvPr>
            <p:ph type="body" sz="quarter" idx="3"/>
          </p:nvPr>
        </p:nvSpPr>
        <p:spPr/>
        <p:txBody>
          <a:bodyPr/>
          <a:lstStyle/>
          <a:p>
            <a:endParaRPr lang="tr-TR"/>
          </a:p>
        </p:txBody>
      </p:sp>
      <p:sp>
        <p:nvSpPr>
          <p:cNvPr id="6" name="Metin Yer Tutucusu 5"/>
          <p:cNvSpPr>
            <a:spLocks noGrp="1"/>
          </p:cNvSpPr>
          <p:nvPr>
            <p:ph type="body" sz="half" idx="16"/>
          </p:nvPr>
        </p:nvSpPr>
        <p:spPr/>
        <p:txBody>
          <a:bodyPr/>
          <a:lstStyle/>
          <a:p>
            <a:endParaRPr lang="tr-TR"/>
          </a:p>
        </p:txBody>
      </p:sp>
      <p:sp>
        <p:nvSpPr>
          <p:cNvPr id="7" name="Metin Yer Tutucusu 6"/>
          <p:cNvSpPr>
            <a:spLocks noGrp="1"/>
          </p:cNvSpPr>
          <p:nvPr>
            <p:ph type="body" sz="quarter" idx="13"/>
          </p:nvPr>
        </p:nvSpPr>
        <p:spPr/>
        <p:txBody>
          <a:bodyPr/>
          <a:lstStyle/>
          <a:p>
            <a:endParaRPr lang="tr-TR"/>
          </a:p>
        </p:txBody>
      </p:sp>
      <p:sp>
        <p:nvSpPr>
          <p:cNvPr id="8" name="Metin Yer Tutucusu 7"/>
          <p:cNvSpPr>
            <a:spLocks noGrp="1"/>
          </p:cNvSpPr>
          <p:nvPr>
            <p:ph type="body" sz="half" idx="17"/>
          </p:nvPr>
        </p:nvSpPr>
        <p:spPr/>
        <p:txBody>
          <a:bodyPr/>
          <a:lstStyle/>
          <a:p>
            <a:endParaRPr lang="tr-TR"/>
          </a:p>
        </p:txBody>
      </p:sp>
      <p:pic>
        <p:nvPicPr>
          <p:cNvPr id="9" name="Resim 8"/>
          <p:cNvPicPr>
            <a:picLocks noChangeAspect="1"/>
          </p:cNvPicPr>
          <p:nvPr/>
        </p:nvPicPr>
        <p:blipFill>
          <a:blip r:embed="rId2"/>
          <a:stretch>
            <a:fillRect/>
          </a:stretch>
        </p:blipFill>
        <p:spPr>
          <a:xfrm>
            <a:off x="939064" y="2603500"/>
            <a:ext cx="3345058" cy="3423555"/>
          </a:xfrm>
          <a:prstGeom prst="rect">
            <a:avLst/>
          </a:prstGeom>
        </p:spPr>
      </p:pic>
      <p:pic>
        <p:nvPicPr>
          <p:cNvPr id="10" name="Resim 9"/>
          <p:cNvPicPr>
            <a:picLocks noChangeAspect="1"/>
          </p:cNvPicPr>
          <p:nvPr/>
        </p:nvPicPr>
        <p:blipFill>
          <a:blip r:embed="rId3"/>
          <a:stretch>
            <a:fillRect/>
          </a:stretch>
        </p:blipFill>
        <p:spPr>
          <a:xfrm>
            <a:off x="4525236" y="2603497"/>
            <a:ext cx="3134493" cy="3423557"/>
          </a:xfrm>
          <a:prstGeom prst="rect">
            <a:avLst/>
          </a:prstGeom>
        </p:spPr>
      </p:pic>
      <p:pic>
        <p:nvPicPr>
          <p:cNvPr id="11" name="Resim 10"/>
          <p:cNvPicPr>
            <a:picLocks noChangeAspect="1"/>
          </p:cNvPicPr>
          <p:nvPr/>
        </p:nvPicPr>
        <p:blipFill>
          <a:blip r:embed="rId4"/>
          <a:stretch>
            <a:fillRect/>
          </a:stretch>
        </p:blipFill>
        <p:spPr>
          <a:xfrm>
            <a:off x="7900843" y="2603497"/>
            <a:ext cx="3133022" cy="3423557"/>
          </a:xfrm>
          <a:prstGeom prst="rect">
            <a:avLst/>
          </a:prstGeom>
        </p:spPr>
      </p:pic>
      <p:pic>
        <p:nvPicPr>
          <p:cNvPr id="12" name="Resim 11"/>
          <p:cNvPicPr>
            <a:picLocks noChangeAspect="1"/>
          </p:cNvPicPr>
          <p:nvPr/>
        </p:nvPicPr>
        <p:blipFill>
          <a:blip r:embed="rId5"/>
          <a:stretch>
            <a:fillRect/>
          </a:stretch>
        </p:blipFill>
        <p:spPr>
          <a:xfrm>
            <a:off x="8357706" y="5861920"/>
            <a:ext cx="3000794" cy="533474"/>
          </a:xfrm>
          <a:prstGeom prst="rect">
            <a:avLst/>
          </a:prstGeom>
        </p:spPr>
      </p:pic>
    </p:spTree>
    <p:extLst>
      <p:ext uri="{BB962C8B-B14F-4D97-AF65-F5344CB8AC3E}">
        <p14:creationId xmlns:p14="http://schemas.microsoft.com/office/powerpoint/2010/main" val="173058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r>
              <a:rPr lang="tr-TR" dirty="0"/>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a:t>
            </a:r>
            <a:r>
              <a:rPr lang="tr-TR" dirty="0" smtClean="0"/>
              <a:t>bulunmaktadır.</a:t>
            </a:r>
          </a:p>
          <a:p>
            <a:r>
              <a:rPr lang="tr-TR" dirty="0"/>
              <a:t>Ancak öz miktarı yetersiz olan unlara uygun miktarda katkı maddesi ilavesi </a:t>
            </a:r>
            <a:r>
              <a:rPr lang="tr-TR" dirty="0" smtClean="0"/>
              <a:t>yapılınca </a:t>
            </a:r>
            <a:r>
              <a:rPr lang="tr-TR" dirty="0"/>
              <a:t>üretilen ekmeklerin raf ömrü uzar, hacmi artar, ekmek içlerinin gözenek yapıları iyileşir, dokuları ve yumuşaklıkları daha iyi olur</a:t>
            </a:r>
          </a:p>
        </p:txBody>
      </p:sp>
    </p:spTree>
    <p:extLst>
      <p:ext uri="{BB962C8B-B14F-4D97-AF65-F5344CB8AC3E}">
        <p14:creationId xmlns:p14="http://schemas.microsoft.com/office/powerpoint/2010/main" val="348685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Gelişen görüntü işleme teknikleriyle birlikte ekmek kalite analizlerinin daha ucuz, hızlı ve güvenilir şekilde yapılabilmesi sağlanmaya çalışılmaktadır</a:t>
            </a:r>
            <a:r>
              <a:rPr lang="tr-TR" dirty="0" smtClean="0"/>
              <a:t>.</a:t>
            </a:r>
          </a:p>
          <a:p>
            <a:r>
              <a:rPr lang="tr-TR" dirty="0"/>
              <a:t>Diğer yandan bir ekmek diliminde yüzlerce gözenek olduğu düşünüldüğünde bu gözeneklerin şekil, sayı, düzen gibi özelliklerinin belirlenmesine yönelik nesnel bir kalite analizi yapılmasında yine görüntü işleme tekniklerine ihtiyaç </a:t>
            </a:r>
            <a:r>
              <a:rPr lang="tr-TR" dirty="0" smtClean="0"/>
              <a:t>duyulmaktadır.</a:t>
            </a:r>
            <a:endParaRPr lang="tr-TR" dirty="0"/>
          </a:p>
        </p:txBody>
      </p:sp>
    </p:spTree>
    <p:extLst>
      <p:ext uri="{BB962C8B-B14F-4D97-AF65-F5344CB8AC3E}">
        <p14:creationId xmlns:p14="http://schemas.microsoft.com/office/powerpoint/2010/main" val="124168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Oluşturulan yazılım sayesinde ekmek içi yapısına yönelik gözenek sayısı, gözenek yoğunluğu, toplam ekmek alanı, boşluk </a:t>
            </a:r>
            <a:r>
              <a:rPr lang="tr-TR" dirty="0" smtClean="0"/>
              <a:t>oranı </a:t>
            </a:r>
            <a:r>
              <a:rPr lang="tr-TR" dirty="0"/>
              <a:t>gibi </a:t>
            </a:r>
            <a:r>
              <a:rPr lang="tr-TR" dirty="0" err="1"/>
              <a:t>morfometrik</a:t>
            </a:r>
            <a:r>
              <a:rPr lang="tr-TR" dirty="0"/>
              <a:t> parametreler </a:t>
            </a:r>
            <a:r>
              <a:rPr lang="tr-TR" dirty="0" smtClean="0"/>
              <a:t>elde edilmiştir.</a:t>
            </a:r>
          </a:p>
          <a:p>
            <a:r>
              <a:rPr lang="tr-TR" dirty="0" smtClean="0"/>
              <a:t>Bu </a:t>
            </a:r>
            <a:r>
              <a:rPr lang="tr-TR" dirty="0"/>
              <a:t>çalışmada farklı katkı maddelerinin ekmek gözenek dokusunu ne şekilde etkilediği analitik olarak </a:t>
            </a:r>
            <a:r>
              <a:rPr lang="tr-TR" dirty="0" smtClean="0"/>
              <a:t>incelenmiştir.</a:t>
            </a:r>
          </a:p>
          <a:p>
            <a:r>
              <a:rPr lang="tr-TR" dirty="0" smtClean="0"/>
              <a:t>Ekmek kalitesine etki eden faktörleri belirleyebilecek bir ara yüz geliştirilmiştir</a:t>
            </a:r>
            <a:endParaRPr lang="tr-TR" dirty="0"/>
          </a:p>
        </p:txBody>
      </p:sp>
    </p:spTree>
    <p:extLst>
      <p:ext uri="{BB962C8B-B14F-4D97-AF65-F5344CB8AC3E}">
        <p14:creationId xmlns:p14="http://schemas.microsoft.com/office/powerpoint/2010/main" val="6185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DENEYSEL METOT</a:t>
            </a:r>
          </a:p>
        </p:txBody>
      </p:sp>
      <p:sp>
        <p:nvSpPr>
          <p:cNvPr id="3" name="İçerik Yer Tutucusu 2"/>
          <p:cNvSpPr>
            <a:spLocks noGrp="1"/>
          </p:cNvSpPr>
          <p:nvPr>
            <p:ph idx="1"/>
          </p:nvPr>
        </p:nvSpPr>
        <p:spPr/>
        <p:txBody>
          <a:bodyPr/>
          <a:lstStyle/>
          <a:p>
            <a:r>
              <a:rPr lang="en-US" dirty="0">
                <a:solidFill>
                  <a:schemeClr val="tx1"/>
                </a:solidFill>
              </a:rPr>
              <a:t>Çalışmada kullanılan ekmek kesit alan görüntüleri doğrudan ekmek yapım yöntemiyle elde edilmiştir</a:t>
            </a:r>
            <a:r>
              <a:rPr lang="en-US" dirty="0"/>
              <a:t> ve 4 dilime kesilip tarayıcılar tarafından taranıp bilgisayar ortamına aktarılmıştır ve </a:t>
            </a:r>
            <a:r>
              <a:rPr lang="en-US" dirty="0">
                <a:ea typeface="+mn-lt"/>
                <a:cs typeface="+mn-lt"/>
              </a:rPr>
              <a:t>gri seviye görüntüsüne dönüştürülmüştür.</a:t>
            </a:r>
            <a:endParaRPr lang="en-US" dirty="0">
              <a:solidFill>
                <a:schemeClr val="tx1"/>
              </a:solidFill>
              <a:cs typeface="Calibri"/>
            </a:endParaRPr>
          </a:p>
          <a:p>
            <a:endParaRPr lang="tr-TR" dirty="0"/>
          </a:p>
        </p:txBody>
      </p:sp>
      <p:pic>
        <p:nvPicPr>
          <p:cNvPr id="4" name="Resim 3"/>
          <p:cNvPicPr>
            <a:picLocks noChangeAspect="1"/>
          </p:cNvPicPr>
          <p:nvPr/>
        </p:nvPicPr>
        <p:blipFill>
          <a:blip r:embed="rId2"/>
          <a:stretch>
            <a:fillRect/>
          </a:stretch>
        </p:blipFill>
        <p:spPr>
          <a:xfrm>
            <a:off x="2605614" y="3851495"/>
            <a:ext cx="2221615" cy="2553376"/>
          </a:xfrm>
          <a:prstGeom prst="rect">
            <a:avLst/>
          </a:prstGeom>
        </p:spPr>
      </p:pic>
      <p:pic>
        <p:nvPicPr>
          <p:cNvPr id="5" name="Resim 4"/>
          <p:cNvPicPr>
            <a:picLocks noChangeAspect="1"/>
          </p:cNvPicPr>
          <p:nvPr/>
        </p:nvPicPr>
        <p:blipFill>
          <a:blip r:embed="rId3"/>
          <a:stretch>
            <a:fillRect/>
          </a:stretch>
        </p:blipFill>
        <p:spPr>
          <a:xfrm>
            <a:off x="6277889" y="3851495"/>
            <a:ext cx="2221615" cy="2553376"/>
          </a:xfrm>
          <a:prstGeom prst="rect">
            <a:avLst/>
          </a:prstGeom>
        </p:spPr>
      </p:pic>
      <p:sp>
        <p:nvSpPr>
          <p:cNvPr id="6" name="Sağ Ok 5"/>
          <p:cNvSpPr/>
          <p:nvPr/>
        </p:nvSpPr>
        <p:spPr>
          <a:xfrm>
            <a:off x="5235214" y="5019326"/>
            <a:ext cx="600892" cy="217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875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cs typeface="Calibri Light"/>
              </a:rPr>
              <a:t>Histogram</a:t>
            </a:r>
            <a:r>
              <a:rPr lang="tr-TR" dirty="0">
                <a:cs typeface="Calibri Light"/>
              </a:rPr>
              <a:t> Germe ve Eşitleme</a:t>
            </a:r>
            <a:endParaRPr lang="tr-TR" dirty="0"/>
          </a:p>
        </p:txBody>
      </p:sp>
      <p:sp>
        <p:nvSpPr>
          <p:cNvPr id="3" name="İçerik Yer Tutucusu 2"/>
          <p:cNvSpPr>
            <a:spLocks noGrp="1"/>
          </p:cNvSpPr>
          <p:nvPr>
            <p:ph idx="1"/>
          </p:nvPr>
        </p:nvSpPr>
        <p:spPr>
          <a:xfrm>
            <a:off x="1154954" y="2603499"/>
            <a:ext cx="8825659" cy="4084683"/>
          </a:xfrm>
        </p:spPr>
        <p:txBody>
          <a:bodyPr/>
          <a:lstStyle/>
          <a:p>
            <a:r>
              <a:rPr lang="tr-TR" dirty="0" err="1">
                <a:ea typeface="+mn-lt"/>
                <a:cs typeface="+mn-lt"/>
              </a:rPr>
              <a:t>Adaptif</a:t>
            </a:r>
            <a:r>
              <a:rPr lang="tr-TR" dirty="0">
                <a:ea typeface="+mn-lt"/>
                <a:cs typeface="+mn-lt"/>
              </a:rPr>
              <a:t> </a:t>
            </a:r>
            <a:r>
              <a:rPr lang="tr-TR" dirty="0" err="1">
                <a:ea typeface="+mn-lt"/>
                <a:cs typeface="+mn-lt"/>
              </a:rPr>
              <a:t>histogram</a:t>
            </a:r>
            <a:r>
              <a:rPr lang="tr-TR" dirty="0">
                <a:ea typeface="+mn-lt"/>
                <a:cs typeface="+mn-lt"/>
              </a:rPr>
              <a:t> eşitleme olarak da bilinen </a:t>
            </a:r>
            <a:r>
              <a:rPr lang="tr-TR" dirty="0" err="1">
                <a:ea typeface="+mn-lt"/>
                <a:cs typeface="+mn-lt"/>
              </a:rPr>
              <a:t>histogram</a:t>
            </a:r>
            <a:r>
              <a:rPr lang="tr-TR" dirty="0">
                <a:ea typeface="+mn-lt"/>
                <a:cs typeface="+mn-lt"/>
              </a:rPr>
              <a:t> germe işlemi düşük kontrastlı resimlere uygulanan bir yöntem olup </a:t>
            </a:r>
            <a:r>
              <a:rPr lang="tr-TR" dirty="0" err="1">
                <a:ea typeface="+mn-lt"/>
                <a:cs typeface="+mn-lt"/>
              </a:rPr>
              <a:t>histogramı</a:t>
            </a:r>
            <a:r>
              <a:rPr lang="tr-TR" dirty="0">
                <a:ea typeface="+mn-lt"/>
                <a:cs typeface="+mn-lt"/>
              </a:rPr>
              <a:t> geniş bir bölgeye yayma mantığına </a:t>
            </a:r>
            <a:r>
              <a:rPr lang="tr-TR" dirty="0" smtClean="0">
                <a:ea typeface="+mn-lt"/>
                <a:cs typeface="+mn-lt"/>
              </a:rPr>
              <a:t>dayanmaktadır</a:t>
            </a:r>
          </a:p>
          <a:p>
            <a:r>
              <a:rPr lang="tr-TR" dirty="0" err="1" smtClean="0">
                <a:ea typeface="+mn-lt"/>
                <a:cs typeface="+mn-lt"/>
              </a:rPr>
              <a:t>Histogram</a:t>
            </a:r>
            <a:r>
              <a:rPr lang="tr-TR" dirty="0" smtClean="0">
                <a:ea typeface="+mn-lt"/>
                <a:cs typeface="+mn-lt"/>
              </a:rPr>
              <a:t> </a:t>
            </a:r>
            <a:r>
              <a:rPr lang="tr-TR" dirty="0">
                <a:ea typeface="+mn-lt"/>
                <a:cs typeface="+mn-lt"/>
              </a:rPr>
              <a:t>eşitleme renk değerleri düzgün dağılımlı olmayan görüntüler için uygun bir görüntü iyileştirme metodudur. </a:t>
            </a:r>
            <a:endParaRPr lang="tr-TR" dirty="0"/>
          </a:p>
          <a:p>
            <a:r>
              <a:rPr lang="tr-TR" dirty="0" smtClean="0"/>
              <a:t>Ekmeğin kontrastı arttırılarak boşluklar belirginleştirilir.</a:t>
            </a:r>
            <a:endParaRPr lang="tr-TR" dirty="0">
              <a:cs typeface="Calibri" panose="020F0502020204030204"/>
            </a:endParaRPr>
          </a:p>
        </p:txBody>
      </p:sp>
    </p:spTree>
    <p:extLst>
      <p:ext uri="{BB962C8B-B14F-4D97-AF65-F5344CB8AC3E}">
        <p14:creationId xmlns:p14="http://schemas.microsoft.com/office/powerpoint/2010/main" val="139802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7359" y="101168"/>
            <a:ext cx="2561967" cy="3062444"/>
          </a:xfrm>
          <a:prstGeom prst="rect">
            <a:avLst/>
          </a:prstGeom>
        </p:spPr>
      </p:pic>
      <p:pic>
        <p:nvPicPr>
          <p:cNvPr id="3" name="Resim 2"/>
          <p:cNvPicPr>
            <a:picLocks noChangeAspect="1"/>
          </p:cNvPicPr>
          <p:nvPr/>
        </p:nvPicPr>
        <p:blipFill>
          <a:blip r:embed="rId3"/>
          <a:stretch>
            <a:fillRect/>
          </a:stretch>
        </p:blipFill>
        <p:spPr>
          <a:xfrm>
            <a:off x="3011519" y="101168"/>
            <a:ext cx="2561967" cy="3062444"/>
          </a:xfrm>
          <a:prstGeom prst="rect">
            <a:avLst/>
          </a:prstGeom>
        </p:spPr>
      </p:pic>
      <p:pic>
        <p:nvPicPr>
          <p:cNvPr id="4" name="Resim 3"/>
          <p:cNvPicPr>
            <a:picLocks noChangeAspect="1"/>
          </p:cNvPicPr>
          <p:nvPr/>
        </p:nvPicPr>
        <p:blipFill>
          <a:blip r:embed="rId4"/>
          <a:stretch>
            <a:fillRect/>
          </a:stretch>
        </p:blipFill>
        <p:spPr>
          <a:xfrm>
            <a:off x="5815679" y="101168"/>
            <a:ext cx="2561967" cy="3062444"/>
          </a:xfrm>
          <a:prstGeom prst="rect">
            <a:avLst/>
          </a:prstGeom>
        </p:spPr>
      </p:pic>
      <p:pic>
        <p:nvPicPr>
          <p:cNvPr id="5" name="Resim 4"/>
          <p:cNvPicPr>
            <a:picLocks noChangeAspect="1"/>
          </p:cNvPicPr>
          <p:nvPr/>
        </p:nvPicPr>
        <p:blipFill>
          <a:blip r:embed="rId5"/>
          <a:stretch>
            <a:fillRect/>
          </a:stretch>
        </p:blipFill>
        <p:spPr>
          <a:xfrm>
            <a:off x="8541462" y="101168"/>
            <a:ext cx="2561967" cy="3062444"/>
          </a:xfrm>
          <a:prstGeom prst="rect">
            <a:avLst/>
          </a:prstGeom>
        </p:spPr>
      </p:pic>
      <p:pic>
        <p:nvPicPr>
          <p:cNvPr id="6" name="Resim 5"/>
          <p:cNvPicPr>
            <a:picLocks noChangeAspect="1"/>
          </p:cNvPicPr>
          <p:nvPr/>
        </p:nvPicPr>
        <p:blipFill>
          <a:blip r:embed="rId6"/>
          <a:stretch>
            <a:fillRect/>
          </a:stretch>
        </p:blipFill>
        <p:spPr>
          <a:xfrm>
            <a:off x="532834" y="3257177"/>
            <a:ext cx="3675313" cy="3196088"/>
          </a:xfrm>
          <a:prstGeom prst="rect">
            <a:avLst/>
          </a:prstGeom>
        </p:spPr>
      </p:pic>
      <p:pic>
        <p:nvPicPr>
          <p:cNvPr id="7" name="Resim 6"/>
          <p:cNvPicPr>
            <a:picLocks noChangeAspect="1"/>
          </p:cNvPicPr>
          <p:nvPr/>
        </p:nvPicPr>
        <p:blipFill>
          <a:blip r:embed="rId7"/>
          <a:stretch>
            <a:fillRect/>
          </a:stretch>
        </p:blipFill>
        <p:spPr>
          <a:xfrm>
            <a:off x="4127006" y="3257177"/>
            <a:ext cx="3743075" cy="3196088"/>
          </a:xfrm>
          <a:prstGeom prst="rect">
            <a:avLst/>
          </a:prstGeom>
        </p:spPr>
      </p:pic>
      <p:pic>
        <p:nvPicPr>
          <p:cNvPr id="8" name="Resim 7"/>
          <p:cNvPicPr>
            <a:picLocks noChangeAspect="1"/>
          </p:cNvPicPr>
          <p:nvPr/>
        </p:nvPicPr>
        <p:blipFill>
          <a:blip r:embed="rId8"/>
          <a:stretch>
            <a:fillRect/>
          </a:stretch>
        </p:blipFill>
        <p:spPr>
          <a:xfrm>
            <a:off x="7802319" y="3336230"/>
            <a:ext cx="3516356" cy="3037982"/>
          </a:xfrm>
          <a:prstGeom prst="rect">
            <a:avLst/>
          </a:prstGeom>
        </p:spPr>
      </p:pic>
    </p:spTree>
    <p:extLst>
      <p:ext uri="{BB962C8B-B14F-4D97-AF65-F5344CB8AC3E}">
        <p14:creationId xmlns:p14="http://schemas.microsoft.com/office/powerpoint/2010/main" val="333559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54954" y="973668"/>
            <a:ext cx="9060200" cy="706964"/>
          </a:xfrm>
        </p:spPr>
        <p:txBody>
          <a:bodyPr/>
          <a:lstStyle/>
          <a:p>
            <a:r>
              <a:rPr lang="tr-TR" dirty="0"/>
              <a:t>Bağlantılı Bileşen Etiketleme </a:t>
            </a:r>
            <a:r>
              <a:rPr lang="tr-TR" dirty="0" smtClean="0"/>
              <a:t>İle </a:t>
            </a:r>
            <a:r>
              <a:rPr lang="tr-TR" dirty="0"/>
              <a:t>Gözenek Etiketleme</a:t>
            </a:r>
          </a:p>
        </p:txBody>
      </p:sp>
      <p:sp>
        <p:nvSpPr>
          <p:cNvPr id="3" name="İçerik Yer Tutucusu 2"/>
          <p:cNvSpPr>
            <a:spLocks noGrp="1"/>
          </p:cNvSpPr>
          <p:nvPr>
            <p:ph idx="1"/>
          </p:nvPr>
        </p:nvSpPr>
        <p:spPr>
          <a:xfrm>
            <a:off x="1154954" y="2220686"/>
            <a:ext cx="9931057" cy="4275908"/>
          </a:xfrm>
        </p:spPr>
        <p:txBody>
          <a:bodyPr/>
          <a:lstStyle/>
          <a:p>
            <a:r>
              <a:rPr lang="tr-TR" dirty="0"/>
              <a:t>Yöntem ile görüntü üzerindeki tüm pikseller taranarak her piksele, aşağıdaki algoritma </a:t>
            </a:r>
            <a:r>
              <a:rPr lang="tr-TR" dirty="0" smtClean="0"/>
              <a:t>uygulanmaktadır:</a:t>
            </a:r>
          </a:p>
          <a:p>
            <a:r>
              <a:rPr lang="tr-TR" dirty="0"/>
              <a:t>Piksel Siyaha eşit değilse </a:t>
            </a:r>
            <a:r>
              <a:rPr lang="tr-TR" dirty="0" smtClean="0"/>
              <a:t/>
            </a:r>
            <a:br>
              <a:rPr lang="tr-TR" dirty="0" smtClean="0"/>
            </a:br>
            <a:r>
              <a:rPr lang="tr-TR" dirty="0" smtClean="0"/>
              <a:t>- Pikselin </a:t>
            </a:r>
            <a:r>
              <a:rPr lang="tr-TR" dirty="0"/>
              <a:t>Tüm komşularına bak </a:t>
            </a:r>
            <a:br>
              <a:rPr lang="tr-TR" dirty="0"/>
            </a:br>
            <a:r>
              <a:rPr lang="tr-TR" dirty="0" smtClean="0"/>
              <a:t>- Tüm </a:t>
            </a:r>
            <a:r>
              <a:rPr lang="tr-TR" dirty="0"/>
              <a:t>komşular siyah veya beyaz ise bu yeni bir pikseldir bu piksele yeni bir </a:t>
            </a:r>
            <a:r>
              <a:rPr lang="tr-TR" dirty="0" smtClean="0"/>
              <a:t>değer ata   diğer </a:t>
            </a:r>
            <a:r>
              <a:rPr lang="tr-TR" dirty="0"/>
              <a:t>piksele geç </a:t>
            </a:r>
            <a:r>
              <a:rPr lang="tr-TR" dirty="0" smtClean="0"/>
              <a:t/>
            </a:r>
            <a:br>
              <a:rPr lang="tr-TR" dirty="0" smtClean="0"/>
            </a:br>
            <a:r>
              <a:rPr lang="tr-TR" dirty="0" smtClean="0"/>
              <a:t>- Komşu </a:t>
            </a:r>
            <a:r>
              <a:rPr lang="tr-TR" dirty="0"/>
              <a:t>piksellerden herhangi biri siyah ya da beyaz piksel ise bir önceki etiket numarasına bu pikseli kaydet</a:t>
            </a:r>
          </a:p>
        </p:txBody>
      </p:sp>
      <p:pic>
        <p:nvPicPr>
          <p:cNvPr id="4" name="Resim 3"/>
          <p:cNvPicPr>
            <a:picLocks noChangeAspect="1"/>
          </p:cNvPicPr>
          <p:nvPr/>
        </p:nvPicPr>
        <p:blipFill>
          <a:blip r:embed="rId2"/>
          <a:stretch>
            <a:fillRect/>
          </a:stretch>
        </p:blipFill>
        <p:spPr>
          <a:xfrm>
            <a:off x="4017362" y="4746171"/>
            <a:ext cx="3335383" cy="1907178"/>
          </a:xfrm>
          <a:prstGeom prst="rect">
            <a:avLst/>
          </a:prstGeom>
        </p:spPr>
      </p:pic>
    </p:spTree>
    <p:extLst>
      <p:ext uri="{BB962C8B-B14F-4D97-AF65-F5344CB8AC3E}">
        <p14:creationId xmlns:p14="http://schemas.microsoft.com/office/powerpoint/2010/main" val="263144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Gözeneklerin büyüklüklerine göre renklendirilmesi</a:t>
            </a:r>
          </a:p>
        </p:txBody>
      </p:sp>
      <p:sp>
        <p:nvSpPr>
          <p:cNvPr id="3" name="İçerik Yer Tutucusu 2"/>
          <p:cNvSpPr>
            <a:spLocks noGrp="1"/>
          </p:cNvSpPr>
          <p:nvPr>
            <p:ph idx="1"/>
          </p:nvPr>
        </p:nvSpPr>
        <p:spPr>
          <a:xfrm>
            <a:off x="1154954" y="2603500"/>
            <a:ext cx="8825659" cy="4006306"/>
          </a:xfrm>
        </p:spPr>
        <p:txBody>
          <a:bodyPr/>
          <a:lstStyle/>
          <a:p>
            <a:r>
              <a:rPr lang="tr-TR" dirty="0">
                <a:ea typeface="+mn-lt"/>
                <a:cs typeface="+mn-lt"/>
              </a:rPr>
              <a:t>Yapılan çalışmada farklı büyüklükteki gözeneklerin sayılarındaki değişimlerin gözlenmesi amacıyla gözenekler 0,002mm2 </a:t>
            </a:r>
            <a:r>
              <a:rPr lang="tr-TR" dirty="0" smtClean="0">
                <a:ea typeface="+mn-lt"/>
                <a:cs typeface="+mn-lt"/>
              </a:rPr>
              <a:t>-1mm2 </a:t>
            </a:r>
            <a:r>
              <a:rPr lang="tr-TR" dirty="0">
                <a:ea typeface="+mn-lt"/>
                <a:cs typeface="+mn-lt"/>
              </a:rPr>
              <a:t>, 1mm2 -3mm2 , 3mm2 </a:t>
            </a:r>
            <a:r>
              <a:rPr lang="tr-TR" dirty="0" smtClean="0">
                <a:ea typeface="+mn-lt"/>
                <a:cs typeface="+mn-lt"/>
              </a:rPr>
              <a:t>-5mm2 </a:t>
            </a:r>
            <a:r>
              <a:rPr lang="tr-TR" dirty="0">
                <a:ea typeface="+mn-lt"/>
                <a:cs typeface="+mn-lt"/>
              </a:rPr>
              <a:t>ve 5mm2 - 7mm2 olmak üzere 4 sınıfa ayrılmıştır. Her bir sınıf, bir etiket grubuna dâhil edilmiştir. Gözeneklerin önce sınırları belirlenmiş sonra da bu sınırlara etiket grubuna göre, </a:t>
            </a:r>
            <a:r>
              <a:rPr lang="tr-TR" dirty="0" smtClean="0">
                <a:ea typeface="+mn-lt"/>
                <a:cs typeface="+mn-lt"/>
              </a:rPr>
              <a:t>aşağıda </a:t>
            </a:r>
            <a:r>
              <a:rPr lang="tr-TR" dirty="0">
                <a:ea typeface="+mn-lt"/>
                <a:cs typeface="+mn-lt"/>
              </a:rPr>
              <a:t>görüldüğü gibi, bir renk değeri atanarak otomatik olarak renklendirilmesi </a:t>
            </a:r>
            <a:r>
              <a:rPr lang="tr-TR" dirty="0" smtClean="0">
                <a:ea typeface="+mn-lt"/>
                <a:cs typeface="+mn-lt"/>
              </a:rPr>
              <a:t>yapılmıştır.</a:t>
            </a:r>
            <a:endParaRPr lang="tr-TR" dirty="0"/>
          </a:p>
        </p:txBody>
      </p:sp>
      <p:pic>
        <p:nvPicPr>
          <p:cNvPr id="5" name="Resim 4"/>
          <p:cNvPicPr>
            <a:picLocks noChangeAspect="1"/>
          </p:cNvPicPr>
          <p:nvPr/>
        </p:nvPicPr>
        <p:blipFill>
          <a:blip r:embed="rId2"/>
          <a:stretch>
            <a:fillRect/>
          </a:stretch>
        </p:blipFill>
        <p:spPr>
          <a:xfrm>
            <a:off x="2934650" y="4484914"/>
            <a:ext cx="2633133" cy="2246812"/>
          </a:xfrm>
          <a:prstGeom prst="rect">
            <a:avLst/>
          </a:prstGeom>
        </p:spPr>
      </p:pic>
      <p:pic>
        <p:nvPicPr>
          <p:cNvPr id="6" name="Resim 5"/>
          <p:cNvPicPr>
            <a:picLocks noChangeAspect="1"/>
          </p:cNvPicPr>
          <p:nvPr/>
        </p:nvPicPr>
        <p:blipFill>
          <a:blip r:embed="rId3"/>
          <a:stretch>
            <a:fillRect/>
          </a:stretch>
        </p:blipFill>
        <p:spPr>
          <a:xfrm>
            <a:off x="5902420" y="5160582"/>
            <a:ext cx="3191320" cy="895475"/>
          </a:xfrm>
          <a:prstGeom prst="rect">
            <a:avLst/>
          </a:prstGeom>
        </p:spPr>
      </p:pic>
    </p:spTree>
    <p:extLst>
      <p:ext uri="{BB962C8B-B14F-4D97-AF65-F5344CB8AC3E}">
        <p14:creationId xmlns:p14="http://schemas.microsoft.com/office/powerpoint/2010/main" val="4839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515</Words>
  <Application>Microsoft Office PowerPoint</Application>
  <PresentationFormat>Geniş ekran</PresentationFormat>
  <Paragraphs>29</Paragraphs>
  <Slides>14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Calibri Light</vt:lpstr>
      <vt:lpstr>Century Gothic</vt:lpstr>
      <vt:lpstr>Times New Roman</vt:lpstr>
      <vt:lpstr>Wingdings 3</vt:lpstr>
      <vt:lpstr>İyon Toplantı Odası</vt:lpstr>
      <vt:lpstr>Görüntü işleme</vt:lpstr>
      <vt:lpstr>GİRİŞ</vt:lpstr>
      <vt:lpstr>PowerPoint Sunusu</vt:lpstr>
      <vt:lpstr>PowerPoint Sunusu</vt:lpstr>
      <vt:lpstr>DENEYSEL METOT</vt:lpstr>
      <vt:lpstr>Histogram Germe ve Eşitleme</vt:lpstr>
      <vt:lpstr>PowerPoint Sunusu</vt:lpstr>
      <vt:lpstr>Bağlantılı Bileşen Etiketleme İle Gözenek Etiketleme</vt:lpstr>
      <vt:lpstr>Gözeneklerin büyüklüklerine göre renklendirilmesi</vt:lpstr>
      <vt:lpstr>ZSI Başarım İndeksinin Belirlenmesi</vt:lpstr>
      <vt:lpstr>SONUÇLAR</vt:lpstr>
      <vt:lpstr>PowerPoint Sunusu</vt:lpstr>
      <vt:lpstr>PowerPoint Sunusu</vt:lpstr>
      <vt:lpstr>DATEM'in Etkileri</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dc:title>
  <dc:creator>Pc</dc:creator>
  <cp:lastModifiedBy>Pc</cp:lastModifiedBy>
  <cp:revision>10</cp:revision>
  <dcterms:created xsi:type="dcterms:W3CDTF">2022-11-08T17:55:45Z</dcterms:created>
  <dcterms:modified xsi:type="dcterms:W3CDTF">2022-11-08T19:39:17Z</dcterms:modified>
</cp:coreProperties>
</file>