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tr-TR" smtClean="0"/>
              <a:t>Asıl başlık stili için tıklatın</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tıklayın</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9A21D70A-BDB6-4A43-BC7D-63908195C063}" type="datetimeFigureOut">
              <a:rPr lang="tr-TR" smtClean="0"/>
              <a:t>14.12.2022</a:t>
            </a:fld>
            <a:endParaRPr lang="tr-TR"/>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tr-TR"/>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E7451FF6-8213-4CA6-A56C-3441F6978DDD}" type="slidenum">
              <a:rPr lang="tr-TR" smtClean="0"/>
              <a:t>‹#›</a:t>
            </a:fld>
            <a:endParaRPr lang="tr-TR"/>
          </a:p>
        </p:txBody>
      </p:sp>
    </p:spTree>
    <p:extLst>
      <p:ext uri="{BB962C8B-B14F-4D97-AF65-F5344CB8AC3E}">
        <p14:creationId xmlns:p14="http://schemas.microsoft.com/office/powerpoint/2010/main" val="30253137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tr-TR" smtClean="0"/>
              <a:t>Asıl başlık stili için tıklatın</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9A21D70A-BDB6-4A43-BC7D-63908195C063}" type="datetimeFigureOut">
              <a:rPr lang="tr-TR" smtClean="0"/>
              <a:t>14.12.2022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E7451FF6-8213-4CA6-A56C-3441F6978DDD}" type="slidenum">
              <a:rPr lang="tr-TR" smtClean="0"/>
              <a:t>‹#›</a:t>
            </a:fld>
            <a:endParaRPr lang="tr-TR"/>
          </a:p>
        </p:txBody>
      </p:sp>
    </p:spTree>
    <p:extLst>
      <p:ext uri="{BB962C8B-B14F-4D97-AF65-F5344CB8AC3E}">
        <p14:creationId xmlns:p14="http://schemas.microsoft.com/office/powerpoint/2010/main" val="2493872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9A21D70A-BDB6-4A43-BC7D-63908195C063}" type="datetimeFigureOut">
              <a:rPr lang="tr-TR" smtClean="0"/>
              <a:t>14.12.2022</a:t>
            </a:fld>
            <a:endParaRPr lang="tr-TR"/>
          </a:p>
        </p:txBody>
      </p:sp>
      <p:sp>
        <p:nvSpPr>
          <p:cNvPr id="5" name="Footer Placeholder 4"/>
          <p:cNvSpPr>
            <a:spLocks noGrp="1"/>
          </p:cNvSpPr>
          <p:nvPr>
            <p:ph type="ftr" sz="quarter" idx="11"/>
          </p:nvPr>
        </p:nvSpPr>
        <p:spPr>
          <a:xfrm>
            <a:off x="774923" y="5951811"/>
            <a:ext cx="7896279" cy="365125"/>
          </a:xfrm>
        </p:spPr>
        <p:txBody>
          <a:bodyPr/>
          <a:lstStyle/>
          <a:p>
            <a:endParaRPr lang="tr-TR"/>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E7451FF6-8213-4CA6-A56C-3441F6978DDD}" type="slidenum">
              <a:rPr lang="tr-TR" smtClean="0"/>
              <a:t>‹#›</a:t>
            </a:fld>
            <a:endParaRPr lang="tr-TR"/>
          </a:p>
        </p:txBody>
      </p:sp>
    </p:spTree>
    <p:extLst>
      <p:ext uri="{BB962C8B-B14F-4D97-AF65-F5344CB8AC3E}">
        <p14:creationId xmlns:p14="http://schemas.microsoft.com/office/powerpoint/2010/main" val="39793496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tr-TR" smtClean="0"/>
              <a:t>Asıl başlık stili için tıklatın</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9A21D70A-BDB6-4A43-BC7D-63908195C063}" type="datetimeFigureOut">
              <a:rPr lang="tr-TR" smtClean="0"/>
              <a:t>14.12.2022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a:xfrm>
            <a:off x="10558300" y="5956137"/>
            <a:ext cx="1052508" cy="365125"/>
          </a:xfrm>
        </p:spPr>
        <p:txBody>
          <a:bodyPr/>
          <a:lstStyle/>
          <a:p>
            <a:fld id="{E7451FF6-8213-4CA6-A56C-3441F6978DDD}" type="slidenum">
              <a:rPr lang="tr-TR" smtClean="0"/>
              <a:t>‹#›</a:t>
            </a:fld>
            <a:endParaRPr lang="tr-TR"/>
          </a:p>
        </p:txBody>
      </p:sp>
    </p:spTree>
    <p:extLst>
      <p:ext uri="{BB962C8B-B14F-4D97-AF65-F5344CB8AC3E}">
        <p14:creationId xmlns:p14="http://schemas.microsoft.com/office/powerpoint/2010/main" val="28512070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tr-TR" smtClean="0"/>
              <a:t>Asıl başlık stili için tıklatın</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9A21D70A-BDB6-4A43-BC7D-63908195C063}" type="datetimeFigureOut">
              <a:rPr lang="tr-TR" smtClean="0"/>
              <a:t>14.12.2022</a:t>
            </a:fld>
            <a:endParaRPr lang="tr-TR"/>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tr-TR"/>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E7451FF6-8213-4CA6-A56C-3441F6978DDD}" type="slidenum">
              <a:rPr lang="tr-TR" smtClean="0"/>
              <a:t>‹#›</a:t>
            </a:fld>
            <a:endParaRPr lang="tr-TR"/>
          </a:p>
        </p:txBody>
      </p:sp>
    </p:spTree>
    <p:extLst>
      <p:ext uri="{BB962C8B-B14F-4D97-AF65-F5344CB8AC3E}">
        <p14:creationId xmlns:p14="http://schemas.microsoft.com/office/powerpoint/2010/main" val="23800879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tr-TR" smtClean="0"/>
              <a:t>Asıl başlık stili için tıklatın</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fld id="{9A21D70A-BDB6-4A43-BC7D-63908195C063}" type="datetimeFigureOut">
              <a:rPr lang="tr-TR" smtClean="0"/>
              <a:t>14.12.2022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E7451FF6-8213-4CA6-A56C-3441F6978DDD}" type="slidenum">
              <a:rPr lang="tr-TR" smtClean="0"/>
              <a:t>‹#›</a:t>
            </a:fld>
            <a:endParaRPr lang="tr-TR"/>
          </a:p>
        </p:txBody>
      </p:sp>
    </p:spTree>
    <p:extLst>
      <p:ext uri="{BB962C8B-B14F-4D97-AF65-F5344CB8AC3E}">
        <p14:creationId xmlns:p14="http://schemas.microsoft.com/office/powerpoint/2010/main" val="3151314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tr-TR" smtClean="0"/>
              <a:t>Asıl başlık stili için tıklatın</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9A21D70A-BDB6-4A43-BC7D-63908195C063}" type="datetimeFigureOut">
              <a:rPr lang="tr-TR" smtClean="0"/>
              <a:t>14.12.2022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E7451FF6-8213-4CA6-A56C-3441F6978DDD}" type="slidenum">
              <a:rPr lang="tr-TR" smtClean="0"/>
              <a:t>‹#›</a:t>
            </a:fld>
            <a:endParaRPr lang="tr-TR"/>
          </a:p>
        </p:txBody>
      </p:sp>
    </p:spTree>
    <p:extLst>
      <p:ext uri="{BB962C8B-B14F-4D97-AF65-F5344CB8AC3E}">
        <p14:creationId xmlns:p14="http://schemas.microsoft.com/office/powerpoint/2010/main" val="32345878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tr-TR" smtClean="0"/>
              <a:t>Asıl başlık stili için tıklatın</a:t>
            </a:r>
            <a:endParaRPr lang="en-US" dirty="0"/>
          </a:p>
        </p:txBody>
      </p:sp>
      <p:sp>
        <p:nvSpPr>
          <p:cNvPr id="3" name="Date Placeholder 2"/>
          <p:cNvSpPr>
            <a:spLocks noGrp="1"/>
          </p:cNvSpPr>
          <p:nvPr>
            <p:ph type="dt" sz="half" idx="10"/>
          </p:nvPr>
        </p:nvSpPr>
        <p:spPr/>
        <p:txBody>
          <a:bodyPr/>
          <a:lstStyle/>
          <a:p>
            <a:fld id="{9A21D70A-BDB6-4A43-BC7D-63908195C063}" type="datetimeFigureOut">
              <a:rPr lang="tr-TR" smtClean="0"/>
              <a:t>14.12.2022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E7451FF6-8213-4CA6-A56C-3441F6978DDD}" type="slidenum">
              <a:rPr lang="tr-TR" smtClean="0"/>
              <a:t>‹#›</a:t>
            </a:fld>
            <a:endParaRPr lang="tr-TR"/>
          </a:p>
        </p:txBody>
      </p:sp>
    </p:spTree>
    <p:extLst>
      <p:ext uri="{BB962C8B-B14F-4D97-AF65-F5344CB8AC3E}">
        <p14:creationId xmlns:p14="http://schemas.microsoft.com/office/powerpoint/2010/main" val="25175916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21D70A-BDB6-4A43-BC7D-63908195C063}" type="datetimeFigureOut">
              <a:rPr lang="tr-TR" smtClean="0"/>
              <a:t>14.12.2022</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E7451FF6-8213-4CA6-A56C-3441F6978DDD}" type="slidenum">
              <a:rPr lang="tr-TR" smtClean="0"/>
              <a:t>‹#›</a:t>
            </a:fld>
            <a:endParaRPr lang="tr-TR"/>
          </a:p>
        </p:txBody>
      </p:sp>
    </p:spTree>
    <p:extLst>
      <p:ext uri="{BB962C8B-B14F-4D97-AF65-F5344CB8AC3E}">
        <p14:creationId xmlns:p14="http://schemas.microsoft.com/office/powerpoint/2010/main" val="2863281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tr-TR" smtClean="0"/>
              <a:t>Asıl başlık stili için tıklatın</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9A21D70A-BDB6-4A43-BC7D-63908195C063}" type="datetimeFigureOut">
              <a:rPr lang="tr-TR" smtClean="0"/>
              <a:t>14.12.2022</a:t>
            </a:fld>
            <a:endParaRPr lang="tr-TR"/>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tr-TR"/>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E7451FF6-8213-4CA6-A56C-3441F6978DDD}" type="slidenum">
              <a:rPr lang="tr-TR" smtClean="0"/>
              <a:t>‹#›</a:t>
            </a:fld>
            <a:endParaRPr lang="tr-TR"/>
          </a:p>
        </p:txBody>
      </p:sp>
    </p:spTree>
    <p:extLst>
      <p:ext uri="{BB962C8B-B14F-4D97-AF65-F5344CB8AC3E}">
        <p14:creationId xmlns:p14="http://schemas.microsoft.com/office/powerpoint/2010/main" val="9429472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9A21D70A-BDB6-4A43-BC7D-63908195C063}" type="datetimeFigureOut">
              <a:rPr lang="tr-TR" smtClean="0"/>
              <a:t>14.12.2022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E7451FF6-8213-4CA6-A56C-3441F6978DDD}" type="slidenum">
              <a:rPr lang="tr-TR" smtClean="0"/>
              <a:t>‹#›</a:t>
            </a:fld>
            <a:endParaRPr lang="tr-TR"/>
          </a:p>
        </p:txBody>
      </p:sp>
    </p:spTree>
    <p:extLst>
      <p:ext uri="{BB962C8B-B14F-4D97-AF65-F5344CB8AC3E}">
        <p14:creationId xmlns:p14="http://schemas.microsoft.com/office/powerpoint/2010/main" val="24467877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9A21D70A-BDB6-4A43-BC7D-63908195C063}" type="datetimeFigureOut">
              <a:rPr lang="tr-TR" smtClean="0"/>
              <a:t>14.12.2022</a:t>
            </a:fld>
            <a:endParaRPr lang="tr-TR"/>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tr-TR"/>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E7451FF6-8213-4CA6-A56C-3441F6978DDD}" type="slidenum">
              <a:rPr lang="tr-TR" smtClean="0"/>
              <a:t>‹#›</a:t>
            </a:fld>
            <a:endParaRPr lang="tr-TR"/>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9381092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581191" y="1194602"/>
            <a:ext cx="10993549" cy="1475013"/>
          </a:xfrm>
        </p:spPr>
        <p:txBody>
          <a:bodyPr>
            <a:normAutofit fontScale="90000"/>
          </a:bodyPr>
          <a:lstStyle/>
          <a:p>
            <a:r>
              <a:rPr lang="tr-TR" dirty="0">
                <a:solidFill>
                  <a:srgbClr val="000000"/>
                </a:solidFill>
                <a:latin typeface="Times New Roman" panose="02020603050405020304" pitchFamily="18" charset="0"/>
              </a:rPr>
              <a:t> </a:t>
            </a:r>
            <a:r>
              <a:rPr lang="tr-TR" b="1" dirty="0">
                <a:solidFill>
                  <a:srgbClr val="000000"/>
                </a:solidFill>
                <a:latin typeface="Times New Roman" panose="02020603050405020304" pitchFamily="18" charset="0"/>
              </a:rPr>
              <a:t>GÖRÜNTÜ İŞLEME TEKNİKLERİ VE KÜMELEME YÖNTEMLERİ KULLANILARAK FINDIK MEYVESİNİN TESPİT VE SINIFLANDIRILMASI </a:t>
            </a:r>
            <a:r>
              <a:rPr lang="tr-TR" dirty="0"/>
              <a:t/>
            </a:r>
            <a:br>
              <a:rPr lang="tr-TR" dirty="0"/>
            </a:br>
            <a:endParaRPr lang="tr-TR" dirty="0"/>
          </a:p>
        </p:txBody>
      </p:sp>
      <p:sp>
        <p:nvSpPr>
          <p:cNvPr id="3" name="Alt Başlık 2"/>
          <p:cNvSpPr>
            <a:spLocks noGrp="1"/>
          </p:cNvSpPr>
          <p:nvPr>
            <p:ph type="subTitle" idx="1"/>
          </p:nvPr>
        </p:nvSpPr>
        <p:spPr/>
        <p:txBody>
          <a:bodyPr/>
          <a:lstStyle/>
          <a:p>
            <a:r>
              <a:rPr lang="tr-TR" dirty="0" err="1" smtClean="0"/>
              <a:t>Mislina</a:t>
            </a:r>
            <a:r>
              <a:rPr lang="tr-TR" dirty="0" smtClean="0"/>
              <a:t> mihriban yılmaz</a:t>
            </a:r>
            <a:endParaRPr lang="tr-TR" dirty="0"/>
          </a:p>
        </p:txBody>
      </p:sp>
    </p:spTree>
    <p:extLst>
      <p:ext uri="{BB962C8B-B14F-4D97-AF65-F5344CB8AC3E}">
        <p14:creationId xmlns:p14="http://schemas.microsoft.com/office/powerpoint/2010/main" val="7391741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581193" y="592183"/>
            <a:ext cx="11029616" cy="1125807"/>
          </a:xfrm>
        </p:spPr>
        <p:txBody>
          <a:bodyPr>
            <a:normAutofit/>
          </a:bodyPr>
          <a:lstStyle/>
          <a:p>
            <a:r>
              <a:rPr lang="tr-TR" sz="2000" dirty="0"/>
              <a:t>K-</a:t>
            </a:r>
            <a:r>
              <a:rPr lang="tr-TR" sz="2000" dirty="0" err="1"/>
              <a:t>means</a:t>
            </a:r>
            <a:r>
              <a:rPr lang="tr-TR" sz="2000" dirty="0"/>
              <a:t> algoritmasının çalışma sürecini maddeler halinde sunulan 4 aşamada ifade edilmektedir. </a:t>
            </a:r>
            <a:br>
              <a:rPr lang="tr-TR" sz="2000" dirty="0"/>
            </a:br>
            <a:endParaRPr lang="tr-TR" sz="2000" dirty="0"/>
          </a:p>
        </p:txBody>
      </p:sp>
      <p:sp>
        <p:nvSpPr>
          <p:cNvPr id="3" name="İçerik Yer Tutucusu 2"/>
          <p:cNvSpPr>
            <a:spLocks noGrp="1"/>
          </p:cNvSpPr>
          <p:nvPr>
            <p:ph sz="half" idx="1"/>
          </p:nvPr>
        </p:nvSpPr>
        <p:spPr/>
        <p:txBody>
          <a:bodyPr>
            <a:normAutofit fontScale="85000" lnSpcReduction="20000"/>
          </a:bodyPr>
          <a:lstStyle/>
          <a:p>
            <a:pPr marL="342900" indent="-342900" algn="just">
              <a:buAutoNum type="arabicPeriod"/>
            </a:pPr>
            <a:r>
              <a:rPr lang="tr-TR" dirty="0" smtClean="0">
                <a:solidFill>
                  <a:srgbClr val="000000"/>
                </a:solidFill>
              </a:rPr>
              <a:t>1. İlk </a:t>
            </a:r>
            <a:r>
              <a:rPr lang="tr-TR" dirty="0">
                <a:solidFill>
                  <a:srgbClr val="000000"/>
                </a:solidFill>
              </a:rPr>
              <a:t>olarak, K adet küme için rastgele başlangıç küme merkezleri belirlenmektedir, </a:t>
            </a:r>
          </a:p>
          <a:p>
            <a:pPr marL="342900" indent="-342900" algn="just">
              <a:buAutoNum type="arabicPeriod"/>
            </a:pPr>
            <a:endParaRPr lang="tr-TR" dirty="0">
              <a:solidFill>
                <a:srgbClr val="000000"/>
              </a:solidFill>
            </a:endParaRPr>
          </a:p>
          <a:p>
            <a:pPr algn="just"/>
            <a:r>
              <a:rPr lang="tr-TR" dirty="0">
                <a:solidFill>
                  <a:srgbClr val="000000"/>
                </a:solidFill>
              </a:rPr>
              <a:t>2. Her nesnenin seçilmiş olan küme merkez noktalarına olan uzaklığı hesaplanmaktadır. Küme merkez noktalarına olan uzaklıklarına göre tüm nesneler </a:t>
            </a:r>
            <a:r>
              <a:rPr lang="tr-TR" i="1" dirty="0">
                <a:solidFill>
                  <a:srgbClr val="000000"/>
                </a:solidFill>
              </a:rPr>
              <a:t>k </a:t>
            </a:r>
            <a:r>
              <a:rPr lang="tr-TR" dirty="0">
                <a:solidFill>
                  <a:srgbClr val="000000"/>
                </a:solidFill>
              </a:rPr>
              <a:t>adet kümeden en yakın olan kümeye yerleştirilmektedir, </a:t>
            </a:r>
          </a:p>
          <a:p>
            <a:pPr algn="just"/>
            <a:endParaRPr lang="tr-TR" dirty="0">
              <a:solidFill>
                <a:srgbClr val="000000"/>
              </a:solidFill>
            </a:endParaRPr>
          </a:p>
          <a:p>
            <a:pPr algn="just"/>
            <a:r>
              <a:rPr lang="tr-TR" dirty="0">
                <a:solidFill>
                  <a:srgbClr val="000000"/>
                </a:solidFill>
              </a:rPr>
              <a:t>3. Yeni oluşan kümelerin merkez noktaları, o kümedeki tüm nesnelerin ortalama değerlerinden elde edilmiş veriye göre değiştirilmektedir, </a:t>
            </a:r>
          </a:p>
          <a:p>
            <a:pPr algn="just"/>
            <a:endParaRPr lang="tr-TR" dirty="0">
              <a:solidFill>
                <a:srgbClr val="000000"/>
              </a:solidFill>
            </a:endParaRPr>
          </a:p>
          <a:p>
            <a:pPr algn="just"/>
            <a:r>
              <a:rPr lang="tr-TR" dirty="0">
                <a:solidFill>
                  <a:srgbClr val="000000"/>
                </a:solidFill>
              </a:rPr>
              <a:t>4. Küme merkez noktaları sabit olmadığı sürece 2. ve 3. adımlar tekrarlanmaktadır. </a:t>
            </a:r>
          </a:p>
          <a:p>
            <a:endParaRPr lang="tr-TR" dirty="0"/>
          </a:p>
        </p:txBody>
      </p:sp>
      <p:pic>
        <p:nvPicPr>
          <p:cNvPr id="5" name="İçerik Yer Tutucusu 4"/>
          <p:cNvPicPr>
            <a:picLocks noGrp="1" noChangeAspect="1"/>
          </p:cNvPicPr>
          <p:nvPr>
            <p:ph sz="half" idx="2"/>
          </p:nvPr>
        </p:nvPicPr>
        <p:blipFill>
          <a:blip r:embed="rId2"/>
          <a:stretch>
            <a:fillRect/>
          </a:stretch>
        </p:blipFill>
        <p:spPr>
          <a:xfrm>
            <a:off x="7106195" y="2228003"/>
            <a:ext cx="3413760" cy="4112577"/>
          </a:xfrm>
          <a:prstGeom prst="rect">
            <a:avLst/>
          </a:prstGeom>
        </p:spPr>
      </p:pic>
    </p:spTree>
    <p:extLst>
      <p:ext uri="{BB962C8B-B14F-4D97-AF65-F5344CB8AC3E}">
        <p14:creationId xmlns:p14="http://schemas.microsoft.com/office/powerpoint/2010/main" val="6719350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r>
              <a:rPr lang="tr-TR" dirty="0">
                <a:solidFill>
                  <a:srgbClr val="000000"/>
                </a:solidFill>
              </a:rPr>
              <a:t>Görüntü ön işleme, nesne bulma ve özellik çıkartımı ile elde edilmiş olan nesnelerin, piksel olarak hesaplanmış olan alan verileri kullanılarak bilgi </a:t>
            </a:r>
            <a:r>
              <a:rPr lang="tr-TR" dirty="0" err="1">
                <a:solidFill>
                  <a:srgbClr val="000000"/>
                </a:solidFill>
              </a:rPr>
              <a:t>veritabanı</a:t>
            </a:r>
            <a:r>
              <a:rPr lang="tr-TR" dirty="0">
                <a:solidFill>
                  <a:srgbClr val="000000"/>
                </a:solidFill>
              </a:rPr>
              <a:t> oluşturulmaktadır. Bilgi </a:t>
            </a:r>
            <a:r>
              <a:rPr lang="tr-TR" dirty="0" err="1">
                <a:solidFill>
                  <a:srgbClr val="000000"/>
                </a:solidFill>
              </a:rPr>
              <a:t>veritabanında</a:t>
            </a:r>
            <a:r>
              <a:rPr lang="tr-TR" dirty="0">
                <a:solidFill>
                  <a:srgbClr val="000000"/>
                </a:solidFill>
              </a:rPr>
              <a:t> toplanmış olan veriler K-</a:t>
            </a:r>
            <a:r>
              <a:rPr lang="tr-TR" dirty="0" err="1">
                <a:solidFill>
                  <a:srgbClr val="000000"/>
                </a:solidFill>
              </a:rPr>
              <a:t>means</a:t>
            </a:r>
            <a:r>
              <a:rPr lang="tr-TR" dirty="0">
                <a:solidFill>
                  <a:srgbClr val="000000"/>
                </a:solidFill>
              </a:rPr>
              <a:t> kümeleme yöntemi kullanılarak 3 kümeye ayrılmakta ve bu kümelerin merkez noktaları belirlenmektedir. Çalışmaya yeni bir veri seti eklendiğinde gerçek zamanlı olarak, eklenen veri setindeki nesnelerin alanları piksel cinsinden hesaplanmaktadır. Hesaplanan nesne alanlarının, küme merkezlerine uzaklığı </a:t>
            </a:r>
            <a:r>
              <a:rPr lang="tr-TR" dirty="0" err="1">
                <a:solidFill>
                  <a:srgbClr val="000000"/>
                </a:solidFill>
              </a:rPr>
              <a:t>Euclidean</a:t>
            </a:r>
            <a:r>
              <a:rPr lang="tr-TR" dirty="0">
                <a:solidFill>
                  <a:srgbClr val="000000"/>
                </a:solidFill>
              </a:rPr>
              <a:t> yöntemi kullanılarak bulunmaktadır. Hesaplanan </a:t>
            </a:r>
            <a:r>
              <a:rPr lang="tr-TR" dirty="0" err="1">
                <a:solidFill>
                  <a:srgbClr val="000000"/>
                </a:solidFill>
              </a:rPr>
              <a:t>Euclidean</a:t>
            </a:r>
            <a:r>
              <a:rPr lang="tr-TR" dirty="0">
                <a:solidFill>
                  <a:srgbClr val="000000"/>
                </a:solidFill>
              </a:rPr>
              <a:t> uzaklıkları arasında en düşük olan değer hangi kümeye aitse, nesne o kümeye yerleştirilmektedir. </a:t>
            </a:r>
            <a:endParaRPr lang="tr-TR" dirty="0"/>
          </a:p>
          <a:p>
            <a:endParaRPr lang="tr-TR" dirty="0"/>
          </a:p>
        </p:txBody>
      </p:sp>
    </p:spTree>
    <p:extLst>
      <p:ext uri="{BB962C8B-B14F-4D97-AF65-F5344CB8AC3E}">
        <p14:creationId xmlns:p14="http://schemas.microsoft.com/office/powerpoint/2010/main" val="17893224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a:xfrm>
            <a:off x="581193" y="801189"/>
            <a:ext cx="11029615" cy="3614057"/>
          </a:xfrm>
        </p:spPr>
        <p:txBody>
          <a:bodyPr/>
          <a:lstStyle/>
          <a:p>
            <a:r>
              <a:rPr lang="tr-TR" dirty="0">
                <a:solidFill>
                  <a:srgbClr val="000000"/>
                </a:solidFill>
                <a:latin typeface="Times New Roman" panose="02020603050405020304" pitchFamily="18" charset="0"/>
              </a:rPr>
              <a:t>Örnek çalışmada ortamda bulunan 25 adet fındık önerilen yöntem kullanılarak %100 başarım oranı ile tespit edilmektedir. Ayrıca, çalışmanın yöntem kısmında sunulan kümeleme metotlarına göre fındıklar ayrıştırılmaktadır. </a:t>
            </a:r>
            <a:endParaRPr lang="tr-TR" dirty="0"/>
          </a:p>
          <a:p>
            <a:r>
              <a:rPr lang="tr-TR" dirty="0">
                <a:solidFill>
                  <a:srgbClr val="000000"/>
                </a:solidFill>
                <a:latin typeface="Times New Roman" panose="02020603050405020304" pitchFamily="18" charset="0"/>
              </a:rPr>
              <a:t>Deneysel çalışmadan alınan örnek görüntü, (a) Kameradan alınan görüntü, (b) Ön işleme aşamasından sonra elde edilen görüntü, (c) Nesne bulma ve özellik çıkarım işleminde elde edilen görüntü. </a:t>
            </a:r>
            <a:endParaRPr lang="tr-TR" dirty="0"/>
          </a:p>
          <a:p>
            <a:endParaRPr lang="tr-TR" dirty="0"/>
          </a:p>
        </p:txBody>
      </p:sp>
      <p:pic>
        <p:nvPicPr>
          <p:cNvPr id="4" name="Resim 3"/>
          <p:cNvPicPr>
            <a:picLocks noChangeAspect="1"/>
          </p:cNvPicPr>
          <p:nvPr/>
        </p:nvPicPr>
        <p:blipFill>
          <a:blip r:embed="rId2"/>
          <a:stretch>
            <a:fillRect/>
          </a:stretch>
        </p:blipFill>
        <p:spPr>
          <a:xfrm>
            <a:off x="846992" y="3082833"/>
            <a:ext cx="10498015" cy="3775167"/>
          </a:xfrm>
          <a:prstGeom prst="rect">
            <a:avLst/>
          </a:prstGeom>
        </p:spPr>
      </p:pic>
    </p:spTree>
    <p:extLst>
      <p:ext uri="{BB962C8B-B14F-4D97-AF65-F5344CB8AC3E}">
        <p14:creationId xmlns:p14="http://schemas.microsoft.com/office/powerpoint/2010/main" val="2355031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r>
              <a:rPr lang="tr-TR" dirty="0">
                <a:solidFill>
                  <a:schemeClr val="tx1">
                    <a:lumMod val="95000"/>
                    <a:lumOff val="5000"/>
                  </a:schemeClr>
                </a:solidFill>
              </a:rPr>
              <a:t> Yapılan çalışmada, ortamda bulunan fındıkların gerçek zamanlı olarak tespit edilmesi, sınıflandırılması ve elde edilen sonuçlar sunulmaktadır. Çalışma ortamında bulunan fındıklara ait görüntü, kamera ile alındıktan sonra görüntü işleme teknikleri kullanılarak işlenmektedir. Fındıkların görüntü düzlemi üzerinde kapladıkları boyut ve alan verileri hesaplanmaktadır. Elde edilen veriler değerlendirilerek, fındıklar gerçek zamanlı olarak küçük (K1), orta (K2) ve büyük (K3) olmak üzere üç sınıfa ayrılmaktadır. Bu işlem </a:t>
            </a:r>
            <a:r>
              <a:rPr lang="tr-TR" b="1" dirty="0">
                <a:solidFill>
                  <a:schemeClr val="tx1">
                    <a:lumMod val="95000"/>
                    <a:lumOff val="5000"/>
                  </a:schemeClr>
                </a:solidFill>
              </a:rPr>
              <a:t>ortalama tabanlı sınıflandırma ve K-</a:t>
            </a:r>
            <a:r>
              <a:rPr lang="tr-TR" b="1" dirty="0" err="1">
                <a:solidFill>
                  <a:schemeClr val="tx1">
                    <a:lumMod val="95000"/>
                    <a:lumOff val="5000"/>
                  </a:schemeClr>
                </a:solidFill>
              </a:rPr>
              <a:t>means</a:t>
            </a:r>
            <a:r>
              <a:rPr lang="tr-TR" b="1" dirty="0">
                <a:solidFill>
                  <a:schemeClr val="tx1">
                    <a:lumMod val="95000"/>
                    <a:lumOff val="5000"/>
                  </a:schemeClr>
                </a:solidFill>
              </a:rPr>
              <a:t> kümeleme yöntemleri </a:t>
            </a:r>
            <a:r>
              <a:rPr lang="tr-TR" dirty="0">
                <a:solidFill>
                  <a:schemeClr val="tx1">
                    <a:lumMod val="95000"/>
                    <a:lumOff val="5000"/>
                  </a:schemeClr>
                </a:solidFill>
              </a:rPr>
              <a:t>kullanılarak gerçekleştirilmektedir. Küme merkezlerinin belirlenmesi ve sınıflandırma işlemi fındık meyvesi verilerinden elde edilen bilgi </a:t>
            </a:r>
            <a:r>
              <a:rPr lang="tr-TR" dirty="0" err="1">
                <a:solidFill>
                  <a:schemeClr val="tx1">
                    <a:lumMod val="95000"/>
                    <a:lumOff val="5000"/>
                  </a:schemeClr>
                </a:solidFill>
              </a:rPr>
              <a:t>veritabanı</a:t>
            </a:r>
            <a:r>
              <a:rPr lang="tr-TR" dirty="0">
                <a:solidFill>
                  <a:schemeClr val="tx1">
                    <a:lumMod val="95000"/>
                    <a:lumOff val="5000"/>
                  </a:schemeClr>
                </a:solidFill>
              </a:rPr>
              <a:t> kullanılarak sağlanmaktadır. </a:t>
            </a:r>
          </a:p>
          <a:p>
            <a:endParaRPr lang="tr-TR" dirty="0"/>
          </a:p>
        </p:txBody>
      </p:sp>
    </p:spTree>
    <p:extLst>
      <p:ext uri="{BB962C8B-B14F-4D97-AF65-F5344CB8AC3E}">
        <p14:creationId xmlns:p14="http://schemas.microsoft.com/office/powerpoint/2010/main" val="7551649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dirty="0"/>
          </a:p>
        </p:txBody>
      </p:sp>
      <p:pic>
        <p:nvPicPr>
          <p:cNvPr id="5" name="İçerik Yer Tutucusu 4"/>
          <p:cNvPicPr>
            <a:picLocks noGrp="1" noChangeAspect="1"/>
          </p:cNvPicPr>
          <p:nvPr>
            <p:ph sz="half" idx="1"/>
          </p:nvPr>
        </p:nvPicPr>
        <p:blipFill>
          <a:blip r:embed="rId2"/>
          <a:stretch>
            <a:fillRect/>
          </a:stretch>
        </p:blipFill>
        <p:spPr>
          <a:xfrm>
            <a:off x="2234835" y="2228003"/>
            <a:ext cx="2807427" cy="4373094"/>
          </a:xfrm>
          <a:prstGeom prst="rect">
            <a:avLst/>
          </a:prstGeom>
        </p:spPr>
      </p:pic>
      <p:sp>
        <p:nvSpPr>
          <p:cNvPr id="4" name="İçerik Yer Tutucusu 3"/>
          <p:cNvSpPr>
            <a:spLocks noGrp="1"/>
          </p:cNvSpPr>
          <p:nvPr>
            <p:ph sz="half" idx="2"/>
          </p:nvPr>
        </p:nvSpPr>
        <p:spPr/>
        <p:txBody>
          <a:bodyPr/>
          <a:lstStyle/>
          <a:p>
            <a:r>
              <a:rPr lang="tr-TR" dirty="0">
                <a:solidFill>
                  <a:srgbClr val="000000"/>
                </a:solidFill>
              </a:rPr>
              <a:t>Önerilen sistemin ilk aşamasında kameradan alınan görüntü üzerinde, görüntü ön işleme adımı uygulanmaktadır. İkinci aşamada, ortamda bulunan nesneler tespit edilmekte ve nesnelere ait veriler bilgi </a:t>
            </a:r>
            <a:r>
              <a:rPr lang="tr-TR" dirty="0" err="1">
                <a:solidFill>
                  <a:srgbClr val="000000"/>
                </a:solidFill>
              </a:rPr>
              <a:t>veritabanına</a:t>
            </a:r>
            <a:r>
              <a:rPr lang="tr-TR" dirty="0">
                <a:solidFill>
                  <a:srgbClr val="000000"/>
                </a:solidFill>
              </a:rPr>
              <a:t> aktarılmaktadır. Son aşamada ise bilgi </a:t>
            </a:r>
            <a:r>
              <a:rPr lang="tr-TR" dirty="0" err="1">
                <a:solidFill>
                  <a:srgbClr val="000000"/>
                </a:solidFill>
              </a:rPr>
              <a:t>veritabanı</a:t>
            </a:r>
            <a:r>
              <a:rPr lang="tr-TR" dirty="0">
                <a:solidFill>
                  <a:srgbClr val="000000"/>
                </a:solidFill>
              </a:rPr>
              <a:t> kullanılarak nesnelerin sınıflandırılması gerçekleştirilmektedir. </a:t>
            </a:r>
            <a:endParaRPr lang="tr-TR" dirty="0"/>
          </a:p>
          <a:p>
            <a:endParaRPr lang="tr-TR" dirty="0"/>
          </a:p>
        </p:txBody>
      </p:sp>
    </p:spTree>
    <p:extLst>
      <p:ext uri="{BB962C8B-B14F-4D97-AF65-F5344CB8AC3E}">
        <p14:creationId xmlns:p14="http://schemas.microsoft.com/office/powerpoint/2010/main" val="37208741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sz="half" idx="1"/>
          </p:nvPr>
        </p:nvSpPr>
        <p:spPr/>
        <p:txBody>
          <a:bodyPr/>
          <a:lstStyle/>
          <a:p>
            <a:pPr algn="just"/>
            <a:r>
              <a:rPr lang="tr-TR" b="1" dirty="0">
                <a:solidFill>
                  <a:srgbClr val="000000"/>
                </a:solidFill>
              </a:rPr>
              <a:t>Görüntü ön işleme aşaması </a:t>
            </a:r>
          </a:p>
          <a:p>
            <a:pPr algn="just"/>
            <a:r>
              <a:rPr lang="tr-TR" b="1" dirty="0">
                <a:solidFill>
                  <a:srgbClr val="000000"/>
                </a:solidFill>
              </a:rPr>
              <a:t>(Image </a:t>
            </a:r>
            <a:r>
              <a:rPr lang="tr-TR" b="1" dirty="0" err="1">
                <a:solidFill>
                  <a:srgbClr val="000000"/>
                </a:solidFill>
              </a:rPr>
              <a:t>pre-processing</a:t>
            </a:r>
            <a:r>
              <a:rPr lang="tr-TR" b="1" dirty="0">
                <a:solidFill>
                  <a:srgbClr val="000000"/>
                </a:solidFill>
              </a:rPr>
              <a:t>) </a:t>
            </a:r>
          </a:p>
          <a:p>
            <a:pPr algn="just"/>
            <a:endParaRPr lang="tr-TR" dirty="0">
              <a:solidFill>
                <a:srgbClr val="000000"/>
              </a:solidFill>
            </a:endParaRPr>
          </a:p>
          <a:p>
            <a:pPr algn="just"/>
            <a:r>
              <a:rPr lang="tr-TR" dirty="0">
                <a:solidFill>
                  <a:srgbClr val="000000"/>
                </a:solidFill>
              </a:rPr>
              <a:t>Görüntü ön işleme aşamasında, kameradan alınan görüntü üzerinde sırasıyla filtreleme, resmin grileştirilmesi ve ikili resme çevrilmesi işlemleri uygulanmaktadır. Bu işlemlerin gerçekleştirilmesinden sonra görüntü üzerinde yer alan ve ilgilenilen nesneler daha belirgin ve kolay işlenebilir hale getirilmektedir. </a:t>
            </a:r>
            <a:endParaRPr lang="tr-TR" dirty="0"/>
          </a:p>
          <a:p>
            <a:endParaRPr lang="tr-TR" dirty="0"/>
          </a:p>
        </p:txBody>
      </p:sp>
      <p:pic>
        <p:nvPicPr>
          <p:cNvPr id="5" name="İçerik Yer Tutucusu 4"/>
          <p:cNvPicPr>
            <a:picLocks noGrp="1" noChangeAspect="1"/>
          </p:cNvPicPr>
          <p:nvPr>
            <p:ph sz="half" idx="2"/>
          </p:nvPr>
        </p:nvPicPr>
        <p:blipFill>
          <a:blip r:embed="rId2"/>
          <a:stretch>
            <a:fillRect/>
          </a:stretch>
        </p:blipFill>
        <p:spPr>
          <a:xfrm>
            <a:off x="7576457" y="2228003"/>
            <a:ext cx="2738035" cy="4443503"/>
          </a:xfrm>
          <a:prstGeom prst="rect">
            <a:avLst/>
          </a:prstGeom>
        </p:spPr>
      </p:pic>
    </p:spTree>
    <p:extLst>
      <p:ext uri="{BB962C8B-B14F-4D97-AF65-F5344CB8AC3E}">
        <p14:creationId xmlns:p14="http://schemas.microsoft.com/office/powerpoint/2010/main" val="31494402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sz="half" idx="1"/>
          </p:nvPr>
        </p:nvSpPr>
        <p:spPr/>
        <p:txBody>
          <a:bodyPr/>
          <a:lstStyle/>
          <a:p>
            <a:r>
              <a:rPr lang="tr-TR" dirty="0">
                <a:solidFill>
                  <a:srgbClr val="000000"/>
                </a:solidFill>
              </a:rPr>
              <a:t>Filtre uygulama adımında, görüntü üzerinde yer alan tuz biber gürültülerinin giderilmesi ve resimde yer alan gereksiz ayrıntıların azaltılması sağlanmaktadır. Kameradan alınan görüntü matrisi üzerinde, 3x3, 5x5 </a:t>
            </a:r>
            <a:r>
              <a:rPr lang="tr-TR" dirty="0" err="1">
                <a:solidFill>
                  <a:srgbClr val="000000"/>
                </a:solidFill>
              </a:rPr>
              <a:t>vb</a:t>
            </a:r>
            <a:r>
              <a:rPr lang="tr-TR" dirty="0">
                <a:solidFill>
                  <a:srgbClr val="000000"/>
                </a:solidFill>
              </a:rPr>
              <a:t> küçük bir çekirdek matrisinin gezdirilmesi sonucunda filtreleme işlemi gerçekleşmektedir. Çalışmada, 3x3 boyutlarında çekirdek matrisi kullanan, ortalama filtreleme yöntemi kullanılmaktadır. Çekirdek matrisin boyutlarının büyük seçilmesi, görüntü üzerindeki gürültüleri azaltırken, bulanıklaştırmada yapmaktadır. </a:t>
            </a:r>
            <a:endParaRPr lang="tr-TR" dirty="0"/>
          </a:p>
          <a:p>
            <a:endParaRPr lang="tr-TR" dirty="0"/>
          </a:p>
        </p:txBody>
      </p:sp>
      <p:sp>
        <p:nvSpPr>
          <p:cNvPr id="4" name="İçerik Yer Tutucusu 3"/>
          <p:cNvSpPr>
            <a:spLocks noGrp="1"/>
          </p:cNvSpPr>
          <p:nvPr>
            <p:ph sz="half" idx="2"/>
          </p:nvPr>
        </p:nvSpPr>
        <p:spPr/>
        <p:txBody>
          <a:bodyPr/>
          <a:lstStyle/>
          <a:p>
            <a:r>
              <a:rPr lang="tr-TR" dirty="0">
                <a:solidFill>
                  <a:srgbClr val="000000"/>
                </a:solidFill>
              </a:rPr>
              <a:t>Çalışmada ortalama filtre uygulaması için seçilen çekirdek matris, aşağıda sunulmaktadır. Çekirdek matrisi, görüntü üzerinde kayan pencere yöntemi kullanılarak gezdirilmekte ve her bir piksel için, yeni değerler hesaplanmaktadır. </a:t>
            </a:r>
            <a:endParaRPr lang="tr-TR" dirty="0"/>
          </a:p>
          <a:p>
            <a:r>
              <a:rPr lang="tr-TR" dirty="0">
                <a:solidFill>
                  <a:srgbClr val="000000"/>
                </a:solidFill>
              </a:rPr>
              <a:t>Filtreleme işleminden sonra renkli görüntünün, grileştirilmesi adımı gerçekleştirilmektedir. </a:t>
            </a:r>
            <a:endParaRPr lang="tr-TR" dirty="0"/>
          </a:p>
          <a:p>
            <a:endParaRPr lang="tr-TR" dirty="0"/>
          </a:p>
        </p:txBody>
      </p:sp>
      <p:pic>
        <p:nvPicPr>
          <p:cNvPr id="5" name="Resim 4"/>
          <p:cNvPicPr>
            <a:picLocks noChangeAspect="1"/>
          </p:cNvPicPr>
          <p:nvPr/>
        </p:nvPicPr>
        <p:blipFill>
          <a:blip r:embed="rId2"/>
          <a:stretch>
            <a:fillRect/>
          </a:stretch>
        </p:blipFill>
        <p:spPr>
          <a:xfrm>
            <a:off x="7489302" y="5117949"/>
            <a:ext cx="2238173" cy="1166168"/>
          </a:xfrm>
          <a:prstGeom prst="rect">
            <a:avLst/>
          </a:prstGeom>
        </p:spPr>
      </p:pic>
    </p:spTree>
    <p:extLst>
      <p:ext uri="{BB962C8B-B14F-4D97-AF65-F5344CB8AC3E}">
        <p14:creationId xmlns:p14="http://schemas.microsoft.com/office/powerpoint/2010/main" val="42724674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r>
              <a:rPr lang="tr-TR" dirty="0">
                <a:solidFill>
                  <a:srgbClr val="000000"/>
                </a:solidFill>
              </a:rPr>
              <a:t>	Gri olarak elde edilen görüntü üzerinde, </a:t>
            </a:r>
            <a:r>
              <a:rPr lang="tr-TR" dirty="0" err="1">
                <a:solidFill>
                  <a:srgbClr val="000000"/>
                </a:solidFill>
              </a:rPr>
              <a:t>eşikleme</a:t>
            </a:r>
            <a:r>
              <a:rPr lang="tr-TR" dirty="0">
                <a:solidFill>
                  <a:srgbClr val="000000"/>
                </a:solidFill>
              </a:rPr>
              <a:t> işlemi uygulanarak sadece ilgili nesnelere ait yer alan bölümler kullanılmaktadır. </a:t>
            </a:r>
            <a:r>
              <a:rPr lang="tr-TR" dirty="0" err="1">
                <a:solidFill>
                  <a:srgbClr val="000000"/>
                </a:solidFill>
              </a:rPr>
              <a:t>Eşikleme</a:t>
            </a:r>
            <a:r>
              <a:rPr lang="tr-TR" dirty="0">
                <a:solidFill>
                  <a:srgbClr val="000000"/>
                </a:solidFill>
              </a:rPr>
              <a:t> işleminde kullanılan en küçük (</a:t>
            </a:r>
            <a:r>
              <a:rPr lang="tr-TR" dirty="0" err="1">
                <a:solidFill>
                  <a:srgbClr val="000000"/>
                </a:solidFill>
              </a:rPr>
              <a:t>min</a:t>
            </a:r>
            <a:r>
              <a:rPr lang="tr-TR" dirty="0">
                <a:solidFill>
                  <a:srgbClr val="000000"/>
                </a:solidFill>
              </a:rPr>
              <a:t>) ve en büyük değerler (</a:t>
            </a:r>
            <a:r>
              <a:rPr lang="tr-TR" dirty="0" err="1">
                <a:solidFill>
                  <a:srgbClr val="000000"/>
                </a:solidFill>
              </a:rPr>
              <a:t>max</a:t>
            </a:r>
            <a:r>
              <a:rPr lang="tr-TR" dirty="0">
                <a:solidFill>
                  <a:srgbClr val="000000"/>
                </a:solidFill>
              </a:rPr>
              <a:t>) deneysel çalışmalar sonucunda belirlenmektedir. Gri görüntü içerisinde yer alan piksel değerleri </a:t>
            </a:r>
            <a:r>
              <a:rPr lang="tr-TR" dirty="0" err="1">
                <a:solidFill>
                  <a:srgbClr val="000000"/>
                </a:solidFill>
              </a:rPr>
              <a:t>min</a:t>
            </a:r>
            <a:r>
              <a:rPr lang="tr-TR" dirty="0">
                <a:solidFill>
                  <a:srgbClr val="000000"/>
                </a:solidFill>
              </a:rPr>
              <a:t> ve </a:t>
            </a:r>
            <a:r>
              <a:rPr lang="tr-TR" dirty="0" err="1">
                <a:solidFill>
                  <a:srgbClr val="000000"/>
                </a:solidFill>
              </a:rPr>
              <a:t>max</a:t>
            </a:r>
            <a:r>
              <a:rPr lang="tr-TR" dirty="0">
                <a:solidFill>
                  <a:srgbClr val="000000"/>
                </a:solidFill>
              </a:rPr>
              <a:t> değerleri arasında bulunup bulunmadığı karşılaştırılarak, ikili görüntü için yeni değer ataması gerçekleştirilmektedir. </a:t>
            </a:r>
            <a:endParaRPr lang="tr-TR" dirty="0"/>
          </a:p>
          <a:p>
            <a:r>
              <a:rPr lang="tr-TR" dirty="0">
                <a:solidFill>
                  <a:srgbClr val="000000"/>
                </a:solidFill>
              </a:rPr>
              <a:t>	</a:t>
            </a:r>
            <a:r>
              <a:rPr lang="tr-TR" dirty="0" err="1">
                <a:solidFill>
                  <a:srgbClr val="000000"/>
                </a:solidFill>
              </a:rPr>
              <a:t>Eşikleme</a:t>
            </a:r>
            <a:r>
              <a:rPr lang="tr-TR" dirty="0">
                <a:solidFill>
                  <a:srgbClr val="000000"/>
                </a:solidFill>
              </a:rPr>
              <a:t> işleminden sonra siyah ve beyaz renkleri içeren görüntü oluşturulmaktadır. Görüntü içerisinde, siyah bölgelerde istenmeyen beyaz noktalar, beyaz bölgelerde istenmeyen siyah noktalar bulunmaktadır. Elde edilen ikili görüntü üzerinde yer alan gürültüleri silmek amacıyla morfolojik işlem uygulanmaktadır. Morfolojik işlemde, girdi olarak verilmekte olan, ikili görüntü üzerinde yapısal element adı verilen 3x3, 5x5 vb. kare matris gezdirilmektedir. Morfolojik işlem adımında, yapısal element ve ikili görüntü değerlerindeki komşu piksel değerleri kullanılarak görüntü güncellenmektedir. Önerilen çalışmada, ikili görüntü üzerinde, aşındırma (</a:t>
            </a:r>
            <a:r>
              <a:rPr lang="tr-TR" dirty="0" err="1">
                <a:solidFill>
                  <a:srgbClr val="000000"/>
                </a:solidFill>
              </a:rPr>
              <a:t>erosion</a:t>
            </a:r>
            <a:r>
              <a:rPr lang="tr-TR" dirty="0">
                <a:solidFill>
                  <a:srgbClr val="000000"/>
                </a:solidFill>
              </a:rPr>
              <a:t>) ve genişleme (</a:t>
            </a:r>
            <a:r>
              <a:rPr lang="tr-TR" dirty="0" err="1">
                <a:solidFill>
                  <a:srgbClr val="000000"/>
                </a:solidFill>
              </a:rPr>
              <a:t>dilation</a:t>
            </a:r>
            <a:r>
              <a:rPr lang="tr-TR" dirty="0">
                <a:solidFill>
                  <a:srgbClr val="000000"/>
                </a:solidFill>
              </a:rPr>
              <a:t>) morfolojik işlemleri uygulanmaktadır. </a:t>
            </a:r>
            <a:endParaRPr lang="tr-TR" dirty="0"/>
          </a:p>
          <a:p>
            <a:endParaRPr lang="tr-TR" dirty="0"/>
          </a:p>
        </p:txBody>
      </p:sp>
    </p:spTree>
    <p:extLst>
      <p:ext uri="{BB962C8B-B14F-4D97-AF65-F5344CB8AC3E}">
        <p14:creationId xmlns:p14="http://schemas.microsoft.com/office/powerpoint/2010/main" val="18556591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sz="half" idx="1"/>
          </p:nvPr>
        </p:nvSpPr>
        <p:spPr>
          <a:xfrm>
            <a:off x="581193" y="2107474"/>
            <a:ext cx="5422390" cy="749119"/>
          </a:xfrm>
        </p:spPr>
        <p:txBody>
          <a:bodyPr/>
          <a:lstStyle/>
          <a:p>
            <a:r>
              <a:rPr lang="tr-TR" dirty="0">
                <a:solidFill>
                  <a:srgbClr val="000000"/>
                </a:solidFill>
                <a:latin typeface="Times New Roman" panose="02020603050405020304" pitchFamily="18" charset="0"/>
              </a:rPr>
              <a:t>Görüntü ön işleme aşaması kamera görüntüsü </a:t>
            </a:r>
            <a:endParaRPr lang="tr-TR" dirty="0"/>
          </a:p>
          <a:p>
            <a:endParaRPr lang="tr-TR" dirty="0"/>
          </a:p>
        </p:txBody>
      </p:sp>
      <p:sp>
        <p:nvSpPr>
          <p:cNvPr id="4" name="İçerik Yer Tutucusu 3"/>
          <p:cNvSpPr>
            <a:spLocks noGrp="1"/>
          </p:cNvSpPr>
          <p:nvPr>
            <p:ph sz="half" idx="2"/>
          </p:nvPr>
        </p:nvSpPr>
        <p:spPr>
          <a:xfrm>
            <a:off x="5935869" y="2251165"/>
            <a:ext cx="5422392" cy="461736"/>
          </a:xfrm>
        </p:spPr>
        <p:txBody>
          <a:bodyPr/>
          <a:lstStyle/>
          <a:p>
            <a:r>
              <a:rPr lang="tr-TR" dirty="0">
                <a:solidFill>
                  <a:srgbClr val="000000"/>
                </a:solidFill>
                <a:latin typeface="Times New Roman" panose="02020603050405020304" pitchFamily="18" charset="0"/>
              </a:rPr>
              <a:t>Görüntü ön işleme adımından sonra oluşan görüntü </a:t>
            </a:r>
            <a:endParaRPr lang="tr-TR" dirty="0"/>
          </a:p>
          <a:p>
            <a:endParaRPr lang="tr-TR" dirty="0"/>
          </a:p>
        </p:txBody>
      </p:sp>
      <p:pic>
        <p:nvPicPr>
          <p:cNvPr id="5" name="Resim 4"/>
          <p:cNvPicPr>
            <a:picLocks noChangeAspect="1"/>
          </p:cNvPicPr>
          <p:nvPr/>
        </p:nvPicPr>
        <p:blipFill>
          <a:blip r:embed="rId2"/>
          <a:stretch>
            <a:fillRect/>
          </a:stretch>
        </p:blipFill>
        <p:spPr>
          <a:xfrm>
            <a:off x="1896722" y="2629989"/>
            <a:ext cx="2440147" cy="3788744"/>
          </a:xfrm>
          <a:prstGeom prst="rect">
            <a:avLst/>
          </a:prstGeom>
        </p:spPr>
      </p:pic>
      <p:pic>
        <p:nvPicPr>
          <p:cNvPr id="6" name="Resim 5"/>
          <p:cNvPicPr>
            <a:picLocks noChangeAspect="1"/>
          </p:cNvPicPr>
          <p:nvPr/>
        </p:nvPicPr>
        <p:blipFill>
          <a:blip r:embed="rId3"/>
          <a:stretch>
            <a:fillRect/>
          </a:stretch>
        </p:blipFill>
        <p:spPr>
          <a:xfrm>
            <a:off x="7602583" y="2629989"/>
            <a:ext cx="2440147" cy="3788744"/>
          </a:xfrm>
          <a:prstGeom prst="rect">
            <a:avLst/>
          </a:prstGeom>
        </p:spPr>
      </p:pic>
    </p:spTree>
    <p:extLst>
      <p:ext uri="{BB962C8B-B14F-4D97-AF65-F5344CB8AC3E}">
        <p14:creationId xmlns:p14="http://schemas.microsoft.com/office/powerpoint/2010/main" val="2851584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pPr algn="just"/>
            <a:r>
              <a:rPr lang="tr-TR" b="1" dirty="0">
                <a:solidFill>
                  <a:srgbClr val="000000"/>
                </a:solidFill>
              </a:rPr>
              <a:t>Nesne bulma ve özellik çıkarımı işlemi aşaması </a:t>
            </a:r>
          </a:p>
          <a:p>
            <a:pPr algn="just"/>
            <a:r>
              <a:rPr lang="tr-TR" b="1" dirty="0">
                <a:solidFill>
                  <a:srgbClr val="000000"/>
                </a:solidFill>
              </a:rPr>
              <a:t>(Object </a:t>
            </a:r>
            <a:r>
              <a:rPr lang="tr-TR" b="1" dirty="0" err="1">
                <a:solidFill>
                  <a:srgbClr val="000000"/>
                </a:solidFill>
              </a:rPr>
              <a:t>detection</a:t>
            </a:r>
            <a:r>
              <a:rPr lang="tr-TR" b="1" dirty="0">
                <a:solidFill>
                  <a:srgbClr val="000000"/>
                </a:solidFill>
              </a:rPr>
              <a:t> </a:t>
            </a:r>
            <a:r>
              <a:rPr lang="tr-TR" b="1" dirty="0" err="1">
                <a:solidFill>
                  <a:srgbClr val="000000"/>
                </a:solidFill>
              </a:rPr>
              <a:t>and</a:t>
            </a:r>
            <a:r>
              <a:rPr lang="tr-TR" b="1" dirty="0">
                <a:solidFill>
                  <a:srgbClr val="000000"/>
                </a:solidFill>
              </a:rPr>
              <a:t> </a:t>
            </a:r>
            <a:r>
              <a:rPr lang="tr-TR" b="1" dirty="0" err="1">
                <a:solidFill>
                  <a:srgbClr val="000000"/>
                </a:solidFill>
              </a:rPr>
              <a:t>feature</a:t>
            </a:r>
            <a:r>
              <a:rPr lang="tr-TR" b="1" dirty="0">
                <a:solidFill>
                  <a:srgbClr val="000000"/>
                </a:solidFill>
              </a:rPr>
              <a:t> </a:t>
            </a:r>
            <a:r>
              <a:rPr lang="tr-TR" b="1" dirty="0" err="1">
                <a:solidFill>
                  <a:srgbClr val="000000"/>
                </a:solidFill>
              </a:rPr>
              <a:t>extraction</a:t>
            </a:r>
            <a:r>
              <a:rPr lang="tr-TR" b="1" dirty="0">
                <a:solidFill>
                  <a:srgbClr val="000000"/>
                </a:solidFill>
              </a:rPr>
              <a:t> </a:t>
            </a:r>
            <a:r>
              <a:rPr lang="tr-TR" b="1" dirty="0" err="1">
                <a:solidFill>
                  <a:srgbClr val="000000"/>
                </a:solidFill>
              </a:rPr>
              <a:t>stage</a:t>
            </a:r>
            <a:r>
              <a:rPr lang="tr-TR" b="1" dirty="0">
                <a:solidFill>
                  <a:srgbClr val="000000"/>
                </a:solidFill>
              </a:rPr>
              <a:t>)</a:t>
            </a:r>
          </a:p>
          <a:p>
            <a:pPr algn="just"/>
            <a:r>
              <a:rPr lang="tr-TR" b="1" dirty="0">
                <a:solidFill>
                  <a:srgbClr val="000000"/>
                </a:solidFill>
              </a:rPr>
              <a:t> </a:t>
            </a:r>
            <a:endParaRPr lang="tr-TR" dirty="0">
              <a:solidFill>
                <a:srgbClr val="000000"/>
              </a:solidFill>
            </a:endParaRPr>
          </a:p>
          <a:p>
            <a:pPr algn="just"/>
            <a:r>
              <a:rPr lang="tr-TR" dirty="0">
                <a:solidFill>
                  <a:srgbClr val="000000"/>
                </a:solidFill>
              </a:rPr>
              <a:t>Nesne bulma ve özellik çıkarımı işlemi aşamasında, görüntü ön işleme aşamasından geçirilerek elde edilen ikili görüntü üzerinde nesnelerin bulunması ve her bir nesneye ait özelliklerin çıkarımı işlemleri gerçekleştirilmektedir. Nesnelerin görüntü düzleminde kaplamış olduğu alan, nesne boyları ve nesne merkezine ait koordinatlar özellik çıkarım vektörlerinde bulunmaktadır. </a:t>
            </a:r>
          </a:p>
          <a:p>
            <a:pPr algn="just"/>
            <a:r>
              <a:rPr lang="tr-TR" dirty="0">
                <a:solidFill>
                  <a:srgbClr val="000000"/>
                </a:solidFill>
              </a:rPr>
              <a:t>Görüntü ön işleme sonunda elde edilen ikili resimde her bir nesneye ait dış hatlar, Suzuki ve </a:t>
            </a:r>
            <a:r>
              <a:rPr lang="tr-TR" dirty="0" err="1">
                <a:solidFill>
                  <a:srgbClr val="000000"/>
                </a:solidFill>
              </a:rPr>
              <a:t>Abe</a:t>
            </a:r>
            <a:r>
              <a:rPr lang="tr-TR" dirty="0">
                <a:solidFill>
                  <a:srgbClr val="000000"/>
                </a:solidFill>
              </a:rPr>
              <a:t> tarafından 1985 yılında geliştirilmiş olan algoritma kullanılarak bulunmuştur </a:t>
            </a:r>
            <a:endParaRPr lang="tr-TR" dirty="0"/>
          </a:p>
          <a:p>
            <a:endParaRPr lang="tr-TR" dirty="0"/>
          </a:p>
        </p:txBody>
      </p:sp>
    </p:spTree>
    <p:extLst>
      <p:ext uri="{BB962C8B-B14F-4D97-AF65-F5344CB8AC3E}">
        <p14:creationId xmlns:p14="http://schemas.microsoft.com/office/powerpoint/2010/main" val="3294796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a:xfrm>
            <a:off x="581192" y="2180496"/>
            <a:ext cx="11029615" cy="4185470"/>
          </a:xfrm>
        </p:spPr>
        <p:txBody>
          <a:bodyPr>
            <a:normAutofit lnSpcReduction="10000"/>
          </a:bodyPr>
          <a:lstStyle/>
          <a:p>
            <a:pPr algn="just"/>
            <a:r>
              <a:rPr lang="tr-TR" b="1" dirty="0">
                <a:solidFill>
                  <a:srgbClr val="000000"/>
                </a:solidFill>
              </a:rPr>
              <a:t>Sınıflandırma işlemi aşamasına ait adımlar(</a:t>
            </a:r>
            <a:r>
              <a:rPr lang="tr-TR" b="1" dirty="0" err="1">
                <a:solidFill>
                  <a:srgbClr val="000000"/>
                </a:solidFill>
              </a:rPr>
              <a:t>Classification</a:t>
            </a:r>
            <a:r>
              <a:rPr lang="tr-TR" b="1" dirty="0">
                <a:solidFill>
                  <a:srgbClr val="000000"/>
                </a:solidFill>
              </a:rPr>
              <a:t> </a:t>
            </a:r>
            <a:r>
              <a:rPr lang="tr-TR" b="1" dirty="0" err="1">
                <a:solidFill>
                  <a:srgbClr val="000000"/>
                </a:solidFill>
              </a:rPr>
              <a:t>stage</a:t>
            </a:r>
            <a:r>
              <a:rPr lang="tr-TR" b="1" dirty="0">
                <a:solidFill>
                  <a:srgbClr val="000000"/>
                </a:solidFill>
              </a:rPr>
              <a:t> </a:t>
            </a:r>
            <a:r>
              <a:rPr lang="tr-TR" b="1" dirty="0" err="1">
                <a:solidFill>
                  <a:srgbClr val="000000"/>
                </a:solidFill>
              </a:rPr>
              <a:t>steps</a:t>
            </a:r>
            <a:r>
              <a:rPr lang="tr-TR" b="1" dirty="0">
                <a:solidFill>
                  <a:srgbClr val="000000"/>
                </a:solidFill>
              </a:rPr>
              <a:t>) </a:t>
            </a:r>
            <a:endParaRPr lang="tr-TR" dirty="0">
              <a:solidFill>
                <a:srgbClr val="000000"/>
              </a:solidFill>
            </a:endParaRPr>
          </a:p>
          <a:p>
            <a:pPr algn="just"/>
            <a:r>
              <a:rPr lang="tr-TR" dirty="0">
                <a:solidFill>
                  <a:srgbClr val="000000"/>
                </a:solidFill>
              </a:rPr>
              <a:t>Kümeleme, fiziksel veya soyut nesneleri benzer nesne sınıfları içerisinde gruplama sürecidir. Veri kümeleme, küme analizi olarak da tanımlanmaktadır. Kümeleme analizinde desen, nokta veya nesnelerin doğal olarak gruplandırılması yapılmaktadır. Önerilen çalışmada ortamda bulunan nesneler, alan, çap, yarıçap, genişlik, yükseklik vb. özellikleri kullanılarak sınıflandırılmaktadır. Yapılan çalışmada, görüntü işleme teknikleri kullanılarak bulunan nesnelerin sınıflandırma işleminde iki farklı kümeleme yöntemi önerilmektedir</a:t>
            </a:r>
            <a:r>
              <a:rPr lang="tr-TR" dirty="0" smtClean="0">
                <a:solidFill>
                  <a:srgbClr val="000000"/>
                </a:solidFill>
              </a:rPr>
              <a:t>.</a:t>
            </a:r>
          </a:p>
          <a:p>
            <a:r>
              <a:rPr lang="tr-TR" b="1" i="1" dirty="0">
                <a:solidFill>
                  <a:srgbClr val="000000"/>
                </a:solidFill>
              </a:rPr>
              <a:t>Ortalama tabanlı sınıflandırma (</a:t>
            </a:r>
            <a:r>
              <a:rPr lang="tr-TR" b="1" i="1" dirty="0" err="1">
                <a:solidFill>
                  <a:srgbClr val="000000"/>
                </a:solidFill>
              </a:rPr>
              <a:t>Mean-based</a:t>
            </a:r>
            <a:r>
              <a:rPr lang="tr-TR" b="1" i="1" dirty="0">
                <a:solidFill>
                  <a:srgbClr val="000000"/>
                </a:solidFill>
              </a:rPr>
              <a:t> </a:t>
            </a:r>
            <a:r>
              <a:rPr lang="tr-TR" b="1" i="1" dirty="0" err="1">
                <a:solidFill>
                  <a:srgbClr val="000000"/>
                </a:solidFill>
              </a:rPr>
              <a:t>classification</a:t>
            </a:r>
            <a:r>
              <a:rPr lang="tr-TR" b="1" i="1" dirty="0">
                <a:solidFill>
                  <a:srgbClr val="000000"/>
                </a:solidFill>
              </a:rPr>
              <a:t>) </a:t>
            </a:r>
            <a:endParaRPr lang="tr-TR" dirty="0">
              <a:solidFill>
                <a:srgbClr val="000000"/>
              </a:solidFill>
            </a:endParaRPr>
          </a:p>
          <a:p>
            <a:r>
              <a:rPr lang="tr-TR" dirty="0">
                <a:solidFill>
                  <a:srgbClr val="000000"/>
                </a:solidFill>
              </a:rPr>
              <a:t>Önerilen ilk yöntemde ortamda bulunan nesneler kendi aralarında otomatik olarak 3 sınıfa ayrıştırılmaktadır. </a:t>
            </a:r>
            <a:endParaRPr lang="tr-TR" dirty="0"/>
          </a:p>
          <a:p>
            <a:pPr algn="just"/>
            <a:r>
              <a:rPr lang="en-US" b="1" i="1" dirty="0">
                <a:solidFill>
                  <a:srgbClr val="000000"/>
                </a:solidFill>
              </a:rPr>
              <a:t>K-means </a:t>
            </a:r>
            <a:r>
              <a:rPr lang="en-US" b="1" i="1" dirty="0" err="1">
                <a:solidFill>
                  <a:srgbClr val="000000"/>
                </a:solidFill>
              </a:rPr>
              <a:t>kümeleme</a:t>
            </a:r>
            <a:r>
              <a:rPr lang="en-US" b="1" i="1" dirty="0">
                <a:solidFill>
                  <a:srgbClr val="000000"/>
                </a:solidFill>
              </a:rPr>
              <a:t> </a:t>
            </a:r>
            <a:r>
              <a:rPr lang="en-US" b="1" i="1" dirty="0" err="1">
                <a:solidFill>
                  <a:srgbClr val="000000"/>
                </a:solidFill>
              </a:rPr>
              <a:t>yöntemi</a:t>
            </a:r>
            <a:r>
              <a:rPr lang="en-US" b="1" i="1" dirty="0">
                <a:solidFill>
                  <a:srgbClr val="000000"/>
                </a:solidFill>
              </a:rPr>
              <a:t> (K-means clustering method) </a:t>
            </a:r>
          </a:p>
          <a:p>
            <a:pPr algn="just"/>
            <a:r>
              <a:rPr lang="tr-TR" dirty="0">
                <a:solidFill>
                  <a:srgbClr val="000000"/>
                </a:solidFill>
              </a:rPr>
              <a:t>K-</a:t>
            </a:r>
            <a:r>
              <a:rPr lang="tr-TR" dirty="0" err="1">
                <a:solidFill>
                  <a:srgbClr val="000000"/>
                </a:solidFill>
              </a:rPr>
              <a:t>means</a:t>
            </a:r>
            <a:r>
              <a:rPr lang="tr-TR" dirty="0">
                <a:solidFill>
                  <a:srgbClr val="000000"/>
                </a:solidFill>
              </a:rPr>
              <a:t> algoritması, N adet veri nesnesinin K adet kümeye bölünmesidir. K-</a:t>
            </a:r>
            <a:r>
              <a:rPr lang="tr-TR" dirty="0" err="1">
                <a:solidFill>
                  <a:srgbClr val="000000"/>
                </a:solidFill>
              </a:rPr>
              <a:t>means</a:t>
            </a:r>
            <a:r>
              <a:rPr lang="tr-TR" dirty="0">
                <a:solidFill>
                  <a:srgbClr val="000000"/>
                </a:solidFill>
              </a:rPr>
              <a:t> kümeleme, </a:t>
            </a:r>
            <a:r>
              <a:rPr lang="tr-TR" dirty="0" err="1">
                <a:solidFill>
                  <a:srgbClr val="000000"/>
                </a:solidFill>
              </a:rPr>
              <a:t>karesel</a:t>
            </a:r>
            <a:r>
              <a:rPr lang="tr-TR" dirty="0">
                <a:solidFill>
                  <a:srgbClr val="000000"/>
                </a:solidFill>
              </a:rPr>
              <a:t> hatayı en aza indirgemek için N tane veriyi K adet kümeye bölümlemeyi amaçlamaktadır. K-</a:t>
            </a:r>
            <a:r>
              <a:rPr lang="tr-TR" dirty="0" err="1">
                <a:solidFill>
                  <a:srgbClr val="000000"/>
                </a:solidFill>
              </a:rPr>
              <a:t>means</a:t>
            </a:r>
            <a:r>
              <a:rPr lang="tr-TR" dirty="0">
                <a:solidFill>
                  <a:srgbClr val="000000"/>
                </a:solidFill>
              </a:rPr>
              <a:t> algoritmasının temel amacı bölümleme sonucunda elde edilen küme içindeki verilerin benzerliklerinin maksimum, kümeler arasındaki benzerliklerin ise minimum olmasıdır. </a:t>
            </a:r>
            <a:endParaRPr lang="tr-TR" dirty="0"/>
          </a:p>
          <a:p>
            <a:pPr algn="just"/>
            <a:endParaRPr lang="tr-TR" dirty="0"/>
          </a:p>
        </p:txBody>
      </p:sp>
    </p:spTree>
    <p:extLst>
      <p:ext uri="{BB962C8B-B14F-4D97-AF65-F5344CB8AC3E}">
        <p14:creationId xmlns:p14="http://schemas.microsoft.com/office/powerpoint/2010/main" val="1709178948"/>
      </p:ext>
    </p:extLst>
  </p:cSld>
  <p:clrMapOvr>
    <a:masterClrMapping/>
  </p:clrMapOvr>
</p:sld>
</file>

<file path=ppt/theme/theme1.xml><?xml version="1.0" encoding="utf-8"?>
<a:theme xmlns:a="http://schemas.openxmlformats.org/drawingml/2006/main" name="Kar Payı">
  <a:themeElements>
    <a:clrScheme name="Kar Payı">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Kar Payı">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Kar Payı">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Kar Payı</Template>
  <TotalTime>9</TotalTime>
  <Words>836</Words>
  <Application>Microsoft Office PowerPoint</Application>
  <PresentationFormat>Geniş ekran</PresentationFormat>
  <Paragraphs>37</Paragraphs>
  <Slides>12</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12</vt:i4>
      </vt:variant>
    </vt:vector>
  </HeadingPairs>
  <TitlesOfParts>
    <vt:vector size="16" baseType="lpstr">
      <vt:lpstr>Gill Sans MT</vt:lpstr>
      <vt:lpstr>Times New Roman</vt:lpstr>
      <vt:lpstr>Wingdings 2</vt:lpstr>
      <vt:lpstr>Kar Payı</vt:lpstr>
      <vt:lpstr> GÖRÜNTÜ İŞLEME TEKNİKLERİ VE KÜMELEME YÖNTEMLERİ KULLANILARAK FINDIK MEYVESİNİN TESPİT VE SINIFLANDIRILMASI  </vt:lpstr>
      <vt:lpstr>PowerPoint Sunusu</vt:lpstr>
      <vt:lpstr>PowerPoint Sunusu</vt:lpstr>
      <vt:lpstr>PowerPoint Sunusu</vt:lpstr>
      <vt:lpstr>PowerPoint Sunusu</vt:lpstr>
      <vt:lpstr>PowerPoint Sunusu</vt:lpstr>
      <vt:lpstr>PowerPoint Sunusu</vt:lpstr>
      <vt:lpstr>PowerPoint Sunusu</vt:lpstr>
      <vt:lpstr>PowerPoint Sunusu</vt:lpstr>
      <vt:lpstr>K-means algoritmasının çalışma sürecini maddeler halinde sunulan 4 aşamada ifade edilmektedir.  </vt:lpstr>
      <vt:lpstr>PowerPoint Sunusu</vt:lpstr>
      <vt:lpstr>PowerPoint Sunusu</vt:lpstr>
    </vt:vector>
  </TitlesOfParts>
  <Company>NouS/TncTR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GÖRÜNTÜ İŞLEME TEKNİKLERİ VE KÜMELEME YÖNTEMLERİ KULLANILARAK FINDIK MEYVESİNİN TESPİT VE SINIFLANDIRILMASI</dc:title>
  <dc:creator>Pc</dc:creator>
  <cp:lastModifiedBy>Pc</cp:lastModifiedBy>
  <cp:revision>2</cp:revision>
  <dcterms:created xsi:type="dcterms:W3CDTF">2022-12-14T16:37:19Z</dcterms:created>
  <dcterms:modified xsi:type="dcterms:W3CDTF">2022-12-14T16:46:48Z</dcterms:modified>
</cp:coreProperties>
</file>