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419332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141437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7488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347423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779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15677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173461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38139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31409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030F4D8-8B81-4EC9-A407-6A7E327F5D3F}" type="datetimeFigureOut">
              <a:rPr lang="tr-TR" smtClean="0"/>
              <a:t>13.12.2022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402955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030F4D8-8B81-4EC9-A407-6A7E327F5D3F}" type="datetimeFigureOut">
              <a:rPr lang="tr-TR" smtClean="0"/>
              <a:t>13.12.2022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49743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030F4D8-8B81-4EC9-A407-6A7E327F5D3F}" type="datetimeFigureOut">
              <a:rPr lang="tr-TR" smtClean="0"/>
              <a:t>13.12.2022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93745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030F4D8-8B81-4EC9-A407-6A7E327F5D3F}" type="datetimeFigureOut">
              <a:rPr lang="tr-TR" smtClean="0"/>
              <a:t>13.12.2022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59774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0F4D8-8B81-4EC9-A407-6A7E327F5D3F}" type="datetimeFigureOut">
              <a:rPr lang="tr-TR" smtClean="0"/>
              <a:t>13.12.2022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221078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030F4D8-8B81-4EC9-A407-6A7E327F5D3F}" type="datetimeFigureOut">
              <a:rPr lang="tr-TR" smtClean="0"/>
              <a:t>13.12.2022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A32481-4DB1-4174-AB57-FD003E995F8F}" type="slidenum">
              <a:rPr lang="tr-TR" smtClean="0"/>
              <a:t>‹#›</a:t>
            </a:fld>
            <a:endParaRPr lang="tr-TR"/>
          </a:p>
        </p:txBody>
      </p:sp>
    </p:spTree>
    <p:extLst>
      <p:ext uri="{BB962C8B-B14F-4D97-AF65-F5344CB8AC3E}">
        <p14:creationId xmlns:p14="http://schemas.microsoft.com/office/powerpoint/2010/main" val="70616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A32481-4DB1-4174-AB57-FD003E995F8F}" type="slidenum">
              <a:rPr lang="tr-TR" smtClean="0"/>
              <a:t>‹#›</a:t>
            </a:fld>
            <a:endParaRPr lang="tr-TR"/>
          </a:p>
        </p:txBody>
      </p:sp>
      <p:sp>
        <p:nvSpPr>
          <p:cNvPr id="5" name="Date Placeholder 4"/>
          <p:cNvSpPr>
            <a:spLocks noGrp="1"/>
          </p:cNvSpPr>
          <p:nvPr>
            <p:ph type="dt" sz="half" idx="10"/>
          </p:nvPr>
        </p:nvSpPr>
        <p:spPr/>
        <p:txBody>
          <a:bodyPr/>
          <a:lstStyle/>
          <a:p>
            <a:fld id="{6030F4D8-8B81-4EC9-A407-6A7E327F5D3F}" type="datetimeFigureOut">
              <a:rPr lang="tr-TR" smtClean="0"/>
              <a:t>13.12.2022</a:t>
            </a:fld>
            <a:endParaRPr lang="tr-TR"/>
          </a:p>
        </p:txBody>
      </p:sp>
    </p:spTree>
    <p:extLst>
      <p:ext uri="{BB962C8B-B14F-4D97-AF65-F5344CB8AC3E}">
        <p14:creationId xmlns:p14="http://schemas.microsoft.com/office/powerpoint/2010/main" val="361483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30F4D8-8B81-4EC9-A407-6A7E327F5D3F}" type="datetimeFigureOut">
              <a:rPr lang="tr-TR" smtClean="0"/>
              <a:t>13.12.2022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A32481-4DB1-4174-AB57-FD003E995F8F}" type="slidenum">
              <a:rPr lang="tr-TR" smtClean="0"/>
              <a:t>‹#›</a:t>
            </a:fld>
            <a:endParaRPr lang="tr-TR"/>
          </a:p>
        </p:txBody>
      </p:sp>
    </p:spTree>
    <p:extLst>
      <p:ext uri="{BB962C8B-B14F-4D97-AF65-F5344CB8AC3E}">
        <p14:creationId xmlns:p14="http://schemas.microsoft.com/office/powerpoint/2010/main" val="6156805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853924" y="1829769"/>
            <a:ext cx="7766936" cy="1646302"/>
          </a:xfrm>
        </p:spPr>
        <p:txBody>
          <a:bodyPr/>
          <a:lstStyle/>
          <a:p>
            <a:r>
              <a:rPr lang="tr-TR" sz="2800" dirty="0"/>
              <a:t>Retina kan damarlarını çıkarmak </a:t>
            </a:r>
            <a:r>
              <a:rPr lang="tr-TR" sz="2800" dirty="0" smtClean="0"/>
              <a:t>için     </a:t>
            </a:r>
            <a:br>
              <a:rPr lang="tr-TR" sz="2800" dirty="0" smtClean="0"/>
            </a:br>
            <a:r>
              <a:rPr lang="tr-TR" sz="2800" dirty="0" err="1" smtClean="0"/>
              <a:t>eşikleme</a:t>
            </a:r>
            <a:r>
              <a:rPr lang="tr-TR" sz="2800" dirty="0" smtClean="0"/>
              <a:t> </a:t>
            </a:r>
            <a:r>
              <a:rPr lang="tr-TR" sz="2800" dirty="0"/>
              <a:t>temelli morfolojik bir </a:t>
            </a:r>
            <a:r>
              <a:rPr lang="tr-TR" sz="2800" dirty="0" smtClean="0"/>
              <a:t>yöntem  </a:t>
            </a:r>
            <a:endParaRPr lang="tr-TR" sz="2800" dirty="0"/>
          </a:p>
        </p:txBody>
      </p:sp>
      <p:sp>
        <p:nvSpPr>
          <p:cNvPr id="3" name="Alt Başlık 2"/>
          <p:cNvSpPr>
            <a:spLocks noGrp="1"/>
          </p:cNvSpPr>
          <p:nvPr>
            <p:ph type="subTitle" idx="1"/>
          </p:nvPr>
        </p:nvSpPr>
        <p:spPr>
          <a:xfrm>
            <a:off x="853924" y="3702490"/>
            <a:ext cx="7766936" cy="1096899"/>
          </a:xfrm>
        </p:spPr>
        <p:txBody>
          <a:bodyPr/>
          <a:lstStyle/>
          <a:p>
            <a:r>
              <a:rPr lang="tr-TR" dirty="0" smtClean="0"/>
              <a:t>MİSLİNA MİHRİBAN YILMAZ</a:t>
            </a:r>
            <a:br>
              <a:rPr lang="tr-TR" dirty="0" smtClean="0"/>
            </a:br>
            <a:r>
              <a:rPr lang="tr-TR" dirty="0" smtClean="0"/>
              <a:t>02200201025</a:t>
            </a:r>
            <a:endParaRPr lang="tr-TR" dirty="0"/>
          </a:p>
        </p:txBody>
      </p:sp>
    </p:spTree>
    <p:extLst>
      <p:ext uri="{BB962C8B-B14F-4D97-AF65-F5344CB8AC3E}">
        <p14:creationId xmlns:p14="http://schemas.microsoft.com/office/powerpoint/2010/main" val="338513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775063"/>
          </a:xfrm>
        </p:spPr>
        <p:txBody>
          <a:bodyPr/>
          <a:lstStyle/>
          <a:p>
            <a:r>
              <a:rPr lang="tr-TR" dirty="0"/>
              <a:t>Sonuçlar</a:t>
            </a:r>
          </a:p>
        </p:txBody>
      </p:sp>
      <p:sp>
        <p:nvSpPr>
          <p:cNvPr id="3" name="İçerik Yer Tutucusu 2"/>
          <p:cNvSpPr>
            <a:spLocks noGrp="1"/>
          </p:cNvSpPr>
          <p:nvPr>
            <p:ph idx="1"/>
          </p:nvPr>
        </p:nvSpPr>
        <p:spPr>
          <a:xfrm>
            <a:off x="677334" y="1384663"/>
            <a:ext cx="8596668" cy="4656699"/>
          </a:xfrm>
        </p:spPr>
        <p:txBody>
          <a:bodyPr/>
          <a:lstStyle/>
          <a:p>
            <a:r>
              <a:rPr lang="tr-TR" dirty="0">
                <a:solidFill>
                  <a:schemeClr val="bg1">
                    <a:lumMod val="65000"/>
                  </a:schemeClr>
                </a:solidFill>
              </a:rPr>
              <a:t>Bu makalede, paylaşıma açık olarak sunulan DRIVE veri seti üzerinde morfolojik işlemlere dayalı bir damar iyileştirme yöntemi </a:t>
            </a:r>
            <a:r>
              <a:rPr lang="tr-TR" dirty="0" smtClean="0">
                <a:solidFill>
                  <a:schemeClr val="bg1">
                    <a:lumMod val="65000"/>
                  </a:schemeClr>
                </a:solidFill>
              </a:rPr>
              <a:t>kullanılmıştır.</a:t>
            </a:r>
          </a:p>
          <a:p>
            <a:r>
              <a:rPr lang="tr-TR" dirty="0" smtClean="0">
                <a:solidFill>
                  <a:schemeClr val="bg1">
                    <a:lumMod val="65000"/>
                  </a:schemeClr>
                </a:solidFill>
              </a:rPr>
              <a:t>Damar </a:t>
            </a:r>
            <a:r>
              <a:rPr lang="tr-TR" dirty="0">
                <a:solidFill>
                  <a:schemeClr val="bg1">
                    <a:lumMod val="65000"/>
                  </a:schemeClr>
                </a:solidFill>
              </a:rPr>
              <a:t>iyileştirme aşamasından sonra Çoklu </a:t>
            </a:r>
            <a:r>
              <a:rPr lang="tr-TR" dirty="0" err="1">
                <a:solidFill>
                  <a:schemeClr val="bg1">
                    <a:lumMod val="65000"/>
                  </a:schemeClr>
                </a:solidFill>
              </a:rPr>
              <a:t>Eşikleme</a:t>
            </a:r>
            <a:r>
              <a:rPr lang="tr-TR" dirty="0">
                <a:solidFill>
                  <a:schemeClr val="bg1">
                    <a:lumMod val="65000"/>
                  </a:schemeClr>
                </a:solidFill>
              </a:rPr>
              <a:t>, Bulanık Mantık Tabanlı </a:t>
            </a:r>
            <a:r>
              <a:rPr lang="tr-TR" dirty="0" err="1">
                <a:solidFill>
                  <a:schemeClr val="bg1">
                    <a:lumMod val="65000"/>
                  </a:schemeClr>
                </a:solidFill>
              </a:rPr>
              <a:t>Eşikleme</a:t>
            </a:r>
            <a:r>
              <a:rPr lang="tr-TR" dirty="0">
                <a:solidFill>
                  <a:schemeClr val="bg1">
                    <a:lumMod val="65000"/>
                  </a:schemeClr>
                </a:solidFill>
              </a:rPr>
              <a:t> ve Maksimum </a:t>
            </a:r>
            <a:r>
              <a:rPr lang="tr-TR" dirty="0" err="1">
                <a:solidFill>
                  <a:schemeClr val="bg1">
                    <a:lumMod val="65000"/>
                  </a:schemeClr>
                </a:solidFill>
              </a:rPr>
              <a:t>Eşikleme</a:t>
            </a:r>
            <a:r>
              <a:rPr lang="tr-TR" dirty="0">
                <a:solidFill>
                  <a:schemeClr val="bg1">
                    <a:lumMod val="65000"/>
                  </a:schemeClr>
                </a:solidFill>
              </a:rPr>
              <a:t> yöntemleri kullanılarak damar </a:t>
            </a:r>
            <a:r>
              <a:rPr lang="tr-TR" dirty="0" err="1">
                <a:solidFill>
                  <a:schemeClr val="bg1">
                    <a:lumMod val="65000"/>
                  </a:schemeClr>
                </a:solidFill>
              </a:rPr>
              <a:t>bölütlemesi</a:t>
            </a:r>
            <a:r>
              <a:rPr lang="tr-TR" dirty="0">
                <a:solidFill>
                  <a:schemeClr val="bg1">
                    <a:lumMod val="65000"/>
                  </a:schemeClr>
                </a:solidFill>
              </a:rPr>
              <a:t> yapılmıştır. </a:t>
            </a:r>
            <a:endParaRPr lang="tr-TR" dirty="0" smtClean="0">
              <a:solidFill>
                <a:schemeClr val="bg1">
                  <a:lumMod val="65000"/>
                </a:schemeClr>
              </a:solidFill>
            </a:endParaRPr>
          </a:p>
          <a:p>
            <a:r>
              <a:rPr lang="tr-TR" dirty="0" smtClean="0">
                <a:solidFill>
                  <a:schemeClr val="bg1">
                    <a:lumMod val="65000"/>
                  </a:schemeClr>
                </a:solidFill>
              </a:rPr>
              <a:t>Bu </a:t>
            </a:r>
            <a:r>
              <a:rPr lang="tr-TR" dirty="0">
                <a:solidFill>
                  <a:schemeClr val="bg1">
                    <a:lumMod val="65000"/>
                  </a:schemeClr>
                </a:solidFill>
              </a:rPr>
              <a:t>yöntem temelde morfolojik işlemlere dayanmış olsa da asıl amaç </a:t>
            </a:r>
            <a:r>
              <a:rPr lang="tr-TR" dirty="0" err="1">
                <a:solidFill>
                  <a:schemeClr val="bg1">
                    <a:lumMod val="65000"/>
                  </a:schemeClr>
                </a:solidFill>
              </a:rPr>
              <a:t>eşikleme</a:t>
            </a:r>
            <a:r>
              <a:rPr lang="tr-TR" dirty="0">
                <a:solidFill>
                  <a:schemeClr val="bg1">
                    <a:lumMod val="65000"/>
                  </a:schemeClr>
                </a:solidFill>
              </a:rPr>
              <a:t> algoritmalarının yöntem üzerindeki performanslarının karşılaştırılmasıdır</a:t>
            </a:r>
            <a:r>
              <a:rPr lang="tr-TR" dirty="0" smtClean="0">
                <a:solidFill>
                  <a:schemeClr val="bg1">
                    <a:lumMod val="65000"/>
                  </a:schemeClr>
                </a:solidFill>
              </a:rPr>
              <a:t>.</a:t>
            </a:r>
          </a:p>
          <a:p>
            <a:r>
              <a:rPr lang="tr-TR" dirty="0" smtClean="0">
                <a:solidFill>
                  <a:schemeClr val="bg1">
                    <a:lumMod val="65000"/>
                  </a:schemeClr>
                </a:solidFill>
              </a:rPr>
              <a:t> </a:t>
            </a:r>
            <a:r>
              <a:rPr lang="tr-TR" dirty="0" err="1">
                <a:solidFill>
                  <a:schemeClr val="bg1">
                    <a:lumMod val="65000"/>
                  </a:schemeClr>
                </a:solidFill>
              </a:rPr>
              <a:t>Eşikleme</a:t>
            </a:r>
            <a:r>
              <a:rPr lang="tr-TR" dirty="0">
                <a:solidFill>
                  <a:schemeClr val="bg1">
                    <a:lumMod val="65000"/>
                  </a:schemeClr>
                </a:solidFill>
              </a:rPr>
              <a:t> yöntemleri, doğası ne olursa olsun tüm veriler üzerinde kullanılabilir. Ancak, farklı </a:t>
            </a:r>
            <a:r>
              <a:rPr lang="tr-TR" dirty="0" err="1">
                <a:solidFill>
                  <a:schemeClr val="bg1">
                    <a:lumMod val="65000"/>
                  </a:schemeClr>
                </a:solidFill>
              </a:rPr>
              <a:t>eşikleme</a:t>
            </a:r>
            <a:r>
              <a:rPr lang="tr-TR" dirty="0">
                <a:solidFill>
                  <a:schemeClr val="bg1">
                    <a:lumMod val="65000"/>
                  </a:schemeClr>
                </a:solidFill>
              </a:rPr>
              <a:t> yöntemlerinin aynı iyileştirilmiş görüntü üzerinde farklı sonuçlar verdiği </a:t>
            </a:r>
            <a:r>
              <a:rPr lang="tr-TR" dirty="0" smtClean="0">
                <a:solidFill>
                  <a:schemeClr val="bg1">
                    <a:lumMod val="65000"/>
                  </a:schemeClr>
                </a:solidFill>
              </a:rPr>
              <a:t>gözlemlenmiştir.</a:t>
            </a:r>
            <a:endParaRPr lang="tr-TR" dirty="0">
              <a:solidFill>
                <a:schemeClr val="bg1">
                  <a:lumMod val="65000"/>
                </a:schemeClr>
              </a:solidFill>
            </a:endParaRPr>
          </a:p>
        </p:txBody>
      </p:sp>
    </p:spTree>
    <p:extLst>
      <p:ext uri="{BB962C8B-B14F-4D97-AF65-F5344CB8AC3E}">
        <p14:creationId xmlns:p14="http://schemas.microsoft.com/office/powerpoint/2010/main" val="334836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r>
              <a:rPr lang="tr-TR" dirty="0">
                <a:solidFill>
                  <a:schemeClr val="bg1">
                    <a:lumMod val="65000"/>
                  </a:schemeClr>
                </a:solidFill>
              </a:rPr>
              <a:t>Diyabete bağlı retina bozuklukları kişilerde körlüğe sebep olan ve Diyabetik </a:t>
            </a:r>
            <a:r>
              <a:rPr lang="tr-TR" dirty="0" err="1">
                <a:solidFill>
                  <a:schemeClr val="bg1">
                    <a:lumMod val="65000"/>
                  </a:schemeClr>
                </a:solidFill>
              </a:rPr>
              <a:t>Retinopati</a:t>
            </a:r>
            <a:r>
              <a:rPr lang="tr-TR" dirty="0">
                <a:solidFill>
                  <a:schemeClr val="bg1">
                    <a:lumMod val="65000"/>
                  </a:schemeClr>
                </a:solidFill>
              </a:rPr>
              <a:t> (DR) olarak adlandırılan en önemli hastalıklardan biridir. Bu hastalığın erken teşhis edilmesi, kişilerde görme yetisinin kaybolmaması açısından önemlidir. DR hastalığının erken ve doğru teşhis edilmesi için retina damarlarının doğru bir şekilde </a:t>
            </a:r>
            <a:r>
              <a:rPr lang="tr-TR" dirty="0" err="1">
                <a:solidFill>
                  <a:schemeClr val="bg1">
                    <a:lumMod val="65000"/>
                  </a:schemeClr>
                </a:solidFill>
              </a:rPr>
              <a:t>bölütlenmesi</a:t>
            </a:r>
            <a:r>
              <a:rPr lang="tr-TR" dirty="0">
                <a:solidFill>
                  <a:schemeClr val="bg1">
                    <a:lumMod val="65000"/>
                  </a:schemeClr>
                </a:solidFill>
              </a:rPr>
              <a:t> gerekir. Retina görüntülerinin tespit edilmesi için bilgisayar destekli sistemler geliştirilmiştir. Bu sistemler yenilikçi yöntemler kullanarak sürekli </a:t>
            </a:r>
            <a:r>
              <a:rPr lang="tr-TR" dirty="0" smtClean="0">
                <a:solidFill>
                  <a:schemeClr val="bg1">
                    <a:lumMod val="65000"/>
                  </a:schemeClr>
                </a:solidFill>
              </a:rPr>
              <a:t>geliştirilmektedir.</a:t>
            </a:r>
            <a:endParaRPr lang="tr-TR" dirty="0">
              <a:solidFill>
                <a:schemeClr val="bg1">
                  <a:lumMod val="65000"/>
                </a:schemeClr>
              </a:solidFill>
            </a:endParaRPr>
          </a:p>
        </p:txBody>
      </p:sp>
    </p:spTree>
    <p:extLst>
      <p:ext uri="{BB962C8B-B14F-4D97-AF65-F5344CB8AC3E}">
        <p14:creationId xmlns:p14="http://schemas.microsoft.com/office/powerpoint/2010/main" val="3074999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Materyal ve metot</a:t>
            </a:r>
          </a:p>
        </p:txBody>
      </p:sp>
      <p:sp>
        <p:nvSpPr>
          <p:cNvPr id="3" name="İçerik Yer Tutucusu 2"/>
          <p:cNvSpPr>
            <a:spLocks noGrp="1"/>
          </p:cNvSpPr>
          <p:nvPr>
            <p:ph sz="half" idx="1"/>
          </p:nvPr>
        </p:nvSpPr>
        <p:spPr>
          <a:xfrm>
            <a:off x="677334" y="2709228"/>
            <a:ext cx="4184035" cy="3880773"/>
          </a:xfrm>
        </p:spPr>
        <p:txBody>
          <a:bodyPr/>
          <a:lstStyle/>
          <a:p>
            <a:r>
              <a:rPr lang="tr-TR" dirty="0" smtClean="0">
                <a:solidFill>
                  <a:schemeClr val="bg1">
                    <a:lumMod val="65000"/>
                  </a:schemeClr>
                </a:solidFill>
              </a:rPr>
              <a:t>Üst şapka </a:t>
            </a:r>
            <a:r>
              <a:rPr lang="tr-TR" dirty="0">
                <a:solidFill>
                  <a:schemeClr val="bg1">
                    <a:lumMod val="65000"/>
                  </a:schemeClr>
                </a:solidFill>
              </a:rPr>
              <a:t>dönüşümü, bir giriş görüntüsüne morfolojik açma işlemi uygulandıktan sonra uygulama sonucunun orijinal giriş görüntüsünden çıkarılması işlemidir. Bu işlemin matematiksel ifadesi </a:t>
            </a:r>
            <a:r>
              <a:rPr lang="tr-TR" dirty="0" smtClean="0">
                <a:solidFill>
                  <a:schemeClr val="bg1">
                    <a:lumMod val="65000"/>
                  </a:schemeClr>
                </a:solidFill>
              </a:rPr>
              <a:t>Denklem1’de </a:t>
            </a:r>
            <a:r>
              <a:rPr lang="tr-TR" dirty="0">
                <a:solidFill>
                  <a:schemeClr val="bg1">
                    <a:lumMod val="65000"/>
                  </a:schemeClr>
                </a:solidFill>
              </a:rPr>
              <a:t>verilmiştir.</a:t>
            </a:r>
          </a:p>
        </p:txBody>
      </p:sp>
      <p:sp>
        <p:nvSpPr>
          <p:cNvPr id="4" name="İçerik Yer Tutucusu 3"/>
          <p:cNvSpPr>
            <a:spLocks noGrp="1"/>
          </p:cNvSpPr>
          <p:nvPr>
            <p:ph sz="half" idx="2"/>
          </p:nvPr>
        </p:nvSpPr>
        <p:spPr>
          <a:xfrm>
            <a:off x="5089968" y="2709228"/>
            <a:ext cx="4184034" cy="3880773"/>
          </a:xfrm>
        </p:spPr>
        <p:txBody>
          <a:bodyPr/>
          <a:lstStyle/>
          <a:p>
            <a:r>
              <a:rPr lang="tr-TR" dirty="0">
                <a:solidFill>
                  <a:schemeClr val="bg1">
                    <a:lumMod val="65000"/>
                  </a:schemeClr>
                </a:solidFill>
              </a:rPr>
              <a:t>Alt-şapka dönüşümü, bir giriş görüntüsüne morfolojik bir kapama işlemi uygulandıktan sonra uygulama sonucunun orijinal giriş görüntüsünden çıkarılması işlemidir. Bu işlemin matematiksel ifadesi </a:t>
            </a:r>
            <a:r>
              <a:rPr lang="tr-TR" dirty="0" smtClean="0">
                <a:solidFill>
                  <a:schemeClr val="bg1">
                    <a:lumMod val="65000"/>
                  </a:schemeClr>
                </a:solidFill>
              </a:rPr>
              <a:t>Denklem2’de </a:t>
            </a:r>
            <a:r>
              <a:rPr lang="tr-TR" dirty="0">
                <a:solidFill>
                  <a:schemeClr val="bg1">
                    <a:lumMod val="65000"/>
                  </a:schemeClr>
                </a:solidFill>
              </a:rPr>
              <a:t>verilmiştir. </a:t>
            </a:r>
          </a:p>
        </p:txBody>
      </p:sp>
      <p:sp>
        <p:nvSpPr>
          <p:cNvPr id="5" name="Dikdörtgen 4"/>
          <p:cNvSpPr/>
          <p:nvPr/>
        </p:nvSpPr>
        <p:spPr>
          <a:xfrm>
            <a:off x="1084729" y="1531488"/>
            <a:ext cx="8435789" cy="646331"/>
          </a:xfrm>
          <a:prstGeom prst="rect">
            <a:avLst/>
          </a:prstGeom>
          <a:noFill/>
        </p:spPr>
        <p:txBody>
          <a:bodyPr wrap="square" lIns="91440" tIns="45720" rIns="91440" bIns="45720">
            <a:spAutoFit/>
          </a:bodyPr>
          <a:lstStyle/>
          <a:p>
            <a:pPr algn="ctr"/>
            <a:r>
              <a:rPr lang="tr-TR" dirty="0" smtClean="0">
                <a:solidFill>
                  <a:schemeClr val="bg1">
                    <a:lumMod val="65000"/>
                  </a:schemeClr>
                </a:solidFill>
              </a:rPr>
              <a:t>Bu çalışmada, üst-şapka ve alt-şapka dönüşümleri kan damarlarına belirginlik kazandırmak için kullanılır. </a:t>
            </a:r>
            <a:endParaRPr lang="tr-TR" b="0" cap="none" spc="0" dirty="0">
              <a:ln w="0"/>
              <a:solidFill>
                <a:schemeClr val="bg1">
                  <a:lumMod val="65000"/>
                </a:schemeClr>
              </a:solidFill>
              <a:effectLst>
                <a:outerShdw blurRad="38100" dist="19050" dir="2700000" algn="tl" rotWithShape="0">
                  <a:schemeClr val="dk1">
                    <a:alpha val="40000"/>
                  </a:schemeClr>
                </a:outerShdw>
              </a:effectLst>
            </a:endParaRPr>
          </a:p>
        </p:txBody>
      </p:sp>
      <p:pic>
        <p:nvPicPr>
          <p:cNvPr id="6" name="Resim 5"/>
          <p:cNvPicPr>
            <a:picLocks noChangeAspect="1"/>
          </p:cNvPicPr>
          <p:nvPr/>
        </p:nvPicPr>
        <p:blipFill>
          <a:blip r:embed="rId2"/>
          <a:stretch>
            <a:fillRect/>
          </a:stretch>
        </p:blipFill>
        <p:spPr>
          <a:xfrm>
            <a:off x="1468261" y="4875936"/>
            <a:ext cx="2606603" cy="691146"/>
          </a:xfrm>
          <a:prstGeom prst="rect">
            <a:avLst/>
          </a:prstGeom>
        </p:spPr>
      </p:pic>
      <p:pic>
        <p:nvPicPr>
          <p:cNvPr id="7" name="Resim 6"/>
          <p:cNvPicPr>
            <a:picLocks noChangeAspect="1"/>
          </p:cNvPicPr>
          <p:nvPr/>
        </p:nvPicPr>
        <p:blipFill>
          <a:blip r:embed="rId3"/>
          <a:stretch>
            <a:fillRect/>
          </a:stretch>
        </p:blipFill>
        <p:spPr>
          <a:xfrm>
            <a:off x="5853576" y="4875936"/>
            <a:ext cx="2851154" cy="691146"/>
          </a:xfrm>
          <a:prstGeom prst="rect">
            <a:avLst/>
          </a:prstGeom>
        </p:spPr>
      </p:pic>
    </p:spTree>
    <p:extLst>
      <p:ext uri="{BB962C8B-B14F-4D97-AF65-F5344CB8AC3E}">
        <p14:creationId xmlns:p14="http://schemas.microsoft.com/office/powerpoint/2010/main" val="2822177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75745" y="1168206"/>
            <a:ext cx="4185623" cy="576262"/>
          </a:xfrm>
        </p:spPr>
        <p:txBody>
          <a:bodyPr/>
          <a:lstStyle/>
          <a:p>
            <a:r>
              <a:rPr lang="tr-TR" dirty="0" err="1">
                <a:solidFill>
                  <a:schemeClr val="accent1"/>
                </a:solidFill>
              </a:rPr>
              <a:t>Eşikleme</a:t>
            </a:r>
            <a:r>
              <a:rPr lang="tr-TR" dirty="0">
                <a:solidFill>
                  <a:schemeClr val="accent1"/>
                </a:solidFill>
              </a:rPr>
              <a:t> yöntemleri</a:t>
            </a:r>
          </a:p>
        </p:txBody>
      </p:sp>
      <p:sp>
        <p:nvSpPr>
          <p:cNvPr id="4" name="İçerik Yer Tutucusu 3"/>
          <p:cNvSpPr>
            <a:spLocks noGrp="1"/>
          </p:cNvSpPr>
          <p:nvPr>
            <p:ph sz="half" idx="2"/>
          </p:nvPr>
        </p:nvSpPr>
        <p:spPr>
          <a:xfrm>
            <a:off x="675744" y="2031851"/>
            <a:ext cx="4185623" cy="3304117"/>
          </a:xfrm>
        </p:spPr>
        <p:txBody>
          <a:bodyPr/>
          <a:lstStyle/>
          <a:p>
            <a:r>
              <a:rPr lang="tr-TR" dirty="0">
                <a:solidFill>
                  <a:schemeClr val="bg1">
                    <a:lumMod val="65000"/>
                  </a:schemeClr>
                </a:solidFill>
              </a:rPr>
              <a:t>Görüntü </a:t>
            </a:r>
            <a:r>
              <a:rPr lang="tr-TR" dirty="0" err="1">
                <a:solidFill>
                  <a:schemeClr val="bg1">
                    <a:lumMod val="65000"/>
                  </a:schemeClr>
                </a:solidFill>
              </a:rPr>
              <a:t>eşikleme</a:t>
            </a:r>
            <a:r>
              <a:rPr lang="tr-TR" dirty="0">
                <a:solidFill>
                  <a:schemeClr val="bg1">
                    <a:lumMod val="65000"/>
                  </a:schemeClr>
                </a:solidFill>
              </a:rPr>
              <a:t> sadeliği ve sağlamlığı nedeni ile en sık kullanılan görüntü </a:t>
            </a:r>
            <a:r>
              <a:rPr lang="tr-TR" dirty="0" err="1">
                <a:solidFill>
                  <a:schemeClr val="bg1">
                    <a:lumMod val="65000"/>
                  </a:schemeClr>
                </a:solidFill>
              </a:rPr>
              <a:t>bölütleme</a:t>
            </a:r>
            <a:r>
              <a:rPr lang="tr-TR" dirty="0">
                <a:solidFill>
                  <a:schemeClr val="bg1">
                    <a:lumMod val="65000"/>
                  </a:schemeClr>
                </a:solidFill>
              </a:rPr>
              <a:t> yöntemlerinden biridir. </a:t>
            </a:r>
            <a:r>
              <a:rPr lang="tr-TR" dirty="0" err="1">
                <a:solidFill>
                  <a:schemeClr val="bg1">
                    <a:lumMod val="65000"/>
                  </a:schemeClr>
                </a:solidFill>
              </a:rPr>
              <a:t>Eşikleme</a:t>
            </a:r>
            <a:r>
              <a:rPr lang="tr-TR" dirty="0">
                <a:solidFill>
                  <a:schemeClr val="bg1">
                    <a:lumMod val="65000"/>
                  </a:schemeClr>
                </a:solidFill>
              </a:rPr>
              <a:t> işlemi, gri ölçekli bir görünün yoğunluk seviyesine göre sınıflara ayrıldığı bir işlemdir. Bu sınıflandırma işlemi için tanımlanmış kurallara uygun bir eşik değeri seçmek </a:t>
            </a:r>
            <a:r>
              <a:rPr lang="tr-TR" dirty="0" smtClean="0">
                <a:solidFill>
                  <a:schemeClr val="bg1">
                    <a:lumMod val="65000"/>
                  </a:schemeClr>
                </a:solidFill>
              </a:rPr>
              <a:t>gerekir.</a:t>
            </a:r>
            <a:endParaRPr lang="tr-TR" dirty="0">
              <a:solidFill>
                <a:schemeClr val="bg1">
                  <a:lumMod val="65000"/>
                </a:schemeClr>
              </a:solidFill>
            </a:endParaRPr>
          </a:p>
        </p:txBody>
      </p:sp>
      <p:sp>
        <p:nvSpPr>
          <p:cNvPr id="5" name="Metin Yer Tutucusu 4"/>
          <p:cNvSpPr>
            <a:spLocks noGrp="1"/>
          </p:cNvSpPr>
          <p:nvPr>
            <p:ph type="body" sz="quarter" idx="3"/>
          </p:nvPr>
        </p:nvSpPr>
        <p:spPr>
          <a:xfrm>
            <a:off x="5088384" y="1168206"/>
            <a:ext cx="4185618" cy="576262"/>
          </a:xfrm>
        </p:spPr>
        <p:txBody>
          <a:bodyPr/>
          <a:lstStyle/>
          <a:p>
            <a:r>
              <a:rPr lang="tr-TR" dirty="0">
                <a:solidFill>
                  <a:schemeClr val="accent1"/>
                </a:solidFill>
              </a:rPr>
              <a:t>Çok seviyeli </a:t>
            </a:r>
            <a:r>
              <a:rPr lang="tr-TR" dirty="0" err="1">
                <a:solidFill>
                  <a:schemeClr val="accent1"/>
                </a:solidFill>
              </a:rPr>
              <a:t>eşikleme</a:t>
            </a:r>
            <a:endParaRPr lang="tr-TR" dirty="0">
              <a:solidFill>
                <a:schemeClr val="accent1"/>
              </a:solidFill>
            </a:endParaRPr>
          </a:p>
        </p:txBody>
      </p:sp>
      <p:sp>
        <p:nvSpPr>
          <p:cNvPr id="6" name="İçerik Yer Tutucusu 5"/>
          <p:cNvSpPr>
            <a:spLocks noGrp="1"/>
          </p:cNvSpPr>
          <p:nvPr>
            <p:ph sz="quarter" idx="4"/>
          </p:nvPr>
        </p:nvSpPr>
        <p:spPr>
          <a:xfrm>
            <a:off x="5088384" y="2031851"/>
            <a:ext cx="4185617" cy="3304117"/>
          </a:xfrm>
        </p:spPr>
        <p:txBody>
          <a:bodyPr/>
          <a:lstStyle/>
          <a:p>
            <a:r>
              <a:rPr lang="tr-TR" dirty="0">
                <a:solidFill>
                  <a:schemeClr val="bg1">
                    <a:lumMod val="65000"/>
                  </a:schemeClr>
                </a:solidFill>
              </a:rPr>
              <a:t>Gri ölçekli görüntüyü birkaç farklı bölgeye ayırabilen bir </a:t>
            </a:r>
            <a:r>
              <a:rPr lang="tr-TR" dirty="0" smtClean="0">
                <a:solidFill>
                  <a:schemeClr val="bg1">
                    <a:lumMod val="65000"/>
                  </a:schemeClr>
                </a:solidFill>
              </a:rPr>
              <a:t>işlemdir.</a:t>
            </a:r>
            <a:endParaRPr lang="tr-TR" dirty="0">
              <a:solidFill>
                <a:schemeClr val="bg1">
                  <a:lumMod val="65000"/>
                </a:schemeClr>
              </a:solidFill>
            </a:endParaRPr>
          </a:p>
        </p:txBody>
      </p:sp>
      <p:pic>
        <p:nvPicPr>
          <p:cNvPr id="7" name="Resim 6"/>
          <p:cNvPicPr>
            <a:picLocks noChangeAspect="1"/>
          </p:cNvPicPr>
          <p:nvPr/>
        </p:nvPicPr>
        <p:blipFill>
          <a:blip r:embed="rId2"/>
          <a:stretch>
            <a:fillRect/>
          </a:stretch>
        </p:blipFill>
        <p:spPr>
          <a:xfrm>
            <a:off x="5088384" y="2780676"/>
            <a:ext cx="3736261" cy="1214284"/>
          </a:xfrm>
          <a:prstGeom prst="rect">
            <a:avLst/>
          </a:prstGeom>
        </p:spPr>
      </p:pic>
    </p:spTree>
    <p:extLst>
      <p:ext uri="{BB962C8B-B14F-4D97-AF65-F5344CB8AC3E}">
        <p14:creationId xmlns:p14="http://schemas.microsoft.com/office/powerpoint/2010/main" val="3913680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75743" y="479143"/>
            <a:ext cx="4185623" cy="806845"/>
          </a:xfrm>
        </p:spPr>
        <p:txBody>
          <a:bodyPr/>
          <a:lstStyle/>
          <a:p>
            <a:r>
              <a:rPr lang="tr-TR" dirty="0">
                <a:solidFill>
                  <a:schemeClr val="accent1"/>
                </a:solidFill>
              </a:rPr>
              <a:t>Maksimum </a:t>
            </a:r>
            <a:r>
              <a:rPr lang="tr-TR" dirty="0" err="1">
                <a:solidFill>
                  <a:schemeClr val="accent1"/>
                </a:solidFill>
              </a:rPr>
              <a:t>entropi</a:t>
            </a:r>
            <a:r>
              <a:rPr lang="tr-TR" dirty="0">
                <a:solidFill>
                  <a:schemeClr val="accent1"/>
                </a:solidFill>
              </a:rPr>
              <a:t> tabanlı </a:t>
            </a:r>
            <a:r>
              <a:rPr lang="tr-TR" dirty="0" err="1">
                <a:solidFill>
                  <a:schemeClr val="accent1"/>
                </a:solidFill>
              </a:rPr>
              <a:t>eşikleme</a:t>
            </a:r>
            <a:endParaRPr lang="tr-TR" dirty="0">
              <a:solidFill>
                <a:schemeClr val="accent1"/>
              </a:solidFill>
            </a:endParaRPr>
          </a:p>
        </p:txBody>
      </p:sp>
      <p:sp>
        <p:nvSpPr>
          <p:cNvPr id="4" name="İçerik Yer Tutucusu 3"/>
          <p:cNvSpPr>
            <a:spLocks noGrp="1"/>
          </p:cNvSpPr>
          <p:nvPr>
            <p:ph sz="half" idx="2"/>
          </p:nvPr>
        </p:nvSpPr>
        <p:spPr>
          <a:xfrm>
            <a:off x="675741" y="1416424"/>
            <a:ext cx="4185623" cy="4120755"/>
          </a:xfrm>
        </p:spPr>
        <p:txBody>
          <a:bodyPr/>
          <a:lstStyle/>
          <a:p>
            <a:r>
              <a:rPr lang="tr-TR" dirty="0">
                <a:solidFill>
                  <a:schemeClr val="bg1">
                    <a:lumMod val="65000"/>
                  </a:schemeClr>
                </a:solidFill>
              </a:rPr>
              <a:t>Bu yönteme göre, bir görüntüdeki yoğunluk değerlerinin olasılık dağılımına katkı veren ön ve arka plan görüntüsüne ait </a:t>
            </a:r>
            <a:r>
              <a:rPr lang="tr-TR" dirty="0" err="1">
                <a:solidFill>
                  <a:schemeClr val="bg1">
                    <a:lumMod val="65000"/>
                  </a:schemeClr>
                </a:solidFill>
              </a:rPr>
              <a:t>entropi</a:t>
            </a:r>
            <a:r>
              <a:rPr lang="tr-TR" dirty="0">
                <a:solidFill>
                  <a:schemeClr val="bg1">
                    <a:lumMod val="65000"/>
                  </a:schemeClr>
                </a:solidFill>
              </a:rPr>
              <a:t> değerleri ayrı ayrı hesaplanır ve toplamları maksimize edilir. Ardından, </a:t>
            </a:r>
            <a:r>
              <a:rPr lang="tr-TR" dirty="0" err="1">
                <a:solidFill>
                  <a:schemeClr val="bg1">
                    <a:lumMod val="65000"/>
                  </a:schemeClr>
                </a:solidFill>
              </a:rPr>
              <a:t>entropinin</a:t>
            </a:r>
            <a:r>
              <a:rPr lang="tr-TR" dirty="0">
                <a:solidFill>
                  <a:schemeClr val="bg1">
                    <a:lumMod val="65000"/>
                  </a:schemeClr>
                </a:solidFill>
              </a:rPr>
              <a:t> toplamını maksimize eden bir optimum eşik değeri </a:t>
            </a:r>
            <a:r>
              <a:rPr lang="tr-TR" dirty="0" smtClean="0">
                <a:solidFill>
                  <a:schemeClr val="bg1">
                    <a:lumMod val="65000"/>
                  </a:schemeClr>
                </a:solidFill>
              </a:rPr>
              <a:t>hesaplanır.</a:t>
            </a:r>
            <a:endParaRPr lang="tr-TR" dirty="0">
              <a:solidFill>
                <a:schemeClr val="bg1">
                  <a:lumMod val="65000"/>
                </a:schemeClr>
              </a:solidFill>
            </a:endParaRPr>
          </a:p>
        </p:txBody>
      </p:sp>
      <p:sp>
        <p:nvSpPr>
          <p:cNvPr id="5" name="Metin Yer Tutucusu 4"/>
          <p:cNvSpPr>
            <a:spLocks noGrp="1"/>
          </p:cNvSpPr>
          <p:nvPr>
            <p:ph type="body" sz="quarter" idx="3"/>
          </p:nvPr>
        </p:nvSpPr>
        <p:spPr>
          <a:xfrm>
            <a:off x="5007236" y="479143"/>
            <a:ext cx="4185618" cy="806845"/>
          </a:xfrm>
        </p:spPr>
        <p:txBody>
          <a:bodyPr/>
          <a:lstStyle/>
          <a:p>
            <a:r>
              <a:rPr lang="tr-TR" dirty="0">
                <a:solidFill>
                  <a:schemeClr val="accent1"/>
                </a:solidFill>
              </a:rPr>
              <a:t>Bulanık mantık tabanlı </a:t>
            </a:r>
            <a:r>
              <a:rPr lang="tr-TR" dirty="0" err="1">
                <a:solidFill>
                  <a:schemeClr val="accent1"/>
                </a:solidFill>
              </a:rPr>
              <a:t>eşikleme</a:t>
            </a:r>
            <a:endParaRPr lang="tr-TR" dirty="0">
              <a:solidFill>
                <a:schemeClr val="accent1"/>
              </a:solidFill>
            </a:endParaRPr>
          </a:p>
        </p:txBody>
      </p:sp>
      <p:sp>
        <p:nvSpPr>
          <p:cNvPr id="6" name="İçerik Yer Tutucusu 5"/>
          <p:cNvSpPr>
            <a:spLocks noGrp="1"/>
          </p:cNvSpPr>
          <p:nvPr>
            <p:ph sz="quarter" idx="4"/>
          </p:nvPr>
        </p:nvSpPr>
        <p:spPr>
          <a:xfrm>
            <a:off x="5007237" y="1416424"/>
            <a:ext cx="4185617" cy="4120755"/>
          </a:xfrm>
        </p:spPr>
        <p:txBody>
          <a:bodyPr/>
          <a:lstStyle/>
          <a:p>
            <a:r>
              <a:rPr lang="tr-TR" dirty="0">
                <a:solidFill>
                  <a:schemeClr val="bg1">
                    <a:lumMod val="65000"/>
                  </a:schemeClr>
                </a:solidFill>
              </a:rPr>
              <a:t>Bulanık kümeleme bir yumuşak kümeleme tekniğidir. Bu kümeleme yöntemi, nesnelerin kümelere olan aitliğini ifade etmek için bir derece kavramı </a:t>
            </a:r>
            <a:r>
              <a:rPr lang="tr-TR" dirty="0" smtClean="0">
                <a:solidFill>
                  <a:schemeClr val="bg1">
                    <a:lumMod val="65000"/>
                  </a:schemeClr>
                </a:solidFill>
              </a:rPr>
              <a:t>kullanır. </a:t>
            </a:r>
            <a:r>
              <a:rPr lang="tr-TR" dirty="0">
                <a:solidFill>
                  <a:schemeClr val="bg1">
                    <a:lumMod val="65000"/>
                  </a:schemeClr>
                </a:solidFill>
              </a:rPr>
              <a:t>Her nesne için, toplam derece 1’dir. </a:t>
            </a:r>
            <a:r>
              <a:rPr lang="tr-TR" dirty="0" smtClean="0">
                <a:solidFill>
                  <a:schemeClr val="bg1">
                    <a:lumMod val="65000"/>
                  </a:schemeClr>
                </a:solidFill>
              </a:rPr>
              <a:t>Aşağıdaki denklemde her </a:t>
            </a:r>
            <a:r>
              <a:rPr lang="tr-TR" dirty="0">
                <a:solidFill>
                  <a:schemeClr val="bg1">
                    <a:lumMod val="65000"/>
                  </a:schemeClr>
                </a:solidFill>
              </a:rPr>
              <a:t>pikselin üyelik değerini hesaplamak için kullanılır.</a:t>
            </a:r>
          </a:p>
        </p:txBody>
      </p:sp>
      <p:pic>
        <p:nvPicPr>
          <p:cNvPr id="7" name="Resim 6"/>
          <p:cNvPicPr>
            <a:picLocks noChangeAspect="1"/>
          </p:cNvPicPr>
          <p:nvPr/>
        </p:nvPicPr>
        <p:blipFill>
          <a:blip r:embed="rId2"/>
          <a:stretch>
            <a:fillRect/>
          </a:stretch>
        </p:blipFill>
        <p:spPr>
          <a:xfrm>
            <a:off x="1487260" y="4068239"/>
            <a:ext cx="2562583" cy="1800476"/>
          </a:xfrm>
          <a:prstGeom prst="rect">
            <a:avLst/>
          </a:prstGeom>
        </p:spPr>
      </p:pic>
      <p:pic>
        <p:nvPicPr>
          <p:cNvPr id="9" name="Resim 8"/>
          <p:cNvPicPr>
            <a:picLocks noChangeAspect="1"/>
          </p:cNvPicPr>
          <p:nvPr/>
        </p:nvPicPr>
        <p:blipFill>
          <a:blip r:embed="rId3"/>
          <a:stretch>
            <a:fillRect/>
          </a:stretch>
        </p:blipFill>
        <p:spPr>
          <a:xfrm>
            <a:off x="5785409" y="3761540"/>
            <a:ext cx="2629267" cy="1238423"/>
          </a:xfrm>
          <a:prstGeom prst="rect">
            <a:avLst/>
          </a:prstGeom>
        </p:spPr>
      </p:pic>
      <p:pic>
        <p:nvPicPr>
          <p:cNvPr id="10" name="Resim 9"/>
          <p:cNvPicPr>
            <a:picLocks noChangeAspect="1"/>
          </p:cNvPicPr>
          <p:nvPr/>
        </p:nvPicPr>
        <p:blipFill>
          <a:blip r:embed="rId4"/>
          <a:stretch>
            <a:fillRect/>
          </a:stretch>
        </p:blipFill>
        <p:spPr>
          <a:xfrm>
            <a:off x="5523436" y="5306662"/>
            <a:ext cx="3153215" cy="914528"/>
          </a:xfrm>
          <a:prstGeom prst="rect">
            <a:avLst/>
          </a:prstGeom>
        </p:spPr>
      </p:pic>
      <p:pic>
        <p:nvPicPr>
          <p:cNvPr id="11" name="Resim 10"/>
          <p:cNvPicPr>
            <a:picLocks noChangeAspect="1"/>
          </p:cNvPicPr>
          <p:nvPr/>
        </p:nvPicPr>
        <p:blipFill>
          <a:blip r:embed="rId5"/>
          <a:stretch>
            <a:fillRect/>
          </a:stretch>
        </p:blipFill>
        <p:spPr>
          <a:xfrm>
            <a:off x="6213284" y="5050611"/>
            <a:ext cx="400106" cy="322578"/>
          </a:xfrm>
          <a:prstGeom prst="rect">
            <a:avLst/>
          </a:prstGeom>
        </p:spPr>
      </p:pic>
    </p:spTree>
    <p:extLst>
      <p:ext uri="{BB962C8B-B14F-4D97-AF65-F5344CB8AC3E}">
        <p14:creationId xmlns:p14="http://schemas.microsoft.com/office/powerpoint/2010/main" val="2018228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660400"/>
          </a:xfrm>
        </p:spPr>
        <p:txBody>
          <a:bodyPr/>
          <a:lstStyle/>
          <a:p>
            <a:r>
              <a:rPr lang="tr-TR" dirty="0"/>
              <a:t>Kullanılan yöntem</a:t>
            </a:r>
          </a:p>
        </p:txBody>
      </p:sp>
      <p:sp>
        <p:nvSpPr>
          <p:cNvPr id="3" name="İçerik Yer Tutucusu 2"/>
          <p:cNvSpPr>
            <a:spLocks noGrp="1"/>
          </p:cNvSpPr>
          <p:nvPr>
            <p:ph idx="1"/>
          </p:nvPr>
        </p:nvSpPr>
        <p:spPr>
          <a:xfrm>
            <a:off x="677334" y="1270000"/>
            <a:ext cx="8596668" cy="4697411"/>
          </a:xfrm>
        </p:spPr>
        <p:txBody>
          <a:bodyPr/>
          <a:lstStyle/>
          <a:p>
            <a:r>
              <a:rPr lang="tr-TR" dirty="0">
                <a:solidFill>
                  <a:schemeClr val="bg1">
                    <a:lumMod val="65000"/>
                  </a:schemeClr>
                </a:solidFill>
              </a:rPr>
              <a:t>Önerilen yöntemde, veri setinde bulunan </a:t>
            </a:r>
            <a:r>
              <a:rPr lang="tr-TR" dirty="0" err="1">
                <a:solidFill>
                  <a:schemeClr val="bg1">
                    <a:lumMod val="65000"/>
                  </a:schemeClr>
                </a:solidFill>
              </a:rPr>
              <a:t>fundus</a:t>
            </a:r>
            <a:r>
              <a:rPr lang="tr-TR" dirty="0">
                <a:solidFill>
                  <a:schemeClr val="bg1">
                    <a:lumMod val="65000"/>
                  </a:schemeClr>
                </a:solidFill>
              </a:rPr>
              <a:t> görüntülerine ait damarların </a:t>
            </a:r>
            <a:r>
              <a:rPr lang="tr-TR" dirty="0" err="1">
                <a:solidFill>
                  <a:schemeClr val="bg1">
                    <a:lumMod val="65000"/>
                  </a:schemeClr>
                </a:solidFill>
              </a:rPr>
              <a:t>bölütlenmesi</a:t>
            </a:r>
            <a:r>
              <a:rPr lang="tr-TR" dirty="0">
                <a:solidFill>
                  <a:schemeClr val="bg1">
                    <a:lumMod val="65000"/>
                  </a:schemeClr>
                </a:solidFill>
              </a:rPr>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a:t>
            </a:r>
            <a:r>
              <a:rPr lang="tr-TR" dirty="0" smtClean="0">
                <a:solidFill>
                  <a:schemeClr val="bg1">
                    <a:lumMod val="65000"/>
                  </a:schemeClr>
                </a:solidFill>
              </a:rPr>
              <a:t>gibidir.</a:t>
            </a:r>
            <a:endParaRPr lang="tr-TR" dirty="0">
              <a:solidFill>
                <a:schemeClr val="bg1">
                  <a:lumMod val="65000"/>
                </a:schemeClr>
              </a:solidFill>
            </a:endParaRPr>
          </a:p>
        </p:txBody>
      </p:sp>
      <p:pic>
        <p:nvPicPr>
          <p:cNvPr id="4" name="Resim 3"/>
          <p:cNvPicPr>
            <a:picLocks noChangeAspect="1"/>
          </p:cNvPicPr>
          <p:nvPr/>
        </p:nvPicPr>
        <p:blipFill>
          <a:blip r:embed="rId2"/>
          <a:stretch>
            <a:fillRect/>
          </a:stretch>
        </p:blipFill>
        <p:spPr>
          <a:xfrm>
            <a:off x="949121" y="3228618"/>
            <a:ext cx="3553321" cy="1219370"/>
          </a:xfrm>
          <a:prstGeom prst="rect">
            <a:avLst/>
          </a:prstGeom>
        </p:spPr>
      </p:pic>
      <p:pic>
        <p:nvPicPr>
          <p:cNvPr id="5" name="Resim 4"/>
          <p:cNvPicPr>
            <a:picLocks noChangeAspect="1"/>
          </p:cNvPicPr>
          <p:nvPr/>
        </p:nvPicPr>
        <p:blipFill>
          <a:blip r:embed="rId3"/>
          <a:stretch>
            <a:fillRect/>
          </a:stretch>
        </p:blipFill>
        <p:spPr>
          <a:xfrm>
            <a:off x="2397122" y="4552119"/>
            <a:ext cx="657317" cy="209579"/>
          </a:xfrm>
          <a:prstGeom prst="rect">
            <a:avLst/>
          </a:prstGeom>
        </p:spPr>
      </p:pic>
      <p:pic>
        <p:nvPicPr>
          <p:cNvPr id="6" name="Resim 5"/>
          <p:cNvPicPr>
            <a:picLocks noChangeAspect="1"/>
          </p:cNvPicPr>
          <p:nvPr/>
        </p:nvPicPr>
        <p:blipFill>
          <a:blip r:embed="rId4"/>
          <a:stretch>
            <a:fillRect/>
          </a:stretch>
        </p:blipFill>
        <p:spPr>
          <a:xfrm>
            <a:off x="5272031" y="3038811"/>
            <a:ext cx="2313135" cy="3445773"/>
          </a:xfrm>
          <a:prstGeom prst="rect">
            <a:avLst/>
          </a:prstGeom>
        </p:spPr>
      </p:pic>
    </p:spTree>
    <p:extLst>
      <p:ext uri="{BB962C8B-B14F-4D97-AF65-F5344CB8AC3E}">
        <p14:creationId xmlns:p14="http://schemas.microsoft.com/office/powerpoint/2010/main" val="1290075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Morfolojik işlemler</a:t>
            </a:r>
          </a:p>
        </p:txBody>
      </p:sp>
      <p:sp>
        <p:nvSpPr>
          <p:cNvPr id="3" name="İçerik Yer Tutucusu 2"/>
          <p:cNvSpPr>
            <a:spLocks noGrp="1"/>
          </p:cNvSpPr>
          <p:nvPr>
            <p:ph idx="1"/>
          </p:nvPr>
        </p:nvSpPr>
        <p:spPr>
          <a:xfrm>
            <a:off x="677334" y="1436914"/>
            <a:ext cx="8596668" cy="5207725"/>
          </a:xfrm>
        </p:spPr>
        <p:txBody>
          <a:bodyPr/>
          <a:lstStyle/>
          <a:p>
            <a:r>
              <a:rPr lang="tr-TR" dirty="0">
                <a:solidFill>
                  <a:schemeClr val="bg1">
                    <a:lumMod val="65000"/>
                  </a:schemeClr>
                </a:solidFill>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a:t>
            </a:r>
          </a:p>
        </p:txBody>
      </p:sp>
      <p:pic>
        <p:nvPicPr>
          <p:cNvPr id="4" name="Resim 3"/>
          <p:cNvPicPr>
            <a:picLocks noChangeAspect="1"/>
          </p:cNvPicPr>
          <p:nvPr/>
        </p:nvPicPr>
        <p:blipFill>
          <a:blip r:embed="rId2"/>
          <a:stretch>
            <a:fillRect/>
          </a:stretch>
        </p:blipFill>
        <p:spPr>
          <a:xfrm>
            <a:off x="677334" y="2757714"/>
            <a:ext cx="4010585" cy="1781424"/>
          </a:xfrm>
          <a:prstGeom prst="rect">
            <a:avLst/>
          </a:prstGeom>
        </p:spPr>
      </p:pic>
      <p:pic>
        <p:nvPicPr>
          <p:cNvPr id="5" name="Resim 4"/>
          <p:cNvPicPr>
            <a:picLocks noChangeAspect="1"/>
          </p:cNvPicPr>
          <p:nvPr/>
        </p:nvPicPr>
        <p:blipFill>
          <a:blip r:embed="rId3"/>
          <a:stretch>
            <a:fillRect/>
          </a:stretch>
        </p:blipFill>
        <p:spPr>
          <a:xfrm>
            <a:off x="677333" y="4539138"/>
            <a:ext cx="4147215" cy="1714739"/>
          </a:xfrm>
          <a:prstGeom prst="rect">
            <a:avLst/>
          </a:prstGeom>
        </p:spPr>
      </p:pic>
      <p:pic>
        <p:nvPicPr>
          <p:cNvPr id="6" name="Resim 5"/>
          <p:cNvPicPr>
            <a:picLocks noChangeAspect="1"/>
          </p:cNvPicPr>
          <p:nvPr/>
        </p:nvPicPr>
        <p:blipFill>
          <a:blip r:embed="rId4"/>
          <a:stretch>
            <a:fillRect/>
          </a:stretch>
        </p:blipFill>
        <p:spPr>
          <a:xfrm>
            <a:off x="4187033" y="6095557"/>
            <a:ext cx="637515" cy="225005"/>
          </a:xfrm>
          <a:prstGeom prst="rect">
            <a:avLst/>
          </a:prstGeom>
        </p:spPr>
      </p:pic>
      <p:pic>
        <p:nvPicPr>
          <p:cNvPr id="7" name="Resim 6"/>
          <p:cNvPicPr>
            <a:picLocks noChangeAspect="1"/>
          </p:cNvPicPr>
          <p:nvPr/>
        </p:nvPicPr>
        <p:blipFill>
          <a:blip r:embed="rId5"/>
          <a:stretch>
            <a:fillRect/>
          </a:stretch>
        </p:blipFill>
        <p:spPr>
          <a:xfrm>
            <a:off x="5131350" y="3318933"/>
            <a:ext cx="3972479" cy="2077574"/>
          </a:xfrm>
          <a:prstGeom prst="rect">
            <a:avLst/>
          </a:prstGeom>
        </p:spPr>
      </p:pic>
    </p:spTree>
    <p:extLst>
      <p:ext uri="{BB962C8B-B14F-4D97-AF65-F5344CB8AC3E}">
        <p14:creationId xmlns:p14="http://schemas.microsoft.com/office/powerpoint/2010/main" val="1558542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0"/>
            <a:ext cx="8596668" cy="661851"/>
          </a:xfrm>
        </p:spPr>
        <p:txBody>
          <a:bodyPr/>
          <a:lstStyle/>
          <a:p>
            <a:r>
              <a:rPr lang="tr-TR" dirty="0"/>
              <a:t>Bulgular ve tartışma</a:t>
            </a:r>
          </a:p>
        </p:txBody>
      </p:sp>
      <p:sp>
        <p:nvSpPr>
          <p:cNvPr id="3" name="İçerik Yer Tutucusu 2"/>
          <p:cNvSpPr>
            <a:spLocks noGrp="1"/>
          </p:cNvSpPr>
          <p:nvPr>
            <p:ph idx="1"/>
          </p:nvPr>
        </p:nvSpPr>
        <p:spPr>
          <a:xfrm>
            <a:off x="677334" y="600891"/>
            <a:ext cx="8596668" cy="6257109"/>
          </a:xfrm>
        </p:spPr>
        <p:txBody>
          <a:bodyPr/>
          <a:lstStyle/>
          <a:p>
            <a:r>
              <a:rPr lang="tr-TR" dirty="0" smtClean="0">
                <a:solidFill>
                  <a:schemeClr val="accent1"/>
                </a:solidFill>
              </a:rPr>
              <a:t>BÖLÜTLEME SONUÇLARI</a:t>
            </a:r>
          </a:p>
          <a:p>
            <a:r>
              <a:rPr lang="tr-TR" dirty="0">
                <a:solidFill>
                  <a:schemeClr val="bg1">
                    <a:lumMod val="65000"/>
                  </a:schemeClr>
                </a:solidFill>
              </a:rPr>
              <a:t>Üç farklı </a:t>
            </a:r>
            <a:r>
              <a:rPr lang="tr-TR" dirty="0" err="1">
                <a:solidFill>
                  <a:schemeClr val="bg1">
                    <a:lumMod val="65000"/>
                  </a:schemeClr>
                </a:solidFill>
              </a:rPr>
              <a:t>eşikleme</a:t>
            </a:r>
            <a:r>
              <a:rPr lang="tr-TR" dirty="0">
                <a:solidFill>
                  <a:schemeClr val="bg1">
                    <a:lumMod val="65000"/>
                  </a:schemeClr>
                </a:solidFill>
              </a:rPr>
              <a:t> algoritması iyileştirilmiş </a:t>
            </a:r>
            <a:r>
              <a:rPr lang="tr-TR" dirty="0" err="1">
                <a:solidFill>
                  <a:schemeClr val="bg1">
                    <a:lumMod val="65000"/>
                  </a:schemeClr>
                </a:solidFill>
              </a:rPr>
              <a:t>fundus</a:t>
            </a:r>
            <a:r>
              <a:rPr lang="tr-TR" dirty="0">
                <a:solidFill>
                  <a:schemeClr val="bg1">
                    <a:lumMod val="65000"/>
                  </a:schemeClr>
                </a:solidFill>
              </a:rPr>
              <a:t> görüntüleri üzerinde uygulanarak damar piksellerinin </a:t>
            </a:r>
            <a:r>
              <a:rPr lang="tr-TR" dirty="0" err="1">
                <a:solidFill>
                  <a:schemeClr val="bg1">
                    <a:lumMod val="65000"/>
                  </a:schemeClr>
                </a:solidFill>
              </a:rPr>
              <a:t>bölütlenmesi</a:t>
            </a:r>
            <a:r>
              <a:rPr lang="tr-TR" dirty="0">
                <a:solidFill>
                  <a:schemeClr val="bg1">
                    <a:lumMod val="65000"/>
                  </a:schemeClr>
                </a:solidFill>
              </a:rPr>
              <a:t> sağlanmıştır. İyileştirilmiş görüntüler </a:t>
            </a:r>
            <a:r>
              <a:rPr lang="tr-TR" dirty="0" err="1">
                <a:solidFill>
                  <a:schemeClr val="bg1">
                    <a:lumMod val="65000"/>
                  </a:schemeClr>
                </a:solidFill>
              </a:rPr>
              <a:t>eşikleme</a:t>
            </a:r>
            <a:r>
              <a:rPr lang="tr-TR" dirty="0">
                <a:solidFill>
                  <a:schemeClr val="bg1">
                    <a:lumMod val="65000"/>
                  </a:schemeClr>
                </a:solidFill>
              </a:rPr>
              <a:t>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a:t>
            </a:r>
            <a:r>
              <a:rPr lang="tr-TR" dirty="0" smtClean="0">
                <a:solidFill>
                  <a:schemeClr val="bg1">
                    <a:lumMod val="65000"/>
                  </a:schemeClr>
                </a:solidFill>
              </a:rPr>
              <a:t>küçük </a:t>
            </a:r>
            <a:r>
              <a:rPr lang="tr-TR" dirty="0">
                <a:solidFill>
                  <a:schemeClr val="bg1">
                    <a:lumMod val="65000"/>
                  </a:schemeClr>
                </a:solidFill>
              </a:rPr>
              <a:t>boşluklar </a:t>
            </a:r>
            <a:r>
              <a:rPr lang="tr-TR" dirty="0" smtClean="0">
                <a:solidFill>
                  <a:schemeClr val="bg1">
                    <a:lumMod val="65000"/>
                  </a:schemeClr>
                </a:solidFill>
              </a:rPr>
              <a:t>doldurulmuştur.</a:t>
            </a:r>
            <a:endParaRPr lang="tr-TR" dirty="0">
              <a:solidFill>
                <a:schemeClr val="bg1">
                  <a:lumMod val="65000"/>
                </a:schemeClr>
              </a:solidFill>
            </a:endParaRPr>
          </a:p>
        </p:txBody>
      </p:sp>
      <p:pic>
        <p:nvPicPr>
          <p:cNvPr id="4" name="Resim 3"/>
          <p:cNvPicPr>
            <a:picLocks noChangeAspect="1"/>
          </p:cNvPicPr>
          <p:nvPr/>
        </p:nvPicPr>
        <p:blipFill>
          <a:blip r:embed="rId2"/>
          <a:stretch>
            <a:fillRect/>
          </a:stretch>
        </p:blipFill>
        <p:spPr>
          <a:xfrm>
            <a:off x="1186952" y="3013166"/>
            <a:ext cx="3176042" cy="3844834"/>
          </a:xfrm>
          <a:prstGeom prst="rect">
            <a:avLst/>
          </a:prstGeom>
        </p:spPr>
      </p:pic>
      <p:sp>
        <p:nvSpPr>
          <p:cNvPr id="9" name="Metin kutusu 8"/>
          <p:cNvSpPr txBox="1"/>
          <p:nvPr/>
        </p:nvSpPr>
        <p:spPr>
          <a:xfrm>
            <a:off x="4700209" y="3050179"/>
            <a:ext cx="4573793" cy="1477328"/>
          </a:xfrm>
          <a:prstGeom prst="rect">
            <a:avLst/>
          </a:prstGeom>
          <a:noFill/>
        </p:spPr>
        <p:txBody>
          <a:bodyPr wrap="square" rtlCol="0">
            <a:spAutoFit/>
          </a:bodyPr>
          <a:lstStyle/>
          <a:p>
            <a:r>
              <a:rPr lang="tr-TR" dirty="0" smtClean="0">
                <a:solidFill>
                  <a:schemeClr val="bg1">
                    <a:lumMod val="65000"/>
                  </a:schemeClr>
                </a:solidFill>
              </a:rPr>
              <a:t>Uygulanan yöntemin başarı ölçütünü hesaplamak için Doğruluk Oranı ölçüsü kullanılmıştır. Denklem (12)’de Doğruluk Oranı ölçütünün matematiksel ifadesi verilmiştir.</a:t>
            </a:r>
            <a:endParaRPr lang="tr-TR" dirty="0">
              <a:solidFill>
                <a:schemeClr val="bg1">
                  <a:lumMod val="65000"/>
                </a:schemeClr>
              </a:solidFill>
            </a:endParaRPr>
          </a:p>
        </p:txBody>
      </p:sp>
      <p:sp>
        <p:nvSpPr>
          <p:cNvPr id="10" name="İkizkenar Üçgen 9"/>
          <p:cNvSpPr/>
          <p:nvPr/>
        </p:nvSpPr>
        <p:spPr>
          <a:xfrm rot="5400000">
            <a:off x="4522473" y="3206932"/>
            <a:ext cx="248191" cy="1436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a:picLocks noChangeAspect="1"/>
          </p:cNvPicPr>
          <p:nvPr/>
        </p:nvPicPr>
        <p:blipFill>
          <a:blip r:embed="rId3"/>
          <a:stretch>
            <a:fillRect/>
          </a:stretch>
        </p:blipFill>
        <p:spPr>
          <a:xfrm>
            <a:off x="4872612" y="4659319"/>
            <a:ext cx="3258005" cy="552527"/>
          </a:xfrm>
          <a:prstGeom prst="rect">
            <a:avLst/>
          </a:prstGeom>
        </p:spPr>
      </p:pic>
    </p:spTree>
    <p:extLst>
      <p:ext uri="{BB962C8B-B14F-4D97-AF65-F5344CB8AC3E}">
        <p14:creationId xmlns:p14="http://schemas.microsoft.com/office/powerpoint/2010/main" val="2653544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sz="half" idx="2"/>
          </p:nvPr>
        </p:nvSpPr>
        <p:spPr>
          <a:xfrm>
            <a:off x="165464" y="156754"/>
            <a:ext cx="4278778" cy="6609805"/>
          </a:xfrm>
        </p:spPr>
        <p:txBody>
          <a:bodyPr>
            <a:normAutofit/>
          </a:bodyPr>
          <a:lstStyle/>
          <a:p>
            <a:r>
              <a:rPr lang="tr-TR" sz="1400" dirty="0">
                <a:solidFill>
                  <a:schemeClr val="bg1">
                    <a:lumMod val="65000"/>
                  </a:schemeClr>
                </a:solidFill>
              </a:rPr>
              <a:t>Tablo 1’de uygulanan yöntem de kullanılan üç </a:t>
            </a:r>
            <a:r>
              <a:rPr lang="tr-TR" sz="1400" dirty="0" err="1">
                <a:solidFill>
                  <a:schemeClr val="bg1">
                    <a:lumMod val="65000"/>
                  </a:schemeClr>
                </a:solidFill>
              </a:rPr>
              <a:t>eşikleme</a:t>
            </a:r>
            <a:r>
              <a:rPr lang="tr-TR" sz="1400" dirty="0">
                <a:solidFill>
                  <a:schemeClr val="bg1">
                    <a:lumMod val="65000"/>
                  </a:schemeClr>
                </a:solidFill>
              </a:rPr>
              <a:t> yönteminden elde edilen sonuçlar gösterilmiştir. Uygulanan yöntem, DRIVE veri seti üzerinde hem test hem eğitim veri kümesi üzerinde denenmiş olup toplamda 40 görüntü üzerinde çalıştırılmıştır</a:t>
            </a:r>
            <a:r>
              <a:rPr lang="tr-TR" sz="1400" dirty="0"/>
              <a:t>. </a:t>
            </a:r>
          </a:p>
        </p:txBody>
      </p:sp>
      <p:sp>
        <p:nvSpPr>
          <p:cNvPr id="6" name="İçerik Yer Tutucusu 5"/>
          <p:cNvSpPr>
            <a:spLocks noGrp="1"/>
          </p:cNvSpPr>
          <p:nvPr>
            <p:ph sz="quarter" idx="4"/>
          </p:nvPr>
        </p:nvSpPr>
        <p:spPr>
          <a:xfrm>
            <a:off x="4371704" y="156755"/>
            <a:ext cx="4005942" cy="6609804"/>
          </a:xfrm>
        </p:spPr>
        <p:txBody>
          <a:bodyPr>
            <a:normAutofit/>
          </a:bodyPr>
          <a:lstStyle/>
          <a:p>
            <a:r>
              <a:rPr lang="tr-TR" sz="1400" dirty="0">
                <a:solidFill>
                  <a:schemeClr val="bg1">
                    <a:lumMod val="65000"/>
                  </a:schemeClr>
                </a:solidFill>
              </a:rPr>
              <a:t>Tablo 1’de verilen sonuçların alandaki birkaç yaygın yöntemden daha iyi performans gösterdiği görülebilir. DRIVE veri setindeki 40 görüntüye ait üç </a:t>
            </a:r>
            <a:r>
              <a:rPr lang="tr-TR" sz="1400" dirty="0" err="1">
                <a:solidFill>
                  <a:schemeClr val="bg1">
                    <a:lumMod val="65000"/>
                  </a:schemeClr>
                </a:solidFill>
              </a:rPr>
              <a:t>eşikleme</a:t>
            </a:r>
            <a:r>
              <a:rPr lang="tr-TR" sz="1400" dirty="0">
                <a:solidFill>
                  <a:schemeClr val="bg1">
                    <a:lumMod val="65000"/>
                  </a:schemeClr>
                </a:solidFill>
              </a:rPr>
              <a:t> yönteminin eşik değeri Tablo 2’de gösterilmiştir.</a:t>
            </a:r>
          </a:p>
        </p:txBody>
      </p:sp>
      <p:pic>
        <p:nvPicPr>
          <p:cNvPr id="7" name="Resim 6"/>
          <p:cNvPicPr>
            <a:picLocks noChangeAspect="1"/>
          </p:cNvPicPr>
          <p:nvPr/>
        </p:nvPicPr>
        <p:blipFill>
          <a:blip r:embed="rId2"/>
          <a:stretch>
            <a:fillRect/>
          </a:stretch>
        </p:blipFill>
        <p:spPr>
          <a:xfrm>
            <a:off x="4979949" y="1802675"/>
            <a:ext cx="2897333" cy="4432467"/>
          </a:xfrm>
          <a:prstGeom prst="rect">
            <a:avLst/>
          </a:prstGeom>
        </p:spPr>
      </p:pic>
      <p:pic>
        <p:nvPicPr>
          <p:cNvPr id="8" name="Resim 7"/>
          <p:cNvPicPr>
            <a:picLocks noChangeAspect="1"/>
          </p:cNvPicPr>
          <p:nvPr/>
        </p:nvPicPr>
        <p:blipFill>
          <a:blip r:embed="rId3"/>
          <a:stretch>
            <a:fillRect/>
          </a:stretch>
        </p:blipFill>
        <p:spPr>
          <a:xfrm>
            <a:off x="1190832" y="1489166"/>
            <a:ext cx="2645165" cy="5277393"/>
          </a:xfrm>
          <a:prstGeom prst="rect">
            <a:avLst/>
          </a:prstGeom>
        </p:spPr>
      </p:pic>
      <p:sp>
        <p:nvSpPr>
          <p:cNvPr id="9" name="Metin kutusu 8"/>
          <p:cNvSpPr txBox="1"/>
          <p:nvPr/>
        </p:nvSpPr>
        <p:spPr>
          <a:xfrm>
            <a:off x="8508275" y="156754"/>
            <a:ext cx="3459608" cy="738664"/>
          </a:xfrm>
          <a:prstGeom prst="rect">
            <a:avLst/>
          </a:prstGeom>
          <a:noFill/>
        </p:spPr>
        <p:txBody>
          <a:bodyPr wrap="square" rtlCol="0">
            <a:spAutoFit/>
          </a:bodyPr>
          <a:lstStyle/>
          <a:p>
            <a:r>
              <a:rPr lang="tr-TR" sz="1400" dirty="0" smtClean="0">
                <a:solidFill>
                  <a:schemeClr val="bg1">
                    <a:lumMod val="65000"/>
                  </a:schemeClr>
                </a:solidFill>
              </a:rPr>
              <a:t>Yapılan çalışmanın diğer geleneksel yöntemlerle karşılaştırılması Tablo 3’de verilmiştir. </a:t>
            </a:r>
            <a:endParaRPr lang="tr-TR" sz="1400" dirty="0">
              <a:solidFill>
                <a:schemeClr val="bg1">
                  <a:lumMod val="65000"/>
                </a:schemeClr>
              </a:solidFill>
            </a:endParaRPr>
          </a:p>
        </p:txBody>
      </p:sp>
      <p:pic>
        <p:nvPicPr>
          <p:cNvPr id="10" name="Resim 9"/>
          <p:cNvPicPr>
            <a:picLocks noChangeAspect="1"/>
          </p:cNvPicPr>
          <p:nvPr/>
        </p:nvPicPr>
        <p:blipFill>
          <a:blip r:embed="rId4"/>
          <a:stretch>
            <a:fillRect/>
          </a:stretch>
        </p:blipFill>
        <p:spPr>
          <a:xfrm>
            <a:off x="8298696" y="156754"/>
            <a:ext cx="209579" cy="295316"/>
          </a:xfrm>
          <a:prstGeom prst="rect">
            <a:avLst/>
          </a:prstGeom>
        </p:spPr>
      </p:pic>
      <p:pic>
        <p:nvPicPr>
          <p:cNvPr id="11" name="Resim 10"/>
          <p:cNvPicPr>
            <a:picLocks noChangeAspect="1"/>
          </p:cNvPicPr>
          <p:nvPr/>
        </p:nvPicPr>
        <p:blipFill>
          <a:blip r:embed="rId5"/>
          <a:stretch>
            <a:fillRect/>
          </a:stretch>
        </p:blipFill>
        <p:spPr>
          <a:xfrm>
            <a:off x="8377646" y="1802675"/>
            <a:ext cx="3086531" cy="1790950"/>
          </a:xfrm>
          <a:prstGeom prst="rect">
            <a:avLst/>
          </a:prstGeom>
        </p:spPr>
      </p:pic>
    </p:spTree>
    <p:extLst>
      <p:ext uri="{BB962C8B-B14F-4D97-AF65-F5344CB8AC3E}">
        <p14:creationId xmlns:p14="http://schemas.microsoft.com/office/powerpoint/2010/main" val="1537931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656</Words>
  <Application>Microsoft Office PowerPoint</Application>
  <PresentationFormat>Geniş ekran</PresentationFormat>
  <Paragraphs>32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Trebuchet MS</vt:lpstr>
      <vt:lpstr>Wingdings 3</vt:lpstr>
      <vt:lpstr>Yüzeyler</vt:lpstr>
      <vt:lpstr>Retina kan damarlarını çıkarmak için      eşikleme temelli morfolojik bir yöntem  </vt:lpstr>
      <vt:lpstr>Giriş</vt:lpstr>
      <vt:lpstr>Materyal ve metot</vt:lpstr>
      <vt:lpstr>PowerPoint Sunusu</vt:lpstr>
      <vt:lpstr>PowerPoint Sunusu</vt:lpstr>
      <vt:lpstr>Kullanılan yöntem</vt:lpstr>
      <vt:lpstr>Morfolojik işlemler</vt:lpstr>
      <vt:lpstr>Bulgular ve tartışma</vt:lpstr>
      <vt:lpstr>PowerPoint Sunusu</vt:lpstr>
      <vt:lpstr>Sonuçlar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Pc</cp:lastModifiedBy>
  <cp:revision>8</cp:revision>
  <dcterms:created xsi:type="dcterms:W3CDTF">2022-12-13T09:46:49Z</dcterms:created>
  <dcterms:modified xsi:type="dcterms:W3CDTF">2022-12-13T10:45:22Z</dcterms:modified>
</cp:coreProperties>
</file>