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tr-TR" smtClean="0"/>
              <a:t>Asıl başlık stili için tıklatın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F2319296-883C-4A88-881C-1F09471703CD}" type="datetimeFigureOut">
              <a:rPr lang="tr-TR" smtClean="0"/>
              <a:t>14.11.2022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67EDCE0-1686-4139-87AE-BF0B72986DDB}" type="slidenum">
              <a:rPr lang="tr-TR" smtClean="0"/>
              <a:t>‹#›</a:t>
            </a:fld>
            <a:endParaRPr lang="tr-TR"/>
          </a:p>
        </p:txBody>
      </p:sp>
    </p:spTree>
    <p:extLst>
      <p:ext uri="{BB962C8B-B14F-4D97-AF65-F5344CB8AC3E}">
        <p14:creationId xmlns:p14="http://schemas.microsoft.com/office/powerpoint/2010/main" val="3323552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F2319296-883C-4A88-881C-1F09471703CD}" type="datetimeFigureOut">
              <a:rPr lang="tr-TR" smtClean="0"/>
              <a:t>14.11.2022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67EDCE0-1686-4139-87AE-BF0B72986DDB}" type="slidenum">
              <a:rPr lang="tr-TR" smtClean="0"/>
              <a:t>‹#›</a:t>
            </a:fld>
            <a:endParaRPr lang="tr-TR"/>
          </a:p>
        </p:txBody>
      </p:sp>
    </p:spTree>
    <p:extLst>
      <p:ext uri="{BB962C8B-B14F-4D97-AF65-F5344CB8AC3E}">
        <p14:creationId xmlns:p14="http://schemas.microsoft.com/office/powerpoint/2010/main" val="1786839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F2319296-883C-4A88-881C-1F09471703CD}" type="datetimeFigureOut">
              <a:rPr lang="tr-TR" smtClean="0"/>
              <a:t>14.11.2022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67EDCE0-1686-4139-87AE-BF0B72986DDB}" type="slidenum">
              <a:rPr lang="tr-TR" smtClean="0"/>
              <a:t>‹#›</a:t>
            </a:fld>
            <a:endParaRPr lang="tr-TR"/>
          </a:p>
        </p:txBody>
      </p:sp>
    </p:spTree>
    <p:extLst>
      <p:ext uri="{BB962C8B-B14F-4D97-AF65-F5344CB8AC3E}">
        <p14:creationId xmlns:p14="http://schemas.microsoft.com/office/powerpoint/2010/main" val="231033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F2319296-883C-4A88-881C-1F09471703CD}" type="datetimeFigureOut">
              <a:rPr lang="tr-TR" smtClean="0"/>
              <a:t>14.11.2022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67EDCE0-1686-4139-87AE-BF0B72986DDB}" type="slidenum">
              <a:rPr lang="tr-TR" smtClean="0"/>
              <a:t>‹#›</a:t>
            </a:fld>
            <a:endParaRPr lang="tr-T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5307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F2319296-883C-4A88-881C-1F09471703CD}" type="datetimeFigureOut">
              <a:rPr lang="tr-TR" smtClean="0"/>
              <a:t>14.11.2022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67EDCE0-1686-4139-87AE-BF0B72986DDB}" type="slidenum">
              <a:rPr lang="tr-TR" smtClean="0"/>
              <a:t>‹#›</a:t>
            </a:fld>
            <a:endParaRPr lang="tr-TR"/>
          </a:p>
        </p:txBody>
      </p:sp>
    </p:spTree>
    <p:extLst>
      <p:ext uri="{BB962C8B-B14F-4D97-AF65-F5344CB8AC3E}">
        <p14:creationId xmlns:p14="http://schemas.microsoft.com/office/powerpoint/2010/main" val="4013345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F2319296-883C-4A88-881C-1F09471703CD}" type="datetimeFigureOut">
              <a:rPr lang="tr-TR" smtClean="0"/>
              <a:t>14.11.2022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67EDCE0-1686-4139-87AE-BF0B72986DDB}" type="slidenum">
              <a:rPr lang="tr-TR" smtClean="0"/>
              <a:t>‹#›</a:t>
            </a:fld>
            <a:endParaRPr lang="tr-TR"/>
          </a:p>
        </p:txBody>
      </p:sp>
    </p:spTree>
    <p:extLst>
      <p:ext uri="{BB962C8B-B14F-4D97-AF65-F5344CB8AC3E}">
        <p14:creationId xmlns:p14="http://schemas.microsoft.com/office/powerpoint/2010/main" val="1090762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F2319296-883C-4A88-881C-1F09471703CD}" type="datetimeFigureOut">
              <a:rPr lang="tr-TR" smtClean="0"/>
              <a:t>14.11.2022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67EDCE0-1686-4139-87AE-BF0B72986DDB}" type="slidenum">
              <a:rPr lang="tr-TR" smtClean="0"/>
              <a:t>‹#›</a:t>
            </a:fld>
            <a:endParaRPr lang="tr-TR"/>
          </a:p>
        </p:txBody>
      </p:sp>
    </p:spTree>
    <p:extLst>
      <p:ext uri="{BB962C8B-B14F-4D97-AF65-F5344CB8AC3E}">
        <p14:creationId xmlns:p14="http://schemas.microsoft.com/office/powerpoint/2010/main" val="275756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tr-TR" smtClean="0"/>
              <a:t>Asıl başlık stili için tıklatın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F2319296-883C-4A88-881C-1F09471703CD}" type="datetimeFigureOut">
              <a:rPr lang="tr-TR" smtClean="0"/>
              <a:t>14.11.2022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67EDCE0-1686-4139-87AE-BF0B72986DDB}" type="slidenum">
              <a:rPr lang="tr-TR" smtClean="0"/>
              <a:t>‹#›</a:t>
            </a:fld>
            <a:endParaRPr lang="tr-TR"/>
          </a:p>
        </p:txBody>
      </p:sp>
    </p:spTree>
    <p:extLst>
      <p:ext uri="{BB962C8B-B14F-4D97-AF65-F5344CB8AC3E}">
        <p14:creationId xmlns:p14="http://schemas.microsoft.com/office/powerpoint/2010/main" val="1566732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tr-TR" smtClean="0"/>
              <a:t>Asıl başlık stili için tıklatın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F2319296-883C-4A88-881C-1F09471703CD}" type="datetimeFigureOut">
              <a:rPr lang="tr-TR" smtClean="0"/>
              <a:t>14.11.2022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67EDCE0-1686-4139-87AE-BF0B72986DDB}" type="slidenum">
              <a:rPr lang="tr-TR" smtClean="0"/>
              <a:t>‹#›</a:t>
            </a:fld>
            <a:endParaRPr lang="tr-TR"/>
          </a:p>
        </p:txBody>
      </p:sp>
    </p:spTree>
    <p:extLst>
      <p:ext uri="{BB962C8B-B14F-4D97-AF65-F5344CB8AC3E}">
        <p14:creationId xmlns:p14="http://schemas.microsoft.com/office/powerpoint/2010/main" val="2340707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tr-TR" smtClean="0"/>
              <a:t>Asıl başlık stili için tıklatın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F2319296-883C-4A88-881C-1F09471703CD}" type="datetimeFigureOut">
              <a:rPr lang="tr-TR" smtClean="0"/>
              <a:t>14.11.2022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67EDCE0-1686-4139-87AE-BF0B72986DDB}" type="slidenum">
              <a:rPr lang="tr-TR" smtClean="0"/>
              <a:t>‹#›</a:t>
            </a:fld>
            <a:endParaRPr lang="tr-TR"/>
          </a:p>
        </p:txBody>
      </p:sp>
    </p:spTree>
    <p:extLst>
      <p:ext uri="{BB962C8B-B14F-4D97-AF65-F5344CB8AC3E}">
        <p14:creationId xmlns:p14="http://schemas.microsoft.com/office/powerpoint/2010/main" val="3549505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tr-TR" smtClean="0"/>
              <a:t>Asıl başlık stili için tıklatın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F2319296-883C-4A88-881C-1F09471703CD}" type="datetimeFigureOut">
              <a:rPr lang="tr-TR" smtClean="0"/>
              <a:t>14.11.2022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67EDCE0-1686-4139-87AE-BF0B72986DDB}" type="slidenum">
              <a:rPr lang="tr-TR" smtClean="0"/>
              <a:t>‹#›</a:t>
            </a:fld>
            <a:endParaRPr lang="tr-TR"/>
          </a:p>
        </p:txBody>
      </p:sp>
    </p:spTree>
    <p:extLst>
      <p:ext uri="{BB962C8B-B14F-4D97-AF65-F5344CB8AC3E}">
        <p14:creationId xmlns:p14="http://schemas.microsoft.com/office/powerpoint/2010/main" val="230879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tr-TR" smtClean="0"/>
              <a:t>Asıl başlık stili için tıklatın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F2319296-883C-4A88-881C-1F09471703CD}" type="datetimeFigureOut">
              <a:rPr lang="tr-TR" smtClean="0"/>
              <a:t>14.11.2022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67EDCE0-1686-4139-87AE-BF0B72986DDB}" type="slidenum">
              <a:rPr lang="tr-TR" smtClean="0"/>
              <a:t>‹#›</a:t>
            </a:fld>
            <a:endParaRPr lang="tr-TR"/>
          </a:p>
        </p:txBody>
      </p:sp>
    </p:spTree>
    <p:extLst>
      <p:ext uri="{BB962C8B-B14F-4D97-AF65-F5344CB8AC3E}">
        <p14:creationId xmlns:p14="http://schemas.microsoft.com/office/powerpoint/2010/main" val="2506847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2" name="Content Placeholder 3"/>
          <p:cNvSpPr>
            <a:spLocks noGrp="1"/>
          </p:cNvSpPr>
          <p:nvPr>
            <p:ph sz="quarter" idx="13"/>
          </p:nvPr>
        </p:nvSpPr>
        <p:spPr>
          <a:xfrm>
            <a:off x="913774" y="3051012"/>
            <a:ext cx="5106027" cy="2740187"/>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3" name="Content Placeholder 5"/>
          <p:cNvSpPr>
            <a:spLocks noGrp="1"/>
          </p:cNvSpPr>
          <p:nvPr>
            <p:ph sz="quarter" idx="14"/>
          </p:nvPr>
        </p:nvSpPr>
        <p:spPr>
          <a:xfrm>
            <a:off x="6172200" y="3051012"/>
            <a:ext cx="5105401" cy="2740187"/>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F2319296-883C-4A88-881C-1F09471703CD}" type="datetimeFigureOut">
              <a:rPr lang="tr-TR" smtClean="0"/>
              <a:t>14.11.2022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67EDCE0-1686-4139-87AE-BF0B72986DDB}" type="slidenum">
              <a:rPr lang="tr-TR" smtClean="0"/>
              <a:t>‹#›</a:t>
            </a:fld>
            <a:endParaRPr lang="tr-TR"/>
          </a:p>
        </p:txBody>
      </p:sp>
    </p:spTree>
    <p:extLst>
      <p:ext uri="{BB962C8B-B14F-4D97-AF65-F5344CB8AC3E}">
        <p14:creationId xmlns:p14="http://schemas.microsoft.com/office/powerpoint/2010/main" val="3590352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F2319296-883C-4A88-881C-1F09471703CD}" type="datetimeFigureOut">
              <a:rPr lang="tr-TR" smtClean="0"/>
              <a:t>14.11.2022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67EDCE0-1686-4139-87AE-BF0B72986DDB}" type="slidenum">
              <a:rPr lang="tr-TR" smtClean="0"/>
              <a:t>‹#›</a:t>
            </a:fld>
            <a:endParaRPr lang="tr-TR"/>
          </a:p>
        </p:txBody>
      </p:sp>
    </p:spTree>
    <p:extLst>
      <p:ext uri="{BB962C8B-B14F-4D97-AF65-F5344CB8AC3E}">
        <p14:creationId xmlns:p14="http://schemas.microsoft.com/office/powerpoint/2010/main" val="2370228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2319296-883C-4A88-881C-1F09471703CD}" type="datetimeFigureOut">
              <a:rPr lang="tr-TR" smtClean="0"/>
              <a:t>14.11.2022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67EDCE0-1686-4139-87AE-BF0B72986DDB}" type="slidenum">
              <a:rPr lang="tr-TR" smtClean="0"/>
              <a:t>‹#›</a:t>
            </a:fld>
            <a:endParaRPr lang="tr-TR"/>
          </a:p>
        </p:txBody>
      </p:sp>
    </p:spTree>
    <p:extLst>
      <p:ext uri="{BB962C8B-B14F-4D97-AF65-F5344CB8AC3E}">
        <p14:creationId xmlns:p14="http://schemas.microsoft.com/office/powerpoint/2010/main" val="288518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tr-TR" smtClean="0"/>
              <a:t>Asıl başlık stili için tıklatın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F2319296-883C-4A88-881C-1F09471703CD}" type="datetimeFigureOut">
              <a:rPr lang="tr-TR" smtClean="0"/>
              <a:t>14.11.2022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67EDCE0-1686-4139-87AE-BF0B72986DDB}" type="slidenum">
              <a:rPr lang="tr-TR" smtClean="0"/>
              <a:t>‹#›</a:t>
            </a:fld>
            <a:endParaRPr lang="tr-TR"/>
          </a:p>
        </p:txBody>
      </p:sp>
    </p:spTree>
    <p:extLst>
      <p:ext uri="{BB962C8B-B14F-4D97-AF65-F5344CB8AC3E}">
        <p14:creationId xmlns:p14="http://schemas.microsoft.com/office/powerpoint/2010/main" val="2090505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F2319296-883C-4A88-881C-1F09471703CD}" type="datetimeFigureOut">
              <a:rPr lang="tr-TR" smtClean="0"/>
              <a:t>14.11.2022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67EDCE0-1686-4139-87AE-BF0B72986DDB}" type="slidenum">
              <a:rPr lang="tr-TR" smtClean="0"/>
              <a:t>‹#›</a:t>
            </a:fld>
            <a:endParaRPr lang="tr-TR"/>
          </a:p>
        </p:txBody>
      </p:sp>
    </p:spTree>
    <p:extLst>
      <p:ext uri="{BB962C8B-B14F-4D97-AF65-F5344CB8AC3E}">
        <p14:creationId xmlns:p14="http://schemas.microsoft.com/office/powerpoint/2010/main" val="321893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2319296-883C-4A88-881C-1F09471703CD}" type="datetimeFigureOut">
              <a:rPr lang="tr-TR" smtClean="0"/>
              <a:t>14.11.2022</a:t>
            </a:fld>
            <a:endParaRPr lang="tr-T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tr-T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67EDCE0-1686-4139-87AE-BF0B72986DDB}" type="slidenum">
              <a:rPr lang="tr-TR" smtClean="0"/>
              <a:t>‹#›</a:t>
            </a:fld>
            <a:endParaRPr lang="tr-TR"/>
          </a:p>
        </p:txBody>
      </p:sp>
    </p:spTree>
    <p:extLst>
      <p:ext uri="{BB962C8B-B14F-4D97-AF65-F5344CB8AC3E}">
        <p14:creationId xmlns:p14="http://schemas.microsoft.com/office/powerpoint/2010/main" val="96198239"/>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solidFill>
                  <a:schemeClr val="accent1">
                    <a:lumMod val="40000"/>
                    <a:lumOff val="60000"/>
                  </a:schemeClr>
                </a:solidFill>
              </a:rPr>
              <a:t>Görüntü işleme</a:t>
            </a:r>
            <a:endParaRPr lang="tr-TR" dirty="0">
              <a:solidFill>
                <a:schemeClr val="accent1">
                  <a:lumMod val="40000"/>
                  <a:lumOff val="60000"/>
                </a:schemeClr>
              </a:solidFill>
            </a:endParaRPr>
          </a:p>
        </p:txBody>
      </p:sp>
      <p:sp>
        <p:nvSpPr>
          <p:cNvPr id="3" name="Alt Başlık 2"/>
          <p:cNvSpPr>
            <a:spLocks noGrp="1"/>
          </p:cNvSpPr>
          <p:nvPr>
            <p:ph type="subTitle" idx="1"/>
          </p:nvPr>
        </p:nvSpPr>
        <p:spPr/>
        <p:txBody>
          <a:bodyPr/>
          <a:lstStyle/>
          <a:p>
            <a:r>
              <a:rPr lang="tr-TR" dirty="0" err="1" smtClean="0">
                <a:solidFill>
                  <a:schemeClr val="tx2">
                    <a:lumMod val="40000"/>
                    <a:lumOff val="60000"/>
                  </a:schemeClr>
                </a:solidFill>
              </a:rPr>
              <a:t>Mislina</a:t>
            </a:r>
            <a:r>
              <a:rPr lang="tr-TR" dirty="0" smtClean="0">
                <a:solidFill>
                  <a:schemeClr val="tx2">
                    <a:lumMod val="40000"/>
                    <a:lumOff val="60000"/>
                  </a:schemeClr>
                </a:solidFill>
              </a:rPr>
              <a:t> mihriban yılmaz</a:t>
            </a:r>
            <a:br>
              <a:rPr lang="tr-TR" dirty="0" smtClean="0">
                <a:solidFill>
                  <a:schemeClr val="tx2">
                    <a:lumMod val="40000"/>
                    <a:lumOff val="60000"/>
                  </a:schemeClr>
                </a:solidFill>
              </a:rPr>
            </a:br>
            <a:r>
              <a:rPr lang="tr-TR" dirty="0" smtClean="0">
                <a:solidFill>
                  <a:schemeClr val="tx2">
                    <a:lumMod val="40000"/>
                    <a:lumOff val="60000"/>
                  </a:schemeClr>
                </a:solidFill>
              </a:rPr>
              <a:t>02200201025</a:t>
            </a:r>
            <a:endParaRPr lang="tr-TR" dirty="0">
              <a:solidFill>
                <a:schemeClr val="tx2">
                  <a:lumMod val="40000"/>
                  <a:lumOff val="60000"/>
                </a:schemeClr>
              </a:solidFill>
            </a:endParaRPr>
          </a:p>
        </p:txBody>
      </p:sp>
    </p:spTree>
    <p:extLst>
      <p:ext uri="{BB962C8B-B14F-4D97-AF65-F5344CB8AC3E}">
        <p14:creationId xmlns:p14="http://schemas.microsoft.com/office/powerpoint/2010/main" val="7955024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solidFill>
                  <a:schemeClr val="accent1">
                    <a:lumMod val="40000"/>
                    <a:lumOff val="60000"/>
                  </a:schemeClr>
                </a:solidFill>
              </a:rPr>
              <a:t>Giriş</a:t>
            </a:r>
            <a:endParaRPr lang="tr-TR" dirty="0">
              <a:solidFill>
                <a:schemeClr val="accent1">
                  <a:lumMod val="40000"/>
                  <a:lumOff val="60000"/>
                </a:schemeClr>
              </a:solidFill>
            </a:endParaRPr>
          </a:p>
        </p:txBody>
      </p:sp>
      <p:sp>
        <p:nvSpPr>
          <p:cNvPr id="3" name="İçerik Yer Tutucusu 2"/>
          <p:cNvSpPr>
            <a:spLocks noGrp="1"/>
          </p:cNvSpPr>
          <p:nvPr>
            <p:ph sz="quarter" idx="13"/>
          </p:nvPr>
        </p:nvSpPr>
        <p:spPr/>
        <p:txBody>
          <a:bodyPr>
            <a:normAutofit lnSpcReduction="10000"/>
          </a:bodyPr>
          <a:lstStyle/>
          <a:p>
            <a:r>
              <a:rPr lang="tr-TR" sz="1800" dirty="0">
                <a:solidFill>
                  <a:schemeClr val="tx2">
                    <a:lumMod val="60000"/>
                    <a:lumOff val="40000"/>
                  </a:schemeClr>
                </a:solidFill>
                <a:latin typeface="Trebuchet MS" panose="020B0603020202020204" pitchFamily="34" charset="0"/>
              </a:rPr>
              <a:t>Sebze ve meyveleri kalite ve özelliklerine göre sınıflandırma işlemi genellikle işçiler tarafından el ve göz ile yapılmaktadır. Bu yüzden bir standardın sağlanması zorlaşmaktadır. Yapılan bu çalışmada görüntü işleme yöntemleri kullanılarak kiraz meyvesinin boyutlarına göre sınıflandırılması </a:t>
            </a:r>
            <a:r>
              <a:rPr lang="tr-TR" sz="1800" dirty="0" smtClean="0">
                <a:solidFill>
                  <a:schemeClr val="tx2">
                    <a:lumMod val="60000"/>
                    <a:lumOff val="40000"/>
                  </a:schemeClr>
                </a:solidFill>
                <a:latin typeface="Trebuchet MS" panose="020B0603020202020204" pitchFamily="34" charset="0"/>
              </a:rPr>
              <a:t>amaçlanmıştır</a:t>
            </a:r>
          </a:p>
          <a:p>
            <a:r>
              <a:rPr lang="tr-TR" sz="1800" dirty="0">
                <a:solidFill>
                  <a:schemeClr val="tx2">
                    <a:lumMod val="60000"/>
                    <a:lumOff val="40000"/>
                  </a:schemeClr>
                </a:solidFill>
                <a:latin typeface="Trebuchet MS" panose="020B0603020202020204" pitchFamily="34" charset="0"/>
              </a:rPr>
              <a:t>Bu amaçla, görüntü işleme yöntemleri ile görüntünün arka planı siyah bir zemin haline getirilerek sınıflandırılacak kiraz meyvesinin arka planı temizlenmiştir. Daha sonra elde edilen görüntü çeşitli filtreleme işlemlerine tabi tutulmuş ve belirli algoritmalar ile kirazların sınır alanları belirlenmiştir. Sınırları belirlenen kirazlara ait boyut bilgisi hesaplanarak, kirazlara ait boyutsal sınıflandırma işlemi gerçekleştirilmiştir</a:t>
            </a:r>
          </a:p>
        </p:txBody>
      </p:sp>
    </p:spTree>
    <p:extLst>
      <p:ext uri="{BB962C8B-B14F-4D97-AF65-F5344CB8AC3E}">
        <p14:creationId xmlns:p14="http://schemas.microsoft.com/office/powerpoint/2010/main" val="42068144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solidFill>
                  <a:schemeClr val="accent1">
                    <a:lumMod val="40000"/>
                    <a:lumOff val="60000"/>
                  </a:schemeClr>
                </a:solidFill>
              </a:rPr>
              <a:t>uygulama</a:t>
            </a:r>
            <a:endParaRPr lang="tr-TR" dirty="0">
              <a:solidFill>
                <a:schemeClr val="accent1">
                  <a:lumMod val="40000"/>
                  <a:lumOff val="60000"/>
                </a:schemeClr>
              </a:solidFill>
            </a:endParaRPr>
          </a:p>
        </p:txBody>
      </p:sp>
      <p:sp>
        <p:nvSpPr>
          <p:cNvPr id="3" name="İçerik Yer Tutucusu 2"/>
          <p:cNvSpPr>
            <a:spLocks noGrp="1"/>
          </p:cNvSpPr>
          <p:nvPr>
            <p:ph sz="quarter" idx="13"/>
          </p:nvPr>
        </p:nvSpPr>
        <p:spPr/>
        <p:txBody>
          <a:bodyPr>
            <a:normAutofit/>
          </a:bodyPr>
          <a:lstStyle/>
          <a:p>
            <a:r>
              <a:rPr lang="tr-TR" sz="1800" dirty="0">
                <a:solidFill>
                  <a:schemeClr val="tx2">
                    <a:lumMod val="60000"/>
                    <a:lumOff val="40000"/>
                  </a:schemeClr>
                </a:solidFill>
                <a:latin typeface="Trebuchet MS" panose="020B0603020202020204" pitchFamily="34" charset="0"/>
              </a:rPr>
              <a:t>Sınıflandırma işlemi yapılacak kirazlar Türk Standardı Tasarısı 793’de belirlenen veriler ve diğer kaynaklardan elde edilen boyut standartlarına göre </a:t>
            </a:r>
            <a:r>
              <a:rPr lang="tr-TR" sz="1800" dirty="0" smtClean="0">
                <a:solidFill>
                  <a:schemeClr val="tx2">
                    <a:lumMod val="60000"/>
                    <a:lumOff val="40000"/>
                  </a:schemeClr>
                </a:solidFill>
                <a:latin typeface="Trebuchet MS" panose="020B0603020202020204" pitchFamily="34" charset="0"/>
              </a:rPr>
              <a:t>sınıflandırılmıştır</a:t>
            </a:r>
          </a:p>
          <a:p>
            <a:r>
              <a:rPr lang="tr-TR" sz="1800" dirty="0" smtClean="0">
                <a:solidFill>
                  <a:schemeClr val="tx2">
                    <a:lumMod val="60000"/>
                    <a:lumOff val="40000"/>
                  </a:schemeClr>
                </a:solidFill>
                <a:latin typeface="Trebuchet MS" panose="020B0603020202020204" pitchFamily="34" charset="0"/>
              </a:rPr>
              <a:t>Tabloda belirtilen </a:t>
            </a:r>
            <a:r>
              <a:rPr lang="tr-TR" sz="1800" dirty="0">
                <a:solidFill>
                  <a:schemeClr val="tx2">
                    <a:lumMod val="60000"/>
                    <a:lumOff val="40000"/>
                  </a:schemeClr>
                </a:solidFill>
                <a:latin typeface="Trebuchet MS" panose="020B0603020202020204" pitchFamily="34" charset="0"/>
              </a:rPr>
              <a:t>boyutlara göre, sınıflandırılacak olan kirazların hangi sınıfa dahil oldukları </a:t>
            </a:r>
            <a:r>
              <a:rPr lang="tr-TR" sz="1800" dirty="0" smtClean="0">
                <a:solidFill>
                  <a:schemeClr val="tx2">
                    <a:lumMod val="60000"/>
                    <a:lumOff val="40000"/>
                  </a:schemeClr>
                </a:solidFill>
                <a:latin typeface="Trebuchet MS" panose="020B0603020202020204" pitchFamily="34" charset="0"/>
              </a:rPr>
              <a:t>gösterilmiştir</a:t>
            </a:r>
            <a:endParaRPr lang="tr-TR" sz="1800" dirty="0">
              <a:solidFill>
                <a:schemeClr val="tx2">
                  <a:lumMod val="60000"/>
                  <a:lumOff val="40000"/>
                </a:schemeClr>
              </a:solidFill>
              <a:latin typeface="Trebuchet MS" panose="020B0603020202020204" pitchFamily="34" charset="0"/>
            </a:endParaRPr>
          </a:p>
        </p:txBody>
      </p:sp>
      <p:pic>
        <p:nvPicPr>
          <p:cNvPr id="4" name="Resim 3"/>
          <p:cNvPicPr>
            <a:picLocks noChangeAspect="1"/>
          </p:cNvPicPr>
          <p:nvPr/>
        </p:nvPicPr>
        <p:blipFill>
          <a:blip r:embed="rId2"/>
          <a:stretch>
            <a:fillRect/>
          </a:stretch>
        </p:blipFill>
        <p:spPr>
          <a:xfrm>
            <a:off x="3737920" y="4554730"/>
            <a:ext cx="4715533" cy="1771897"/>
          </a:xfrm>
          <a:prstGeom prst="rect">
            <a:avLst/>
          </a:prstGeom>
        </p:spPr>
      </p:pic>
    </p:spTree>
    <p:extLst>
      <p:ext uri="{BB962C8B-B14F-4D97-AF65-F5344CB8AC3E}">
        <p14:creationId xmlns:p14="http://schemas.microsoft.com/office/powerpoint/2010/main" val="8667766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sz="quarter" idx="13"/>
          </p:nvPr>
        </p:nvSpPr>
        <p:spPr>
          <a:xfrm>
            <a:off x="913774" y="1872344"/>
            <a:ext cx="10363826" cy="4841966"/>
          </a:xfrm>
        </p:spPr>
        <p:txBody>
          <a:bodyPr>
            <a:normAutofit/>
          </a:bodyPr>
          <a:lstStyle/>
          <a:p>
            <a:r>
              <a:rPr lang="tr-TR" sz="1800" dirty="0" smtClean="0">
                <a:solidFill>
                  <a:schemeClr val="tx2">
                    <a:lumMod val="60000"/>
                    <a:lumOff val="40000"/>
                  </a:schemeClr>
                </a:solidFill>
                <a:latin typeface="Trebuchet MS" panose="020B0603020202020204" pitchFamily="34" charset="0"/>
              </a:rPr>
              <a:t>Öncelikle işleminin </a:t>
            </a:r>
            <a:r>
              <a:rPr lang="tr-TR" sz="1800" dirty="0">
                <a:solidFill>
                  <a:schemeClr val="tx2">
                    <a:lumMod val="60000"/>
                    <a:lumOff val="40000"/>
                  </a:schemeClr>
                </a:solidFill>
                <a:latin typeface="Trebuchet MS" panose="020B0603020202020204" pitchFamily="34" charset="0"/>
              </a:rPr>
              <a:t>gerçekleşmesi için işlenmemiş resim programa </a:t>
            </a:r>
            <a:r>
              <a:rPr lang="tr-TR" sz="1800" dirty="0" smtClean="0">
                <a:solidFill>
                  <a:schemeClr val="tx2">
                    <a:lumMod val="60000"/>
                    <a:lumOff val="40000"/>
                  </a:schemeClr>
                </a:solidFill>
                <a:latin typeface="Trebuchet MS" panose="020B0603020202020204" pitchFamily="34" charset="0"/>
              </a:rPr>
              <a:t>yüklenmelidir</a:t>
            </a:r>
          </a:p>
          <a:p>
            <a:r>
              <a:rPr lang="tr-TR" sz="1800" dirty="0">
                <a:solidFill>
                  <a:schemeClr val="tx2">
                    <a:lumMod val="60000"/>
                    <a:lumOff val="40000"/>
                  </a:schemeClr>
                </a:solidFill>
                <a:latin typeface="Trebuchet MS" panose="020B0603020202020204" pitchFamily="34" charset="0"/>
              </a:rPr>
              <a:t>İşlenmiş olarak sisteme yüklenen resim </a:t>
            </a:r>
            <a:r>
              <a:rPr lang="tr-TR" sz="1800" dirty="0" smtClean="0">
                <a:solidFill>
                  <a:schemeClr val="tx2">
                    <a:lumMod val="60000"/>
                    <a:lumOff val="40000"/>
                  </a:schemeClr>
                </a:solidFill>
                <a:latin typeface="Trebuchet MS" panose="020B0603020202020204" pitchFamily="34" charset="0"/>
              </a:rPr>
              <a:t>siyah-beyaz </a:t>
            </a:r>
            <a:r>
              <a:rPr lang="tr-TR" sz="1800" dirty="0">
                <a:solidFill>
                  <a:schemeClr val="tx2">
                    <a:lumMod val="60000"/>
                    <a:lumOff val="40000"/>
                  </a:schemeClr>
                </a:solidFill>
                <a:latin typeface="Trebuchet MS" panose="020B0603020202020204" pitchFamily="34" charset="0"/>
              </a:rPr>
              <a:t>piksellere </a:t>
            </a:r>
            <a:r>
              <a:rPr lang="tr-TR" sz="1800" dirty="0" smtClean="0">
                <a:solidFill>
                  <a:schemeClr val="tx2">
                    <a:lumMod val="60000"/>
                    <a:lumOff val="40000"/>
                  </a:schemeClr>
                </a:solidFill>
                <a:latin typeface="Trebuchet MS" panose="020B0603020202020204" pitchFamily="34" charset="0"/>
              </a:rPr>
              <a:t>dönüştürülmektedir. </a:t>
            </a:r>
            <a:r>
              <a:rPr lang="tr-TR" sz="1800" dirty="0">
                <a:solidFill>
                  <a:schemeClr val="tx2">
                    <a:lumMod val="60000"/>
                    <a:lumOff val="40000"/>
                  </a:schemeClr>
                </a:solidFill>
                <a:latin typeface="Trebuchet MS" panose="020B0603020202020204" pitchFamily="34" charset="0"/>
              </a:rPr>
              <a:t>BU iki aşamada </a:t>
            </a:r>
            <a:r>
              <a:rPr lang="tr-TR" sz="1800" dirty="0" smtClean="0">
                <a:solidFill>
                  <a:schemeClr val="tx2">
                    <a:lumMod val="60000"/>
                    <a:lumOff val="40000"/>
                  </a:schemeClr>
                </a:solidFill>
                <a:latin typeface="Trebuchet MS" panose="020B0603020202020204" pitchFamily="34" charset="0"/>
              </a:rPr>
              <a:t>gerçekleşmektedir</a:t>
            </a:r>
          </a:p>
          <a:p>
            <a:r>
              <a:rPr lang="tr-TR" sz="1800" dirty="0">
                <a:solidFill>
                  <a:schemeClr val="tx2">
                    <a:lumMod val="60000"/>
                    <a:lumOff val="40000"/>
                  </a:schemeClr>
                </a:solidFill>
                <a:latin typeface="Trebuchet MS" panose="020B0603020202020204" pitchFamily="34" charset="0"/>
              </a:rPr>
              <a:t>İlk aşamada resmin arka planı beyaza kirazlar ise siyaha dönüştürülmektedir</a:t>
            </a:r>
            <a:r>
              <a:rPr lang="tr-TR" sz="1800" dirty="0" smtClean="0">
                <a:solidFill>
                  <a:schemeClr val="tx2">
                    <a:lumMod val="60000"/>
                    <a:lumOff val="40000"/>
                  </a:schemeClr>
                </a:solidFill>
                <a:latin typeface="Trebuchet MS" panose="020B0603020202020204" pitchFamily="34" charset="0"/>
              </a:rPr>
              <a:t>.</a:t>
            </a:r>
          </a:p>
          <a:p>
            <a:r>
              <a:rPr lang="tr-TR" sz="1800" dirty="0">
                <a:solidFill>
                  <a:schemeClr val="tx2">
                    <a:lumMod val="60000"/>
                    <a:lumOff val="40000"/>
                  </a:schemeClr>
                </a:solidFill>
                <a:latin typeface="Trebuchet MS" panose="020B0603020202020204" pitchFamily="34" charset="0"/>
              </a:rPr>
              <a:t>İkinci aşamada ise </a:t>
            </a:r>
            <a:r>
              <a:rPr lang="tr-TR" sz="1800" dirty="0" err="1">
                <a:solidFill>
                  <a:schemeClr val="tx2">
                    <a:lumMod val="60000"/>
                    <a:lumOff val="40000"/>
                  </a:schemeClr>
                </a:solidFill>
                <a:latin typeface="Trebuchet MS" panose="020B0603020202020204" pitchFamily="34" charset="0"/>
              </a:rPr>
              <a:t>binary</a:t>
            </a:r>
            <a:r>
              <a:rPr lang="tr-TR" sz="1800" dirty="0">
                <a:solidFill>
                  <a:schemeClr val="tx2">
                    <a:lumMod val="60000"/>
                    <a:lumOff val="40000"/>
                  </a:schemeClr>
                </a:solidFill>
                <a:latin typeface="Trebuchet MS" panose="020B0603020202020204" pitchFamily="34" charset="0"/>
              </a:rPr>
              <a:t> </a:t>
            </a:r>
            <a:r>
              <a:rPr lang="tr-TR" sz="1800" dirty="0" err="1">
                <a:solidFill>
                  <a:schemeClr val="tx2">
                    <a:lumMod val="60000"/>
                    <a:lumOff val="40000"/>
                  </a:schemeClr>
                </a:solidFill>
                <a:latin typeface="Trebuchet MS" panose="020B0603020202020204" pitchFamily="34" charset="0"/>
              </a:rPr>
              <a:t>moddaki</a:t>
            </a:r>
            <a:r>
              <a:rPr lang="tr-TR" sz="1800" dirty="0">
                <a:solidFill>
                  <a:schemeClr val="tx2">
                    <a:lumMod val="60000"/>
                    <a:lumOff val="40000"/>
                  </a:schemeClr>
                </a:solidFill>
                <a:latin typeface="Trebuchet MS" panose="020B0603020202020204" pitchFamily="34" charset="0"/>
              </a:rPr>
              <a:t> resim </a:t>
            </a:r>
            <a:r>
              <a:rPr lang="tr-TR" sz="1800" dirty="0" err="1">
                <a:solidFill>
                  <a:schemeClr val="tx2">
                    <a:lumMod val="60000"/>
                    <a:lumOff val="40000"/>
                  </a:schemeClr>
                </a:solidFill>
                <a:latin typeface="Trebuchet MS" panose="020B0603020202020204" pitchFamily="34" charset="0"/>
              </a:rPr>
              <a:t>Matlab</a:t>
            </a:r>
            <a:r>
              <a:rPr lang="tr-TR" sz="1800" dirty="0">
                <a:solidFill>
                  <a:schemeClr val="tx2">
                    <a:lumMod val="60000"/>
                    <a:lumOff val="40000"/>
                  </a:schemeClr>
                </a:solidFill>
                <a:latin typeface="Trebuchet MS" panose="020B0603020202020204" pitchFamily="34" charset="0"/>
              </a:rPr>
              <a:t> </a:t>
            </a:r>
            <a:r>
              <a:rPr lang="tr-TR" sz="1800" dirty="0" err="1">
                <a:solidFill>
                  <a:schemeClr val="tx2">
                    <a:lumMod val="60000"/>
                    <a:lumOff val="40000"/>
                  </a:schemeClr>
                </a:solidFill>
                <a:latin typeface="Trebuchet MS" panose="020B0603020202020204" pitchFamily="34" charset="0"/>
              </a:rPr>
              <a:t>bwboundaries</a:t>
            </a:r>
            <a:r>
              <a:rPr lang="tr-TR" sz="1800" dirty="0">
                <a:solidFill>
                  <a:schemeClr val="tx2">
                    <a:lumMod val="60000"/>
                    <a:lumOff val="40000"/>
                  </a:schemeClr>
                </a:solidFill>
                <a:latin typeface="Trebuchet MS" panose="020B0603020202020204" pitchFamily="34" charset="0"/>
              </a:rPr>
              <a:t> komutu ile ters çevrilerek arka plan siyaha sınıflandırılacak olan kirazlar beyaza dönüştürülmektedir.</a:t>
            </a:r>
          </a:p>
        </p:txBody>
      </p:sp>
      <p:pic>
        <p:nvPicPr>
          <p:cNvPr id="4" name="Resim 3"/>
          <p:cNvPicPr>
            <a:picLocks noChangeAspect="1"/>
          </p:cNvPicPr>
          <p:nvPr/>
        </p:nvPicPr>
        <p:blipFill>
          <a:blip r:embed="rId2"/>
          <a:stretch>
            <a:fillRect/>
          </a:stretch>
        </p:blipFill>
        <p:spPr>
          <a:xfrm>
            <a:off x="1756094" y="4920342"/>
            <a:ext cx="3451631" cy="1541418"/>
          </a:xfrm>
          <a:prstGeom prst="rect">
            <a:avLst/>
          </a:prstGeom>
        </p:spPr>
      </p:pic>
      <p:pic>
        <p:nvPicPr>
          <p:cNvPr id="5" name="Resim 4"/>
          <p:cNvPicPr>
            <a:picLocks noChangeAspect="1"/>
          </p:cNvPicPr>
          <p:nvPr/>
        </p:nvPicPr>
        <p:blipFill>
          <a:blip r:embed="rId3"/>
          <a:stretch>
            <a:fillRect/>
          </a:stretch>
        </p:blipFill>
        <p:spPr>
          <a:xfrm>
            <a:off x="6516847" y="4920342"/>
            <a:ext cx="3451631" cy="1541418"/>
          </a:xfrm>
          <a:prstGeom prst="rect">
            <a:avLst/>
          </a:prstGeom>
        </p:spPr>
      </p:pic>
      <p:cxnSp>
        <p:nvCxnSpPr>
          <p:cNvPr id="8" name="Düz Ok Bağlayıcısı 7"/>
          <p:cNvCxnSpPr/>
          <p:nvPr/>
        </p:nvCxnSpPr>
        <p:spPr>
          <a:xfrm>
            <a:off x="5495109" y="5691051"/>
            <a:ext cx="7402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p:cNvCxnSpPr/>
          <p:nvPr/>
        </p:nvCxnSpPr>
        <p:spPr>
          <a:xfrm>
            <a:off x="5495109" y="5826034"/>
            <a:ext cx="7402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Düz Ok Bağlayıcısı 9"/>
          <p:cNvCxnSpPr/>
          <p:nvPr/>
        </p:nvCxnSpPr>
        <p:spPr>
          <a:xfrm>
            <a:off x="5495109" y="5556068"/>
            <a:ext cx="7402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72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sz="quarter" idx="13"/>
          </p:nvPr>
        </p:nvSpPr>
        <p:spPr>
          <a:xfrm>
            <a:off x="913774" y="2367092"/>
            <a:ext cx="10363826" cy="3981457"/>
          </a:xfrm>
        </p:spPr>
        <p:txBody>
          <a:bodyPr>
            <a:normAutofit/>
          </a:bodyPr>
          <a:lstStyle/>
          <a:p>
            <a:r>
              <a:rPr lang="tr-TR" sz="1800" dirty="0">
                <a:solidFill>
                  <a:schemeClr val="tx2">
                    <a:lumMod val="60000"/>
                    <a:lumOff val="40000"/>
                  </a:schemeClr>
                </a:solidFill>
                <a:latin typeface="Trebuchet MS" panose="020B0603020202020204" pitchFamily="34" charset="0"/>
              </a:rPr>
              <a:t>Resim siyah-beyaz piksellere dönüştürülüp ters çevirme işlemi uygulandıktan sonra resimde bulunan belirli boyutun altındaki gürültü olarak tabir edilen nesneler </a:t>
            </a:r>
            <a:r>
              <a:rPr lang="tr-TR" sz="1800" dirty="0" err="1">
                <a:solidFill>
                  <a:schemeClr val="tx2">
                    <a:lumMod val="60000"/>
                    <a:lumOff val="40000"/>
                  </a:schemeClr>
                </a:solidFill>
                <a:latin typeface="Trebuchet MS" panose="020B0603020202020204" pitchFamily="34" charset="0"/>
              </a:rPr>
              <a:t>Matlab</a:t>
            </a:r>
            <a:r>
              <a:rPr lang="tr-TR" sz="1800" dirty="0">
                <a:solidFill>
                  <a:schemeClr val="tx2">
                    <a:lumMod val="60000"/>
                    <a:lumOff val="40000"/>
                  </a:schemeClr>
                </a:solidFill>
                <a:latin typeface="Trebuchet MS" panose="020B0603020202020204" pitchFamily="34" charset="0"/>
              </a:rPr>
              <a:t> </a:t>
            </a:r>
            <a:r>
              <a:rPr lang="tr-TR" sz="1800" dirty="0" err="1">
                <a:solidFill>
                  <a:schemeClr val="tx2">
                    <a:lumMod val="60000"/>
                    <a:lumOff val="40000"/>
                  </a:schemeClr>
                </a:solidFill>
                <a:latin typeface="Trebuchet MS" panose="020B0603020202020204" pitchFamily="34" charset="0"/>
              </a:rPr>
              <a:t>bwareaopen</a:t>
            </a:r>
            <a:r>
              <a:rPr lang="tr-TR" sz="1800" dirty="0">
                <a:solidFill>
                  <a:schemeClr val="tx2">
                    <a:lumMod val="60000"/>
                    <a:lumOff val="40000"/>
                  </a:schemeClr>
                </a:solidFill>
                <a:latin typeface="Trebuchet MS" panose="020B0603020202020204" pitchFamily="34" charset="0"/>
              </a:rPr>
              <a:t> komutu ile kaldırılmıştır. Daha sonra program tarafından tespit edilen kirazların sınırları </a:t>
            </a:r>
            <a:r>
              <a:rPr lang="tr-TR" sz="1800" dirty="0" err="1">
                <a:solidFill>
                  <a:schemeClr val="tx2">
                    <a:lumMod val="60000"/>
                    <a:lumOff val="40000"/>
                  </a:schemeClr>
                </a:solidFill>
                <a:latin typeface="Trebuchet MS" panose="020B0603020202020204" pitchFamily="34" charset="0"/>
              </a:rPr>
              <a:t>eşikleme</a:t>
            </a:r>
            <a:r>
              <a:rPr lang="tr-TR" sz="1800" dirty="0">
                <a:solidFill>
                  <a:schemeClr val="tx2">
                    <a:lumMod val="60000"/>
                    <a:lumOff val="40000"/>
                  </a:schemeClr>
                </a:solidFill>
                <a:latin typeface="Trebuchet MS" panose="020B0603020202020204" pitchFamily="34" charset="0"/>
              </a:rPr>
              <a:t> yöntemi kullanılarak mavi renk ile belirlenmiş ve resimde bulunan nesne sayısı ekrana yansıtılmıştır. </a:t>
            </a:r>
          </a:p>
        </p:txBody>
      </p:sp>
      <p:pic>
        <p:nvPicPr>
          <p:cNvPr id="4" name="Resim 3"/>
          <p:cNvPicPr>
            <a:picLocks noChangeAspect="1"/>
          </p:cNvPicPr>
          <p:nvPr/>
        </p:nvPicPr>
        <p:blipFill>
          <a:blip r:embed="rId2"/>
          <a:stretch>
            <a:fillRect/>
          </a:stretch>
        </p:blipFill>
        <p:spPr>
          <a:xfrm>
            <a:off x="1790021" y="4619076"/>
            <a:ext cx="3534268" cy="1247949"/>
          </a:xfrm>
          <a:prstGeom prst="rect">
            <a:avLst/>
          </a:prstGeom>
        </p:spPr>
      </p:pic>
      <p:pic>
        <p:nvPicPr>
          <p:cNvPr id="5" name="Resim 4"/>
          <p:cNvPicPr>
            <a:picLocks noChangeAspect="1"/>
          </p:cNvPicPr>
          <p:nvPr/>
        </p:nvPicPr>
        <p:blipFill>
          <a:blip r:embed="rId3"/>
          <a:stretch>
            <a:fillRect/>
          </a:stretch>
        </p:blipFill>
        <p:spPr>
          <a:xfrm>
            <a:off x="6966889" y="4619075"/>
            <a:ext cx="3448531" cy="1247949"/>
          </a:xfrm>
          <a:prstGeom prst="rect">
            <a:avLst/>
          </a:prstGeom>
        </p:spPr>
      </p:pic>
      <p:cxnSp>
        <p:nvCxnSpPr>
          <p:cNvPr id="7" name="Düz Ok Bağlayıcısı 6"/>
          <p:cNvCxnSpPr/>
          <p:nvPr/>
        </p:nvCxnSpPr>
        <p:spPr>
          <a:xfrm flipV="1">
            <a:off x="5782491" y="5042263"/>
            <a:ext cx="635726" cy="8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Düz Ok Bağlayıcısı 7"/>
          <p:cNvCxnSpPr/>
          <p:nvPr/>
        </p:nvCxnSpPr>
        <p:spPr>
          <a:xfrm flipV="1">
            <a:off x="5786846" y="5203369"/>
            <a:ext cx="635726" cy="8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p:cNvCxnSpPr/>
          <p:nvPr/>
        </p:nvCxnSpPr>
        <p:spPr>
          <a:xfrm flipV="1">
            <a:off x="5786846" y="5364475"/>
            <a:ext cx="635726" cy="8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9301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solidFill>
                  <a:schemeClr val="accent1">
                    <a:lumMod val="60000"/>
                    <a:lumOff val="40000"/>
                  </a:schemeClr>
                </a:solidFill>
              </a:rPr>
              <a:t>Araştırma </a:t>
            </a:r>
            <a:r>
              <a:rPr lang="tr-TR" dirty="0">
                <a:solidFill>
                  <a:schemeClr val="accent1">
                    <a:lumMod val="60000"/>
                    <a:lumOff val="40000"/>
                  </a:schemeClr>
                </a:solidFill>
              </a:rPr>
              <a:t>Sonuçları ve Tartışma</a:t>
            </a:r>
          </a:p>
        </p:txBody>
      </p:sp>
      <p:sp>
        <p:nvSpPr>
          <p:cNvPr id="3" name="İçerik Yer Tutucusu 2"/>
          <p:cNvSpPr>
            <a:spLocks noGrp="1"/>
          </p:cNvSpPr>
          <p:nvPr>
            <p:ph sz="quarter" idx="13"/>
          </p:nvPr>
        </p:nvSpPr>
        <p:spPr>
          <a:xfrm>
            <a:off x="913774" y="2367092"/>
            <a:ext cx="10363826" cy="4112085"/>
          </a:xfrm>
        </p:spPr>
        <p:txBody>
          <a:bodyPr>
            <a:normAutofit/>
          </a:bodyPr>
          <a:lstStyle/>
          <a:p>
            <a:r>
              <a:rPr lang="tr-TR" sz="1800" dirty="0">
                <a:solidFill>
                  <a:schemeClr val="tx2">
                    <a:lumMod val="60000"/>
                    <a:lumOff val="40000"/>
                  </a:schemeClr>
                </a:solidFill>
                <a:latin typeface="Trebuchet MS" panose="020B0603020202020204" pitchFamily="34" charset="0"/>
              </a:rPr>
              <a:t>Sınırları belirlenen kirazlar belirli işlemlerden geçirildikten sonra kirazlara ait alan bilgileri hesaplanmıştır. Hesaplanan alan verileri </a:t>
            </a:r>
            <a:r>
              <a:rPr lang="tr-TR" sz="1800" dirty="0" smtClean="0">
                <a:solidFill>
                  <a:schemeClr val="tx2">
                    <a:lumMod val="60000"/>
                    <a:lumOff val="40000"/>
                  </a:schemeClr>
                </a:solidFill>
                <a:latin typeface="Trebuchet MS" panose="020B0603020202020204" pitchFamily="34" charset="0"/>
              </a:rPr>
              <a:t>AŞAĞIDAKİ TABLODA belirlenen </a:t>
            </a:r>
            <a:r>
              <a:rPr lang="tr-TR" sz="1800" dirty="0">
                <a:solidFill>
                  <a:schemeClr val="tx2">
                    <a:lumMod val="60000"/>
                    <a:lumOff val="40000"/>
                  </a:schemeClr>
                </a:solidFill>
                <a:latin typeface="Trebuchet MS" panose="020B0603020202020204" pitchFamily="34" charset="0"/>
              </a:rPr>
              <a:t>boyut standartlarına göre değerlendirilmiş ve değerlendirme sonucunda kirazlar boyutlarına göre sınıflandırılmıştır. Aşağıdaki </a:t>
            </a:r>
            <a:r>
              <a:rPr lang="tr-TR" sz="1800" dirty="0" err="1" smtClean="0">
                <a:solidFill>
                  <a:schemeClr val="tx2">
                    <a:lumMod val="60000"/>
                    <a:lumOff val="40000"/>
                  </a:schemeClr>
                </a:solidFill>
                <a:latin typeface="Trebuchet MS" panose="020B0603020202020204" pitchFamily="34" charset="0"/>
              </a:rPr>
              <a:t>ŞekilDE</a:t>
            </a:r>
            <a:r>
              <a:rPr lang="tr-TR" sz="1800" dirty="0" smtClean="0">
                <a:solidFill>
                  <a:schemeClr val="tx2">
                    <a:lumMod val="60000"/>
                    <a:lumOff val="40000"/>
                  </a:schemeClr>
                </a:solidFill>
                <a:latin typeface="Trebuchet MS" panose="020B0603020202020204" pitchFamily="34" charset="0"/>
              </a:rPr>
              <a:t> </a:t>
            </a:r>
            <a:r>
              <a:rPr lang="tr-TR" sz="1800" dirty="0">
                <a:solidFill>
                  <a:schemeClr val="tx2">
                    <a:lumMod val="60000"/>
                    <a:lumOff val="40000"/>
                  </a:schemeClr>
                </a:solidFill>
                <a:latin typeface="Trebuchet MS" panose="020B0603020202020204" pitchFamily="34" charset="0"/>
              </a:rPr>
              <a:t>kirazların boyutlarına göre sınıflandırılmış hali gösterilmiştir</a:t>
            </a:r>
          </a:p>
        </p:txBody>
      </p:sp>
      <p:pic>
        <p:nvPicPr>
          <p:cNvPr id="4" name="Resim 3"/>
          <p:cNvPicPr>
            <a:picLocks noChangeAspect="1"/>
          </p:cNvPicPr>
          <p:nvPr/>
        </p:nvPicPr>
        <p:blipFill>
          <a:blip r:embed="rId2"/>
          <a:stretch>
            <a:fillRect/>
          </a:stretch>
        </p:blipFill>
        <p:spPr>
          <a:xfrm>
            <a:off x="4014228" y="4493623"/>
            <a:ext cx="3647136" cy="1359430"/>
          </a:xfrm>
          <a:prstGeom prst="rect">
            <a:avLst/>
          </a:prstGeom>
        </p:spPr>
      </p:pic>
    </p:spTree>
    <p:extLst>
      <p:ext uri="{BB962C8B-B14F-4D97-AF65-F5344CB8AC3E}">
        <p14:creationId xmlns:p14="http://schemas.microsoft.com/office/powerpoint/2010/main" val="25316483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solidFill>
                  <a:schemeClr val="accent1">
                    <a:lumMod val="60000"/>
                    <a:lumOff val="40000"/>
                  </a:schemeClr>
                </a:solidFill>
              </a:rPr>
              <a:t>sonuç</a:t>
            </a:r>
            <a:endParaRPr lang="tr-TR" dirty="0">
              <a:solidFill>
                <a:schemeClr val="accent1">
                  <a:lumMod val="60000"/>
                  <a:lumOff val="40000"/>
                </a:schemeClr>
              </a:solidFill>
            </a:endParaRPr>
          </a:p>
        </p:txBody>
      </p:sp>
      <p:sp>
        <p:nvSpPr>
          <p:cNvPr id="3" name="İçerik Yer Tutucusu 2"/>
          <p:cNvSpPr>
            <a:spLocks noGrp="1"/>
          </p:cNvSpPr>
          <p:nvPr>
            <p:ph sz="quarter" idx="13"/>
          </p:nvPr>
        </p:nvSpPr>
        <p:spPr/>
        <p:txBody>
          <a:bodyPr>
            <a:normAutofit lnSpcReduction="10000"/>
          </a:bodyPr>
          <a:lstStyle/>
          <a:p>
            <a:r>
              <a:rPr lang="tr-TR" sz="1800" dirty="0">
                <a:solidFill>
                  <a:schemeClr val="tx2">
                    <a:lumMod val="60000"/>
                    <a:lumOff val="40000"/>
                  </a:schemeClr>
                </a:solidFill>
                <a:latin typeface="Trebuchet MS" panose="020B0603020202020204" pitchFamily="34" charset="0"/>
              </a:rPr>
              <a:t>Yapılan çalışmada, Ülkemizde yaygın olarak yetiştirilen ve en önemli ihracat ürünlerinden birisi olan kiraz meyvesinin klasik sınıflandırma yöntemleri yerine görüntü işleme teknikleri ile sınıflandırılması sağlanmıştır. Bu sayede önemli ihracat ürünlerinden biri olan kiraz meyvesinin uluslararası standartlara uygun olarak tasnif edilmesi sağlanacak ve ülke ekonomisine katkısı </a:t>
            </a:r>
            <a:r>
              <a:rPr lang="tr-TR" sz="1800" dirty="0" smtClean="0">
                <a:solidFill>
                  <a:schemeClr val="tx2">
                    <a:lumMod val="60000"/>
                    <a:lumOff val="40000"/>
                  </a:schemeClr>
                </a:solidFill>
                <a:latin typeface="Trebuchet MS" panose="020B0603020202020204" pitchFamily="34" charset="0"/>
              </a:rPr>
              <a:t>daha da </a:t>
            </a:r>
            <a:r>
              <a:rPr lang="tr-TR" sz="1800" dirty="0">
                <a:solidFill>
                  <a:schemeClr val="tx2">
                    <a:lumMod val="60000"/>
                    <a:lumOff val="40000"/>
                  </a:schemeClr>
                </a:solidFill>
                <a:latin typeface="Trebuchet MS" panose="020B0603020202020204" pitchFamily="34" charset="0"/>
              </a:rPr>
              <a:t>arttırılacaktır. Yapılan çalışmada kiraz meyvesinin referans boyut değerleri isteğe göre değiştirilerek farklı boyutlarda sınıflama işlemleri de gerçekleştirilebilmektedir. Ayrıca kiraz meyvesinin sınıflandırılması için uygulanan algoritma ve filtreleme yöntemleri farklı meyvelerin sınıflandırılmasında da kullanılabilmektedir. Bu amaçla farklı meyvelere ait boyut bilgileri sisteme girilerek farklı meyvelerinde sınıflandırılması sağlanabilmektedir.</a:t>
            </a:r>
          </a:p>
        </p:txBody>
      </p:sp>
    </p:spTree>
    <p:extLst>
      <p:ext uri="{BB962C8B-B14F-4D97-AF65-F5344CB8AC3E}">
        <p14:creationId xmlns:p14="http://schemas.microsoft.com/office/powerpoint/2010/main" val="36159719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amla">
  <a:themeElements>
    <a:clrScheme name="Damla">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aml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l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TM04033925[[fn=Damla]]</Template>
  <TotalTime>36</TotalTime>
  <Words>375</Words>
  <Application>Microsoft Office PowerPoint</Application>
  <PresentationFormat>Geniş ekran</PresentationFormat>
  <Paragraphs>17</Paragraphs>
  <Slides>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7</vt:i4>
      </vt:variant>
    </vt:vector>
  </HeadingPairs>
  <TitlesOfParts>
    <vt:vector size="11" baseType="lpstr">
      <vt:lpstr>Arial</vt:lpstr>
      <vt:lpstr>Trebuchet MS</vt:lpstr>
      <vt:lpstr>Tw Cen MT</vt:lpstr>
      <vt:lpstr>Damla</vt:lpstr>
      <vt:lpstr>Görüntü işleme</vt:lpstr>
      <vt:lpstr>Giriş</vt:lpstr>
      <vt:lpstr>uygulama</vt:lpstr>
      <vt:lpstr>PowerPoint Sunusu</vt:lpstr>
      <vt:lpstr>PowerPoint Sunusu</vt:lpstr>
      <vt:lpstr>Araştırma Sonuçları ve Tartışma</vt:lpstr>
      <vt:lpstr>sonuç</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dc:title>
  <dc:creator>Pc</dc:creator>
  <cp:lastModifiedBy>Pc</cp:lastModifiedBy>
  <cp:revision>5</cp:revision>
  <dcterms:created xsi:type="dcterms:W3CDTF">2022-11-14T19:53:48Z</dcterms:created>
  <dcterms:modified xsi:type="dcterms:W3CDTF">2022-11-14T20:30:34Z</dcterms:modified>
</cp:coreProperties>
</file>