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616148" y="1620244"/>
            <a:ext cx="7902774" cy="5138867"/>
          </a:xfrm>
          <a:prstGeom prst="rect">
            <a:avLst/>
          </a:prstGeom>
          <a:effectLst>
            <a:outerShdw sx="100000" sy="100000" kx="0" ky="0" algn="b" rotWithShape="0" blurRad="88900" dist="50800" dir="2700000">
              <a:srgbClr val="000000">
                <a:alpha val="75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473273" y="410765"/>
            <a:ext cx="8197454" cy="526853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321468">
              <a:defRPr cap="all" spc="56" sz="28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473273" y="928687"/>
            <a:ext cx="8197454" cy="348259"/>
          </a:xfrm>
          <a:prstGeom prst="rect">
            <a:avLst/>
          </a:prstGeom>
        </p:spPr>
        <p:txBody>
          <a:bodyPr lIns="35718" tIns="35718" rIns="35718" bIns="35718"/>
          <a:lstStyle>
            <a:lvl1pPr marL="0" indent="0" algn="ctr" defTabSz="321468">
              <a:spcBef>
                <a:spcPts val="0"/>
              </a:spcBef>
              <a:buClr>
                <a:srgbClr val="9A958E"/>
              </a:buClr>
              <a:buSzTx/>
              <a:buFontTx/>
              <a:buNone/>
              <a:defRPr cap="all" spc="162" sz="18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lvl1pPr>
            <a:lvl2pPr marL="0" indent="0" algn="ctr" defTabSz="321468">
              <a:spcBef>
                <a:spcPts val="0"/>
              </a:spcBef>
              <a:buClr>
                <a:srgbClr val="9A958E"/>
              </a:buClr>
              <a:buSzTx/>
              <a:buFontTx/>
              <a:buNone/>
              <a:defRPr cap="all" spc="162" sz="18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lvl2pPr>
            <a:lvl3pPr marL="0" indent="0" algn="ctr" defTabSz="321468">
              <a:spcBef>
                <a:spcPts val="0"/>
              </a:spcBef>
              <a:buClr>
                <a:srgbClr val="9A958E"/>
              </a:buClr>
              <a:buSzTx/>
              <a:buFontTx/>
              <a:buNone/>
              <a:defRPr cap="all" spc="162" sz="18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lvl3pPr>
            <a:lvl4pPr marL="0" indent="0" algn="ctr" defTabSz="321468">
              <a:spcBef>
                <a:spcPts val="0"/>
              </a:spcBef>
              <a:buClr>
                <a:srgbClr val="9A958E"/>
              </a:buClr>
              <a:buSzTx/>
              <a:buFontTx/>
              <a:buNone/>
              <a:defRPr cap="all" spc="162" sz="18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lvl4pPr>
            <a:lvl5pPr marL="0" indent="0" algn="ctr" defTabSz="321468">
              <a:spcBef>
                <a:spcPts val="0"/>
              </a:spcBef>
              <a:buClr>
                <a:srgbClr val="9A958E"/>
              </a:buClr>
              <a:buSzTx/>
              <a:buFontTx/>
              <a:buNone/>
              <a:defRPr cap="all" spc="162" sz="18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4461510" y="6507674"/>
            <a:ext cx="220981" cy="207734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321468">
              <a:defRPr cap="all" spc="18" sz="900">
                <a:solidFill>
                  <a:srgbClr val="9A958E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HIVE</a:t>
            </a:r>
          </a:p>
        </p:txBody>
      </p:sp>
      <p:sp>
        <p:nvSpPr>
          <p:cNvPr id="123" name="Подзаголовок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Практика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Загрузка данных</a:t>
            </a:r>
          </a:p>
        </p:txBody>
      </p:sp>
      <p:sp>
        <p:nvSpPr>
          <p:cNvPr id="160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load data &lt;local&gt; inpath </a:t>
            </a:r>
          </a:p>
          <a:p>
            <a:pPr marL="0" indent="0">
              <a:buSzTx/>
              <a:buNone/>
            </a:pPr>
            <a:r>
              <a:t>'/user/anton.pilipenko/npl/rating.data' </a:t>
            </a:r>
          </a:p>
          <a:p>
            <a:pPr marL="0" indent="0">
              <a:buSzTx/>
              <a:buNone/>
            </a:pPr>
            <a:r>
              <a:t>into table rating;</a:t>
            </a:r>
          </a:p>
        </p:txBody>
      </p:sp>
      <p:sp>
        <p:nvSpPr>
          <p:cNvPr id="161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Задания</a:t>
            </a:r>
          </a:p>
        </p:txBody>
      </p:sp>
      <p:sp>
        <p:nvSpPr>
          <p:cNvPr id="164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получить средний возраст пользователей</a:t>
            </a:r>
          </a:p>
        </p:txBody>
      </p:sp>
      <p:sp>
        <p:nvSpPr>
          <p:cNvPr id="165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Задания</a:t>
            </a:r>
          </a:p>
        </p:txBody>
      </p:sp>
      <p:sp>
        <p:nvSpPr>
          <p:cNvPr id="168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получить средний возраст пользователей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select avg(age) </a:t>
            </a:r>
          </a:p>
          <a:p>
            <a:pPr marL="0" indent="0">
              <a:buSzTx/>
              <a:buNone/>
            </a:pPr>
            <a:r>
              <a:t>from users;</a:t>
            </a:r>
          </a:p>
        </p:txBody>
      </p:sp>
      <p:sp>
        <p:nvSpPr>
          <p:cNvPr id="169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Задания</a:t>
            </a:r>
          </a:p>
        </p:txBody>
      </p:sp>
      <p:sp>
        <p:nvSpPr>
          <p:cNvPr id="172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для пользователей старше 21 года получить статистику количества пользователей в разрезе возраста только для тех групп в которых более 10 человек </a:t>
            </a:r>
          </a:p>
        </p:txBody>
      </p:sp>
      <p:sp>
        <p:nvSpPr>
          <p:cNvPr id="173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Задания</a:t>
            </a:r>
          </a:p>
        </p:txBody>
      </p:sp>
      <p:sp>
        <p:nvSpPr>
          <p:cNvPr id="176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select count(*) cnt, age from users</a:t>
            </a:r>
          </a:p>
          <a:p>
            <a:pPr marL="0" indent="0">
              <a:buSzTx/>
              <a:buNone/>
            </a:pPr>
            <a:r>
              <a:t>where age &gt; 21</a:t>
            </a:r>
          </a:p>
          <a:p>
            <a:pPr marL="0" indent="0">
              <a:buSzTx/>
              <a:buNone/>
            </a:pPr>
            <a:r>
              <a:t>group by age </a:t>
            </a:r>
          </a:p>
          <a:p>
            <a:pPr marL="0" indent="0">
              <a:buSzTx/>
              <a:buNone/>
            </a:pPr>
            <a:r>
              <a:t>having count(*) &gt; 10</a:t>
            </a:r>
          </a:p>
          <a:p>
            <a:pPr marL="0" indent="0">
              <a:buSzTx/>
              <a:buNone/>
            </a:pPr>
            <a:r>
              <a:t>order by age;</a:t>
            </a:r>
          </a:p>
        </p:txBody>
      </p:sp>
      <p:sp>
        <p:nvSpPr>
          <p:cNvPr id="177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Задания</a:t>
            </a:r>
          </a:p>
        </p:txBody>
      </p:sp>
      <p:sp>
        <p:nvSpPr>
          <p:cNvPr id="180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получить название, минимальную, максимальную и среднюю оценки комедий, отсортированны по убыванию среднего рейтинга</a:t>
            </a:r>
          </a:p>
        </p:txBody>
      </p:sp>
      <p:sp>
        <p:nvSpPr>
          <p:cNvPr id="181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Задания</a:t>
            </a:r>
          </a:p>
        </p:txBody>
      </p:sp>
      <p:sp>
        <p:nvSpPr>
          <p:cNvPr id="184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Select	min(rating) min_rating,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max(rating) max_rating,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avg(rating) avg_rating,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	m.movie_title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from rating r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join movies m on (r.item_id = m.movie_id)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where m.comedy = 1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group by m.movie_title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order by avg_rating desc</a:t>
            </a:r>
          </a:p>
        </p:txBody>
      </p:sp>
      <p:sp>
        <p:nvSpPr>
          <p:cNvPr id="185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Виртуальные поля</a:t>
            </a:r>
          </a:p>
        </p:txBody>
      </p:sp>
      <p:sp>
        <p:nvSpPr>
          <p:cNvPr id="188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select </a:t>
            </a:r>
            <a:r>
              <a:rPr>
                <a:solidFill>
                  <a:srgbClr val="FF0000"/>
                </a:solidFill>
              </a:rPr>
              <a:t>INPUT__FILE__NAME</a:t>
            </a:r>
            <a:r>
              <a:t>,</a:t>
            </a:r>
          </a:p>
          <a:p>
            <a:pPr marL="0" indent="0">
              <a:buSzTx/>
              <a:buNone/>
              <a:defRPr>
                <a:solidFill>
                  <a:srgbClr val="FF0000"/>
                </a:solidFill>
              </a:defRPr>
            </a:pPr>
            <a:r>
              <a:t>BLOCK__OFFSET__INSIDE__FILE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>
              <a:buSzTx/>
              <a:buNone/>
            </a:pPr>
            <a:r>
              <a:t>m.* </a:t>
            </a:r>
          </a:p>
          <a:p>
            <a:pPr marL="0" indent="0">
              <a:buSzTx/>
              <a:buNone/>
            </a:pPr>
            <a:r>
              <a:t>from  movies m;</a:t>
            </a:r>
          </a:p>
        </p:txBody>
      </p:sp>
      <p:sp>
        <p:nvSpPr>
          <p:cNvPr id="189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Партиционирование</a:t>
            </a:r>
          </a:p>
        </p:txBody>
      </p:sp>
      <p:sp>
        <p:nvSpPr>
          <p:cNvPr id="192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CREATE  TABLE rating_parted(</a:t>
            </a:r>
          </a:p>
          <a:p>
            <a:pPr marL="0" indent="0">
              <a:buSzTx/>
              <a:buNone/>
            </a:pPr>
            <a:r>
              <a:t>user_id int, </a:t>
            </a:r>
          </a:p>
          <a:p>
            <a:pPr marL="0" indent="0">
              <a:buSzTx/>
              <a:buNone/>
            </a:pPr>
            <a:r>
              <a:t>item_id int)</a:t>
            </a:r>
          </a:p>
          <a:p>
            <a:pPr marL="0" indent="0">
              <a:buSzTx/>
              <a:buNone/>
              <a:defRPr b="1">
                <a:solidFill>
                  <a:srgbClr val="FF0000"/>
                </a:solidFill>
              </a:defRPr>
            </a:pPr>
            <a:r>
              <a:t>partitioned by (rating int)</a:t>
            </a:r>
          </a:p>
          <a:p>
            <a:pPr marL="0" indent="0">
              <a:buSzTx/>
              <a:buNone/>
            </a:pPr>
            <a:r>
              <a:t>ROW FORMAT DELIMITED </a:t>
            </a:r>
          </a:p>
          <a:p>
            <a:pPr marL="0" indent="0">
              <a:buSzTx/>
              <a:buNone/>
            </a:pPr>
            <a:r>
              <a:t>FIELDS TERMINATED BY '\t';</a:t>
            </a:r>
          </a:p>
        </p:txBody>
      </p:sp>
      <p:sp>
        <p:nvSpPr>
          <p:cNvPr id="193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Партиционирование</a:t>
            </a:r>
          </a:p>
        </p:txBody>
      </p:sp>
      <p:sp>
        <p:nvSpPr>
          <p:cNvPr id="196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insert into table rating_parted partition (rating=1) </a:t>
            </a:r>
          </a:p>
          <a:p>
            <a:pPr marL="0" indent="0">
              <a:buSzTx/>
              <a:buNone/>
            </a:pPr>
            <a:r>
              <a:t>select t.user_id, t.item_id from rating t where t.rating=1;</a:t>
            </a:r>
          </a:p>
        </p:txBody>
      </p:sp>
      <p:sp>
        <p:nvSpPr>
          <p:cNvPr id="197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ive архитекту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Hive архитектура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9" name="Image"/>
          <p:cNvGrpSpPr/>
          <p:nvPr/>
        </p:nvGrpSpPr>
        <p:grpSpPr>
          <a:xfrm>
            <a:off x="1431681" y="1512806"/>
            <a:ext cx="6280638" cy="5208354"/>
            <a:chOff x="0" y="0"/>
            <a:chExt cx="6280636" cy="5208353"/>
          </a:xfrm>
        </p:grpSpPr>
        <p:pic>
          <p:nvPicPr>
            <p:cNvPr id="12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6200" y="50800"/>
              <a:ext cx="6128237" cy="499245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7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280637" cy="520835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Выгрузки данных</a:t>
            </a:r>
          </a:p>
        </p:txBody>
      </p:sp>
      <p:sp>
        <p:nvSpPr>
          <p:cNvPr id="200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  <a:r>
              <a:t>insert overwrite local directory </a:t>
            </a:r>
            <a:r>
              <a:rPr>
                <a:solidFill>
                  <a:srgbClr val="FF0000"/>
                </a:solidFill>
              </a:rPr>
              <a:t>'/home/apilipenko/result.csv' </a:t>
            </a:r>
            <a:endParaRPr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E46C0A"/>
                </a:solidFill>
              </a:defRPr>
            </a:pPr>
            <a:r>
              <a:t>ROW FORMAT DELIMITED FIELDS TERMINATED BY '\;'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B0F0"/>
                </a:solidFill>
              </a:defRPr>
            </a:pPr>
            <a:r>
              <a:t>select /*+ MAPJOIN(dbl) */ t.ban,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B0F0"/>
                </a:solidFill>
              </a:defRPr>
            </a:pPr>
            <a:r>
              <a:t>t.subscriber_no,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B0F0"/>
                </a:solidFill>
              </a:defRPr>
            </a:pPr>
            <a:r>
              <a:t>t.imsi,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B0F0"/>
                </a:solidFill>
              </a:defRPr>
            </a:pPr>
            <a:r>
              <a:t>lag(t.imsi) over (partition by t.ban, t.subscriber_no order by eff_date_time) old_imsi, 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B0F0"/>
                </a:solidFill>
              </a:defRPr>
            </a:pPr>
            <a:r>
              <a:t>t.eff_date_time,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B0F0"/>
                </a:solidFill>
              </a:defRPr>
            </a:pPr>
            <a:r>
              <a:t>t.exp_date_time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B0F0"/>
                </a:solidFill>
              </a:defRPr>
            </a:pPr>
            <a:r>
              <a:t>from subscriber_sim t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B0F0"/>
                </a:solidFill>
              </a:defRPr>
            </a:pPr>
            <a:r>
              <a:t>join (select ban, subscriber_no from subscriber_sim where eff_date_time &gt;= '2015-07-27' and eff_date_time &lt; '2015-08-03' group by ban, subscriber_no ) dbl on (dbl.ban = t.ban and dbl.subscriber_no = t.subscriber_no);</a:t>
            </a:r>
          </a:p>
        </p:txBody>
      </p:sp>
      <p:sp>
        <p:nvSpPr>
          <p:cNvPr id="201" name="Номер слайда 3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Списки объектов</a:t>
            </a:r>
          </a:p>
        </p:txBody>
      </p:sp>
      <p:sp>
        <p:nvSpPr>
          <p:cNvPr id="132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show databases;</a:t>
            </a:r>
          </a:p>
          <a:p>
            <a:pPr/>
            <a:r>
              <a:t>show tables [in ‘db_name’]</a:t>
            </a:r>
          </a:p>
          <a:p>
            <a:pPr/>
            <a:r>
              <a:t>show partitions &lt;tbl_name&gt;</a:t>
            </a:r>
          </a:p>
          <a:p>
            <a:pPr/>
            <a:r>
              <a:t>show create table &lt;tbl_name&gt;</a:t>
            </a:r>
          </a:p>
        </p:txBody>
      </p:sp>
      <p:sp>
        <p:nvSpPr>
          <p:cNvPr id="133" name="Номер слайда 3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Таблицы</a:t>
            </a:r>
          </a:p>
        </p:txBody>
      </p:sp>
      <p:sp>
        <p:nvSpPr>
          <p:cNvPr id="136" name="Объект 2"/>
          <p:cNvSpPr txBox="1"/>
          <p:nvPr>
            <p:ph type="body" idx="1"/>
          </p:nvPr>
        </p:nvSpPr>
        <p:spPr>
          <a:xfrm>
            <a:off x="350356" y="1286348"/>
            <a:ext cx="8229601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Regular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>
                <a:solidFill>
                  <a:srgbClr val="C00000"/>
                </a:solidFill>
              </a:defRPr>
            </a:pPr>
            <a:r>
              <a:t>CREATE  TABLE </a:t>
            </a:r>
            <a:r>
              <a:rPr>
                <a:solidFill>
                  <a:srgbClr val="558ED5"/>
                </a:solidFill>
              </a:rPr>
              <a:t>users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(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 user_id </a:t>
            </a:r>
            <a:r>
              <a:rPr>
                <a:solidFill>
                  <a:srgbClr val="558ED5"/>
                </a:solidFill>
              </a:rPr>
              <a:t>int</a:t>
            </a:r>
            <a:r>
              <a:t>,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 age </a:t>
            </a:r>
            <a:r>
              <a:rPr>
                <a:solidFill>
                  <a:srgbClr val="558ED5"/>
                </a:solidFill>
              </a:rPr>
              <a:t>int</a:t>
            </a:r>
            <a:r>
              <a:t>, 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 gender </a:t>
            </a:r>
            <a:r>
              <a:rPr>
                <a:solidFill>
                  <a:srgbClr val="558ED5"/>
                </a:solidFill>
              </a:rPr>
              <a:t>string</a:t>
            </a:r>
            <a:r>
              <a:t>, 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 occupation </a:t>
            </a:r>
            <a:r>
              <a:rPr>
                <a:solidFill>
                  <a:srgbClr val="558ED5"/>
                </a:solidFill>
              </a:rPr>
              <a:t>string</a:t>
            </a:r>
            <a:r>
              <a:t>,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 zip </a:t>
            </a:r>
            <a:r>
              <a:rPr>
                <a:solidFill>
                  <a:srgbClr val="558ED5"/>
                </a:solidFill>
              </a:rPr>
              <a:t>string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)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>
                <a:solidFill>
                  <a:srgbClr val="C00000"/>
                </a:solidFill>
              </a:defRPr>
            </a:pPr>
            <a:r>
              <a:t>ROW FORMAT DELIMITED </a:t>
            </a:r>
          </a:p>
          <a:p>
            <a:pPr lvl="1"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500">
                <a:solidFill>
                  <a:srgbClr val="C00000"/>
                </a:solidFill>
              </a:defRPr>
            </a:pPr>
            <a:r>
              <a:t>FIELDS TERMINATED BY </a:t>
            </a:r>
            <a:r>
              <a:rPr>
                <a:solidFill>
                  <a:srgbClr val="FF0000"/>
                </a:solidFill>
              </a:rPr>
              <a:t>‘|' location ‘/user/anton.pilipenko/users’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7" name="Номер слайда 3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Таблицы</a:t>
            </a:r>
          </a:p>
        </p:txBody>
      </p:sp>
      <p:sp>
        <p:nvSpPr>
          <p:cNvPr id="140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External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rgbClr val="C00000"/>
                </a:solidFill>
              </a:defRPr>
            </a:pPr>
            <a:r>
              <a:t>create external table </a:t>
            </a:r>
            <a:r>
              <a:rPr>
                <a:solidFill>
                  <a:srgbClr val="000000"/>
                </a:solidFill>
              </a:rPr>
              <a:t>genre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(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name </a:t>
            </a:r>
            <a:r>
              <a:rPr>
                <a:solidFill>
                  <a:srgbClr val="558ED5"/>
                </a:solidFill>
              </a:rPr>
              <a:t>string</a:t>
            </a:r>
            <a:r>
              <a:t>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id </a:t>
            </a:r>
            <a:r>
              <a:rPr>
                <a:solidFill>
                  <a:srgbClr val="558ED5"/>
                </a:solidFill>
              </a:rPr>
              <a:t>int</a:t>
            </a:r>
            <a:endParaRPr>
              <a:solidFill>
                <a:srgbClr val="558ED5"/>
              </a:solidFill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rgbClr val="C00000"/>
                </a:solidFill>
              </a:defRPr>
            </a:pPr>
            <a:r>
              <a:t>ROW FORMAT DELIMITED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rgbClr val="C00000"/>
                </a:solidFill>
              </a:defRPr>
            </a:pPr>
            <a:r>
              <a:t>FIELDS TERMINATED BY '|'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rgbClr val="C00000"/>
                </a:solidFill>
              </a:defRPr>
            </a:pPr>
            <a:r>
              <a:t>location </a:t>
            </a:r>
            <a:r>
              <a:rPr>
                <a:solidFill>
                  <a:srgbClr val="FF0000"/>
                </a:solidFill>
              </a:rPr>
              <a:t>'/user/anton.pilipenko/genre/';</a:t>
            </a:r>
          </a:p>
        </p:txBody>
      </p:sp>
      <p:sp>
        <p:nvSpPr>
          <p:cNvPr id="141" name="Номер слайда 3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Скрипты</a:t>
            </a:r>
          </a:p>
        </p:txBody>
      </p:sp>
      <p:sp>
        <p:nvSpPr>
          <p:cNvPr id="144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CREATE  TABLE users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(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user_id int,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age int,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gender string,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occupation string,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zip string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ROW FORMAT DELIMITED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FIELDS TERMINATED BY ‘|'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STORED AS TEXTFILE;</a:t>
            </a:r>
          </a:p>
        </p:txBody>
      </p:sp>
      <p:sp>
        <p:nvSpPr>
          <p:cNvPr id="145" name="Номер слайда 3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Скрипты</a:t>
            </a:r>
          </a:p>
        </p:txBody>
      </p:sp>
      <p:sp>
        <p:nvSpPr>
          <p:cNvPr id="148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create table movies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(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movie_id int,</a:t>
            </a:r>
            <a:r>
              <a:t> </a:t>
            </a:r>
            <a:r>
              <a:t> movie_title string,</a:t>
            </a:r>
            <a:r>
              <a:t> </a:t>
            </a:r>
            <a:r>
              <a:t> release_date string,</a:t>
            </a:r>
            <a:r>
              <a:t> </a:t>
            </a:r>
            <a:r>
              <a:t> video_release_date string,</a:t>
            </a:r>
            <a:r>
              <a:t> </a:t>
            </a:r>
            <a:r>
              <a:t> IMDbURL string,</a:t>
            </a:r>
            <a:r>
              <a:t> </a:t>
            </a:r>
            <a:r>
              <a:t> unknown int,</a:t>
            </a:r>
            <a:r>
              <a:t> </a:t>
            </a:r>
            <a:r>
              <a:t> Action int,</a:t>
            </a:r>
            <a:r>
              <a:t> </a:t>
            </a:r>
            <a:r>
              <a:t> Adventure int,</a:t>
            </a:r>
            <a:r>
              <a:t> </a:t>
            </a:r>
            <a:r>
              <a:t> Animation int,</a:t>
            </a:r>
            <a:r>
              <a:t> </a:t>
            </a:r>
            <a:r>
              <a:t> Childrens int, Comedy int,</a:t>
            </a:r>
            <a:r>
              <a:t> </a:t>
            </a:r>
            <a:r>
              <a:t> Crime int,</a:t>
            </a:r>
            <a:r>
              <a:t> </a:t>
            </a:r>
            <a:r>
              <a:t> Documentary int, Drama int,</a:t>
            </a:r>
            <a:r>
              <a:t> </a:t>
            </a:r>
            <a:r>
              <a:t> Fantasy int,</a:t>
            </a:r>
            <a:r>
              <a:t> </a:t>
            </a:r>
            <a:r>
              <a:t> FilmNoir int,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Horror int,</a:t>
            </a:r>
            <a:r>
              <a:t> </a:t>
            </a:r>
            <a:r>
              <a:t> Musical int,</a:t>
            </a:r>
            <a:r>
              <a:t> </a:t>
            </a:r>
            <a:r>
              <a:t> Mystery int,</a:t>
            </a:r>
            <a:r>
              <a:t> </a:t>
            </a:r>
            <a:r>
              <a:t> Romance int,</a:t>
            </a:r>
            <a:r>
              <a:t> </a:t>
            </a:r>
            <a:r>
              <a:t> SciFi int,</a:t>
            </a:r>
            <a:r>
              <a:t> </a:t>
            </a:r>
            <a:r>
              <a:t> Thriller int,</a:t>
            </a:r>
            <a:r>
              <a:t> </a:t>
            </a:r>
            <a:r>
              <a:t> War int,</a:t>
            </a:r>
            <a:r>
              <a:t> </a:t>
            </a:r>
            <a:r>
              <a:t> Western int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)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row format delimited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fields terminated by ‘\|'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STORED AS TEXTFILE;;</a:t>
            </a:r>
          </a:p>
        </p:txBody>
      </p:sp>
      <p:sp>
        <p:nvSpPr>
          <p:cNvPr id="149" name="Номер слайда 3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Скрипты</a:t>
            </a:r>
          </a:p>
        </p:txBody>
      </p:sp>
      <p:sp>
        <p:nvSpPr>
          <p:cNvPr id="152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lnSpc>
                <a:spcPct val="90000"/>
              </a:lnSpc>
              <a:buSzTx/>
              <a:buNone/>
              <a:defRPr sz="3008"/>
            </a:pPr>
            <a:r>
              <a:t>CREATE  TABLE rating</a:t>
            </a:r>
          </a:p>
          <a:p>
            <a:pPr marL="0" indent="0" defTabSz="859536">
              <a:lnSpc>
                <a:spcPct val="90000"/>
              </a:lnSpc>
              <a:buSzTx/>
              <a:buNone/>
              <a:defRPr sz="3008"/>
            </a:pPr>
            <a:r>
              <a:t>(</a:t>
            </a:r>
          </a:p>
          <a:p>
            <a:pPr marL="0" indent="0" defTabSz="859536">
              <a:lnSpc>
                <a:spcPct val="90000"/>
              </a:lnSpc>
              <a:buSzTx/>
              <a:buNone/>
              <a:defRPr sz="3008"/>
            </a:pPr>
            <a:r>
              <a:t>user_id int, </a:t>
            </a:r>
          </a:p>
          <a:p>
            <a:pPr marL="0" indent="0" defTabSz="859536">
              <a:lnSpc>
                <a:spcPct val="90000"/>
              </a:lnSpc>
              <a:buSzTx/>
              <a:buNone/>
              <a:defRPr sz="3008"/>
            </a:pPr>
            <a:r>
              <a:t>item_id int, </a:t>
            </a:r>
          </a:p>
          <a:p>
            <a:pPr marL="0" indent="0" defTabSz="859536">
              <a:lnSpc>
                <a:spcPct val="90000"/>
              </a:lnSpc>
              <a:buSzTx/>
              <a:buNone/>
              <a:defRPr sz="3008"/>
            </a:pPr>
            <a:r>
              <a:t>rating int</a:t>
            </a:r>
          </a:p>
          <a:p>
            <a:pPr marL="0" indent="0" defTabSz="859536">
              <a:lnSpc>
                <a:spcPct val="90000"/>
              </a:lnSpc>
              <a:buSzTx/>
              <a:buNone/>
              <a:defRPr sz="3008"/>
            </a:pPr>
            <a:r>
              <a:t>)</a:t>
            </a:r>
          </a:p>
          <a:p>
            <a:pPr marL="0" indent="0" defTabSz="859536">
              <a:lnSpc>
                <a:spcPct val="90000"/>
              </a:lnSpc>
              <a:buSzTx/>
              <a:buNone/>
              <a:defRPr sz="3008"/>
            </a:pPr>
            <a:r>
              <a:t>ROW FORMAT DELIMITED </a:t>
            </a:r>
          </a:p>
          <a:p>
            <a:pPr marL="0" indent="0" defTabSz="859536">
              <a:lnSpc>
                <a:spcPct val="90000"/>
              </a:lnSpc>
              <a:buSzTx/>
              <a:buNone/>
              <a:defRPr sz="3008"/>
            </a:pPr>
            <a:r>
              <a:t>FIELDS TERMINATED BY ‘\t’</a:t>
            </a:r>
          </a:p>
          <a:p>
            <a:pPr marL="0" indent="0" defTabSz="859536">
              <a:lnSpc>
                <a:spcPct val="90000"/>
              </a:lnSpc>
              <a:buSzTx/>
              <a:buNone/>
              <a:defRPr sz="3008"/>
            </a:pPr>
            <a:r>
              <a:t>STORED AS TEXTFILE;</a:t>
            </a:r>
          </a:p>
        </p:txBody>
      </p:sp>
      <p:sp>
        <p:nvSpPr>
          <p:cNvPr id="153" name="Номер слайда 3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Скрипты</a:t>
            </a:r>
          </a:p>
        </p:txBody>
      </p:sp>
      <p:sp>
        <p:nvSpPr>
          <p:cNvPr id="156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</a:pPr>
            <a:r>
              <a:t>create external table genre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(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  name string,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  id int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  )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ROW FORMAT DELIMITED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FIELDS TERMINATED BY '|'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location '/user/anton.pilipenko/npl/';</a:t>
            </a:r>
          </a:p>
        </p:txBody>
      </p:sp>
      <p:sp>
        <p:nvSpPr>
          <p:cNvPr id="157" name="Номер слайда 3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