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9" r:id="rId5"/>
    <p:sldId id="260" r:id="rId6"/>
    <p:sldId id="261" r:id="rId7"/>
    <p:sldId id="263" r:id="rId8"/>
    <p:sldId id="264" r:id="rId9"/>
    <p:sldId id="266" r:id="rId10"/>
    <p:sldId id="265" r:id="rId11"/>
    <p:sldId id="267" r:id="rId12"/>
    <p:sldId id="268" r:id="rId13"/>
    <p:sldId id="269" r:id="rId14"/>
    <p:sldId id="286" r:id="rId15"/>
    <p:sldId id="270" r:id="rId16"/>
    <p:sldId id="271" r:id="rId17"/>
    <p:sldId id="272" r:id="rId18"/>
    <p:sldId id="273" r:id="rId19"/>
    <p:sldId id="274" r:id="rId20"/>
    <p:sldId id="275" r:id="rId21"/>
    <p:sldId id="276" r:id="rId22"/>
    <p:sldId id="301" r:id="rId23"/>
    <p:sldId id="277" r:id="rId24"/>
    <p:sldId id="302" r:id="rId25"/>
    <p:sldId id="278" r:id="rId26"/>
    <p:sldId id="303" r:id="rId27"/>
    <p:sldId id="279" r:id="rId28"/>
    <p:sldId id="304" r:id="rId29"/>
    <p:sldId id="280" r:id="rId30"/>
    <p:sldId id="305" r:id="rId31"/>
    <p:sldId id="281" r:id="rId32"/>
    <p:sldId id="282" r:id="rId33"/>
    <p:sldId id="283" r:id="rId34"/>
    <p:sldId id="284" r:id="rId35"/>
    <p:sldId id="287" r:id="rId36"/>
    <p:sldId id="285" r:id="rId37"/>
    <p:sldId id="288" r:id="rId38"/>
    <p:sldId id="289" r:id="rId39"/>
    <p:sldId id="290" r:id="rId40"/>
    <p:sldId id="291" r:id="rId41"/>
    <p:sldId id="297" r:id="rId42"/>
    <p:sldId id="296" r:id="rId43"/>
    <p:sldId id="292" r:id="rId44"/>
    <p:sldId id="293" r:id="rId45"/>
    <p:sldId id="294" r:id="rId46"/>
    <p:sldId id="295" r:id="rId47"/>
    <p:sldId id="298" r:id="rId48"/>
    <p:sldId id="299" r:id="rId49"/>
    <p:sldId id="30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52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_tradnl" smtClean="0"/>
              <a:t>Clic para editar título</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29/08/17</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‹Nr.›</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_tradnl" smtClean="0"/>
              <a:t>Clic para editar título</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29/08/17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_tradnl" smtClean="0"/>
              <a:t>Clic para editar título</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058CB827-F132-4DF6-9FB9-4035A4C798EF}" type="datetime1">
              <a:rPr lang="en-US" smtClean="0"/>
              <a:pPr/>
              <a:t>29/08/17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29/08/17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‹Nr.›</a:t>
            </a:fld>
            <a:endParaRPr lang="en-US"/>
          </a:p>
        </p:txBody>
      </p:sp>
      <p:sp>
        <p:nvSpPr>
          <p:cNvPr id="9" name="Title 8"/>
          <p:cNvSpPr>
            <a:spLocks noGrp="1"/>
          </p:cNvSpPr>
          <p:nvPr>
            <p:ph type="title"/>
          </p:nvPr>
        </p:nvSpPr>
        <p:spPr>
          <a:xfrm>
            <a:off x="914400" y="1544715"/>
            <a:ext cx="7315200" cy="1154097"/>
          </a:xfrm>
        </p:spPr>
        <p:txBody>
          <a:bodyPr/>
          <a:lstStyle/>
          <a:p>
            <a:r>
              <a:rPr lang="es-ES_tradnl" smtClean="0"/>
              <a:t>Clic para editar título</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63A17B41-4A0C-4639-A132-E5C8F99A4BE8}" type="datetime1">
              <a:rPr lang="en-US" smtClean="0"/>
              <a:pPr/>
              <a:t>29/08/17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‹Nr.›</a:t>
            </a:fld>
            <a:endParaRPr lang="en-US"/>
          </a:p>
        </p:txBody>
      </p:sp>
      <p:sp>
        <p:nvSpPr>
          <p:cNvPr id="10" name="Title 9"/>
          <p:cNvSpPr>
            <a:spLocks noGrp="1"/>
          </p:cNvSpPr>
          <p:nvPr>
            <p:ph type="title"/>
          </p:nvPr>
        </p:nvSpPr>
        <p:spPr>
          <a:xfrm>
            <a:off x="914400" y="1544715"/>
            <a:ext cx="7315200" cy="1154097"/>
          </a:xfrm>
        </p:spPr>
        <p:txBody>
          <a:bodyPr/>
          <a:lstStyle/>
          <a:p>
            <a:r>
              <a:rPr lang="es-ES_tradnl" smtClean="0"/>
              <a:t>Clic para editar título</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29/08/17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29/08/17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_tradnl" smtClean="0"/>
              <a:t>Clic para editar título</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93CF52C1-9A39-494C-9977-BBEFAB872C1F}" type="datetime1">
              <a:rPr lang="en-US" smtClean="0"/>
              <a:pPr/>
              <a:t>29/08/17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_tradnl" smtClean="0"/>
              <a:t>Clic para editar título</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CD1EACE2-EA00-4376-9A66-47ABB8B02CF5}" type="datetime1">
              <a:rPr lang="en-US" smtClean="0"/>
              <a:pPr/>
              <a:t>29/08/17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29/08/17</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‹Nr.›</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Políticas empresariales</a:t>
            </a:r>
            <a:endParaRPr lang="es-ES" dirty="0"/>
          </a:p>
        </p:txBody>
      </p:sp>
      <p:sp>
        <p:nvSpPr>
          <p:cNvPr id="3" name="Subtítulo 2"/>
          <p:cNvSpPr>
            <a:spLocks noGrp="1"/>
          </p:cNvSpPr>
          <p:nvPr>
            <p:ph type="subTitle" idx="1"/>
          </p:nvPr>
        </p:nvSpPr>
        <p:spPr/>
        <p:txBody>
          <a:bodyPr/>
          <a:lstStyle/>
          <a:p>
            <a:r>
              <a:rPr lang="es-ES" dirty="0" smtClean="0"/>
              <a:t>Tema La Organización y sus fundamentos</a:t>
            </a:r>
            <a:endParaRPr lang="es-ES" dirty="0"/>
          </a:p>
        </p:txBody>
      </p:sp>
    </p:spTree>
    <p:extLst>
      <p:ext uri="{BB962C8B-B14F-4D97-AF65-F5344CB8AC3E}">
        <p14:creationId xmlns:p14="http://schemas.microsoft.com/office/powerpoint/2010/main" val="28303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Proceso administrativo</a:t>
            </a:r>
            <a:endParaRPr lang="es-ES" dirty="0"/>
          </a:p>
        </p:txBody>
      </p:sp>
      <p:sp>
        <p:nvSpPr>
          <p:cNvPr id="6" name="Marcador de contenido 5"/>
          <p:cNvSpPr>
            <a:spLocks noGrp="1"/>
          </p:cNvSpPr>
          <p:nvPr>
            <p:ph idx="1"/>
          </p:nvPr>
        </p:nvSpPr>
        <p:spPr/>
        <p:txBody>
          <a:bodyPr>
            <a:normAutofit fontScale="92500"/>
          </a:bodyPr>
          <a:lstStyle/>
          <a:p>
            <a:pPr>
              <a:lnSpc>
                <a:spcPts val="2900"/>
              </a:lnSpc>
              <a:tabLst>
                <a:tab pos="215900" algn="l"/>
                <a:tab pos="1193800" algn="l"/>
              </a:tabLst>
            </a:pPr>
            <a:r>
              <a:rPr lang="en-US" altLang="zh-CN" dirty="0" err="1">
                <a:solidFill>
                  <a:srgbClr val="99CC00"/>
                </a:solidFill>
                <a:latin typeface="Trebuchet MS" pitchFamily="18" charset="0"/>
                <a:cs typeface="Trebuchet MS" pitchFamily="18" charset="0"/>
              </a:rPr>
              <a:t>Planear</a:t>
            </a:r>
            <a:r>
              <a:rPr lang="en-US" altLang="zh-CN" dirty="0">
                <a:solidFill>
                  <a:srgbClr val="99CC00"/>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Visualizar</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a</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futuro</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y</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trazar</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el</a:t>
            </a:r>
            <a:r>
              <a:rPr lang="en-US" altLang="zh-CN" dirty="0">
                <a:latin typeface="Times New Roman" pitchFamily="18" charset="0"/>
                <a:cs typeface="Times New Roman" pitchFamily="18" charset="0"/>
              </a:rPr>
              <a:t>  </a:t>
            </a:r>
            <a:r>
              <a:rPr lang="en-US" altLang="zh-CN" dirty="0" err="1" smtClean="0">
                <a:solidFill>
                  <a:srgbClr val="FFFFFF"/>
                </a:solidFill>
                <a:latin typeface="Trebuchet MS" pitchFamily="18" charset="0"/>
                <a:cs typeface="Trebuchet MS" pitchFamily="18" charset="0"/>
              </a:rPr>
              <a:t>programa</a:t>
            </a:r>
            <a:r>
              <a:rPr lang="en-US" altLang="zh-CN" dirty="0" smtClean="0">
                <a:solidFill>
                  <a:srgbClr val="FFFFFF"/>
                </a:solidFill>
                <a:latin typeface="Trebuchet MS" pitchFamily="18" charset="0"/>
                <a:cs typeface="Trebuchet MS" pitchFamily="18" charset="0"/>
              </a:rPr>
              <a:t> de</a:t>
            </a:r>
            <a:r>
              <a:rPr lang="en-US" altLang="zh-CN" dirty="0" smtClean="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acción</a:t>
            </a:r>
            <a:r>
              <a:rPr lang="en-US" altLang="zh-CN" dirty="0" smtClean="0">
                <a:solidFill>
                  <a:srgbClr val="FFFFFF"/>
                </a:solidFill>
                <a:latin typeface="Trebuchet MS" pitchFamily="18" charset="0"/>
                <a:cs typeface="Trebuchet MS" pitchFamily="18" charset="0"/>
              </a:rPr>
              <a:t>.</a:t>
            </a:r>
          </a:p>
          <a:p>
            <a:pPr>
              <a:lnSpc>
                <a:spcPts val="3000"/>
              </a:lnSpc>
              <a:tabLst>
                <a:tab pos="215900" algn="l"/>
                <a:tab pos="1193800" algn="l"/>
              </a:tabLst>
            </a:pPr>
            <a:r>
              <a:rPr lang="en-US" altLang="zh-CN" dirty="0" err="1">
                <a:solidFill>
                  <a:srgbClr val="99CC00"/>
                </a:solidFill>
                <a:latin typeface="Trebuchet MS" pitchFamily="18" charset="0"/>
                <a:cs typeface="Trebuchet MS" pitchFamily="18" charset="0"/>
              </a:rPr>
              <a:t>Organizar</a:t>
            </a:r>
            <a:r>
              <a:rPr lang="en-US" altLang="zh-CN" dirty="0">
                <a:solidFill>
                  <a:srgbClr val="99CC00"/>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Construir</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tanto</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la</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estructura</a:t>
            </a:r>
            <a:r>
              <a:rPr lang="en-US" altLang="zh-CN" dirty="0">
                <a:latin typeface="Times New Roman" pitchFamily="18" charset="0"/>
                <a:cs typeface="Times New Roman" pitchFamily="18" charset="0"/>
              </a:rPr>
              <a:t>  </a:t>
            </a:r>
            <a:r>
              <a:rPr lang="en-US" altLang="zh-CN" dirty="0" smtClean="0">
                <a:solidFill>
                  <a:srgbClr val="FFFFFF"/>
                </a:solidFill>
                <a:latin typeface="Trebuchet MS" pitchFamily="18" charset="0"/>
                <a:cs typeface="Trebuchet MS" pitchFamily="18" charset="0"/>
              </a:rPr>
              <a:t>material </a:t>
            </a:r>
            <a:r>
              <a:rPr lang="en-US" altLang="zh-CN" dirty="0" err="1" smtClean="0">
                <a:solidFill>
                  <a:srgbClr val="FFFFFF"/>
                </a:solidFill>
                <a:latin typeface="Trebuchet MS" pitchFamily="18" charset="0"/>
                <a:cs typeface="Trebuchet MS" pitchFamily="18" charset="0"/>
              </a:rPr>
              <a:t>como</a:t>
            </a:r>
            <a:r>
              <a:rPr lang="en-US" altLang="zh-CN" dirty="0" smtClean="0">
                <a:latin typeface="Times New Roman" pitchFamily="18" charset="0"/>
                <a:cs typeface="Times New Roman" pitchFamily="18" charset="0"/>
              </a:rPr>
              <a:t> </a:t>
            </a:r>
            <a:r>
              <a:rPr lang="en-US" altLang="zh-CN" dirty="0" smtClean="0">
                <a:solidFill>
                  <a:srgbClr val="FFFFFF"/>
                </a:solidFill>
                <a:latin typeface="Trebuchet MS" pitchFamily="18" charset="0"/>
                <a:cs typeface="Trebuchet MS" pitchFamily="18" charset="0"/>
              </a:rPr>
              <a:t>social</a:t>
            </a:r>
            <a:r>
              <a:rPr lang="en-US" altLang="zh-CN" dirty="0" smtClean="0">
                <a:latin typeface="Times New Roman" pitchFamily="18" charset="0"/>
                <a:cs typeface="Times New Roman" pitchFamily="18" charset="0"/>
              </a:rPr>
              <a:t> </a:t>
            </a:r>
            <a:r>
              <a:rPr lang="en-US" altLang="zh-CN" dirty="0" smtClean="0">
                <a:solidFill>
                  <a:srgbClr val="FFFFFF"/>
                </a:solidFill>
                <a:latin typeface="Trebuchet MS" pitchFamily="18" charset="0"/>
                <a:cs typeface="Trebuchet MS" pitchFamily="18" charset="0"/>
              </a:rPr>
              <a:t>de</a:t>
            </a:r>
            <a:r>
              <a:rPr lang="en-US" altLang="zh-CN" dirty="0" smtClean="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la</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empresa</a:t>
            </a:r>
            <a:r>
              <a:rPr lang="en-US" altLang="zh-CN" dirty="0" smtClean="0">
                <a:solidFill>
                  <a:srgbClr val="FFFFFF"/>
                </a:solidFill>
                <a:latin typeface="Trebuchet MS" pitchFamily="18" charset="0"/>
                <a:cs typeface="Trebuchet MS" pitchFamily="18" charset="0"/>
              </a:rPr>
              <a:t>.</a:t>
            </a:r>
          </a:p>
          <a:p>
            <a:pPr>
              <a:lnSpc>
                <a:spcPts val="3000"/>
              </a:lnSpc>
              <a:tabLst>
                <a:tab pos="215900" algn="l"/>
                <a:tab pos="1193800" algn="l"/>
              </a:tabLst>
            </a:pPr>
            <a:r>
              <a:rPr lang="en-US" altLang="zh-CN" dirty="0" err="1">
                <a:solidFill>
                  <a:srgbClr val="99CC00"/>
                </a:solidFill>
                <a:latin typeface="Trebuchet MS" pitchFamily="18" charset="0"/>
                <a:cs typeface="Trebuchet MS" pitchFamily="18" charset="0"/>
              </a:rPr>
              <a:t>Dirigir</a:t>
            </a:r>
            <a:r>
              <a:rPr lang="en-US" altLang="zh-CN" dirty="0">
                <a:solidFill>
                  <a:srgbClr val="99CC00"/>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Guiar</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y</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orientar</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al</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personal.</a:t>
            </a:r>
          </a:p>
          <a:p>
            <a:pPr>
              <a:lnSpc>
                <a:spcPts val="3000"/>
              </a:lnSpc>
              <a:tabLst>
                <a:tab pos="215900" algn="l"/>
                <a:tab pos="1193800" algn="l"/>
              </a:tabLst>
            </a:pPr>
            <a:r>
              <a:rPr lang="en-US" altLang="zh-CN" dirty="0" err="1">
                <a:solidFill>
                  <a:srgbClr val="99CC00"/>
                </a:solidFill>
                <a:latin typeface="Trebuchet MS" pitchFamily="18" charset="0"/>
                <a:cs typeface="Trebuchet MS" pitchFamily="18" charset="0"/>
              </a:rPr>
              <a:t>Coordinar</a:t>
            </a:r>
            <a:r>
              <a:rPr lang="en-US" altLang="zh-CN" dirty="0">
                <a:solidFill>
                  <a:srgbClr val="99CC00"/>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Enlazar</a:t>
            </a:r>
            <a:r>
              <a:rPr lang="en-US" altLang="zh-CN" dirty="0">
                <a:solidFill>
                  <a:srgbClr val="FFFFFF"/>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unir</a:t>
            </a:r>
            <a:r>
              <a:rPr lang="en-US" altLang="zh-CN" dirty="0">
                <a:solidFill>
                  <a:srgbClr val="FFFFFF"/>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armonizar</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todos</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los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actos</a:t>
            </a:r>
            <a:r>
              <a:rPr lang="en-US" altLang="zh-CN" dirty="0">
                <a:latin typeface="Times New Roman" pitchFamily="18" charset="0"/>
                <a:cs typeface="Times New Roman" pitchFamily="18" charset="0"/>
              </a:rPr>
              <a:t> </a:t>
            </a:r>
            <a:r>
              <a:rPr lang="en-US" altLang="zh-CN" dirty="0" smtClean="0">
                <a:solidFill>
                  <a:srgbClr val="FFFFFF"/>
                </a:solidFill>
                <a:latin typeface="Trebuchet MS" pitchFamily="18" charset="0"/>
                <a:cs typeface="Trebuchet MS" pitchFamily="18" charset="0"/>
              </a:rPr>
              <a:t>y </a:t>
            </a:r>
            <a:r>
              <a:rPr lang="en-US" altLang="zh-CN" dirty="0" err="1" smtClean="0">
                <a:solidFill>
                  <a:srgbClr val="FFFFFF"/>
                </a:solidFill>
                <a:latin typeface="Trebuchet MS" pitchFamily="18" charset="0"/>
                <a:cs typeface="Trebuchet MS" pitchFamily="18" charset="0"/>
              </a:rPr>
              <a:t>todos</a:t>
            </a:r>
            <a:r>
              <a:rPr lang="en-US" altLang="zh-CN" dirty="0" smtClean="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los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esfuerzos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colectivos</a:t>
            </a:r>
            <a:r>
              <a:rPr lang="en-US" altLang="zh-CN" dirty="0" smtClean="0">
                <a:solidFill>
                  <a:srgbClr val="FFFFFF"/>
                </a:solidFill>
                <a:latin typeface="Trebuchet MS" pitchFamily="18" charset="0"/>
                <a:cs typeface="Trebuchet MS" pitchFamily="18" charset="0"/>
              </a:rPr>
              <a:t>.</a:t>
            </a:r>
          </a:p>
          <a:p>
            <a:pPr>
              <a:lnSpc>
                <a:spcPts val="3000"/>
              </a:lnSpc>
              <a:tabLst>
                <a:tab pos="215900" algn="l"/>
                <a:tab pos="1193800" algn="l"/>
              </a:tabLst>
            </a:pPr>
            <a:r>
              <a:rPr lang="en-US" altLang="zh-CN" dirty="0" err="1">
                <a:solidFill>
                  <a:srgbClr val="99CC00"/>
                </a:solidFill>
                <a:latin typeface="Trebuchet MS" pitchFamily="18" charset="0"/>
                <a:cs typeface="Trebuchet MS" pitchFamily="18" charset="0"/>
              </a:rPr>
              <a:t>Controlar</a:t>
            </a:r>
            <a:r>
              <a:rPr lang="en-US" altLang="zh-CN" dirty="0">
                <a:solidFill>
                  <a:srgbClr val="99CC00"/>
                </a:solidFill>
                <a:latin typeface="Trebuchet MS" pitchFamily="18" charset="0"/>
                <a:cs typeface="Trebuchet MS" pitchFamily="18" charset="0"/>
              </a:rPr>
              <a:t>:</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Verificar</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que</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todo</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suceda</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de</a:t>
            </a:r>
            <a:r>
              <a:rPr lang="en-US" altLang="zh-CN" dirty="0">
                <a:latin typeface="Times New Roman" pitchFamily="18" charset="0"/>
                <a:cs typeface="Times New Roman" pitchFamily="18" charset="0"/>
              </a:rPr>
              <a:t>  </a:t>
            </a:r>
            <a:r>
              <a:rPr lang="en-US" altLang="zh-CN" dirty="0" err="1" smtClean="0">
                <a:solidFill>
                  <a:srgbClr val="FFFFFF"/>
                </a:solidFill>
                <a:latin typeface="Trebuchet MS" pitchFamily="18" charset="0"/>
                <a:cs typeface="Trebuchet MS" pitchFamily="18" charset="0"/>
              </a:rPr>
              <a:t>acuerdo</a:t>
            </a:r>
            <a:r>
              <a:rPr lang="en-US" altLang="zh-CN" dirty="0" smtClean="0">
                <a:solidFill>
                  <a:srgbClr val="FFFFFF"/>
                </a:solidFill>
                <a:latin typeface="Trebuchet MS" pitchFamily="18" charset="0"/>
                <a:cs typeface="Trebuchet MS" pitchFamily="18" charset="0"/>
              </a:rPr>
              <a:t> con</a:t>
            </a:r>
            <a:r>
              <a:rPr lang="en-US" altLang="zh-CN" dirty="0" smtClean="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las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reglas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establecidas</a:t>
            </a:r>
            <a:r>
              <a:rPr lang="en-US" altLang="zh-CN" dirty="0">
                <a:latin typeface="Times New Roman" pitchFamily="18" charset="0"/>
                <a:cs typeface="Times New Roman" pitchFamily="18" charset="0"/>
              </a:rPr>
              <a:t> </a:t>
            </a:r>
            <a:r>
              <a:rPr lang="en-US" altLang="zh-CN" dirty="0">
                <a:solidFill>
                  <a:srgbClr val="FFFFFF"/>
                </a:solidFill>
                <a:latin typeface="Trebuchet MS" pitchFamily="18" charset="0"/>
                <a:cs typeface="Trebuchet MS" pitchFamily="18" charset="0"/>
              </a:rPr>
              <a:t>y</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las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órdenes</a:t>
            </a:r>
            <a:r>
              <a:rPr lang="en-US" altLang="zh-CN" dirty="0">
                <a:latin typeface="Times New Roman" pitchFamily="18" charset="0"/>
                <a:cs typeface="Times New Roman" pitchFamily="18" charset="0"/>
              </a:rPr>
              <a:t> </a:t>
            </a:r>
            <a:r>
              <a:rPr lang="en-US" altLang="zh-CN" dirty="0" err="1">
                <a:solidFill>
                  <a:srgbClr val="FFFFFF"/>
                </a:solidFill>
                <a:latin typeface="Trebuchet MS" pitchFamily="18" charset="0"/>
                <a:cs typeface="Trebuchet MS" pitchFamily="18" charset="0"/>
              </a:rPr>
              <a:t>dadas</a:t>
            </a:r>
            <a:r>
              <a:rPr lang="en-US" altLang="zh-CN" dirty="0">
                <a:solidFill>
                  <a:srgbClr val="FFFFFF"/>
                </a:solidFill>
                <a:latin typeface="Trebuchet MS" pitchFamily="18" charset="0"/>
                <a:cs typeface="Trebuchet MS" pitchFamily="18" charset="0"/>
              </a:rPr>
              <a:t>.</a:t>
            </a:r>
          </a:p>
          <a:p>
            <a:pPr>
              <a:lnSpc>
                <a:spcPts val="3000"/>
              </a:lnSpc>
              <a:tabLst>
                <a:tab pos="215900" algn="l"/>
                <a:tab pos="1193800" algn="l"/>
              </a:tabLst>
            </a:pPr>
            <a:endParaRPr lang="en-US" altLang="zh-CN" dirty="0">
              <a:solidFill>
                <a:srgbClr val="FFFFFF"/>
              </a:solidFill>
              <a:latin typeface="Trebuchet MS" pitchFamily="18" charset="0"/>
              <a:cs typeface="Trebuchet MS" pitchFamily="18" charset="0"/>
            </a:endParaRPr>
          </a:p>
          <a:p>
            <a:pPr>
              <a:lnSpc>
                <a:spcPts val="3000"/>
              </a:lnSpc>
              <a:tabLst>
                <a:tab pos="215900" algn="l"/>
                <a:tab pos="1193800" algn="l"/>
              </a:tabLst>
            </a:pPr>
            <a:endParaRPr lang="en-US" altLang="zh-CN" dirty="0">
              <a:solidFill>
                <a:srgbClr val="FFFFFF"/>
              </a:solidFill>
              <a:latin typeface="Trebuchet MS" pitchFamily="18" charset="0"/>
              <a:cs typeface="Trebuchet MS" pitchFamily="18" charset="0"/>
            </a:endParaRPr>
          </a:p>
          <a:p>
            <a:pPr>
              <a:lnSpc>
                <a:spcPts val="2900"/>
              </a:lnSpc>
              <a:tabLst>
                <a:tab pos="215900" algn="l"/>
                <a:tab pos="1193800" algn="l"/>
              </a:tabLst>
            </a:pPr>
            <a:endParaRPr lang="en-US" altLang="zh-CN" dirty="0">
              <a:solidFill>
                <a:srgbClr val="FFFFFF"/>
              </a:solidFill>
              <a:latin typeface="Trebuchet MS" pitchFamily="18" charset="0"/>
              <a:cs typeface="Trebuchet MS" pitchFamily="18" charset="0"/>
            </a:endParaRPr>
          </a:p>
          <a:p>
            <a:endParaRPr lang="es-ES" dirty="0"/>
          </a:p>
        </p:txBody>
      </p:sp>
    </p:spTree>
    <p:extLst>
      <p:ext uri="{BB962C8B-B14F-4D97-AF65-F5344CB8AC3E}">
        <p14:creationId xmlns:p14="http://schemas.microsoft.com/office/powerpoint/2010/main" val="377562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121455" y="109402"/>
            <a:ext cx="7227473" cy="6680427"/>
          </a:xfrm>
          <a:prstGeom prst="rect">
            <a:avLst/>
          </a:prstGeom>
          <a:noFill/>
          <a:ln>
            <a:noFill/>
          </a:ln>
        </p:spPr>
      </p:pic>
    </p:spTree>
    <p:extLst>
      <p:ext uri="{BB962C8B-B14F-4D97-AF65-F5344CB8AC3E}">
        <p14:creationId xmlns:p14="http://schemas.microsoft.com/office/powerpoint/2010/main" val="171934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909" y="1075765"/>
            <a:ext cx="8002191" cy="4656797"/>
          </a:xfrm>
          <a:prstGeom prst="rect">
            <a:avLst/>
          </a:prstGeom>
          <a:noFill/>
        </p:spPr>
        <p:txBody>
          <a:bodyPr wrap="none" lIns="0" tIns="0" rIns="0" bIns="41029" rtlCol="0">
            <a:spAutoFit/>
          </a:bodyPr>
          <a:lstStyle/>
          <a:p>
            <a:pPr>
              <a:lnSpc>
                <a:spcPts val="2961"/>
              </a:lnSpc>
              <a:tabLst>
                <a:tab pos="307718" algn="l"/>
                <a:tab pos="3042994" algn="l"/>
              </a:tabLst>
            </a:pPr>
            <a:r>
              <a:rPr lang="en-US" altLang="zh-CN" dirty="0" smtClean="0"/>
              <a:t>		</a:t>
            </a:r>
            <a:r>
              <a:rPr lang="en-US" altLang="zh-CN" sz="3200" b="1" dirty="0">
                <a:solidFill>
                  <a:srgbClr val="FFFFFF"/>
                </a:solidFill>
                <a:latin typeface="Times New Roman" pitchFamily="18" charset="0"/>
                <a:cs typeface="Times New Roman" pitchFamily="18" charset="0"/>
              </a:rPr>
              <a:t>PLANEACION</a:t>
            </a:r>
          </a:p>
          <a:p>
            <a:pPr>
              <a:lnSpc>
                <a:spcPts val="897"/>
              </a:lnSpc>
            </a:pPr>
            <a:endParaRPr lang="en-US" altLang="zh-CN" dirty="0" smtClean="0"/>
          </a:p>
          <a:p>
            <a:pPr>
              <a:lnSpc>
                <a:spcPts val="897"/>
              </a:lnSpc>
            </a:pPr>
            <a:endParaRPr lang="en-US" altLang="zh-CN" dirty="0" smtClean="0"/>
          </a:p>
          <a:p>
            <a:pPr>
              <a:lnSpc>
                <a:spcPts val="2244"/>
              </a:lnSpc>
              <a:tabLst>
                <a:tab pos="307718" algn="l"/>
                <a:tab pos="3042994" algn="l"/>
              </a:tabLst>
            </a:pPr>
            <a:r>
              <a:rPr lang="en-US" altLang="zh-CN" sz="2200" b="1" dirty="0">
                <a:solidFill>
                  <a:srgbClr val="FFFFFF"/>
                </a:solidFill>
                <a:latin typeface="Times New Roman" pitchFamily="18" charset="0"/>
                <a:cs typeface="Times New Roman" pitchFamily="18" charset="0"/>
              </a:rPr>
              <a:t>Definición:</a:t>
            </a:r>
          </a:p>
          <a:p>
            <a:pPr>
              <a:lnSpc>
                <a:spcPts val="2154"/>
              </a:lnSpc>
              <a:tabLst>
                <a:tab pos="307718" algn="l"/>
                <a:tab pos="3042994" algn="l"/>
              </a:tabLst>
            </a:pPr>
            <a:r>
              <a:rPr lang="en-US" altLang="zh-CN" dirty="0">
                <a:solidFill>
                  <a:srgbClr val="CCCC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b="1"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b="1" dirty="0">
                <a:solidFill>
                  <a:srgbClr val="FFFFFF"/>
                </a:solidFill>
                <a:latin typeface="Times New Roman" pitchFamily="18" charset="0"/>
                <a:cs typeface="Times New Roman" pitchFamily="18" charset="0"/>
              </a:rPr>
              <a:t>planeación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consiste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seleccionar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proyectos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objetivos,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así</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como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las</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acciones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para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lograrlos,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cual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requiere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toma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decisiones,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decir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elegir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una</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acción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entre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varias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alternativas.</a:t>
            </a:r>
          </a:p>
          <a:p>
            <a:pPr>
              <a:lnSpc>
                <a:spcPts val="897"/>
              </a:lnSpc>
            </a:pPr>
            <a:endParaRPr lang="en-US" altLang="zh-CN" dirty="0" smtClean="0"/>
          </a:p>
          <a:p>
            <a:pPr>
              <a:lnSpc>
                <a:spcPts val="897"/>
              </a:lnSpc>
            </a:pPr>
            <a:endParaRPr lang="en-US" altLang="zh-CN" dirty="0" smtClean="0"/>
          </a:p>
          <a:p>
            <a:pPr>
              <a:lnSpc>
                <a:spcPts val="2423"/>
              </a:lnSpc>
              <a:tabLst>
                <a:tab pos="307718" algn="l"/>
                <a:tab pos="3042994" algn="l"/>
              </a:tabLst>
            </a:pPr>
            <a:r>
              <a:rPr lang="en-US" altLang="zh-CN" dirty="0">
                <a:solidFill>
                  <a:srgbClr val="CCCC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administración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sin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planeación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no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tiene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razón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ser,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toda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vez</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que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sin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objetivos</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específicos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que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lograr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estrategias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para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alcanzarlos,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organización,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dirección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el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control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vuelven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innecesarios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carentes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un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sentido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práctico.</a:t>
            </a:r>
          </a:p>
          <a:p>
            <a:pPr>
              <a:lnSpc>
                <a:spcPts val="897"/>
              </a:lnSpc>
            </a:pPr>
            <a:endParaRPr lang="en-US" altLang="zh-CN" dirty="0" smtClean="0"/>
          </a:p>
          <a:p>
            <a:pPr>
              <a:lnSpc>
                <a:spcPts val="897"/>
              </a:lnSpc>
            </a:pPr>
            <a:endParaRPr lang="en-US" altLang="zh-CN" dirty="0" smtClean="0"/>
          </a:p>
          <a:p>
            <a:pPr>
              <a:lnSpc>
                <a:spcPts val="2423"/>
              </a:lnSpc>
              <a:tabLst>
                <a:tab pos="307718" algn="l"/>
                <a:tab pos="3042994" algn="l"/>
              </a:tabLst>
            </a:pPr>
            <a:r>
              <a:rPr lang="en-US" altLang="zh-CN" dirty="0">
                <a:solidFill>
                  <a:srgbClr val="CCCC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También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importante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señalar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que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planeación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control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son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inseparables,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se</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les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conoce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como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gemelos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siameses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administración.</a:t>
            </a:r>
          </a:p>
          <a:p>
            <a:pPr>
              <a:lnSpc>
                <a:spcPts val="897"/>
              </a:lnSpc>
            </a:pPr>
            <a:endParaRPr lang="en-US" altLang="zh-CN" dirty="0" smtClean="0"/>
          </a:p>
          <a:p>
            <a:pPr>
              <a:lnSpc>
                <a:spcPts val="897"/>
              </a:lnSpc>
            </a:pPr>
            <a:endParaRPr lang="en-US" altLang="zh-CN" dirty="0" smtClean="0"/>
          </a:p>
          <a:p>
            <a:pPr>
              <a:lnSpc>
                <a:spcPts val="2513"/>
              </a:lnSpc>
              <a:tabLst>
                <a:tab pos="307718" algn="l"/>
                <a:tab pos="3042994" algn="l"/>
              </a:tabLst>
            </a:pPr>
            <a:r>
              <a:rPr lang="en-US" altLang="zh-CN" dirty="0">
                <a:solidFill>
                  <a:srgbClr val="CCCC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conclusión,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planeación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proceso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establecer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que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organización</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quiere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lograr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el</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futuro,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por</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medio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de</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misión</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objetivos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organizacionales,</a:t>
            </a:r>
          </a:p>
          <a:p>
            <a:pPr>
              <a:lnSpc>
                <a:spcPts val="1705"/>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definiendo</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resultados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claves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las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estrategias,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políticas,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programas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y</a:t>
            </a:r>
          </a:p>
          <a:p>
            <a:pPr>
              <a:lnSpc>
                <a:spcPts val="2064"/>
              </a:lnSpc>
              <a:tabLst>
                <a:tab pos="307718" algn="l"/>
                <a:tab pos="3042994" algn="l"/>
              </a:tabLst>
            </a:pPr>
            <a:r>
              <a:rPr lang="en-US" altLang="zh-CN" dirty="0" smtClean="0"/>
              <a:t>	</a:t>
            </a:r>
            <a:r>
              <a:rPr lang="en-US" altLang="zh-CN" dirty="0">
                <a:solidFill>
                  <a:srgbClr val="FFFFFF"/>
                </a:solidFill>
                <a:latin typeface="Times New Roman" pitchFamily="18" charset="0"/>
                <a:cs typeface="Times New Roman" pitchFamily="18" charset="0"/>
              </a:rPr>
              <a:t>procedimientos</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para</a:t>
            </a:r>
            <a:r>
              <a:rPr lang="en-US" altLang="zh-CN" dirty="0">
                <a:latin typeface="Times New Roman" pitchFamily="18" charset="0"/>
                <a:cs typeface="Times New Roman" pitchFamily="18" charset="0"/>
              </a:rPr>
              <a:t> </a:t>
            </a:r>
            <a:r>
              <a:rPr lang="en-US" altLang="zh-CN" dirty="0">
                <a:solidFill>
                  <a:srgbClr val="FFFFFF"/>
                </a:solidFill>
                <a:latin typeface="Times New Roman" pitchFamily="18" charset="0"/>
                <a:cs typeface="Times New Roman" pitchFamily="18" charset="0"/>
              </a:rPr>
              <a:t>alcanzarlos</a:t>
            </a:r>
            <a:r>
              <a:rPr lang="en-US" altLang="zh-CN" sz="2200" dirty="0">
                <a:solidFill>
                  <a:srgbClr val="FFFFFF"/>
                </a:solidFill>
                <a:latin typeface="Times New Roman" pitchFamily="18" charset="0"/>
                <a:cs typeface="Times New Roman" pitchFamily="18" charset="0"/>
              </a:rPr>
              <a:t>.</a:t>
            </a:r>
          </a:p>
        </p:txBody>
      </p:sp>
    </p:spTree>
    <p:extLst>
      <p:ext uri="{BB962C8B-B14F-4D97-AF65-F5344CB8AC3E}">
        <p14:creationId xmlns:p14="http://schemas.microsoft.com/office/powerpoint/2010/main" val="16792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Organización</a:t>
            </a:r>
            <a:endParaRPr lang="es-ES" dirty="0"/>
          </a:p>
        </p:txBody>
      </p:sp>
      <p:sp>
        <p:nvSpPr>
          <p:cNvPr id="3" name="Marcador de contenido 2"/>
          <p:cNvSpPr>
            <a:spLocks noGrp="1"/>
          </p:cNvSpPr>
          <p:nvPr>
            <p:ph idx="1"/>
          </p:nvPr>
        </p:nvSpPr>
        <p:spPr/>
        <p:txBody>
          <a:bodyPr/>
          <a:lstStyle/>
          <a:p>
            <a:pPr algn="just"/>
            <a:r>
              <a:rPr lang="es-ES" dirty="0"/>
              <a:t>La </a:t>
            </a:r>
            <a:r>
              <a:rPr lang="es-ES" dirty="0" err="1"/>
              <a:t>acción</a:t>
            </a:r>
            <a:r>
              <a:rPr lang="es-ES" dirty="0"/>
              <a:t> de organizar comprende, entre otros aspectos, establecer departamentos. El </a:t>
            </a:r>
            <a:r>
              <a:rPr lang="es-ES" dirty="0" err="1"/>
              <a:t>término</a:t>
            </a:r>
            <a:r>
              <a:rPr lang="es-ES" dirty="0"/>
              <a:t> </a:t>
            </a:r>
            <a:r>
              <a:rPr lang="es-ES" b="1" dirty="0"/>
              <a:t>departamento </a:t>
            </a:r>
            <a:r>
              <a:rPr lang="es-ES" dirty="0"/>
              <a:t>designa un </a:t>
            </a:r>
            <a:r>
              <a:rPr lang="es-ES" dirty="0" err="1"/>
              <a:t>área</a:t>
            </a:r>
            <a:r>
              <a:rPr lang="es-ES" dirty="0"/>
              <a:t>, una </a:t>
            </a:r>
            <a:r>
              <a:rPr lang="es-ES" dirty="0" err="1"/>
              <a:t>división</a:t>
            </a:r>
            <a:r>
              <a:rPr lang="es-ES" dirty="0"/>
              <a:t> o una unidad </a:t>
            </a:r>
            <a:r>
              <a:rPr lang="es-ES" dirty="0" err="1"/>
              <a:t>específica</a:t>
            </a:r>
            <a:r>
              <a:rPr lang="es-ES" dirty="0"/>
              <a:t> de una </a:t>
            </a:r>
            <a:r>
              <a:rPr lang="es-ES" dirty="0" err="1"/>
              <a:t>organización</a:t>
            </a:r>
            <a:r>
              <a:rPr lang="es-ES" dirty="0"/>
              <a:t> sobre la cual un gerente tiene autoridad para el </a:t>
            </a:r>
            <a:r>
              <a:rPr lang="es-ES" dirty="0" err="1"/>
              <a:t>desempeño</a:t>
            </a:r>
            <a:r>
              <a:rPr lang="es-ES" dirty="0"/>
              <a:t> de las actividades establecidas. </a:t>
            </a:r>
          </a:p>
          <a:p>
            <a:endParaRPr lang="es-ES" dirty="0"/>
          </a:p>
        </p:txBody>
      </p:sp>
    </p:spTree>
    <p:extLst>
      <p:ext uri="{BB962C8B-B14F-4D97-AF65-F5344CB8AC3E}">
        <p14:creationId xmlns:p14="http://schemas.microsoft.com/office/powerpoint/2010/main" val="257862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Organización</a:t>
            </a:r>
            <a:endParaRPr lang="es-ES" dirty="0"/>
          </a:p>
        </p:txBody>
      </p:sp>
      <p:sp>
        <p:nvSpPr>
          <p:cNvPr id="5" name="Marcador de contenido 4"/>
          <p:cNvSpPr>
            <a:spLocks noGrp="1"/>
          </p:cNvSpPr>
          <p:nvPr>
            <p:ph idx="1"/>
          </p:nvPr>
        </p:nvSpPr>
        <p:spPr/>
        <p:txBody>
          <a:bodyPr/>
          <a:lstStyle/>
          <a:p>
            <a:pPr algn="just"/>
            <a:r>
              <a:rPr lang="es-ES" dirty="0"/>
              <a:t>Organizar supone el desarrollo de una estructura intencional de funciones para lograr un </a:t>
            </a:r>
            <a:r>
              <a:rPr lang="es-ES" dirty="0" err="1"/>
              <a:t>desempeño</a:t>
            </a:r>
            <a:r>
              <a:rPr lang="es-ES" dirty="0"/>
              <a:t> efectivo; requiere de una red de centros de </a:t>
            </a:r>
            <a:r>
              <a:rPr lang="es-ES" dirty="0" err="1"/>
              <a:t>decisión</a:t>
            </a:r>
            <a:r>
              <a:rPr lang="es-ES" dirty="0"/>
              <a:t> y </a:t>
            </a:r>
            <a:r>
              <a:rPr lang="es-ES" dirty="0" err="1"/>
              <a:t>comunicación</a:t>
            </a:r>
            <a:r>
              <a:rPr lang="es-ES" dirty="0"/>
              <a:t> que coordinen los esfuerzos para alcanzar las metas del grupo y la empresa. Para </a:t>
            </a:r>
            <a:r>
              <a:rPr lang="es-ES" dirty="0" smtClean="0"/>
              <a:t>hacerla </a:t>
            </a:r>
            <a:r>
              <a:rPr lang="es-ES" dirty="0"/>
              <a:t>funcionar, se debe comprender la estructura organizacional y poner en </a:t>
            </a:r>
            <a:r>
              <a:rPr lang="es-ES" dirty="0" err="1"/>
              <a:t>práctica</a:t>
            </a:r>
            <a:r>
              <a:rPr lang="es-ES" dirty="0"/>
              <a:t> </a:t>
            </a:r>
            <a:r>
              <a:rPr lang="es-ES" dirty="0" smtClean="0"/>
              <a:t>sus </a:t>
            </a:r>
            <a:r>
              <a:rPr lang="es-ES" dirty="0"/>
              <a:t>principios. </a:t>
            </a:r>
          </a:p>
          <a:p>
            <a:endParaRPr lang="es-ES" dirty="0"/>
          </a:p>
        </p:txBody>
      </p:sp>
      <p:pic>
        <p:nvPicPr>
          <p:cNvPr id="2" name="Imagen 1"/>
          <p:cNvPicPr>
            <a:picLocks noChangeAspect="1"/>
          </p:cNvPicPr>
          <p:nvPr/>
        </p:nvPicPr>
        <p:blipFill>
          <a:blip r:embed="rId2">
            <a:alphaModFix amt="33000"/>
          </a:blip>
          <a:stretch>
            <a:fillRect/>
          </a:stretch>
        </p:blipFill>
        <p:spPr>
          <a:xfrm>
            <a:off x="3568153" y="3091059"/>
            <a:ext cx="5384800" cy="3594100"/>
          </a:xfrm>
          <a:prstGeom prst="rect">
            <a:avLst/>
          </a:prstGeom>
        </p:spPr>
      </p:pic>
    </p:spTree>
    <p:extLst>
      <p:ext uri="{BB962C8B-B14F-4D97-AF65-F5344CB8AC3E}">
        <p14:creationId xmlns:p14="http://schemas.microsoft.com/office/powerpoint/2010/main" val="11210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8946" y="519580"/>
            <a:ext cx="3250360" cy="1631950"/>
          </a:xfrm>
        </p:spPr>
        <p:txBody>
          <a:bodyPr/>
          <a:lstStyle/>
          <a:p>
            <a:r>
              <a:rPr lang="es-ES" dirty="0" smtClean="0"/>
              <a:t>Relación de los recursos en la organización</a:t>
            </a:r>
            <a:endParaRPr lang="es-ES" dirty="0"/>
          </a:p>
        </p:txBody>
      </p:sp>
      <p:sp>
        <p:nvSpPr>
          <p:cNvPr id="6" name="Marcador de texto 5"/>
          <p:cNvSpPr>
            <a:spLocks noGrp="1"/>
          </p:cNvSpPr>
          <p:nvPr>
            <p:ph type="body" sz="half" idx="2"/>
          </p:nvPr>
        </p:nvSpPr>
        <p:spPr/>
        <p:txBody>
          <a:bodyPr>
            <a:normAutofit/>
          </a:bodyPr>
          <a:lstStyle/>
          <a:p>
            <a:r>
              <a:rPr lang="es-ES" sz="3600" dirty="0" smtClean="0"/>
              <a:t>Integración</a:t>
            </a:r>
            <a:endParaRPr lang="es-ES" sz="3600" dirty="0"/>
          </a:p>
        </p:txBody>
      </p:sp>
      <p:pic>
        <p:nvPicPr>
          <p:cNvPr id="4" name="Imagen 3"/>
          <p:cNvPicPr/>
          <p:nvPr/>
        </p:nvPicPr>
        <p:blipFill rotWithShape="1">
          <a:blip r:embed="rId2"/>
          <a:srcRect l="22437" t="16807" r="56142" b="21263"/>
          <a:stretch/>
        </p:blipFill>
        <p:spPr bwMode="auto">
          <a:xfrm>
            <a:off x="4153852" y="134471"/>
            <a:ext cx="4156364" cy="65572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394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182" y="616323"/>
            <a:ext cx="6579864" cy="4104251"/>
          </a:xfrm>
          <a:prstGeom prst="rect">
            <a:avLst/>
          </a:prstGeom>
          <a:noFill/>
        </p:spPr>
        <p:txBody>
          <a:bodyPr wrap="none" lIns="0" tIns="0" rIns="0" bIns="41029" rtlCol="0">
            <a:spAutoFit/>
          </a:bodyPr>
          <a:lstStyle/>
          <a:p>
            <a:pPr>
              <a:lnSpc>
                <a:spcPts val="3949"/>
              </a:lnSpc>
              <a:tabLst>
                <a:tab pos="2017265" algn="l"/>
              </a:tabLst>
            </a:pPr>
            <a:r>
              <a:rPr lang="en-US" altLang="zh-CN" dirty="0" smtClean="0"/>
              <a:t>	</a:t>
            </a:r>
            <a:r>
              <a:rPr lang="en-US" altLang="zh-CN" sz="3600" dirty="0" err="1" smtClean="0">
                <a:latin typeface="Times New Roman" pitchFamily="18" charset="0"/>
                <a:cs typeface="Times New Roman" pitchFamily="18" charset="0"/>
              </a:rPr>
              <a:t>Dirección</a:t>
            </a:r>
            <a:endParaRPr lang="en-US" altLang="zh-CN" sz="3600" dirty="0">
              <a:latin typeface="Times New Roman" pitchFamily="18" charset="0"/>
              <a:cs typeface="Times New Roman" pitchFamily="18" charset="0"/>
            </a:endParaRPr>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2692"/>
              </a:lnSpc>
              <a:tabLst>
                <a:tab pos="2017265" algn="l"/>
              </a:tabLst>
            </a:pPr>
            <a:r>
              <a:rPr lang="en-US" altLang="zh-CN" sz="2200" b="1" i="1" dirty="0">
                <a:latin typeface="Times New Roman" pitchFamily="18" charset="0"/>
                <a:cs typeface="Times New Roman" pitchFamily="18" charset="0"/>
              </a:rPr>
              <a:t>Dirección</a:t>
            </a:r>
            <a:r>
              <a:rPr lang="en-US" altLang="zh-CN" sz="2200" dirty="0">
                <a:latin typeface="Times New Roman" pitchFamily="18" charset="0"/>
                <a:cs typeface="Times New Roman" pitchFamily="18" charset="0"/>
              </a:rPr>
              <a:t> es el proceso de influir sobre las personas</a:t>
            </a:r>
          </a:p>
          <a:p>
            <a:pPr>
              <a:lnSpc>
                <a:spcPts val="2513"/>
              </a:lnSpc>
              <a:tabLst>
                <a:tab pos="2017265" algn="l"/>
              </a:tabLst>
            </a:pPr>
            <a:r>
              <a:rPr lang="en-US" altLang="zh-CN" sz="2200" dirty="0">
                <a:latin typeface="Times New Roman" pitchFamily="18" charset="0"/>
                <a:cs typeface="Times New Roman" pitchFamily="18" charset="0"/>
              </a:rPr>
              <a:t>para lograr que contribuyan a las metas y objetivos de</a:t>
            </a:r>
          </a:p>
          <a:p>
            <a:pPr>
              <a:lnSpc>
                <a:spcPts val="2513"/>
              </a:lnSpc>
              <a:tabLst>
                <a:tab pos="2017265" algn="l"/>
              </a:tabLst>
            </a:pPr>
            <a:r>
              <a:rPr lang="en-US" altLang="zh-CN" sz="2200" dirty="0">
                <a:latin typeface="Times New Roman" pitchFamily="18" charset="0"/>
                <a:cs typeface="Times New Roman" pitchFamily="18" charset="0"/>
              </a:rPr>
              <a:t>la   organización.       Interviene   en   esta   parte   de   la</a:t>
            </a:r>
          </a:p>
          <a:p>
            <a:pPr>
              <a:lnSpc>
                <a:spcPts val="2513"/>
              </a:lnSpc>
              <a:tabLst>
                <a:tab pos="2017265" algn="l"/>
              </a:tabLst>
            </a:pPr>
            <a:r>
              <a:rPr lang="en-US" altLang="zh-CN" sz="2200" dirty="0">
                <a:latin typeface="Times New Roman" pitchFamily="18" charset="0"/>
                <a:cs typeface="Times New Roman" pitchFamily="18" charset="0"/>
              </a:rPr>
              <a:t>administración    las    ciencias    de    la    conducta,    que</a:t>
            </a:r>
          </a:p>
          <a:p>
            <a:pPr>
              <a:lnSpc>
                <a:spcPts val="2513"/>
              </a:lnSpc>
              <a:tabLst>
                <a:tab pos="2017265" algn="l"/>
              </a:tabLst>
            </a:pPr>
            <a:r>
              <a:rPr lang="en-US" altLang="zh-CN" sz="2200" dirty="0">
                <a:latin typeface="Times New Roman" pitchFamily="18" charset="0"/>
                <a:cs typeface="Times New Roman" pitchFamily="18" charset="0"/>
              </a:rPr>
              <a:t>realizan un  gran  aporte en la buena  realización de la</a:t>
            </a:r>
          </a:p>
          <a:p>
            <a:pPr>
              <a:lnSpc>
                <a:spcPts val="2513"/>
              </a:lnSpc>
              <a:tabLst>
                <a:tab pos="2017265" algn="l"/>
              </a:tabLst>
            </a:pPr>
            <a:r>
              <a:rPr lang="en-US" altLang="zh-CN" sz="2200" dirty="0">
                <a:latin typeface="Times New Roman" pitchFamily="18" charset="0"/>
                <a:cs typeface="Times New Roman" pitchFamily="18" charset="0"/>
              </a:rPr>
              <a:t>dirección.</a:t>
            </a:r>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897"/>
              </a:lnSpc>
            </a:pPr>
            <a:endParaRPr lang="en-US" altLang="zh-CN" dirty="0" smtClean="0"/>
          </a:p>
          <a:p>
            <a:pPr>
              <a:lnSpc>
                <a:spcPts val="2602"/>
              </a:lnSpc>
              <a:tabLst>
                <a:tab pos="2017265" algn="l"/>
              </a:tabLst>
            </a:pPr>
            <a:r>
              <a:rPr lang="en-US" altLang="zh-CN" sz="2200" dirty="0">
                <a:latin typeface="Times New Roman" pitchFamily="18" charset="0"/>
                <a:cs typeface="Times New Roman" pitchFamily="18" charset="0"/>
              </a:rPr>
              <a:t>Busca conciliar los intereses particulares y detener los</a:t>
            </a:r>
          </a:p>
        </p:txBody>
      </p:sp>
      <p:sp>
        <p:nvSpPr>
          <p:cNvPr id="3" name="TextBox 1"/>
          <p:cNvSpPr txBox="1"/>
          <p:nvPr/>
        </p:nvSpPr>
        <p:spPr>
          <a:xfrm>
            <a:off x="1570182" y="4683657"/>
            <a:ext cx="3220095" cy="308811"/>
          </a:xfrm>
          <a:prstGeom prst="rect">
            <a:avLst/>
          </a:prstGeom>
          <a:noFill/>
        </p:spPr>
        <p:txBody>
          <a:bodyPr wrap="none" lIns="0" tIns="0" rIns="0" bIns="41029" rtlCol="0">
            <a:spAutoFit/>
          </a:bodyPr>
          <a:lstStyle/>
          <a:p>
            <a:pPr>
              <a:lnSpc>
                <a:spcPts val="1974"/>
              </a:lnSpc>
            </a:pPr>
            <a:r>
              <a:rPr lang="en-US" altLang="zh-CN" sz="2200" dirty="0">
                <a:solidFill>
                  <a:srgbClr val="FFFFFF"/>
                </a:solidFill>
                <a:latin typeface="Times New Roman" pitchFamily="18" charset="0"/>
                <a:cs typeface="Times New Roman" pitchFamily="18" charset="0"/>
              </a:rPr>
              <a:t>objetivos  sociales,  a  través</a:t>
            </a:r>
          </a:p>
        </p:txBody>
      </p:sp>
      <p:sp>
        <p:nvSpPr>
          <p:cNvPr id="4" name="TextBox 1"/>
          <p:cNvSpPr txBox="1"/>
          <p:nvPr/>
        </p:nvSpPr>
        <p:spPr>
          <a:xfrm>
            <a:off x="5368637" y="4683657"/>
            <a:ext cx="2694961" cy="308811"/>
          </a:xfrm>
          <a:prstGeom prst="rect">
            <a:avLst/>
          </a:prstGeom>
          <a:noFill/>
        </p:spPr>
        <p:txBody>
          <a:bodyPr wrap="none" lIns="0" tIns="0" rIns="0" bIns="41029" rtlCol="0">
            <a:spAutoFit/>
          </a:bodyPr>
          <a:lstStyle/>
          <a:p>
            <a:pPr>
              <a:lnSpc>
                <a:spcPts val="1974"/>
              </a:lnSpc>
            </a:pPr>
            <a:r>
              <a:rPr lang="en-US" altLang="zh-CN" sz="2200" dirty="0">
                <a:solidFill>
                  <a:srgbClr val="FFFFFF"/>
                </a:solidFill>
                <a:latin typeface="Times New Roman" pitchFamily="18" charset="0"/>
                <a:cs typeface="Times New Roman" pitchFamily="18" charset="0"/>
              </a:rPr>
              <a:t>de  los  esfuerzos  de  la</a:t>
            </a:r>
          </a:p>
        </p:txBody>
      </p:sp>
      <p:sp>
        <p:nvSpPr>
          <p:cNvPr id="5" name="TextBox 1"/>
          <p:cNvSpPr txBox="1"/>
          <p:nvPr/>
        </p:nvSpPr>
        <p:spPr>
          <a:xfrm>
            <a:off x="1570182" y="5008627"/>
            <a:ext cx="5525752" cy="308811"/>
          </a:xfrm>
          <a:prstGeom prst="rect">
            <a:avLst/>
          </a:prstGeom>
          <a:noFill/>
        </p:spPr>
        <p:txBody>
          <a:bodyPr wrap="none" lIns="0" tIns="0" rIns="0" bIns="41029" rtlCol="0">
            <a:spAutoFit/>
          </a:bodyPr>
          <a:lstStyle/>
          <a:p>
            <a:pPr>
              <a:lnSpc>
                <a:spcPts val="1974"/>
              </a:lnSpc>
            </a:pPr>
            <a:r>
              <a:rPr lang="en-US" altLang="zh-CN" sz="2200" dirty="0">
                <a:solidFill>
                  <a:srgbClr val="FFFFFF"/>
                </a:solidFill>
                <a:latin typeface="Times New Roman" pitchFamily="18" charset="0"/>
                <a:cs typeface="Times New Roman" pitchFamily="18" charset="0"/>
              </a:rPr>
              <a:t>autoridad y de los integrantes de la organización.</a:t>
            </a:r>
          </a:p>
        </p:txBody>
      </p:sp>
    </p:spTree>
    <p:extLst>
      <p:ext uri="{BB962C8B-B14F-4D97-AF65-F5344CB8AC3E}">
        <p14:creationId xmlns:p14="http://schemas.microsoft.com/office/powerpoint/2010/main" val="31996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8455" y="963706"/>
            <a:ext cx="1400448" cy="367053"/>
          </a:xfrm>
          <a:prstGeom prst="rect">
            <a:avLst/>
          </a:prstGeom>
          <a:noFill/>
        </p:spPr>
        <p:txBody>
          <a:bodyPr wrap="none" lIns="0" tIns="0" rIns="0" bIns="41029" rtlCol="0">
            <a:spAutoFit/>
          </a:bodyPr>
          <a:lstStyle/>
          <a:p>
            <a:pPr>
              <a:lnSpc>
                <a:spcPts val="2423"/>
              </a:lnSpc>
            </a:pPr>
            <a:r>
              <a:rPr lang="en-US" altLang="zh-CN" sz="2600" b="1" dirty="0">
                <a:solidFill>
                  <a:srgbClr val="FFFFFF"/>
                </a:solidFill>
                <a:latin typeface="Tw Cen MT" pitchFamily="18" charset="0"/>
                <a:cs typeface="Tw Cen MT" pitchFamily="18" charset="0"/>
              </a:rPr>
              <a:t>CONTROL</a:t>
            </a:r>
          </a:p>
        </p:txBody>
      </p:sp>
      <p:sp>
        <p:nvSpPr>
          <p:cNvPr id="9" name="TextBox 1"/>
          <p:cNvSpPr txBox="1"/>
          <p:nvPr/>
        </p:nvSpPr>
        <p:spPr>
          <a:xfrm>
            <a:off x="912091" y="2667000"/>
            <a:ext cx="7528203" cy="3782197"/>
          </a:xfrm>
          <a:prstGeom prst="rect">
            <a:avLst/>
          </a:prstGeom>
          <a:noFill/>
        </p:spPr>
        <p:txBody>
          <a:bodyPr wrap="none" lIns="0" tIns="0" rIns="0" bIns="41029" rtlCol="0">
            <a:spAutoFit/>
          </a:bodyPr>
          <a:lstStyle/>
          <a:p>
            <a:pPr>
              <a:lnSpc>
                <a:spcPts val="1974"/>
              </a:lnSpc>
            </a:pPr>
            <a:r>
              <a:rPr lang="en-US" altLang="zh-CN" sz="2200" b="1" dirty="0">
                <a:solidFill>
                  <a:srgbClr val="FFFFFF"/>
                </a:solidFill>
                <a:latin typeface="Tw Cen MT" pitchFamily="18" charset="0"/>
                <a:cs typeface="Tw Cen MT" pitchFamily="18" charset="0"/>
              </a:rPr>
              <a:t>DEFINICION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Y</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SU</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IMPORTANCIA</a:t>
            </a:r>
          </a:p>
          <a:p>
            <a:pPr>
              <a:lnSpc>
                <a:spcPts val="2602"/>
              </a:lnSpc>
            </a:pPr>
            <a:r>
              <a:rPr lang="en-US" altLang="zh-CN" sz="2200" b="1" dirty="0">
                <a:solidFill>
                  <a:srgbClr val="FFFFFF"/>
                </a:solidFill>
                <a:latin typeface="Tw Cen MT" pitchFamily="18" charset="0"/>
                <a:cs typeface="Tw Cen MT" pitchFamily="18" charset="0"/>
              </a:rPr>
              <a:t>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control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es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función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última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Administración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porque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se</a:t>
            </a:r>
          </a:p>
          <a:p>
            <a:pPr>
              <a:lnSpc>
                <a:spcPts val="2064"/>
              </a:lnSpc>
            </a:pPr>
            <a:r>
              <a:rPr lang="en-US" altLang="zh-CN" sz="2200" b="1" dirty="0">
                <a:solidFill>
                  <a:srgbClr val="FFFFFF"/>
                </a:solidFill>
                <a:latin typeface="Tw Cen MT" pitchFamily="18" charset="0"/>
                <a:cs typeface="Tw Cen MT" pitchFamily="18" charset="0"/>
              </a:rPr>
              <a:t>aplica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cuando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otras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funciones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Proceso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Administrativo,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se</a:t>
            </a:r>
          </a:p>
          <a:p>
            <a:pPr>
              <a:lnSpc>
                <a:spcPts val="2064"/>
              </a:lnSpc>
            </a:pPr>
            <a:r>
              <a:rPr lang="en-US" altLang="zh-CN" sz="2200" b="1" dirty="0">
                <a:solidFill>
                  <a:srgbClr val="FFFFFF"/>
                </a:solidFill>
                <a:latin typeface="Tw Cen MT" pitchFamily="18" charset="0"/>
                <a:cs typeface="Tw Cen MT" pitchFamily="18" charset="0"/>
              </a:rPr>
              <a:t>han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cumplido.</a:t>
            </a:r>
          </a:p>
          <a:p>
            <a:pPr>
              <a:lnSpc>
                <a:spcPts val="2692"/>
              </a:lnSpc>
            </a:pPr>
            <a:r>
              <a:rPr lang="en-US" altLang="zh-CN" sz="2200" b="1" dirty="0">
                <a:solidFill>
                  <a:srgbClr val="FFFFFF"/>
                </a:solidFill>
                <a:latin typeface="Tw Cen MT" pitchFamily="18" charset="0"/>
                <a:cs typeface="Tw Cen MT" pitchFamily="18" charset="0"/>
              </a:rPr>
              <a:t>Por</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tanto,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definimos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control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como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medición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y</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corrección</a:t>
            </a:r>
          </a:p>
          <a:p>
            <a:pPr>
              <a:lnSpc>
                <a:spcPts val="2064"/>
              </a:lnSpc>
            </a:pPr>
            <a:r>
              <a:rPr lang="en-US" altLang="zh-CN" sz="2200" b="1" dirty="0">
                <a:solidFill>
                  <a:srgbClr val="FFFFFF"/>
                </a:solidFill>
                <a:latin typeface="Tw Cen MT" pitchFamily="18" charset="0"/>
                <a:cs typeface="Tw Cen MT" pitchFamily="18" charset="0"/>
              </a:rPr>
              <a:t>del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desempeño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fin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asegurar</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que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se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cumplan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los</a:t>
            </a:r>
          </a:p>
          <a:p>
            <a:pPr>
              <a:lnSpc>
                <a:spcPts val="2064"/>
              </a:lnSpc>
            </a:pPr>
            <a:r>
              <a:rPr lang="en-US" altLang="zh-CN" sz="2200" b="1" dirty="0">
                <a:solidFill>
                  <a:srgbClr val="FFFFFF"/>
                </a:solidFill>
                <a:latin typeface="Tw Cen MT" pitchFamily="18" charset="0"/>
                <a:cs typeface="Tw Cen MT" pitchFamily="18" charset="0"/>
              </a:rPr>
              <a:t>objetivos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una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Organización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y</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planes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diseñados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para</a:t>
            </a:r>
          </a:p>
          <a:p>
            <a:pPr>
              <a:lnSpc>
                <a:spcPts val="2064"/>
              </a:lnSpc>
            </a:pPr>
            <a:r>
              <a:rPr lang="en-US" altLang="zh-CN" sz="2200" b="1" dirty="0">
                <a:solidFill>
                  <a:srgbClr val="FFFFFF"/>
                </a:solidFill>
                <a:latin typeface="Tw Cen MT" pitchFamily="18" charset="0"/>
                <a:cs typeface="Tw Cen MT" pitchFamily="18" charset="0"/>
              </a:rPr>
              <a:t>alcanzarlos”.</a:t>
            </a:r>
          </a:p>
          <a:p>
            <a:pPr>
              <a:lnSpc>
                <a:spcPts val="2692"/>
              </a:lnSpc>
            </a:pPr>
            <a:r>
              <a:rPr lang="en-US" altLang="zh-CN" sz="2200" b="1" dirty="0">
                <a:solidFill>
                  <a:srgbClr val="FFFFFF"/>
                </a:solidFill>
                <a:latin typeface="Tw Cen MT" pitchFamily="18" charset="0"/>
                <a:cs typeface="Tw Cen MT" pitchFamily="18" charset="0"/>
              </a:rPr>
              <a:t>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control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ayuda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medir</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el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desempeño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Planeación,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p>
          <a:p>
            <a:pPr>
              <a:lnSpc>
                <a:spcPts val="2064"/>
              </a:lnSpc>
            </a:pPr>
            <a:r>
              <a:rPr lang="en-US" altLang="zh-CN" sz="2200" b="1" dirty="0">
                <a:solidFill>
                  <a:srgbClr val="FFFFFF"/>
                </a:solidFill>
                <a:latin typeface="Tw Cen MT" pitchFamily="18" charset="0"/>
                <a:cs typeface="Tw Cen MT" pitchFamily="18" charset="0"/>
              </a:rPr>
              <a:t>Organización,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Dirección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y</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Integración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Recursos</a:t>
            </a:r>
          </a:p>
          <a:p>
            <a:pPr>
              <a:lnSpc>
                <a:spcPts val="2064"/>
              </a:lnSpc>
            </a:pPr>
            <a:r>
              <a:rPr lang="en-US" altLang="zh-CN" sz="2200" b="1" dirty="0">
                <a:solidFill>
                  <a:srgbClr val="FFFFFF"/>
                </a:solidFill>
                <a:latin typeface="Tw Cen MT" pitchFamily="18" charset="0"/>
                <a:cs typeface="Tw Cen MT" pitchFamily="18" charset="0"/>
              </a:rPr>
              <a:t>Humanos,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así</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como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su</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propia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eficacia.</a:t>
            </a:r>
          </a:p>
          <a:p>
            <a:pPr>
              <a:lnSpc>
                <a:spcPts val="2602"/>
              </a:lnSpc>
            </a:pPr>
            <a:r>
              <a:rPr lang="en-US" altLang="zh-CN" sz="2200" b="1" dirty="0">
                <a:solidFill>
                  <a:srgbClr val="FFFFFF"/>
                </a:solidFill>
                <a:latin typeface="Tw Cen MT" pitchFamily="18" charset="0"/>
                <a:cs typeface="Tw Cen MT" pitchFamily="18" charset="0"/>
              </a:rPr>
              <a:t>Importancia: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Esta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función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deben</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realizar</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todos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gerentes,</a:t>
            </a:r>
          </a:p>
          <a:p>
            <a:pPr>
              <a:lnSpc>
                <a:spcPts val="2064"/>
              </a:lnSpc>
            </a:pPr>
            <a:r>
              <a:rPr lang="en-US" altLang="zh-CN" sz="2200" b="1" dirty="0">
                <a:solidFill>
                  <a:srgbClr val="FFFFFF"/>
                </a:solidFill>
                <a:latin typeface="Tw Cen MT" pitchFamily="18" charset="0"/>
                <a:cs typeface="Tw Cen MT" pitchFamily="18" charset="0"/>
              </a:rPr>
              <a:t>administradores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y</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jefes,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ligados</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al</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proceso</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de</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la</a:t>
            </a:r>
            <a:r>
              <a:rPr lang="en-US" altLang="zh-CN" sz="2200" dirty="0">
                <a:solidFill>
                  <a:srgbClr val="FFFFFF"/>
                </a:solidFill>
                <a:latin typeface="Times New Roman" pitchFamily="18" charset="0"/>
                <a:cs typeface="Times New Roman" pitchFamily="18" charset="0"/>
              </a:rPr>
              <a:t> </a:t>
            </a:r>
            <a:r>
              <a:rPr lang="en-US" altLang="zh-CN" sz="2200" b="1" dirty="0">
                <a:solidFill>
                  <a:srgbClr val="FFFFFF"/>
                </a:solidFill>
                <a:latin typeface="Tw Cen MT" pitchFamily="18" charset="0"/>
                <a:cs typeface="Tw Cen MT" pitchFamily="18" charset="0"/>
              </a:rPr>
              <a:t>Planeación.</a:t>
            </a:r>
          </a:p>
        </p:txBody>
      </p:sp>
    </p:spTree>
    <p:extLst>
      <p:ext uri="{BB962C8B-B14F-4D97-AF65-F5344CB8AC3E}">
        <p14:creationId xmlns:p14="http://schemas.microsoft.com/office/powerpoint/2010/main" val="158269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Diseño organizacional</a:t>
            </a:r>
            <a:endParaRPr lang="es-ES" dirty="0"/>
          </a:p>
        </p:txBody>
      </p:sp>
      <p:sp>
        <p:nvSpPr>
          <p:cNvPr id="3" name="Marcador de contenido 2"/>
          <p:cNvSpPr>
            <a:spLocks noGrp="1"/>
          </p:cNvSpPr>
          <p:nvPr>
            <p:ph idx="1"/>
          </p:nvPr>
        </p:nvSpPr>
        <p:spPr/>
        <p:txBody>
          <a:bodyPr/>
          <a:lstStyle/>
          <a:p>
            <a:pPr algn="just"/>
            <a:r>
              <a:rPr lang="es-ES" dirty="0"/>
              <a:t>Cuando los gerentes crean o cambian la estructura, se involucran en </a:t>
            </a:r>
            <a:r>
              <a:rPr lang="es-ES" b="1" dirty="0"/>
              <a:t>el </a:t>
            </a:r>
            <a:r>
              <a:rPr lang="es-ES" b="1" dirty="0" err="1"/>
              <a:t>diseño</a:t>
            </a:r>
            <a:r>
              <a:rPr lang="es-ES" b="1" dirty="0"/>
              <a:t> organizacional, </a:t>
            </a:r>
            <a:r>
              <a:rPr lang="es-ES" dirty="0"/>
              <a:t>un proceso que implica decisiones con respecto a seis elementos clave: </a:t>
            </a:r>
            <a:r>
              <a:rPr lang="es-ES" dirty="0" err="1" smtClean="0"/>
              <a:t>espcialización</a:t>
            </a:r>
            <a:r>
              <a:rPr lang="es-ES" dirty="0" smtClean="0"/>
              <a:t> </a:t>
            </a:r>
            <a:r>
              <a:rPr lang="es-ES" dirty="0"/>
              <a:t>del trabajo, </a:t>
            </a:r>
            <a:r>
              <a:rPr lang="es-ES" dirty="0" err="1" smtClean="0"/>
              <a:t>departamentalización</a:t>
            </a:r>
            <a:r>
              <a:rPr lang="es-ES" dirty="0"/>
              <a:t>, cadena de mando, tramo de control, </a:t>
            </a:r>
            <a:r>
              <a:rPr lang="es-ES" dirty="0" err="1"/>
              <a:t>centralización</a:t>
            </a:r>
            <a:r>
              <a:rPr lang="es-ES" dirty="0"/>
              <a:t> y </a:t>
            </a:r>
            <a:r>
              <a:rPr lang="es-ES" dirty="0" err="1"/>
              <a:t>descentralización</a:t>
            </a:r>
            <a:r>
              <a:rPr lang="es-ES" dirty="0"/>
              <a:t>, y </a:t>
            </a:r>
            <a:r>
              <a:rPr lang="es-ES" dirty="0" err="1"/>
              <a:t>formalización</a:t>
            </a:r>
            <a:r>
              <a:rPr lang="es-ES" dirty="0"/>
              <a:t>. </a:t>
            </a:r>
          </a:p>
          <a:p>
            <a:endParaRPr lang="es-ES" dirty="0"/>
          </a:p>
        </p:txBody>
      </p:sp>
    </p:spTree>
    <p:extLst>
      <p:ext uri="{BB962C8B-B14F-4D97-AF65-F5344CB8AC3E}">
        <p14:creationId xmlns:p14="http://schemas.microsoft.com/office/powerpoint/2010/main" val="99803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Especialización</a:t>
            </a:r>
            <a:endParaRPr lang="es-ES" dirty="0"/>
          </a:p>
        </p:txBody>
      </p:sp>
      <p:sp>
        <p:nvSpPr>
          <p:cNvPr id="3" name="Marcador de contenido 2"/>
          <p:cNvSpPr>
            <a:spLocks noGrp="1"/>
          </p:cNvSpPr>
          <p:nvPr>
            <p:ph idx="1"/>
          </p:nvPr>
        </p:nvSpPr>
        <p:spPr/>
        <p:txBody>
          <a:bodyPr>
            <a:normAutofit/>
          </a:bodyPr>
          <a:lstStyle/>
          <a:p>
            <a:pPr algn="just"/>
            <a:endParaRPr lang="es-ES" dirty="0" smtClean="0"/>
          </a:p>
          <a:p>
            <a:pPr algn="just"/>
            <a:r>
              <a:rPr lang="es-ES" dirty="0" smtClean="0"/>
              <a:t>Adam Smith fue el primero en identificar la división del trabajo.</a:t>
            </a:r>
            <a:endParaRPr lang="es-ES" dirty="0"/>
          </a:p>
          <a:p>
            <a:pPr algn="just"/>
            <a:r>
              <a:rPr lang="es-ES" dirty="0" smtClean="0"/>
              <a:t>Ford aplicó el concepto en una línea de ensamblaje en la que a cada trabajador se le asignaba una tarea específica y repetitiva.</a:t>
            </a:r>
          </a:p>
          <a:p>
            <a:pPr algn="just"/>
            <a:r>
              <a:rPr lang="es-ES" dirty="0" smtClean="0"/>
              <a:t>Un individuo no realiza todo el trabajo, sino que éste se divide en etapas y cada etapa la concluye una persona diferente.  </a:t>
            </a:r>
            <a:endParaRPr lang="es-ES" dirty="0"/>
          </a:p>
        </p:txBody>
      </p:sp>
    </p:spTree>
    <p:extLst>
      <p:ext uri="{BB962C8B-B14F-4D97-AF65-F5344CB8AC3E}">
        <p14:creationId xmlns:p14="http://schemas.microsoft.com/office/powerpoint/2010/main" val="168104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una organización?</a:t>
            </a:r>
            <a:endParaRPr lang="es-ES" dirty="0"/>
          </a:p>
        </p:txBody>
      </p:sp>
      <p:sp>
        <p:nvSpPr>
          <p:cNvPr id="3" name="Marcador de contenido 2"/>
          <p:cNvSpPr>
            <a:spLocks noGrp="1"/>
          </p:cNvSpPr>
          <p:nvPr>
            <p:ph idx="1"/>
          </p:nvPr>
        </p:nvSpPr>
        <p:spPr/>
        <p:txBody>
          <a:bodyPr>
            <a:normAutofit/>
          </a:bodyPr>
          <a:lstStyle/>
          <a:p>
            <a:pPr algn="just"/>
            <a:r>
              <a:rPr lang="es-ES" i="1" dirty="0" smtClean="0"/>
              <a:t>Organización </a:t>
            </a:r>
            <a:r>
              <a:rPr lang="es-ES" dirty="0" smtClean="0"/>
              <a:t>es un </a:t>
            </a:r>
            <a:r>
              <a:rPr lang="es-ES" dirty="0" err="1" smtClean="0"/>
              <a:t>término</a:t>
            </a:r>
            <a:r>
              <a:rPr lang="es-ES" dirty="0" smtClean="0"/>
              <a:t> que suele utilizarse sin </a:t>
            </a:r>
            <a:r>
              <a:rPr lang="es-ES" dirty="0" err="1" smtClean="0"/>
              <a:t>precisión</a:t>
            </a:r>
            <a:r>
              <a:rPr lang="es-ES" dirty="0" smtClean="0"/>
              <a:t>: a veces se incluyen los comportamientos de todos los participantes, otras se considera todo el sistema de relaciones sociales y culturales, incluso hay unas en que el </a:t>
            </a:r>
            <a:r>
              <a:rPr lang="es-ES" dirty="0" err="1" smtClean="0"/>
              <a:t>término</a:t>
            </a:r>
            <a:r>
              <a:rPr lang="es-ES" dirty="0" smtClean="0"/>
              <a:t> se emplea como </a:t>
            </a:r>
            <a:r>
              <a:rPr lang="es-ES" dirty="0" err="1" smtClean="0"/>
              <a:t>sinónimo</a:t>
            </a:r>
            <a:r>
              <a:rPr lang="es-ES" dirty="0" smtClean="0"/>
              <a:t> de empresa (p. ej., la </a:t>
            </a:r>
            <a:r>
              <a:rPr lang="es-ES" dirty="0" err="1" smtClean="0"/>
              <a:t>United</a:t>
            </a:r>
            <a:r>
              <a:rPr lang="es-ES" dirty="0" smtClean="0"/>
              <a:t> </a:t>
            </a:r>
            <a:r>
              <a:rPr lang="es-ES" dirty="0" err="1" smtClean="0"/>
              <a:t>States</a:t>
            </a:r>
            <a:r>
              <a:rPr lang="es-ES" dirty="0" smtClean="0"/>
              <a:t> Steel </a:t>
            </a:r>
            <a:r>
              <a:rPr lang="es-ES" dirty="0" err="1" smtClean="0"/>
              <a:t>Corporation</a:t>
            </a:r>
            <a:r>
              <a:rPr lang="es-ES" dirty="0" smtClean="0"/>
              <a:t> o el Departamento de Defensa), pero para la </a:t>
            </a:r>
            <a:r>
              <a:rPr lang="es-ES" dirty="0" err="1" smtClean="0"/>
              <a:t>mayoría</a:t>
            </a:r>
            <a:r>
              <a:rPr lang="es-ES" dirty="0" smtClean="0"/>
              <a:t> de los gerentes en funciones el </a:t>
            </a:r>
            <a:r>
              <a:rPr lang="es-ES" dirty="0" err="1" smtClean="0"/>
              <a:t>término</a:t>
            </a:r>
            <a:r>
              <a:rPr lang="es-ES" dirty="0" smtClean="0"/>
              <a:t> </a:t>
            </a:r>
            <a:r>
              <a:rPr lang="es-ES" b="1" dirty="0" err="1" smtClean="0"/>
              <a:t>organización</a:t>
            </a:r>
            <a:r>
              <a:rPr lang="es-ES" b="1" dirty="0" smtClean="0"/>
              <a:t> </a:t>
            </a:r>
            <a:r>
              <a:rPr lang="es-ES" dirty="0" smtClean="0"/>
              <a:t>supone </a:t>
            </a:r>
            <a:r>
              <a:rPr lang="es-ES" dirty="0"/>
              <a:t>una estructura intencional y formal de funciones o puestos. </a:t>
            </a:r>
            <a:r>
              <a:rPr lang="es-ES" dirty="0" smtClean="0"/>
              <a:t>El </a:t>
            </a:r>
            <a:r>
              <a:rPr lang="es-ES" dirty="0" err="1" smtClean="0"/>
              <a:t>término</a:t>
            </a:r>
            <a:r>
              <a:rPr lang="es-ES" dirty="0" smtClean="0"/>
              <a:t> </a:t>
            </a:r>
            <a:r>
              <a:rPr lang="es-ES" dirty="0"/>
              <a:t>general se utiliza para referirse a una estructura formal de funciones, aun cuando en ocasiones se refiera a una empresa. </a:t>
            </a:r>
          </a:p>
          <a:p>
            <a:pPr algn="just"/>
            <a:endParaRPr lang="es-ES" dirty="0"/>
          </a:p>
        </p:txBody>
      </p:sp>
    </p:spTree>
    <p:extLst>
      <p:ext uri="{BB962C8B-B14F-4D97-AF65-F5344CB8AC3E}">
        <p14:creationId xmlns:p14="http://schemas.microsoft.com/office/powerpoint/2010/main" val="4912483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dirty="0" smtClean="0"/>
              <a:t>Departamentalización</a:t>
            </a:r>
            <a:endParaRPr lang="es-ES" sz="3600" dirty="0"/>
          </a:p>
        </p:txBody>
      </p:sp>
      <p:sp>
        <p:nvSpPr>
          <p:cNvPr id="3" name="Marcador de contenido 2"/>
          <p:cNvSpPr>
            <a:spLocks noGrp="1"/>
          </p:cNvSpPr>
          <p:nvPr>
            <p:ph idx="1"/>
          </p:nvPr>
        </p:nvSpPr>
        <p:spPr/>
        <p:txBody>
          <a:bodyPr>
            <a:normAutofit/>
          </a:bodyPr>
          <a:lstStyle/>
          <a:p>
            <a:pPr algn="just"/>
            <a:r>
              <a:rPr lang="es-ES" dirty="0">
                <a:effectLst/>
              </a:rPr>
              <a:t>Agrupar actividades y personas en departamentos permite que la </a:t>
            </a:r>
            <a:r>
              <a:rPr lang="es-ES" dirty="0" err="1">
                <a:effectLst/>
              </a:rPr>
              <a:t>organización</a:t>
            </a:r>
            <a:r>
              <a:rPr lang="es-ES" dirty="0">
                <a:effectLst/>
              </a:rPr>
              <a:t> se extienda, al menos en </a:t>
            </a:r>
            <a:r>
              <a:rPr lang="es-ES" dirty="0" err="1">
                <a:effectLst/>
              </a:rPr>
              <a:t>teoría</a:t>
            </a:r>
            <a:r>
              <a:rPr lang="es-ES" dirty="0">
                <a:effectLst/>
              </a:rPr>
              <a:t>, a un grado </a:t>
            </a:r>
            <a:r>
              <a:rPr lang="es-ES" dirty="0" smtClean="0">
                <a:effectLst/>
              </a:rPr>
              <a:t>indefinido</a:t>
            </a:r>
            <a:r>
              <a:rPr lang="es-ES" dirty="0">
                <a:effectLst/>
              </a:rPr>
              <a:t>; sin embargo, los departamentos difieren respecto de los modelos </a:t>
            </a:r>
            <a:r>
              <a:rPr lang="es-ES" dirty="0" err="1">
                <a:effectLst/>
              </a:rPr>
              <a:t>básicos</a:t>
            </a:r>
            <a:r>
              <a:rPr lang="es-ES" dirty="0">
                <a:effectLst/>
              </a:rPr>
              <a:t> utilizados para las actividades en grupo. </a:t>
            </a:r>
            <a:endParaRPr lang="es-ES" dirty="0"/>
          </a:p>
          <a:p>
            <a:endParaRPr lang="es-ES" dirty="0"/>
          </a:p>
        </p:txBody>
      </p:sp>
    </p:spTree>
    <p:extLst>
      <p:ext uri="{BB962C8B-B14F-4D97-AF65-F5344CB8AC3E}">
        <p14:creationId xmlns:p14="http://schemas.microsoft.com/office/powerpoint/2010/main" val="143480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Por funciones</a:t>
            </a:r>
            <a:endParaRPr lang="es-ES" dirty="0"/>
          </a:p>
        </p:txBody>
      </p:sp>
      <p:sp>
        <p:nvSpPr>
          <p:cNvPr id="3" name="Marcador de contenido 2"/>
          <p:cNvSpPr>
            <a:spLocks noGrp="1"/>
          </p:cNvSpPr>
          <p:nvPr>
            <p:ph idx="1"/>
          </p:nvPr>
        </p:nvSpPr>
        <p:spPr/>
        <p:txBody>
          <a:bodyPr>
            <a:normAutofit/>
          </a:bodyPr>
          <a:lstStyle/>
          <a:p>
            <a:pPr algn="just"/>
            <a:r>
              <a:rPr lang="es-ES" dirty="0">
                <a:effectLst/>
              </a:rPr>
              <a:t>La </a:t>
            </a:r>
            <a:r>
              <a:rPr lang="es-ES" dirty="0" err="1">
                <a:effectLst/>
              </a:rPr>
              <a:t>departamentalización</a:t>
            </a:r>
            <a:r>
              <a:rPr lang="es-ES" dirty="0">
                <a:effectLst/>
              </a:rPr>
              <a:t> funcional es el sistema que </a:t>
            </a:r>
            <a:r>
              <a:rPr lang="es-ES" dirty="0" err="1">
                <a:effectLst/>
              </a:rPr>
              <a:t>más</a:t>
            </a:r>
            <a:r>
              <a:rPr lang="es-ES" dirty="0">
                <a:effectLst/>
              </a:rPr>
              <a:t> se emplea para organizar actividades y está presente —al menos en </a:t>
            </a:r>
            <a:r>
              <a:rPr lang="es-ES" dirty="0" err="1">
                <a:effectLst/>
              </a:rPr>
              <a:t>algún</a:t>
            </a:r>
            <a:r>
              <a:rPr lang="es-ES" dirty="0">
                <a:effectLst/>
              </a:rPr>
              <a:t> nivel— en la estructura organizacional de casi cualquier </a:t>
            </a:r>
            <a:r>
              <a:rPr lang="es-ES" dirty="0" smtClean="0">
                <a:effectLst/>
              </a:rPr>
              <a:t>empresa</a:t>
            </a:r>
            <a:r>
              <a:rPr lang="es-ES" dirty="0">
                <a:effectLst/>
              </a:rPr>
              <a:t>. Las </a:t>
            </a:r>
            <a:r>
              <a:rPr lang="es-ES" dirty="0" err="1">
                <a:effectLst/>
              </a:rPr>
              <a:t>características</a:t>
            </a:r>
            <a:r>
              <a:rPr lang="es-ES" dirty="0">
                <a:effectLst/>
              </a:rPr>
              <a:t> de las funciones de ventas, </a:t>
            </a:r>
            <a:r>
              <a:rPr lang="es-ES" dirty="0" err="1">
                <a:effectLst/>
              </a:rPr>
              <a:t>producción</a:t>
            </a:r>
            <a:r>
              <a:rPr lang="es-ES" dirty="0">
                <a:effectLst/>
              </a:rPr>
              <a:t> y finanzas son tan ampliamente reconocidas y entendidas que no </a:t>
            </a:r>
            <a:r>
              <a:rPr lang="es-ES" dirty="0" err="1">
                <a:effectLst/>
              </a:rPr>
              <a:t>sólo</a:t>
            </a:r>
            <a:r>
              <a:rPr lang="es-ES" dirty="0">
                <a:effectLst/>
              </a:rPr>
              <a:t> representan la base de la </a:t>
            </a:r>
            <a:r>
              <a:rPr lang="es-ES" dirty="0" err="1">
                <a:effectLst/>
              </a:rPr>
              <a:t>organización</a:t>
            </a:r>
            <a:r>
              <a:rPr lang="es-ES" dirty="0">
                <a:effectLst/>
              </a:rPr>
              <a:t> departamental, sino que </a:t>
            </a:r>
            <a:r>
              <a:rPr lang="es-ES" dirty="0" err="1">
                <a:effectLst/>
              </a:rPr>
              <a:t>también</a:t>
            </a:r>
            <a:r>
              <a:rPr lang="es-ES" dirty="0">
                <a:effectLst/>
              </a:rPr>
              <a:t> —y muy a menudo— la </a:t>
            </a:r>
            <a:r>
              <a:rPr lang="es-ES" dirty="0" err="1">
                <a:effectLst/>
              </a:rPr>
              <a:t>departamentalización</a:t>
            </a:r>
            <a:r>
              <a:rPr lang="es-ES" dirty="0">
                <a:effectLst/>
              </a:rPr>
              <a:t> al </a:t>
            </a:r>
            <a:r>
              <a:rPr lang="es-ES" dirty="0" err="1">
                <a:effectLst/>
              </a:rPr>
              <a:t>más</a:t>
            </a:r>
            <a:r>
              <a:rPr lang="es-ES" dirty="0">
                <a:effectLst/>
              </a:rPr>
              <a:t> alto nivel. </a:t>
            </a:r>
            <a:endParaRPr lang="es-ES" dirty="0"/>
          </a:p>
          <a:p>
            <a:endParaRPr lang="es-ES" dirty="0"/>
          </a:p>
        </p:txBody>
      </p:sp>
    </p:spTree>
    <p:extLst>
      <p:ext uri="{BB962C8B-B14F-4D97-AF65-F5344CB8AC3E}">
        <p14:creationId xmlns:p14="http://schemas.microsoft.com/office/powerpoint/2010/main" val="403734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6-06-22 a la(s) 19.1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0"/>
            <a:ext cx="6157182" cy="6858000"/>
          </a:xfrm>
          <a:prstGeom prst="rect">
            <a:avLst/>
          </a:prstGeom>
        </p:spPr>
      </p:pic>
    </p:spTree>
    <p:extLst>
      <p:ext uri="{BB962C8B-B14F-4D97-AF65-F5344CB8AC3E}">
        <p14:creationId xmlns:p14="http://schemas.microsoft.com/office/powerpoint/2010/main" val="3181718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Geográfica o por territorio</a:t>
            </a:r>
            <a:endParaRPr lang="es-ES" dirty="0"/>
          </a:p>
        </p:txBody>
      </p:sp>
      <p:sp>
        <p:nvSpPr>
          <p:cNvPr id="3" name="Marcador de contenido 2"/>
          <p:cNvSpPr>
            <a:spLocks noGrp="1"/>
          </p:cNvSpPr>
          <p:nvPr>
            <p:ph idx="1"/>
          </p:nvPr>
        </p:nvSpPr>
        <p:spPr/>
        <p:txBody>
          <a:bodyPr>
            <a:normAutofit/>
          </a:bodyPr>
          <a:lstStyle/>
          <a:p>
            <a:pPr algn="just"/>
            <a:r>
              <a:rPr lang="es-ES" dirty="0">
                <a:effectLst/>
              </a:rPr>
              <a:t>La </a:t>
            </a:r>
            <a:r>
              <a:rPr lang="es-ES" b="1" dirty="0" err="1">
                <a:effectLst/>
              </a:rPr>
              <a:t>departamentalización</a:t>
            </a:r>
            <a:r>
              <a:rPr lang="es-ES" b="1" dirty="0">
                <a:effectLst/>
              </a:rPr>
              <a:t> por territorio </a:t>
            </a:r>
            <a:r>
              <a:rPr lang="es-ES" dirty="0">
                <a:effectLst/>
              </a:rPr>
              <a:t>o </a:t>
            </a:r>
            <a:r>
              <a:rPr lang="es-ES" b="1" dirty="0" err="1">
                <a:effectLst/>
              </a:rPr>
              <a:t>geográfica</a:t>
            </a:r>
            <a:r>
              <a:rPr lang="es-ES" b="1" dirty="0">
                <a:effectLst/>
              </a:rPr>
              <a:t> </a:t>
            </a:r>
            <a:r>
              <a:rPr lang="es-ES" dirty="0">
                <a:effectLst/>
              </a:rPr>
              <a:t>es </a:t>
            </a:r>
            <a:r>
              <a:rPr lang="es-ES" dirty="0" err="1">
                <a:effectLst/>
              </a:rPr>
              <a:t>común</a:t>
            </a:r>
            <a:r>
              <a:rPr lang="es-ES" dirty="0">
                <a:effectLst/>
              </a:rPr>
              <a:t> en empresas que operan en </a:t>
            </a:r>
            <a:r>
              <a:rPr lang="es-ES" dirty="0" err="1">
                <a:effectLst/>
              </a:rPr>
              <a:t>áreas</a:t>
            </a:r>
            <a:r>
              <a:rPr lang="es-ES" dirty="0">
                <a:effectLst/>
              </a:rPr>
              <a:t> </a:t>
            </a:r>
            <a:r>
              <a:rPr lang="es-ES" dirty="0" err="1">
                <a:effectLst/>
              </a:rPr>
              <a:t>geográficas</a:t>
            </a:r>
            <a:r>
              <a:rPr lang="es-ES" dirty="0">
                <a:effectLst/>
              </a:rPr>
              <a:t> amplias, en cuyo caso puede ser importante que las </a:t>
            </a:r>
            <a:r>
              <a:rPr lang="es-ES" dirty="0" smtClean="0">
                <a:effectLst/>
              </a:rPr>
              <a:t>actividades </a:t>
            </a:r>
            <a:r>
              <a:rPr lang="es-ES" dirty="0">
                <a:effectLst/>
              </a:rPr>
              <a:t>de un </a:t>
            </a:r>
            <a:r>
              <a:rPr lang="es-ES" dirty="0" err="1">
                <a:effectLst/>
              </a:rPr>
              <a:t>área</a:t>
            </a:r>
            <a:r>
              <a:rPr lang="es-ES" dirty="0">
                <a:effectLst/>
              </a:rPr>
              <a:t> o territorio determinado se agrupen y asignen a un gerente </a:t>
            </a:r>
            <a:endParaRPr lang="es-ES" dirty="0"/>
          </a:p>
          <a:p>
            <a:endParaRPr lang="es-ES" dirty="0"/>
          </a:p>
        </p:txBody>
      </p:sp>
    </p:spTree>
    <p:extLst>
      <p:ext uri="{BB962C8B-B14F-4D97-AF65-F5344CB8AC3E}">
        <p14:creationId xmlns:p14="http://schemas.microsoft.com/office/powerpoint/2010/main" val="882909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5792" y="191987"/>
            <a:ext cx="8671699" cy="6051439"/>
          </a:xfrm>
          <a:prstGeom prst="rect">
            <a:avLst/>
          </a:prstGeom>
          <a:solidFill>
            <a:schemeClr val="tx1"/>
          </a:solidFill>
        </p:spPr>
      </p:pic>
    </p:spTree>
    <p:extLst>
      <p:ext uri="{BB962C8B-B14F-4D97-AF65-F5344CB8AC3E}">
        <p14:creationId xmlns:p14="http://schemas.microsoft.com/office/powerpoint/2010/main" val="23841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Por grupo de clientes</a:t>
            </a:r>
            <a:endParaRPr lang="es-ES" dirty="0"/>
          </a:p>
        </p:txBody>
      </p:sp>
      <p:sp>
        <p:nvSpPr>
          <p:cNvPr id="3" name="Marcador de contenido 2"/>
          <p:cNvSpPr>
            <a:spLocks noGrp="1"/>
          </p:cNvSpPr>
          <p:nvPr>
            <p:ph idx="1"/>
          </p:nvPr>
        </p:nvSpPr>
        <p:spPr/>
        <p:txBody>
          <a:bodyPr/>
          <a:lstStyle/>
          <a:p>
            <a:pPr algn="just"/>
            <a:r>
              <a:rPr lang="es-ES" dirty="0">
                <a:effectLst/>
              </a:rPr>
              <a:t>Muchas empresas suelen agrupar sus actividades para que reflejen un </a:t>
            </a:r>
            <a:r>
              <a:rPr lang="es-ES" dirty="0" err="1">
                <a:effectLst/>
              </a:rPr>
              <a:t>interés</a:t>
            </a:r>
            <a:r>
              <a:rPr lang="es-ES" dirty="0">
                <a:effectLst/>
              </a:rPr>
              <a:t> </a:t>
            </a:r>
            <a:r>
              <a:rPr lang="es-ES" dirty="0" smtClean="0">
                <a:effectLst/>
              </a:rPr>
              <a:t>primordial </a:t>
            </a:r>
            <a:r>
              <a:rPr lang="es-ES" dirty="0">
                <a:effectLst/>
              </a:rPr>
              <a:t>en los clientes, que son la clave de la estructura cuando cada </a:t>
            </a:r>
            <a:r>
              <a:rPr lang="es-ES" b="1" dirty="0">
                <a:effectLst/>
              </a:rPr>
              <a:t>grupo de clientes </a:t>
            </a:r>
            <a:r>
              <a:rPr lang="es-ES" dirty="0">
                <a:effectLst/>
              </a:rPr>
              <a:t>es administrado por un gerente de departamento </a:t>
            </a:r>
            <a:endParaRPr lang="es-ES" dirty="0"/>
          </a:p>
          <a:p>
            <a:endParaRPr lang="es-ES" dirty="0"/>
          </a:p>
        </p:txBody>
      </p:sp>
    </p:spTree>
    <p:extLst>
      <p:ext uri="{BB962C8B-B14F-4D97-AF65-F5344CB8AC3E}">
        <p14:creationId xmlns:p14="http://schemas.microsoft.com/office/powerpoint/2010/main" val="341144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6821" y="44115"/>
            <a:ext cx="9080269" cy="5877947"/>
          </a:xfrm>
          <a:prstGeom prst="rect">
            <a:avLst/>
          </a:prstGeom>
          <a:solidFill>
            <a:schemeClr val="tx1"/>
          </a:solidFill>
        </p:spPr>
      </p:pic>
    </p:spTree>
    <p:extLst>
      <p:ext uri="{BB962C8B-B14F-4D97-AF65-F5344CB8AC3E}">
        <p14:creationId xmlns:p14="http://schemas.microsoft.com/office/powerpoint/2010/main" val="2635882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Por producto o servicio</a:t>
            </a:r>
            <a:endParaRPr lang="es-ES" dirty="0"/>
          </a:p>
        </p:txBody>
      </p:sp>
      <p:sp>
        <p:nvSpPr>
          <p:cNvPr id="3" name="Marcador de contenido 2"/>
          <p:cNvSpPr>
            <a:spLocks noGrp="1"/>
          </p:cNvSpPr>
          <p:nvPr>
            <p:ph idx="1"/>
          </p:nvPr>
        </p:nvSpPr>
        <p:spPr/>
        <p:txBody>
          <a:bodyPr/>
          <a:lstStyle/>
          <a:p>
            <a:r>
              <a:rPr lang="es-ES" dirty="0">
                <a:effectLst/>
              </a:rPr>
              <a:t>Para las empresas con </a:t>
            </a:r>
            <a:r>
              <a:rPr lang="es-ES" dirty="0" err="1">
                <a:effectLst/>
              </a:rPr>
              <a:t>líneas</a:t>
            </a:r>
            <a:r>
              <a:rPr lang="es-ES" dirty="0">
                <a:effectLst/>
              </a:rPr>
              <a:t> de </a:t>
            </a:r>
            <a:r>
              <a:rPr lang="es-ES" dirty="0" err="1">
                <a:effectLst/>
              </a:rPr>
              <a:t>producción</a:t>
            </a:r>
            <a:r>
              <a:rPr lang="es-ES" dirty="0">
                <a:effectLst/>
              </a:rPr>
              <a:t> </a:t>
            </a:r>
            <a:r>
              <a:rPr lang="es-ES" dirty="0" err="1">
                <a:effectLst/>
              </a:rPr>
              <a:t>múltiples</a:t>
            </a:r>
            <a:r>
              <a:rPr lang="es-ES" dirty="0">
                <a:effectLst/>
              </a:rPr>
              <a:t> y a gran escala la </a:t>
            </a:r>
            <a:r>
              <a:rPr lang="es-ES" dirty="0" err="1">
                <a:effectLst/>
              </a:rPr>
              <a:t>agrupación</a:t>
            </a:r>
            <a:r>
              <a:rPr lang="es-ES" dirty="0">
                <a:effectLst/>
              </a:rPr>
              <a:t> de sus </a:t>
            </a:r>
            <a:r>
              <a:rPr lang="es-ES" dirty="0" smtClean="0">
                <a:effectLst/>
              </a:rPr>
              <a:t>actividades </a:t>
            </a:r>
            <a:r>
              <a:rPr lang="es-ES" dirty="0">
                <a:effectLst/>
              </a:rPr>
              <a:t>con base en productos o </a:t>
            </a:r>
            <a:r>
              <a:rPr lang="es-ES" dirty="0" err="1">
                <a:effectLst/>
              </a:rPr>
              <a:t>líneas</a:t>
            </a:r>
            <a:r>
              <a:rPr lang="es-ES" dirty="0">
                <a:effectLst/>
              </a:rPr>
              <a:t> de productos se ha convertido en una </a:t>
            </a:r>
            <a:r>
              <a:rPr lang="es-ES" dirty="0" err="1">
                <a:effectLst/>
              </a:rPr>
              <a:t>práctica</a:t>
            </a:r>
            <a:r>
              <a:rPr lang="es-ES" dirty="0">
                <a:effectLst/>
              </a:rPr>
              <a:t> </a:t>
            </a:r>
            <a:r>
              <a:rPr lang="es-ES" dirty="0" err="1">
                <a:effectLst/>
              </a:rPr>
              <a:t>común</a:t>
            </a:r>
            <a:r>
              <a:rPr lang="es-ES" dirty="0">
                <a:effectLst/>
              </a:rPr>
              <a:t>. </a:t>
            </a:r>
            <a:endParaRPr lang="es-ES" dirty="0"/>
          </a:p>
          <a:p>
            <a:endParaRPr lang="es-ES" dirty="0"/>
          </a:p>
        </p:txBody>
      </p:sp>
    </p:spTree>
    <p:extLst>
      <p:ext uri="{BB962C8B-B14F-4D97-AF65-F5344CB8AC3E}">
        <p14:creationId xmlns:p14="http://schemas.microsoft.com/office/powerpoint/2010/main" val="1827413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3364" y="190215"/>
            <a:ext cx="8822225" cy="6381650"/>
          </a:xfrm>
          <a:prstGeom prst="rect">
            <a:avLst/>
          </a:prstGeom>
          <a:solidFill>
            <a:schemeClr val="tx1"/>
          </a:solidFill>
        </p:spPr>
      </p:pic>
    </p:spTree>
    <p:extLst>
      <p:ext uri="{BB962C8B-B14F-4D97-AF65-F5344CB8AC3E}">
        <p14:creationId xmlns:p14="http://schemas.microsoft.com/office/powerpoint/2010/main" val="3269626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Matricial</a:t>
            </a:r>
            <a:endParaRPr lang="es-ES" dirty="0"/>
          </a:p>
        </p:txBody>
      </p:sp>
      <p:sp>
        <p:nvSpPr>
          <p:cNvPr id="3" name="Marcador de contenido 2"/>
          <p:cNvSpPr>
            <a:spLocks noGrp="1"/>
          </p:cNvSpPr>
          <p:nvPr>
            <p:ph idx="1"/>
          </p:nvPr>
        </p:nvSpPr>
        <p:spPr/>
        <p:txBody>
          <a:bodyPr/>
          <a:lstStyle/>
          <a:p>
            <a:pPr algn="just"/>
            <a:r>
              <a:rPr lang="es-ES" dirty="0">
                <a:effectLst/>
              </a:rPr>
              <a:t>La esencia de la </a:t>
            </a:r>
            <a:r>
              <a:rPr lang="es-ES" b="1" dirty="0" err="1">
                <a:effectLst/>
              </a:rPr>
              <a:t>organización</a:t>
            </a:r>
            <a:r>
              <a:rPr lang="es-ES" b="1" dirty="0">
                <a:effectLst/>
              </a:rPr>
              <a:t> matricial</a:t>
            </a:r>
            <a:br>
              <a:rPr lang="es-ES" b="1" dirty="0">
                <a:effectLst/>
              </a:rPr>
            </a:br>
            <a:r>
              <a:rPr lang="es-ES" dirty="0">
                <a:effectLst/>
              </a:rPr>
              <a:t>casi siempre es la </a:t>
            </a:r>
            <a:r>
              <a:rPr lang="es-ES" dirty="0" err="1">
                <a:effectLst/>
              </a:rPr>
              <a:t>combinación</a:t>
            </a:r>
            <a:r>
              <a:rPr lang="es-ES" dirty="0">
                <a:effectLst/>
              </a:rPr>
              <a:t> de modelos de </a:t>
            </a:r>
            <a:r>
              <a:rPr lang="es-ES" dirty="0" err="1">
                <a:effectLst/>
              </a:rPr>
              <a:t>departamentalización</a:t>
            </a:r>
            <a:r>
              <a:rPr lang="es-ES" dirty="0">
                <a:effectLst/>
              </a:rPr>
              <a:t> funcionales y</a:t>
            </a:r>
            <a:br>
              <a:rPr lang="es-ES" dirty="0">
                <a:effectLst/>
              </a:rPr>
            </a:br>
            <a:r>
              <a:rPr lang="es-ES" dirty="0">
                <a:effectLst/>
              </a:rPr>
              <a:t>de proyecto o producto en la misma estructura organizacional.</a:t>
            </a:r>
            <a:br>
              <a:rPr lang="es-ES" dirty="0">
                <a:effectLst/>
              </a:rPr>
            </a:br>
            <a:endParaRPr lang="es-ES" dirty="0"/>
          </a:p>
          <a:p>
            <a:endParaRPr lang="es-ES" dirty="0"/>
          </a:p>
        </p:txBody>
      </p:sp>
    </p:spTree>
    <p:extLst>
      <p:ext uri="{BB962C8B-B14F-4D97-AF65-F5344CB8AC3E}">
        <p14:creationId xmlns:p14="http://schemas.microsoft.com/office/powerpoint/2010/main" val="170382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a:t>
            </a:r>
            <a:endParaRPr lang="es-ES" dirty="0"/>
          </a:p>
        </p:txBody>
      </p:sp>
      <p:sp>
        <p:nvSpPr>
          <p:cNvPr id="3" name="Marcador de contenido 2"/>
          <p:cNvSpPr>
            <a:spLocks noGrp="1"/>
          </p:cNvSpPr>
          <p:nvPr>
            <p:ph idx="1"/>
          </p:nvPr>
        </p:nvSpPr>
        <p:spPr/>
        <p:txBody>
          <a:bodyPr/>
          <a:lstStyle/>
          <a:p>
            <a:pPr algn="just"/>
            <a:r>
              <a:rPr lang="es-ES" dirty="0">
                <a:effectLst/>
              </a:rPr>
              <a:t>el </a:t>
            </a:r>
            <a:r>
              <a:rPr lang="es-ES" dirty="0" err="1">
                <a:effectLst/>
              </a:rPr>
              <a:t>término</a:t>
            </a:r>
            <a:r>
              <a:rPr lang="es-ES" dirty="0">
                <a:effectLst/>
              </a:rPr>
              <a:t> </a:t>
            </a:r>
            <a:r>
              <a:rPr lang="es-ES" b="1" dirty="0" err="1">
                <a:effectLst/>
              </a:rPr>
              <a:t>organización</a:t>
            </a:r>
            <a:r>
              <a:rPr lang="es-ES" b="1" dirty="0">
                <a:effectLst/>
              </a:rPr>
              <a:t> </a:t>
            </a:r>
            <a:r>
              <a:rPr lang="es-ES" dirty="0">
                <a:effectLst/>
              </a:rPr>
              <a:t>supone una estructura intencional y formal de funciones o puestos. En </a:t>
            </a:r>
            <a:r>
              <a:rPr lang="es-ES" dirty="0"/>
              <a:t>general </a:t>
            </a:r>
            <a:r>
              <a:rPr lang="es-ES" dirty="0">
                <a:effectLst/>
              </a:rPr>
              <a:t>el </a:t>
            </a:r>
            <a:r>
              <a:rPr lang="es-ES" dirty="0" err="1">
                <a:effectLst/>
              </a:rPr>
              <a:t>término</a:t>
            </a:r>
            <a:r>
              <a:rPr lang="es-ES" dirty="0">
                <a:effectLst/>
              </a:rPr>
              <a:t> </a:t>
            </a:r>
            <a:r>
              <a:rPr lang="es-ES" dirty="0" smtClean="0">
                <a:effectLst/>
              </a:rPr>
              <a:t>se </a:t>
            </a:r>
            <a:r>
              <a:rPr lang="es-ES" dirty="0">
                <a:effectLst/>
              </a:rPr>
              <a:t>utiliza para referirse a una estructura formal de funciones, aun cuando en ocasiones se refiera a una empresa. </a:t>
            </a:r>
          </a:p>
          <a:p>
            <a:pPr algn="just"/>
            <a:endParaRPr lang="es-ES" dirty="0"/>
          </a:p>
        </p:txBody>
      </p:sp>
    </p:spTree>
    <p:extLst>
      <p:ext uri="{BB962C8B-B14F-4D97-AF65-F5344CB8AC3E}">
        <p14:creationId xmlns:p14="http://schemas.microsoft.com/office/powerpoint/2010/main" val="55262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6-06-22 a la(s) 19.25.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100"/>
            <a:ext cx="9144000" cy="4994271"/>
          </a:xfrm>
          <a:prstGeom prst="rect">
            <a:avLst/>
          </a:prstGeom>
        </p:spPr>
      </p:pic>
    </p:spTree>
    <p:extLst>
      <p:ext uri="{BB962C8B-B14F-4D97-AF65-F5344CB8AC3E}">
        <p14:creationId xmlns:p14="http://schemas.microsoft.com/office/powerpoint/2010/main" val="1942535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Cadena de mando</a:t>
            </a:r>
            <a:endParaRPr lang="es-ES" dirty="0"/>
          </a:p>
        </p:txBody>
      </p:sp>
      <p:sp>
        <p:nvSpPr>
          <p:cNvPr id="3" name="Marcador de contenido 2"/>
          <p:cNvSpPr>
            <a:spLocks noGrp="1"/>
          </p:cNvSpPr>
          <p:nvPr>
            <p:ph idx="1"/>
          </p:nvPr>
        </p:nvSpPr>
        <p:spPr/>
        <p:txBody>
          <a:bodyPr>
            <a:normAutofit/>
          </a:bodyPr>
          <a:lstStyle/>
          <a:p>
            <a:r>
              <a:rPr lang="es-ES" dirty="0" smtClean="0"/>
              <a:t>Es la línea </a:t>
            </a:r>
            <a:r>
              <a:rPr lang="es-ES" dirty="0" err="1" smtClean="0"/>
              <a:t>contínua</a:t>
            </a:r>
            <a:r>
              <a:rPr lang="es-ES" dirty="0" smtClean="0"/>
              <a:t> de autoridad que se extiende de los niveles organizacionales más alto a los mas bajos y define quien informa a quien. </a:t>
            </a:r>
          </a:p>
          <a:p>
            <a:r>
              <a:rPr lang="es-ES" dirty="0" smtClean="0"/>
              <a:t>¿A quién recurro si tengo un problema?</a:t>
            </a:r>
          </a:p>
          <a:p>
            <a:r>
              <a:rPr lang="es-ES" dirty="0" smtClean="0"/>
              <a:t>¿Ante quién soy responsable?</a:t>
            </a:r>
          </a:p>
          <a:p>
            <a:endParaRPr lang="es-ES" dirty="0"/>
          </a:p>
        </p:txBody>
      </p:sp>
    </p:spTree>
    <p:extLst>
      <p:ext uri="{BB962C8B-B14F-4D97-AF65-F5344CB8AC3E}">
        <p14:creationId xmlns:p14="http://schemas.microsoft.com/office/powerpoint/2010/main" val="74010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Esfera de control</a:t>
            </a:r>
            <a:endParaRPr lang="es-ES" dirty="0"/>
          </a:p>
        </p:txBody>
      </p:sp>
      <p:sp>
        <p:nvSpPr>
          <p:cNvPr id="3" name="Marcador de contenido 2"/>
          <p:cNvSpPr>
            <a:spLocks noGrp="1"/>
          </p:cNvSpPr>
          <p:nvPr>
            <p:ph idx="1"/>
          </p:nvPr>
        </p:nvSpPr>
        <p:spPr/>
        <p:txBody>
          <a:bodyPr/>
          <a:lstStyle/>
          <a:p>
            <a:r>
              <a:rPr lang="es-ES" dirty="0" smtClean="0"/>
              <a:t>¿A cuántos empleados puede dirigir un gerente de manera eficiente y eficaz?</a:t>
            </a:r>
          </a:p>
          <a:p>
            <a:r>
              <a:rPr lang="es-ES" dirty="0" smtClean="0"/>
              <a:t>Es el número de empleados que puede dirigir un gerente.</a:t>
            </a:r>
            <a:endParaRPr lang="es-ES" dirty="0"/>
          </a:p>
        </p:txBody>
      </p:sp>
    </p:spTree>
    <p:extLst>
      <p:ext uri="{BB962C8B-B14F-4D97-AF65-F5344CB8AC3E}">
        <p14:creationId xmlns:p14="http://schemas.microsoft.com/office/powerpoint/2010/main" val="42264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882" y="1648549"/>
            <a:ext cx="8818930" cy="4267833"/>
          </a:xfrm>
          <a:prstGeom prst="rect">
            <a:avLst/>
          </a:prstGeom>
          <a:solidFill>
            <a:schemeClr val="tx1"/>
          </a:solidFill>
        </p:spPr>
      </p:pic>
    </p:spTree>
    <p:extLst>
      <p:ext uri="{BB962C8B-B14F-4D97-AF65-F5344CB8AC3E}">
        <p14:creationId xmlns:p14="http://schemas.microsoft.com/office/powerpoint/2010/main" val="137499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09348" y="1914417"/>
            <a:ext cx="8469937" cy="3538809"/>
          </a:xfrm>
          <a:prstGeom prst="rect">
            <a:avLst/>
          </a:prstGeom>
          <a:solidFill>
            <a:schemeClr val="tx1"/>
          </a:solidFill>
        </p:spPr>
      </p:pic>
    </p:spTree>
    <p:extLst>
      <p:ext uri="{BB962C8B-B14F-4D97-AF65-F5344CB8AC3E}">
        <p14:creationId xmlns:p14="http://schemas.microsoft.com/office/powerpoint/2010/main" val="208972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Centralización</a:t>
            </a:r>
            <a:endParaRPr lang="es-ES" dirty="0"/>
          </a:p>
        </p:txBody>
      </p:sp>
      <p:sp>
        <p:nvSpPr>
          <p:cNvPr id="3" name="Marcador de contenido 2"/>
          <p:cNvSpPr>
            <a:spLocks noGrp="1"/>
          </p:cNvSpPr>
          <p:nvPr>
            <p:ph idx="1"/>
          </p:nvPr>
        </p:nvSpPr>
        <p:spPr/>
        <p:txBody>
          <a:bodyPr/>
          <a:lstStyle/>
          <a:p>
            <a:pPr algn="just"/>
            <a:r>
              <a:rPr lang="es-ES" dirty="0"/>
              <a:t>La </a:t>
            </a:r>
            <a:r>
              <a:rPr lang="es-ES" dirty="0" err="1"/>
              <a:t>centralización</a:t>
            </a:r>
            <a:r>
              <a:rPr lang="es-ES" dirty="0"/>
              <a:t> es el grado en que la toma de decisiones se da en los niveles superiores de la </a:t>
            </a:r>
            <a:r>
              <a:rPr lang="es-ES" dirty="0" err="1"/>
              <a:t>organización</a:t>
            </a:r>
            <a:r>
              <a:rPr lang="es-ES" dirty="0"/>
              <a:t>. Si los gerentes </a:t>
            </a:r>
            <a:r>
              <a:rPr lang="es-ES" dirty="0" smtClean="0"/>
              <a:t>del </a:t>
            </a:r>
            <a:r>
              <a:rPr lang="es-ES" dirty="0"/>
              <a:t>nivel alto toman decisiones clave con poca </a:t>
            </a:r>
            <a:r>
              <a:rPr lang="es-ES" dirty="0" err="1" smtClean="0"/>
              <a:t>información</a:t>
            </a:r>
            <a:r>
              <a:rPr lang="es-ES" dirty="0" smtClean="0"/>
              <a:t> </a:t>
            </a:r>
            <a:r>
              <a:rPr lang="es-ES" dirty="0"/>
              <a:t>proveniente de los niveles inferiores, entonces la </a:t>
            </a:r>
            <a:r>
              <a:rPr lang="es-ES" dirty="0" err="1"/>
              <a:t>organización</a:t>
            </a:r>
            <a:r>
              <a:rPr lang="es-ES" dirty="0"/>
              <a:t> está </a:t>
            </a:r>
            <a:r>
              <a:rPr lang="es-ES" dirty="0" err="1"/>
              <a:t>más</a:t>
            </a:r>
            <a:r>
              <a:rPr lang="es-ES" dirty="0"/>
              <a:t> centralizada. Por otra parte, cuanta </a:t>
            </a:r>
            <a:r>
              <a:rPr lang="es-ES" dirty="0" err="1"/>
              <a:t>más</a:t>
            </a:r>
            <a:r>
              <a:rPr lang="es-ES" dirty="0"/>
              <a:t> </a:t>
            </a:r>
            <a:r>
              <a:rPr lang="es-ES" dirty="0" err="1"/>
              <a:t>información</a:t>
            </a:r>
            <a:r>
              <a:rPr lang="es-ES" dirty="0"/>
              <a:t> proporcionan los empleados de niveles inferiores </a:t>
            </a:r>
            <a:r>
              <a:rPr lang="es-ES" b="1" dirty="0"/>
              <a:t>o </a:t>
            </a:r>
            <a:r>
              <a:rPr lang="es-ES" dirty="0"/>
              <a:t>de hecho tomen decisiones, </a:t>
            </a:r>
            <a:r>
              <a:rPr lang="es-ES" dirty="0" err="1"/>
              <a:t>más</a:t>
            </a:r>
            <a:r>
              <a:rPr lang="es-ES" dirty="0"/>
              <a:t> </a:t>
            </a:r>
            <a:r>
              <a:rPr lang="es-ES" b="1" dirty="0"/>
              <a:t>descentralizada </a:t>
            </a:r>
            <a:r>
              <a:rPr lang="es-ES" dirty="0"/>
              <a:t>está. </a:t>
            </a:r>
          </a:p>
          <a:p>
            <a:pPr algn="just"/>
            <a:endParaRPr lang="es-ES" dirty="0"/>
          </a:p>
        </p:txBody>
      </p:sp>
    </p:spTree>
    <p:extLst>
      <p:ext uri="{BB962C8B-B14F-4D97-AF65-F5344CB8AC3E}">
        <p14:creationId xmlns:p14="http://schemas.microsoft.com/office/powerpoint/2010/main" val="798207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
            </a:r>
            <a:br>
              <a:rPr lang="es-ES" dirty="0" smtClean="0"/>
            </a:br>
            <a:r>
              <a:rPr lang="es-ES" dirty="0" smtClean="0"/>
              <a:t>Descentralización</a:t>
            </a:r>
            <a:endParaRPr lang="es-ES" dirty="0"/>
          </a:p>
        </p:txBody>
      </p:sp>
      <p:sp>
        <p:nvSpPr>
          <p:cNvPr id="3" name="Marcador de contenido 2"/>
          <p:cNvSpPr>
            <a:spLocks noGrp="1"/>
          </p:cNvSpPr>
          <p:nvPr>
            <p:ph idx="1"/>
          </p:nvPr>
        </p:nvSpPr>
        <p:spPr/>
        <p:txBody>
          <a:bodyPr/>
          <a:lstStyle/>
          <a:p>
            <a:pPr algn="just"/>
            <a:r>
              <a:rPr lang="es-ES" dirty="0"/>
              <a:t>La </a:t>
            </a:r>
            <a:r>
              <a:rPr lang="es-ES" b="1" dirty="0"/>
              <a:t>autoridad organizacional </a:t>
            </a:r>
            <a:r>
              <a:rPr lang="es-ES" dirty="0"/>
              <a:t>es simplemente la discrecionalidad conferida a las </a:t>
            </a:r>
            <a:r>
              <a:rPr lang="es-ES" dirty="0" smtClean="0"/>
              <a:t>personas </a:t>
            </a:r>
            <a:r>
              <a:rPr lang="es-ES" dirty="0"/>
              <a:t>para utilizar su juicio en la toma de decisiones y dar instrucciones. La </a:t>
            </a:r>
            <a:r>
              <a:rPr lang="es-ES" b="1" dirty="0" err="1" smtClean="0"/>
              <a:t>descentralización</a:t>
            </a:r>
            <a:r>
              <a:rPr lang="es-ES" b="1" dirty="0" smtClean="0"/>
              <a:t> </a:t>
            </a:r>
            <a:r>
              <a:rPr lang="es-ES" dirty="0"/>
              <a:t>es el grado en que se distribuye la autoridad para la toma de decisiones en una estructura organizada; es un aspecto fundamental de la </a:t>
            </a:r>
            <a:r>
              <a:rPr lang="es-ES" dirty="0" err="1"/>
              <a:t>delegación</a:t>
            </a:r>
            <a:r>
              <a:rPr lang="es-ES" dirty="0"/>
              <a:t>, al grado de que la autoridad que se delega se descentraliza. </a:t>
            </a:r>
          </a:p>
          <a:p>
            <a:endParaRPr lang="es-ES" dirty="0"/>
          </a:p>
        </p:txBody>
      </p:sp>
    </p:spTree>
    <p:extLst>
      <p:ext uri="{BB962C8B-B14F-4D97-AF65-F5344CB8AC3E}">
        <p14:creationId xmlns:p14="http://schemas.microsoft.com/office/powerpoint/2010/main" val="2015661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a:t>
            </a:r>
            <a:endParaRPr lang="es-ES" dirty="0"/>
          </a:p>
        </p:txBody>
      </p:sp>
      <p:sp>
        <p:nvSpPr>
          <p:cNvPr id="3" name="Marcador de contenido 2"/>
          <p:cNvSpPr>
            <a:spLocks noGrp="1"/>
          </p:cNvSpPr>
          <p:nvPr>
            <p:ph idx="1"/>
          </p:nvPr>
        </p:nvSpPr>
        <p:spPr/>
        <p:txBody>
          <a:bodyPr/>
          <a:lstStyle/>
          <a:p>
            <a:pPr algn="just"/>
            <a:r>
              <a:rPr lang="es-ES" dirty="0"/>
              <a:t>La </a:t>
            </a:r>
            <a:r>
              <a:rPr lang="es-ES" dirty="0" err="1"/>
              <a:t>formalización</a:t>
            </a:r>
            <a:r>
              <a:rPr lang="es-ES" dirty="0"/>
              <a:t> se refiere a qué tan estandarizados </a:t>
            </a:r>
            <a:r>
              <a:rPr lang="es-ES" dirty="0" err="1"/>
              <a:t>están</a:t>
            </a:r>
            <a:r>
              <a:rPr lang="es-ES" dirty="0"/>
              <a:t> los trabajos de una </a:t>
            </a:r>
            <a:r>
              <a:rPr lang="es-ES" dirty="0" err="1"/>
              <a:t>organización</a:t>
            </a:r>
            <a:r>
              <a:rPr lang="es-ES" dirty="0"/>
              <a:t> y hasta qué grado las reglas y procedimientos </a:t>
            </a:r>
            <a:r>
              <a:rPr lang="es-ES" dirty="0" err="1"/>
              <a:t>guían</a:t>
            </a:r>
            <a:r>
              <a:rPr lang="es-ES" dirty="0"/>
              <a:t> el comportamiento de los empleados. En organizaciones muy formalizadas hay descripciones </a:t>
            </a:r>
            <a:r>
              <a:rPr lang="es-ES" dirty="0" err="1"/>
              <a:t>explícitas</a:t>
            </a:r>
            <a:r>
              <a:rPr lang="es-ES" dirty="0"/>
              <a:t>, diversas reglas organizacionales y procedimientos claramente definidos que abarcan los procesos de trabajo. </a:t>
            </a:r>
          </a:p>
          <a:p>
            <a:endParaRPr lang="es-ES" dirty="0"/>
          </a:p>
        </p:txBody>
      </p:sp>
    </p:spTree>
    <p:extLst>
      <p:ext uri="{BB962C8B-B14F-4D97-AF65-F5344CB8AC3E}">
        <p14:creationId xmlns:p14="http://schemas.microsoft.com/office/powerpoint/2010/main" val="1554476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Factor crítico de éxito</a:t>
            </a:r>
            <a:endParaRPr lang="es-ES" dirty="0"/>
          </a:p>
        </p:txBody>
      </p:sp>
      <p:sp>
        <p:nvSpPr>
          <p:cNvPr id="3" name="Marcador de contenido 2"/>
          <p:cNvSpPr>
            <a:spLocks noGrp="1"/>
          </p:cNvSpPr>
          <p:nvPr>
            <p:ph idx="1"/>
          </p:nvPr>
        </p:nvSpPr>
        <p:spPr/>
        <p:txBody>
          <a:bodyPr/>
          <a:lstStyle/>
          <a:p>
            <a:pPr algn="just"/>
            <a:r>
              <a:rPr lang="es-ES" dirty="0"/>
              <a:t>Los Factores Críticos de Éxito (FCE) son, para cualquier negocio, un número limitado de áreas en las cuales los resultados, si son satisfactorios, aseguraran el rendimiento competitivo de la empresa. Los FCE son específicos para cada negocio y reflejan las preferencias gerenciales respecto a las variables claves en un determinado momento. Si los resultados en estas áreas no son adecuados los esfuerzos de la organización para concretar sus planes, alcanzar sus objetivos y generar estrategias serán menos que deseables.</a:t>
            </a:r>
          </a:p>
        </p:txBody>
      </p:sp>
    </p:spTree>
    <p:extLst>
      <p:ext uri="{BB962C8B-B14F-4D97-AF65-F5344CB8AC3E}">
        <p14:creationId xmlns:p14="http://schemas.microsoft.com/office/powerpoint/2010/main" val="3968958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Factores críticos de éxito</a:t>
            </a:r>
            <a:endParaRPr lang="es-ES" dirty="0"/>
          </a:p>
        </p:txBody>
      </p:sp>
      <p:sp>
        <p:nvSpPr>
          <p:cNvPr id="3" name="Marcador de contenido 2"/>
          <p:cNvSpPr>
            <a:spLocks noGrp="1"/>
          </p:cNvSpPr>
          <p:nvPr>
            <p:ph idx="1"/>
          </p:nvPr>
        </p:nvSpPr>
        <p:spPr/>
        <p:txBody>
          <a:bodyPr>
            <a:normAutofit fontScale="85000" lnSpcReduction="10000"/>
          </a:bodyPr>
          <a:lstStyle/>
          <a:p>
            <a:r>
              <a:rPr lang="es-ES" dirty="0"/>
              <a:t>Según el tipo de negocios, algunos de los factores críticos de éxito son:</a:t>
            </a:r>
          </a:p>
          <a:p>
            <a:r>
              <a:rPr lang="es-ES" dirty="0"/>
              <a:t>ventas</a:t>
            </a:r>
          </a:p>
          <a:p>
            <a:r>
              <a:rPr lang="es-ES" dirty="0"/>
              <a:t>costo promedio de insumos</a:t>
            </a:r>
          </a:p>
          <a:p>
            <a:r>
              <a:rPr lang="es-ES" dirty="0"/>
              <a:t>recursos humanos</a:t>
            </a:r>
          </a:p>
          <a:p>
            <a:r>
              <a:rPr lang="es-ES" dirty="0"/>
              <a:t>tasa de penetración</a:t>
            </a:r>
          </a:p>
          <a:p>
            <a:r>
              <a:rPr lang="es-ES" dirty="0"/>
              <a:t>tasa de retención de clientes</a:t>
            </a:r>
          </a:p>
          <a:p>
            <a:r>
              <a:rPr lang="es-ES" dirty="0"/>
              <a:t>tasa de errores de producción</a:t>
            </a:r>
          </a:p>
          <a:p>
            <a:r>
              <a:rPr lang="es-ES" dirty="0"/>
              <a:t>productividad del personal</a:t>
            </a:r>
          </a:p>
          <a:p>
            <a:r>
              <a:rPr lang="es-ES" dirty="0"/>
              <a:t>plazo de entrega</a:t>
            </a:r>
          </a:p>
          <a:p>
            <a:r>
              <a:rPr lang="es-ES" dirty="0"/>
              <a:t>cantidad de devoluciones</a:t>
            </a:r>
          </a:p>
          <a:p>
            <a:r>
              <a:rPr lang="es-ES" dirty="0"/>
              <a:t>logística</a:t>
            </a:r>
          </a:p>
          <a:p>
            <a:r>
              <a:rPr lang="es-ES" dirty="0"/>
              <a:t>imagen	</a:t>
            </a:r>
          </a:p>
          <a:p>
            <a:endParaRPr lang="es-ES" dirty="0"/>
          </a:p>
        </p:txBody>
      </p:sp>
    </p:spTree>
    <p:extLst>
      <p:ext uri="{BB962C8B-B14F-4D97-AF65-F5344CB8AC3E}">
        <p14:creationId xmlns:p14="http://schemas.microsoft.com/office/powerpoint/2010/main" val="44100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Concepto de Organización</a:t>
            </a:r>
            <a:endParaRPr lang="es-ES" dirty="0"/>
          </a:p>
        </p:txBody>
      </p:sp>
      <p:sp>
        <p:nvSpPr>
          <p:cNvPr id="3" name="Marcador de contenido 2"/>
          <p:cNvSpPr>
            <a:spLocks noGrp="1"/>
          </p:cNvSpPr>
          <p:nvPr>
            <p:ph idx="1"/>
          </p:nvPr>
        </p:nvSpPr>
        <p:spPr/>
        <p:txBody>
          <a:bodyPr>
            <a:normAutofit fontScale="85000" lnSpcReduction="10000"/>
          </a:bodyPr>
          <a:lstStyle/>
          <a:p>
            <a:pPr algn="just"/>
            <a:r>
              <a:rPr lang="es-ES" dirty="0"/>
              <a:t>“Las organizaciones son sistemas sociales constituidos por una amplia variedad de intereses, que, a través de un proceso político de negociación implícito o explícito, intentan articularse a fin de lograr las metas propuestas. Por tanto, el poder es un fenómeno connatural e inherente a la dinámica de cualquier organización, sea del tipo que sea. En todas las organizaciones, ya sean de carácter educativo, industrial, político, religioso o meramente asistencial, existen unas posiciones de dominancia: quienes planifican, diseñan, deciden y controlan; y otras posiciones subordinadas y de ejecución, que llevan a cabo las tareas según el plan diseñado. ”</a:t>
            </a:r>
          </a:p>
          <a:p>
            <a:endParaRPr lang="es-ES" dirty="0"/>
          </a:p>
          <a:p>
            <a:r>
              <a:rPr lang="es-ES" dirty="0"/>
              <a:t>Fragmento de: </a:t>
            </a:r>
            <a:r>
              <a:rPr lang="es-ES" dirty="0" err="1"/>
              <a:t>LuisEduardo</a:t>
            </a:r>
            <a:r>
              <a:rPr lang="es-ES" dirty="0"/>
              <a:t> </a:t>
            </a:r>
            <a:r>
              <a:rPr lang="es-ES" dirty="0" err="1"/>
              <a:t>Illera</a:t>
            </a:r>
            <a:r>
              <a:rPr lang="es-ES" dirty="0"/>
              <a:t> Dulce </a:t>
            </a:r>
            <a:r>
              <a:rPr lang="es-ES" dirty="0" err="1"/>
              <a:t>Ph.D</a:t>
            </a:r>
            <a:r>
              <a:rPr lang="es-ES" dirty="0"/>
              <a:t>. - Juan Carlos </a:t>
            </a:r>
            <a:r>
              <a:rPr lang="es-ES" dirty="0" err="1"/>
              <a:t>Illera</a:t>
            </a:r>
            <a:r>
              <a:rPr lang="es-ES" dirty="0"/>
              <a:t> C. M.M. “Política empresarial”. </a:t>
            </a:r>
            <a:r>
              <a:rPr lang="es-ES" dirty="0" err="1"/>
              <a:t>iBooks</a:t>
            </a:r>
            <a:r>
              <a:rPr lang="es-ES" dirty="0"/>
              <a:t>. </a:t>
            </a:r>
            <a:r>
              <a:rPr lang="es-ES" dirty="0" err="1"/>
              <a:t>https</a:t>
            </a:r>
            <a:r>
              <a:rPr lang="es-ES" dirty="0"/>
              <a:t>://</a:t>
            </a:r>
            <a:r>
              <a:rPr lang="es-ES" dirty="0" err="1"/>
              <a:t>itun.es</a:t>
            </a:r>
            <a:r>
              <a:rPr lang="es-ES" dirty="0"/>
              <a:t>/</a:t>
            </a:r>
            <a:r>
              <a:rPr lang="es-ES" dirty="0" err="1"/>
              <a:t>us</a:t>
            </a:r>
            <a:r>
              <a:rPr lang="es-ES" dirty="0"/>
              <a:t>/</a:t>
            </a:r>
            <a:r>
              <a:rPr lang="es-ES" dirty="0" err="1"/>
              <a:t>Wc_i_.l</a:t>
            </a:r>
            <a:endParaRPr lang="es-ES" dirty="0"/>
          </a:p>
        </p:txBody>
      </p:sp>
    </p:spTree>
    <p:extLst>
      <p:ext uri="{BB962C8B-B14F-4D97-AF65-F5344CB8AC3E}">
        <p14:creationId xmlns:p14="http://schemas.microsoft.com/office/powerpoint/2010/main" val="3976166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Valores y principios organizacionales</a:t>
            </a:r>
            <a:endParaRPr lang="es-ES" dirty="0"/>
          </a:p>
        </p:txBody>
      </p:sp>
      <p:sp>
        <p:nvSpPr>
          <p:cNvPr id="3" name="Marcador de contenido 2"/>
          <p:cNvSpPr>
            <a:spLocks noGrp="1"/>
          </p:cNvSpPr>
          <p:nvPr>
            <p:ph idx="1"/>
          </p:nvPr>
        </p:nvSpPr>
        <p:spPr/>
        <p:txBody>
          <a:bodyPr/>
          <a:lstStyle/>
          <a:p>
            <a:r>
              <a:rPr lang="es-ES" dirty="0" smtClean="0"/>
              <a:t>Los valores representan las normas ideales de comportamiento sobre las que descansa la cultura como un modo de vida integrado. En este sentido, los valores dicen lo que es la empresa y de lo que quiere y debe ser. </a:t>
            </a:r>
          </a:p>
          <a:p>
            <a:r>
              <a:rPr lang="es-ES" dirty="0" smtClean="0"/>
              <a:t>Son aprendizajes estratégicos, convicciones o creencias estables en el tiempo de que una forma de actuar es mejor que otra para conseguir nuestros fines. </a:t>
            </a:r>
            <a:endParaRPr lang="es-ES" dirty="0"/>
          </a:p>
        </p:txBody>
      </p:sp>
    </p:spTree>
    <p:extLst>
      <p:ext uri="{BB962C8B-B14F-4D97-AF65-F5344CB8AC3E}">
        <p14:creationId xmlns:p14="http://schemas.microsoft.com/office/powerpoint/2010/main" val="3543219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Características de los valores</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t>Objetividad: Los valores son objetivos, es decir, mantienen su forma de realidad más allá de toda apreciación.</a:t>
            </a:r>
          </a:p>
          <a:p>
            <a:r>
              <a:rPr lang="es-ES" dirty="0" smtClean="0"/>
              <a:t>No independencia: Es la adherencia del valor a las cosas, por eso los valores siempre hacen referencia al ser y son expresados como predicaciones del ser.</a:t>
            </a:r>
          </a:p>
          <a:p>
            <a:r>
              <a:rPr lang="es-ES" dirty="0" smtClean="0"/>
              <a:t>Polaridad: Es el desdoblamiento de cada cosa, en un aspecto positivo y en uno negativo; es decir, cada valor posee su antagónico.</a:t>
            </a:r>
          </a:p>
          <a:p>
            <a:r>
              <a:rPr lang="es-ES" dirty="0" smtClean="0"/>
              <a:t>Cualidad: Son totalmente independientes de la cantidad y por eso no pueden establecerse relaciones cuantitativas. Lo característico de estos es la cualidad pura.</a:t>
            </a:r>
          </a:p>
          <a:p>
            <a:r>
              <a:rPr lang="es-ES" dirty="0" smtClean="0"/>
              <a:t>Jerarquía: Ofrecen una tabla general de orden, siendo lo más habitual clasificarlos como: lógicos, éticos y estéticos. </a:t>
            </a:r>
          </a:p>
        </p:txBody>
      </p:sp>
    </p:spTree>
    <p:extLst>
      <p:ext uri="{BB962C8B-B14F-4D97-AF65-F5344CB8AC3E}">
        <p14:creationId xmlns:p14="http://schemas.microsoft.com/office/powerpoint/2010/main" val="3166405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valores</a:t>
            </a:r>
            <a:endParaRPr lang="es-ES" dirty="0"/>
          </a:p>
        </p:txBody>
      </p:sp>
      <p:sp>
        <p:nvSpPr>
          <p:cNvPr id="3" name="Marcador de contenido 2"/>
          <p:cNvSpPr>
            <a:spLocks noGrp="1"/>
          </p:cNvSpPr>
          <p:nvPr>
            <p:ph idx="1"/>
          </p:nvPr>
        </p:nvSpPr>
        <p:spPr/>
        <p:txBody>
          <a:bodyPr>
            <a:normAutofit lnSpcReduction="10000"/>
          </a:bodyPr>
          <a:lstStyle/>
          <a:p>
            <a:r>
              <a:rPr lang="es-ES" dirty="0" smtClean="0"/>
              <a:t>Toda empresa bien estructurada debe tener explícitamente definidos en tres grandes grupos de valores estratégicos:</a:t>
            </a:r>
          </a:p>
          <a:p>
            <a:pPr lvl="1"/>
            <a:r>
              <a:rPr lang="es-ES" dirty="0" smtClean="0"/>
              <a:t>Valores esenciales: Se encuentran asociados a la visión y la misión.</a:t>
            </a:r>
          </a:p>
          <a:p>
            <a:pPr lvl="1"/>
            <a:r>
              <a:rPr lang="es-ES" dirty="0" smtClean="0"/>
              <a:t>Valores operacionales: Se asocian a la forma de pensar y hacer las cosas. Son principios explícitos de acción. Regulan la conducta cotidiana de las personas.</a:t>
            </a:r>
          </a:p>
          <a:p>
            <a:pPr lvl="1"/>
            <a:r>
              <a:rPr lang="es-ES" dirty="0" smtClean="0"/>
              <a:t>Valores éticos: asociados a los valores operacionales y a los valores esenciales, indican que una forma de actuar es mejor que la opuesta para conseguir los objetivos. Constituyen el núcleo de la libertad humana. </a:t>
            </a:r>
            <a:r>
              <a:rPr lang="es-ES" dirty="0" err="1" smtClean="0"/>
              <a:t>Ej</a:t>
            </a:r>
            <a:r>
              <a:rPr lang="es-ES" dirty="0" smtClean="0"/>
              <a:t>: Paz, derechos humanos, justicia social. </a:t>
            </a:r>
            <a:endParaRPr lang="es-ES" dirty="0"/>
          </a:p>
        </p:txBody>
      </p:sp>
    </p:spTree>
    <p:extLst>
      <p:ext uri="{BB962C8B-B14F-4D97-AF65-F5344CB8AC3E}">
        <p14:creationId xmlns:p14="http://schemas.microsoft.com/office/powerpoint/2010/main" val="844250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en empresas</a:t>
            </a:r>
            <a:endParaRPr lang="es-ES" dirty="0"/>
          </a:p>
        </p:txBody>
      </p:sp>
      <p:sp>
        <p:nvSpPr>
          <p:cNvPr id="3" name="Marcador de contenido 2"/>
          <p:cNvSpPr>
            <a:spLocks noGrp="1"/>
          </p:cNvSpPr>
          <p:nvPr>
            <p:ph idx="1"/>
          </p:nvPr>
        </p:nvSpPr>
        <p:spPr/>
        <p:txBody>
          <a:bodyPr/>
          <a:lstStyle/>
          <a:p>
            <a:pPr algn="just"/>
            <a:r>
              <a:rPr lang="es-ES" b="1" dirty="0"/>
              <a:t>Rendición de cuentas:</a:t>
            </a:r>
            <a:r>
              <a:rPr lang="es-ES" dirty="0"/>
              <a:t> Reconocer y asumir la responsabilidad por las acciones, productos, decisiones y políticas. Se puede aplicar tanto a la responsabilidad individual por parte de los empleados y la responsabilidad de la empresa en su conjunto.</a:t>
            </a:r>
          </a:p>
          <a:p>
            <a:pPr algn="just"/>
            <a:r>
              <a:rPr lang="es-ES" b="1" dirty="0"/>
              <a:t>Balance</a:t>
            </a:r>
            <a:r>
              <a:rPr lang="es-ES" dirty="0"/>
              <a:t>: Adoptar una postura proactiva para crear y mantener un equilibrio entre vida y trabajo para los trabajadores.</a:t>
            </a:r>
          </a:p>
          <a:p>
            <a:pPr algn="just"/>
            <a:endParaRPr lang="es-ES" dirty="0"/>
          </a:p>
        </p:txBody>
      </p:sp>
    </p:spTree>
    <p:extLst>
      <p:ext uri="{BB962C8B-B14F-4D97-AF65-F5344CB8AC3E}">
        <p14:creationId xmlns:p14="http://schemas.microsoft.com/office/powerpoint/2010/main" val="2452941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en empresas</a:t>
            </a:r>
            <a:endParaRPr lang="es-ES" dirty="0"/>
          </a:p>
        </p:txBody>
      </p:sp>
      <p:sp>
        <p:nvSpPr>
          <p:cNvPr id="3" name="Marcador de contenido 2"/>
          <p:cNvSpPr>
            <a:spLocks noGrp="1"/>
          </p:cNvSpPr>
          <p:nvPr>
            <p:ph idx="1"/>
          </p:nvPr>
        </p:nvSpPr>
        <p:spPr/>
        <p:txBody>
          <a:bodyPr/>
          <a:lstStyle/>
          <a:p>
            <a:pPr algn="just"/>
            <a:r>
              <a:rPr lang="es-ES" b="1" dirty="0"/>
              <a:t>Compromiso:</a:t>
            </a:r>
            <a:r>
              <a:rPr lang="es-ES" dirty="0"/>
              <a:t> Comprometerse con la empresa en su servicio, y otras iniciativas que tienen un impacto vive dentro y fuera de la organización.</a:t>
            </a:r>
          </a:p>
          <a:p>
            <a:pPr algn="just"/>
            <a:r>
              <a:rPr lang="es-ES" b="1" dirty="0"/>
              <a:t>Comunidad</a:t>
            </a:r>
            <a:r>
              <a:rPr lang="es-ES" dirty="0"/>
              <a:t>: Contribuir a la sociedad y demostrar la responsabilidad social corporativa.</a:t>
            </a:r>
          </a:p>
          <a:p>
            <a:pPr algn="just"/>
            <a:r>
              <a:rPr lang="es-ES" b="1" dirty="0"/>
              <a:t>Diversidad</a:t>
            </a:r>
            <a:r>
              <a:rPr lang="es-ES" dirty="0"/>
              <a:t>: Respetando la diversidad y dando lo mejor de composición. El establecimiento de un programa de equidad de los empleados.</a:t>
            </a:r>
          </a:p>
        </p:txBody>
      </p:sp>
    </p:spTree>
    <p:extLst>
      <p:ext uri="{BB962C8B-B14F-4D97-AF65-F5344CB8AC3E}">
        <p14:creationId xmlns:p14="http://schemas.microsoft.com/office/powerpoint/2010/main" val="111673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en empresas</a:t>
            </a:r>
            <a:endParaRPr lang="es-ES" dirty="0"/>
          </a:p>
        </p:txBody>
      </p:sp>
      <p:sp>
        <p:nvSpPr>
          <p:cNvPr id="3" name="Marcador de contenido 2"/>
          <p:cNvSpPr>
            <a:spLocks noGrp="1"/>
          </p:cNvSpPr>
          <p:nvPr>
            <p:ph idx="1"/>
          </p:nvPr>
        </p:nvSpPr>
        <p:spPr/>
        <p:txBody>
          <a:bodyPr>
            <a:normAutofit lnSpcReduction="10000"/>
          </a:bodyPr>
          <a:lstStyle/>
          <a:p>
            <a:pPr algn="just"/>
            <a:r>
              <a:rPr lang="es-ES" b="1" dirty="0"/>
              <a:t>Entusiasmo:</a:t>
            </a:r>
            <a:r>
              <a:rPr lang="es-ES" dirty="0"/>
              <a:t> Animar a los empleados a tomar la iniciativa y dar el mejor. La adopción de un entorno de error abarca a capacitar a los empleados para dirigir y tomar decisiones.</a:t>
            </a:r>
          </a:p>
          <a:p>
            <a:pPr algn="just"/>
            <a:r>
              <a:rPr lang="es-ES" b="1" dirty="0"/>
              <a:t>Innovación:</a:t>
            </a:r>
            <a:r>
              <a:rPr lang="es-ES" dirty="0"/>
              <a:t>  Búsqueda de nuevas ideas creativas que tienen el potencial de cambiar el mundo.</a:t>
            </a:r>
          </a:p>
          <a:p>
            <a:pPr algn="just"/>
            <a:r>
              <a:rPr lang="es-ES" b="1" dirty="0"/>
              <a:t>Integridad:</a:t>
            </a:r>
            <a:r>
              <a:rPr lang="es-ES" dirty="0"/>
              <a:t> Actuar con honestidad y el honor, sin comprometer la verdad</a:t>
            </a:r>
          </a:p>
          <a:p>
            <a:pPr algn="just"/>
            <a:r>
              <a:rPr lang="es-ES" b="1" dirty="0"/>
              <a:t>Propiedad</a:t>
            </a:r>
            <a:r>
              <a:rPr lang="es-ES" dirty="0"/>
              <a:t>: Cuidar de la empresa y los clientes.</a:t>
            </a:r>
          </a:p>
          <a:p>
            <a:pPr algn="just"/>
            <a:r>
              <a:rPr lang="es-ES" b="1" dirty="0"/>
              <a:t>Seguridad</a:t>
            </a:r>
            <a:r>
              <a:rPr lang="es-ES" dirty="0"/>
              <a:t>: Garantizar la salud y seguridad de los empleados y de ir más allá de los requisitos legales para proporcionar un lugar de trabajo libre de accidentes</a:t>
            </a:r>
          </a:p>
          <a:p>
            <a:pPr algn="just"/>
            <a:endParaRPr lang="es-ES" dirty="0"/>
          </a:p>
        </p:txBody>
      </p:sp>
    </p:spTree>
    <p:extLst>
      <p:ext uri="{BB962C8B-B14F-4D97-AF65-F5344CB8AC3E}">
        <p14:creationId xmlns:p14="http://schemas.microsoft.com/office/powerpoint/2010/main" val="810235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Deontología en la gestión pública y privada</a:t>
            </a:r>
            <a:endParaRPr lang="es-ES" dirty="0"/>
          </a:p>
        </p:txBody>
      </p:sp>
      <p:sp>
        <p:nvSpPr>
          <p:cNvPr id="3" name="Marcador de contenido 2"/>
          <p:cNvSpPr>
            <a:spLocks noGrp="1"/>
          </p:cNvSpPr>
          <p:nvPr>
            <p:ph idx="1"/>
          </p:nvPr>
        </p:nvSpPr>
        <p:spPr/>
        <p:txBody>
          <a:bodyPr/>
          <a:lstStyle/>
          <a:p>
            <a:pPr algn="just"/>
            <a:r>
              <a:rPr lang="es-ES" dirty="0">
                <a:solidFill>
                  <a:srgbClr val="FFFFFF"/>
                </a:solidFill>
                <a:latin typeface="Helvetica"/>
                <a:ea typeface="Helvetica"/>
                <a:cs typeface="Helvetica"/>
              </a:rPr>
              <a:t>La </a:t>
            </a:r>
            <a:r>
              <a:rPr lang="es-ES" b="1" dirty="0">
                <a:solidFill>
                  <a:srgbClr val="FFFFFF"/>
                </a:solidFill>
                <a:latin typeface="Helvetica"/>
                <a:ea typeface="Helvetica"/>
                <a:cs typeface="Helvetica"/>
              </a:rPr>
              <a:t>deontología</a:t>
            </a:r>
            <a:r>
              <a:rPr lang="es-ES" dirty="0">
                <a:solidFill>
                  <a:srgbClr val="FFFFFF"/>
                </a:solidFill>
                <a:latin typeface="Helvetica"/>
                <a:ea typeface="Helvetica"/>
                <a:cs typeface="Helvetica"/>
              </a:rPr>
              <a:t> (del griego </a:t>
            </a:r>
            <a:r>
              <a:rPr lang="es-ES" i="1" dirty="0" err="1">
                <a:solidFill>
                  <a:srgbClr val="FFFFFF"/>
                </a:solidFill>
                <a:latin typeface="Helvetica"/>
                <a:ea typeface="Helvetica"/>
                <a:cs typeface="Helvetica"/>
              </a:rPr>
              <a:t>to</a:t>
            </a:r>
            <a:r>
              <a:rPr lang="es-ES" i="1" dirty="0">
                <a:solidFill>
                  <a:srgbClr val="FFFFFF"/>
                </a:solidFill>
                <a:latin typeface="Helvetica"/>
                <a:ea typeface="Helvetica"/>
                <a:cs typeface="Helvetica"/>
              </a:rPr>
              <a:t> </a:t>
            </a:r>
            <a:r>
              <a:rPr lang="es-ES" i="1" dirty="0" err="1">
                <a:solidFill>
                  <a:srgbClr val="FFFFFF"/>
                </a:solidFill>
                <a:latin typeface="Helvetica"/>
                <a:ea typeface="Helvetica"/>
                <a:cs typeface="Helvetica"/>
              </a:rPr>
              <a:t>deon</a:t>
            </a:r>
            <a:r>
              <a:rPr lang="es-ES" dirty="0">
                <a:solidFill>
                  <a:srgbClr val="FFFFFF"/>
                </a:solidFill>
                <a:latin typeface="Helvetica"/>
                <a:ea typeface="Helvetica"/>
                <a:cs typeface="Helvetica"/>
              </a:rPr>
              <a:t>, "lo conveniente", "lo debido", y </a:t>
            </a:r>
            <a:r>
              <a:rPr lang="es-ES" i="1" dirty="0" err="1">
                <a:solidFill>
                  <a:srgbClr val="FFFFFF"/>
                </a:solidFill>
                <a:latin typeface="Helvetica"/>
                <a:ea typeface="Helvetica"/>
                <a:cs typeface="Helvetica"/>
              </a:rPr>
              <a:t>logía</a:t>
            </a:r>
            <a:r>
              <a:rPr lang="es-ES" dirty="0">
                <a:solidFill>
                  <a:srgbClr val="FFFFFF"/>
                </a:solidFill>
                <a:latin typeface="Helvetica"/>
                <a:ea typeface="Helvetica"/>
                <a:cs typeface="Helvetica"/>
              </a:rPr>
              <a:t>, "conocimiento", "estudio") es la disciplina que estudia los deberes u obligaciones morales de cada profesión. El objeto de estudio de la deontología son los fundamentos del deber y las normas morales</a:t>
            </a:r>
            <a:endParaRPr lang="es-ES" dirty="0">
              <a:solidFill>
                <a:srgbClr val="FFFFFF"/>
              </a:solidFill>
            </a:endParaRPr>
          </a:p>
        </p:txBody>
      </p:sp>
    </p:spTree>
    <p:extLst>
      <p:ext uri="{BB962C8B-B14F-4D97-AF65-F5344CB8AC3E}">
        <p14:creationId xmlns:p14="http://schemas.microsoft.com/office/powerpoint/2010/main" val="3387202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Etica</a:t>
            </a:r>
            <a:endParaRPr lang="es-ES" dirty="0"/>
          </a:p>
        </p:txBody>
      </p:sp>
      <p:sp>
        <p:nvSpPr>
          <p:cNvPr id="3" name="Marcador de contenido 2"/>
          <p:cNvSpPr>
            <a:spLocks noGrp="1"/>
          </p:cNvSpPr>
          <p:nvPr>
            <p:ph idx="1"/>
          </p:nvPr>
        </p:nvSpPr>
        <p:spPr/>
        <p:txBody>
          <a:bodyPr>
            <a:normAutofit lnSpcReduction="10000"/>
          </a:bodyPr>
          <a:lstStyle/>
          <a:p>
            <a:pPr algn="just"/>
            <a:r>
              <a:rPr lang="es-ES" dirty="0"/>
              <a:t>Todas las personas, </a:t>
            </a:r>
            <a:r>
              <a:rPr lang="es-ES" dirty="0" err="1"/>
              <a:t>estén</a:t>
            </a:r>
            <a:r>
              <a:rPr lang="es-ES" dirty="0"/>
              <a:t> en </a:t>
            </a:r>
            <a:r>
              <a:rPr lang="es-ES" dirty="0" err="1"/>
              <a:t>compañías</a:t>
            </a:r>
            <a:r>
              <a:rPr lang="es-ES" dirty="0"/>
              <a:t>, el gobierno, la universidad o cualquier otra </a:t>
            </a:r>
            <a:r>
              <a:rPr lang="es-ES" dirty="0" err="1"/>
              <a:t>organización</a:t>
            </a:r>
            <a:r>
              <a:rPr lang="es-ES" dirty="0"/>
              <a:t>, se preocupan por la </a:t>
            </a:r>
            <a:r>
              <a:rPr lang="es-ES" dirty="0" err="1"/>
              <a:t>ética</a:t>
            </a:r>
            <a:r>
              <a:rPr lang="es-ES" dirty="0"/>
              <a:t>. En el </a:t>
            </a:r>
            <a:r>
              <a:rPr lang="es-ES" i="1" dirty="0" err="1"/>
              <a:t>Webster’s</a:t>
            </a:r>
            <a:r>
              <a:rPr lang="es-ES" i="1" dirty="0"/>
              <a:t> </a:t>
            </a:r>
            <a:r>
              <a:rPr lang="es-ES" i="1" dirty="0" err="1"/>
              <a:t>Ninth</a:t>
            </a:r>
            <a:r>
              <a:rPr lang="es-ES" i="1" dirty="0"/>
              <a:t> New </a:t>
            </a:r>
            <a:r>
              <a:rPr lang="es-ES" i="1" dirty="0" err="1"/>
              <a:t>Collegiate</a:t>
            </a:r>
            <a:r>
              <a:rPr lang="es-ES" i="1" dirty="0"/>
              <a:t> </a:t>
            </a:r>
            <a:r>
              <a:rPr lang="es-ES" i="1" dirty="0" err="1" smtClean="0"/>
              <a:t>Dictionary</a:t>
            </a:r>
            <a:r>
              <a:rPr lang="es-ES" dirty="0"/>
              <a:t>, </a:t>
            </a:r>
            <a:r>
              <a:rPr lang="es-ES" b="1" dirty="0" err="1"/>
              <a:t>ética</a:t>
            </a:r>
            <a:r>
              <a:rPr lang="es-ES" b="1" dirty="0"/>
              <a:t> </a:t>
            </a:r>
            <a:r>
              <a:rPr lang="es-ES" dirty="0"/>
              <a:t>se define como “la disciplina que trata de lo que es bueno y malo desde el punto de vista del deber y la </a:t>
            </a:r>
            <a:r>
              <a:rPr lang="es-ES" dirty="0" err="1"/>
              <a:t>obligación</a:t>
            </a:r>
            <a:r>
              <a:rPr lang="es-ES" dirty="0"/>
              <a:t> moral”. </a:t>
            </a:r>
            <a:endParaRPr lang="es-ES" dirty="0" smtClean="0"/>
          </a:p>
          <a:p>
            <a:pPr algn="just"/>
            <a:r>
              <a:rPr lang="es-ES" dirty="0" smtClean="0"/>
              <a:t>La </a:t>
            </a:r>
            <a:r>
              <a:rPr lang="es-ES" b="1" dirty="0" err="1"/>
              <a:t>ética</a:t>
            </a:r>
            <a:r>
              <a:rPr lang="es-ES" b="1" dirty="0"/>
              <a:t> empresarial </a:t>
            </a:r>
            <a:r>
              <a:rPr lang="es-ES" dirty="0"/>
              <a:t>se refiere a la verdad y justicia relacionadas con varios aspectos como las expectativas de la sociedad, la competencia equitativa, la publicidad, las relaciones </a:t>
            </a:r>
            <a:r>
              <a:rPr lang="es-ES" dirty="0" err="1"/>
              <a:t>públicas</a:t>
            </a:r>
            <a:r>
              <a:rPr lang="es-ES" dirty="0"/>
              <a:t>, la </a:t>
            </a:r>
            <a:r>
              <a:rPr lang="es-ES" dirty="0" smtClean="0"/>
              <a:t>responsabilidad </a:t>
            </a:r>
            <a:r>
              <a:rPr lang="es-ES" dirty="0"/>
              <a:t>social, la </a:t>
            </a:r>
            <a:r>
              <a:rPr lang="es-ES" dirty="0" err="1"/>
              <a:t>autonomía</a:t>
            </a:r>
            <a:r>
              <a:rPr lang="es-ES" dirty="0"/>
              <a:t> del consumidor y el comportamiento corporativo en el </a:t>
            </a:r>
            <a:r>
              <a:rPr lang="es-ES" dirty="0" err="1"/>
              <a:t>país</a:t>
            </a:r>
            <a:r>
              <a:rPr lang="es-ES" dirty="0"/>
              <a:t> de origen y el extranjero. </a:t>
            </a:r>
          </a:p>
          <a:p>
            <a:endParaRPr lang="es-ES" dirty="0"/>
          </a:p>
        </p:txBody>
      </p:sp>
    </p:spTree>
    <p:extLst>
      <p:ext uri="{BB962C8B-B14F-4D97-AF65-F5344CB8AC3E}">
        <p14:creationId xmlns:p14="http://schemas.microsoft.com/office/powerpoint/2010/main" val="1948935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Principios del poder ético de las empresas</a:t>
            </a:r>
            <a:endParaRPr lang="es-ES" dirty="0"/>
          </a:p>
        </p:txBody>
      </p:sp>
      <p:sp>
        <p:nvSpPr>
          <p:cNvPr id="3" name="Marcador de contenido 2"/>
          <p:cNvSpPr>
            <a:spLocks noGrp="1"/>
          </p:cNvSpPr>
          <p:nvPr>
            <p:ph idx="1"/>
          </p:nvPr>
        </p:nvSpPr>
        <p:spPr/>
        <p:txBody>
          <a:bodyPr/>
          <a:lstStyle/>
          <a:p>
            <a:pPr algn="just"/>
            <a:r>
              <a:rPr lang="es-ES" dirty="0"/>
              <a:t>La ética empresarial es una rama de la ética aplicada. Se ocupa del estudio de las cuestiones normativas de naturaleza moral que se plantean en el mundo de los negocios: la gestión empresarial, la organización de una corporación, las conductas en el mercado, las decisiones comerciales, </a:t>
            </a:r>
            <a:r>
              <a:rPr lang="es-ES" dirty="0" err="1" smtClean="0"/>
              <a:t>etc</a:t>
            </a:r>
            <a:endParaRPr lang="es-ES" dirty="0" smtClean="0"/>
          </a:p>
          <a:p>
            <a:pPr algn="just"/>
            <a:endParaRPr lang="es-ES" dirty="0"/>
          </a:p>
        </p:txBody>
      </p:sp>
    </p:spTree>
    <p:extLst>
      <p:ext uri="{BB962C8B-B14F-4D97-AF65-F5344CB8AC3E}">
        <p14:creationId xmlns:p14="http://schemas.microsoft.com/office/powerpoint/2010/main" val="3715536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Principios del poder ético de las empresas</a:t>
            </a:r>
          </a:p>
        </p:txBody>
      </p:sp>
      <p:sp>
        <p:nvSpPr>
          <p:cNvPr id="3" name="Marcador de contenido 2"/>
          <p:cNvSpPr>
            <a:spLocks noGrp="1"/>
          </p:cNvSpPr>
          <p:nvPr>
            <p:ph idx="1"/>
          </p:nvPr>
        </p:nvSpPr>
        <p:spPr/>
        <p:txBody>
          <a:bodyPr/>
          <a:lstStyle/>
          <a:p>
            <a:pPr algn="just"/>
            <a:r>
              <a:rPr lang="es-ES" dirty="0"/>
              <a:t>La ética empresarial se distingue, por un lado de las ciencias empresariales o económicas puramente descriptivas (sin pretensiones normativas), tales como la econometría o la historia económica. Por otro lado, se diferencia de saberes con pretensiones normativas pero no de naturaleza moral, tales como la economía política, la contabilidad o el derecho mercantil.</a:t>
            </a:r>
          </a:p>
        </p:txBody>
      </p:sp>
    </p:spTree>
    <p:extLst>
      <p:ext uri="{BB962C8B-B14F-4D97-AF65-F5344CB8AC3E}">
        <p14:creationId xmlns:p14="http://schemas.microsoft.com/office/powerpoint/2010/main" val="248056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Organizaciones</a:t>
            </a:r>
            <a:endParaRPr lang="es-ES" dirty="0"/>
          </a:p>
        </p:txBody>
      </p:sp>
      <p:sp>
        <p:nvSpPr>
          <p:cNvPr id="3" name="Marcador de contenido 2"/>
          <p:cNvSpPr>
            <a:spLocks noGrp="1"/>
          </p:cNvSpPr>
          <p:nvPr>
            <p:ph idx="1"/>
          </p:nvPr>
        </p:nvSpPr>
        <p:spPr/>
        <p:txBody>
          <a:bodyPr/>
          <a:lstStyle/>
          <a:p>
            <a:r>
              <a:rPr lang="es-ES" dirty="0" smtClean="0"/>
              <a:t>Formal:</a:t>
            </a:r>
          </a:p>
          <a:p>
            <a:pPr lvl="1" algn="just"/>
            <a:r>
              <a:rPr lang="es-ES" dirty="0" smtClean="0"/>
              <a:t>La </a:t>
            </a:r>
            <a:r>
              <a:rPr lang="es-ES" dirty="0"/>
              <a:t>estructura intencional de </a:t>
            </a:r>
            <a:r>
              <a:rPr lang="es-ES" dirty="0" smtClean="0"/>
              <a:t>funciones </a:t>
            </a:r>
            <a:r>
              <a:rPr lang="es-ES" dirty="0"/>
              <a:t>en una empresa formalmente organizada; sin embargo, catalogar a una </a:t>
            </a:r>
            <a:r>
              <a:rPr lang="es-ES" dirty="0" err="1" smtClean="0"/>
              <a:t>organización</a:t>
            </a:r>
            <a:r>
              <a:rPr lang="es-ES" dirty="0" smtClean="0"/>
              <a:t> </a:t>
            </a:r>
            <a:r>
              <a:rPr lang="es-ES" dirty="0"/>
              <a:t>como formal no significa que haya algo, o bien inherentemente inflexible, o bien que la confine en exceso. </a:t>
            </a:r>
          </a:p>
          <a:p>
            <a:pPr lvl="1"/>
            <a:endParaRPr lang="es-ES" dirty="0"/>
          </a:p>
        </p:txBody>
      </p:sp>
    </p:spTree>
    <p:extLst>
      <p:ext uri="{BB962C8B-B14F-4D97-AF65-F5344CB8AC3E}">
        <p14:creationId xmlns:p14="http://schemas.microsoft.com/office/powerpoint/2010/main" val="304035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organizaciones</a:t>
            </a:r>
            <a:endParaRPr lang="es-ES" dirty="0"/>
          </a:p>
        </p:txBody>
      </p:sp>
      <p:sp>
        <p:nvSpPr>
          <p:cNvPr id="3" name="Marcador de contenido 2"/>
          <p:cNvSpPr>
            <a:spLocks noGrp="1"/>
          </p:cNvSpPr>
          <p:nvPr>
            <p:ph idx="1"/>
          </p:nvPr>
        </p:nvSpPr>
        <p:spPr/>
        <p:txBody>
          <a:bodyPr>
            <a:normAutofit/>
          </a:bodyPr>
          <a:lstStyle/>
          <a:p>
            <a:r>
              <a:rPr lang="es-ES" dirty="0" smtClean="0"/>
              <a:t>Informal:</a:t>
            </a:r>
          </a:p>
          <a:p>
            <a:pPr algn="just"/>
            <a:r>
              <a:rPr lang="es-ES" dirty="0"/>
              <a:t>es una red de relaciones interpersonales que surgen cuando los individuos se asocian entre sí; de este modo, las organizaciones informales (que no aparecen en el organigrama) </a:t>
            </a:r>
            <a:r>
              <a:rPr lang="es-ES" dirty="0" err="1"/>
              <a:t>podrían</a:t>
            </a:r>
            <a:r>
              <a:rPr lang="es-ES" dirty="0"/>
              <a:t> incluir el grupo del taller de </a:t>
            </a:r>
            <a:r>
              <a:rPr lang="es-ES" dirty="0" err="1"/>
              <a:t>máquinas</a:t>
            </a:r>
            <a:r>
              <a:rPr lang="es-ES" dirty="0"/>
              <a:t>, los asignados al </a:t>
            </a:r>
            <a:r>
              <a:rPr lang="es-ES" dirty="0" smtClean="0"/>
              <a:t>sexto </a:t>
            </a:r>
            <a:r>
              <a:rPr lang="es-ES" dirty="0"/>
              <a:t>piso, el grupo que juega boliche el viernes por la noche y los que se </a:t>
            </a:r>
            <a:r>
              <a:rPr lang="es-ES" dirty="0" err="1"/>
              <a:t>reúnen</a:t>
            </a:r>
            <a:r>
              <a:rPr lang="es-ES" dirty="0"/>
              <a:t> a tomar el </a:t>
            </a:r>
            <a:r>
              <a:rPr lang="es-ES" dirty="0" smtClean="0"/>
              <a:t>café </a:t>
            </a:r>
            <a:r>
              <a:rPr lang="es-ES" dirty="0"/>
              <a:t>por las </a:t>
            </a:r>
            <a:r>
              <a:rPr lang="es-ES" dirty="0" err="1"/>
              <a:t>mañanas</a:t>
            </a:r>
            <a:r>
              <a:rPr lang="es-ES" dirty="0" smtClean="0"/>
              <a:t>.</a:t>
            </a:r>
            <a:endParaRPr lang="es-ES" dirty="0"/>
          </a:p>
          <a:p>
            <a:pPr lvl="1"/>
            <a:endParaRPr lang="es-ES" dirty="0"/>
          </a:p>
        </p:txBody>
      </p:sp>
    </p:spTree>
    <p:extLst>
      <p:ext uri="{BB962C8B-B14F-4D97-AF65-F5344CB8AC3E}">
        <p14:creationId xmlns:p14="http://schemas.microsoft.com/office/powerpoint/2010/main" val="234447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7-01-07 a la(s) 19.13.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0800"/>
            <a:ext cx="9144000" cy="4194402"/>
          </a:xfrm>
          <a:prstGeom prst="rect">
            <a:avLst/>
          </a:prstGeom>
        </p:spPr>
      </p:pic>
    </p:spTree>
    <p:extLst>
      <p:ext uri="{BB962C8B-B14F-4D97-AF65-F5344CB8AC3E}">
        <p14:creationId xmlns:p14="http://schemas.microsoft.com/office/powerpoint/2010/main" val="95118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Concepto de sistemas</a:t>
            </a:r>
            <a:endParaRPr lang="es-ES" dirty="0"/>
          </a:p>
        </p:txBody>
      </p:sp>
      <p:sp>
        <p:nvSpPr>
          <p:cNvPr id="3" name="Marcador de contenido 2"/>
          <p:cNvSpPr>
            <a:spLocks noGrp="1"/>
          </p:cNvSpPr>
          <p:nvPr>
            <p:ph idx="1"/>
          </p:nvPr>
        </p:nvSpPr>
        <p:spPr/>
        <p:txBody>
          <a:bodyPr/>
          <a:lstStyle/>
          <a:p>
            <a:r>
              <a:rPr lang="es-ES" dirty="0" err="1" smtClean="0"/>
              <a:t>Betalanffy</a:t>
            </a:r>
            <a:r>
              <a:rPr lang="es-ES" dirty="0" smtClean="0"/>
              <a:t>: Conjunto de elementos en interacción</a:t>
            </a:r>
          </a:p>
          <a:p>
            <a:pPr algn="just"/>
            <a:r>
              <a:rPr lang="es-ES" dirty="0" smtClean="0"/>
              <a:t>French y Bell: Conjunto de objetos juntos con relaciones entre sus atributos</a:t>
            </a:r>
          </a:p>
          <a:p>
            <a:pPr algn="just"/>
            <a:r>
              <a:rPr lang="es-ES" dirty="0" smtClean="0"/>
              <a:t>Johnson, </a:t>
            </a:r>
            <a:r>
              <a:rPr lang="es-ES" dirty="0" err="1" smtClean="0"/>
              <a:t>Kast</a:t>
            </a:r>
            <a:r>
              <a:rPr lang="es-ES" dirty="0" smtClean="0"/>
              <a:t> y </a:t>
            </a:r>
            <a:r>
              <a:rPr lang="es-ES" dirty="0" err="1" smtClean="0"/>
              <a:t>Rosenzweig</a:t>
            </a:r>
            <a:r>
              <a:rPr lang="es-ES" dirty="0" smtClean="0"/>
              <a:t>: Una reunión o combinación de cosas o partes que forman un todo complejo y unitario.</a:t>
            </a:r>
          </a:p>
          <a:p>
            <a:pPr algn="just"/>
            <a:r>
              <a:rPr lang="es-ES" dirty="0" smtClean="0"/>
              <a:t>Un sistema lo conforman un conjunto de diferentes elementos que interactúan entre ellos, debiendo apoyarse unos a otros de manera armónica para poder subsistir y lograr el cumplimiento de sus objetivos.</a:t>
            </a:r>
            <a:endParaRPr lang="es-ES" dirty="0"/>
          </a:p>
        </p:txBody>
      </p:sp>
    </p:spTree>
    <p:extLst>
      <p:ext uri="{BB962C8B-B14F-4D97-AF65-F5344CB8AC3E}">
        <p14:creationId xmlns:p14="http://schemas.microsoft.com/office/powerpoint/2010/main" val="100361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7-01-07 a la(s) 20.2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5" y="2260599"/>
            <a:ext cx="8884265" cy="2568437"/>
          </a:xfrm>
          <a:prstGeom prst="rect">
            <a:avLst/>
          </a:prstGeom>
        </p:spPr>
      </p:pic>
    </p:spTree>
    <p:extLst>
      <p:ext uri="{BB962C8B-B14F-4D97-AF65-F5344CB8AC3E}">
        <p14:creationId xmlns:p14="http://schemas.microsoft.com/office/powerpoint/2010/main" val="2623036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Perspectiva.thmx</Template>
  <TotalTime>247</TotalTime>
  <Words>2377</Words>
  <Application>Microsoft Macintosh PowerPoint</Application>
  <PresentationFormat>Presentación en pantalla (4:3)</PresentationFormat>
  <Paragraphs>176</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Perspectiva</vt:lpstr>
      <vt:lpstr>Políticas empresariales</vt:lpstr>
      <vt:lpstr>Qué es una organización?</vt:lpstr>
      <vt:lpstr>Definición</vt:lpstr>
      <vt:lpstr>Concepto de Organización</vt:lpstr>
      <vt:lpstr>Tipos de Organizaciones</vt:lpstr>
      <vt:lpstr>Tipos de organizaciones</vt:lpstr>
      <vt:lpstr>Presentación de PowerPoint</vt:lpstr>
      <vt:lpstr>Concepto de sistemas</vt:lpstr>
      <vt:lpstr>Presentación de PowerPoint</vt:lpstr>
      <vt:lpstr>Proceso administrativo</vt:lpstr>
      <vt:lpstr>Presentación de PowerPoint</vt:lpstr>
      <vt:lpstr>Presentación de PowerPoint</vt:lpstr>
      <vt:lpstr>Organización</vt:lpstr>
      <vt:lpstr>Organización</vt:lpstr>
      <vt:lpstr>Relación de los recursos en la organización</vt:lpstr>
      <vt:lpstr>Presentación de PowerPoint</vt:lpstr>
      <vt:lpstr>Presentación de PowerPoint</vt:lpstr>
      <vt:lpstr>Diseño organizacional</vt:lpstr>
      <vt:lpstr>Especialización</vt:lpstr>
      <vt:lpstr>Departamentalización</vt:lpstr>
      <vt:lpstr>Por funciones</vt:lpstr>
      <vt:lpstr>Presentación de PowerPoint</vt:lpstr>
      <vt:lpstr>Geográfica o por territorio</vt:lpstr>
      <vt:lpstr>Presentación de PowerPoint</vt:lpstr>
      <vt:lpstr>Por grupo de clientes</vt:lpstr>
      <vt:lpstr>Presentación de PowerPoint</vt:lpstr>
      <vt:lpstr>Por producto o servicio</vt:lpstr>
      <vt:lpstr>Presentación de PowerPoint</vt:lpstr>
      <vt:lpstr>Matricial</vt:lpstr>
      <vt:lpstr>Presentación de PowerPoint</vt:lpstr>
      <vt:lpstr>Cadena de mando</vt:lpstr>
      <vt:lpstr>Esfera de control</vt:lpstr>
      <vt:lpstr>Presentación de PowerPoint</vt:lpstr>
      <vt:lpstr>Presentación de PowerPoint</vt:lpstr>
      <vt:lpstr>Centralización</vt:lpstr>
      <vt:lpstr> Descentralización</vt:lpstr>
      <vt:lpstr>Formalización</vt:lpstr>
      <vt:lpstr>Factor crítico de éxito</vt:lpstr>
      <vt:lpstr>Factores críticos de éxito</vt:lpstr>
      <vt:lpstr>Valores y principios organizacionales</vt:lpstr>
      <vt:lpstr>Características de los valores</vt:lpstr>
      <vt:lpstr>Tipos de valores</vt:lpstr>
      <vt:lpstr>Valores en empresas</vt:lpstr>
      <vt:lpstr>Valores en empresas</vt:lpstr>
      <vt:lpstr>Valores en empresas</vt:lpstr>
      <vt:lpstr>Deontología en la gestión pública y privada</vt:lpstr>
      <vt:lpstr>Etica</vt:lpstr>
      <vt:lpstr>Principios del poder ético de las empresas</vt:lpstr>
      <vt:lpstr>Principios del poder ético de las empresas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Políticas empresariales</dc:title>
  <dc:creator>Seir Chacon</dc:creator>
  <cp:lastModifiedBy>Seir Chacon</cp:lastModifiedBy>
  <cp:revision>26</cp:revision>
  <dcterms:created xsi:type="dcterms:W3CDTF">2017-01-08T00:53:35Z</dcterms:created>
  <dcterms:modified xsi:type="dcterms:W3CDTF">2017-08-29T16:00:40Z</dcterms:modified>
</cp:coreProperties>
</file>