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398" r:id="rId2"/>
    <p:sldId id="419" r:id="rId3"/>
    <p:sldId id="420" r:id="rId4"/>
    <p:sldId id="421" r:id="rId5"/>
    <p:sldId id="441" r:id="rId6"/>
    <p:sldId id="442" r:id="rId7"/>
    <p:sldId id="427" r:id="rId8"/>
    <p:sldId id="423" r:id="rId9"/>
    <p:sldId id="432" r:id="rId10"/>
    <p:sldId id="433" r:id="rId11"/>
    <p:sldId id="434" r:id="rId12"/>
    <p:sldId id="429" r:id="rId13"/>
    <p:sldId id="428" r:id="rId14"/>
    <p:sldId id="444" r:id="rId15"/>
    <p:sldId id="445" r:id="rId16"/>
    <p:sldId id="446" r:id="rId17"/>
    <p:sldId id="439" r:id="rId18"/>
    <p:sldId id="447" r:id="rId19"/>
    <p:sldId id="435" r:id="rId20"/>
    <p:sldId id="437" r:id="rId21"/>
    <p:sldId id="448" r:id="rId22"/>
    <p:sldId id="449" r:id="rId23"/>
    <p:sldId id="438" r:id="rId24"/>
    <p:sldId id="409" r:id="rId25"/>
    <p:sldId id="443" r:id="rId26"/>
    <p:sldId id="373" r:id="rId27"/>
    <p:sldId id="424" r:id="rId28"/>
    <p:sldId id="425" r:id="rId29"/>
    <p:sldId id="426" r:id="rId30"/>
    <p:sldId id="436" r:id="rId31"/>
    <p:sldId id="384" r:id="rId32"/>
    <p:sldId id="430" r:id="rId33"/>
    <p:sldId id="440" r:id="rId34"/>
    <p:sldId id="43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3C"/>
    <a:srgbClr val="131F35"/>
    <a:srgbClr val="1B2C48"/>
    <a:srgbClr val="192942"/>
    <a:srgbClr val="101A2D"/>
    <a:srgbClr val="182841"/>
    <a:srgbClr val="2F4670"/>
    <a:srgbClr val="354F7D"/>
    <a:srgbClr val="3C598C"/>
    <a:srgbClr val="0E1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uadra Alconero" userId="31ccf9ac2835d68c" providerId="Windows Live" clId="Web-{748C49EF-3378-4E0B-BD29-983CB12AC733}"/>
    <pc:docChg chg="addSld modSld">
      <pc:chgData name="Javier Cuadra Alconero" userId="31ccf9ac2835d68c" providerId="Windows Live" clId="Web-{748C49EF-3378-4E0B-BD29-983CB12AC733}" dt="2019-06-18T15:29:54.640" v="238" actId="14100"/>
      <pc:docMkLst>
        <pc:docMk/>
      </pc:docMkLst>
      <pc:sldChg chg="modSp">
        <pc:chgData name="Javier Cuadra Alconero" userId="31ccf9ac2835d68c" providerId="Windows Live" clId="Web-{748C49EF-3378-4E0B-BD29-983CB12AC733}" dt="2019-06-18T15:09:08.544" v="180" actId="20577"/>
        <pc:sldMkLst>
          <pc:docMk/>
          <pc:sldMk cId="2888461009" sldId="384"/>
        </pc:sldMkLst>
        <pc:spChg chg="mod">
          <ac:chgData name="Javier Cuadra Alconero" userId="31ccf9ac2835d68c" providerId="Windows Live" clId="Web-{748C49EF-3378-4E0B-BD29-983CB12AC733}" dt="2019-06-18T15:09:08.544" v="180" actId="20577"/>
          <ac:spMkLst>
            <pc:docMk/>
            <pc:sldMk cId="2888461009" sldId="384"/>
            <ac:spMk id="26" creationId="{250D7CD7-6666-4B6E-A2C3-4A8A14791DF7}"/>
          </ac:spMkLst>
        </pc:spChg>
      </pc:sldChg>
      <pc:sldChg chg="addSp modSp new">
        <pc:chgData name="Javier Cuadra Alconero" userId="31ccf9ac2835d68c" providerId="Windows Live" clId="Web-{748C49EF-3378-4E0B-BD29-983CB12AC733}" dt="2019-06-18T15:29:54.640" v="238" actId="14100"/>
        <pc:sldMkLst>
          <pc:docMk/>
          <pc:sldMk cId="2003634167" sldId="423"/>
        </pc:sldMkLst>
        <pc:spChg chg="add mod">
          <ac:chgData name="Javier Cuadra Alconero" userId="31ccf9ac2835d68c" providerId="Windows Live" clId="Web-{748C49EF-3378-4E0B-BD29-983CB12AC733}" dt="2019-06-18T15:28:45.562" v="216" actId="1076"/>
          <ac:spMkLst>
            <pc:docMk/>
            <pc:sldMk cId="2003634167" sldId="423"/>
            <ac:spMk id="2" creationId="{8F20CE16-2A76-4B7A-AB3B-F6540444DCBC}"/>
          </ac:spMkLst>
        </pc:spChg>
        <pc:spChg chg="add mod ord">
          <ac:chgData name="Javier Cuadra Alconero" userId="31ccf9ac2835d68c" providerId="Windows Live" clId="Web-{748C49EF-3378-4E0B-BD29-983CB12AC733}" dt="2019-06-18T15:28:19.374" v="213" actId="14100"/>
          <ac:spMkLst>
            <pc:docMk/>
            <pc:sldMk cId="2003634167" sldId="423"/>
            <ac:spMk id="3" creationId="{AE8AD25A-0BFA-4C8C-9EF7-A11869CC12D0}"/>
          </ac:spMkLst>
        </pc:spChg>
        <pc:spChg chg="add mod">
          <ac:chgData name="Javier Cuadra Alconero" userId="31ccf9ac2835d68c" providerId="Windows Live" clId="Web-{748C49EF-3378-4E0B-BD29-983CB12AC733}" dt="2019-06-18T15:29:54.640" v="238" actId="14100"/>
          <ac:spMkLst>
            <pc:docMk/>
            <pc:sldMk cId="2003634167" sldId="423"/>
            <ac:spMk id="4" creationId="{30408D8F-F633-4170-BC8C-002432D460A6}"/>
          </ac:spMkLst>
        </pc:spChg>
      </pc:sldChg>
    </pc:docChg>
  </pc:docChgLst>
  <pc:docChgLst>
    <pc:chgData name="Javier Cuadra Alconero" userId="31ccf9ac2835d68c" providerId="Windows Live" clId="Web-{C1E8B390-43C3-471D-9B08-35D5FB8F4883}"/>
    <pc:docChg chg="modSld">
      <pc:chgData name="Javier Cuadra Alconero" userId="31ccf9ac2835d68c" providerId="Windows Live" clId="Web-{C1E8B390-43C3-471D-9B08-35D5FB8F4883}" dt="2019-06-18T15:35:50.562" v="40" actId="14100"/>
      <pc:docMkLst>
        <pc:docMk/>
      </pc:docMkLst>
      <pc:sldChg chg="addSp delSp modSp">
        <pc:chgData name="Javier Cuadra Alconero" userId="31ccf9ac2835d68c" providerId="Windows Live" clId="Web-{C1E8B390-43C3-471D-9B08-35D5FB8F4883}" dt="2019-06-18T15:35:50.562" v="40" actId="14100"/>
        <pc:sldMkLst>
          <pc:docMk/>
          <pc:sldMk cId="2003634167" sldId="423"/>
        </pc:sldMkLst>
        <pc:spChg chg="del">
          <ac:chgData name="Javier Cuadra Alconero" userId="31ccf9ac2835d68c" providerId="Windows Live" clId="Web-{C1E8B390-43C3-471D-9B08-35D5FB8F4883}" dt="2019-06-18T15:32:46.328" v="9"/>
          <ac:spMkLst>
            <pc:docMk/>
            <pc:sldMk cId="2003634167" sldId="423"/>
            <ac:spMk id="2" creationId="{8F20CE16-2A76-4B7A-AB3B-F6540444DCBC}"/>
          </ac:spMkLst>
        </pc:spChg>
        <pc:spChg chg="mod">
          <ac:chgData name="Javier Cuadra Alconero" userId="31ccf9ac2835d68c" providerId="Windows Live" clId="Web-{C1E8B390-43C3-471D-9B08-35D5FB8F4883}" dt="2019-06-18T15:35:36.969" v="36" actId="1076"/>
          <ac:spMkLst>
            <pc:docMk/>
            <pc:sldMk cId="2003634167" sldId="423"/>
            <ac:spMk id="4" creationId="{30408D8F-F633-4170-BC8C-002432D460A6}"/>
          </ac:spMkLst>
        </pc:spChg>
        <pc:spChg chg="add del mod">
          <ac:chgData name="Javier Cuadra Alconero" userId="31ccf9ac2835d68c" providerId="Windows Live" clId="Web-{C1E8B390-43C3-471D-9B08-35D5FB8F4883}" dt="2019-06-18T15:32:44.343" v="8"/>
          <ac:spMkLst>
            <pc:docMk/>
            <pc:sldMk cId="2003634167" sldId="423"/>
            <ac:spMk id="5" creationId="{F1081537-7528-4F95-B78C-4C6362FB6563}"/>
          </ac:spMkLst>
        </pc:spChg>
        <pc:spChg chg="add mod">
          <ac:chgData name="Javier Cuadra Alconero" userId="31ccf9ac2835d68c" providerId="Windows Live" clId="Web-{C1E8B390-43C3-471D-9B08-35D5FB8F4883}" dt="2019-06-18T15:35:42.250" v="38" actId="1076"/>
          <ac:spMkLst>
            <pc:docMk/>
            <pc:sldMk cId="2003634167" sldId="423"/>
            <ac:spMk id="6" creationId="{3D0FDC61-88A5-4145-B92E-E97169AD64A4}"/>
          </ac:spMkLst>
        </pc:spChg>
        <pc:spChg chg="add mod">
          <ac:chgData name="Javier Cuadra Alconero" userId="31ccf9ac2835d68c" providerId="Windows Live" clId="Web-{C1E8B390-43C3-471D-9B08-35D5FB8F4883}" dt="2019-06-18T15:35:50.562" v="40" actId="14100"/>
          <ac:spMkLst>
            <pc:docMk/>
            <pc:sldMk cId="2003634167" sldId="423"/>
            <ac:spMk id="7" creationId="{4A5F1BB3-E90A-470E-BC06-2C8F1783EC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04D6-F788-41D6-A63D-D28DB4B609F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13110-AD07-4839-A0C5-AA018FD33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7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65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3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684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65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2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86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576" y="6354618"/>
            <a:ext cx="1027115" cy="281501"/>
          </a:xfrm>
          <a:prstGeom prst="rect">
            <a:avLst/>
          </a:prstGeom>
          <a:ln w="3175">
            <a:miter lim="400000"/>
          </a:ln>
        </p:spPr>
      </p:pic>
      <p:pic>
        <p:nvPicPr>
          <p:cNvPr id="6" name="Imagen 5" descr="1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4" t="-139" r="9445" b="139"/>
          <a:stretch/>
        </p:blipFill>
        <p:spPr>
          <a:xfrm>
            <a:off x="-1" y="-74815"/>
            <a:ext cx="9144001" cy="69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CA062-20C7-4B82-B7B6-4FC87569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4" name="Imagen 3" descr="11.png">
            <a:extLst>
              <a:ext uri="{FF2B5EF4-FFF2-40B4-BE49-F238E27FC236}">
                <a16:creationId xmlns:a16="http://schemas.microsoft.com/office/drawing/2014/main" id="{84B60553-4C5F-4C12-8950-162B8FCCF3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4" t="-139" r="9445" b="139"/>
          <a:stretch/>
        </p:blipFill>
        <p:spPr>
          <a:xfrm>
            <a:off x="-1" y="-74815"/>
            <a:ext cx="9144001" cy="69993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B64F-11C0-419F-8926-DFCA3AE2DA58}"/>
              </a:ext>
            </a:extLst>
          </p:cNvPr>
          <p:cNvSpPr/>
          <p:nvPr userDrawn="1"/>
        </p:nvSpPr>
        <p:spPr>
          <a:xfrm>
            <a:off x="-2" y="4048130"/>
            <a:ext cx="9144000" cy="2876377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8" name="image2.png">
            <a:extLst>
              <a:ext uri="{FF2B5EF4-FFF2-40B4-BE49-F238E27FC236}">
                <a16:creationId xmlns:a16="http://schemas.microsoft.com/office/drawing/2014/main" id="{AE3191F0-116A-4993-A286-9C91428CED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475" y="6492881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245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3.png">
            <a:extLst>
              <a:ext uri="{FF2B5EF4-FFF2-40B4-BE49-F238E27FC236}">
                <a16:creationId xmlns:a16="http://schemas.microsoft.com/office/drawing/2014/main" id="{8BC7A32E-57ED-3049-86D2-4D6F4C59A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114800" y="1828800"/>
            <a:ext cx="914400" cy="9144000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7C4B7BC-709A-3E40-B3F5-8FF84CB6B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4" y="6363583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56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3.png">
            <a:extLst>
              <a:ext uri="{FF2B5EF4-FFF2-40B4-BE49-F238E27FC236}">
                <a16:creationId xmlns:a16="http://schemas.microsoft.com/office/drawing/2014/main" id="{8BC7A32E-57ED-3049-86D2-4D6F4C59A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704492" y="1418493"/>
            <a:ext cx="1735016" cy="9144000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7C4B7BC-709A-3E40-B3F5-8FF84CB6B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4" y="6363583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759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3.png">
            <a:extLst>
              <a:ext uri="{FF2B5EF4-FFF2-40B4-BE49-F238E27FC236}">
                <a16:creationId xmlns:a16="http://schemas.microsoft.com/office/drawing/2014/main" id="{8BC7A32E-57ED-3049-86D2-4D6F4C59A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065584" y="779586"/>
            <a:ext cx="3012832" cy="9144000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7C4B7BC-709A-3E40-B3F5-8FF84CB6B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4" y="6363583"/>
            <a:ext cx="1029755" cy="224663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Imagen 4" descr="03.png">
            <a:extLst>
              <a:ext uri="{FF2B5EF4-FFF2-40B4-BE49-F238E27FC236}">
                <a16:creationId xmlns:a16="http://schemas.microsoft.com/office/drawing/2014/main" id="{776508E8-8D3D-4995-B868-02A5F79BA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27585" y="-4190999"/>
            <a:ext cx="1125417" cy="95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3.png">
            <a:extLst>
              <a:ext uri="{FF2B5EF4-FFF2-40B4-BE49-F238E27FC236}">
                <a16:creationId xmlns:a16="http://schemas.microsoft.com/office/drawing/2014/main" id="{8BC7A32E-57ED-3049-86D2-4D6F4C59A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143000" y="1143001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3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3.png">
            <a:extLst>
              <a:ext uri="{FF2B5EF4-FFF2-40B4-BE49-F238E27FC236}">
                <a16:creationId xmlns:a16="http://schemas.microsoft.com/office/drawing/2014/main" id="{8BC7A32E-57ED-3049-86D2-4D6F4C59A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7C4B7BC-709A-3E40-B3F5-8FF84CB6B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507" y="4828294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5969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7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8" r="14912"/>
          <a:stretch/>
        </p:blipFill>
        <p:spPr>
          <a:xfrm>
            <a:off x="1" y="1"/>
            <a:ext cx="7413812" cy="6858000"/>
          </a:xfrm>
          <a:prstGeom prst="rect">
            <a:avLst/>
          </a:prstGeom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AF115F42-B9A2-6244-99AC-969AA7040E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2" y="6363580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48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9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7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8" r="14912"/>
          <a:stretch/>
        </p:blipFill>
        <p:spPr>
          <a:xfrm>
            <a:off x="0" y="0"/>
            <a:ext cx="7958666" cy="6858000"/>
          </a:xfrm>
          <a:prstGeom prst="rect">
            <a:avLst/>
          </a:prstGeom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AF115F42-B9A2-6244-99AC-969AA7040E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2" y="6363580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7205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"/>
            <a:ext cx="1004400" cy="68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4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hotoClient.png"/>
          <p:cNvPicPr preferRelativeResize="0"/>
          <p:nvPr/>
        </p:nvPicPr>
        <p:blipFill rotWithShape="1">
          <a:blip r:embed="rId2">
            <a:alphaModFix/>
          </a:blip>
          <a:srcRect t="23756" b="23756"/>
          <a:stretch/>
        </p:blipFill>
        <p:spPr>
          <a:xfrm>
            <a:off x="1" y="4"/>
            <a:ext cx="9144000" cy="35996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>
            <a:spLocks/>
          </p:cNvSpPr>
          <p:nvPr/>
        </p:nvSpPr>
        <p:spPr>
          <a:xfrm>
            <a:off x="0" y="12561"/>
            <a:ext cx="9144000" cy="3600000"/>
          </a:xfrm>
          <a:prstGeom prst="rect">
            <a:avLst/>
          </a:prstGeom>
          <a:gradFill>
            <a:gsLst>
              <a:gs pos="0">
                <a:srgbClr val="01568F">
                  <a:alpha val="0"/>
                </a:srgbClr>
              </a:gs>
              <a:gs pos="100000">
                <a:srgbClr val="152E5F">
                  <a:alpha val="8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85480CEC-C904-974B-B4C6-427DEB0118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2" y="6363580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929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png">
            <a:extLst>
              <a:ext uri="{FF2B5EF4-FFF2-40B4-BE49-F238E27FC236}">
                <a16:creationId xmlns:a16="http://schemas.microsoft.com/office/drawing/2014/main" id="{67C4B7BC-709A-3E40-B3F5-8FF84CB6B4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374" y="6363583"/>
            <a:ext cx="1029755" cy="224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911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5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8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83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83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AB7F-3D73-4885-A5CA-45B29782EAD5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C48-AA4C-4617-9E31-803D2FA525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7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85" r:id="rId15"/>
    <p:sldLayoutId id="2147483686" r:id="rId16"/>
    <p:sldLayoutId id="2147483684" r:id="rId17"/>
    <p:sldLayoutId id="2147483683" r:id="rId18"/>
    <p:sldLayoutId id="2147483678" r:id="rId19"/>
    <p:sldLayoutId id="2147483681" r:id="rId20"/>
    <p:sldLayoutId id="2147483679" r:id="rId21"/>
    <p:sldLayoutId id="2147483680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adraAlconero/LDA_Demo.git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44C8DE6-0011-5044-8E39-4A55FE301D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9" y="4765948"/>
            <a:ext cx="4037428" cy="13422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B73D256-31A2-4546-8094-E9CD35305231}"/>
              </a:ext>
            </a:extLst>
          </p:cNvPr>
          <p:cNvSpPr txBox="1">
            <a:spLocks/>
          </p:cNvSpPr>
          <p:nvPr/>
        </p:nvSpPr>
        <p:spPr>
          <a:xfrm>
            <a:off x="1690153" y="2643250"/>
            <a:ext cx="6858000" cy="785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400" u="sng" dirty="0">
                <a:latin typeface="Century Gothic" panose="020B0502020202020204" pitchFamily="34" charset="0"/>
              </a:rPr>
              <a:t>Caso Práctico de NLP</a:t>
            </a:r>
          </a:p>
        </p:txBody>
      </p:sp>
    </p:spTree>
    <p:extLst>
      <p:ext uri="{BB962C8B-B14F-4D97-AF65-F5344CB8AC3E}">
        <p14:creationId xmlns:p14="http://schemas.microsoft.com/office/powerpoint/2010/main" val="37279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Cabeza con engranajes">
            <a:extLst>
              <a:ext uri="{FF2B5EF4-FFF2-40B4-BE49-F238E27FC236}">
                <a16:creationId xmlns:a16="http://schemas.microsoft.com/office/drawing/2014/main" id="{07CAC538-D29B-4D81-95C2-EAFB9AF0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1562" y="3314704"/>
            <a:ext cx="1740877" cy="1740877"/>
          </a:xfrm>
          <a:prstGeom prst="rect">
            <a:avLst/>
          </a:prstGeom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ADA35365-8921-4C5C-9F79-CE39E2D77D1D}"/>
              </a:ext>
            </a:extLst>
          </p:cNvPr>
          <p:cNvSpPr/>
          <p:nvPr/>
        </p:nvSpPr>
        <p:spPr>
          <a:xfrm>
            <a:off x="345832" y="963129"/>
            <a:ext cx="2696307" cy="2917822"/>
          </a:xfrm>
          <a:prstGeom prst="cloudCallout">
            <a:avLst>
              <a:gd name="adj1" fmla="val 70330"/>
              <a:gd name="adj2" fmla="val 47378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Tengo un gran volumen de datos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50146BC7-B48A-4E30-80B3-552E694F64FA}"/>
              </a:ext>
            </a:extLst>
          </p:cNvPr>
          <p:cNvSpPr/>
          <p:nvPr/>
        </p:nvSpPr>
        <p:spPr>
          <a:xfrm>
            <a:off x="3293451" y="375139"/>
            <a:ext cx="2557096" cy="2297723"/>
          </a:xfrm>
          <a:prstGeom prst="cloudCallout">
            <a:avLst>
              <a:gd name="adj1" fmla="val 1255"/>
              <a:gd name="adj2" fmla="val 75955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¿Serán de utilidad?</a:t>
            </a:r>
            <a:endParaRPr lang="es-ES" dirty="0"/>
          </a:p>
          <a:p>
            <a:endParaRPr lang="es-ES" dirty="0"/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063E5351-5B0E-48FF-8798-90445B13BED3}"/>
              </a:ext>
            </a:extLst>
          </p:cNvPr>
          <p:cNvSpPr/>
          <p:nvPr/>
        </p:nvSpPr>
        <p:spPr>
          <a:xfrm>
            <a:off x="5850549" y="963129"/>
            <a:ext cx="2696307" cy="2917822"/>
          </a:xfrm>
          <a:prstGeom prst="cloudCallout">
            <a:avLst>
              <a:gd name="adj1" fmla="val -58366"/>
              <a:gd name="adj2" fmla="val 51798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¿Cómo puedo medir la calidad del dato?</a:t>
            </a:r>
          </a:p>
        </p:txBody>
      </p:sp>
    </p:spTree>
    <p:extLst>
      <p:ext uri="{BB962C8B-B14F-4D97-AF65-F5344CB8AC3E}">
        <p14:creationId xmlns:p14="http://schemas.microsoft.com/office/powerpoint/2010/main" val="350303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FA4C73-E580-4B60-A005-3299E02CC7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86" y="712291"/>
            <a:ext cx="4239323" cy="4239323"/>
          </a:xfrm>
          <a:prstGeom prst="rect">
            <a:avLst/>
          </a:prstGeom>
        </p:spPr>
      </p:pic>
      <p:pic>
        <p:nvPicPr>
          <p:cNvPr id="10" name="Gráfico 9" descr="Piezas de rompecabezas">
            <a:extLst>
              <a:ext uri="{FF2B5EF4-FFF2-40B4-BE49-F238E27FC236}">
                <a16:creationId xmlns:a16="http://schemas.microsoft.com/office/drawing/2014/main" id="{AFFCA486-BDE8-4B8B-95D3-C07EC57952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4766" y="1126577"/>
            <a:ext cx="1952651" cy="195265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FF860CB-3F81-4C74-9BC5-D6CDCDD28190}"/>
              </a:ext>
            </a:extLst>
          </p:cNvPr>
          <p:cNvSpPr txBox="1"/>
          <p:nvPr/>
        </p:nvSpPr>
        <p:spPr>
          <a:xfrm>
            <a:off x="245210" y="503526"/>
            <a:ext cx="2462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464" hangingPunct="0">
              <a:defRPr/>
            </a:pPr>
            <a:r>
              <a:rPr lang="es-ES" sz="1600" b="1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Conoce la fuente de datos:</a:t>
            </a:r>
          </a:p>
          <a:p>
            <a:pPr algn="just" defTabSz="361464" hangingPunct="0">
              <a:defRPr/>
            </a:pPr>
            <a:endParaRPr lang="es-ES" sz="1600" kern="0" dirty="0">
              <a:solidFill>
                <a:srgbClr val="0E182B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sz="16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La procedencia del dato puede ser un importante indicador de su calidad e incluso puede permitir realizar un filtrado preliminar del mismo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1C7D06-6987-4D9C-A6BA-69465C495788}"/>
              </a:ext>
            </a:extLst>
          </p:cNvPr>
          <p:cNvSpPr txBox="1"/>
          <p:nvPr/>
        </p:nvSpPr>
        <p:spPr>
          <a:xfrm>
            <a:off x="245210" y="3329355"/>
            <a:ext cx="29434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464" hangingPunct="0">
              <a:defRPr/>
            </a:pPr>
            <a:r>
              <a:rPr lang="es-ES" sz="1600" b="1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Utiliza la estadística descriptiva:</a:t>
            </a:r>
          </a:p>
          <a:p>
            <a:pPr algn="just" defTabSz="361464" hangingPunct="0">
              <a:defRPr/>
            </a:pPr>
            <a:endParaRPr lang="es-ES" sz="1600" kern="0" dirty="0">
              <a:solidFill>
                <a:srgbClr val="0E182B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sz="16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Explora los datos, la construcción de este ejercicio puede prevenir cientos de horas de trabajo que terminarían en fracaso.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162461-CD47-4BB7-A969-325DD5B89608}"/>
              </a:ext>
            </a:extLst>
          </p:cNvPr>
          <p:cNvSpPr txBox="1"/>
          <p:nvPr/>
        </p:nvSpPr>
        <p:spPr>
          <a:xfrm>
            <a:off x="6435973" y="503524"/>
            <a:ext cx="2462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1464" hangingPunct="0">
              <a:defRPr/>
            </a:pPr>
            <a:r>
              <a:rPr lang="es-ES" sz="1600" b="1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Modeliza tus criterios:</a:t>
            </a:r>
          </a:p>
          <a:p>
            <a:pPr algn="just" defTabSz="361464" hangingPunct="0">
              <a:defRPr/>
            </a:pPr>
            <a:endParaRPr lang="es-ES" sz="1600" kern="0" dirty="0">
              <a:solidFill>
                <a:srgbClr val="0E182B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sz="16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La analítica avanzada es una herramienta muy potente que puede ayudar en si misma a construir modelos de inteligencia artificial.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287EB8-143C-4E4F-A14C-6D0CC7A793DC}"/>
              </a:ext>
            </a:extLst>
          </p:cNvPr>
          <p:cNvSpPr/>
          <p:nvPr/>
        </p:nvSpPr>
        <p:spPr>
          <a:xfrm>
            <a:off x="7192109" y="4046155"/>
            <a:ext cx="950546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dirty="0">
                <a:ln w="0"/>
                <a:gradFill>
                  <a:gsLst>
                    <a:gs pos="18000">
                      <a:schemeClr val="accent1">
                        <a:lumMod val="5000"/>
                        <a:lumOff val="95000"/>
                      </a:schemeClr>
                    </a:gs>
                    <a:gs pos="69000">
                      <a:srgbClr val="293F64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12FD805F-E0E1-456A-881F-BB56BAF872C8}"/>
              </a:ext>
            </a:extLst>
          </p:cNvPr>
          <p:cNvCxnSpPr>
            <a:stCxn id="3" idx="2"/>
            <a:endCxn id="14" idx="2"/>
          </p:cNvCxnSpPr>
          <p:nvPr/>
        </p:nvCxnSpPr>
        <p:spPr>
          <a:xfrm rot="16200000" flipH="1">
            <a:off x="6044530" y="3623632"/>
            <a:ext cx="294870" cy="2950834"/>
          </a:xfrm>
          <a:prstGeom prst="curvedConnector3">
            <a:avLst>
              <a:gd name="adj1" fmla="val 1775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0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28A270-FE29-4AB8-B449-45D2F682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7436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Base de datos">
            <a:extLst>
              <a:ext uri="{FF2B5EF4-FFF2-40B4-BE49-F238E27FC236}">
                <a16:creationId xmlns:a16="http://schemas.microsoft.com/office/drawing/2014/main" id="{7320066D-0362-4913-ACAB-9C60469F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06" y="1475381"/>
            <a:ext cx="1641231" cy="16412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Gráfico 9" descr="Periódico">
            <a:extLst>
              <a:ext uri="{FF2B5EF4-FFF2-40B4-BE49-F238E27FC236}">
                <a16:creationId xmlns:a16="http://schemas.microsoft.com/office/drawing/2014/main" id="{BF0524BC-F0F4-4E79-BF67-0AD9B8A36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84" y="1475380"/>
            <a:ext cx="1641231" cy="16412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7A9D7D7-1889-4B95-9A4F-99CD212F56AE}"/>
              </a:ext>
            </a:extLst>
          </p:cNvPr>
          <p:cNvSpPr/>
          <p:nvPr/>
        </p:nvSpPr>
        <p:spPr>
          <a:xfrm>
            <a:off x="6776827" y="842532"/>
            <a:ext cx="1638422" cy="286232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4AF058A-0FCE-4E51-8611-FA454DEDDADF}"/>
              </a:ext>
            </a:extLst>
          </p:cNvPr>
          <p:cNvCxnSpPr>
            <a:cxnSpLocks/>
          </p:cNvCxnSpPr>
          <p:nvPr/>
        </p:nvCxnSpPr>
        <p:spPr>
          <a:xfrm flipH="1">
            <a:off x="1211421" y="3105668"/>
            <a:ext cx="2" cy="762947"/>
          </a:xfrm>
          <a:prstGeom prst="line">
            <a:avLst/>
          </a:prstGeom>
          <a:ln w="19050">
            <a:solidFill>
              <a:srgbClr val="19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6B451C-D33F-46FA-BCDE-FE797B8A7881}"/>
              </a:ext>
            </a:extLst>
          </p:cNvPr>
          <p:cNvCxnSpPr>
            <a:cxnSpLocks/>
          </p:cNvCxnSpPr>
          <p:nvPr/>
        </p:nvCxnSpPr>
        <p:spPr>
          <a:xfrm>
            <a:off x="1211421" y="3856892"/>
            <a:ext cx="0" cy="6564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1CAFA9E-1B9F-4662-B063-6EA17C0C53C0}"/>
              </a:ext>
            </a:extLst>
          </p:cNvPr>
          <p:cNvSpPr txBox="1"/>
          <p:nvPr/>
        </p:nvSpPr>
        <p:spPr>
          <a:xfrm>
            <a:off x="415267" y="4961205"/>
            <a:ext cx="1774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Una base de datos con más de 3 </a:t>
            </a:r>
            <a:r>
              <a:rPr lang="es-ES" dirty="0" err="1">
                <a:solidFill>
                  <a:schemeClr val="bg1"/>
                </a:solidFill>
              </a:rPr>
              <a:t>gbs</a:t>
            </a:r>
            <a:r>
              <a:rPr lang="es-ES" dirty="0">
                <a:solidFill>
                  <a:schemeClr val="bg1"/>
                </a:solidFill>
              </a:rPr>
              <a:t> de texto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A267C07-A60E-46CE-9838-A4F91768EF97}"/>
              </a:ext>
            </a:extLst>
          </p:cNvPr>
          <p:cNvCxnSpPr>
            <a:cxnSpLocks/>
          </p:cNvCxnSpPr>
          <p:nvPr/>
        </p:nvCxnSpPr>
        <p:spPr>
          <a:xfrm flipH="1">
            <a:off x="4571999" y="3116611"/>
            <a:ext cx="3" cy="752004"/>
          </a:xfrm>
          <a:prstGeom prst="line">
            <a:avLst/>
          </a:prstGeom>
          <a:ln w="19050">
            <a:solidFill>
              <a:srgbClr val="1B2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3AC2541-5064-4C48-8302-EB1731641572}"/>
              </a:ext>
            </a:extLst>
          </p:cNvPr>
          <p:cNvCxnSpPr/>
          <p:nvPr/>
        </p:nvCxnSpPr>
        <p:spPr>
          <a:xfrm>
            <a:off x="4571999" y="3845172"/>
            <a:ext cx="0" cy="6564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8F5F33-4085-447E-8429-793CDA36DA64}"/>
              </a:ext>
            </a:extLst>
          </p:cNvPr>
          <p:cNvSpPr txBox="1"/>
          <p:nvPr/>
        </p:nvSpPr>
        <p:spPr>
          <a:xfrm>
            <a:off x="3684990" y="5099705"/>
            <a:ext cx="17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En total más de 300.000 noticias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C79A382-BEDB-4F97-B852-8CD058A02CCE}"/>
              </a:ext>
            </a:extLst>
          </p:cNvPr>
          <p:cNvCxnSpPr>
            <a:cxnSpLocks/>
          </p:cNvCxnSpPr>
          <p:nvPr/>
        </p:nvCxnSpPr>
        <p:spPr>
          <a:xfrm flipH="1">
            <a:off x="7558628" y="3105668"/>
            <a:ext cx="2" cy="762947"/>
          </a:xfrm>
          <a:prstGeom prst="line">
            <a:avLst/>
          </a:prstGeom>
          <a:ln w="19050">
            <a:solidFill>
              <a:srgbClr val="1724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88AC7FE-A3D0-4DFE-A3A1-4890B7EBFD2D}"/>
              </a:ext>
            </a:extLst>
          </p:cNvPr>
          <p:cNvCxnSpPr/>
          <p:nvPr/>
        </p:nvCxnSpPr>
        <p:spPr>
          <a:xfrm>
            <a:off x="7558628" y="3857677"/>
            <a:ext cx="0" cy="6564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C6E1E44-865D-4523-8EF9-514691FAC5E8}"/>
              </a:ext>
            </a:extLst>
          </p:cNvPr>
          <p:cNvSpPr txBox="1"/>
          <p:nvPr/>
        </p:nvSpPr>
        <p:spPr>
          <a:xfrm>
            <a:off x="6676400" y="4822707"/>
            <a:ext cx="177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¿Podemos utilizar este texto para medir el impacto?</a:t>
            </a:r>
          </a:p>
        </p:txBody>
      </p:sp>
    </p:spTree>
    <p:extLst>
      <p:ext uri="{BB962C8B-B14F-4D97-AF65-F5344CB8AC3E}">
        <p14:creationId xmlns:p14="http://schemas.microsoft.com/office/powerpoint/2010/main" val="206902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A37F09B1-33BC-4694-8E33-A068DA249CDA}"/>
              </a:ext>
            </a:extLst>
          </p:cNvPr>
          <p:cNvGrpSpPr/>
          <p:nvPr/>
        </p:nvGrpSpPr>
        <p:grpSpPr>
          <a:xfrm>
            <a:off x="2965938" y="902677"/>
            <a:ext cx="6178062" cy="4127840"/>
            <a:chOff x="1899048" y="719191"/>
            <a:chExt cx="7244952" cy="431132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E762C01-8484-47CC-91E3-3999A852F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147" y="1592663"/>
              <a:ext cx="3437853" cy="3437853"/>
            </a:xfrm>
            <a:prstGeom prst="rect">
              <a:avLst/>
            </a:prstGeom>
            <a:effectLst>
              <a:outerShdw blurRad="50800" dist="50800" dir="5400000" algn="ctr" rotWithShape="0">
                <a:schemeClr val="accent1">
                  <a:lumMod val="75000"/>
                </a:schemeClr>
              </a:outerShdw>
            </a:effec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8334E5B-B92F-4FC3-A5B5-A93CD15DD38B}"/>
                </a:ext>
              </a:extLst>
            </p:cNvPr>
            <p:cNvSpPr txBox="1"/>
            <p:nvPr/>
          </p:nvSpPr>
          <p:spPr>
            <a:xfrm>
              <a:off x="6283570" y="2388259"/>
              <a:ext cx="1406770" cy="675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entury Gothic" panose="020B0502020202020204" pitchFamily="34" charset="0"/>
                </a:rPr>
                <a:t>Primeros</a:t>
              </a:r>
            </a:p>
            <a:p>
              <a:r>
                <a:rPr lang="es-ES" dirty="0">
                  <a:latin typeface="Century Gothic" panose="020B0502020202020204" pitchFamily="34" charset="0"/>
                </a:rPr>
                <a:t>Indicios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880BEF4-B2F6-477A-83E1-59769FFF7396}"/>
                </a:ext>
              </a:extLst>
            </p:cNvPr>
            <p:cNvSpPr/>
            <p:nvPr/>
          </p:nvSpPr>
          <p:spPr>
            <a:xfrm>
              <a:off x="2685990" y="719191"/>
              <a:ext cx="1371600" cy="1277809"/>
            </a:xfrm>
            <a:prstGeom prst="ellipse">
              <a:avLst/>
            </a:prstGeom>
            <a:solidFill>
              <a:srgbClr val="172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latin typeface="Century Gothic" panose="020B0502020202020204" pitchFamily="34" charset="0"/>
                </a:rPr>
                <a:t>Análisis Fuente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0D062F7-FF16-4114-939F-531D6B771DA3}"/>
                </a:ext>
              </a:extLst>
            </p:cNvPr>
            <p:cNvSpPr/>
            <p:nvPr/>
          </p:nvSpPr>
          <p:spPr>
            <a:xfrm>
              <a:off x="1899048" y="2074095"/>
              <a:ext cx="1371600" cy="1277809"/>
            </a:xfrm>
            <a:prstGeom prst="ellipse">
              <a:avLst/>
            </a:prstGeom>
            <a:solidFill>
              <a:srgbClr val="131F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latin typeface="Century Gothic" panose="020B0502020202020204" pitchFamily="34" charset="0"/>
                </a:rPr>
                <a:t>NER </a:t>
              </a:r>
              <a:r>
                <a:rPr lang="es-ES" sz="1200" dirty="0" err="1">
                  <a:latin typeface="Century Gothic" panose="020B0502020202020204" pitchFamily="34" charset="0"/>
                </a:rPr>
                <a:t>Tagging</a:t>
              </a:r>
              <a:endParaRPr lang="es-ES" sz="12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4B8F64C-A8E1-4B9E-8C0A-E78937311B92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 flipV="1">
              <a:off x="4057590" y="1358096"/>
              <a:ext cx="2225982" cy="611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4D5E8EF-664E-4DE3-8521-5546E6CED930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 flipV="1">
              <a:off x="3270648" y="2713000"/>
              <a:ext cx="2602706" cy="77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7EA9995-04BF-4A9D-9FC5-C4E9B6435E12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3320442" y="3429000"/>
              <a:ext cx="2705222" cy="77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2E3F75E-706A-4146-B24B-849A69A5EEBC}"/>
                </a:ext>
              </a:extLst>
            </p:cNvPr>
            <p:cNvSpPr/>
            <p:nvPr/>
          </p:nvSpPr>
          <p:spPr>
            <a:xfrm>
              <a:off x="1948842" y="3563500"/>
              <a:ext cx="1371600" cy="1277809"/>
            </a:xfrm>
            <a:prstGeom prst="ellipse">
              <a:avLst/>
            </a:prstGeom>
            <a:solidFill>
              <a:srgbClr val="131F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latin typeface="Century Gothic" panose="020B0502020202020204" pitchFamily="34" charset="0"/>
                </a:rPr>
                <a:t>POS </a:t>
              </a:r>
              <a:r>
                <a:rPr lang="es-ES" sz="1200" dirty="0" err="1">
                  <a:latin typeface="Century Gothic" panose="020B0502020202020204" pitchFamily="34" charset="0"/>
                </a:rPr>
                <a:t>Tagging</a:t>
              </a:r>
              <a:endParaRPr lang="es-ES"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8A4BB0-F43D-46D7-AAEF-0DDF0B2A44A1}"/>
              </a:ext>
            </a:extLst>
          </p:cNvPr>
          <p:cNvSpPr txBox="1"/>
          <p:nvPr/>
        </p:nvSpPr>
        <p:spPr>
          <a:xfrm>
            <a:off x="140087" y="528227"/>
            <a:ext cx="3294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sz="14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Se estudió la longitud de las noticias de las diversas fuentes, muchas demostraron ser extremadamente cortas y otras aportar poco más que métricas derivadas de la serie de precios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9BA166B-CED0-4BB6-86AC-0580AE0723F8}"/>
              </a:ext>
            </a:extLst>
          </p:cNvPr>
          <p:cNvSpPr txBox="1"/>
          <p:nvPr/>
        </p:nvSpPr>
        <p:spPr>
          <a:xfrm>
            <a:off x="152751" y="2126104"/>
            <a:ext cx="2638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sz="14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Se realizó un filtrado por entidades de manera que pudiésemos comprobar en que noticias se nombraban a las empresas del Ibex-35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CBF50E-08E8-4D5F-B9E4-7D357C432202}"/>
              </a:ext>
            </a:extLst>
          </p:cNvPr>
          <p:cNvSpPr txBox="1"/>
          <p:nvPr/>
        </p:nvSpPr>
        <p:spPr>
          <a:xfrm>
            <a:off x="152751" y="3652873"/>
            <a:ext cx="2638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sz="1400" kern="0" dirty="0">
                <a:solidFill>
                  <a:srgbClr val="0E182B"/>
                </a:solidFill>
                <a:latin typeface="Century Gothic" panose="020B0502020202020204" pitchFamily="34" charset="0"/>
                <a:sym typeface="Helvetica Light"/>
              </a:rPr>
              <a:t>El etiquetado POS nos permitió detectar la existencia de adjetivos y verbos que pudiesen arrojar un sentimiento polarizado a la noticia</a:t>
            </a:r>
          </a:p>
        </p:txBody>
      </p:sp>
    </p:spTree>
    <p:extLst>
      <p:ext uri="{BB962C8B-B14F-4D97-AF65-F5344CB8AC3E}">
        <p14:creationId xmlns:p14="http://schemas.microsoft.com/office/powerpoint/2010/main" val="358245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21BD7E-CF70-466F-AF99-59BCF75C4980}"/>
              </a:ext>
            </a:extLst>
          </p:cNvPr>
          <p:cNvSpPr txBox="1"/>
          <p:nvPr/>
        </p:nvSpPr>
        <p:spPr>
          <a:xfrm>
            <a:off x="277979" y="2721114"/>
            <a:ext cx="858804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sz="2000" i="1" dirty="0">
                <a:latin typeface="Century Gothic"/>
              </a:rPr>
              <a:t>Una primera idea: Estudiemos la relación entre los términos más frecuentes de las noticias que nombren a cada empresa</a:t>
            </a:r>
          </a:p>
        </p:txBody>
      </p:sp>
    </p:spTree>
    <p:extLst>
      <p:ext uri="{BB962C8B-B14F-4D97-AF65-F5344CB8AC3E}">
        <p14:creationId xmlns:p14="http://schemas.microsoft.com/office/powerpoint/2010/main" val="32558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415425-011F-4AC0-9764-44B3EC36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5" y="0"/>
            <a:ext cx="7053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76EF07-4BAE-4B22-861A-50AD272A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" y="0"/>
            <a:ext cx="8173156" cy="68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8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5D07F5-5208-41DB-8DFF-C0C329D05974}"/>
              </a:ext>
            </a:extLst>
          </p:cNvPr>
          <p:cNvSpPr txBox="1"/>
          <p:nvPr/>
        </p:nvSpPr>
        <p:spPr>
          <a:xfrm>
            <a:off x="277979" y="2721114"/>
            <a:ext cx="858804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sz="2000" i="1" dirty="0">
                <a:latin typeface="Century Gothic"/>
              </a:rPr>
              <a:t>Utilicemos la IA: Estudiemos nuestro set de datos e intentemos comprender si existe algún tema recurrente dentro de los diversos subconjuntos de noticias</a:t>
            </a:r>
          </a:p>
        </p:txBody>
      </p:sp>
    </p:spTree>
    <p:extLst>
      <p:ext uri="{BB962C8B-B14F-4D97-AF65-F5344CB8AC3E}">
        <p14:creationId xmlns:p14="http://schemas.microsoft.com/office/powerpoint/2010/main" val="19796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B5E97100-0DF4-4688-B62B-C16572878C72}"/>
              </a:ext>
            </a:extLst>
          </p:cNvPr>
          <p:cNvGrpSpPr/>
          <p:nvPr/>
        </p:nvGrpSpPr>
        <p:grpSpPr>
          <a:xfrm>
            <a:off x="321995" y="516595"/>
            <a:ext cx="8201536" cy="4753241"/>
            <a:chOff x="268205" y="1090337"/>
            <a:chExt cx="8201536" cy="4753241"/>
          </a:xfrm>
        </p:grpSpPr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0C0DB4C3-6BFF-4A41-8A81-27814706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9244" y="1090337"/>
              <a:ext cx="1260346" cy="1260346"/>
            </a:xfrm>
            <a:prstGeom prst="rect">
              <a:avLst/>
            </a:prstGeom>
          </p:spPr>
        </p:pic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BEBE5A39-DFE9-4CC5-A67E-C961BAFD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806" y="4487160"/>
              <a:ext cx="1260346" cy="1260346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1AE5894-FD5B-4E1C-BEEC-F6CC1B2E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205" y="1166035"/>
              <a:ext cx="1260346" cy="1260346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C33F7A2-2A4A-42AC-995B-FA554247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3556" y="1090337"/>
              <a:ext cx="1260346" cy="1260346"/>
            </a:xfrm>
            <a:prstGeom prst="rect">
              <a:avLst/>
            </a:prstGeom>
          </p:spPr>
        </p:pic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282AD960-C69B-4FAD-9479-17B0A26A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3888" y="2551722"/>
              <a:ext cx="1260346" cy="1260346"/>
            </a:xfrm>
            <a:prstGeom prst="rect">
              <a:avLst/>
            </a:prstGeom>
          </p:spPr>
        </p:pic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24DFE39F-D158-4CAE-AC40-886E13C6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4930" y="2551722"/>
              <a:ext cx="1260346" cy="1260346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6C24C156-5BB0-4904-B600-CF887CFE8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5888" y="4507545"/>
              <a:ext cx="1260346" cy="1260346"/>
            </a:xfrm>
            <a:prstGeom prst="rect">
              <a:avLst/>
            </a:prstGeom>
          </p:spPr>
        </p:pic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ACCB7D78-E504-4260-B306-89219FF2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1533" y="2899461"/>
              <a:ext cx="1260346" cy="1260346"/>
            </a:xfrm>
            <a:prstGeom prst="rect">
              <a:avLst/>
            </a:prstGeom>
          </p:spPr>
        </p:pic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B4F43819-7E6B-4C46-A109-0C9BAB65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395" y="4583232"/>
              <a:ext cx="1260346" cy="1260346"/>
            </a:xfrm>
            <a:prstGeom prst="rect">
              <a:avLst/>
            </a:prstGeom>
          </p:spPr>
        </p:pic>
        <p:pic>
          <p:nvPicPr>
            <p:cNvPr id="32" name="Gráfico 31">
              <a:extLst>
                <a:ext uri="{FF2B5EF4-FFF2-40B4-BE49-F238E27FC236}">
                  <a16:creationId xmlns:a16="http://schemas.microsoft.com/office/drawing/2014/main" id="{15797C8E-AE60-4184-96AF-8C023A23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0" y="1256421"/>
              <a:ext cx="1260346" cy="1260346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074BCB0F-AB00-4A11-B844-6FF71AA9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1835" y="4507545"/>
              <a:ext cx="1260346" cy="1260346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5D812CAF-2D83-48A9-A96A-BD3C6B1BF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2402" y="3009998"/>
              <a:ext cx="1260346" cy="1260346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D14FAD71-0E47-4647-94CD-BE0BFCB97970}"/>
              </a:ext>
            </a:extLst>
          </p:cNvPr>
          <p:cNvSpPr txBox="1"/>
          <p:nvPr/>
        </p:nvSpPr>
        <p:spPr>
          <a:xfrm>
            <a:off x="2968462" y="698987"/>
            <a:ext cx="152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Neumáticos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530EA7-96DE-430F-9F53-4881504E0DC4}"/>
              </a:ext>
            </a:extLst>
          </p:cNvPr>
          <p:cNvSpPr txBox="1"/>
          <p:nvPr/>
        </p:nvSpPr>
        <p:spPr>
          <a:xfrm>
            <a:off x="2968462" y="951008"/>
            <a:ext cx="152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Motor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40A8A8-487A-4FE1-80B6-8BCFCDFC9A59}"/>
              </a:ext>
            </a:extLst>
          </p:cNvPr>
          <p:cNvSpPr txBox="1"/>
          <p:nvPr/>
        </p:nvSpPr>
        <p:spPr>
          <a:xfrm>
            <a:off x="5039132" y="4371424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Yantas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4DD18D9-672E-4A60-A77D-442F974D801C}"/>
              </a:ext>
            </a:extLst>
          </p:cNvPr>
          <p:cNvSpPr txBox="1"/>
          <p:nvPr/>
        </p:nvSpPr>
        <p:spPr>
          <a:xfrm>
            <a:off x="641814" y="4182963"/>
            <a:ext cx="152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Neumáticos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F991718-209E-41FA-9067-5701796C61C1}"/>
              </a:ext>
            </a:extLst>
          </p:cNvPr>
          <p:cNvSpPr txBox="1"/>
          <p:nvPr/>
        </p:nvSpPr>
        <p:spPr>
          <a:xfrm>
            <a:off x="623313" y="4371424"/>
            <a:ext cx="152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Motor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C10BE24-46C0-4D83-A48E-E3BDFA08BBCA}"/>
              </a:ext>
            </a:extLst>
          </p:cNvPr>
          <p:cNvSpPr txBox="1"/>
          <p:nvPr/>
        </p:nvSpPr>
        <p:spPr>
          <a:xfrm>
            <a:off x="5039132" y="4182963"/>
            <a:ext cx="152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Neumáticos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A65216-005A-44B2-AB6E-D006B55666B8}"/>
              </a:ext>
            </a:extLst>
          </p:cNvPr>
          <p:cNvSpPr txBox="1"/>
          <p:nvPr/>
        </p:nvSpPr>
        <p:spPr>
          <a:xfrm>
            <a:off x="1684378" y="2234947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Pollo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06555-6B7B-4517-831F-24E35624663E}"/>
              </a:ext>
            </a:extLst>
          </p:cNvPr>
          <p:cNvSpPr txBox="1"/>
          <p:nvPr/>
        </p:nvSpPr>
        <p:spPr>
          <a:xfrm>
            <a:off x="6007587" y="2236897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Mostaza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18A6880-0E2F-482E-93F3-2DD0C0716896}"/>
              </a:ext>
            </a:extLst>
          </p:cNvPr>
          <p:cNvSpPr txBox="1"/>
          <p:nvPr/>
        </p:nvSpPr>
        <p:spPr>
          <a:xfrm>
            <a:off x="6007587" y="2452859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Zanahorias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D1C4F0-4D13-4163-A525-4C23D5E25FC8}"/>
              </a:ext>
            </a:extLst>
          </p:cNvPr>
          <p:cNvSpPr txBox="1"/>
          <p:nvPr/>
        </p:nvSpPr>
        <p:spPr>
          <a:xfrm>
            <a:off x="7356670" y="2680250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Mostaza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3E306B6-120D-4FCA-965E-97CD9E92B60A}"/>
              </a:ext>
            </a:extLst>
          </p:cNvPr>
          <p:cNvSpPr txBox="1"/>
          <p:nvPr/>
        </p:nvSpPr>
        <p:spPr>
          <a:xfrm>
            <a:off x="7356670" y="2896212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Zanahorias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2089096-8F4F-4E2A-B5D6-4E5ED598D66C}"/>
              </a:ext>
            </a:extLst>
          </p:cNvPr>
          <p:cNvSpPr txBox="1"/>
          <p:nvPr/>
        </p:nvSpPr>
        <p:spPr>
          <a:xfrm>
            <a:off x="1682411" y="2417680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Zanahorias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1F61CD-5515-4FCA-B806-330D0F09FF64}"/>
              </a:ext>
            </a:extLst>
          </p:cNvPr>
          <p:cNvSpPr txBox="1"/>
          <p:nvPr/>
        </p:nvSpPr>
        <p:spPr>
          <a:xfrm>
            <a:off x="7038371" y="689495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Acción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B15623-EAB6-4A54-8EC1-A570F44AFD58}"/>
              </a:ext>
            </a:extLst>
          </p:cNvPr>
          <p:cNvSpPr txBox="1"/>
          <p:nvPr/>
        </p:nvSpPr>
        <p:spPr>
          <a:xfrm>
            <a:off x="7039066" y="901489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Comedia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7F1B8A-CD96-42BA-9CA9-C39E6F86E12D}"/>
              </a:ext>
            </a:extLst>
          </p:cNvPr>
          <p:cNvSpPr txBox="1"/>
          <p:nvPr/>
        </p:nvSpPr>
        <p:spPr>
          <a:xfrm>
            <a:off x="573887" y="816476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Drama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87A67A7-7AE0-49FA-93F6-57E3952E1A78}"/>
              </a:ext>
            </a:extLst>
          </p:cNvPr>
          <p:cNvSpPr txBox="1"/>
          <p:nvPr/>
        </p:nvSpPr>
        <p:spPr>
          <a:xfrm>
            <a:off x="573887" y="1047068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Comedia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2D9DFC7-9189-43E1-9DAB-5A0E0BBE4B6E}"/>
              </a:ext>
            </a:extLst>
          </p:cNvPr>
          <p:cNvSpPr txBox="1"/>
          <p:nvPr/>
        </p:nvSpPr>
        <p:spPr>
          <a:xfrm>
            <a:off x="3696070" y="2597468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Drama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357FF66-DCE5-4A95-9E48-D0D88EE8A071}"/>
              </a:ext>
            </a:extLst>
          </p:cNvPr>
          <p:cNvSpPr txBox="1"/>
          <p:nvPr/>
        </p:nvSpPr>
        <p:spPr>
          <a:xfrm>
            <a:off x="3705069" y="2824511"/>
            <a:ext cx="1550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</a:rPr>
              <a:t>Acción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B144A65-1BBE-48CD-9170-DCC6AE6231E5}"/>
              </a:ext>
            </a:extLst>
          </p:cNvPr>
          <p:cNvGrpSpPr/>
          <p:nvPr/>
        </p:nvGrpSpPr>
        <p:grpSpPr>
          <a:xfrm>
            <a:off x="1154857" y="479196"/>
            <a:ext cx="6572104" cy="4433006"/>
            <a:chOff x="1101067" y="1052938"/>
            <a:chExt cx="6572104" cy="4433006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A6C8D43-203C-416D-A467-9269BF2DE5FE}"/>
                </a:ext>
              </a:extLst>
            </p:cNvPr>
            <p:cNvSpPr/>
            <p:nvPr/>
          </p:nvSpPr>
          <p:spPr>
            <a:xfrm>
              <a:off x="1101067" y="1052938"/>
              <a:ext cx="1958221" cy="2032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8FBC75DB-8ED8-4EC1-9AA3-A1DBCD75A8B9}"/>
                </a:ext>
              </a:extLst>
            </p:cNvPr>
            <p:cNvSpPr/>
            <p:nvPr/>
          </p:nvSpPr>
          <p:spPr>
            <a:xfrm>
              <a:off x="3184703" y="3453194"/>
              <a:ext cx="1958221" cy="2032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9117643-7DD3-4351-825D-46B7101FA682}"/>
                </a:ext>
              </a:extLst>
            </p:cNvPr>
            <p:cNvSpPr/>
            <p:nvPr/>
          </p:nvSpPr>
          <p:spPr>
            <a:xfrm>
              <a:off x="5714950" y="1664088"/>
              <a:ext cx="1958221" cy="2032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9" name="Gráfico 58" descr="Coche">
            <a:extLst>
              <a:ext uri="{FF2B5EF4-FFF2-40B4-BE49-F238E27FC236}">
                <a16:creationId xmlns:a16="http://schemas.microsoft.com/office/drawing/2014/main" id="{4887D42F-2FF3-4B03-9087-AC394CC2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99" y="618891"/>
            <a:ext cx="1722690" cy="1722690"/>
          </a:xfrm>
          <a:prstGeom prst="rect">
            <a:avLst/>
          </a:prstGeom>
        </p:spPr>
      </p:pic>
      <p:pic>
        <p:nvPicPr>
          <p:cNvPr id="60" name="Gráfico 59" descr="Hamburguesa y bebida">
            <a:extLst>
              <a:ext uri="{FF2B5EF4-FFF2-40B4-BE49-F238E27FC236}">
                <a16:creationId xmlns:a16="http://schemas.microsoft.com/office/drawing/2014/main" id="{ADFE6B44-9AA1-499D-AE48-98F3D9FBD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519" y="2940345"/>
            <a:ext cx="1639178" cy="1639178"/>
          </a:xfrm>
          <a:prstGeom prst="rect">
            <a:avLst/>
          </a:prstGeom>
        </p:spPr>
      </p:pic>
      <p:pic>
        <p:nvPicPr>
          <p:cNvPr id="61" name="Gráfico 60" descr="Cinta de cine">
            <a:extLst>
              <a:ext uri="{FF2B5EF4-FFF2-40B4-BE49-F238E27FC236}">
                <a16:creationId xmlns:a16="http://schemas.microsoft.com/office/drawing/2014/main" id="{B8E02DC0-DAFD-4866-8380-0FB7C41953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8907" y="1403925"/>
            <a:ext cx="1397886" cy="13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5.55112E-17 L 0.2033 0.296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1481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19167 0.2782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391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37673 0.1155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37" y="576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37586 0.128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643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26961 0.14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72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-0.25069 0.0759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379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0.25295 -0.1641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821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29271 -0.2451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1226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-0.04531 0.1164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581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11285 0.2254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879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66319 0.2828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0" y="1414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58142 0.2099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1048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0809 -0.5189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594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12152 -0.5305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2652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10868 0.183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919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18125 0.1837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919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42813 -0.430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-2150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30312 -0.4277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15" grpId="0"/>
      <p:bldP spid="15" grpId="1"/>
      <p:bldP spid="15" grpId="2"/>
      <p:bldP spid="17" grpId="0"/>
      <p:bldP spid="17" grpId="1"/>
      <p:bldP spid="17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3" grpId="0"/>
      <p:bldP spid="53" grpId="1"/>
      <p:bldP spid="5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41DB9FF-9B74-40EC-A2E6-1C9C00022E1D}"/>
              </a:ext>
            </a:extLst>
          </p:cNvPr>
          <p:cNvCxnSpPr>
            <a:cxnSpLocks/>
          </p:cNvCxnSpPr>
          <p:nvPr/>
        </p:nvCxnSpPr>
        <p:spPr>
          <a:xfrm>
            <a:off x="4572000" y="4466493"/>
            <a:ext cx="0" cy="2391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40381D2-47D7-4443-A392-66280F11AE06}"/>
              </a:ext>
            </a:extLst>
          </p:cNvPr>
          <p:cNvSpPr/>
          <p:nvPr/>
        </p:nvSpPr>
        <p:spPr>
          <a:xfrm>
            <a:off x="4484082" y="4374177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CDCA3C-2FBF-44DC-9F3F-1FFF92558CE8}"/>
              </a:ext>
            </a:extLst>
          </p:cNvPr>
          <p:cNvSpPr txBox="1"/>
          <p:nvPr/>
        </p:nvSpPr>
        <p:spPr>
          <a:xfrm>
            <a:off x="250582" y="2835920"/>
            <a:ext cx="86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La inteligencia artificial ha demostrado ser capaz de resolver problemas complejos que resultarían tediosos o inabordables con otra tecnología. Sin embargo, para asegurar el éxito, es necesario asegurar un flujo constante de datos de calidad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C4200E-26E8-4A4F-9E96-35A16C61E700}"/>
              </a:ext>
            </a:extLst>
          </p:cNvPr>
          <p:cNvSpPr txBox="1"/>
          <p:nvPr/>
        </p:nvSpPr>
        <p:spPr>
          <a:xfrm>
            <a:off x="2897801" y="1851666"/>
            <a:ext cx="334840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1464" hangingPunct="0">
              <a:defRPr/>
            </a:pPr>
            <a:r>
              <a:rPr lang="es-ES" sz="2112" b="1" kern="0" dirty="0">
                <a:solidFill>
                  <a:prstClr val="white"/>
                </a:solidFill>
                <a:latin typeface="Calibri"/>
                <a:sym typeface="Helvetica Light"/>
              </a:rPr>
              <a:t>DEFINIENDO EL PROBLEMA</a:t>
            </a:r>
          </a:p>
        </p:txBody>
      </p:sp>
      <p:pic>
        <p:nvPicPr>
          <p:cNvPr id="17" name="Gráfico 16" descr="Gráfico de barras">
            <a:extLst>
              <a:ext uri="{FF2B5EF4-FFF2-40B4-BE49-F238E27FC236}">
                <a16:creationId xmlns:a16="http://schemas.microsoft.com/office/drawing/2014/main" id="{6E465F25-3D32-416F-9597-68F784F5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9" y="8298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70D6DE5-4D86-4357-B401-8968124A5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360167-3864-4FF2-9B68-71B7BC7D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963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869FD3-B606-426B-8D9F-3D21DBBA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4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5">
            <a:extLst>
              <a:ext uri="{FF2B5EF4-FFF2-40B4-BE49-F238E27FC236}">
                <a16:creationId xmlns:a16="http://schemas.microsoft.com/office/drawing/2014/main" id="{9F7881E3-123F-4FB8-A3FC-DEEF30CBEC22}"/>
              </a:ext>
            </a:extLst>
          </p:cNvPr>
          <p:cNvSpPr/>
          <p:nvPr/>
        </p:nvSpPr>
        <p:spPr>
          <a:xfrm>
            <a:off x="-719820" y="1508447"/>
            <a:ext cx="5723619" cy="2864806"/>
          </a:xfrm>
          <a:prstGeom prst="parallelogram">
            <a:avLst/>
          </a:prstGeom>
          <a:gradFill>
            <a:gsLst>
              <a:gs pos="0">
                <a:srgbClr val="3F5E94"/>
              </a:gs>
              <a:gs pos="100000">
                <a:srgbClr val="293F65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pPr algn="just"/>
            <a:endParaRPr lang="es-ES" sz="1400" dirty="0">
              <a:latin typeface="Century Gothic" panose="020B0502020202020204" pitchFamily="34" charset="0"/>
            </a:endParaRPr>
          </a:p>
          <a:p>
            <a:pPr algn="just"/>
            <a:r>
              <a:rPr lang="es-ES" sz="1400" b="1" u="sng" dirty="0">
                <a:latin typeface="Century Gothic" panose="020B0502020202020204" pitchFamily="34" charset="0"/>
              </a:rPr>
              <a:t>Resultados:</a:t>
            </a:r>
          </a:p>
          <a:p>
            <a:pPr algn="just"/>
            <a:r>
              <a:rPr lang="es-ES" sz="1400" b="1" dirty="0">
                <a:latin typeface="Century Gothic" panose="020B0502020202020204" pitchFamily="34" charset="0"/>
              </a:rPr>
              <a:t>La fuente de datos ha demostrado ser insuficiente para el objetivo propuesto</a:t>
            </a:r>
          </a:p>
          <a:p>
            <a:pPr algn="just"/>
            <a:endParaRPr lang="es-ES" sz="1400" b="1" dirty="0">
              <a:latin typeface="Century Gothic" panose="020B0502020202020204" pitchFamily="34" charset="0"/>
            </a:endParaRPr>
          </a:p>
          <a:p>
            <a:pPr algn="just"/>
            <a:r>
              <a:rPr lang="es-ES" sz="1400" b="1" dirty="0">
                <a:latin typeface="Century Gothic" panose="020B0502020202020204" pitchFamily="34" charset="0"/>
              </a:rPr>
              <a:t>Esta conclusión se ha alcanzado mediante un procedimiento analítico y riguroso</a:t>
            </a:r>
          </a:p>
          <a:p>
            <a:pPr algn="just"/>
            <a:endParaRPr lang="es-ES" sz="1600" dirty="0">
              <a:latin typeface="Century Gothic" panose="020B0502020202020204" pitchFamily="34" charset="0"/>
            </a:endParaRP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CC67078-94E5-4BAF-AA35-655CFC08184E}"/>
              </a:ext>
            </a:extLst>
          </p:cNvPr>
          <p:cNvSpPr/>
          <p:nvPr/>
        </p:nvSpPr>
        <p:spPr>
          <a:xfrm>
            <a:off x="4023763" y="1508446"/>
            <a:ext cx="5831437" cy="2864807"/>
          </a:xfrm>
          <a:prstGeom prst="parallelogram">
            <a:avLst/>
          </a:prstGeom>
          <a:gradFill>
            <a:gsLst>
              <a:gs pos="0">
                <a:srgbClr val="2C436A"/>
              </a:gs>
              <a:gs pos="100000">
                <a:srgbClr val="0F192C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u="sng" dirty="0">
                <a:latin typeface="Century Gothic" panose="020B0502020202020204" pitchFamily="34" charset="0"/>
              </a:rPr>
              <a:t>Soluciones:</a:t>
            </a:r>
          </a:p>
          <a:p>
            <a:pPr algn="just"/>
            <a:r>
              <a:rPr lang="es-ES" sz="1400" b="1" dirty="0">
                <a:latin typeface="Century Gothic" panose="020B0502020202020204" pitchFamily="34" charset="0"/>
              </a:rPr>
              <a:t>El equipo explora nuevas posibilidades para disponer de datos de diferentes proveedores</a:t>
            </a:r>
          </a:p>
          <a:p>
            <a:pPr algn="just"/>
            <a:endParaRPr lang="es-ES" sz="1400" b="1" dirty="0">
              <a:latin typeface="Century Gothic" panose="020B0502020202020204" pitchFamily="34" charset="0"/>
            </a:endParaRPr>
          </a:p>
          <a:p>
            <a:pPr algn="just"/>
            <a:r>
              <a:rPr lang="es-ES" sz="1400" b="1" dirty="0">
                <a:latin typeface="Century Gothic" panose="020B0502020202020204" pitchFamily="34" charset="0"/>
              </a:rPr>
              <a:t>La tecnología desarrollada permite evaluar la calidad de las nuevas fuentes, acelerando el proceso de selección y aportando una solución al problema encontrado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C1C54A5C-44D3-44CD-A061-E9CEEF75138C}"/>
              </a:ext>
            </a:extLst>
          </p:cNvPr>
          <p:cNvSpPr txBox="1">
            <a:spLocks/>
          </p:cNvSpPr>
          <p:nvPr/>
        </p:nvSpPr>
        <p:spPr bwMode="auto">
          <a:xfrm>
            <a:off x="216522" y="461515"/>
            <a:ext cx="6946242" cy="54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l" eaLnBrk="1">
              <a:defRPr/>
            </a:pPr>
            <a:r>
              <a:rPr lang="en-US" altLang="x-none" sz="2025" u="sng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¿Y </a:t>
            </a:r>
            <a:r>
              <a:rPr lang="en-US" altLang="x-none" sz="2025" u="sng" dirty="0" err="1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ahora</a:t>
            </a:r>
            <a:r>
              <a:rPr lang="en-US" altLang="x-none" sz="2025" u="sng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 </a:t>
            </a:r>
            <a:r>
              <a:rPr lang="en-US" altLang="x-none" sz="2025" u="sng" dirty="0" err="1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qué</a:t>
            </a:r>
            <a:r>
              <a:rPr lang="en-US" altLang="x-none" sz="2025" u="sng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?</a:t>
            </a:r>
            <a:endParaRPr lang="x-none" altLang="x-none" sz="1477" u="sng" dirty="0">
              <a:solidFill>
                <a:srgbClr val="003F72"/>
              </a:solidFill>
              <a:latin typeface="Century Gothic" panose="020B0502020202020204" pitchFamily="34" charset="0"/>
              <a:ea typeface="Dosis" charset="0"/>
              <a:cs typeface="GothamBold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arjeta 3">
            <a:extLst>
              <a:ext uri="{FF2B5EF4-FFF2-40B4-BE49-F238E27FC236}">
                <a16:creationId xmlns:a16="http://schemas.microsoft.com/office/drawing/2014/main" id="{9980A173-4A96-4548-88E8-6C34C95E84E1}"/>
              </a:ext>
            </a:extLst>
          </p:cNvPr>
          <p:cNvSpPr/>
          <p:nvPr/>
        </p:nvSpPr>
        <p:spPr>
          <a:xfrm>
            <a:off x="2" y="4934063"/>
            <a:ext cx="2286277" cy="1022612"/>
          </a:xfrm>
          <a:prstGeom prst="flowChartPunchedCard">
            <a:avLst/>
          </a:prstGeom>
          <a:solidFill>
            <a:srgbClr val="3A5789"/>
          </a:solidFill>
          <a:ln>
            <a:solidFill>
              <a:srgbClr val="3A57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2" i="1" dirty="0"/>
              <a:t>Estudio de las fuentes de datos</a:t>
            </a:r>
          </a:p>
        </p:txBody>
      </p:sp>
      <p:sp>
        <p:nvSpPr>
          <p:cNvPr id="6" name="Diagrama de flujo: tarjeta 5">
            <a:extLst>
              <a:ext uri="{FF2B5EF4-FFF2-40B4-BE49-F238E27FC236}">
                <a16:creationId xmlns:a16="http://schemas.microsoft.com/office/drawing/2014/main" id="{BE300371-44A7-492C-A0C4-42558325F6AE}"/>
              </a:ext>
            </a:extLst>
          </p:cNvPr>
          <p:cNvSpPr/>
          <p:nvPr/>
        </p:nvSpPr>
        <p:spPr>
          <a:xfrm>
            <a:off x="2286279" y="4666236"/>
            <a:ext cx="2286277" cy="1290441"/>
          </a:xfrm>
          <a:prstGeom prst="flowChartPunchedCard">
            <a:avLst/>
          </a:prstGeom>
          <a:solidFill>
            <a:srgbClr val="314B76"/>
          </a:solidFill>
          <a:ln>
            <a:solidFill>
              <a:srgbClr val="314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2" i="1" dirty="0"/>
              <a:t>Análisis Descriptivo</a:t>
            </a:r>
          </a:p>
        </p:txBody>
      </p:sp>
      <p:sp>
        <p:nvSpPr>
          <p:cNvPr id="7" name="Diagrama de flujo: tarjeta 6">
            <a:extLst>
              <a:ext uri="{FF2B5EF4-FFF2-40B4-BE49-F238E27FC236}">
                <a16:creationId xmlns:a16="http://schemas.microsoft.com/office/drawing/2014/main" id="{11D81519-CEDD-4F75-ADDA-984C04F2936B}"/>
              </a:ext>
            </a:extLst>
          </p:cNvPr>
          <p:cNvSpPr/>
          <p:nvPr/>
        </p:nvSpPr>
        <p:spPr>
          <a:xfrm>
            <a:off x="4572556" y="4333479"/>
            <a:ext cx="2286277" cy="1623196"/>
          </a:xfrm>
          <a:prstGeom prst="flowChartPunchedCard">
            <a:avLst/>
          </a:prstGeom>
          <a:solidFill>
            <a:srgbClr val="1B2A46"/>
          </a:solidFill>
          <a:ln>
            <a:solidFill>
              <a:srgbClr val="1B2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2" i="1" dirty="0"/>
              <a:t>Visualización</a:t>
            </a:r>
          </a:p>
        </p:txBody>
      </p:sp>
      <p:sp>
        <p:nvSpPr>
          <p:cNvPr id="8" name="Diagrama de flujo: tarjeta 7">
            <a:extLst>
              <a:ext uri="{FF2B5EF4-FFF2-40B4-BE49-F238E27FC236}">
                <a16:creationId xmlns:a16="http://schemas.microsoft.com/office/drawing/2014/main" id="{8D76E798-B2AB-4900-8340-70F0D5170DB9}"/>
              </a:ext>
            </a:extLst>
          </p:cNvPr>
          <p:cNvSpPr/>
          <p:nvPr/>
        </p:nvSpPr>
        <p:spPr>
          <a:xfrm>
            <a:off x="6858830" y="3919566"/>
            <a:ext cx="2285170" cy="2037111"/>
          </a:xfrm>
          <a:prstGeom prst="flowChartPunchedCard">
            <a:avLst/>
          </a:prstGeom>
          <a:solidFill>
            <a:srgbClr val="101A2E"/>
          </a:solidFill>
          <a:ln>
            <a:solidFill>
              <a:srgbClr val="101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2" i="1" dirty="0"/>
              <a:t>IA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CC247C2-411F-4308-B6EE-92F184B8F8C6}"/>
              </a:ext>
            </a:extLst>
          </p:cNvPr>
          <p:cNvCxnSpPr>
            <a:cxnSpLocks/>
          </p:cNvCxnSpPr>
          <p:nvPr/>
        </p:nvCxnSpPr>
        <p:spPr>
          <a:xfrm flipV="1">
            <a:off x="6858830" y="3785202"/>
            <a:ext cx="607868" cy="560003"/>
          </a:xfrm>
          <a:prstGeom prst="straightConnector1">
            <a:avLst/>
          </a:prstGeom>
          <a:ln w="41275">
            <a:solidFill>
              <a:srgbClr val="101A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ADA7C-06E0-49B2-A5D4-93B05E98DDD9}"/>
              </a:ext>
            </a:extLst>
          </p:cNvPr>
          <p:cNvSpPr txBox="1"/>
          <p:nvPr/>
        </p:nvSpPr>
        <p:spPr>
          <a:xfrm>
            <a:off x="7519252" y="3181319"/>
            <a:ext cx="154203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2" dirty="0"/>
              <a:t>Viabilidad del proyecto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5CEA7F-71F0-4029-A65A-A3264118D4A6}"/>
              </a:ext>
            </a:extLst>
          </p:cNvPr>
          <p:cNvSpPr txBox="1"/>
          <p:nvPr/>
        </p:nvSpPr>
        <p:spPr>
          <a:xfrm>
            <a:off x="201004" y="1140680"/>
            <a:ext cx="4370996" cy="29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62" dirty="0">
                <a:latin typeface="Century Gothic" panose="020B0502020202020204" pitchFamily="34" charset="0"/>
              </a:rPr>
              <a:t>El estudio de la calidad del dato permite establecer criterios basados en las mismas fuentes de información para determinar la viabilidad de un proyecto.</a:t>
            </a: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  <a:p>
            <a:pPr algn="just"/>
            <a:r>
              <a:rPr lang="es-ES" sz="1662" dirty="0">
                <a:latin typeface="Century Gothic" panose="020B0502020202020204" pitchFamily="34" charset="0"/>
              </a:rPr>
              <a:t>La determinación de una buena o mala calidad de los datos disponibles no determinan el éxito o fracaso de un proyecto, tan sólo un diferente camino a seguir.</a:t>
            </a: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5F06F556-F7B1-4DA0-A175-1C2A4F252A79}"/>
              </a:ext>
            </a:extLst>
          </p:cNvPr>
          <p:cNvSpPr txBox="1">
            <a:spLocks/>
          </p:cNvSpPr>
          <p:nvPr/>
        </p:nvSpPr>
        <p:spPr bwMode="auto">
          <a:xfrm>
            <a:off x="216522" y="461515"/>
            <a:ext cx="6946242" cy="54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l" eaLnBrk="1">
              <a:defRPr/>
            </a:pPr>
            <a:r>
              <a:rPr lang="en-US" altLang="x-none" sz="2025" u="sng" dirty="0" err="1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Conclusiones</a:t>
            </a:r>
            <a:endParaRPr lang="x-none" altLang="x-none" sz="1477" u="sng" dirty="0">
              <a:solidFill>
                <a:srgbClr val="003F72"/>
              </a:solidFill>
              <a:latin typeface="Century Gothic" panose="020B0502020202020204" pitchFamily="34" charset="0"/>
              <a:ea typeface="Dosis" charset="0"/>
              <a:cs typeface="GothamBold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8D61538-296C-4289-82FB-F569DB928CAC}"/>
              </a:ext>
            </a:extLst>
          </p:cNvPr>
          <p:cNvSpPr txBox="1">
            <a:spLocks/>
          </p:cNvSpPr>
          <p:nvPr/>
        </p:nvSpPr>
        <p:spPr bwMode="auto">
          <a:xfrm>
            <a:off x="216522" y="461515"/>
            <a:ext cx="6946242" cy="54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1431" tIns="21431" rIns="21431" bIns="21431"/>
          <a:lstStyle/>
          <a:p>
            <a:pPr algn="l" eaLnBrk="1">
              <a:defRPr/>
            </a:pPr>
            <a:r>
              <a:rPr lang="en-US" altLang="x-none" sz="2025" u="sng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Un </a:t>
            </a:r>
            <a:r>
              <a:rPr lang="en-US" altLang="x-none" sz="2025" u="sng" dirty="0" err="1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Último</a:t>
            </a:r>
            <a:r>
              <a:rPr lang="en-US" altLang="x-none" sz="2025" u="sng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 </a:t>
            </a:r>
            <a:r>
              <a:rPr lang="en-US" altLang="x-none" sz="2025" u="sng" dirty="0" err="1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rPr>
              <a:t>Obsequio</a:t>
            </a:r>
            <a:endParaRPr lang="x-none" altLang="x-none" sz="1477" u="sng" dirty="0">
              <a:solidFill>
                <a:srgbClr val="003F72"/>
              </a:solidFill>
              <a:latin typeface="Century Gothic" panose="020B0502020202020204" pitchFamily="34" charset="0"/>
              <a:ea typeface="Dosis" charset="0"/>
              <a:cs typeface="GothamBold"/>
              <a:sym typeface="Poppins Medium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2573D-2AFA-4C7E-91A6-12A09F1CEAA0}"/>
              </a:ext>
            </a:extLst>
          </p:cNvPr>
          <p:cNvSpPr txBox="1"/>
          <p:nvPr/>
        </p:nvSpPr>
        <p:spPr>
          <a:xfrm>
            <a:off x="226008" y="1140680"/>
            <a:ext cx="8691984" cy="316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62" dirty="0">
                <a:latin typeface="Century Gothic" panose="020B0502020202020204" pitchFamily="34" charset="0"/>
              </a:rPr>
              <a:t>Para permitiros explorar la técnica de </a:t>
            </a:r>
            <a:r>
              <a:rPr lang="es-ES" sz="1662" dirty="0" err="1">
                <a:latin typeface="Century Gothic" panose="020B0502020202020204" pitchFamily="34" charset="0"/>
              </a:rPr>
              <a:t>Topic</a:t>
            </a:r>
            <a:r>
              <a:rPr lang="es-ES" sz="1662" dirty="0">
                <a:latin typeface="Century Gothic" panose="020B0502020202020204" pitchFamily="34" charset="0"/>
              </a:rPr>
              <a:t> </a:t>
            </a:r>
            <a:r>
              <a:rPr lang="es-ES" sz="1662" dirty="0" err="1">
                <a:latin typeface="Century Gothic" panose="020B0502020202020204" pitchFamily="34" charset="0"/>
              </a:rPr>
              <a:t>Modeling</a:t>
            </a:r>
            <a:r>
              <a:rPr lang="es-ES" sz="1662" dirty="0">
                <a:latin typeface="Century Gothic" panose="020B0502020202020204" pitchFamily="34" charset="0"/>
              </a:rPr>
              <a:t> se han extraído de la web de 20minutos las noticias correspondientes al año 2019 categorizadas como “Nacional”.</a:t>
            </a: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  <a:p>
            <a:pPr algn="just"/>
            <a:r>
              <a:rPr lang="es-ES" sz="1662" dirty="0">
                <a:latin typeface="Century Gothic" panose="020B0502020202020204" pitchFamily="34" charset="0"/>
              </a:rPr>
              <a:t>Se han calculado diversos modelos utilizando las librerías </a:t>
            </a:r>
            <a:r>
              <a:rPr lang="es-ES" sz="1662" dirty="0" err="1">
                <a:latin typeface="Century Gothic" panose="020B0502020202020204" pitchFamily="34" charset="0"/>
              </a:rPr>
              <a:t>Gensim</a:t>
            </a:r>
            <a:r>
              <a:rPr lang="es-ES" sz="1662" dirty="0">
                <a:latin typeface="Century Gothic" panose="020B0502020202020204" pitchFamily="34" charset="0"/>
              </a:rPr>
              <a:t> y Mallet y se han puesto a vuestra disposición en un cuaderno de “Google </a:t>
            </a:r>
            <a:r>
              <a:rPr lang="es-ES" sz="1662" dirty="0" err="1">
                <a:latin typeface="Century Gothic" panose="020B0502020202020204" pitchFamily="34" charset="0"/>
              </a:rPr>
              <a:t>Collaboratory</a:t>
            </a:r>
            <a:r>
              <a:rPr lang="es-ES" sz="1662" dirty="0">
                <a:latin typeface="Century Gothic" panose="020B0502020202020204" pitchFamily="34" charset="0"/>
              </a:rPr>
              <a:t>”. Podéis acceder al mismo a través del siguiente repositorio, el cual podéis clonar y ejecutar en local:</a:t>
            </a: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  <a:p>
            <a:pPr algn="just"/>
            <a:r>
              <a:rPr lang="es-ES" sz="1662" dirty="0">
                <a:latin typeface="Century Gothic" panose="020B0502020202020204" pitchFamily="34" charset="0"/>
                <a:hlinkClick r:id="rId2"/>
              </a:rPr>
              <a:t>https://github.com/CuadraAlconero/LDA_Demo.git</a:t>
            </a:r>
            <a:endParaRPr lang="es-ES" sz="1662" dirty="0">
              <a:latin typeface="Century Gothic" panose="020B0502020202020204" pitchFamily="34" charset="0"/>
            </a:endParaRPr>
          </a:p>
          <a:p>
            <a:pPr algn="just"/>
            <a:endParaRPr lang="es-ES" sz="1662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44C8DE6-0011-5044-8E39-4A55FE301D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53" y="4357036"/>
            <a:ext cx="2309494" cy="7678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432965D-B0BF-3746-ACF2-D4F345756AB7}"/>
              </a:ext>
            </a:extLst>
          </p:cNvPr>
          <p:cNvSpPr/>
          <p:nvPr/>
        </p:nvSpPr>
        <p:spPr>
          <a:xfrm>
            <a:off x="369767" y="2775394"/>
            <a:ext cx="8242146" cy="69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altLang="es-ES" sz="2585" dirty="0">
                <a:solidFill>
                  <a:schemeClr val="bg1"/>
                </a:solidFill>
                <a:latin typeface="Century Gothic" panose="020B0502020202020204" pitchFamily="34" charset="0"/>
                <a:ea typeface="Apple Color Emoji" pitchFamily="2" charset="0"/>
                <a:cs typeface="Times New Roman" panose="02020603050405020304" pitchFamily="18" charset="0"/>
              </a:rPr>
              <a:t>Gracias por vuestro tiempo</a:t>
            </a:r>
          </a:p>
          <a:p>
            <a:pPr algn="ctr">
              <a:lnSpc>
                <a:spcPct val="115000"/>
              </a:lnSpc>
            </a:pPr>
            <a:r>
              <a:rPr lang="es-ES" altLang="es-ES" sz="923" dirty="0">
                <a:solidFill>
                  <a:schemeClr val="bg1"/>
                </a:solidFill>
                <a:latin typeface="Century Gothic" panose="020B0502020202020204" pitchFamily="34" charset="0"/>
                <a:ea typeface="Apple Color Emoji" pitchFamily="2" charset="0"/>
                <a:cs typeface="Times New Roman" panose="02020603050405020304" pitchFamily="18" charset="0"/>
              </a:rPr>
              <a:t>jcuadra@grupobme.es</a:t>
            </a:r>
          </a:p>
        </p:txBody>
      </p:sp>
    </p:spTree>
    <p:extLst>
      <p:ext uri="{BB962C8B-B14F-4D97-AF65-F5344CB8AC3E}">
        <p14:creationId xmlns:p14="http://schemas.microsoft.com/office/powerpoint/2010/main" val="7264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220EB48-0FC9-425A-9177-59F9E5A32B22}"/>
              </a:ext>
            </a:extLst>
          </p:cNvPr>
          <p:cNvCxnSpPr>
            <a:cxnSpLocks/>
          </p:cNvCxnSpPr>
          <p:nvPr/>
        </p:nvCxnSpPr>
        <p:spPr>
          <a:xfrm>
            <a:off x="3111500" y="5461000"/>
            <a:ext cx="30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929BFC1-F3BF-4542-850A-6CDC1F2FCF30}"/>
              </a:ext>
            </a:extLst>
          </p:cNvPr>
          <p:cNvCxnSpPr>
            <a:cxnSpLocks/>
          </p:cNvCxnSpPr>
          <p:nvPr/>
        </p:nvCxnSpPr>
        <p:spPr>
          <a:xfrm flipV="1">
            <a:off x="6159500" y="3111500"/>
            <a:ext cx="2984500" cy="23495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7E114677-831D-41B9-8954-9A8A3EBFCDE1}"/>
              </a:ext>
            </a:extLst>
          </p:cNvPr>
          <p:cNvSpPr/>
          <p:nvPr/>
        </p:nvSpPr>
        <p:spPr>
          <a:xfrm>
            <a:off x="3019182" y="5368682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74CBE8-86C2-4E5B-9AF9-07504847D5E8}"/>
              </a:ext>
            </a:extLst>
          </p:cNvPr>
          <p:cNvSpPr txBox="1"/>
          <p:nvPr/>
        </p:nvSpPr>
        <p:spPr>
          <a:xfrm>
            <a:off x="444500" y="1994239"/>
            <a:ext cx="552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b="1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Conoce la fuente de datos:</a:t>
            </a:r>
          </a:p>
          <a:p>
            <a:pPr algn="just" defTabSz="361464" hangingPunct="0">
              <a:defRPr/>
            </a:pPr>
            <a:endParaRPr lang="es-ES" b="1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Proveedores</a:t>
            </a: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Datos Internos</a:t>
            </a: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Interacciones con un producto</a:t>
            </a: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endParaRPr lang="es-ES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La procedencia del dato puede ser un importante indicador de su calidad e incluso puede permitir realizar un filtrado preliminar del mismo</a:t>
            </a:r>
          </a:p>
        </p:txBody>
      </p:sp>
    </p:spTree>
    <p:extLst>
      <p:ext uri="{BB962C8B-B14F-4D97-AF65-F5344CB8AC3E}">
        <p14:creationId xmlns:p14="http://schemas.microsoft.com/office/powerpoint/2010/main" val="90401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DE3429B-6C27-4C20-87C7-2C84E1C2AC7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111502"/>
            <a:ext cx="2209800" cy="161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C7E8ADA-1FFF-4C4F-AC87-C78877FDB641}"/>
              </a:ext>
            </a:extLst>
          </p:cNvPr>
          <p:cNvSpPr/>
          <p:nvPr/>
        </p:nvSpPr>
        <p:spPr>
          <a:xfrm>
            <a:off x="2161443" y="3019181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5AAEB6-A424-4076-858C-B32726650057}"/>
              </a:ext>
            </a:extLst>
          </p:cNvPr>
          <p:cNvSpPr/>
          <p:nvPr/>
        </p:nvSpPr>
        <p:spPr>
          <a:xfrm>
            <a:off x="6797922" y="3019180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AD520F2-E943-432C-8A16-9CE0651FB908}"/>
              </a:ext>
            </a:extLst>
          </p:cNvPr>
          <p:cNvCxnSpPr>
            <a:cxnSpLocks/>
          </p:cNvCxnSpPr>
          <p:nvPr/>
        </p:nvCxnSpPr>
        <p:spPr>
          <a:xfrm flipH="1" flipV="1">
            <a:off x="6934200" y="3111502"/>
            <a:ext cx="2209800" cy="161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D14335-602C-4D61-AE11-F9A2766FB6F1}"/>
              </a:ext>
            </a:extLst>
          </p:cNvPr>
          <p:cNvSpPr txBox="1"/>
          <p:nvPr/>
        </p:nvSpPr>
        <p:spPr>
          <a:xfrm>
            <a:off x="2482360" y="1994239"/>
            <a:ext cx="41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b="1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Utiliza la estadística descriptiva:</a:t>
            </a:r>
          </a:p>
          <a:p>
            <a:pPr algn="just" defTabSz="361464" hangingPunct="0">
              <a:defRPr/>
            </a:pPr>
            <a:endParaRPr lang="es-ES" b="1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Visualiza</a:t>
            </a: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Construye Métricas</a:t>
            </a: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Establece Criterios</a:t>
            </a:r>
          </a:p>
          <a:p>
            <a:pPr algn="just" defTabSz="361464" hangingPunct="0">
              <a:defRPr/>
            </a:pPr>
            <a:endParaRPr lang="es-ES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Explora los datos, la construcción de este ejercicio puede prevenir cientos de horas de trabajo que terminarían en fracaso.</a:t>
            </a:r>
          </a:p>
        </p:txBody>
      </p:sp>
    </p:spTree>
    <p:extLst>
      <p:ext uri="{BB962C8B-B14F-4D97-AF65-F5344CB8AC3E}">
        <p14:creationId xmlns:p14="http://schemas.microsoft.com/office/powerpoint/2010/main" val="220245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6A1C1EB-E35E-428D-94C6-F9A003C67B4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111502"/>
            <a:ext cx="3111500" cy="234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CD3838F-0C35-49A9-BBA0-65E894D62B43}"/>
              </a:ext>
            </a:extLst>
          </p:cNvPr>
          <p:cNvCxnSpPr>
            <a:cxnSpLocks/>
          </p:cNvCxnSpPr>
          <p:nvPr/>
        </p:nvCxnSpPr>
        <p:spPr>
          <a:xfrm>
            <a:off x="3111500" y="5461000"/>
            <a:ext cx="30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A02794BE-A46B-4265-AB3E-0AE8DB6B0644}"/>
              </a:ext>
            </a:extLst>
          </p:cNvPr>
          <p:cNvSpPr/>
          <p:nvPr/>
        </p:nvSpPr>
        <p:spPr>
          <a:xfrm>
            <a:off x="6130682" y="5368682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535ACC-575A-4021-AD27-AFD7110C7477}"/>
              </a:ext>
            </a:extLst>
          </p:cNvPr>
          <p:cNvSpPr txBox="1"/>
          <p:nvPr/>
        </p:nvSpPr>
        <p:spPr>
          <a:xfrm>
            <a:off x="4572000" y="2235539"/>
            <a:ext cx="41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b="1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Modeliza tus criterios:</a:t>
            </a:r>
          </a:p>
          <a:p>
            <a:pPr algn="just" defTabSz="361464" hangingPunct="0">
              <a:defRPr/>
            </a:pPr>
            <a:endParaRPr lang="es-ES" b="1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 err="1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Clustering</a:t>
            </a:r>
            <a:endParaRPr lang="es-ES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marL="285750" indent="-285750" algn="just" defTabSz="361464" hangingPunct="0">
              <a:buFont typeface="Arial" panose="020B0604020202020204" pitchFamily="34" charset="0"/>
              <a:buChar char="•"/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Clasificación</a:t>
            </a:r>
          </a:p>
          <a:p>
            <a:pPr algn="just" defTabSz="361464" hangingPunct="0">
              <a:defRPr/>
            </a:pPr>
            <a:endParaRPr lang="es-ES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La analítica avanzada es una herramienta muy potente que puede ayudar en si misma a construir modelos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9588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CCB7CFC-51D0-4906-A131-7FD981C1F755}"/>
              </a:ext>
            </a:extLst>
          </p:cNvPr>
          <p:cNvCxnSpPr>
            <a:cxnSpLocks/>
          </p:cNvCxnSpPr>
          <p:nvPr/>
        </p:nvCxnSpPr>
        <p:spPr>
          <a:xfrm>
            <a:off x="4572000" y="-1"/>
            <a:ext cx="0" cy="1800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917F987-8BDA-494D-90C0-67E097691615}"/>
              </a:ext>
            </a:extLst>
          </p:cNvPr>
          <p:cNvSpPr/>
          <p:nvPr/>
        </p:nvSpPr>
        <p:spPr>
          <a:xfrm>
            <a:off x="4479685" y="1800002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A11F79-5DBC-4CCB-8719-3005F2F7B34F}"/>
              </a:ext>
            </a:extLst>
          </p:cNvPr>
          <p:cNvCxnSpPr>
            <a:cxnSpLocks/>
          </p:cNvCxnSpPr>
          <p:nvPr/>
        </p:nvCxnSpPr>
        <p:spPr>
          <a:xfrm>
            <a:off x="4572000" y="5058000"/>
            <a:ext cx="0" cy="180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25A090-D8FF-4C12-9319-25860A408B13}"/>
              </a:ext>
            </a:extLst>
          </p:cNvPr>
          <p:cNvSpPr/>
          <p:nvPr/>
        </p:nvSpPr>
        <p:spPr>
          <a:xfrm>
            <a:off x="4479685" y="4873365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02B1D9-B0F1-4AB2-91B0-B84082C51350}"/>
              </a:ext>
            </a:extLst>
          </p:cNvPr>
          <p:cNvSpPr txBox="1"/>
          <p:nvPr/>
        </p:nvSpPr>
        <p:spPr>
          <a:xfrm>
            <a:off x="250584" y="2413341"/>
            <a:ext cx="8642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Desde BME nos preguntamos a diario de que formas podemos innovar y extraer valor de la información para generar nuevas estrategias de inversión.</a:t>
            </a:r>
          </a:p>
          <a:p>
            <a:pPr algn="just" defTabSz="361464" hangingPunct="0">
              <a:defRPr/>
            </a:pPr>
            <a:endParaRPr lang="es-ES" kern="0" dirty="0">
              <a:solidFill>
                <a:prstClr val="white"/>
              </a:solidFill>
              <a:latin typeface="Century Gothic" panose="020B0502020202020204" pitchFamily="34" charset="0"/>
              <a:sym typeface="Helvetica Light"/>
            </a:endParaRPr>
          </a:p>
          <a:p>
            <a:pPr algn="just" defTabSz="361464" hangingPunct="0">
              <a:defRPr/>
            </a:pPr>
            <a:r>
              <a:rPr lang="es-ES" kern="0" dirty="0">
                <a:solidFill>
                  <a:prstClr val="white"/>
                </a:solidFill>
                <a:latin typeface="Century Gothic" panose="020B0502020202020204" pitchFamily="34" charset="0"/>
                <a:sym typeface="Helvetica Light"/>
              </a:rPr>
              <a:t>Así pues, permitid que os realicemos una pregunta que en estos momentos estamos tratando de responder.</a:t>
            </a:r>
          </a:p>
        </p:txBody>
      </p:sp>
    </p:spTree>
    <p:extLst>
      <p:ext uri="{BB962C8B-B14F-4D97-AF65-F5344CB8AC3E}">
        <p14:creationId xmlns:p14="http://schemas.microsoft.com/office/powerpoint/2010/main" val="1768670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A18AC99-C4AB-4222-A652-44C2C1E39E0B}"/>
              </a:ext>
            </a:extLst>
          </p:cNvPr>
          <p:cNvSpPr/>
          <p:nvPr/>
        </p:nvSpPr>
        <p:spPr>
          <a:xfrm>
            <a:off x="984738" y="1312105"/>
            <a:ext cx="3176954" cy="3235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solidFill>
                <a:srgbClr val="0E182B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D309538-AF78-4632-9CC2-0954DAA5678B}"/>
              </a:ext>
            </a:extLst>
          </p:cNvPr>
          <p:cNvSpPr/>
          <p:nvPr/>
        </p:nvSpPr>
        <p:spPr>
          <a:xfrm>
            <a:off x="4982312" y="1312107"/>
            <a:ext cx="1758033" cy="1759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E182B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2E9F23F-1A01-4BEB-BAFD-AE6F1AB67420}"/>
              </a:ext>
            </a:extLst>
          </p:cNvPr>
          <p:cNvSpPr/>
          <p:nvPr/>
        </p:nvSpPr>
        <p:spPr>
          <a:xfrm>
            <a:off x="6236680" y="3757471"/>
            <a:ext cx="1148431" cy="11107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rgbClr val="0E182B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9204C97F-FCBE-4271-9B3D-690F9851502E}"/>
              </a:ext>
            </a:extLst>
          </p:cNvPr>
          <p:cNvGrpSpPr/>
          <p:nvPr/>
        </p:nvGrpSpPr>
        <p:grpSpPr>
          <a:xfrm>
            <a:off x="823124" y="263174"/>
            <a:ext cx="6916003" cy="736453"/>
            <a:chOff x="2759075" y="2587757"/>
            <a:chExt cx="7707433" cy="1429616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E5648D90-6537-4664-991B-F235F02317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82888" y="2587757"/>
              <a:ext cx="5592761" cy="34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 anchor="ctr">
              <a:spAutoFit/>
            </a:bodyPr>
            <a:lstStyle>
              <a:defPPr>
                <a:defRPr lang="x-none"/>
              </a:defPPr>
              <a:lvl1pPr eaLnBrk="1">
                <a:defRPr sz="2400">
                  <a:solidFill>
                    <a:schemeClr val="accent1"/>
                  </a:solidFill>
                  <a:latin typeface="GothamMedium"/>
                  <a:ea typeface="Dosis" charset="0"/>
                  <a:cs typeface="GothamMedium"/>
                </a:defRPr>
              </a:lvl1pPr>
            </a:lstStyle>
            <a:p>
              <a:pPr algn="l"/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BME </a:t>
              </a:r>
              <a:r>
                <a:rPr lang="en-US" altLang="x-none" sz="853" dirty="0" err="1">
                  <a:latin typeface="Century Gothic" panose="020B0502020202020204" pitchFamily="34" charset="0"/>
                  <a:sym typeface="Poppins SemiBold" charset="0"/>
                </a:rPr>
                <a:t>Inntech</a:t>
              </a:r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 Sofia</a:t>
              </a:r>
              <a:endParaRPr lang="x-none" altLang="x-none" sz="853" dirty="0">
                <a:latin typeface="Century Gothic" panose="020B0502020202020204" pitchFamily="34" charset="0"/>
                <a:sym typeface="Poppins SemiBold" charset="0"/>
              </a:endParaRP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01E5E88-6209-46EB-8497-ECA395FE7B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2870714"/>
              <a:ext cx="7707433" cy="114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/>
            <a:lstStyle/>
            <a:p>
              <a:pPr algn="l" eaLnBrk="1">
                <a:defRPr/>
              </a:pP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Topic Modeling</a:t>
              </a:r>
              <a:endParaRPr lang="x-none" altLang="x-none" sz="1600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B4FF569-F3AE-43B6-B85D-0A65CA7D6268}"/>
              </a:ext>
            </a:extLst>
          </p:cNvPr>
          <p:cNvSpPr/>
          <p:nvPr/>
        </p:nvSpPr>
        <p:spPr>
          <a:xfrm>
            <a:off x="26804" y="246445"/>
            <a:ext cx="728004" cy="587663"/>
          </a:xfrm>
          <a:prstGeom prst="rect">
            <a:avLst/>
          </a:prstGeom>
          <a:noFill/>
          <a:effectLst/>
        </p:spPr>
        <p:txBody>
          <a:bodyPr wrap="square" lIns="37148" tIns="18575" rIns="37148" bIns="18575">
            <a:spAutoFit/>
          </a:bodyPr>
          <a:lstStyle/>
          <a:p>
            <a:pPr algn="ctr"/>
            <a:r>
              <a:rPr lang="es-ES_tradnl" sz="3575" b="1" dirty="0">
                <a:ln w="12700">
                  <a:noFill/>
                  <a:prstDash val="solid"/>
                </a:ln>
                <a:solidFill>
                  <a:srgbClr val="002F5E"/>
                </a:solidFill>
                <a:latin typeface="Century Gothic" panose="020B0502020202020204" pitchFamily="34" charset="0"/>
                <a:cs typeface="GothamBold"/>
              </a:rPr>
              <a:t>04</a:t>
            </a:r>
          </a:p>
        </p:txBody>
      </p:sp>
      <p:pic>
        <p:nvPicPr>
          <p:cNvPr id="10" name="Gráfico 9" descr="Hamburguesa y bebida">
            <a:extLst>
              <a:ext uri="{FF2B5EF4-FFF2-40B4-BE49-F238E27FC236}">
                <a16:creationId xmlns:a16="http://schemas.microsoft.com/office/drawing/2014/main" id="{00A94125-5DF1-4857-B598-94E44AAA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737" y="1300759"/>
            <a:ext cx="1639178" cy="1639178"/>
          </a:xfrm>
          <a:prstGeom prst="rect">
            <a:avLst/>
          </a:prstGeom>
        </p:spPr>
      </p:pic>
      <p:pic>
        <p:nvPicPr>
          <p:cNvPr id="12" name="Gráfico 11" descr="Cinta de cine">
            <a:extLst>
              <a:ext uri="{FF2B5EF4-FFF2-40B4-BE49-F238E27FC236}">
                <a16:creationId xmlns:a16="http://schemas.microsoft.com/office/drawing/2014/main" id="{04DF4B6C-9213-43FB-8264-B142F839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3693" y="3855656"/>
            <a:ext cx="914400" cy="914400"/>
          </a:xfrm>
          <a:prstGeom prst="rect">
            <a:avLst/>
          </a:prstGeom>
        </p:spPr>
      </p:pic>
      <p:pic>
        <p:nvPicPr>
          <p:cNvPr id="14" name="Gráfico 13" descr="Coche">
            <a:extLst>
              <a:ext uri="{FF2B5EF4-FFF2-40B4-BE49-F238E27FC236}">
                <a16:creationId xmlns:a16="http://schemas.microsoft.com/office/drawing/2014/main" id="{75FFA89D-0A5D-4D5B-8698-10754C418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907" y="1670539"/>
            <a:ext cx="2561493" cy="25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-26805" y="939610"/>
            <a:ext cx="728004" cy="587663"/>
          </a:xfrm>
          <a:prstGeom prst="rect">
            <a:avLst/>
          </a:prstGeom>
          <a:noFill/>
          <a:effectLst/>
        </p:spPr>
        <p:txBody>
          <a:bodyPr wrap="square" lIns="37148" tIns="18575" rIns="37148" bIns="18575">
            <a:spAutoFit/>
          </a:bodyPr>
          <a:lstStyle/>
          <a:p>
            <a:pPr algn="ctr"/>
            <a:r>
              <a:rPr lang="es-ES_tradnl" sz="3575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Century Gothic" panose="020B0502020202020204" pitchFamily="34" charset="0"/>
                <a:cs typeface="GothamBold"/>
              </a:rPr>
              <a:t>01</a:t>
            </a:r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EF0778B8-41D6-7B43-BBE2-8A5199290657}"/>
              </a:ext>
            </a:extLst>
          </p:cNvPr>
          <p:cNvGrpSpPr/>
          <p:nvPr/>
        </p:nvGrpSpPr>
        <p:grpSpPr>
          <a:xfrm>
            <a:off x="823124" y="263174"/>
            <a:ext cx="6916003" cy="736453"/>
            <a:chOff x="2759075" y="2587757"/>
            <a:chExt cx="7707433" cy="1429616"/>
          </a:xfrm>
        </p:grpSpPr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334A60F6-4195-274C-9178-70D715F21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82888" y="2587757"/>
              <a:ext cx="5592761" cy="34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 anchor="ctr">
              <a:spAutoFit/>
            </a:bodyPr>
            <a:lstStyle>
              <a:defPPr>
                <a:defRPr lang="x-none"/>
              </a:defPPr>
              <a:lvl1pPr eaLnBrk="1">
                <a:defRPr sz="2400">
                  <a:solidFill>
                    <a:schemeClr val="accent1"/>
                  </a:solidFill>
                  <a:latin typeface="GothamMedium"/>
                  <a:ea typeface="Dosis" charset="0"/>
                  <a:cs typeface="GothamMedium"/>
                </a:defRPr>
              </a:lvl1pPr>
            </a:lstStyle>
            <a:p>
              <a:pPr algn="l"/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BME </a:t>
              </a:r>
              <a:r>
                <a:rPr lang="en-US" altLang="x-none" sz="853" dirty="0" err="1">
                  <a:latin typeface="Century Gothic" panose="020B0502020202020204" pitchFamily="34" charset="0"/>
                  <a:sym typeface="Poppins SemiBold" charset="0"/>
                </a:rPr>
                <a:t>Inntech</a:t>
              </a:r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 Sofia</a:t>
              </a:r>
              <a:endParaRPr lang="x-none" altLang="x-none" sz="853" dirty="0">
                <a:latin typeface="Century Gothic" panose="020B0502020202020204" pitchFamily="34" charset="0"/>
                <a:sym typeface="Poppins SemiBold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E534D00C-3AF3-7943-9C5F-48D779495D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2870714"/>
              <a:ext cx="7707433" cy="114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/>
            <a:lstStyle/>
            <a:p>
              <a:pPr algn="l" eaLnBrk="1">
                <a:defRPr/>
              </a:pP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¿</a:t>
              </a:r>
              <a:r>
                <a:rPr lang="en-US" altLang="x-none" sz="2193" dirty="0" err="1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Qué</a:t>
              </a: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 es </a:t>
              </a:r>
              <a:r>
                <a:rPr lang="en-US" altLang="x-none" sz="2193" dirty="0" err="1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calidad</a:t>
              </a: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 del </a:t>
              </a:r>
              <a:r>
                <a:rPr lang="en-US" altLang="x-none" sz="2193" dirty="0" err="1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dato</a:t>
              </a: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?</a:t>
              </a:r>
              <a:endParaRPr lang="x-none" altLang="x-none" sz="1600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50D7CD7-6666-4B6E-A2C3-4A8A14791DF7}"/>
              </a:ext>
            </a:extLst>
          </p:cNvPr>
          <p:cNvSpPr txBox="1"/>
          <p:nvPr/>
        </p:nvSpPr>
        <p:spPr>
          <a:xfrm>
            <a:off x="436230" y="1233440"/>
            <a:ext cx="8588041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265" indent="-342265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La calidad del dato hace referencia a la capacidad de la fuente de datos de servir al propósito del proyecto a realizar</a:t>
            </a:r>
            <a:endParaRPr lang="es-ES" dirty="0"/>
          </a:p>
          <a:p>
            <a:pPr marL="342265" indent="-342265">
              <a:buFont typeface="Arial" panose="020B0604020202020204" pitchFamily="34" charset="0"/>
              <a:buChar char="•"/>
            </a:pPr>
            <a:endParaRPr lang="es-ES" dirty="0">
              <a:latin typeface="Century Gothic" panose="020B0502020202020204" pitchFamily="34" charset="0"/>
            </a:endParaRPr>
          </a:p>
          <a:p>
            <a:pPr marL="342265" indent="-342265">
              <a:buFont typeface="Arial" panose="020B0604020202020204" pitchFamily="34" charset="0"/>
              <a:buChar char="•"/>
            </a:pPr>
            <a:r>
              <a:rPr lang="es-ES" dirty="0">
                <a:latin typeface="Century Gothic"/>
              </a:rPr>
              <a:t>Las técnicas de analítica avanzada pueden extraer gran valor de conjuntos de datos que aporten información</a:t>
            </a:r>
          </a:p>
          <a:p>
            <a:pPr marL="342265" indent="-342265">
              <a:buFont typeface="Arial" panose="020B0604020202020204" pitchFamily="34" charset="0"/>
              <a:buChar char="•"/>
            </a:pPr>
            <a:endParaRPr lang="es-ES" dirty="0">
              <a:latin typeface="Century Gothic" panose="020B0502020202020204" pitchFamily="34" charset="0"/>
            </a:endParaRPr>
          </a:p>
          <a:p>
            <a:pPr marL="342265" indent="-342265">
              <a:buFont typeface="Arial" panose="020B0604020202020204" pitchFamily="34" charset="0"/>
              <a:buChar char="•"/>
            </a:pPr>
            <a:r>
              <a:rPr lang="es-ES" dirty="0">
                <a:latin typeface="Century Gothic"/>
              </a:rPr>
              <a:t>Sin embargo los conjuntos de datos de baja calidad pueden resultar un bloqueo determinante en la construcción de una herramienta de analítica avanzada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88AE21D-7749-428F-B6A3-69C9BCF8F80A}"/>
              </a:ext>
            </a:extLst>
          </p:cNvPr>
          <p:cNvSpPr/>
          <p:nvPr/>
        </p:nvSpPr>
        <p:spPr>
          <a:xfrm>
            <a:off x="26804" y="246445"/>
            <a:ext cx="728004" cy="587663"/>
          </a:xfrm>
          <a:prstGeom prst="rect">
            <a:avLst/>
          </a:prstGeom>
          <a:noFill/>
          <a:effectLst/>
        </p:spPr>
        <p:txBody>
          <a:bodyPr wrap="square" lIns="37148" tIns="18575" rIns="37148" bIns="18575">
            <a:spAutoFit/>
          </a:bodyPr>
          <a:lstStyle/>
          <a:p>
            <a:pPr algn="ctr"/>
            <a:r>
              <a:rPr lang="es-ES_tradnl" sz="3575" b="1" dirty="0">
                <a:ln w="12700">
                  <a:noFill/>
                  <a:prstDash val="solid"/>
                </a:ln>
                <a:solidFill>
                  <a:srgbClr val="002F5E"/>
                </a:solidFill>
                <a:latin typeface="Century Gothic" panose="020B0502020202020204" pitchFamily="34" charset="0"/>
                <a:cs typeface="Gotham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884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E226E173-AA18-488D-B72E-6D01FAE44599}"/>
              </a:ext>
            </a:extLst>
          </p:cNvPr>
          <p:cNvGrpSpPr/>
          <p:nvPr/>
        </p:nvGrpSpPr>
        <p:grpSpPr>
          <a:xfrm>
            <a:off x="823124" y="263174"/>
            <a:ext cx="6916003" cy="736453"/>
            <a:chOff x="2759075" y="2587757"/>
            <a:chExt cx="7707433" cy="1429616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21083074-7DBF-4617-B474-6DB7D9108A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82888" y="2587757"/>
              <a:ext cx="5592761" cy="34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 anchor="ctr">
              <a:spAutoFit/>
            </a:bodyPr>
            <a:lstStyle>
              <a:defPPr>
                <a:defRPr lang="x-none"/>
              </a:defPPr>
              <a:lvl1pPr eaLnBrk="1">
                <a:defRPr sz="2400">
                  <a:solidFill>
                    <a:schemeClr val="accent1"/>
                  </a:solidFill>
                  <a:latin typeface="GothamMedium"/>
                  <a:ea typeface="Dosis" charset="0"/>
                  <a:cs typeface="GothamMedium"/>
                </a:defRPr>
              </a:lvl1pPr>
            </a:lstStyle>
            <a:p>
              <a:pPr algn="l"/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BME </a:t>
              </a:r>
              <a:r>
                <a:rPr lang="en-US" altLang="x-none" sz="853" dirty="0" err="1">
                  <a:latin typeface="Century Gothic" panose="020B0502020202020204" pitchFamily="34" charset="0"/>
                  <a:sym typeface="Poppins SemiBold" charset="0"/>
                </a:rPr>
                <a:t>Inntech</a:t>
              </a:r>
              <a:r>
                <a:rPr lang="en-US" altLang="x-none" sz="853" dirty="0">
                  <a:latin typeface="Century Gothic" panose="020B0502020202020204" pitchFamily="34" charset="0"/>
                  <a:sym typeface="Poppins SemiBold" charset="0"/>
                </a:rPr>
                <a:t> Sofia</a:t>
              </a:r>
              <a:endParaRPr lang="x-none" altLang="x-none" sz="853" dirty="0">
                <a:latin typeface="Century Gothic" panose="020B0502020202020204" pitchFamily="34" charset="0"/>
                <a:sym typeface="Poppins SemiBold" charset="0"/>
              </a:endParaRP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FD219B73-4949-4FA3-964B-40A7671AE7D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2870714"/>
              <a:ext cx="7707433" cy="1146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3217" tIns="23217" rIns="23217" bIns="23217"/>
            <a:lstStyle/>
            <a:p>
              <a:pPr algn="l" eaLnBrk="1">
                <a:defRPr/>
              </a:pPr>
              <a:r>
                <a:rPr lang="en-US" altLang="x-none" sz="2193" dirty="0" err="1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Primeros</a:t>
              </a:r>
              <a:r>
                <a:rPr lang="en-US" altLang="x-none" sz="2193" dirty="0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 </a:t>
              </a:r>
              <a:r>
                <a:rPr lang="en-US" altLang="x-none" sz="2193" dirty="0" err="1">
                  <a:solidFill>
                    <a:srgbClr val="003F72"/>
                  </a:solidFill>
                  <a:latin typeface="Century Gothic" panose="020B0502020202020204" pitchFamily="34" charset="0"/>
                  <a:ea typeface="Dosis" charset="0"/>
                  <a:cs typeface="GothamBold"/>
                  <a:sym typeface="Poppins Medium" charset="0"/>
                </a:rPr>
                <a:t>Indicios</a:t>
              </a:r>
              <a:endParaRPr lang="x-none" altLang="x-none" sz="1600" dirty="0">
                <a:solidFill>
                  <a:srgbClr val="003F72"/>
                </a:solidFill>
                <a:latin typeface="Century Gothic" panose="020B0502020202020204" pitchFamily="34" charset="0"/>
                <a:ea typeface="Dosis" charset="0"/>
                <a:cs typeface="GothamBold"/>
                <a:sym typeface="Poppins Medium" charset="0"/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4FF96E94-AB01-42EC-8A93-5DAB8C4292DE}"/>
              </a:ext>
            </a:extLst>
          </p:cNvPr>
          <p:cNvSpPr/>
          <p:nvPr/>
        </p:nvSpPr>
        <p:spPr>
          <a:xfrm>
            <a:off x="26804" y="246445"/>
            <a:ext cx="728004" cy="587663"/>
          </a:xfrm>
          <a:prstGeom prst="rect">
            <a:avLst/>
          </a:prstGeom>
          <a:noFill/>
          <a:effectLst/>
        </p:spPr>
        <p:txBody>
          <a:bodyPr wrap="square" lIns="37148" tIns="18575" rIns="37148" bIns="18575">
            <a:spAutoFit/>
          </a:bodyPr>
          <a:lstStyle/>
          <a:p>
            <a:pPr algn="ctr"/>
            <a:r>
              <a:rPr lang="es-ES_tradnl" sz="3575" b="1" dirty="0">
                <a:ln w="12700">
                  <a:noFill/>
                  <a:prstDash val="solid"/>
                </a:ln>
                <a:solidFill>
                  <a:srgbClr val="002F5E"/>
                </a:solidFill>
                <a:latin typeface="Century Gothic" panose="020B0502020202020204" pitchFamily="34" charset="0"/>
                <a:cs typeface="GothamBold"/>
              </a:rPr>
              <a:t>03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DFFEC0-7AFA-4C49-9E87-CC09C0FA9CED}"/>
              </a:ext>
            </a:extLst>
          </p:cNvPr>
          <p:cNvSpPr txBox="1"/>
          <p:nvPr/>
        </p:nvSpPr>
        <p:spPr>
          <a:xfrm>
            <a:off x="277981" y="1379850"/>
            <a:ext cx="858804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Century Gothic"/>
              </a:rPr>
              <a:t>Muchas de las noticias de la base de datos eran </a:t>
            </a:r>
            <a:r>
              <a:rPr lang="es-ES" dirty="0" err="1">
                <a:latin typeface="Century Gothic"/>
              </a:rPr>
              <a:t>extremedamente</a:t>
            </a:r>
            <a:r>
              <a:rPr lang="es-ES" dirty="0">
                <a:latin typeface="Century Gothic"/>
              </a:rPr>
              <a:t> cortas. Esto nos invitaba a seleccionar previamente las fuentes que aportarán una mayor longitud de texto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Century Gothic"/>
              </a:rPr>
              <a:t>POS </a:t>
            </a:r>
            <a:r>
              <a:rPr lang="es-ES" dirty="0" err="1">
                <a:latin typeface="Century Gothic"/>
              </a:rPr>
              <a:t>Tagging</a:t>
            </a:r>
            <a:r>
              <a:rPr lang="es-ES" dirty="0">
                <a:latin typeface="Century Gothic"/>
              </a:rPr>
              <a:t>. Tokens no polarizados. Pocos adjetivos y pocos hechos relevantes.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Century Gothic"/>
              </a:rPr>
              <a:t>NER </a:t>
            </a:r>
            <a:r>
              <a:rPr lang="es-ES" dirty="0" err="1">
                <a:latin typeface="Century Gothic"/>
              </a:rPr>
              <a:t>Tagging</a:t>
            </a:r>
            <a:r>
              <a:rPr lang="es-ES" dirty="0">
                <a:latin typeface="Century Gothic"/>
              </a:rPr>
              <a:t>. Muchas noticias que nombran a varias entidades o no nombran a ninguna en particular. Sospecha de noticias de carácter generalista.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5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7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DAB3C5-C8E4-4AF9-AA7F-6412E8716531}"/>
              </a:ext>
            </a:extLst>
          </p:cNvPr>
          <p:cNvSpPr/>
          <p:nvPr/>
        </p:nvSpPr>
        <p:spPr>
          <a:xfrm>
            <a:off x="3842415" y="1924890"/>
            <a:ext cx="1638422" cy="33239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1000" dirty="0">
                <a:ln w="0"/>
                <a:gradFill>
                  <a:gsLst>
                    <a:gs pos="18000">
                      <a:schemeClr val="accent1">
                        <a:lumMod val="5000"/>
                        <a:lumOff val="95000"/>
                      </a:schemeClr>
                    </a:gs>
                    <a:gs pos="69000">
                      <a:srgbClr val="293F64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Gráfico 3" descr="Basura">
            <a:extLst>
              <a:ext uri="{FF2B5EF4-FFF2-40B4-BE49-F238E27FC236}">
                <a16:creationId xmlns:a16="http://schemas.microsoft.com/office/drawing/2014/main" id="{108AB165-94F7-4EDA-A36C-E2B15958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99" y="874167"/>
            <a:ext cx="2101442" cy="2101442"/>
          </a:xfrm>
          <a:prstGeom prst="rect">
            <a:avLst/>
          </a:prstGeom>
        </p:spPr>
      </p:pic>
      <p:pic>
        <p:nvPicPr>
          <p:cNvPr id="6" name="Gráfico 5" descr="Diamante">
            <a:extLst>
              <a:ext uri="{FF2B5EF4-FFF2-40B4-BE49-F238E27FC236}">
                <a16:creationId xmlns:a16="http://schemas.microsoft.com/office/drawing/2014/main" id="{09F9CCA6-4C1C-4365-8516-549B52EE4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5631" y="4429664"/>
            <a:ext cx="1638422" cy="16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 hidden="1">
            <a:extLst>
              <a:ext uri="{FF2B5EF4-FFF2-40B4-BE49-F238E27FC236}">
                <a16:creationId xmlns:a16="http://schemas.microsoft.com/office/drawing/2014/main" id="{50788146-17D1-43A1-AA8D-79E38427222C}"/>
              </a:ext>
            </a:extLst>
          </p:cNvPr>
          <p:cNvSpPr/>
          <p:nvPr/>
        </p:nvSpPr>
        <p:spPr>
          <a:xfrm>
            <a:off x="2590804" y="2743205"/>
            <a:ext cx="4000499" cy="31124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1B908970-FEE6-4FEE-9ED5-E1CF066F336F}"/>
              </a:ext>
            </a:extLst>
          </p:cNvPr>
          <p:cNvCxnSpPr>
            <a:cxnSpLocks/>
          </p:cNvCxnSpPr>
          <p:nvPr/>
        </p:nvCxnSpPr>
        <p:spPr>
          <a:xfrm>
            <a:off x="4572000" y="-109325"/>
            <a:ext cx="0" cy="7746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A8C2D29E-C68A-462B-9E04-8B230D2261E3}"/>
              </a:ext>
            </a:extLst>
          </p:cNvPr>
          <p:cNvSpPr/>
          <p:nvPr/>
        </p:nvSpPr>
        <p:spPr>
          <a:xfrm>
            <a:off x="4479685" y="651029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55A6D03-71F3-4A6A-BE39-E8064F1E6519}"/>
              </a:ext>
            </a:extLst>
          </p:cNvPr>
          <p:cNvSpPr/>
          <p:nvPr/>
        </p:nvSpPr>
        <p:spPr>
          <a:xfrm>
            <a:off x="3080682" y="2985806"/>
            <a:ext cx="2982643" cy="28931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16" name="Círculo: vacío 15">
            <a:extLst>
              <a:ext uri="{FF2B5EF4-FFF2-40B4-BE49-F238E27FC236}">
                <a16:creationId xmlns:a16="http://schemas.microsoft.com/office/drawing/2014/main" id="{47AB017E-4C6A-4B71-BDF2-6EF03DADE084}"/>
              </a:ext>
            </a:extLst>
          </p:cNvPr>
          <p:cNvSpPr/>
          <p:nvPr/>
        </p:nvSpPr>
        <p:spPr>
          <a:xfrm>
            <a:off x="2747595" y="2632387"/>
            <a:ext cx="3648808" cy="3600000"/>
          </a:xfrm>
          <a:prstGeom prst="donut">
            <a:avLst>
              <a:gd name="adj" fmla="val 9236"/>
            </a:avLst>
          </a:prstGeom>
          <a:gradFill>
            <a:gsLst>
              <a:gs pos="21000">
                <a:srgbClr val="3B5584">
                  <a:alpha val="3000"/>
                </a:srgbClr>
              </a:gs>
              <a:gs pos="0">
                <a:srgbClr val="416096">
                  <a:alpha val="0"/>
                  <a:lumMod val="83000"/>
                  <a:lumOff val="17000"/>
                </a:srgbClr>
              </a:gs>
              <a:gs pos="39000">
                <a:srgbClr val="0F192C"/>
              </a:gs>
            </a:gsLst>
            <a:lin ang="5400000" scaled="1"/>
          </a:gradFill>
          <a:ln>
            <a:noFill/>
          </a:ln>
          <a:effectLst>
            <a:outerShdw dist="558800" dir="1656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 dirty="0">
              <a:solidFill>
                <a:srgbClr val="002F5F"/>
              </a:solidFill>
              <a:latin typeface="Calibri"/>
              <a:sym typeface="Helvetica Light"/>
            </a:endParaRPr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7561B815-D25D-4A85-96C4-601013921367}"/>
              </a:ext>
            </a:extLst>
          </p:cNvPr>
          <p:cNvSpPr/>
          <p:nvPr/>
        </p:nvSpPr>
        <p:spPr>
          <a:xfrm>
            <a:off x="3491999" y="3352387"/>
            <a:ext cx="2160000" cy="2160000"/>
          </a:xfrm>
          <a:prstGeom prst="donut">
            <a:avLst>
              <a:gd name="adj" fmla="val 16563"/>
            </a:avLst>
          </a:prstGeom>
          <a:gradFill>
            <a:gsLst>
              <a:gs pos="0">
                <a:srgbClr val="416096">
                  <a:lumMod val="83000"/>
                  <a:lumOff val="17000"/>
                </a:srgbClr>
              </a:gs>
              <a:gs pos="100000">
                <a:srgbClr val="213354"/>
              </a:gs>
            </a:gsLst>
            <a:lin ang="5400000" scaled="1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srgbClr val="002F5F"/>
              </a:solidFill>
              <a:latin typeface="Calibri"/>
              <a:sym typeface="Helvetica Light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A0A886-FAB7-4677-870B-0381796D7604}"/>
              </a:ext>
            </a:extLst>
          </p:cNvPr>
          <p:cNvSpPr/>
          <p:nvPr/>
        </p:nvSpPr>
        <p:spPr>
          <a:xfrm>
            <a:off x="4229999" y="4090387"/>
            <a:ext cx="684000" cy="684000"/>
          </a:xfrm>
          <a:prstGeom prst="ellipse">
            <a:avLst/>
          </a:prstGeom>
          <a:gradFill>
            <a:gsLst>
              <a:gs pos="0">
                <a:srgbClr val="416096">
                  <a:lumMod val="83000"/>
                  <a:lumOff val="17000"/>
                </a:srgbClr>
              </a:gs>
              <a:gs pos="100000">
                <a:srgbClr val="213354"/>
              </a:gs>
            </a:gsLst>
            <a:lin ang="5400000" scaled="1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BFAD4A1-71FA-405B-BDD7-E899AB571603}"/>
              </a:ext>
            </a:extLst>
          </p:cNvPr>
          <p:cNvCxnSpPr>
            <a:cxnSpLocks/>
          </p:cNvCxnSpPr>
          <p:nvPr/>
        </p:nvCxnSpPr>
        <p:spPr>
          <a:xfrm>
            <a:off x="4571999" y="2491359"/>
            <a:ext cx="0" cy="194102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FE7A8132-225B-41DD-9D52-54459A4D6BE2}"/>
              </a:ext>
            </a:extLst>
          </p:cNvPr>
          <p:cNvSpPr/>
          <p:nvPr/>
        </p:nvSpPr>
        <p:spPr>
          <a:xfrm>
            <a:off x="4479685" y="2395897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E993C16-38F0-40E8-BC93-6939A4786F81}"/>
              </a:ext>
            </a:extLst>
          </p:cNvPr>
          <p:cNvSpPr/>
          <p:nvPr/>
        </p:nvSpPr>
        <p:spPr>
          <a:xfrm>
            <a:off x="4479685" y="4328489"/>
            <a:ext cx="184639" cy="1846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1464" hangingPunct="0">
              <a:defRPr/>
            </a:pPr>
            <a:endParaRPr lang="es-ES" sz="2112" kern="0">
              <a:solidFill>
                <a:prstClr val="white"/>
              </a:solidFill>
              <a:latin typeface="Calibri"/>
              <a:sym typeface="Helvetica Light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D90BA49-903B-437B-8332-8C70F7593637}"/>
              </a:ext>
            </a:extLst>
          </p:cNvPr>
          <p:cNvCxnSpPr>
            <a:cxnSpLocks/>
          </p:cNvCxnSpPr>
          <p:nvPr/>
        </p:nvCxnSpPr>
        <p:spPr>
          <a:xfrm>
            <a:off x="4573861" y="3714147"/>
            <a:ext cx="1" cy="369123"/>
          </a:xfrm>
          <a:prstGeom prst="line">
            <a:avLst/>
          </a:prstGeom>
          <a:ln w="28575">
            <a:gradFill>
              <a:gsLst>
                <a:gs pos="0">
                  <a:srgbClr val="5376B3"/>
                </a:gs>
                <a:gs pos="100000">
                  <a:srgbClr val="4D6DA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E1E8CA6-89AD-4FA4-8FA1-BB4FD7AB6704}"/>
              </a:ext>
            </a:extLst>
          </p:cNvPr>
          <p:cNvCxnSpPr>
            <a:cxnSpLocks/>
          </p:cNvCxnSpPr>
          <p:nvPr/>
        </p:nvCxnSpPr>
        <p:spPr>
          <a:xfrm>
            <a:off x="4573861" y="2977578"/>
            <a:ext cx="1" cy="369123"/>
          </a:xfrm>
          <a:prstGeom prst="line">
            <a:avLst/>
          </a:prstGeom>
          <a:ln w="28575">
            <a:gradFill>
              <a:gsLst>
                <a:gs pos="0">
                  <a:srgbClr val="5477B4"/>
                </a:gs>
                <a:gs pos="100000">
                  <a:srgbClr val="4666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E17B185-7A8D-4147-896E-DA56BEF02A16}"/>
              </a:ext>
            </a:extLst>
          </p:cNvPr>
          <p:cNvSpPr txBox="1"/>
          <p:nvPr/>
        </p:nvSpPr>
        <p:spPr>
          <a:xfrm>
            <a:off x="277978" y="1292617"/>
            <a:ext cx="858804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entury Gothic"/>
              </a:rPr>
              <a:t>“ ¿Sería posible medir el impacto de una noticia sobre el precio de un activo perteneciente al Ibex-35?”</a:t>
            </a:r>
          </a:p>
        </p:txBody>
      </p:sp>
    </p:spTree>
    <p:extLst>
      <p:ext uri="{BB962C8B-B14F-4D97-AF65-F5344CB8AC3E}">
        <p14:creationId xmlns:p14="http://schemas.microsoft.com/office/powerpoint/2010/main" val="8245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73DE0D3-26C2-4206-9CA4-83E9978B8D4D}"/>
              </a:ext>
            </a:extLst>
          </p:cNvPr>
          <p:cNvSpPr/>
          <p:nvPr/>
        </p:nvSpPr>
        <p:spPr>
          <a:xfrm>
            <a:off x="-4154540" y="-121356"/>
            <a:ext cx="7292622" cy="71007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F501E2-BC8F-4B7A-B8E2-1522B273AF81}"/>
              </a:ext>
            </a:extLst>
          </p:cNvPr>
          <p:cNvSpPr txBox="1"/>
          <p:nvPr/>
        </p:nvSpPr>
        <p:spPr>
          <a:xfrm>
            <a:off x="56443" y="2605877"/>
            <a:ext cx="281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¿Qué tipo de noticias producen movimientos en el mercado de valores?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E0D9D6-8759-41EE-ADA5-CA9E2163C96A}"/>
              </a:ext>
            </a:extLst>
          </p:cNvPr>
          <p:cNvSpPr/>
          <p:nvPr/>
        </p:nvSpPr>
        <p:spPr>
          <a:xfrm>
            <a:off x="3611880" y="-4176"/>
            <a:ext cx="2236808" cy="68579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Alto impacto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Cambios políticos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Cambios en el gobierno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Reportes de beneficios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Cambios en la gerencia de una empresa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Casos de corrupción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,etc.</a:t>
            </a:r>
          </a:p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544E76-E305-4964-9247-EF2EC871937E}"/>
              </a:ext>
            </a:extLst>
          </p:cNvPr>
          <p:cNvSpPr/>
          <p:nvPr/>
        </p:nvSpPr>
        <p:spPr>
          <a:xfrm>
            <a:off x="6324600" y="-13320"/>
            <a:ext cx="2236808" cy="68579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¿Bajo impacto o </a:t>
            </a:r>
            <a:r>
              <a:rPr lang="es-E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ignorables</a:t>
            </a:r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Información sobre la serie de precios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Noticias deportivas (la Juventus cotiza)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Reportes meteorológicos (excepto catástrofes),</a:t>
            </a:r>
          </a:p>
          <a:p>
            <a:pPr algn="ctr"/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etc.</a:t>
            </a:r>
          </a:p>
          <a:p>
            <a:pPr algn="ctr"/>
            <a:endParaRPr lang="es-ES" dirty="0"/>
          </a:p>
        </p:txBody>
      </p:sp>
      <p:pic>
        <p:nvPicPr>
          <p:cNvPr id="16" name="Gráfico 15" descr="Marca de verificación">
            <a:extLst>
              <a:ext uri="{FF2B5EF4-FFF2-40B4-BE49-F238E27FC236}">
                <a16:creationId xmlns:a16="http://schemas.microsoft.com/office/drawing/2014/main" id="{A07410C7-0462-4CB9-8820-54A5865CB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429" y="283464"/>
            <a:ext cx="914400" cy="914400"/>
          </a:xfrm>
          <a:prstGeom prst="rect">
            <a:avLst/>
          </a:prstGeom>
        </p:spPr>
      </p:pic>
      <p:pic>
        <p:nvPicPr>
          <p:cNvPr id="18" name="Gráfico 17" descr="Signo de interrogación">
            <a:extLst>
              <a:ext uri="{FF2B5EF4-FFF2-40B4-BE49-F238E27FC236}">
                <a16:creationId xmlns:a16="http://schemas.microsoft.com/office/drawing/2014/main" id="{A343C941-66BE-4DFF-8762-86256239A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2008" y="283464"/>
            <a:ext cx="969052" cy="9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Reloj">
            <a:extLst>
              <a:ext uri="{FF2B5EF4-FFF2-40B4-BE49-F238E27FC236}">
                <a16:creationId xmlns:a16="http://schemas.microsoft.com/office/drawing/2014/main" id="{2D4360AD-DE44-4DCC-8802-7E147CDA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245" y="5336791"/>
            <a:ext cx="1301262" cy="13012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6942B8-F325-46A7-8662-E6202EF52B79}"/>
              </a:ext>
            </a:extLst>
          </p:cNvPr>
          <p:cNvSpPr txBox="1"/>
          <p:nvPr/>
        </p:nvSpPr>
        <p:spPr>
          <a:xfrm>
            <a:off x="2004645" y="5463110"/>
            <a:ext cx="579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  <a:latin typeface="Century Gothic" panose="020B0502020202020204" pitchFamily="34" charset="0"/>
              </a:rPr>
              <a:t>El instante en el que una noticia es analizada es crucial para medir su impacto sobre la serie de precios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C37CFE9-DF8E-47E7-BFEE-D131574DA529}"/>
              </a:ext>
            </a:extLst>
          </p:cNvPr>
          <p:cNvSpPr/>
          <p:nvPr/>
        </p:nvSpPr>
        <p:spPr>
          <a:xfrm>
            <a:off x="413262" y="272420"/>
            <a:ext cx="2160000" cy="2160000"/>
          </a:xfrm>
          <a:prstGeom prst="ellipse">
            <a:avLst/>
          </a:prstGeom>
          <a:solidFill>
            <a:srgbClr val="354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evento se origina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88A4FD-6FB5-438D-9793-9622D2BA1F0B}"/>
              </a:ext>
            </a:extLst>
          </p:cNvPr>
          <p:cNvSpPr/>
          <p:nvPr/>
        </p:nvSpPr>
        <p:spPr>
          <a:xfrm>
            <a:off x="2205422" y="2312511"/>
            <a:ext cx="2160000" cy="2160000"/>
          </a:xfrm>
          <a:prstGeom prst="ellipse">
            <a:avLst/>
          </a:prstGeom>
          <a:solidFill>
            <a:srgbClr val="2F4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información se propaga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8C03AF9-124C-4821-BCDF-8C3F5A61516A}"/>
              </a:ext>
            </a:extLst>
          </p:cNvPr>
          <p:cNvSpPr/>
          <p:nvPr/>
        </p:nvSpPr>
        <p:spPr>
          <a:xfrm>
            <a:off x="4149973" y="272420"/>
            <a:ext cx="2160000" cy="2160000"/>
          </a:xfrm>
          <a:prstGeom prst="ellipse">
            <a:avLst/>
          </a:prstGeom>
          <a:solidFill>
            <a:srgbClr val="182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serie de precios refleja el impacto del hecho relevante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86E206-CD24-4F01-AF8E-383646DE1BDC}"/>
              </a:ext>
            </a:extLst>
          </p:cNvPr>
          <p:cNvSpPr/>
          <p:nvPr/>
        </p:nvSpPr>
        <p:spPr>
          <a:xfrm>
            <a:off x="6157582" y="2312511"/>
            <a:ext cx="2160000" cy="2160000"/>
          </a:xfrm>
          <a:prstGeom prst="ellipse">
            <a:avLst/>
          </a:prstGeom>
          <a:solidFill>
            <a:srgbClr val="182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noticia es analizada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4A5BE28B-0116-4A21-921C-EEBFE83659B3}"/>
              </a:ext>
            </a:extLst>
          </p:cNvPr>
          <p:cNvCxnSpPr>
            <a:stCxn id="12" idx="4"/>
            <a:endCxn id="13" idx="2"/>
          </p:cNvCxnSpPr>
          <p:nvPr/>
        </p:nvCxnSpPr>
        <p:spPr>
          <a:xfrm rot="16200000" flipH="1">
            <a:off x="1369297" y="2556385"/>
            <a:ext cx="960091" cy="712160"/>
          </a:xfrm>
          <a:prstGeom prst="curved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CC0F74D-15F1-429F-8431-BF60E78F58FE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3237652" y="1400191"/>
            <a:ext cx="960091" cy="864551"/>
          </a:xfrm>
          <a:prstGeom prst="curved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CCD9EF69-CFF0-4C33-BA34-371BD89DB07F}"/>
              </a:ext>
            </a:extLst>
          </p:cNvPr>
          <p:cNvCxnSpPr>
            <a:stCxn id="14" idx="4"/>
            <a:endCxn id="15" idx="2"/>
          </p:cNvCxnSpPr>
          <p:nvPr/>
        </p:nvCxnSpPr>
        <p:spPr>
          <a:xfrm rot="16200000" flipH="1">
            <a:off x="5213732" y="2448660"/>
            <a:ext cx="960091" cy="927609"/>
          </a:xfrm>
          <a:prstGeom prst="curved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F5843E3-DE3B-4437-A578-F930C064362F}"/>
              </a:ext>
            </a:extLst>
          </p:cNvPr>
          <p:cNvSpPr/>
          <p:nvPr/>
        </p:nvSpPr>
        <p:spPr>
          <a:xfrm>
            <a:off x="4149973" y="272419"/>
            <a:ext cx="2160000" cy="2160000"/>
          </a:xfrm>
          <a:prstGeom prst="ellipse">
            <a:avLst/>
          </a:prstGeom>
          <a:solidFill>
            <a:srgbClr val="182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noticia es analizada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F48838B-DAA0-4465-8747-9C1804564E1A}"/>
              </a:ext>
            </a:extLst>
          </p:cNvPr>
          <p:cNvSpPr/>
          <p:nvPr/>
        </p:nvSpPr>
        <p:spPr>
          <a:xfrm>
            <a:off x="6157582" y="2312511"/>
            <a:ext cx="2160000" cy="2160000"/>
          </a:xfrm>
          <a:prstGeom prst="ellipse">
            <a:avLst/>
          </a:prstGeom>
          <a:solidFill>
            <a:srgbClr val="182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serie de precios refleja el impacto del hecho relevante</a:t>
            </a:r>
          </a:p>
        </p:txBody>
      </p:sp>
    </p:spTree>
    <p:extLst>
      <p:ext uri="{BB962C8B-B14F-4D97-AF65-F5344CB8AC3E}">
        <p14:creationId xmlns:p14="http://schemas.microsoft.com/office/powerpoint/2010/main" val="15231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E4C7390-E6FC-423A-BB06-88CD790A6AB6}"/>
              </a:ext>
            </a:extLst>
          </p:cNvPr>
          <p:cNvSpPr txBox="1"/>
          <p:nvPr/>
        </p:nvSpPr>
        <p:spPr>
          <a:xfrm>
            <a:off x="277981" y="2782671"/>
            <a:ext cx="858804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 sz="2000" i="1" dirty="0">
                <a:latin typeface="Century Gothic"/>
              </a:rPr>
              <a:t>Es necesario disponer de una fuente de noticias fiable, que refleje la realidad que se pretende analizar y que proporcione la información en el momento adecuado</a:t>
            </a:r>
          </a:p>
        </p:txBody>
      </p:sp>
    </p:spTree>
    <p:extLst>
      <p:ext uri="{BB962C8B-B14F-4D97-AF65-F5344CB8AC3E}">
        <p14:creationId xmlns:p14="http://schemas.microsoft.com/office/powerpoint/2010/main" val="26141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ocadillo nube: nube 7">
            <a:extLst>
              <a:ext uri="{FF2B5EF4-FFF2-40B4-BE49-F238E27FC236}">
                <a16:creationId xmlns:a16="http://schemas.microsoft.com/office/drawing/2014/main" id="{BE5517CD-5708-4537-B787-16F97663F0FF}"/>
              </a:ext>
            </a:extLst>
          </p:cNvPr>
          <p:cNvSpPr/>
          <p:nvPr/>
        </p:nvSpPr>
        <p:spPr>
          <a:xfrm>
            <a:off x="345832" y="963129"/>
            <a:ext cx="2696307" cy="2917822"/>
          </a:xfrm>
          <a:prstGeom prst="cloudCallout">
            <a:avLst>
              <a:gd name="adj1" fmla="val 70330"/>
              <a:gd name="adj2" fmla="val 47378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Tengo un gran volumen de datos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9" name="Gráfico 8" descr="Cabeza con engranajes">
            <a:extLst>
              <a:ext uri="{FF2B5EF4-FFF2-40B4-BE49-F238E27FC236}">
                <a16:creationId xmlns:a16="http://schemas.microsoft.com/office/drawing/2014/main" id="{9C19B523-CCF7-4FDE-AB9C-29249A96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1562" y="3314704"/>
            <a:ext cx="1740877" cy="17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Cabeza con engranajes">
            <a:extLst>
              <a:ext uri="{FF2B5EF4-FFF2-40B4-BE49-F238E27FC236}">
                <a16:creationId xmlns:a16="http://schemas.microsoft.com/office/drawing/2014/main" id="{1CD1F30E-8FD7-42D8-9B6D-5E47CDEC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1562" y="3314704"/>
            <a:ext cx="1740877" cy="1740877"/>
          </a:xfrm>
          <a:prstGeom prst="rect">
            <a:avLst/>
          </a:prstGeom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9D4BF582-DEE0-4D6C-AF5A-0DBF06AA6E78}"/>
              </a:ext>
            </a:extLst>
          </p:cNvPr>
          <p:cNvSpPr/>
          <p:nvPr/>
        </p:nvSpPr>
        <p:spPr>
          <a:xfrm>
            <a:off x="345832" y="963129"/>
            <a:ext cx="2696307" cy="2917822"/>
          </a:xfrm>
          <a:prstGeom prst="cloudCallout">
            <a:avLst>
              <a:gd name="adj1" fmla="val 70330"/>
              <a:gd name="adj2" fmla="val 47378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Tengo un gran volumen de datos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F2327FDF-998E-4BAC-99EB-22396391E273}"/>
              </a:ext>
            </a:extLst>
          </p:cNvPr>
          <p:cNvSpPr/>
          <p:nvPr/>
        </p:nvSpPr>
        <p:spPr>
          <a:xfrm>
            <a:off x="3293451" y="375139"/>
            <a:ext cx="2557096" cy="2297723"/>
          </a:xfrm>
          <a:prstGeom prst="cloudCallout">
            <a:avLst>
              <a:gd name="adj1" fmla="val 1255"/>
              <a:gd name="adj2" fmla="val 75955"/>
            </a:avLst>
          </a:prstGeom>
          <a:solidFill>
            <a:srgbClr val="2F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¿Serán de utilidad?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249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</TotalTime>
  <Words>1021</Words>
  <Application>Microsoft Office PowerPoint</Application>
  <PresentationFormat>Presentación en pantalla (4:3)</PresentationFormat>
  <Paragraphs>158</Paragraphs>
  <Slides>34</Slides>
  <Notes>4</Notes>
  <HiddenSlides>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Cuadra Alconero</dc:creator>
  <cp:lastModifiedBy>Javier Cuadra</cp:lastModifiedBy>
  <cp:revision>160</cp:revision>
  <dcterms:created xsi:type="dcterms:W3CDTF">2019-06-17T18:26:13Z</dcterms:created>
  <dcterms:modified xsi:type="dcterms:W3CDTF">2019-06-25T13:56:48Z</dcterms:modified>
</cp:coreProperties>
</file>