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316" r:id="rId19"/>
    <p:sldId id="282" r:id="rId20"/>
    <p:sldId id="285" r:id="rId21"/>
    <p:sldId id="286" r:id="rId22"/>
    <p:sldId id="287" r:id="rId23"/>
    <p:sldId id="263" r:id="rId24"/>
    <p:sldId id="264" r:id="rId25"/>
    <p:sldId id="265" r:id="rId26"/>
    <p:sldId id="290" r:id="rId27"/>
    <p:sldId id="284" r:id="rId28"/>
    <p:sldId id="291" r:id="rId29"/>
    <p:sldId id="292" r:id="rId30"/>
    <p:sldId id="308" r:id="rId31"/>
    <p:sldId id="310" r:id="rId32"/>
    <p:sldId id="295" r:id="rId33"/>
    <p:sldId id="266" r:id="rId34"/>
    <p:sldId id="293" r:id="rId35"/>
    <p:sldId id="297" r:id="rId36"/>
    <p:sldId id="296" r:id="rId37"/>
    <p:sldId id="307" r:id="rId38"/>
    <p:sldId id="309" r:id="rId39"/>
    <p:sldId id="299" r:id="rId40"/>
    <p:sldId id="298" r:id="rId41"/>
    <p:sldId id="300" r:id="rId42"/>
    <p:sldId id="311" r:id="rId43"/>
    <p:sldId id="301" r:id="rId44"/>
    <p:sldId id="304" r:id="rId45"/>
    <p:sldId id="302" r:id="rId46"/>
    <p:sldId id="303" r:id="rId47"/>
    <p:sldId id="305" r:id="rId48"/>
    <p:sldId id="306" r:id="rId49"/>
    <p:sldId id="312" r:id="rId50"/>
    <p:sldId id="317" r:id="rId51"/>
    <p:sldId id="318" r:id="rId52"/>
    <p:sldId id="315" r:id="rId53"/>
    <p:sldId id="313" r:id="rId54"/>
    <p:sldId id="289" r:id="rId55"/>
    <p:sldId id="319" r:id="rId5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D4B"/>
    <a:srgbClr val="7F7F7F"/>
    <a:srgbClr val="F3ADBE"/>
    <a:srgbClr val="FFFFFF"/>
    <a:srgbClr val="006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403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5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6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86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6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6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71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60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674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2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2C9C-6439-4DAD-BC39-B815E0F702E3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295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2C9C-6439-4DAD-BC39-B815E0F702E3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437E-765C-49B2-9FA5-A61AA6388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72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events_examples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academy.com/" TargetMode="External"/><Relationship Id="rId2" Type="http://schemas.openxmlformats.org/officeDocument/2006/relationships/hyperlink" Target="http://www.javascrip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codeschool.com/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mailto:ialtamirano@cuartoo.m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52" y="344488"/>
            <a:ext cx="1371600" cy="13716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87801" y="4103688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MX" sz="32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ialtamir</a:t>
            </a:r>
            <a:endParaRPr lang="es-MX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68" y="4103688"/>
            <a:ext cx="626533" cy="626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 descr="Cuartoo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5" y="728677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9600" dirty="0" smtClean="0">
                <a:solidFill>
                  <a:srgbClr val="62C2C1"/>
                </a:solidFill>
              </a:rPr>
              <a:t>Java</a:t>
            </a:r>
            <a:r>
              <a:rPr lang="is-IS" sz="9600" dirty="0" smtClean="0">
                <a:solidFill>
                  <a:srgbClr val="DF1D4B"/>
                </a:solidFill>
              </a:rPr>
              <a:t>script</a:t>
            </a:r>
            <a:endParaRPr lang="es-ES" sz="9600" dirty="0">
              <a:solidFill>
                <a:srgbClr val="DF1D4B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787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62C2C1"/>
                </a:solidFill>
              </a:rPr>
              <a:t>¿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</a:t>
            </a:r>
            <a:r>
              <a:rPr lang="es-ES_tradnl" dirty="0">
                <a:solidFill>
                  <a:srgbClr val="DF1D4B"/>
                </a:solidFill>
              </a:rPr>
              <a:t>Javascript</a:t>
            </a:r>
            <a:r>
              <a:rPr lang="es-ES_tradnl" dirty="0">
                <a:solidFill>
                  <a:srgbClr val="62C2C1"/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uno de los lenguajes mas populares</a:t>
            </a:r>
            <a:endParaRPr lang="es-MX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62C2C1"/>
                </a:solidFill>
              </a:rPr>
              <a:t>¿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</a:t>
            </a:r>
            <a:r>
              <a:rPr lang="es-ES_tradnl" dirty="0">
                <a:solidFill>
                  <a:srgbClr val="DF1D4B"/>
                </a:solidFill>
              </a:rPr>
              <a:t>Javascript</a:t>
            </a:r>
            <a:r>
              <a:rPr lang="es-ES_tradnl" dirty="0">
                <a:solidFill>
                  <a:srgbClr val="62C2C1"/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gratis</a:t>
            </a:r>
            <a:endParaRPr lang="es-MX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rol de </a:t>
            </a:r>
            <a:r>
              <a:rPr lang="es-ES_tradnl" sz="4800" dirty="0" smtClean="0">
                <a:solidFill>
                  <a:srgbClr val="DF1D4B"/>
                </a:solidFill>
              </a:rPr>
              <a:t>Javascript</a:t>
            </a:r>
            <a:endParaRPr lang="es-ES" sz="48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rol de </a:t>
            </a:r>
            <a:r>
              <a:rPr lang="es-ES_tradnl" dirty="0" smtClean="0">
                <a:solidFill>
                  <a:srgbClr val="DF1D4B"/>
                </a:solidFill>
              </a:rPr>
              <a:t>Javascript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 del lado del cliente</a:t>
            </a:r>
            <a:endParaRPr lang="es-MX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3074" name="Picture 2" descr="http://www.paulirish.com/lovesyou/new-browser-logos/chrome_firefox_opera_safari_i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46" y="3560797"/>
            <a:ext cx="6769307" cy="126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rol de </a:t>
            </a:r>
            <a:r>
              <a:rPr lang="es-ES_tradnl" dirty="0" smtClean="0">
                <a:solidFill>
                  <a:srgbClr val="DF1D4B"/>
                </a:solidFill>
              </a:rPr>
              <a:t>Javascript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 del lado del servidor</a:t>
            </a:r>
            <a:endParaRPr lang="es-MX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2050" name="Picture 2" descr="http://dconsultores.com/wp-content/uploads/2015/07/node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26" y="3296042"/>
            <a:ext cx="2865368" cy="14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ingenieroperales.com/content/images/2015/05/io-js-logo-300x2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033" y="3110322"/>
            <a:ext cx="2405500" cy="180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rol de </a:t>
            </a:r>
            <a:r>
              <a:rPr lang="es-ES_tradnl" dirty="0" smtClean="0">
                <a:solidFill>
                  <a:srgbClr val="DF1D4B"/>
                </a:solidFill>
              </a:rPr>
              <a:t>Javascript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1278339"/>
            <a:ext cx="772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 mas allá del web</a:t>
            </a:r>
            <a:endParaRPr lang="es-MX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1026" name="Picture 2" descr="jsa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183" y="4573366"/>
            <a:ext cx="2449813" cy="18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wavemaker.com/wp-content/uploads/logo-cord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3" y="2798340"/>
            <a:ext cx="1772793" cy="6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wagonhq.com/images/posts/reac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3" y="3649535"/>
            <a:ext cx="2114550" cy="58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untoldentertainment.com/blog/img/2009_09_11/unity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443" y="2694327"/>
            <a:ext cx="1681925" cy="92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s3.amazonaws.com/kinlane-productions/api-evangelist/electron/electron-edit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046" y="2889399"/>
            <a:ext cx="3065717" cy="5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appfutura.com/blog/wp-content/uploads/2015/05/ionic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6"/>
          <a:stretch/>
        </p:blipFill>
        <p:spPr bwMode="auto">
          <a:xfrm>
            <a:off x="381573" y="4474040"/>
            <a:ext cx="1888788" cy="4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appjs.com/img/appj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08" y="3696159"/>
            <a:ext cx="12954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381573" y="2196837"/>
            <a:ext cx="17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MOBILE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802046" y="2196837"/>
            <a:ext cx="17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DESKTOP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515443" y="2196837"/>
            <a:ext cx="17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GAMING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443" y="4315334"/>
            <a:ext cx="1764221" cy="516065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6515443" y="3868753"/>
            <a:ext cx="17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IoT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58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</a:rPr>
              <a:t>¿</a:t>
            </a:r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 qué aprender </a:t>
            </a:r>
            <a:r>
              <a:rPr lang="es-ES_tradnl" sz="4800" dirty="0" smtClean="0">
                <a:solidFill>
                  <a:srgbClr val="DF1D4B"/>
                </a:solidFill>
              </a:rPr>
              <a:t>Javascript</a:t>
            </a:r>
            <a:r>
              <a:rPr lang="es-ES_tradnl" sz="4800" dirty="0" smtClean="0">
                <a:solidFill>
                  <a:srgbClr val="62C2C1"/>
                </a:solidFill>
              </a:rPr>
              <a:t>?</a:t>
            </a:r>
            <a:endParaRPr lang="es-ES" sz="48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¿Por que aprender </a:t>
            </a:r>
            <a:r>
              <a:rPr lang="es-ES_tradnl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el navegador no tenemos muchas opciones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¿Por que aprender </a:t>
            </a:r>
            <a:r>
              <a:rPr lang="es-ES_tradnl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8650" y="1817689"/>
            <a:ext cx="772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 que si tenemos es ayuda: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3074" name="Picture 2" descr="https://www.sysvine.com/wp-content/uploads/2014/05/sysvine_client_side_javascript_ember_dojo_backbonejs_jquery_extj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2" y="2810929"/>
            <a:ext cx="49434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¿Por que aprender </a:t>
            </a:r>
            <a:r>
              <a:rPr lang="es-ES_tradnl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198689"/>
            <a:ext cx="772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Único lenguaje </a:t>
            </a:r>
            <a:r>
              <a:rPr lang="es-MX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frontend</a:t>
            </a:r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hasta </a:t>
            </a:r>
            <a:r>
              <a:rPr lang="es-MX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incluso la base de datos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5" name="AutoShape 2" descr="Resultado de imagen para mean st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3645603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Soy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566634" y="1820431"/>
            <a:ext cx="81260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dirty="0" smtClean="0">
                <a:solidFill>
                  <a:srgbClr val="62C2C1"/>
                </a:solidFill>
              </a:rPr>
              <a:t>Analista de </a:t>
            </a:r>
            <a:r>
              <a:rPr lang="es-MX" sz="4000" dirty="0">
                <a:solidFill>
                  <a:srgbClr val="62C2C1"/>
                </a:solidFill>
              </a:rPr>
              <a:t>Sistemas</a:t>
            </a:r>
            <a:r>
              <a:rPr lang="es-MX" sz="4000" dirty="0" smtClean="0">
                <a:solidFill>
                  <a:srgbClr val="FF0000"/>
                </a:solidFill>
              </a:rPr>
              <a:t> </a:t>
            </a:r>
            <a:r>
              <a:rPr lang="es-MX" sz="3200" dirty="0" smtClean="0">
                <a:solidFill>
                  <a:srgbClr val="DF1D4B"/>
                </a:solidFill>
              </a:rPr>
              <a:t>en </a:t>
            </a:r>
            <a:r>
              <a:rPr lang="es-MX" sz="3200" dirty="0" smtClean="0">
                <a:solidFill>
                  <a:schemeClr val="accent1"/>
                </a:solidFill>
              </a:rPr>
              <a:t>The </a:t>
            </a:r>
            <a:r>
              <a:rPr lang="es-MX" sz="3200" dirty="0" err="1" smtClean="0">
                <a:solidFill>
                  <a:schemeClr val="accent1"/>
                </a:solidFill>
              </a:rPr>
              <a:t>offshoregroup</a:t>
            </a:r>
            <a:endParaRPr lang="es-MX" sz="4000" dirty="0" smtClean="0">
              <a:solidFill>
                <a:schemeClr val="accent1"/>
              </a:solidFill>
            </a:endParaRPr>
          </a:p>
          <a:p>
            <a:pPr algn="ctr"/>
            <a:r>
              <a:rPr lang="es-MX" sz="4000" dirty="0" smtClean="0">
                <a:solidFill>
                  <a:srgbClr val="62C2C1"/>
                </a:solidFill>
              </a:rPr>
              <a:t>Consultor </a:t>
            </a:r>
            <a:r>
              <a:rPr lang="es-MX" sz="4000" dirty="0">
                <a:solidFill>
                  <a:srgbClr val="62C2C1"/>
                </a:solidFill>
              </a:rPr>
              <a:t>TI</a:t>
            </a:r>
            <a:r>
              <a:rPr lang="es-MX" sz="4000" dirty="0" smtClean="0">
                <a:solidFill>
                  <a:srgbClr val="DF1D4B"/>
                </a:solidFill>
              </a:rPr>
              <a:t> </a:t>
            </a:r>
            <a:r>
              <a:rPr lang="es-MX" sz="3200" dirty="0" smtClean="0"/>
              <a:t>en Grupo Coliman</a:t>
            </a:r>
            <a:endParaRPr lang="es-MX" sz="4000" dirty="0" smtClean="0"/>
          </a:p>
          <a:p>
            <a:pPr algn="ctr"/>
            <a:r>
              <a:rPr lang="es-MX" sz="4000" dirty="0" smtClean="0">
                <a:solidFill>
                  <a:srgbClr val="62C2C1"/>
                </a:solidFill>
              </a:rPr>
              <a:t>Co</a:t>
            </a:r>
            <a:r>
              <a:rPr lang="es-MX" sz="4000" dirty="0">
                <a:solidFill>
                  <a:srgbClr val="62C2C1"/>
                </a:solidFill>
              </a:rPr>
              <a:t>-fundador</a:t>
            </a:r>
            <a:r>
              <a:rPr lang="es-MX" sz="4000" dirty="0" smtClean="0">
                <a:solidFill>
                  <a:srgbClr val="DF1D4B"/>
                </a:solidFill>
              </a:rPr>
              <a:t> en Cuartoo.mx </a:t>
            </a:r>
            <a:endParaRPr lang="es-MX" sz="4000" dirty="0">
              <a:solidFill>
                <a:srgbClr val="DF1D4B"/>
              </a:solidFill>
            </a:endParaRPr>
          </a:p>
          <a:p>
            <a:pPr algn="ctr"/>
            <a:endParaRPr lang="es-MX" sz="4800" dirty="0">
              <a:solidFill>
                <a:srgbClr val="DF1D4B"/>
              </a:solidFill>
            </a:endParaRPr>
          </a:p>
        </p:txBody>
      </p:sp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¿Por que aprender </a:t>
            </a:r>
            <a:r>
              <a:rPr lang="es-ES_tradnl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1690689"/>
            <a:ext cx="772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Puedes crear aplicaciones web, </a:t>
            </a:r>
            <a:r>
              <a:rPr lang="es-MX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en tiempo real, gráficos 3D, Juegos, etc..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4098" name="Picture 2" descr="http://doval.scripts.mit.edu/abel/32_computational_geometry/media/images/webg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3" y="4986672"/>
            <a:ext cx="1924050" cy="108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sencha.com/wp-content/uploads/2015/03/sencha-touch-her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6" y="3547695"/>
            <a:ext cx="42291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d2ujflorbtfzji.cloudfront.net/key-image/67288c32-d63c-42ee-8b26-6ce2c031fac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6" y="3074689"/>
            <a:ext cx="3276600" cy="148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¿Que necesito para desarrollar en </a:t>
            </a:r>
            <a:r>
              <a:rPr lang="es-ES_tradnl" sz="4800" dirty="0" smtClean="0">
                <a:solidFill>
                  <a:srgbClr val="DF1D4B"/>
                </a:solidFill>
              </a:rPr>
              <a:t>Javascript?</a:t>
            </a:r>
            <a:endParaRPr lang="es-ES" sz="48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Desarrollo en </a:t>
            </a:r>
            <a:r>
              <a:rPr lang="es-ES_tradnl" sz="4800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Javascript</a:t>
            </a:r>
            <a:endParaRPr lang="es-ES" sz="4800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3750" y="1784967"/>
            <a:ext cx="772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62C2C1"/>
                </a:solidFill>
              </a:rPr>
              <a:t>Solo necesitas:</a:t>
            </a:r>
          </a:p>
          <a:p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-Navegador</a:t>
            </a:r>
          </a:p>
          <a:p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-Editor de texto plano ( Sublime Text, </a:t>
            </a:r>
            <a:r>
              <a:rPr lang="es-MX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Notepad</a:t>
            </a:r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++, Visual Studio </a:t>
            </a:r>
            <a:r>
              <a:rPr lang="es-MX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s-MX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endParaRPr lang="es-MX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Conociendo la </a:t>
            </a:r>
            <a:r>
              <a:rPr lang="es-ES_tradnl" sz="4800" dirty="0" smtClean="0">
                <a:solidFill>
                  <a:srgbClr val="DF1D4B"/>
                </a:solidFill>
              </a:rPr>
              <a:t>consola</a:t>
            </a:r>
            <a:endParaRPr lang="es-ES" sz="4800" dirty="0">
              <a:solidFill>
                <a:srgbClr val="62C2C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272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Chrome – Consola Javascript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39" y="2283610"/>
            <a:ext cx="7456722" cy="351443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8761" y="1432993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err="1" smtClean="0">
                <a:latin typeface="+mj-lt"/>
              </a:rPr>
              <a:t>Ctrl+Shit+i</a:t>
            </a:r>
            <a:endParaRPr lang="es-MX" sz="4000" b="1" dirty="0">
              <a:latin typeface="+mj-lt"/>
            </a:endParaRPr>
          </a:p>
        </p:txBody>
      </p:sp>
      <p:pic>
        <p:nvPicPr>
          <p:cNvPr id="7" name="Imagen 6" descr="Cuartoo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Hola mundo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9346"/>
            <a:ext cx="6422263" cy="209235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28650" y="4637608"/>
            <a:ext cx="642226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MX" b="0" i="0" dirty="0" err="1" smtClean="0">
                <a:solidFill>
                  <a:srgbClr val="E3CEAB"/>
                </a:solidFill>
                <a:effectLst/>
                <a:latin typeface="inherit"/>
              </a:rPr>
              <a:t>public</a:t>
            </a:r>
            <a:r>
              <a:rPr lang="es-MX" b="0" i="0" dirty="0" smtClean="0">
                <a:effectLst/>
                <a:latin typeface="Courier New" panose="02070309020205020404" pitchFamily="49" charset="0"/>
              </a:rPr>
              <a:t> </a:t>
            </a:r>
            <a:r>
              <a:rPr lang="es-MX" b="0" i="0" dirty="0" err="1" smtClean="0">
                <a:solidFill>
                  <a:srgbClr val="E3CEAB"/>
                </a:solidFill>
                <a:effectLst/>
                <a:latin typeface="inherit"/>
              </a:rPr>
              <a:t>class</a:t>
            </a:r>
            <a:r>
              <a:rPr lang="es-MX" b="0" i="0" dirty="0" smtClean="0">
                <a:effectLst/>
                <a:latin typeface="Courier New" panose="02070309020205020404" pitchFamily="49" charset="0"/>
              </a:rPr>
              <a:t> </a:t>
            </a:r>
            <a:r>
              <a:rPr lang="es-MX" b="0" i="0" dirty="0" err="1" smtClean="0">
                <a:solidFill>
                  <a:srgbClr val="EFEF8F"/>
                </a:solidFill>
                <a:effectLst/>
                <a:latin typeface="Courier New" panose="02070309020205020404" pitchFamily="49" charset="0"/>
              </a:rPr>
              <a:t>HolaMundo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  </a:t>
            </a:r>
          </a:p>
          <a:p>
            <a:endParaRPr lang="es-MX" b="0" i="0" dirty="0" smtClean="0">
              <a:solidFill>
                <a:srgbClr val="DCDCDC"/>
              </a:solidFill>
              <a:effectLst/>
              <a:latin typeface="Courier New" panose="02070309020205020404" pitchFamily="49" charset="0"/>
            </a:endParaRPr>
          </a:p>
          <a:p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	</a:t>
            </a:r>
            <a:r>
              <a:rPr lang="es-MX" b="0" i="0" dirty="0" err="1" smtClean="0">
                <a:solidFill>
                  <a:srgbClr val="E3CEAB"/>
                </a:solidFill>
                <a:effectLst/>
                <a:latin typeface="inherit"/>
              </a:rPr>
              <a:t>public</a:t>
            </a:r>
            <a:r>
              <a:rPr lang="es-MX" b="0" i="0" dirty="0" smtClean="0">
                <a:effectLst/>
                <a:latin typeface="inherit"/>
              </a:rPr>
              <a:t> </a:t>
            </a:r>
            <a:r>
              <a:rPr lang="es-MX" b="0" i="0" dirty="0" err="1" smtClean="0">
                <a:solidFill>
                  <a:srgbClr val="E3CEAB"/>
                </a:solidFill>
                <a:effectLst/>
                <a:latin typeface="inherit"/>
              </a:rPr>
              <a:t>static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b="0" i="0" dirty="0" err="1" smtClean="0">
                <a:solidFill>
                  <a:srgbClr val="E3CEAB"/>
                </a:solidFill>
                <a:effectLst/>
                <a:latin typeface="inherit"/>
              </a:rPr>
              <a:t>void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MX" b="0" i="0" dirty="0" err="1" smtClean="0">
                <a:solidFill>
                  <a:srgbClr val="EFEF8F"/>
                </a:solidFill>
                <a:effectLst/>
                <a:latin typeface="inherit"/>
              </a:rPr>
              <a:t>main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inherit"/>
              </a:rPr>
              <a:t>String[] </a:t>
            </a:r>
            <a:r>
              <a:rPr lang="es-MX" b="0" i="0" dirty="0" err="1" smtClean="0">
                <a:solidFill>
                  <a:srgbClr val="DCDCDC"/>
                </a:solidFill>
                <a:effectLst/>
                <a:latin typeface="inherit"/>
              </a:rPr>
              <a:t>args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 { 			</a:t>
            </a:r>
            <a:r>
              <a:rPr lang="es-MX" b="0" i="0" dirty="0" err="1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s-MX" b="0" i="0" dirty="0" err="1" smtClean="0">
                <a:solidFill>
                  <a:srgbClr val="E3CEAB"/>
                </a:solidFill>
                <a:effectLst/>
                <a:latin typeface="inherit"/>
              </a:rPr>
              <a:t>out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MX" b="0" i="0" dirty="0" smtClean="0">
                <a:solidFill>
                  <a:srgbClr val="CC9393"/>
                </a:solidFill>
                <a:effectLst/>
                <a:latin typeface="Courier New" panose="02070309020205020404" pitchFamily="49" charset="0"/>
              </a:rPr>
              <a:t>"Hola Mundo"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	</a:t>
            </a:r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r>
              <a:rPr lang="es-MX" b="0" i="0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 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628650" y="3760709"/>
            <a:ext cx="5837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¿ Es mas fácil que java ?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4189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</a:rPr>
              <a:t>¿</a:t>
            </a:r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 es el </a:t>
            </a:r>
            <a:r>
              <a:rPr lang="es-ES_tradnl" sz="4800" dirty="0" smtClean="0">
                <a:solidFill>
                  <a:srgbClr val="DF1D4B"/>
                </a:solidFill>
              </a:rPr>
              <a:t>DOM</a:t>
            </a:r>
            <a:r>
              <a:rPr lang="es-ES_tradnl" sz="4800" dirty="0" smtClean="0">
                <a:solidFill>
                  <a:srgbClr val="62C2C1"/>
                </a:solidFill>
              </a:rPr>
              <a:t>?</a:t>
            </a:r>
            <a:endParaRPr lang="es-ES" sz="48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¿Qué es el </a:t>
            </a:r>
            <a:r>
              <a:rPr lang="es-ES_tradnl" sz="4800" dirty="0" err="1">
                <a:solidFill>
                  <a:srgbClr val="62C2C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ocument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4800" dirty="0" err="1">
                <a:solidFill>
                  <a:srgbClr val="62C2C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bject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4800" dirty="0" err="1">
                <a:solidFill>
                  <a:srgbClr val="62C2C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odel</a:t>
            </a:r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la interface que permite a </a:t>
            </a:r>
            <a:r>
              <a:rPr lang="es-MX" sz="4000" dirty="0">
                <a:solidFill>
                  <a:srgbClr val="DF1D4B"/>
                </a:solidFill>
              </a:rPr>
              <a:t>Javascript</a:t>
            </a:r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Interactuar con el contenido de una pagina.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El</a:t>
            </a:r>
            <a:r>
              <a:rPr lang="es-ES_tradnl" sz="4000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 DOM </a:t>
            </a:r>
            <a:r>
              <a:rPr lang="es-ES_tradn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nos permite:</a:t>
            </a:r>
            <a:endParaRPr lang="es-ES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8650" y="1690689"/>
            <a:ext cx="772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-Los elementos </a:t>
            </a:r>
            <a:r>
              <a:rPr lang="es-MX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es-MX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-Atributos de una etiqueta</a:t>
            </a:r>
          </a:p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-Estilos CSS</a:t>
            </a:r>
          </a:p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-Reaccionar ante los eventos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Árbol del </a:t>
            </a:r>
            <a:r>
              <a:rPr lang="es-ES_tradnl" sz="4000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DOM</a:t>
            </a:r>
            <a:endParaRPr lang="es-ES" sz="4000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1026" name="Picture 2" descr="https://cdn.tutsplus.com/net/uploads/legacy/216_dom/img/dom_basi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" t="1199" r="1457" b="2575"/>
          <a:stretch/>
        </p:blipFill>
        <p:spPr bwMode="auto">
          <a:xfrm>
            <a:off x="628650" y="1690689"/>
            <a:ext cx="7521262" cy="38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Aplicaciones </a:t>
            </a:r>
            <a:r>
              <a:rPr lang="es-MX" sz="4800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recientes</a:t>
            </a:r>
            <a:r>
              <a:rPr lang="es-MX" dirty="0" smtClean="0"/>
              <a:t>:</a:t>
            </a:r>
            <a:endParaRPr lang="es-MX" dirty="0"/>
          </a:p>
        </p:txBody>
      </p:sp>
      <p:pic>
        <p:nvPicPr>
          <p:cNvPr id="7" name="Imagen 6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1026" name="Picture 2" descr="http://www.cuartoo.mx/assets/images/item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15" y="1718037"/>
            <a:ext cx="2896445" cy="181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uartoo.mx/assets/images/item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09" y="1718037"/>
            <a:ext cx="256032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uatroo.com/assets/img/negocio_cloud_preview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3"/>
          <a:stretch/>
        </p:blipFill>
        <p:spPr bwMode="auto">
          <a:xfrm>
            <a:off x="1780116" y="3939450"/>
            <a:ext cx="2896445" cy="1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uatroo.com/assets/img/inventory_previe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09" y="3939450"/>
            <a:ext cx="2560320" cy="1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686766" y="3254119"/>
            <a:ext cx="298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RouletteCall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76559" y="3254119"/>
            <a:ext cx="265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SorteoCloud</a:t>
            </a:r>
            <a:endParaRPr lang="es-MX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686766" y="5571447"/>
            <a:ext cx="298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NegocioCloud</a:t>
            </a:r>
            <a:endParaRPr lang="es-MX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686362" y="5571447"/>
            <a:ext cx="2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/>
              <a:t>Cuartoo</a:t>
            </a:r>
            <a:r>
              <a:rPr lang="es-MX" b="1" dirty="0"/>
              <a:t>-</a:t>
            </a:r>
            <a:r>
              <a:rPr lang="es-MX" b="1" dirty="0" smtClean="0"/>
              <a:t>Inventarios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418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Cosas notables del </a:t>
            </a:r>
            <a:r>
              <a:rPr lang="es-ES_tradnl" sz="4000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DOM</a:t>
            </a:r>
            <a:r>
              <a:rPr lang="es-ES_tradnl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s-ES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8650" y="1690689"/>
            <a:ext cx="772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-Los elementos </a:t>
            </a:r>
            <a:r>
              <a:rPr lang="es-MX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es-MX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-Atributos de una etiqueta</a:t>
            </a:r>
          </a:p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-Estilos CSS</a:t>
            </a:r>
          </a:p>
          <a:p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-Reaccionar ante los eventos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Funciones del </a:t>
            </a:r>
            <a:r>
              <a:rPr lang="es-ES_tradnl" sz="4000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DOM que usaremos</a:t>
            </a:r>
            <a:r>
              <a:rPr lang="es-ES_tradnl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s-ES" sz="4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8650" y="1690689"/>
            <a:ext cx="772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Encontrar elementos HTML</a:t>
            </a:r>
          </a:p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2400" dirty="0" err="1">
                <a:solidFill>
                  <a:srgbClr val="DF1D4B"/>
                </a:solidFill>
              </a:rPr>
              <a:t>document.getElementById</a:t>
            </a:r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("identificador")</a:t>
            </a:r>
          </a:p>
          <a:p>
            <a:r>
              <a:rPr lang="es-MX" sz="2400" dirty="0" err="1">
                <a:solidFill>
                  <a:srgbClr val="DF1D4B"/>
                </a:solidFill>
              </a:rPr>
              <a:t>document.getElementByTagName</a:t>
            </a:r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</a:t>
            </a:r>
            <a:r>
              <a:rPr lang="es-MX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tagName</a:t>
            </a:r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")</a:t>
            </a:r>
          </a:p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Modificar el HTML  con </a:t>
            </a:r>
            <a:r>
              <a:rPr lang="es-MX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sz="2400" dirty="0" err="1">
                <a:solidFill>
                  <a:srgbClr val="DF1D4B"/>
                </a:solidFill>
              </a:rPr>
              <a:t>document.write</a:t>
            </a:r>
            <a:r>
              <a:rPr lang="es-MX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(“Hola </a:t>
            </a:r>
            <a:r>
              <a:rPr lang="es-MX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beto</a:t>
            </a:r>
            <a:r>
              <a:rPr lang="es-MX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!")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</a:rPr>
              <a:t>Ejercicios</a:t>
            </a:r>
          </a:p>
          <a:p>
            <a:pPr algn="ctr"/>
            <a:r>
              <a:rPr lang="es-ES" sz="2800" dirty="0"/>
              <a:t>https://github.com/Cuartoo/TallerJavascript</a:t>
            </a:r>
          </a:p>
        </p:txBody>
      </p:sp>
    </p:spTree>
    <p:extLst>
      <p:ext uri="{BB962C8B-B14F-4D97-AF65-F5344CB8AC3E}">
        <p14:creationId xmlns:p14="http://schemas.microsoft.com/office/powerpoint/2010/main" val="24127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pic>
        <p:nvPicPr>
          <p:cNvPr id="2050" name="Picture 2" descr="http://static1.1.sqspcdn.com/static/f/923743/25777006/1418713303090/github-logo.jpg?token=m0uzdSuG3eMmhjFsWtSfD5fc2ZI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07" y="144986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21558" y="634313"/>
            <a:ext cx="7886700" cy="693911"/>
          </a:xfrm>
        </p:spPr>
        <p:txBody>
          <a:bodyPr>
            <a:normAutofit fontScale="90000"/>
          </a:bodyPr>
          <a:lstStyle/>
          <a:p>
            <a:r>
              <a:rPr lang="es-ES_tradnl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Crear cuenta de </a:t>
            </a:r>
            <a:r>
              <a:rPr lang="es-ES_tradnl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s-ES_tradnl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s-ES" sz="2800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0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4353" cy="1325563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Uso 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 elemento </a:t>
            </a:r>
            <a:r>
              <a:rPr lang="es-MX" dirty="0" smtClean="0">
                <a:solidFill>
                  <a:srgbClr val="DF1D4B"/>
                </a:solidFill>
              </a:rPr>
              <a:t>SCRIPT.</a:t>
            </a:r>
            <a:endParaRPr lang="es-MX" dirty="0">
              <a:solidFill>
                <a:srgbClr val="62C2C1"/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48" y="1690689"/>
            <a:ext cx="81343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  <a:latin typeface="Arial Narrow" panose="020B0606020202030204" pitchFamily="34" charset="0"/>
              </a:rPr>
              <a:t>&lt;!DOCTYPE HTML&gt;</a:t>
            </a:r>
            <a:r>
              <a:rPr lang="en-US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16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html&gt;</a:t>
            </a:r>
            <a:r>
              <a:rPr lang="en-US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16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head&gt;</a:t>
            </a:r>
            <a:r>
              <a:rPr lang="en-US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16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	</a:t>
            </a:r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meta http-</a:t>
            </a:r>
            <a:r>
              <a:rPr lang="en-US" sz="1600" dirty="0" err="1">
                <a:solidFill>
                  <a:srgbClr val="AB875D"/>
                </a:solidFill>
                <a:latin typeface="Arial Narrow" panose="020B0606020202030204" pitchFamily="34" charset="0"/>
              </a:rPr>
              <a:t>equiv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="</a:t>
            </a:r>
            <a:r>
              <a:rPr lang="en-US" sz="1600" dirty="0">
                <a:solidFill>
                  <a:srgbClr val="8F9C6C"/>
                </a:solidFill>
                <a:latin typeface="Arial Narrow" panose="020B0606020202030204" pitchFamily="34" charset="0"/>
              </a:rPr>
              <a:t>Content-Type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" content="</a:t>
            </a:r>
            <a:r>
              <a:rPr lang="en-US" sz="1600" dirty="0">
                <a:solidFill>
                  <a:srgbClr val="8F9C6C"/>
                </a:solidFill>
                <a:latin typeface="Arial Narrow" panose="020B0606020202030204" pitchFamily="34" charset="0"/>
              </a:rPr>
              <a:t>text/html; charset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=</a:t>
            </a:r>
            <a:r>
              <a:rPr lang="en-US" sz="1600" dirty="0">
                <a:solidFill>
                  <a:srgbClr val="8F9C6C"/>
                </a:solidFill>
                <a:latin typeface="Arial Narrow" panose="020B0606020202030204" pitchFamily="34" charset="0"/>
              </a:rPr>
              <a:t>UTF-8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" </a:t>
            </a:r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/&gt;</a:t>
            </a:r>
            <a:endParaRPr lang="en-US" sz="16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	</a:t>
            </a:r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&lt;title&gt;</a:t>
            </a:r>
            <a:r>
              <a:rPr lang="en-US" sz="1600" dirty="0" err="1" smtClean="0">
                <a:latin typeface="Arial Narrow" panose="020B0606020202030204" pitchFamily="34" charset="0"/>
              </a:rPr>
              <a:t>Mi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 err="1" smtClean="0">
                <a:latin typeface="Arial Narrow" panose="020B0606020202030204" pitchFamily="34" charset="0"/>
              </a:rPr>
              <a:t>página</a:t>
            </a:r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title</a:t>
            </a:r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&gt;</a:t>
            </a:r>
            <a:endParaRPr lang="en-US" sz="1600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head&gt;</a:t>
            </a:r>
            <a:r>
              <a:rPr lang="en-US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16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body</a:t>
            </a:r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&gt;</a:t>
            </a:r>
          </a:p>
          <a:p>
            <a:pPr lvl="1"/>
            <a:r>
              <a:rPr lang="en-US" sz="1600" dirty="0">
                <a:solidFill>
                  <a:srgbClr val="AB875D"/>
                </a:solidFill>
                <a:latin typeface="Arial Narrow" panose="020B0606020202030204" pitchFamily="34" charset="0"/>
              </a:rPr>
              <a:t>	</a:t>
            </a:r>
            <a:r>
              <a:rPr lang="en-US" sz="2000" b="1" dirty="0" smtClean="0">
                <a:latin typeface="Arial Narrow" panose="020B0606020202030204" pitchFamily="34" charset="0"/>
              </a:rPr>
              <a:t>&lt;</a:t>
            </a:r>
            <a:r>
              <a:rPr lang="en-US" sz="2000" b="1" dirty="0">
                <a:latin typeface="Arial Narrow" panose="020B0606020202030204" pitchFamily="34" charset="0"/>
              </a:rPr>
              <a:t>script type="text/</a:t>
            </a:r>
            <a:r>
              <a:rPr lang="en-US" sz="2000" b="1" dirty="0" err="1">
                <a:latin typeface="Arial Narrow" panose="020B0606020202030204" pitchFamily="34" charset="0"/>
              </a:rPr>
              <a:t>javascript</a:t>
            </a:r>
            <a:r>
              <a:rPr lang="en-US" sz="2000" b="1" dirty="0">
                <a:latin typeface="Arial Narrow" panose="020B0606020202030204" pitchFamily="34" charset="0"/>
              </a:rPr>
              <a:t>"&gt;</a:t>
            </a:r>
          </a:p>
          <a:p>
            <a:pPr lvl="1"/>
            <a:r>
              <a:rPr lang="en-US" sz="2000" b="1" dirty="0">
                <a:latin typeface="Arial Narrow" panose="020B0606020202030204" pitchFamily="34" charset="0"/>
              </a:rPr>
              <a:t>        </a:t>
            </a:r>
            <a:endParaRPr lang="en-US" sz="2000" b="1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2000" b="1" dirty="0">
                <a:latin typeface="Arial Narrow" panose="020B0606020202030204" pitchFamily="34" charset="0"/>
              </a:rPr>
              <a:t>	</a:t>
            </a:r>
            <a:r>
              <a:rPr lang="en-US" sz="2000" b="1" dirty="0" smtClean="0">
                <a:latin typeface="Arial Narrow" panose="020B0606020202030204" pitchFamily="34" charset="0"/>
              </a:rPr>
              <a:t>// </a:t>
            </a:r>
            <a:r>
              <a:rPr lang="en-US" sz="2000" b="1" dirty="0" err="1" smtClean="0">
                <a:latin typeface="Arial Narrow" panose="020B0606020202030204" pitchFamily="34" charset="0"/>
              </a:rPr>
              <a:t>Aqui</a:t>
            </a:r>
            <a:r>
              <a:rPr lang="en-US" sz="2000" b="1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latin typeface="Arial Narrow" panose="020B0606020202030204" pitchFamily="34" charset="0"/>
              </a:rPr>
              <a:t>tu</a:t>
            </a:r>
            <a:r>
              <a:rPr lang="en-US" sz="2000" b="1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latin typeface="Arial Narrow" panose="020B0606020202030204" pitchFamily="34" charset="0"/>
              </a:rPr>
              <a:t>codigo</a:t>
            </a:r>
            <a:r>
              <a:rPr lang="en-US" sz="2000" b="1" dirty="0" smtClean="0"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latin typeface="Arial Narrow" panose="020B0606020202030204" pitchFamily="34" charset="0"/>
              </a:rPr>
              <a:t>javascript</a:t>
            </a:r>
            <a:endParaRPr lang="en-US" sz="2000" b="1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2000" b="1" dirty="0">
                <a:latin typeface="Arial Narrow" panose="020B0606020202030204" pitchFamily="34" charset="0"/>
              </a:rPr>
              <a:t>	</a:t>
            </a:r>
            <a:endParaRPr lang="en-US" sz="2000" b="1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2000" b="1" dirty="0" smtClean="0">
                <a:latin typeface="Arial Narrow" panose="020B0606020202030204" pitchFamily="34" charset="0"/>
              </a:rPr>
              <a:t>	&lt;/</a:t>
            </a:r>
            <a:r>
              <a:rPr lang="en-US" sz="2000" b="1" dirty="0">
                <a:latin typeface="Arial Narrow" panose="020B0606020202030204" pitchFamily="34" charset="0"/>
              </a:rPr>
              <a:t>script&gt;</a:t>
            </a:r>
            <a:endParaRPr lang="en-US" sz="2000" b="1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&lt;/body&gt;</a:t>
            </a:r>
          </a:p>
          <a:p>
            <a:r>
              <a:rPr lang="en-US" sz="16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&lt;/html&gt;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43338" y="5571447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1</a:t>
            </a:r>
          </a:p>
        </p:txBody>
      </p:sp>
    </p:spTree>
    <p:extLst>
      <p:ext uri="{BB962C8B-B14F-4D97-AF65-F5344CB8AC3E}">
        <p14:creationId xmlns:p14="http://schemas.microsoft.com/office/powerpoint/2010/main" val="36419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4353" cy="1325563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Enlace a </a:t>
            </a:r>
            <a:r>
              <a:rPr lang="es-MX" dirty="0" smtClean="0">
                <a:solidFill>
                  <a:srgbClr val="DF1D4B"/>
                </a:solidFill>
              </a:rPr>
              <a:t>SCRIPTS </a:t>
            </a:r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externos</a:t>
            </a:r>
            <a:endParaRPr lang="es-MX" dirty="0">
              <a:solidFill>
                <a:srgbClr val="62C2C1"/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49" y="1690689"/>
            <a:ext cx="81343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77777"/>
                </a:solidFill>
                <a:latin typeface="Arial Narrow" panose="020B0606020202030204" pitchFamily="34" charset="0"/>
              </a:rPr>
              <a:t>&lt;!DOCTYPE HTML&gt;</a:t>
            </a:r>
            <a:r>
              <a:rPr lang="en-US" sz="20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html&gt;</a:t>
            </a:r>
            <a:r>
              <a:rPr lang="en-US" sz="20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head&gt;</a:t>
            </a:r>
            <a:r>
              <a:rPr lang="en-US" sz="20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meta http-</a:t>
            </a:r>
            <a:r>
              <a:rPr lang="en-US" sz="2000" dirty="0" err="1">
                <a:solidFill>
                  <a:srgbClr val="AB875D"/>
                </a:solidFill>
                <a:latin typeface="Arial Narrow" panose="020B0606020202030204" pitchFamily="34" charset="0"/>
              </a:rPr>
              <a:t>equiv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="</a:t>
            </a:r>
            <a:r>
              <a:rPr lang="en-US" sz="2000" dirty="0">
                <a:solidFill>
                  <a:srgbClr val="8F9C6C"/>
                </a:solidFill>
                <a:latin typeface="Arial Narrow" panose="020B0606020202030204" pitchFamily="34" charset="0"/>
              </a:rPr>
              <a:t>Content-Type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" content="</a:t>
            </a:r>
            <a:r>
              <a:rPr lang="en-US" sz="2000" dirty="0">
                <a:solidFill>
                  <a:srgbClr val="8F9C6C"/>
                </a:solidFill>
                <a:latin typeface="Arial Narrow" panose="020B0606020202030204" pitchFamily="34" charset="0"/>
              </a:rPr>
              <a:t>text/html; charset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=</a:t>
            </a:r>
            <a:r>
              <a:rPr lang="en-US" sz="2000" dirty="0">
                <a:solidFill>
                  <a:srgbClr val="8F9C6C"/>
                </a:solidFill>
                <a:latin typeface="Arial Narrow" panose="020B0606020202030204" pitchFamily="34" charset="0"/>
              </a:rPr>
              <a:t>UTF-8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" </a:t>
            </a:r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/&gt;</a:t>
            </a:r>
            <a:endParaRPr 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  <a:latin typeface="Arial Narrow" panose="020B0606020202030204" pitchFamily="34" charset="0"/>
              </a:rPr>
              <a:t>	</a:t>
            </a:r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&lt;title&gt;</a:t>
            </a:r>
            <a:r>
              <a:rPr lang="en-US" sz="2000" dirty="0" err="1" smtClean="0">
                <a:latin typeface="Arial Narrow" panose="020B0606020202030204" pitchFamily="34" charset="0"/>
              </a:rPr>
              <a:t>Mi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 smtClean="0">
                <a:latin typeface="Arial Narrow" panose="020B0606020202030204" pitchFamily="34" charset="0"/>
              </a:rPr>
              <a:t>página</a:t>
            </a:r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title</a:t>
            </a:r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&gt;</a:t>
            </a:r>
          </a:p>
          <a:p>
            <a:pPr lvl="1"/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	</a:t>
            </a:r>
            <a:r>
              <a:rPr lang="en-US" sz="2400" dirty="0">
                <a:latin typeface="Arial Narrow" panose="020B0606020202030204" pitchFamily="34" charset="0"/>
              </a:rPr>
              <a:t>&lt;script type="text/</a:t>
            </a:r>
            <a:r>
              <a:rPr lang="en-US" sz="2400" dirty="0" err="1">
                <a:latin typeface="Arial Narrow" panose="020B0606020202030204" pitchFamily="34" charset="0"/>
              </a:rPr>
              <a:t>javascript</a:t>
            </a:r>
            <a:r>
              <a:rPr lang="en-US" sz="2400" dirty="0">
                <a:latin typeface="Arial Narrow" panose="020B0606020202030204" pitchFamily="34" charset="0"/>
              </a:rPr>
              <a:t>" </a:t>
            </a:r>
            <a:r>
              <a:rPr lang="en-US" sz="2400" dirty="0" err="1">
                <a:latin typeface="Arial Narrow" panose="020B0606020202030204" pitchFamily="34" charset="0"/>
              </a:rPr>
              <a:t>src</a:t>
            </a:r>
            <a:r>
              <a:rPr lang="en-US" sz="2400" dirty="0" smtClean="0">
                <a:latin typeface="Arial Narrow" panose="020B0606020202030204" pitchFamily="34" charset="0"/>
              </a:rPr>
              <a:t>=“</a:t>
            </a:r>
            <a:r>
              <a:rPr lang="en-US" sz="2400" u="sng" dirty="0" smtClean="0">
                <a:latin typeface="Arial Narrow" panose="020B0606020202030204" pitchFamily="34" charset="0"/>
              </a:rPr>
              <a:t>mi-script.js</a:t>
            </a:r>
            <a:r>
              <a:rPr lang="en-US" sz="2400" dirty="0">
                <a:latin typeface="Arial Narrow" panose="020B0606020202030204" pitchFamily="34" charset="0"/>
              </a:rPr>
              <a:t>"&gt;&lt;/script&gt;</a:t>
            </a:r>
          </a:p>
          <a:p>
            <a:pPr lvl="1"/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head&gt;</a:t>
            </a:r>
            <a:r>
              <a:rPr lang="en-US" sz="2000" dirty="0">
                <a:solidFill>
                  <a:srgbClr val="FFFFFF"/>
                </a:solidFill>
                <a:latin typeface="Arial Narrow" panose="020B0606020202030204" pitchFamily="34" charset="0"/>
              </a:rPr>
              <a:t> </a:t>
            </a:r>
            <a:endParaRPr 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</a:t>
            </a:r>
            <a:r>
              <a:rPr lang="en-US" sz="2000" dirty="0">
                <a:solidFill>
                  <a:srgbClr val="AB875D"/>
                </a:solidFill>
                <a:latin typeface="Arial Narrow" panose="020B0606020202030204" pitchFamily="34" charset="0"/>
              </a:rPr>
              <a:t>body</a:t>
            </a:r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&gt;</a:t>
            </a:r>
          </a:p>
          <a:p>
            <a:pPr lvl="1"/>
            <a:endParaRPr lang="en-US" sz="2000" dirty="0" smtClean="0">
              <a:solidFill>
                <a:srgbClr val="AB875D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&lt;/body&gt;</a:t>
            </a:r>
          </a:p>
          <a:p>
            <a:r>
              <a:rPr lang="en-US" sz="2000" dirty="0" smtClean="0">
                <a:solidFill>
                  <a:srgbClr val="AB875D"/>
                </a:solidFill>
                <a:latin typeface="Arial Narrow" panose="020B0606020202030204" pitchFamily="34" charset="0"/>
              </a:rPr>
              <a:t>&lt;/html&gt;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043338" y="5571447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</a:t>
            </a:r>
            <a:r>
              <a:rPr lang="es-MX" dirty="0" smtClean="0"/>
              <a:t>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26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Manipulación de </a:t>
            </a:r>
            <a:r>
              <a:rPr lang="es-ES_tradnl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elementos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49" y="2101283"/>
            <a:ext cx="81343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 este ejemplo accederemos a un </a:t>
            </a:r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elemento HTML </a:t>
            </a:r>
            <a:r>
              <a:rPr lang="es-MX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usando la función </a:t>
            </a:r>
            <a:r>
              <a:rPr lang="es-MX" sz="4000" dirty="0" err="1" smtClean="0">
                <a:solidFill>
                  <a:srgbClr val="62C2C1"/>
                </a:solidFill>
              </a:rPr>
              <a:t>getElementById</a:t>
            </a:r>
            <a:r>
              <a:rPr lang="es-MX" sz="4000" dirty="0" smtClean="0">
                <a:solidFill>
                  <a:srgbClr val="62C2C1"/>
                </a:solidFill>
              </a:rPr>
              <a:t>.</a:t>
            </a:r>
          </a:p>
          <a:p>
            <a:endParaRPr lang="es-MX" sz="4000" dirty="0">
              <a:solidFill>
                <a:srgbClr val="62C2C1"/>
              </a:solidFill>
            </a:endParaRPr>
          </a:p>
          <a:p>
            <a:pPr algn="ctr"/>
            <a:r>
              <a:rPr lang="es-MX" sz="3600" dirty="0" err="1" smtClean="0">
                <a:solidFill>
                  <a:srgbClr val="FF0000"/>
                </a:solidFill>
              </a:rPr>
              <a:t>document</a:t>
            </a:r>
            <a:r>
              <a:rPr lang="es-MX" sz="3600" dirty="0" err="1" smtClean="0">
                <a:solidFill>
                  <a:srgbClr val="62C2C1"/>
                </a:solidFill>
              </a:rPr>
              <a:t>.getElementById</a:t>
            </a:r>
            <a:r>
              <a:rPr lang="es-MX" sz="3600" dirty="0" smtClean="0">
                <a:solidFill>
                  <a:srgbClr val="62C2C1"/>
                </a:solidFill>
              </a:rPr>
              <a:t>(</a:t>
            </a:r>
            <a:r>
              <a:rPr lang="es-MX" sz="3600" dirty="0" smtClean="0"/>
              <a:t>‘Id’</a:t>
            </a:r>
            <a:r>
              <a:rPr lang="es-MX" sz="3600" dirty="0" smtClean="0">
                <a:solidFill>
                  <a:srgbClr val="62C2C1"/>
                </a:solidFill>
              </a:rPr>
              <a:t>)</a:t>
            </a:r>
          </a:p>
          <a:p>
            <a:pPr algn="ctr"/>
            <a:endParaRPr lang="es-MX" sz="3600" dirty="0">
              <a:solidFill>
                <a:srgbClr val="62C2C1"/>
              </a:solidFill>
            </a:endParaRPr>
          </a:p>
          <a:p>
            <a:pPr algn="ctr"/>
            <a:endParaRPr lang="es-MX" sz="3600" dirty="0" smtClean="0">
              <a:solidFill>
                <a:srgbClr val="62C2C1"/>
              </a:solidFill>
            </a:endParaRPr>
          </a:p>
          <a:p>
            <a:pPr algn="ctr"/>
            <a:r>
              <a:rPr lang="es-MX" sz="2800" dirty="0" smtClean="0"/>
              <a:t>Ejercicio # 3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8413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 </a:t>
            </a:r>
            <a:r>
              <a:rPr lang="es-ES_tradnl" sz="4800" dirty="0" smtClean="0">
                <a:solidFill>
                  <a:srgbClr val="DF1D4B"/>
                </a:solidFill>
              </a:rPr>
              <a:t>Dato</a:t>
            </a:r>
            <a:endParaRPr lang="es-ES" sz="48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dato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49" y="2101283"/>
            <a:ext cx="813435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JavaScript los tipos de dato son dinámicos:</a:t>
            </a:r>
          </a:p>
          <a:p>
            <a:endParaRPr lang="es-MX" sz="4000" dirty="0" smtClean="0">
              <a:solidFill>
                <a:srgbClr val="62C2C1"/>
              </a:solidFill>
            </a:endParaRPr>
          </a:p>
          <a:p>
            <a:r>
              <a:rPr lang="es-MX" sz="3600" dirty="0" err="1">
                <a:solidFill>
                  <a:srgbClr val="62C2C1"/>
                </a:solidFill>
              </a:rPr>
              <a:t>var</a:t>
            </a:r>
            <a:r>
              <a:rPr lang="es-MX" sz="3600" dirty="0">
                <a:solidFill>
                  <a:srgbClr val="62C2C1"/>
                </a:solidFill>
              </a:rPr>
              <a:t> </a:t>
            </a:r>
            <a:r>
              <a:rPr lang="es-MX" sz="3600" dirty="0"/>
              <a:t>x</a:t>
            </a:r>
            <a:r>
              <a:rPr lang="es-MX" sz="3600" dirty="0">
                <a:solidFill>
                  <a:srgbClr val="62C2C1"/>
                </a:solidFill>
              </a:rPr>
              <a:t>;  </a:t>
            </a:r>
            <a:r>
              <a:rPr lang="es-MX" sz="3600" dirty="0" smtClean="0">
                <a:solidFill>
                  <a:schemeClr val="accent2">
                    <a:lumMod val="75000"/>
                  </a:schemeClr>
                </a:solidFill>
              </a:rPr>
              <a:t>// La </a:t>
            </a:r>
            <a:r>
              <a:rPr lang="es-MX" sz="3600" dirty="0">
                <a:solidFill>
                  <a:schemeClr val="accent2">
                    <a:lumMod val="75000"/>
                  </a:schemeClr>
                </a:solidFill>
              </a:rPr>
              <a:t>variable x ahora es </a:t>
            </a:r>
            <a:r>
              <a:rPr lang="es-MX" sz="3600" dirty="0" err="1">
                <a:solidFill>
                  <a:srgbClr val="00B0F0"/>
                </a:solidFill>
              </a:rPr>
              <a:t>undefined</a:t>
            </a:r>
            <a:endParaRPr lang="es-MX" sz="3600" dirty="0">
              <a:solidFill>
                <a:srgbClr val="00B0F0"/>
              </a:solidFill>
            </a:endParaRPr>
          </a:p>
          <a:p>
            <a:r>
              <a:rPr lang="es-MX" sz="3600" dirty="0" err="1">
                <a:solidFill>
                  <a:srgbClr val="62C2C1"/>
                </a:solidFill>
              </a:rPr>
              <a:t>var</a:t>
            </a:r>
            <a:r>
              <a:rPr lang="es-MX" sz="3600" dirty="0">
                <a:solidFill>
                  <a:srgbClr val="62C2C1"/>
                </a:solidFill>
              </a:rPr>
              <a:t> </a:t>
            </a:r>
            <a:r>
              <a:rPr lang="es-MX" sz="3600" dirty="0"/>
              <a:t>x</a:t>
            </a:r>
            <a:r>
              <a:rPr lang="es-MX" sz="3600" dirty="0">
                <a:solidFill>
                  <a:srgbClr val="62C2C1"/>
                </a:solidFill>
              </a:rPr>
              <a:t> = </a:t>
            </a:r>
            <a:r>
              <a:rPr lang="es-MX" sz="3600" dirty="0"/>
              <a:t>5</a:t>
            </a:r>
            <a:r>
              <a:rPr lang="es-MX" sz="3600" dirty="0">
                <a:solidFill>
                  <a:srgbClr val="62C2C1"/>
                </a:solidFill>
              </a:rPr>
              <a:t>; </a:t>
            </a:r>
            <a:r>
              <a:rPr lang="es-MX" sz="3600" dirty="0">
                <a:solidFill>
                  <a:schemeClr val="accent2">
                    <a:lumMod val="75000"/>
                  </a:schemeClr>
                </a:solidFill>
              </a:rPr>
              <a:t>// Ahora x es un </a:t>
            </a:r>
            <a:r>
              <a:rPr lang="es-MX" sz="3600" dirty="0" err="1">
                <a:solidFill>
                  <a:srgbClr val="00B0F0"/>
                </a:solidFill>
              </a:rPr>
              <a:t>numerico</a:t>
            </a:r>
            <a:endParaRPr lang="es-MX" sz="3600" dirty="0">
              <a:solidFill>
                <a:srgbClr val="00B0F0"/>
              </a:solidFill>
            </a:endParaRPr>
          </a:p>
          <a:p>
            <a:r>
              <a:rPr lang="es-MX" sz="3600" dirty="0" err="1">
                <a:solidFill>
                  <a:srgbClr val="62C2C1"/>
                </a:solidFill>
              </a:rPr>
              <a:t>var</a:t>
            </a:r>
            <a:r>
              <a:rPr lang="es-MX" sz="3600" dirty="0">
                <a:solidFill>
                  <a:srgbClr val="62C2C1"/>
                </a:solidFill>
              </a:rPr>
              <a:t> </a:t>
            </a:r>
            <a:r>
              <a:rPr lang="es-MX" sz="3600" dirty="0"/>
              <a:t>x</a:t>
            </a:r>
            <a:r>
              <a:rPr lang="es-MX" sz="3600" dirty="0">
                <a:solidFill>
                  <a:srgbClr val="62C2C1"/>
                </a:solidFill>
              </a:rPr>
              <a:t> = </a:t>
            </a:r>
            <a:r>
              <a:rPr lang="es-MX" sz="3600" dirty="0"/>
              <a:t>"Juan"; </a:t>
            </a:r>
            <a:r>
              <a:rPr lang="es-MX" sz="3600" dirty="0" smtClean="0">
                <a:solidFill>
                  <a:schemeClr val="accent2">
                    <a:lumMod val="75000"/>
                  </a:schemeClr>
                </a:solidFill>
              </a:rPr>
              <a:t>//Ahora </a:t>
            </a:r>
            <a:r>
              <a:rPr lang="es-MX" sz="3600" dirty="0">
                <a:solidFill>
                  <a:schemeClr val="accent2">
                    <a:lumMod val="75000"/>
                  </a:schemeClr>
                </a:solidFill>
              </a:rPr>
              <a:t>x es un </a:t>
            </a:r>
            <a:r>
              <a:rPr lang="es-MX" sz="3600" dirty="0" err="1">
                <a:solidFill>
                  <a:srgbClr val="00B0F0"/>
                </a:solidFill>
              </a:rPr>
              <a:t>string</a:t>
            </a:r>
            <a:endParaRPr lang="es-MX" sz="3600" dirty="0">
              <a:solidFill>
                <a:srgbClr val="00B0F0"/>
              </a:solidFill>
            </a:endParaRPr>
          </a:p>
          <a:p>
            <a:pPr algn="ctr"/>
            <a:endParaRPr lang="es-MX" sz="36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dato: 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Strings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50" y="1690689"/>
            <a:ext cx="813435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</a:t>
            </a:r>
            <a:r>
              <a:rPr lang="es-MX" sz="2800" b="1" dirty="0" err="1" smtClean="0">
                <a:solidFill>
                  <a:srgbClr val="DF1D4B"/>
                </a:solidFill>
              </a:rPr>
              <a:t>Strings</a:t>
            </a:r>
            <a:r>
              <a:rPr lang="es-MX" sz="2800" b="1" dirty="0" smtClean="0">
                <a:solidFill>
                  <a:srgbClr val="DF1D4B"/>
                </a:solidFill>
              </a:rPr>
              <a:t> </a:t>
            </a:r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son una secuencia de caracteres, debe ser encerrada entre comillas o comillas simples.</a:t>
            </a:r>
          </a:p>
          <a:p>
            <a:endParaRPr lang="es-MX" sz="4000" dirty="0" smtClean="0">
              <a:solidFill>
                <a:srgbClr val="62C2C1"/>
              </a:solidFill>
            </a:endParaRPr>
          </a:p>
          <a:p>
            <a:r>
              <a:rPr lang="es-MX" sz="2800" dirty="0" err="1">
                <a:solidFill>
                  <a:srgbClr val="62C2C1"/>
                </a:solidFill>
              </a:rPr>
              <a:t>var</a:t>
            </a:r>
            <a:r>
              <a:rPr lang="es-MX" sz="2800" dirty="0">
                <a:solidFill>
                  <a:srgbClr val="62C2C1"/>
                </a:solidFill>
              </a:rPr>
              <a:t> </a:t>
            </a:r>
            <a:r>
              <a:rPr lang="es-MX" sz="2800" dirty="0"/>
              <a:t>nombre</a:t>
            </a:r>
            <a:r>
              <a:rPr lang="es-MX" sz="2800" dirty="0">
                <a:solidFill>
                  <a:srgbClr val="62C2C1"/>
                </a:solidFill>
              </a:rPr>
              <a:t> </a:t>
            </a:r>
            <a:r>
              <a:rPr lang="es-MX" sz="2800" dirty="0"/>
              <a:t>= "Juan </a:t>
            </a:r>
            <a:r>
              <a:rPr lang="es-MX" sz="2800" dirty="0" err="1"/>
              <a:t>Perez</a:t>
            </a:r>
            <a:r>
              <a:rPr lang="es-MX" sz="2800" dirty="0"/>
              <a:t>";</a:t>
            </a:r>
          </a:p>
          <a:p>
            <a:r>
              <a:rPr lang="es-MX" sz="2800" dirty="0" err="1">
                <a:solidFill>
                  <a:srgbClr val="62C2C1"/>
                </a:solidFill>
              </a:rPr>
              <a:t>var</a:t>
            </a:r>
            <a:r>
              <a:rPr lang="es-MX" sz="2800" dirty="0">
                <a:solidFill>
                  <a:srgbClr val="62C2C1"/>
                </a:solidFill>
              </a:rPr>
              <a:t> </a:t>
            </a:r>
            <a:r>
              <a:rPr lang="es-MX" sz="2800" dirty="0"/>
              <a:t>nombre = 'Juan </a:t>
            </a:r>
            <a:r>
              <a:rPr lang="es-MX" sz="2800" dirty="0" err="1"/>
              <a:t>Perez</a:t>
            </a:r>
            <a:r>
              <a:rPr lang="es-MX" sz="2800" dirty="0"/>
              <a:t>';</a:t>
            </a:r>
          </a:p>
          <a:p>
            <a:endParaRPr lang="es-MX" sz="2800" dirty="0">
              <a:solidFill>
                <a:srgbClr val="62C2C1"/>
              </a:solidFill>
            </a:endParaRPr>
          </a:p>
          <a:p>
            <a:r>
              <a:rPr lang="es-MX" sz="2800" dirty="0" err="1">
                <a:solidFill>
                  <a:srgbClr val="62C2C1"/>
                </a:solidFill>
              </a:rPr>
              <a:t>var</a:t>
            </a:r>
            <a:r>
              <a:rPr lang="es-MX" sz="2800" dirty="0">
                <a:solidFill>
                  <a:srgbClr val="62C2C1"/>
                </a:solidFill>
              </a:rPr>
              <a:t> </a:t>
            </a:r>
            <a:r>
              <a:rPr lang="es-MX" sz="2800" dirty="0"/>
              <a:t>mensaje = "</a:t>
            </a:r>
            <a:r>
              <a:rPr lang="es-MX" sz="2800" dirty="0" err="1"/>
              <a:t>mandame</a:t>
            </a:r>
            <a:r>
              <a:rPr lang="es-MX" sz="2800" dirty="0"/>
              <a:t> un '</a:t>
            </a:r>
            <a:r>
              <a:rPr lang="es-MX" sz="2800" dirty="0" err="1"/>
              <a:t>inbox</a:t>
            </a:r>
            <a:r>
              <a:rPr lang="es-MX" sz="2800" dirty="0"/>
              <a:t>'";</a:t>
            </a:r>
          </a:p>
          <a:p>
            <a:r>
              <a:rPr lang="es-MX" sz="2800" dirty="0" err="1">
                <a:solidFill>
                  <a:srgbClr val="62C2C1"/>
                </a:solidFill>
              </a:rPr>
              <a:t>var</a:t>
            </a:r>
            <a:r>
              <a:rPr lang="es-MX" sz="2800" dirty="0">
                <a:solidFill>
                  <a:srgbClr val="62C2C1"/>
                </a:solidFill>
              </a:rPr>
              <a:t> </a:t>
            </a:r>
            <a:r>
              <a:rPr lang="es-MX" sz="2800" dirty="0"/>
              <a:t>mensaje = '</a:t>
            </a:r>
            <a:r>
              <a:rPr lang="es-MX" sz="2800" dirty="0" err="1"/>
              <a:t>mandame</a:t>
            </a:r>
            <a:r>
              <a:rPr lang="es-MX" sz="2800" dirty="0"/>
              <a:t> un "</a:t>
            </a:r>
            <a:r>
              <a:rPr lang="es-MX" sz="2800" dirty="0" err="1"/>
              <a:t>inbox</a:t>
            </a:r>
            <a:r>
              <a:rPr lang="es-MX" sz="2800" dirty="0" smtClean="0"/>
              <a:t>"';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919513" y="6057724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</a:t>
            </a:r>
            <a:r>
              <a:rPr lang="es-MX" dirty="0" smtClean="0"/>
              <a:t>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1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Pre-requisitos para este </a:t>
            </a:r>
            <a:r>
              <a:rPr lang="es-MX" sz="4800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taller</a:t>
            </a:r>
          </a:p>
        </p:txBody>
      </p:sp>
      <p:pic>
        <p:nvPicPr>
          <p:cNvPr id="7" name="Imagen 6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11200" y="2588156"/>
            <a:ext cx="772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Un poco de programación</a:t>
            </a:r>
          </a:p>
          <a:p>
            <a:pPr algn="ctr"/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Un poco de HTML</a:t>
            </a:r>
          </a:p>
          <a:p>
            <a:pPr algn="ctr"/>
            <a:endParaRPr lang="es-MX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dato: 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Numbers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50" y="1690689"/>
            <a:ext cx="81343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</a:t>
            </a:r>
            <a:r>
              <a:rPr lang="es-MX" sz="2800" dirty="0" smtClean="0">
                <a:solidFill>
                  <a:srgbClr val="DF1D4B"/>
                </a:solidFill>
              </a:rPr>
              <a:t>JavaScript </a:t>
            </a:r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todos los numéricos son representados con valor de punto flotante.</a:t>
            </a:r>
          </a:p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//Siempre usar </a:t>
            </a:r>
            <a:r>
              <a:rPr lang="es-MX" sz="4000" dirty="0" err="1" smtClean="0"/>
              <a:t>var</a:t>
            </a:r>
            <a:r>
              <a:rPr lang="es-MX" sz="4000" dirty="0" smtClean="0"/>
              <a:t> </a:t>
            </a:r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para declarar variables</a:t>
            </a:r>
          </a:p>
          <a:p>
            <a:r>
              <a:rPr lang="es-MX" sz="2400" dirty="0" err="1" smtClean="0">
                <a:solidFill>
                  <a:srgbClr val="62C2C1"/>
                </a:solidFill>
              </a:rPr>
              <a:t>var</a:t>
            </a:r>
            <a:r>
              <a:rPr lang="es-MX" sz="2400" dirty="0" smtClean="0">
                <a:solidFill>
                  <a:srgbClr val="62C2C1"/>
                </a:solidFill>
              </a:rPr>
              <a:t> </a:t>
            </a:r>
            <a:r>
              <a:rPr lang="es-MX" sz="2400" dirty="0"/>
              <a:t>x1 = 99</a:t>
            </a:r>
            <a:r>
              <a:rPr lang="es-MX" sz="2400" dirty="0">
                <a:solidFill>
                  <a:srgbClr val="62C2C1"/>
                </a:solidFill>
              </a:rPr>
              <a:t>; </a:t>
            </a: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// sin </a:t>
            </a: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decimales</a:t>
            </a:r>
            <a:endParaRPr lang="es-MX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sz="2400" dirty="0" err="1">
                <a:solidFill>
                  <a:srgbClr val="62C2C1"/>
                </a:solidFill>
              </a:rPr>
              <a:t>var</a:t>
            </a:r>
            <a:r>
              <a:rPr lang="es-MX" sz="2400" dirty="0">
                <a:solidFill>
                  <a:srgbClr val="62C2C1"/>
                </a:solidFill>
              </a:rPr>
              <a:t> </a:t>
            </a:r>
            <a:r>
              <a:rPr lang="es-MX" sz="2400" dirty="0"/>
              <a:t>x2 = 99.99</a:t>
            </a:r>
            <a:r>
              <a:rPr lang="es-MX" sz="2400" dirty="0">
                <a:solidFill>
                  <a:srgbClr val="62C2C1"/>
                </a:solidFill>
              </a:rPr>
              <a:t>; </a:t>
            </a: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// con decimales</a:t>
            </a:r>
          </a:p>
          <a:p>
            <a:endParaRPr lang="es-MX" sz="2400" u="sng" dirty="0">
              <a:solidFill>
                <a:srgbClr val="62C2C1"/>
              </a:solidFill>
            </a:endParaRPr>
          </a:p>
          <a:p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//Números </a:t>
            </a: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grandes pueden ser escritos en </a:t>
            </a:r>
            <a:r>
              <a:rPr lang="es-MX" sz="2400" dirty="0" smtClean="0">
                <a:solidFill>
                  <a:schemeClr val="accent2">
                    <a:lumMod val="75000"/>
                  </a:schemeClr>
                </a:solidFill>
              </a:rPr>
              <a:t>notación científica</a:t>
            </a:r>
            <a:endParaRPr lang="es-MX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sz="2400" dirty="0" err="1">
                <a:solidFill>
                  <a:srgbClr val="62C2C1"/>
                </a:solidFill>
              </a:rPr>
              <a:t>var</a:t>
            </a:r>
            <a:r>
              <a:rPr lang="es-MX" sz="2400" dirty="0"/>
              <a:t> y=123e5</a:t>
            </a:r>
            <a:r>
              <a:rPr lang="es-MX" sz="2400" dirty="0">
                <a:solidFill>
                  <a:srgbClr val="62C2C1"/>
                </a:solidFill>
              </a:rPr>
              <a:t>; </a:t>
            </a:r>
            <a:r>
              <a:rPr lang="es-MX" sz="2400" dirty="0" smtClean="0">
                <a:solidFill>
                  <a:srgbClr val="62C2C1"/>
                </a:solidFill>
              </a:rPr>
              <a:t> </a:t>
            </a:r>
            <a:r>
              <a:rPr lang="es-MX" sz="2400" dirty="0" smtClean="0"/>
              <a:t>//</a:t>
            </a:r>
            <a:r>
              <a:rPr lang="es-MX" sz="2400" dirty="0"/>
              <a:t>12300000</a:t>
            </a:r>
          </a:p>
          <a:p>
            <a:r>
              <a:rPr lang="es-MX" sz="2400" dirty="0" err="1">
                <a:solidFill>
                  <a:srgbClr val="62C2C1"/>
                </a:solidFill>
              </a:rPr>
              <a:t>var</a:t>
            </a:r>
            <a:r>
              <a:rPr lang="es-MX" sz="2400" dirty="0">
                <a:solidFill>
                  <a:srgbClr val="62C2C1"/>
                </a:solidFill>
              </a:rPr>
              <a:t> </a:t>
            </a:r>
            <a:r>
              <a:rPr lang="es-MX" sz="2400" dirty="0"/>
              <a:t>z=123e-5</a:t>
            </a:r>
            <a:r>
              <a:rPr lang="es-MX" sz="2400" dirty="0">
                <a:solidFill>
                  <a:srgbClr val="62C2C1"/>
                </a:solidFill>
              </a:rPr>
              <a:t>; </a:t>
            </a:r>
            <a:r>
              <a:rPr lang="es-MX" sz="2400" dirty="0"/>
              <a:t>//0.00123</a:t>
            </a:r>
            <a:endParaRPr lang="es-MX" sz="24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919513" y="5873058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</a:t>
            </a:r>
            <a:r>
              <a:rPr lang="es-MX" dirty="0" smtClean="0"/>
              <a:t>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46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dato: 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Boolean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50" y="1690689"/>
            <a:ext cx="81343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</a:t>
            </a:r>
            <a:r>
              <a:rPr lang="es-MX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</a:t>
            </a:r>
            <a:r>
              <a:rPr lang="es-MX" sz="2800" b="1" dirty="0" smtClean="0">
                <a:solidFill>
                  <a:srgbClr val="DF1D4B"/>
                </a:solidFill>
              </a:rPr>
              <a:t> </a:t>
            </a:r>
            <a:r>
              <a:rPr lang="es-MX" sz="2800" b="1" dirty="0" err="1" smtClean="0">
                <a:solidFill>
                  <a:srgbClr val="DF1D4B"/>
                </a:solidFill>
              </a:rPr>
              <a:t>Boolean</a:t>
            </a:r>
            <a:r>
              <a:rPr lang="es-MX" sz="2800" b="1" dirty="0" smtClean="0">
                <a:solidFill>
                  <a:srgbClr val="DF1D4B"/>
                </a:solidFill>
              </a:rPr>
              <a:t> </a:t>
            </a:r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son usados mayormente para evaluar condiciones. Valores posibles </a:t>
            </a:r>
            <a:r>
              <a:rPr lang="es-MX" sz="2800" dirty="0" smtClean="0">
                <a:solidFill>
                  <a:srgbClr val="DF1D4B"/>
                </a:solidFill>
              </a:rPr>
              <a:t>true</a:t>
            </a:r>
            <a:r>
              <a:rPr lang="es-MX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 </a:t>
            </a:r>
            <a:r>
              <a:rPr lang="es-MX" sz="2800" dirty="0" smtClean="0">
                <a:solidFill>
                  <a:srgbClr val="DF1D4B"/>
                </a:solidFill>
              </a:rPr>
              <a:t>false</a:t>
            </a:r>
          </a:p>
          <a:p>
            <a:endParaRPr lang="es-MX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/>
              <a:t>5</a:t>
            </a:r>
            <a:r>
              <a:rPr lang="en-US" sz="2000" dirty="0" smtClean="0">
                <a:solidFill>
                  <a:srgbClr val="62C2C1"/>
                </a:solidFill>
              </a:rPr>
              <a:t> === </a:t>
            </a:r>
            <a:r>
              <a:rPr lang="en-US" sz="2000" dirty="0" smtClean="0"/>
              <a:t>(3 + 2)</a:t>
            </a:r>
            <a:r>
              <a:rPr lang="en-US" sz="2000" dirty="0" smtClean="0">
                <a:solidFill>
                  <a:srgbClr val="62C2C1"/>
                </a:solidFill>
              </a:rPr>
              <a:t>;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 = true 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Puedes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asignar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valores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Boolean a variables:</a:t>
            </a:r>
          </a:p>
          <a:p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>
                <a:solidFill>
                  <a:srgbClr val="62C2C1"/>
                </a:solidFill>
              </a:rPr>
              <a:t>var</a:t>
            </a:r>
            <a:r>
              <a:rPr lang="en-US" sz="2000" dirty="0" smtClean="0">
                <a:solidFill>
                  <a:srgbClr val="62C2C1"/>
                </a:solidFill>
              </a:rPr>
              <a:t> </a:t>
            </a:r>
            <a:r>
              <a:rPr lang="en-US" sz="2000" dirty="0" err="1" smtClean="0"/>
              <a:t>muyCansado</a:t>
            </a:r>
            <a:r>
              <a:rPr lang="en-US" sz="2000" dirty="0" smtClean="0">
                <a:solidFill>
                  <a:srgbClr val="62C2C1"/>
                </a:solidFill>
              </a:rPr>
              <a:t>= </a:t>
            </a:r>
            <a:r>
              <a:rPr lang="en-US" sz="2000" dirty="0" smtClean="0"/>
              <a:t>true</a:t>
            </a:r>
            <a:r>
              <a:rPr lang="en-US" sz="2000" dirty="0" smtClean="0">
                <a:solidFill>
                  <a:srgbClr val="62C2C1"/>
                </a:solidFill>
              </a:rPr>
              <a:t>;</a:t>
            </a:r>
          </a:p>
          <a:p>
            <a:endParaRPr lang="en-US" sz="2000" dirty="0" smtClean="0">
              <a:solidFill>
                <a:srgbClr val="62C2C1"/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Puedes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probar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de la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siguiente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manera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62C2C1"/>
                </a:solidFill>
              </a:rPr>
              <a:t>if (</a:t>
            </a:r>
            <a:r>
              <a:rPr lang="en-US" sz="2000" dirty="0" err="1"/>
              <a:t>muyCansado</a:t>
            </a:r>
            <a:r>
              <a:rPr lang="en-US" sz="2000" dirty="0" smtClean="0">
                <a:solidFill>
                  <a:srgbClr val="62C2C1"/>
                </a:solidFill>
              </a:rPr>
              <a:t>) {</a:t>
            </a:r>
          </a:p>
          <a:p>
            <a:r>
              <a:rPr lang="en-US" sz="2000" dirty="0" smtClean="0">
                <a:solidFill>
                  <a:srgbClr val="62C2C1"/>
                </a:solidFill>
              </a:rPr>
              <a:t>    // </a:t>
            </a:r>
            <a:r>
              <a:rPr lang="en-US" sz="2000" dirty="0" err="1" smtClean="0">
                <a:solidFill>
                  <a:srgbClr val="62C2C1"/>
                </a:solidFill>
              </a:rPr>
              <a:t>Duerme</a:t>
            </a:r>
            <a:r>
              <a:rPr lang="en-US" sz="2000" dirty="0" smtClean="0">
                <a:solidFill>
                  <a:srgbClr val="62C2C1"/>
                </a:solidFill>
              </a:rPr>
              <a:t> un </a:t>
            </a:r>
            <a:r>
              <a:rPr lang="en-US" sz="2000" dirty="0" err="1" smtClean="0">
                <a:solidFill>
                  <a:srgbClr val="62C2C1"/>
                </a:solidFill>
              </a:rPr>
              <a:t>poco</a:t>
            </a:r>
            <a:endParaRPr lang="en-US" sz="2000" dirty="0" smtClean="0">
              <a:solidFill>
                <a:srgbClr val="62C2C1"/>
              </a:solidFill>
            </a:endParaRPr>
          </a:p>
          <a:p>
            <a:r>
              <a:rPr lang="en-US" sz="2000" dirty="0" smtClean="0">
                <a:solidFill>
                  <a:srgbClr val="62C2C1"/>
                </a:solidFill>
              </a:rPr>
              <a:t>}</a:t>
            </a:r>
            <a:endParaRPr lang="es-MX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dato: 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undefined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null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8650" y="1690689"/>
            <a:ext cx="81343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err="1">
                <a:solidFill>
                  <a:srgbClr val="DF1D4B"/>
                </a:solidFill>
              </a:rPr>
              <a:t>u</a:t>
            </a:r>
            <a:r>
              <a:rPr lang="es-MX" sz="2800" dirty="0" err="1" smtClean="0">
                <a:solidFill>
                  <a:srgbClr val="DF1D4B"/>
                </a:solidFill>
              </a:rPr>
              <a:t>ndefined</a:t>
            </a:r>
            <a:r>
              <a:rPr lang="es-MX" sz="2800" dirty="0" smtClean="0">
                <a:solidFill>
                  <a:srgbClr val="DF1D4B"/>
                </a:solidFill>
              </a:rPr>
              <a:t> </a:t>
            </a:r>
            <a:r>
              <a:rPr lang="es-MX" sz="2800" dirty="0">
                <a:solidFill>
                  <a:srgbClr val="DF1D4B"/>
                </a:solidFill>
              </a:rPr>
              <a:t>: </a:t>
            </a:r>
            <a:r>
              <a:rPr lang="es-MX" sz="2800" dirty="0">
                <a:solidFill>
                  <a:srgbClr val="7F7F7F"/>
                </a:solidFill>
              </a:rPr>
              <a:t>es el valor que se le da a una variable que no tiene valor </a:t>
            </a:r>
          </a:p>
          <a:p>
            <a:r>
              <a:rPr lang="es-MX" sz="2800" dirty="0" err="1">
                <a:solidFill>
                  <a:srgbClr val="DF1D4B"/>
                </a:solidFill>
              </a:rPr>
              <a:t>null</a:t>
            </a:r>
            <a:r>
              <a:rPr lang="es-MX" sz="2800" dirty="0">
                <a:solidFill>
                  <a:srgbClr val="DF1D4B"/>
                </a:solidFill>
              </a:rPr>
              <a:t>: </a:t>
            </a:r>
            <a:r>
              <a:rPr lang="es-MX" sz="2800" dirty="0">
                <a:solidFill>
                  <a:srgbClr val="7F7F7F"/>
                </a:solidFill>
              </a:rPr>
              <a:t>se utiliza para darle un valor vació a una variable</a:t>
            </a:r>
            <a:endParaRPr lang="es-MX" sz="2800" dirty="0" smtClean="0">
              <a:solidFill>
                <a:srgbClr val="7F7F7F"/>
              </a:solidFill>
            </a:endParaRPr>
          </a:p>
          <a:p>
            <a:endParaRPr lang="es-MX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dirty="0" err="1" smtClean="0"/>
              <a:t>var</a:t>
            </a:r>
            <a:r>
              <a:rPr lang="en-US" sz="3600" dirty="0" smtClean="0"/>
              <a:t> </a:t>
            </a:r>
            <a:r>
              <a:rPr lang="en-US" sz="3600" dirty="0"/>
              <a:t>persona;</a:t>
            </a:r>
          </a:p>
          <a:p>
            <a:r>
              <a:rPr lang="en-US" sz="3600" b="1" dirty="0"/>
              <a:t>undefined</a:t>
            </a:r>
          </a:p>
          <a:p>
            <a:r>
              <a:rPr lang="en-US" sz="3600" dirty="0" err="1" smtClean="0"/>
              <a:t>var</a:t>
            </a:r>
            <a:r>
              <a:rPr lang="en-US" sz="3600" dirty="0" smtClean="0"/>
              <a:t> </a:t>
            </a:r>
            <a:r>
              <a:rPr lang="en-US" sz="3600" dirty="0"/>
              <a:t>animal = null;</a:t>
            </a:r>
          </a:p>
          <a:p>
            <a:r>
              <a:rPr lang="en-US" sz="3600" b="1" dirty="0"/>
              <a:t>null</a:t>
            </a:r>
            <a:endParaRPr lang="es-MX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Objetos especiales:  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Funciones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28650" y="2246073"/>
            <a:ext cx="81343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Usa el operador </a:t>
            </a:r>
            <a:r>
              <a:rPr lang="es-MX" sz="2000" b="1" dirty="0" err="1" smtClean="0">
                <a:solidFill>
                  <a:srgbClr val="0070C0"/>
                </a:solidFill>
                <a:latin typeface="+mj-lt"/>
              </a:rPr>
              <a:t>function</a:t>
            </a:r>
            <a:r>
              <a:rPr lang="es-MX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s-MX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 crear una función:</a:t>
            </a:r>
          </a:p>
          <a:p>
            <a:r>
              <a:rPr lang="es-MX" sz="2000" b="1" dirty="0" err="1" smtClean="0">
                <a:solidFill>
                  <a:srgbClr val="0070C0"/>
                </a:solidFill>
                <a:latin typeface="+mj-lt"/>
              </a:rPr>
              <a:t>function</a:t>
            </a:r>
            <a:r>
              <a:rPr lang="es-MX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s-MX" sz="2000" dirty="0" err="1" smtClean="0">
                <a:latin typeface="+mj-lt"/>
              </a:rPr>
              <a:t>nombreDeMifuncion</a:t>
            </a:r>
            <a:r>
              <a:rPr lang="es-MX" sz="2000" dirty="0" smtClean="0">
                <a:latin typeface="+mj-lt"/>
              </a:rPr>
              <a:t>(arg1, arg2) {</a:t>
            </a:r>
          </a:p>
          <a:p>
            <a:r>
              <a:rPr lang="es-MX" sz="2000" dirty="0" smtClean="0">
                <a:latin typeface="+mj-lt"/>
              </a:rPr>
              <a:t>    // Aquí va el código de la función</a:t>
            </a:r>
          </a:p>
          <a:p>
            <a:r>
              <a:rPr lang="es-MX" sz="2000" dirty="0" smtClean="0">
                <a:latin typeface="+mj-lt"/>
              </a:rPr>
              <a:t>}</a:t>
            </a:r>
          </a:p>
          <a:p>
            <a:r>
              <a:rPr lang="es-MX" dirty="0" smtClean="0"/>
              <a:t>     </a:t>
            </a:r>
          </a:p>
          <a:p>
            <a:r>
              <a:rPr lang="es-MX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Si omites el nombre de la </a:t>
            </a:r>
            <a:r>
              <a:rPr lang="es-MX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función</a:t>
            </a:r>
            <a:endParaRPr lang="es-MX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MX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estarías creando una “función </a:t>
            </a:r>
            <a:r>
              <a:rPr lang="es-MX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anonima</a:t>
            </a:r>
            <a:r>
              <a:rPr lang="es-MX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":</a:t>
            </a:r>
          </a:p>
          <a:p>
            <a:r>
              <a:rPr lang="es-MX" sz="2000" b="1" dirty="0" err="1">
                <a:solidFill>
                  <a:srgbClr val="0070C0"/>
                </a:solidFill>
                <a:latin typeface="+mj-lt"/>
              </a:rPr>
              <a:t>function</a:t>
            </a:r>
            <a:r>
              <a:rPr lang="es-MX" dirty="0" smtClean="0">
                <a:latin typeface="+mj-lt"/>
              </a:rPr>
              <a:t>(arg1, arg2) {</a:t>
            </a:r>
          </a:p>
          <a:p>
            <a:r>
              <a:rPr lang="es-MX" dirty="0" smtClean="0">
                <a:latin typeface="+mj-lt"/>
              </a:rPr>
              <a:t>    </a:t>
            </a:r>
            <a:r>
              <a:rPr lang="es-MX" dirty="0">
                <a:latin typeface="+mj-lt"/>
              </a:rPr>
              <a:t>// Aquí va el código de la función</a:t>
            </a:r>
          </a:p>
          <a:p>
            <a:r>
              <a:rPr lang="es-MX" dirty="0" smtClean="0">
                <a:latin typeface="+mj-lt"/>
              </a:rPr>
              <a:t>}</a:t>
            </a:r>
          </a:p>
          <a:p>
            <a:r>
              <a:rPr lang="es-MX" dirty="0" smtClean="0"/>
              <a:t>         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628650" y="1668082"/>
            <a:ext cx="1730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solidFill>
                  <a:srgbClr val="62C2C1"/>
                </a:solidFill>
              </a:rPr>
              <a:t>Declaración:</a:t>
            </a:r>
            <a:endParaRPr lang="es-MX" sz="24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Objetos especiales:  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Funciones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28651" y="2246073"/>
            <a:ext cx="81343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</a:rPr>
              <a:t>// Para invocar una función solo basta con referenciarla</a:t>
            </a:r>
          </a:p>
          <a:p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</a:rPr>
              <a:t>// después los paréntesis (con argumentos):</a:t>
            </a:r>
          </a:p>
          <a:p>
            <a:endParaRPr lang="es-MX" dirty="0" smtClean="0"/>
          </a:p>
          <a:p>
            <a:r>
              <a:rPr lang="es-MX" sz="2400" dirty="0" err="1" smtClean="0">
                <a:latin typeface="+mj-lt"/>
              </a:rPr>
              <a:t>nombreDeMiFuncion</a:t>
            </a:r>
            <a:r>
              <a:rPr lang="es-MX" sz="2000" dirty="0" smtClean="0"/>
              <a:t>();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// Sin argumentos</a:t>
            </a:r>
          </a:p>
          <a:p>
            <a:r>
              <a:rPr lang="es-MX" sz="2400" dirty="0" err="1">
                <a:latin typeface="+mj-lt"/>
              </a:rPr>
              <a:t>nombreDeMiFuncion</a:t>
            </a:r>
            <a:r>
              <a:rPr lang="es-MX" sz="2000" dirty="0" smtClean="0"/>
              <a:t>(‘</a:t>
            </a:r>
            <a:r>
              <a:rPr lang="es-MX" sz="2000" dirty="0" err="1" smtClean="0"/>
              <a:t>foo</a:t>
            </a:r>
            <a:r>
              <a:rPr lang="es-MX" sz="2000" dirty="0" smtClean="0"/>
              <a:t>', 'bar');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// con argumentos</a:t>
            </a:r>
          </a:p>
          <a:p>
            <a:r>
              <a:rPr lang="es-MX" dirty="0" smtClean="0"/>
              <a:t> </a:t>
            </a:r>
          </a:p>
          <a:p>
            <a:r>
              <a:rPr lang="es-MX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//También </a:t>
            </a:r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puedes invocar una función directamente sin asignarla a </a:t>
            </a:r>
          </a:p>
          <a:p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una </a:t>
            </a:r>
            <a:r>
              <a:rPr lang="es-MX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variable</a:t>
            </a:r>
          </a:p>
          <a:p>
            <a:endParaRPr lang="es-MX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MX" sz="2000" dirty="0" smtClean="0">
                <a:latin typeface="+mj-lt"/>
              </a:rPr>
              <a:t>(</a:t>
            </a:r>
            <a:r>
              <a:rPr lang="es-MX" sz="2000" b="1" dirty="0" err="1" smtClean="0">
                <a:solidFill>
                  <a:srgbClr val="0070C0"/>
                </a:solidFill>
                <a:latin typeface="+mj-lt"/>
              </a:rPr>
              <a:t>function</a:t>
            </a:r>
            <a:r>
              <a:rPr lang="es-MX" sz="2000" dirty="0" smtClean="0">
                <a:latin typeface="+mj-lt"/>
              </a:rPr>
              <a:t>(){</a:t>
            </a:r>
          </a:p>
          <a:p>
            <a:r>
              <a:rPr lang="es-MX" sz="2000" dirty="0" smtClean="0">
                <a:latin typeface="+mj-lt"/>
              </a:rPr>
              <a:t>    </a:t>
            </a:r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Esto </a:t>
            </a:r>
            <a:r>
              <a:rPr lang="es-MX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 conoce como </a:t>
            </a:r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una auto-invocación de una funciona </a:t>
            </a:r>
            <a:r>
              <a:rPr lang="es-MX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anónima</a:t>
            </a:r>
          </a:p>
          <a:p>
            <a:r>
              <a:rPr lang="es-MX" dirty="0"/>
              <a:t> </a:t>
            </a:r>
            <a:r>
              <a:rPr lang="es-MX" dirty="0" smtClean="0"/>
              <a:t>   // </a:t>
            </a:r>
            <a:r>
              <a:rPr lang="es-MX" dirty="0"/>
              <a:t>Aquí va el código de la </a:t>
            </a:r>
            <a:r>
              <a:rPr lang="es-MX" dirty="0" smtClean="0"/>
              <a:t>función</a:t>
            </a:r>
            <a:endParaRPr lang="es-MX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MX" sz="2000" dirty="0" smtClean="0">
                <a:latin typeface="+mj-lt"/>
              </a:rPr>
              <a:t>})();</a:t>
            </a:r>
            <a:endParaRPr lang="es-MX" sz="2000" dirty="0"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28650" y="1668082"/>
            <a:ext cx="1597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solidFill>
                  <a:srgbClr val="62C2C1"/>
                </a:solidFill>
              </a:rPr>
              <a:t>Invocación:</a:t>
            </a:r>
            <a:endParaRPr lang="es-MX" sz="2400" dirty="0">
              <a:solidFill>
                <a:srgbClr val="62C2C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919513" y="6226308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6</a:t>
            </a:r>
          </a:p>
        </p:txBody>
      </p:sp>
    </p:spTree>
    <p:extLst>
      <p:ext uri="{BB962C8B-B14F-4D97-AF65-F5344CB8AC3E}">
        <p14:creationId xmlns:p14="http://schemas.microsoft.com/office/powerpoint/2010/main" val="41544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Objetos especiales: 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Arrays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28650" y="1578588"/>
            <a:ext cx="813435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7F7F7F"/>
                </a:solidFill>
              </a:rPr>
              <a:t>Un </a:t>
            </a:r>
            <a:r>
              <a:rPr lang="es-MX" sz="2400" b="1" dirty="0" err="1" smtClean="0">
                <a:solidFill>
                  <a:srgbClr val="DF1D4B"/>
                </a:solidFill>
              </a:rPr>
              <a:t>Array</a:t>
            </a:r>
            <a:r>
              <a:rPr lang="es-MX" sz="2400" dirty="0" smtClean="0">
                <a:solidFill>
                  <a:srgbClr val="DF1D4B"/>
                </a:solidFill>
              </a:rPr>
              <a:t> </a:t>
            </a:r>
            <a:r>
              <a:rPr lang="es-MX" sz="2400" dirty="0">
                <a:solidFill>
                  <a:srgbClr val="7F7F7F"/>
                </a:solidFill>
              </a:rPr>
              <a:t>es una lista </a:t>
            </a:r>
            <a:r>
              <a:rPr lang="es-MX" sz="2400" dirty="0" smtClean="0">
                <a:solidFill>
                  <a:srgbClr val="7F7F7F"/>
                </a:solidFill>
              </a:rPr>
              <a:t>dinámica para almacenar objetos, básicamente </a:t>
            </a:r>
            <a:r>
              <a:rPr lang="es-MX" sz="2400" dirty="0">
                <a:solidFill>
                  <a:srgbClr val="7F7F7F"/>
                </a:solidFill>
              </a:rPr>
              <a:t>funcionan como una lista, cola o una </a:t>
            </a:r>
            <a:r>
              <a:rPr lang="es-MX" sz="2400" dirty="0" smtClean="0">
                <a:solidFill>
                  <a:srgbClr val="7F7F7F"/>
                </a:solidFill>
              </a:rPr>
              <a:t>pila.</a:t>
            </a:r>
            <a:endParaRPr lang="es-MX" sz="2000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Formas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declarar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un array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Literal: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var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 smtClean="0"/>
              <a:t>frutas</a:t>
            </a:r>
            <a:r>
              <a:rPr lang="en-US" sz="2000" dirty="0" smtClean="0"/>
              <a:t>= [‘</a:t>
            </a:r>
            <a:r>
              <a:rPr lang="en-US" sz="2000" dirty="0" err="1" smtClean="0"/>
              <a:t>manzana</a:t>
            </a:r>
            <a:r>
              <a:rPr lang="en-US" sz="2000" dirty="0" smtClean="0"/>
              <a:t>', '</a:t>
            </a:r>
            <a:r>
              <a:rPr lang="en-US" sz="2000" dirty="0" err="1" smtClean="0"/>
              <a:t>limon</a:t>
            </a:r>
            <a:r>
              <a:rPr lang="en-US" sz="2000" dirty="0" smtClean="0"/>
              <a:t>', ‘</a:t>
            </a:r>
            <a:r>
              <a:rPr lang="en-US" sz="2000" dirty="0" err="1" smtClean="0"/>
              <a:t>platano</a:t>
            </a:r>
            <a:r>
              <a:rPr lang="en-US" sz="2000" dirty="0" smtClean="0"/>
              <a:t>'];</a:t>
            </a:r>
            <a:endParaRPr lang="en-US" sz="2000" dirty="0"/>
          </a:p>
          <a:p>
            <a:r>
              <a:rPr lang="en-US" sz="2000" dirty="0"/>
              <a:t>  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sando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el </a:t>
            </a:r>
            <a:r>
              <a:rPr lang="en-US" dirty="0" smtClean="0">
                <a:solidFill>
                  <a:srgbClr val="DF1D4B"/>
                </a:solidFill>
              </a:rPr>
              <a:t>Array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constructor: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var</a:t>
            </a:r>
            <a:r>
              <a:rPr lang="en-US" sz="2000" dirty="0"/>
              <a:t> </a:t>
            </a:r>
            <a:r>
              <a:rPr lang="en-US" sz="2000" dirty="0" err="1" smtClean="0"/>
              <a:t>frutas</a:t>
            </a:r>
            <a:r>
              <a:rPr lang="en-US" sz="2000" dirty="0" smtClean="0"/>
              <a:t>= </a:t>
            </a:r>
            <a:r>
              <a:rPr lang="en-US" sz="2000" dirty="0"/>
              <a:t>new </a:t>
            </a:r>
            <a:r>
              <a:rPr lang="en-US" sz="2000" dirty="0">
                <a:solidFill>
                  <a:srgbClr val="DF1D4B"/>
                </a:solidFill>
              </a:rPr>
              <a:t>Array</a:t>
            </a:r>
            <a:r>
              <a:rPr lang="en-US" sz="2000" dirty="0" smtClean="0"/>
              <a:t>(</a:t>
            </a:r>
            <a:r>
              <a:rPr lang="en-US" sz="2000" dirty="0"/>
              <a:t>‘</a:t>
            </a:r>
            <a:r>
              <a:rPr lang="en-US" sz="2000" dirty="0" err="1"/>
              <a:t>manzana</a:t>
            </a:r>
            <a:r>
              <a:rPr lang="en-US" sz="2000" dirty="0"/>
              <a:t>', '</a:t>
            </a:r>
            <a:r>
              <a:rPr lang="en-US" sz="2000" dirty="0" err="1"/>
              <a:t>limon</a:t>
            </a:r>
            <a:r>
              <a:rPr lang="en-US" sz="2000" dirty="0"/>
              <a:t>', ‘</a:t>
            </a:r>
            <a:r>
              <a:rPr lang="en-US" sz="2000" dirty="0" err="1"/>
              <a:t>platano</a:t>
            </a:r>
            <a:r>
              <a:rPr lang="en-US" sz="2000" dirty="0"/>
              <a:t>'</a:t>
            </a:r>
            <a:r>
              <a:rPr lang="en-US" sz="2000" dirty="0" smtClean="0"/>
              <a:t>);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frutas</a:t>
            </a:r>
            <a:r>
              <a:rPr lang="en-US" sz="2000" dirty="0" smtClean="0"/>
              <a:t>[0];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Acceso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al 1er item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manzana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err="1"/>
              <a:t>frutas</a:t>
            </a:r>
            <a:r>
              <a:rPr lang="en-US" sz="2000" dirty="0" smtClean="0"/>
              <a:t>[1];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Acceso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al 2do item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limon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err="1"/>
              <a:t>frutas</a:t>
            </a:r>
            <a:r>
              <a:rPr lang="en-US" sz="2000" dirty="0" smtClean="0"/>
              <a:t>[2];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Acceso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al 3er item 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platano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s-MX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sz="2400" dirty="0">
                <a:solidFill>
                  <a:srgbClr val="7F7F7F"/>
                </a:solidFill>
              </a:rPr>
              <a:t>Funciones mas familiares : </a:t>
            </a:r>
            <a:r>
              <a:rPr lang="es-MX" sz="2400" b="1" dirty="0" err="1">
                <a:solidFill>
                  <a:srgbClr val="7F7F7F"/>
                </a:solidFill>
              </a:rPr>
              <a:t>push</a:t>
            </a:r>
            <a:r>
              <a:rPr lang="es-MX" sz="2400" dirty="0">
                <a:solidFill>
                  <a:srgbClr val="7F7F7F"/>
                </a:solidFill>
              </a:rPr>
              <a:t>, </a:t>
            </a:r>
            <a:r>
              <a:rPr lang="es-MX" sz="2400" b="1" dirty="0">
                <a:solidFill>
                  <a:srgbClr val="7F7F7F"/>
                </a:solidFill>
              </a:rPr>
              <a:t>pop</a:t>
            </a:r>
            <a:r>
              <a:rPr lang="es-MX" sz="2400" dirty="0">
                <a:solidFill>
                  <a:srgbClr val="7F7F7F"/>
                </a:solidFill>
              </a:rPr>
              <a:t>, </a:t>
            </a:r>
            <a:r>
              <a:rPr lang="es-MX" sz="2400" b="1" dirty="0" err="1">
                <a:solidFill>
                  <a:srgbClr val="7F7F7F"/>
                </a:solidFill>
              </a:rPr>
              <a:t>shift</a:t>
            </a:r>
            <a:r>
              <a:rPr lang="es-MX" sz="2400" dirty="0">
                <a:solidFill>
                  <a:srgbClr val="7F7F7F"/>
                </a:solidFill>
              </a:rPr>
              <a:t>, </a:t>
            </a:r>
            <a:r>
              <a:rPr lang="es-MX" sz="2400" b="1" dirty="0" err="1">
                <a:solidFill>
                  <a:srgbClr val="7F7F7F"/>
                </a:solidFill>
              </a:rPr>
              <a:t>unshift</a:t>
            </a:r>
            <a:r>
              <a:rPr lang="es-MX" sz="2400" dirty="0">
                <a:solidFill>
                  <a:srgbClr val="7F7F7F"/>
                </a:solidFill>
              </a:rPr>
              <a:t>, </a:t>
            </a:r>
            <a:r>
              <a:rPr lang="es-MX" sz="2400" b="1" dirty="0" err="1">
                <a:solidFill>
                  <a:srgbClr val="7F7F7F"/>
                </a:solidFill>
              </a:rPr>
              <a:t>splice</a:t>
            </a:r>
            <a:r>
              <a:rPr lang="es-MX" sz="2400" dirty="0">
                <a:solidFill>
                  <a:srgbClr val="7F7F7F"/>
                </a:solidFill>
              </a:rPr>
              <a:t>, y </a:t>
            </a:r>
            <a:r>
              <a:rPr lang="es-MX" sz="2400" b="1" dirty="0" err="1">
                <a:solidFill>
                  <a:srgbClr val="7F7F7F"/>
                </a:solidFill>
              </a:rPr>
              <a:t>slice</a:t>
            </a:r>
            <a:r>
              <a:rPr lang="es-MX" sz="2400" dirty="0">
                <a:solidFill>
                  <a:srgbClr val="7F7F7F"/>
                </a:solidFill>
              </a:rPr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919513" y="6226308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7</a:t>
            </a:r>
          </a:p>
        </p:txBody>
      </p:sp>
    </p:spTree>
    <p:extLst>
      <p:ext uri="{BB962C8B-B14F-4D97-AF65-F5344CB8AC3E}">
        <p14:creationId xmlns:p14="http://schemas.microsoft.com/office/powerpoint/2010/main" val="14615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Objetos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95383" y="1488814"/>
            <a:ext cx="813435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7F7F7F"/>
                </a:solidFill>
              </a:rPr>
              <a:t>Una colección dinámica de propiedades</a:t>
            </a:r>
          </a:p>
          <a:p>
            <a:r>
              <a:rPr lang="es-MX" dirty="0" err="1">
                <a:solidFill>
                  <a:srgbClr val="00B0F0"/>
                </a:solidFill>
              </a:rPr>
              <a:t>var</a:t>
            </a:r>
            <a:r>
              <a:rPr lang="es-MX" dirty="0"/>
              <a:t> perro = {};</a:t>
            </a:r>
          </a:p>
          <a:p>
            <a:r>
              <a:rPr lang="es-MX" dirty="0" err="1">
                <a:solidFill>
                  <a:srgbClr val="00B0F0"/>
                </a:solidFill>
              </a:rPr>
              <a:t>var</a:t>
            </a:r>
            <a:r>
              <a:rPr lang="es-MX" dirty="0">
                <a:solidFill>
                  <a:srgbClr val="00B0F0"/>
                </a:solidFill>
              </a:rPr>
              <a:t> </a:t>
            </a:r>
            <a:r>
              <a:rPr lang="es-MX" dirty="0"/>
              <a:t>gato = </a:t>
            </a:r>
            <a:r>
              <a:rPr lang="es-MX" dirty="0" err="1"/>
              <a:t>Object.create</a:t>
            </a:r>
            <a:r>
              <a:rPr lang="es-MX" dirty="0"/>
              <a:t>(</a:t>
            </a:r>
            <a:r>
              <a:rPr lang="es-MX" dirty="0" err="1"/>
              <a:t>null</a:t>
            </a:r>
            <a:r>
              <a:rPr lang="es-MX" dirty="0"/>
              <a:t>);</a:t>
            </a:r>
          </a:p>
          <a:p>
            <a:r>
              <a:rPr lang="es-MX" dirty="0" err="1">
                <a:solidFill>
                  <a:srgbClr val="00B0F0"/>
                </a:solidFill>
              </a:rPr>
              <a:t>var</a:t>
            </a:r>
            <a:r>
              <a:rPr lang="es-MX" dirty="0">
                <a:solidFill>
                  <a:srgbClr val="00B0F0"/>
                </a:solidFill>
              </a:rPr>
              <a:t> </a:t>
            </a:r>
            <a:r>
              <a:rPr lang="es-MX" dirty="0" err="1"/>
              <a:t>raton</a:t>
            </a:r>
            <a:r>
              <a:rPr lang="es-MX" dirty="0"/>
              <a:t> = new </a:t>
            </a:r>
            <a:r>
              <a:rPr lang="es-MX" dirty="0" err="1"/>
              <a:t>Object</a:t>
            </a:r>
            <a:r>
              <a:rPr lang="es-MX" dirty="0" smtClean="0"/>
              <a:t>();</a:t>
            </a:r>
          </a:p>
          <a:p>
            <a:endParaRPr lang="es-MX" dirty="0"/>
          </a:p>
          <a:p>
            <a:r>
              <a:rPr lang="es-MX" sz="2400" dirty="0">
                <a:solidFill>
                  <a:srgbClr val="7F7F7F"/>
                </a:solidFill>
              </a:rPr>
              <a:t>Pueden contener otros objetos o métodos:</a:t>
            </a:r>
          </a:p>
          <a:p>
            <a:r>
              <a:rPr lang="es-MX" dirty="0" err="1">
                <a:solidFill>
                  <a:srgbClr val="00B0F0"/>
                </a:solidFill>
              </a:rPr>
              <a:t>var</a:t>
            </a:r>
            <a:r>
              <a:rPr lang="es-MX" dirty="0"/>
              <a:t> perro = {</a:t>
            </a:r>
          </a:p>
          <a:p>
            <a:r>
              <a:rPr lang="es-MX" dirty="0"/>
              <a:t>    ladrar: </a:t>
            </a:r>
            <a:r>
              <a:rPr lang="es-MX" dirty="0" err="1"/>
              <a:t>alert</a:t>
            </a:r>
            <a:r>
              <a:rPr lang="es-MX" dirty="0"/>
              <a:t>("ladrar"),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Metodos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dirty="0"/>
              <a:t>    color: "negro",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String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MX" dirty="0"/>
              <a:t>    edad: 3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//numero</a:t>
            </a:r>
          </a:p>
          <a:p>
            <a:r>
              <a:rPr lang="es-MX" dirty="0" smtClean="0"/>
              <a:t>};</a:t>
            </a:r>
          </a:p>
          <a:p>
            <a:endParaRPr lang="es-MX" dirty="0"/>
          </a:p>
          <a:p>
            <a:r>
              <a:rPr lang="es-MX" dirty="0" err="1"/>
              <a:t>perro.ladrar</a:t>
            </a:r>
            <a:r>
              <a:rPr lang="es-MX" dirty="0"/>
              <a:t>();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// Accediendo a un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método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del objeto</a:t>
            </a:r>
          </a:p>
          <a:p>
            <a:r>
              <a:rPr lang="es-MX" dirty="0" err="1"/>
              <a:t>perro.color</a:t>
            </a:r>
            <a:r>
              <a:rPr lang="es-MX" dirty="0"/>
              <a:t>;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// Accediendo al valor de la propiedad "color" del objeto</a:t>
            </a:r>
          </a:p>
          <a:p>
            <a:r>
              <a:rPr lang="es-MX" dirty="0"/>
              <a:t>perro["color"]; </a:t>
            </a:r>
            <a:r>
              <a:rPr lang="es-MX" sz="1600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s-MX" sz="1600" dirty="0" err="1">
                <a:solidFill>
                  <a:schemeClr val="accent2">
                    <a:lumMod val="75000"/>
                  </a:schemeClr>
                </a:solidFill>
              </a:rPr>
              <a:t>Tambien</a:t>
            </a:r>
            <a:r>
              <a:rPr lang="es-MX" sz="1600" dirty="0">
                <a:solidFill>
                  <a:schemeClr val="accent2">
                    <a:lumMod val="75000"/>
                  </a:schemeClr>
                </a:solidFill>
              </a:rPr>
              <a:t> se puede acceder de esta forma</a:t>
            </a:r>
          </a:p>
        </p:txBody>
      </p:sp>
    </p:spTree>
    <p:extLst>
      <p:ext uri="{BB962C8B-B14F-4D97-AF65-F5344CB8AC3E}">
        <p14:creationId xmlns:p14="http://schemas.microsoft.com/office/powerpoint/2010/main" val="10491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Sentencias: 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s-ES_tradnl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/ </a:t>
            </a:r>
            <a:r>
              <a:rPr lang="es-ES_tradnl" dirty="0" err="1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 </a:t>
            </a:r>
            <a:endParaRPr lang="es-ES" dirty="0">
              <a:solidFill>
                <a:srgbClr val="DF1D4B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28649" y="2021009"/>
            <a:ext cx="813435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err="1">
                <a:solidFill>
                  <a:srgbClr val="62C2C1"/>
                </a:solidFill>
              </a:rPr>
              <a:t>var</a:t>
            </a:r>
            <a:r>
              <a:rPr lang="es-MX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s-MX" sz="2000" dirty="0" err="1" smtClean="0">
                <a:latin typeface="+mj-lt"/>
              </a:rPr>
              <a:t>edadLegalParaBeber</a:t>
            </a:r>
            <a:r>
              <a:rPr lang="es-MX" sz="2000" dirty="0" smtClean="0">
                <a:latin typeface="+mj-lt"/>
              </a:rPr>
              <a:t>= 18; </a:t>
            </a:r>
          </a:p>
          <a:p>
            <a:r>
              <a:rPr lang="es-MX" sz="2400" dirty="0" err="1">
                <a:solidFill>
                  <a:srgbClr val="62C2C1"/>
                </a:solidFill>
              </a:rPr>
              <a:t>var</a:t>
            </a:r>
            <a:r>
              <a:rPr lang="es-MX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s-MX" sz="2000" dirty="0" err="1" smtClean="0">
                <a:latin typeface="+mj-lt"/>
              </a:rPr>
              <a:t>tuEdad</a:t>
            </a:r>
            <a:r>
              <a:rPr lang="es-MX" sz="2000" dirty="0" smtClean="0">
                <a:latin typeface="+mj-lt"/>
              </a:rPr>
              <a:t>= 29;</a:t>
            </a:r>
          </a:p>
          <a:p>
            <a:r>
              <a:rPr lang="es-MX" sz="2000" dirty="0" smtClean="0">
                <a:latin typeface="+mj-lt"/>
              </a:rPr>
              <a:t>     </a:t>
            </a:r>
          </a:p>
          <a:p>
            <a:r>
              <a:rPr lang="es-MX" sz="2800" dirty="0" err="1">
                <a:solidFill>
                  <a:srgbClr val="62C2C1"/>
                </a:solidFill>
              </a:rPr>
              <a:t>if</a:t>
            </a:r>
            <a:r>
              <a:rPr lang="es-MX" sz="20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s-MX" sz="2000" dirty="0" smtClean="0">
                <a:latin typeface="+mj-lt"/>
              </a:rPr>
              <a:t>(</a:t>
            </a:r>
            <a:r>
              <a:rPr lang="es-MX" sz="2000" dirty="0" err="1"/>
              <a:t>tuEdad</a:t>
            </a:r>
            <a:r>
              <a:rPr lang="es-MX" sz="2000" dirty="0"/>
              <a:t> </a:t>
            </a:r>
            <a:r>
              <a:rPr lang="es-MX" sz="2000" dirty="0" smtClean="0">
                <a:latin typeface="+mj-lt"/>
              </a:rPr>
              <a:t>&gt;= </a:t>
            </a:r>
            <a:r>
              <a:rPr lang="es-MX" sz="2000" dirty="0" err="1"/>
              <a:t>edadLegalParaBeber</a:t>
            </a:r>
            <a:r>
              <a:rPr lang="es-MX" sz="2000" dirty="0" smtClean="0">
                <a:latin typeface="+mj-lt"/>
              </a:rPr>
              <a:t>) {</a:t>
            </a:r>
          </a:p>
          <a:p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   // Podemos usar </a:t>
            </a:r>
            <a:r>
              <a:rPr lang="es-MX" sz="2000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alert</a:t>
            </a:r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() para notificar al usuario</a:t>
            </a:r>
          </a:p>
          <a:p>
            <a:r>
              <a:rPr lang="es-MX" sz="2000" dirty="0" smtClean="0">
                <a:latin typeface="+mj-lt"/>
              </a:rPr>
              <a:t>    </a:t>
            </a:r>
            <a:r>
              <a:rPr lang="es-MX" sz="2000" dirty="0" err="1" smtClean="0">
                <a:latin typeface="+mj-lt"/>
              </a:rPr>
              <a:t>alert</a:t>
            </a:r>
            <a:r>
              <a:rPr lang="es-MX" sz="2000" dirty="0" smtClean="0">
                <a:latin typeface="+mj-lt"/>
              </a:rPr>
              <a:t>(‘Puedes beber, :) ');</a:t>
            </a:r>
          </a:p>
          <a:p>
            <a:r>
              <a:rPr lang="es-MX" sz="2000" dirty="0" smtClean="0">
                <a:latin typeface="+mj-lt"/>
              </a:rPr>
              <a:t>} </a:t>
            </a:r>
            <a:r>
              <a:rPr lang="es-MX" sz="2800" dirty="0" err="1">
                <a:solidFill>
                  <a:srgbClr val="62C2C1"/>
                </a:solidFill>
              </a:rPr>
              <a:t>else</a:t>
            </a:r>
            <a:r>
              <a:rPr lang="es-MX" sz="2400" dirty="0" smtClean="0">
                <a:latin typeface="+mj-lt"/>
              </a:rPr>
              <a:t> </a:t>
            </a:r>
            <a:r>
              <a:rPr lang="es-MX" sz="2000" dirty="0" smtClean="0">
                <a:latin typeface="+mj-lt"/>
              </a:rPr>
              <a:t>{</a:t>
            </a:r>
          </a:p>
          <a:p>
            <a:r>
              <a:rPr lang="es-MX" sz="2000" dirty="0" smtClean="0">
                <a:latin typeface="+mj-lt"/>
              </a:rPr>
              <a:t>    </a:t>
            </a:r>
            <a:r>
              <a:rPr lang="es-MX" sz="2000" dirty="0" err="1" smtClean="0">
                <a:latin typeface="+mj-lt"/>
              </a:rPr>
              <a:t>alert</a:t>
            </a:r>
            <a:r>
              <a:rPr lang="es-MX" sz="2000" dirty="0" smtClean="0">
                <a:latin typeface="+mj-lt"/>
              </a:rPr>
              <a:t>(‘:(, No tienes edad para beber.');</a:t>
            </a:r>
          </a:p>
          <a:p>
            <a:r>
              <a:rPr lang="es-MX" sz="2000" dirty="0" smtClean="0">
                <a:latin typeface="+mj-lt"/>
              </a:rPr>
              <a:t>}</a:t>
            </a:r>
            <a:endParaRPr lang="es-MX" sz="2000" dirty="0"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919513" y="6226308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8</a:t>
            </a:r>
          </a:p>
        </p:txBody>
      </p:sp>
    </p:spTree>
    <p:extLst>
      <p:ext uri="{BB962C8B-B14F-4D97-AF65-F5344CB8AC3E}">
        <p14:creationId xmlns:p14="http://schemas.microsoft.com/office/powerpoint/2010/main" val="30193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Operadores: </a:t>
            </a:r>
            <a:r>
              <a:rPr lang="es-ES_tradnl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Aritméticos</a:t>
            </a:r>
            <a:endParaRPr lang="es-E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19513" y="6226308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</a:t>
            </a:r>
            <a:r>
              <a:rPr lang="es-MX" dirty="0" smtClean="0"/>
              <a:t>9</a:t>
            </a:r>
            <a:endParaRPr lang="es-MX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03876"/>
              </p:ext>
            </p:extLst>
          </p:nvPr>
        </p:nvGraphicFramePr>
        <p:xfrm>
          <a:off x="628650" y="2437914"/>
          <a:ext cx="7886700" cy="3126760"/>
        </p:xfrm>
        <a:graphic>
          <a:graphicData uri="http://schemas.openxmlformats.org/drawingml/2006/table">
            <a:tbl>
              <a:tblPr/>
              <a:tblGrid>
                <a:gridCol w="1962951"/>
                <a:gridCol w="5923749"/>
              </a:tblGrid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Operador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Descripción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+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Suma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-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Resta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*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Multiplicación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/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División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%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Modulo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++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Incremento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0845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>
                          <a:effectLst/>
                        </a:rPr>
                        <a:t>--</a:t>
                      </a: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dirty="0" smtClean="0">
                          <a:effectLst/>
                        </a:rPr>
                        <a:t>Decremento</a:t>
                      </a:r>
                      <a:endParaRPr lang="es-MX" sz="1600" dirty="0">
                        <a:effectLst/>
                      </a:endParaRPr>
                    </a:p>
                  </a:txBody>
                  <a:tcPr marL="69794" marR="69794" marT="69794" marB="697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1224" y="1422338"/>
            <a:ext cx="80541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000" dirty="0">
                <a:solidFill>
                  <a:srgbClr val="7F7F7F"/>
                </a:solidFill>
              </a:rPr>
              <a:t>Son usados para realizar operaciones aritméticas sobre números ( literales o variables)</a:t>
            </a:r>
          </a:p>
        </p:txBody>
      </p:sp>
    </p:spTree>
    <p:extLst>
      <p:ext uri="{BB962C8B-B14F-4D97-AF65-F5344CB8AC3E}">
        <p14:creationId xmlns:p14="http://schemas.microsoft.com/office/powerpoint/2010/main" val="41157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Ciclos</a:t>
            </a:r>
            <a:endParaRPr lang="es-E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861004" y="6226308"/>
            <a:ext cx="142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</a:t>
            </a:r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4937" y="1282788"/>
            <a:ext cx="8054126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000" dirty="0" smtClean="0">
                <a:solidFill>
                  <a:srgbClr val="7F7F7F"/>
                </a:solidFill>
              </a:rPr>
              <a:t>Útiles cuando </a:t>
            </a:r>
            <a:r>
              <a:rPr lang="es-MX" altLang="es-MX" sz="2000" dirty="0">
                <a:solidFill>
                  <a:srgbClr val="7F7F7F"/>
                </a:solidFill>
              </a:rPr>
              <a:t>necesitas recorrer </a:t>
            </a:r>
            <a:r>
              <a:rPr lang="es-MX" altLang="es-MX" sz="2000" dirty="0" smtClean="0">
                <a:solidFill>
                  <a:srgbClr val="7F7F7F"/>
                </a:solidFill>
              </a:rPr>
              <a:t>los </a:t>
            </a:r>
            <a:r>
              <a:rPr lang="es-MX" altLang="es-MX" sz="2000" dirty="0">
                <a:solidFill>
                  <a:srgbClr val="7F7F7F"/>
                </a:solidFill>
              </a:rPr>
              <a:t>elementos de un </a:t>
            </a:r>
            <a:r>
              <a:rPr lang="es-MX" altLang="es-MX" sz="2000" dirty="0" err="1">
                <a:solidFill>
                  <a:srgbClr val="DF1D4B"/>
                </a:solidFill>
              </a:rPr>
              <a:t>Array</a:t>
            </a:r>
            <a:r>
              <a:rPr lang="es-MX" altLang="es-MX" sz="2000" dirty="0">
                <a:solidFill>
                  <a:srgbClr val="DF1D4B"/>
                </a:solidFill>
              </a:rPr>
              <a:t> </a:t>
            </a:r>
            <a:r>
              <a:rPr lang="es-MX" altLang="es-MX" sz="2000" dirty="0">
                <a:solidFill>
                  <a:srgbClr val="7F7F7F"/>
                </a:solidFill>
              </a:rPr>
              <a:t>o los miembros de un objeto. Los mas comunes son el ciclo </a:t>
            </a:r>
            <a:r>
              <a:rPr lang="es-MX" altLang="es-MX" sz="2000" dirty="0" err="1">
                <a:solidFill>
                  <a:srgbClr val="DF1D4B"/>
                </a:solidFill>
              </a:rPr>
              <a:t>For</a:t>
            </a:r>
            <a:r>
              <a:rPr lang="es-MX" altLang="es-MX" sz="2000" dirty="0">
                <a:solidFill>
                  <a:srgbClr val="DF1D4B"/>
                </a:solidFill>
              </a:rPr>
              <a:t> </a:t>
            </a:r>
            <a:r>
              <a:rPr lang="es-MX" altLang="es-MX" sz="2000" dirty="0">
                <a:solidFill>
                  <a:srgbClr val="7F7F7F"/>
                </a:solidFill>
              </a:rPr>
              <a:t>o el ciclo </a:t>
            </a:r>
            <a:r>
              <a:rPr lang="es-MX" altLang="es-MX" sz="2000" dirty="0" err="1">
                <a:solidFill>
                  <a:srgbClr val="DF1D4B"/>
                </a:solidFill>
              </a:rPr>
              <a:t>While</a:t>
            </a:r>
            <a:r>
              <a:rPr lang="es-MX" altLang="es-MX" sz="2000" dirty="0">
                <a:solidFill>
                  <a:srgbClr val="7F7F7F"/>
                </a:solidFill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dirty="0" smtClean="0">
              <a:solidFill>
                <a:srgbClr val="00B0F0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 err="1" smtClean="0">
                <a:solidFill>
                  <a:srgbClr val="00B0F0"/>
                </a:solidFill>
                <a:latin typeface="+mj-lt"/>
              </a:rPr>
              <a:t>var</a:t>
            </a:r>
            <a:r>
              <a:rPr lang="es-MX" altLang="es-MX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s-MX" altLang="es-MX" dirty="0" smtClean="0">
                <a:latin typeface="+mj-lt"/>
              </a:rPr>
              <a:t>talleres= [“</a:t>
            </a:r>
            <a:r>
              <a:rPr lang="es-MX" altLang="es-MX" dirty="0" err="1" smtClean="0">
                <a:latin typeface="+mj-lt"/>
              </a:rPr>
              <a:t>Javascript”,”IOS”,“Ruby</a:t>
            </a:r>
            <a:r>
              <a:rPr lang="es-MX" altLang="es-MX" dirty="0" smtClean="0">
                <a:latin typeface="+mj-lt"/>
              </a:rPr>
              <a:t>”, “</a:t>
            </a:r>
            <a:r>
              <a:rPr lang="es-MX" altLang="es-MX" dirty="0" err="1" smtClean="0">
                <a:latin typeface="+mj-lt"/>
              </a:rPr>
              <a:t>NodeJs</a:t>
            </a:r>
            <a:r>
              <a:rPr lang="es-MX" altLang="es-MX" dirty="0" smtClean="0">
                <a:latin typeface="+mj-lt"/>
              </a:rPr>
              <a:t>”,”SQL”,”MONGODB”];</a:t>
            </a:r>
            <a:endParaRPr lang="es-MX" altLang="es-MX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>
                <a:latin typeface="+mj-lt"/>
              </a:rPr>
              <a:t>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// </a:t>
            </a:r>
            <a:r>
              <a:rPr lang="es-MX" altLang="es-MX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WHILE</a:t>
            </a:r>
            <a:endParaRPr lang="es-MX" altLang="es-MX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 err="1">
                <a:solidFill>
                  <a:srgbClr val="00B0F0"/>
                </a:solidFill>
                <a:latin typeface="+mj-lt"/>
              </a:rPr>
              <a:t>var</a:t>
            </a:r>
            <a:r>
              <a:rPr lang="es-MX" altLang="es-MX" dirty="0">
                <a:solidFill>
                  <a:srgbClr val="00B0F0"/>
                </a:solidFill>
                <a:latin typeface="+mj-lt"/>
              </a:rPr>
              <a:t> </a:t>
            </a:r>
            <a:r>
              <a:rPr lang="es-MX" altLang="es-MX" dirty="0" err="1">
                <a:latin typeface="+mj-lt"/>
              </a:rPr>
              <a:t>counter</a:t>
            </a:r>
            <a:r>
              <a:rPr lang="es-MX" altLang="es-MX" dirty="0">
                <a:latin typeface="+mj-lt"/>
              </a:rPr>
              <a:t> =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 err="1">
                <a:solidFill>
                  <a:srgbClr val="00B0F0"/>
                </a:solidFill>
                <a:latin typeface="+mj-lt"/>
              </a:rPr>
              <a:t>var</a:t>
            </a:r>
            <a:r>
              <a:rPr lang="es-MX" altLang="es-MX" dirty="0">
                <a:solidFill>
                  <a:srgbClr val="00B0F0"/>
                </a:solidFill>
                <a:latin typeface="+mj-lt"/>
              </a:rPr>
              <a:t> </a:t>
            </a:r>
            <a:r>
              <a:rPr lang="es-MX" altLang="es-MX" dirty="0" smtClean="0">
                <a:latin typeface="+mj-lt"/>
              </a:rPr>
              <a:t>longitud= </a:t>
            </a:r>
            <a:r>
              <a:rPr lang="es-MX" altLang="es-MX" dirty="0" err="1" smtClean="0">
                <a:latin typeface="+mj-lt"/>
              </a:rPr>
              <a:t>talleres.length</a:t>
            </a:r>
            <a:r>
              <a:rPr lang="es-MX" altLang="es-MX" dirty="0">
                <a:latin typeface="+mj-lt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 err="1">
                <a:solidFill>
                  <a:srgbClr val="DF1D4B"/>
                </a:solidFill>
                <a:latin typeface="+mj-lt"/>
              </a:rPr>
              <a:t>while</a:t>
            </a:r>
            <a:r>
              <a:rPr lang="es-MX" altLang="es-MX" dirty="0">
                <a:solidFill>
                  <a:srgbClr val="DF1D4B"/>
                </a:solidFill>
                <a:latin typeface="+mj-lt"/>
              </a:rPr>
              <a:t> </a:t>
            </a:r>
            <a:r>
              <a:rPr lang="es-MX" altLang="es-MX" dirty="0">
                <a:latin typeface="+mj-lt"/>
              </a:rPr>
              <a:t>(</a:t>
            </a:r>
            <a:r>
              <a:rPr lang="es-MX" altLang="es-MX" dirty="0" err="1">
                <a:latin typeface="+mj-lt"/>
              </a:rPr>
              <a:t>counter</a:t>
            </a:r>
            <a:r>
              <a:rPr lang="es-MX" altLang="es-MX" dirty="0">
                <a:latin typeface="+mj-lt"/>
              </a:rPr>
              <a:t> &lt; </a:t>
            </a:r>
            <a:r>
              <a:rPr lang="es-MX" altLang="es-MX" dirty="0"/>
              <a:t>l</a:t>
            </a:r>
            <a:r>
              <a:rPr lang="es-MX" altLang="es-MX" dirty="0">
                <a:latin typeface="+mj-lt"/>
              </a:rPr>
              <a:t>ongitud</a:t>
            </a:r>
            <a:r>
              <a:rPr lang="es-MX" altLang="es-MX" dirty="0" smtClean="0">
                <a:latin typeface="+mj-lt"/>
              </a:rPr>
              <a:t>) </a:t>
            </a:r>
            <a:r>
              <a:rPr lang="es-MX" altLang="es-MX" dirty="0">
                <a:latin typeface="+mj-lt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+mj-lt"/>
              </a:rPr>
              <a:t> </a:t>
            </a:r>
            <a:r>
              <a:rPr lang="es-MX" altLang="es-MX" dirty="0" smtClean="0">
                <a:latin typeface="+mj-lt"/>
              </a:rPr>
              <a:t>   </a:t>
            </a:r>
            <a:r>
              <a:rPr lang="es-MX" altLang="es-MX" dirty="0" err="1" smtClean="0">
                <a:latin typeface="+mj-lt"/>
              </a:rPr>
              <a:t>alert</a:t>
            </a:r>
            <a:r>
              <a:rPr lang="es-MX" altLang="es-MX" dirty="0" smtClean="0">
                <a:latin typeface="+mj-lt"/>
              </a:rPr>
              <a:t>(</a:t>
            </a:r>
            <a:r>
              <a:rPr lang="es-MX" altLang="es-MX" dirty="0" smtClean="0"/>
              <a:t>talleres</a:t>
            </a:r>
            <a:r>
              <a:rPr lang="es-MX" altLang="es-MX" dirty="0" smtClean="0">
                <a:latin typeface="+mj-lt"/>
              </a:rPr>
              <a:t>[</a:t>
            </a:r>
            <a:r>
              <a:rPr lang="es-MX" altLang="es-MX" dirty="0" err="1" smtClean="0">
                <a:latin typeface="+mj-lt"/>
              </a:rPr>
              <a:t>counter</a:t>
            </a:r>
            <a:r>
              <a:rPr lang="es-MX" altLang="es-MX" dirty="0" smtClean="0">
                <a:latin typeface="+mj-lt"/>
              </a:rPr>
              <a:t>]);</a:t>
            </a:r>
            <a:endParaRPr lang="es-MX" altLang="es-MX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+mj-lt"/>
              </a:rPr>
              <a:t>    </a:t>
            </a:r>
            <a:r>
              <a:rPr lang="es-MX" altLang="es-MX" dirty="0" err="1">
                <a:latin typeface="+mj-lt"/>
              </a:rPr>
              <a:t>counter</a:t>
            </a:r>
            <a:r>
              <a:rPr lang="es-MX" altLang="es-MX" dirty="0">
                <a:latin typeface="+mj-lt"/>
              </a:rPr>
              <a:t>++; </a:t>
            </a:r>
            <a:r>
              <a:rPr lang="es-MX" altLang="es-MX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// </a:t>
            </a:r>
            <a:r>
              <a:rPr lang="es-MX" altLang="es-MX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seria lo mismo que += </a:t>
            </a:r>
            <a:r>
              <a:rPr lang="es-MX" altLang="es-MX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+mj-lt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+mj-lt"/>
              </a:rPr>
              <a:t>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// </a:t>
            </a:r>
            <a:r>
              <a:rPr lang="es-MX" altLang="es-MX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FOR</a:t>
            </a:r>
            <a:endParaRPr lang="es-MX" altLang="es-MX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 err="1" smtClean="0">
                <a:solidFill>
                  <a:srgbClr val="DF1D4B"/>
                </a:solidFill>
                <a:latin typeface="+mj-lt"/>
              </a:rPr>
              <a:t>for</a:t>
            </a:r>
            <a:r>
              <a:rPr lang="es-MX" altLang="es-MX" dirty="0" smtClean="0">
                <a:solidFill>
                  <a:srgbClr val="DF1D4B"/>
                </a:solidFill>
                <a:latin typeface="+mj-lt"/>
              </a:rPr>
              <a:t> </a:t>
            </a:r>
            <a:r>
              <a:rPr lang="es-MX" altLang="es-MX" dirty="0">
                <a:latin typeface="+mj-lt"/>
              </a:rPr>
              <a:t>(</a:t>
            </a:r>
            <a:r>
              <a:rPr lang="es-MX" altLang="es-MX" dirty="0" err="1">
                <a:latin typeface="+mj-lt"/>
              </a:rPr>
              <a:t>var</a:t>
            </a:r>
            <a:r>
              <a:rPr lang="es-MX" altLang="es-MX" dirty="0">
                <a:latin typeface="+mj-lt"/>
              </a:rPr>
              <a:t> i = 0, </a:t>
            </a:r>
            <a:r>
              <a:rPr lang="es-MX" altLang="es-MX" dirty="0" smtClean="0">
                <a:latin typeface="+mj-lt"/>
              </a:rPr>
              <a:t>longitud =talleres; </a:t>
            </a:r>
            <a:r>
              <a:rPr lang="es-MX" altLang="es-MX" dirty="0">
                <a:latin typeface="+mj-lt"/>
              </a:rPr>
              <a:t>i &lt; </a:t>
            </a:r>
            <a:r>
              <a:rPr lang="es-MX" altLang="es-MX" dirty="0" smtClean="0">
                <a:latin typeface="+mj-lt"/>
              </a:rPr>
              <a:t>longitud; </a:t>
            </a:r>
            <a:r>
              <a:rPr lang="es-MX" altLang="es-MX" dirty="0">
                <a:latin typeface="+mj-lt"/>
              </a:rPr>
              <a:t>i++)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+mj-lt"/>
              </a:rPr>
              <a:t>    </a:t>
            </a:r>
            <a:r>
              <a:rPr lang="es-MX" altLang="es-MX" dirty="0" err="1" smtClean="0">
                <a:latin typeface="+mj-lt"/>
              </a:rPr>
              <a:t>alert</a:t>
            </a:r>
            <a:r>
              <a:rPr lang="es-MX" altLang="es-MX" dirty="0" smtClean="0">
                <a:latin typeface="+mj-lt"/>
              </a:rPr>
              <a:t>(talleres[i</a:t>
            </a:r>
            <a:r>
              <a:rPr lang="es-MX" altLang="es-MX" dirty="0">
                <a:latin typeface="+mj-lt"/>
              </a:rPr>
              <a:t>]);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+mj-lt"/>
              </a:rPr>
              <a:t>}</a:t>
            </a:r>
            <a:endParaRPr kumimoji="0" lang="es-MX" altLang="es-MX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7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62C2C1"/>
                </a:solidFill>
                <a:latin typeface="+mn-lt"/>
                <a:ea typeface="+mn-ea"/>
                <a:cs typeface="+mn-cs"/>
              </a:rPr>
              <a:t>¿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 esperar de este </a:t>
            </a:r>
            <a:r>
              <a:rPr lang="es-MX" sz="4800" dirty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taller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sz="4800" dirty="0">
                <a:solidFill>
                  <a:srgbClr val="62C2C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pic>
        <p:nvPicPr>
          <p:cNvPr id="7" name="Imagen 6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11200" y="2588156"/>
            <a:ext cx="772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Lo básico de lenguaje</a:t>
            </a:r>
          </a:p>
          <a:p>
            <a:pPr algn="ctr"/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Enfoque a JavaScript en el navegador</a:t>
            </a:r>
          </a:p>
          <a:p>
            <a:pPr algn="ctr"/>
            <a:endParaRPr lang="es-MX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MX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-Dudas y preguntas</a:t>
            </a:r>
            <a:endParaRPr lang="es-MX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Eventos</a:t>
            </a:r>
            <a:endParaRPr lang="es-E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650" y="1802594"/>
            <a:ext cx="805412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2000" dirty="0" smtClean="0">
                <a:solidFill>
                  <a:srgbClr val="7F7F7F"/>
                </a:solidFill>
              </a:rPr>
              <a:t>Los </a:t>
            </a:r>
            <a:r>
              <a:rPr lang="es-MX" sz="2000" dirty="0" smtClean="0">
                <a:solidFill>
                  <a:srgbClr val="DF1D4B"/>
                </a:solidFill>
              </a:rPr>
              <a:t>eventos </a:t>
            </a:r>
            <a:r>
              <a:rPr lang="es-MX" sz="2000" dirty="0" smtClean="0">
                <a:solidFill>
                  <a:srgbClr val="7F7F7F"/>
                </a:solidFill>
              </a:rPr>
              <a:t>son cosas que le ocurren a los elementos HTML.</a:t>
            </a:r>
          </a:p>
          <a:p>
            <a:r>
              <a:rPr lang="es-MX" sz="2000" dirty="0" smtClean="0">
                <a:solidFill>
                  <a:srgbClr val="7F7F7F"/>
                </a:solidFill>
              </a:rPr>
              <a:t>Cuando se usa </a:t>
            </a:r>
            <a:r>
              <a:rPr lang="es-MX" sz="2000" dirty="0">
                <a:solidFill>
                  <a:srgbClr val="DF1D4B"/>
                </a:solidFill>
              </a:rPr>
              <a:t>J</a:t>
            </a:r>
            <a:r>
              <a:rPr lang="es-MX" sz="2000" dirty="0" smtClean="0">
                <a:solidFill>
                  <a:srgbClr val="DF1D4B"/>
                </a:solidFill>
              </a:rPr>
              <a:t>avascript </a:t>
            </a:r>
            <a:r>
              <a:rPr lang="es-MX" sz="2000" dirty="0" smtClean="0">
                <a:solidFill>
                  <a:srgbClr val="7F7F7F"/>
                </a:solidFill>
              </a:rPr>
              <a:t>en una pagina, JavaScript puede  “reaccionar" ante estos eventos.</a:t>
            </a:r>
          </a:p>
          <a:p>
            <a:endParaRPr lang="es-MX" sz="2000" dirty="0">
              <a:solidFill>
                <a:srgbClr val="7F7F7F"/>
              </a:solidFill>
            </a:endParaRPr>
          </a:p>
          <a:p>
            <a:r>
              <a:rPr lang="en-US" sz="2000" dirty="0" err="1" smtClean="0"/>
              <a:t>Algunos</a:t>
            </a:r>
            <a:r>
              <a:rPr lang="en-US" sz="2000" dirty="0" smtClean="0"/>
              <a:t> </a:t>
            </a:r>
            <a:r>
              <a:rPr lang="en-US" sz="2000" dirty="0" err="1" smtClean="0"/>
              <a:t>ejemplos</a:t>
            </a:r>
            <a:r>
              <a:rPr lang="en-US" sz="2000" dirty="0" smtClean="0"/>
              <a:t> de </a:t>
            </a:r>
            <a:r>
              <a:rPr lang="en-US" sz="2000" dirty="0" err="1" smtClean="0"/>
              <a:t>eventos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el HTML:</a:t>
            </a:r>
          </a:p>
          <a:p>
            <a:endParaRPr lang="en-US" sz="2000" dirty="0"/>
          </a:p>
          <a:p>
            <a:r>
              <a:rPr lang="en-US" sz="2000" dirty="0" err="1" smtClean="0"/>
              <a:t>Cuando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pagina</a:t>
            </a:r>
            <a:r>
              <a:rPr lang="en-US" sz="2000" dirty="0" smtClean="0"/>
              <a:t> </a:t>
            </a:r>
            <a:r>
              <a:rPr lang="en-US" sz="2000" dirty="0" err="1" smtClean="0"/>
              <a:t>termino</a:t>
            </a:r>
            <a:r>
              <a:rPr lang="en-US" sz="2000" dirty="0" smtClean="0"/>
              <a:t> de </a:t>
            </a:r>
            <a:r>
              <a:rPr lang="en-US" sz="2000" dirty="0" err="1" smtClean="0"/>
              <a:t>cargar</a:t>
            </a:r>
            <a:endParaRPr lang="en-US" sz="2000" dirty="0"/>
          </a:p>
          <a:p>
            <a:r>
              <a:rPr lang="en-US" sz="2000" dirty="0" err="1" smtClean="0"/>
              <a:t>Cuando</a:t>
            </a:r>
            <a:r>
              <a:rPr lang="en-US" sz="2000" dirty="0" smtClean="0"/>
              <a:t> un input </a:t>
            </a:r>
            <a:r>
              <a:rPr lang="en-US" sz="2000" dirty="0"/>
              <a:t>field </a:t>
            </a:r>
            <a:r>
              <a:rPr lang="en-US" sz="2000" dirty="0" smtClean="0"/>
              <a:t>ha </a:t>
            </a:r>
            <a:r>
              <a:rPr lang="en-US" sz="2000" dirty="0" err="1" smtClean="0"/>
              <a:t>cambiado</a:t>
            </a:r>
            <a:endParaRPr lang="en-US" sz="2000" dirty="0"/>
          </a:p>
          <a:p>
            <a:r>
              <a:rPr lang="en-US" sz="2000" dirty="0" err="1" smtClean="0"/>
              <a:t>Cuando</a:t>
            </a:r>
            <a:r>
              <a:rPr lang="en-US" sz="2000" dirty="0" smtClean="0"/>
              <a:t> un </a:t>
            </a:r>
            <a:r>
              <a:rPr lang="en-US" sz="2000" dirty="0" err="1" smtClean="0"/>
              <a:t>boton</a:t>
            </a:r>
            <a:r>
              <a:rPr lang="en-US" sz="2000" dirty="0" smtClean="0"/>
              <a:t> </a:t>
            </a:r>
            <a:r>
              <a:rPr lang="en-US" sz="2000" dirty="0" err="1" smtClean="0"/>
              <a:t>fue</a:t>
            </a:r>
            <a:r>
              <a:rPr lang="en-US" sz="2000" dirty="0" smtClean="0"/>
              <a:t> </a:t>
            </a:r>
            <a:r>
              <a:rPr lang="en-US" sz="2000" dirty="0" err="1" smtClean="0"/>
              <a:t>presionado</a:t>
            </a:r>
            <a:endParaRPr lang="en-US" sz="2000" dirty="0"/>
          </a:p>
          <a:p>
            <a:endParaRPr lang="es-MX" sz="2000" dirty="0" smtClean="0">
              <a:solidFill>
                <a:srgbClr val="7F7F7F"/>
              </a:solidFill>
            </a:endParaRPr>
          </a:p>
          <a:p>
            <a:r>
              <a:rPr lang="es-MX" sz="2000" dirty="0" smtClean="0"/>
              <a:t/>
            </a:r>
            <a:br>
              <a:rPr lang="es-MX" sz="2000" dirty="0" smtClean="0"/>
            </a:br>
            <a:endParaRPr kumimoji="0" lang="es-MX" altLang="es-MX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69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DF1D4B"/>
                </a:solidFill>
                <a:latin typeface="+mn-lt"/>
                <a:ea typeface="+mn-ea"/>
                <a:cs typeface="+mn-cs"/>
              </a:rPr>
              <a:t>Eventos</a:t>
            </a:r>
            <a:endParaRPr lang="es-E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650" y="2160145"/>
            <a:ext cx="8054126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MX" sz="2000" dirty="0" smtClean="0">
                <a:solidFill>
                  <a:srgbClr val="7F7F7F"/>
                </a:solidFill>
              </a:rPr>
              <a:t>HTML te permite agregar manejadores de eventos a los elementos .</a:t>
            </a:r>
          </a:p>
          <a:p>
            <a:endParaRPr lang="es-MX" sz="2000" dirty="0">
              <a:solidFill>
                <a:srgbClr val="7F7F7F"/>
              </a:solidFill>
            </a:endParaRPr>
          </a:p>
          <a:p>
            <a:endParaRPr lang="es-MX" sz="2000" dirty="0" smtClean="0">
              <a:solidFill>
                <a:srgbClr val="7F7F7F"/>
              </a:solidFill>
            </a:endParaRPr>
          </a:p>
          <a:p>
            <a:r>
              <a:rPr lang="es-MX" sz="2000" dirty="0" smtClean="0"/>
              <a:t>&lt;</a:t>
            </a:r>
            <a:r>
              <a:rPr lang="es-MX" sz="2000" i="1" dirty="0" err="1" smtClean="0"/>
              <a:t>algun</a:t>
            </a:r>
            <a:r>
              <a:rPr lang="es-MX" sz="2000" i="1" dirty="0" smtClean="0"/>
              <a:t>-</a:t>
            </a:r>
            <a:r>
              <a:rPr lang="es-MX" sz="2000" i="1" dirty="0" err="1" smtClean="0"/>
              <a:t>elmento</a:t>
            </a:r>
            <a:r>
              <a:rPr lang="es-MX" sz="2000" i="1" dirty="0" smtClean="0"/>
              <a:t>-HTML </a:t>
            </a:r>
            <a:r>
              <a:rPr lang="es-MX" sz="2000" i="1" dirty="0" err="1" smtClean="0"/>
              <a:t>some-event</a:t>
            </a:r>
            <a:r>
              <a:rPr lang="es-MX" sz="2000" dirty="0" smtClean="0"/>
              <a:t>=</a:t>
            </a:r>
            <a:r>
              <a:rPr lang="es-MX" sz="2000" b="1" dirty="0" smtClean="0"/>
              <a:t>“</a:t>
            </a:r>
            <a:r>
              <a:rPr lang="es-MX" sz="2000" b="1" i="1" dirty="0" smtClean="0"/>
              <a:t>código JavaScript</a:t>
            </a:r>
            <a:r>
              <a:rPr lang="es-MX" sz="2000" b="1" dirty="0" smtClean="0"/>
              <a:t>"</a:t>
            </a:r>
            <a:r>
              <a:rPr lang="es-MX" sz="2000" dirty="0" smtClean="0"/>
              <a:t>&gt;</a:t>
            </a:r>
          </a:p>
          <a:p>
            <a:endParaRPr lang="es-MX" sz="2000" dirty="0" smtClean="0"/>
          </a:p>
          <a:p>
            <a:r>
              <a:rPr lang="es-MX" sz="2000" dirty="0">
                <a:hlinkClick r:id="rId3"/>
              </a:rPr>
              <a:t>http://</a:t>
            </a:r>
            <a:r>
              <a:rPr lang="es-MX" sz="2000" dirty="0" smtClean="0">
                <a:hlinkClick r:id="rId3"/>
              </a:rPr>
              <a:t>www.w3schools.com/js/js_events_examples.asp</a:t>
            </a:r>
            <a:endParaRPr lang="es-MX" sz="2000" dirty="0" smtClean="0"/>
          </a:p>
          <a:p>
            <a:r>
              <a:rPr lang="es-MX" sz="2000" dirty="0" smtClean="0"/>
              <a:t/>
            </a:r>
            <a:br>
              <a:rPr lang="es-MX" sz="2000" dirty="0" smtClean="0"/>
            </a:br>
            <a:endParaRPr kumimoji="0" lang="es-MX" altLang="es-MX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0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19513" y="6226308"/>
            <a:ext cx="130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Ejercicio # </a:t>
            </a:r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1128890" y="2434891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</a:rPr>
              <a:t>¿</a:t>
            </a:r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Dudas o preguntas</a:t>
            </a:r>
            <a:r>
              <a:rPr lang="es-ES_tradnl" sz="4800" dirty="0" smtClean="0">
                <a:solidFill>
                  <a:srgbClr val="62C2C1"/>
                </a:solidFill>
              </a:rPr>
              <a:t>?</a:t>
            </a:r>
            <a:endParaRPr lang="es-ES" sz="4800" dirty="0">
              <a:solidFill>
                <a:srgbClr val="62C2C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381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Paginas recomendadas</a:t>
            </a:r>
            <a:br>
              <a:rPr lang="es-MX" dirty="0" smtClean="0"/>
            </a:br>
            <a:r>
              <a:rPr lang="es-MX" dirty="0" smtClean="0"/>
              <a:t>para aprender mas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442429" y="2356059"/>
            <a:ext cx="62591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800" dirty="0" smtClean="0">
                <a:hlinkClick r:id="rId2"/>
              </a:rPr>
              <a:t>www.javascript.com</a:t>
            </a:r>
            <a:endParaRPr lang="es-MX" sz="4800" dirty="0" smtClean="0"/>
          </a:p>
          <a:p>
            <a:pPr algn="ctr"/>
            <a:r>
              <a:rPr lang="es-MX" sz="4800" dirty="0" smtClean="0">
                <a:hlinkClick r:id="rId3"/>
              </a:rPr>
              <a:t>www.codeacademy.com</a:t>
            </a:r>
            <a:endParaRPr lang="es-MX" sz="4800" dirty="0" smtClean="0"/>
          </a:p>
          <a:p>
            <a:pPr algn="ctr"/>
            <a:r>
              <a:rPr lang="es-MX" sz="4800" dirty="0" smtClean="0">
                <a:hlinkClick r:id="rId4"/>
              </a:rPr>
              <a:t>www.codeschool.com</a:t>
            </a:r>
            <a:endParaRPr lang="es-MX" sz="4800" dirty="0" smtClean="0"/>
          </a:p>
          <a:p>
            <a:pPr algn="ctr"/>
            <a:r>
              <a:rPr lang="es-MX" sz="4800" dirty="0"/>
              <a:t> </a:t>
            </a:r>
            <a:endParaRPr lang="es-MX" sz="4800" dirty="0">
              <a:solidFill>
                <a:srgbClr val="DF1D4B"/>
              </a:solidFill>
            </a:endParaRPr>
          </a:p>
        </p:txBody>
      </p:sp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52" y="1718504"/>
            <a:ext cx="4475981" cy="146543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79499" y="3645853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</a:rPr>
              <a:t>¿</a:t>
            </a:r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Quiénes Somos</a:t>
            </a:r>
            <a:r>
              <a:rPr lang="es-ES_tradnl" sz="4800" dirty="0" smtClean="0">
                <a:solidFill>
                  <a:srgbClr val="62C2C1"/>
                </a:solidFill>
              </a:rPr>
              <a:t>?</a:t>
            </a:r>
            <a:endParaRPr lang="es-ES" sz="4800" dirty="0">
              <a:solidFill>
                <a:srgbClr val="62C2C1"/>
              </a:solidFill>
              <a:latin typeface="Arial Black"/>
              <a:cs typeface="Arial Black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0710" y="4938769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DF1D4B"/>
                </a:solidFill>
              </a:rPr>
              <a:t>www.cuartoo.mx</a:t>
            </a:r>
            <a:endParaRPr lang="es-ES" sz="4800" dirty="0">
              <a:solidFill>
                <a:srgbClr val="DF1D4B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484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52" y="1718504"/>
            <a:ext cx="4475981" cy="146543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79499" y="3645853"/>
            <a:ext cx="698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  <a:hlinkClick r:id="rId3"/>
              </a:rPr>
              <a:t>ialtamirano@cuartoo.mx</a:t>
            </a:r>
            <a:endParaRPr lang="es-ES_tradnl" sz="4800" dirty="0" smtClean="0">
              <a:solidFill>
                <a:srgbClr val="62C2C1"/>
              </a:solidFill>
            </a:endParaRPr>
          </a:p>
          <a:p>
            <a:pPr algn="ctr"/>
            <a:endParaRPr lang="es-ES_tradnl" sz="4800" dirty="0">
              <a:solidFill>
                <a:srgbClr val="62C2C1"/>
              </a:solidFill>
              <a:latin typeface="Arial Black"/>
              <a:cs typeface="Arial Black"/>
            </a:endParaRPr>
          </a:p>
          <a:p>
            <a:pPr algn="ctr"/>
            <a:r>
              <a:rPr lang="es-ES_tradnl" sz="4800" dirty="0" smtClean="0">
                <a:solidFill>
                  <a:srgbClr val="62C2C1"/>
                </a:solidFill>
                <a:latin typeface="Arial Black"/>
                <a:cs typeface="Arial Black"/>
              </a:rPr>
              <a:t>Gracias</a:t>
            </a:r>
            <a:endParaRPr lang="es-ES" sz="4800" dirty="0">
              <a:solidFill>
                <a:srgbClr val="62C2C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061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28890" y="2434891"/>
            <a:ext cx="69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dirty="0" smtClean="0">
                <a:solidFill>
                  <a:srgbClr val="62C2C1"/>
                </a:solidFill>
              </a:rPr>
              <a:t>¿</a:t>
            </a:r>
            <a:r>
              <a:rPr lang="es-ES_tradnl" sz="4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 es </a:t>
            </a:r>
            <a:r>
              <a:rPr lang="es-ES_tradnl" sz="4800" dirty="0" smtClean="0">
                <a:solidFill>
                  <a:srgbClr val="DF1D4B"/>
                </a:solidFill>
              </a:rPr>
              <a:t>Javascript</a:t>
            </a:r>
            <a:r>
              <a:rPr lang="es-ES_tradnl" sz="4800" dirty="0" smtClean="0">
                <a:solidFill>
                  <a:srgbClr val="62C2C1"/>
                </a:solidFill>
              </a:rPr>
              <a:t>?</a:t>
            </a:r>
            <a:endParaRPr lang="es-ES" sz="4800" dirty="0">
              <a:solidFill>
                <a:srgbClr val="62C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62C2C1"/>
                </a:solidFill>
              </a:rPr>
              <a:t>¿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</a:t>
            </a:r>
            <a:r>
              <a:rPr lang="es-ES_tradnl" dirty="0">
                <a:solidFill>
                  <a:srgbClr val="DF1D4B"/>
                </a:solidFill>
              </a:rPr>
              <a:t>Javascript</a:t>
            </a:r>
            <a:r>
              <a:rPr lang="es-ES_tradnl" dirty="0">
                <a:solidFill>
                  <a:srgbClr val="62C2C1"/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 el lenguaje del navegador.</a:t>
            </a: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62C2C1"/>
                </a:solidFill>
              </a:rPr>
              <a:t>¿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</a:t>
            </a:r>
            <a:r>
              <a:rPr lang="es-ES_tradnl" dirty="0">
                <a:solidFill>
                  <a:srgbClr val="DF1D4B"/>
                </a:solidFill>
              </a:rPr>
              <a:t>Javascript</a:t>
            </a:r>
            <a:r>
              <a:rPr lang="es-ES_tradnl" dirty="0">
                <a:solidFill>
                  <a:srgbClr val="62C2C1"/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un lenguaje </a:t>
            </a:r>
            <a:r>
              <a:rPr lang="es-MX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dinamico</a:t>
            </a:r>
            <a:endParaRPr lang="es-MX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62C2C1"/>
                </a:solidFill>
              </a:rPr>
              <a:t>¿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 es </a:t>
            </a:r>
            <a:r>
              <a:rPr lang="es-ES_tradnl" dirty="0">
                <a:solidFill>
                  <a:srgbClr val="DF1D4B"/>
                </a:solidFill>
              </a:rPr>
              <a:t>Javascript</a:t>
            </a:r>
            <a:r>
              <a:rPr lang="es-ES_tradnl" dirty="0">
                <a:solidFill>
                  <a:srgbClr val="62C2C1"/>
                </a:solidFill>
              </a:rPr>
              <a:t>?</a:t>
            </a:r>
            <a:endParaRPr lang="es-ES" dirty="0">
              <a:solidFill>
                <a:srgbClr val="62C2C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200" y="2588156"/>
            <a:ext cx="772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usado en millones de paginas y dispositivos</a:t>
            </a:r>
            <a:endParaRPr lang="es-MX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n 3" descr="Cuarto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33" y="5940779"/>
            <a:ext cx="1842470" cy="6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5971</TotalTime>
  <Words>1341</Words>
  <Application>Microsoft Office PowerPoint</Application>
  <PresentationFormat>Presentación en pantalla (4:3)</PresentationFormat>
  <Paragraphs>312</Paragraphs>
  <Slides>55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3" baseType="lpstr">
      <vt:lpstr>Arial</vt:lpstr>
      <vt:lpstr>Arial Black</vt:lpstr>
      <vt:lpstr>Arial Narrow</vt:lpstr>
      <vt:lpstr>Calibri</vt:lpstr>
      <vt:lpstr>Calibri Light</vt:lpstr>
      <vt:lpstr>Courier New</vt:lpstr>
      <vt:lpstr>inherit</vt:lpstr>
      <vt:lpstr>Tema de Office</vt:lpstr>
      <vt:lpstr>Presentación de PowerPoint</vt:lpstr>
      <vt:lpstr>Soy</vt:lpstr>
      <vt:lpstr>Aplicaciones recientes:</vt:lpstr>
      <vt:lpstr>Pre-requisitos para este taller</vt:lpstr>
      <vt:lpstr>¿ Que esperar de este taller ?</vt:lpstr>
      <vt:lpstr>Presentación de PowerPoint</vt:lpstr>
      <vt:lpstr>¿Que es Javascript?</vt:lpstr>
      <vt:lpstr>¿Que es Javascript?</vt:lpstr>
      <vt:lpstr>¿Que es Javascript?</vt:lpstr>
      <vt:lpstr>¿Que es Javascript?</vt:lpstr>
      <vt:lpstr>¿Que es Javascript?</vt:lpstr>
      <vt:lpstr>Presentación de PowerPoint</vt:lpstr>
      <vt:lpstr>El rol de Javascript</vt:lpstr>
      <vt:lpstr>El rol de Javascript</vt:lpstr>
      <vt:lpstr>El rol de Javascript</vt:lpstr>
      <vt:lpstr>Presentación de PowerPoint</vt:lpstr>
      <vt:lpstr>¿Por que aprender Javascript?</vt:lpstr>
      <vt:lpstr>¿Por que aprender Javascript?</vt:lpstr>
      <vt:lpstr>¿Por que aprender Javascript?</vt:lpstr>
      <vt:lpstr>¿Por que aprender Javascript?</vt:lpstr>
      <vt:lpstr>Presentación de PowerPoint</vt:lpstr>
      <vt:lpstr>Desarrollo en Javascript</vt:lpstr>
      <vt:lpstr>Presentación de PowerPoint</vt:lpstr>
      <vt:lpstr>Chrome – Consola Javascript</vt:lpstr>
      <vt:lpstr>Hola mundo</vt:lpstr>
      <vt:lpstr>Presentación de PowerPoint</vt:lpstr>
      <vt:lpstr>¿Qué es el Document Object Model?</vt:lpstr>
      <vt:lpstr>El DOM nos permite:</vt:lpstr>
      <vt:lpstr>Árbol del DOM</vt:lpstr>
      <vt:lpstr>Cosas notables del DOM:</vt:lpstr>
      <vt:lpstr>Funciones del DOM que usaremos:</vt:lpstr>
      <vt:lpstr>Presentación de PowerPoint</vt:lpstr>
      <vt:lpstr>Crear cuenta de github:</vt:lpstr>
      <vt:lpstr>Uso del elemento SCRIPT.</vt:lpstr>
      <vt:lpstr>Enlace a SCRIPTS externos</vt:lpstr>
      <vt:lpstr>Manipulación de elementos</vt:lpstr>
      <vt:lpstr>Presentación de PowerPoint</vt:lpstr>
      <vt:lpstr>Tipos de dato</vt:lpstr>
      <vt:lpstr>Tipos de dato:  Strings</vt:lpstr>
      <vt:lpstr>Tipos de dato:  Numbers</vt:lpstr>
      <vt:lpstr>Tipos de dato:  Boolean</vt:lpstr>
      <vt:lpstr>Tipos de dato:  undefined y null</vt:lpstr>
      <vt:lpstr>Objetos especiales:  Funciones</vt:lpstr>
      <vt:lpstr>Objetos especiales:  Funciones</vt:lpstr>
      <vt:lpstr>Objetos especiales:  Arrays</vt:lpstr>
      <vt:lpstr>Objetos</vt:lpstr>
      <vt:lpstr>Sentencias:  If / Else </vt:lpstr>
      <vt:lpstr>Operadores: Aritméticos</vt:lpstr>
      <vt:lpstr>Ciclos</vt:lpstr>
      <vt:lpstr>Eventos</vt:lpstr>
      <vt:lpstr>Eventos</vt:lpstr>
      <vt:lpstr>Presentación de PowerPoint</vt:lpstr>
      <vt:lpstr>Paginas recomendadas para aprender mas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Ivan Alberto Altamirano Garcia</dc:creator>
  <cp:lastModifiedBy>Ivan Altamirano</cp:lastModifiedBy>
  <cp:revision>197</cp:revision>
  <dcterms:created xsi:type="dcterms:W3CDTF">2015-10-13T18:09:28Z</dcterms:created>
  <dcterms:modified xsi:type="dcterms:W3CDTF">2015-10-23T04:34:35Z</dcterms:modified>
</cp:coreProperties>
</file>