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81" r:id="rId7"/>
    <p:sldId id="266" r:id="rId8"/>
    <p:sldId id="260" r:id="rId9"/>
    <p:sldId id="261" r:id="rId10"/>
    <p:sldId id="262" r:id="rId11"/>
    <p:sldId id="263" r:id="rId12"/>
    <p:sldId id="264" r:id="rId13"/>
    <p:sldId id="276" r:id="rId14"/>
    <p:sldId id="268" r:id="rId15"/>
    <p:sldId id="269" r:id="rId16"/>
    <p:sldId id="270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6059-656C-4B36-915D-47F1A438F8E8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05D971-4BD3-470B-961D-47832DA103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504" y="268898"/>
            <a:ext cx="8637073" cy="2541431"/>
          </a:xfrm>
        </p:spPr>
        <p:txBody>
          <a:bodyPr/>
          <a:lstStyle/>
          <a:p>
            <a:r>
              <a:rPr lang="en-US" altLang="zh-CN" dirty="0"/>
              <a:t>C++ STL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5805" y="3645504"/>
            <a:ext cx="8637072" cy="977621"/>
          </a:xfrm>
        </p:spPr>
        <p:txBody>
          <a:bodyPr/>
          <a:lstStyle/>
          <a:p>
            <a:r>
              <a:rPr lang="zh-CN" altLang="en-US" dirty="0"/>
              <a:t>张冲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004539" y="34242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br>
              <a:rPr lang="en-US" altLang="zh-CN" cap="none" dirty="0"/>
            </a:br>
            <a:r>
              <a:rPr lang="en-US" altLang="zh-CN" cap="none" dirty="0"/>
              <a:t>					--vector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" y="2208243"/>
            <a:ext cx="4193540" cy="17532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Vector_impl_data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pointer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pointer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pointer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end_of_storage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5936" y="1761203"/>
            <a:ext cx="6517904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reallocate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()&gt;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)?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THROW_ERROR_IF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 can not larger than 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 in vector&lt;T&gt;::reallocate(n)"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old_size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data_allocator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allocate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mystl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uninitialized_move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(start, finish,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data_allocator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deallocate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start,end_of_storage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-start);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start =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finish =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old_size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end_of_storage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start +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br>
              <a:rPr lang="en-US" altLang="zh-CN" cap="none" dirty="0"/>
            </a:br>
            <a:r>
              <a:rPr lang="en-US" altLang="zh-CN" cap="none" dirty="0"/>
              <a:t>					--array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8940" y="305966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array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容器的大小是固定的，无法动态的扩展或收缩。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相较于数组而言，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array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在不损失性能的情况下，更容易使用，并且安全性高。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br>
              <a:rPr lang="en-US" altLang="zh-CN" cap="none" dirty="0"/>
            </a:br>
            <a:r>
              <a:rPr lang="en-US" altLang="zh-CN" cap="none" dirty="0"/>
              <a:t>					--deque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9180" y="305966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d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eque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是双向队列，可以在容器的头和尾插入元素。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deque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是双向开口的连续线性空间，数据连续存储，可以动态的分配空间。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0930" y="36480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br>
              <a:rPr lang="en-US" altLang="zh-CN" cap="none" dirty="0"/>
            </a:br>
            <a:r>
              <a:rPr lang="en-US" altLang="zh-CN" cap="none" dirty="0"/>
              <a:t>					--deque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025" y="2998470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6595" y="2998470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6165" y="2998470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35735" y="2998470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05305" y="2998470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68955" y="329882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1" name="矩形 10"/>
          <p:cNvSpPr/>
          <p:nvPr/>
        </p:nvSpPr>
        <p:spPr>
          <a:xfrm>
            <a:off x="3438525" y="329882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2" name="矩形 11"/>
          <p:cNvSpPr/>
          <p:nvPr/>
        </p:nvSpPr>
        <p:spPr>
          <a:xfrm>
            <a:off x="3808095" y="329882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4177665" y="329882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4" name="矩形 13"/>
          <p:cNvSpPr/>
          <p:nvPr/>
        </p:nvSpPr>
        <p:spPr>
          <a:xfrm>
            <a:off x="4547235" y="329882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4934585" y="329882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5304155" y="329882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673725" y="329882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18" name="矩形 17"/>
          <p:cNvSpPr/>
          <p:nvPr/>
        </p:nvSpPr>
        <p:spPr>
          <a:xfrm>
            <a:off x="3068955" y="207581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38525" y="207581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08095" y="207581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77665" y="207581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47235" y="207581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34585" y="207581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304155" y="207581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5" name="矩形 24"/>
          <p:cNvSpPr/>
          <p:nvPr/>
        </p:nvSpPr>
        <p:spPr>
          <a:xfrm>
            <a:off x="5673725" y="207581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6" name="矩形 25"/>
          <p:cNvSpPr/>
          <p:nvPr/>
        </p:nvSpPr>
        <p:spPr>
          <a:xfrm>
            <a:off x="3083560" y="401129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3453130" y="401129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822700" y="401129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192270" y="401129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561840" y="401129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949190" y="401129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18760" y="401129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88330" y="4011295"/>
            <a:ext cx="369570" cy="3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53135" y="3755390"/>
            <a:ext cx="568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map</a:t>
            </a: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696595" y="2228850"/>
            <a:ext cx="2299335" cy="999490"/>
          </a:xfrm>
          <a:prstGeom prst="bentConnector3">
            <a:avLst>
              <a:gd name="adj1" fmla="val 6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7" idx="2"/>
            <a:endCxn id="10" idx="1"/>
          </p:cNvCxnSpPr>
          <p:nvPr/>
        </p:nvCxnSpPr>
        <p:spPr>
          <a:xfrm rot="5400000" flipV="1">
            <a:off x="2107248" y="2532063"/>
            <a:ext cx="105410" cy="18180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2"/>
            <a:endCxn id="26" idx="1"/>
          </p:cNvCxnSpPr>
          <p:nvPr/>
        </p:nvCxnSpPr>
        <p:spPr>
          <a:xfrm>
            <a:off x="1620520" y="3388360"/>
            <a:ext cx="1463040" cy="817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192270" y="4854575"/>
            <a:ext cx="811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buffers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48707" y="2082572"/>
            <a:ext cx="604329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value_pointer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指向所在缓冲区的当前元素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value_pointer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指向所在缓冲区的头部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value_pointer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指向所在缓冲区的尾部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map_pointer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缓冲区所在节点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87444" y="145216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cap="none" dirty="0"/>
              <a:t>eque</a:t>
            </a:r>
            <a:r>
              <a:rPr lang="zh-CN" altLang="en-US" cap="none" dirty="0"/>
              <a:t>的迭代器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96000" y="3928507"/>
            <a:ext cx="61468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begin_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指向第一个节点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end_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指向最后一个结点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map_pointer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指向一块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map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中的每个元素都是一个指针，指向一个缓冲区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map_size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map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内指针的数目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FFAFE7-02EF-48E5-AC33-38A3391309D7}"/>
              </a:ext>
            </a:extLst>
          </p:cNvPr>
          <p:cNvSpPr txBox="1"/>
          <p:nvPr/>
        </p:nvSpPr>
        <p:spPr>
          <a:xfrm>
            <a:off x="2643187" y="2526268"/>
            <a:ext cx="8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first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97A41-5376-4DEB-9AEB-6F8162463AA0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083877" y="2895600"/>
            <a:ext cx="0" cy="38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F85000-9374-460B-91DE-C5CF81E9B450}"/>
              </a:ext>
            </a:extLst>
          </p:cNvPr>
          <p:cNvSpPr txBox="1"/>
          <p:nvPr/>
        </p:nvSpPr>
        <p:spPr>
          <a:xfrm>
            <a:off x="5617210" y="2575401"/>
            <a:ext cx="8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end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1EB996-6369-46E8-9F78-77EF706A39FF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57900" y="2944733"/>
            <a:ext cx="0" cy="38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94FC79E-62D1-4B0B-B91F-0BCEF16D14AD}"/>
              </a:ext>
            </a:extLst>
          </p:cNvPr>
          <p:cNvSpPr txBox="1"/>
          <p:nvPr/>
        </p:nvSpPr>
        <p:spPr>
          <a:xfrm>
            <a:off x="3346452" y="2526268"/>
            <a:ext cx="8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cur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B86E8F-59B3-4EDD-A44B-6FC96D6CFE86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3787142" y="2895600"/>
            <a:ext cx="0" cy="38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20DD2D-1214-44AB-9220-965AAD1E3BD0}"/>
              </a:ext>
            </a:extLst>
          </p:cNvPr>
          <p:cNvSpPr txBox="1"/>
          <p:nvPr/>
        </p:nvSpPr>
        <p:spPr>
          <a:xfrm>
            <a:off x="274637" y="2197576"/>
            <a:ext cx="8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begin_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9ACE12-0D3E-4DCE-A783-A9B26FC4125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15327" y="2566908"/>
            <a:ext cx="0" cy="38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9E5C2F-3A48-4F42-A2AA-35DD7F976C13}"/>
              </a:ext>
            </a:extLst>
          </p:cNvPr>
          <p:cNvSpPr txBox="1"/>
          <p:nvPr/>
        </p:nvSpPr>
        <p:spPr>
          <a:xfrm>
            <a:off x="1390967" y="2260957"/>
            <a:ext cx="8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end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12A6D2-B7B2-4683-8FF6-1ED2395E356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831657" y="2630289"/>
            <a:ext cx="0" cy="38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6" grpId="0"/>
      <p:bldP spid="49" grpId="0"/>
      <p:bldP spid="52" grpId="0"/>
      <p:bldP spid="54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br>
              <a:rPr lang="en-US" altLang="zh-CN" cap="none" dirty="0"/>
            </a:br>
            <a:r>
              <a:rPr lang="en-US" altLang="zh-CN" cap="none" dirty="0"/>
              <a:t>					--list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67" y="3613526"/>
            <a:ext cx="6337626" cy="1390721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451578" y="219523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cap="none" dirty="0"/>
              <a:t>list</a:t>
            </a:r>
            <a:r>
              <a:rPr lang="zh-CN" altLang="en-US" sz="2400" cap="none" dirty="0"/>
              <a:t>为双向链表，可以快速的在任何位置插入和删除元素。</a:t>
            </a:r>
            <a:endParaRPr lang="en-US" altLang="zh-CN" sz="2400" cap="none" dirty="0"/>
          </a:p>
          <a:p>
            <a:r>
              <a:rPr lang="zh-CN" altLang="en-US" sz="2400" cap="none" dirty="0"/>
              <a:t>其实质是双向循环链表。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A2F99-8035-4998-A632-E14E2D18608D}"/>
              </a:ext>
            </a:extLst>
          </p:cNvPr>
          <p:cNvSpPr txBox="1"/>
          <p:nvPr/>
        </p:nvSpPr>
        <p:spPr>
          <a:xfrm>
            <a:off x="3815080" y="4900932"/>
            <a:ext cx="8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begin</a:t>
            </a:r>
            <a:endParaRPr lang="zh-CN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7DF5DE-6D93-410E-89A5-80287292A5AC}"/>
              </a:ext>
            </a:extLst>
          </p:cNvPr>
          <p:cNvCxnSpPr/>
          <p:nvPr/>
        </p:nvCxnSpPr>
        <p:spPr>
          <a:xfrm flipV="1">
            <a:off x="4141470" y="4655883"/>
            <a:ext cx="0" cy="29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64E481-3B5D-4E5B-A030-4719B36CCE87}"/>
              </a:ext>
            </a:extLst>
          </p:cNvPr>
          <p:cNvSpPr txBox="1"/>
          <p:nvPr/>
        </p:nvSpPr>
        <p:spPr>
          <a:xfrm>
            <a:off x="3815080" y="5627795"/>
            <a:ext cx="881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end</a:t>
            </a:r>
          </a:p>
          <a:p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2F7AA-26D6-450E-8FED-7F5B72E471EC}"/>
              </a:ext>
            </a:extLst>
          </p:cNvPr>
          <p:cNvCxnSpPr/>
          <p:nvPr/>
        </p:nvCxnSpPr>
        <p:spPr>
          <a:xfrm flipV="1">
            <a:off x="4110990" y="5332965"/>
            <a:ext cx="0" cy="29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br>
              <a:rPr lang="en-US" altLang="zh-CN" cap="none" dirty="0"/>
            </a:br>
            <a:r>
              <a:rPr lang="en-US" altLang="zh-CN" cap="none" dirty="0"/>
              <a:t>					--</a:t>
            </a:r>
            <a:r>
              <a:rPr lang="en-US" altLang="zh-CN" cap="none" dirty="0" err="1"/>
              <a:t>forward_list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90140" y="267029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cap="none" dirty="0" err="1"/>
              <a:t>forward_list</a:t>
            </a:r>
            <a:r>
              <a:rPr lang="zh-CN" altLang="en-US" cap="none" dirty="0"/>
              <a:t>为单向链表，只能单向的访问。比</a:t>
            </a:r>
            <a:r>
              <a:rPr lang="en-US" altLang="zh-CN" cap="none" dirty="0"/>
              <a:t>list</a:t>
            </a:r>
            <a:r>
              <a:rPr lang="zh-CN" altLang="en-US" cap="none" dirty="0"/>
              <a:t>更能节省内存空间。</a:t>
            </a:r>
            <a:endParaRPr lang="en-US" altLang="zh-CN" cap="non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88468-779B-4A65-88FB-1D213648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97" y="2152603"/>
            <a:ext cx="6205825" cy="3403194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1294362" y="34242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br>
              <a:rPr lang="en-US" altLang="zh-CN" cap="none" dirty="0"/>
            </a:br>
            <a:r>
              <a:rPr lang="en-US" altLang="zh-CN" cap="none" dirty="0"/>
              <a:t>					--set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92120" y="5723892"/>
            <a:ext cx="8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begin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3860" y="1413939"/>
            <a:ext cx="88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18510" y="5478843"/>
            <a:ext cx="0" cy="29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151878" y="1569630"/>
            <a:ext cx="4064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5720079" y="1391655"/>
            <a:ext cx="406400" cy="36933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640070" y="1760987"/>
            <a:ext cx="184324" cy="51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294362" y="34242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br>
              <a:rPr lang="en-US" altLang="zh-CN" cap="none" dirty="0"/>
            </a:br>
            <a:r>
              <a:rPr lang="en-US" altLang="zh-CN" cap="none" dirty="0"/>
              <a:t>					--</a:t>
            </a:r>
            <a:r>
              <a:rPr lang="en-US" altLang="zh-CN" cap="none" dirty="0" err="1"/>
              <a:t>unorderer_set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011680" y="2133600"/>
            <a:ext cx="4267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169920" y="2133600"/>
            <a:ext cx="6705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840480" y="2133600"/>
            <a:ext cx="2133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2011680" y="2519680"/>
            <a:ext cx="4267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11680" y="2905760"/>
            <a:ext cx="4267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11680" y="3235960"/>
            <a:ext cx="4267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1680" y="3616960"/>
            <a:ext cx="4267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11680" y="4003040"/>
            <a:ext cx="4267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11680" y="4389120"/>
            <a:ext cx="4267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11680" y="4719320"/>
            <a:ext cx="4267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2438400" y="23266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46320" y="2133600"/>
            <a:ext cx="6705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16880" y="2133600"/>
            <a:ext cx="2133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4114800" y="23266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92242" y="2133600"/>
            <a:ext cx="6705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62802" y="2133600"/>
            <a:ext cx="2133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5760722" y="23266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25803" y="3230880"/>
            <a:ext cx="6705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74</a:t>
            </a:r>
            <a:endParaRPr lang="zh-CN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96363" y="3230880"/>
            <a:ext cx="2133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4902203" y="3230880"/>
            <a:ext cx="6705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72763" y="3230880"/>
            <a:ext cx="2133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4170683" y="342392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94283" y="342392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25803" y="4003040"/>
            <a:ext cx="6705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57</a:t>
            </a:r>
            <a:endParaRPr lang="zh-CN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96363" y="4003040"/>
            <a:ext cx="2133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4902203" y="4003040"/>
            <a:ext cx="6705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5572763" y="4003040"/>
            <a:ext cx="21336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4170683" y="419608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94283" y="419608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8470" y="5252720"/>
            <a:ext cx="988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buckets</a:t>
            </a:r>
          </a:p>
          <a:p>
            <a:endParaRPr lang="zh-CN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FED144-7DDF-4575-BD36-B49F08956CB6}"/>
              </a:ext>
            </a:extLst>
          </p:cNvPr>
          <p:cNvSpPr txBox="1"/>
          <p:nvPr/>
        </p:nvSpPr>
        <p:spPr>
          <a:xfrm>
            <a:off x="3124207" y="1391655"/>
            <a:ext cx="772156" cy="369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begin</a:t>
            </a:r>
            <a:endParaRPr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021BFF-16E6-4E53-AB4F-792FDF615DE9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 flipH="1">
            <a:off x="3505200" y="1760841"/>
            <a:ext cx="5085" cy="37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B03F9D-93DE-4384-B6EE-3EE345D83F4D}"/>
              </a:ext>
            </a:extLst>
          </p:cNvPr>
          <p:cNvSpPr txBox="1"/>
          <p:nvPr/>
        </p:nvSpPr>
        <p:spPr>
          <a:xfrm>
            <a:off x="3952243" y="4783647"/>
            <a:ext cx="772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48B7F8-A669-48C7-9388-13F684447855}"/>
              </a:ext>
            </a:extLst>
          </p:cNvPr>
          <p:cNvCxnSpPr>
            <a:stCxn id="44" idx="3"/>
          </p:cNvCxnSpPr>
          <p:nvPr/>
        </p:nvCxnSpPr>
        <p:spPr>
          <a:xfrm>
            <a:off x="4724399" y="4968313"/>
            <a:ext cx="457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57EB3A1-A6D6-490F-B731-9CF353A62399}"/>
              </a:ext>
            </a:extLst>
          </p:cNvPr>
          <p:cNvSpPr txBox="1"/>
          <p:nvPr/>
        </p:nvSpPr>
        <p:spPr>
          <a:xfrm>
            <a:off x="5354319" y="4783648"/>
            <a:ext cx="883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44444"/>
                </a:solidFill>
                <a:latin typeface="Helvetica Neue"/>
              </a:rPr>
              <a:t>nullptr</a:t>
            </a:r>
            <a:endParaRPr lang="en-US" altLang="zh-CN" dirty="0">
              <a:solidFill>
                <a:srgbClr val="444444"/>
              </a:solidFill>
              <a:latin typeface="Helvetica Neue"/>
            </a:endParaRPr>
          </a:p>
          <a:p>
            <a:endParaRPr lang="en-US" altLang="zh-CN" dirty="0">
              <a:solidFill>
                <a:srgbClr val="444444"/>
              </a:solidFill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/>
          <p:cNvSpPr/>
          <p:nvPr/>
        </p:nvSpPr>
        <p:spPr>
          <a:xfrm rot="2570820">
            <a:off x="5317060" y="1451291"/>
            <a:ext cx="891464" cy="4183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54" y="523875"/>
            <a:ext cx="9603275" cy="586929"/>
          </a:xfrm>
        </p:spPr>
        <p:txBody>
          <a:bodyPr/>
          <a:lstStyle/>
          <a:p>
            <a:r>
              <a:rPr lang="zh-CN" altLang="en-US" b="1" dirty="0"/>
              <a:t>六大组件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699104" y="2276475"/>
            <a:ext cx="3215671" cy="3409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600" dirty="0"/>
          </a:p>
        </p:txBody>
      </p:sp>
      <p:sp>
        <p:nvSpPr>
          <p:cNvPr id="8" name="Title 1"/>
          <p:cNvSpPr txBox="1"/>
          <p:nvPr/>
        </p:nvSpPr>
        <p:spPr>
          <a:xfrm>
            <a:off x="702197" y="1891895"/>
            <a:ext cx="2438909" cy="2777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zh-CN" altLang="en-US" sz="2800" dirty="0"/>
              <a:t>容器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迭代器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分配器</a:t>
            </a:r>
            <a:endParaRPr lang="en-US" altLang="zh-CN" sz="2800" dirty="0"/>
          </a:p>
          <a:p>
            <a:pPr marL="514350" indent="-514350">
              <a:buFontTx/>
              <a:buAutoNum type="arabicPeriod"/>
            </a:pPr>
            <a:r>
              <a:rPr lang="zh-CN" altLang="en-US" sz="2800" dirty="0"/>
              <a:t>算法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仿函数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适配器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zh-CN" altLang="en-US" b="1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890297" y="590183"/>
            <a:ext cx="1403457" cy="96525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分配器</a:t>
            </a:r>
            <a:endParaRPr lang="en-US" altLang="zh-CN" sz="2000" dirty="0"/>
          </a:p>
          <a:p>
            <a:pPr algn="ctr"/>
            <a:r>
              <a:rPr lang="en-US" altLang="zh-CN" sz="2000" dirty="0"/>
              <a:t>Allocators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6096000" y="1786063"/>
            <a:ext cx="1587163" cy="98082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容器</a:t>
            </a:r>
            <a:endParaRPr lang="en-US" altLang="zh-CN" sz="2000" dirty="0"/>
          </a:p>
          <a:p>
            <a:pPr algn="ctr"/>
            <a:r>
              <a:rPr lang="en-US" altLang="zh-CN" sz="2000" dirty="0"/>
              <a:t>Containers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8197686" y="1494777"/>
            <a:ext cx="1293954" cy="80473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迭代器</a:t>
            </a:r>
            <a:endParaRPr lang="en-US" altLang="zh-CN" sz="2000" dirty="0"/>
          </a:p>
          <a:p>
            <a:pPr algn="ctr"/>
            <a:r>
              <a:rPr lang="en-US" altLang="zh-CN" sz="2000" dirty="0"/>
              <a:t>Iterators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10172700" y="1709827"/>
            <a:ext cx="1587163" cy="98082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算法</a:t>
            </a:r>
            <a:endParaRPr lang="en-US" altLang="zh-CN" sz="2000" dirty="0"/>
          </a:p>
          <a:p>
            <a:pPr algn="ctr"/>
            <a:r>
              <a:rPr lang="en-US" altLang="zh-CN" sz="2000" dirty="0"/>
              <a:t>Algorithms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8844663" y="3777190"/>
            <a:ext cx="1328037" cy="770096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仿函数</a:t>
            </a:r>
            <a:endParaRPr lang="en-US" altLang="zh-CN" sz="2000" dirty="0"/>
          </a:p>
          <a:p>
            <a:pPr algn="ctr"/>
            <a:r>
              <a:rPr lang="en-US" altLang="zh-CN" sz="2000" dirty="0"/>
              <a:t>Functors</a:t>
            </a:r>
          </a:p>
        </p:txBody>
      </p:sp>
      <p:sp>
        <p:nvSpPr>
          <p:cNvPr id="19" name="Arrow: Curved Down 18"/>
          <p:cNvSpPr/>
          <p:nvPr/>
        </p:nvSpPr>
        <p:spPr>
          <a:xfrm rot="10800000">
            <a:off x="7705659" y="2224904"/>
            <a:ext cx="2124690" cy="49041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Arrow: Right 19"/>
          <p:cNvSpPr/>
          <p:nvPr/>
        </p:nvSpPr>
        <p:spPr>
          <a:xfrm rot="18105426">
            <a:off x="9252502" y="3062594"/>
            <a:ext cx="1200686" cy="2388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itle 1"/>
          <p:cNvSpPr txBox="1"/>
          <p:nvPr/>
        </p:nvSpPr>
        <p:spPr>
          <a:xfrm>
            <a:off x="1007212" y="4669125"/>
            <a:ext cx="8573084" cy="886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/>
              <a:t>	STL</a:t>
            </a:r>
            <a:r>
              <a:rPr lang="zh-CN" altLang="en-US" sz="2000" b="1" dirty="0"/>
              <a:t>采用的编程方法</a:t>
            </a:r>
            <a:r>
              <a:rPr lang="en-US" altLang="zh-CN" sz="2000" b="1" dirty="0"/>
              <a:t>GP</a:t>
            </a:r>
            <a:r>
              <a:rPr lang="zh-CN" altLang="en-US" sz="2000" b="1" dirty="0"/>
              <a:t>，和</a:t>
            </a:r>
            <a:r>
              <a:rPr lang="en-US" altLang="zh-CN" sz="2000" b="1" dirty="0"/>
              <a:t>OOP</a:t>
            </a:r>
            <a:r>
              <a:rPr lang="zh-CN" altLang="en-US" sz="2000" b="1" dirty="0"/>
              <a:t>不同。</a:t>
            </a:r>
            <a:r>
              <a:rPr lang="en-US" altLang="zh-CN" sz="2000" b="1" dirty="0"/>
              <a:t>OOP</a:t>
            </a:r>
            <a:r>
              <a:rPr lang="zh-CN" altLang="en-US" sz="2000" b="1" dirty="0"/>
              <a:t>把数据和处理数据的方法组合在一个类中，而</a:t>
            </a:r>
            <a:r>
              <a:rPr lang="en-US" altLang="zh-CN" sz="2000" b="1" dirty="0"/>
              <a:t>GP</a:t>
            </a:r>
            <a:r>
              <a:rPr lang="zh-CN" altLang="en-US" sz="2000" b="1" dirty="0"/>
              <a:t>尝试将数据和方法分开。</a:t>
            </a:r>
            <a:r>
              <a:rPr lang="en-US" altLang="zh-CN" sz="2000" b="1" dirty="0"/>
              <a:t>STL</a:t>
            </a:r>
            <a:r>
              <a:rPr lang="zh-CN" altLang="en-US" sz="2000" b="1" dirty="0"/>
              <a:t>的数据存放在容器中，而处理数据的方法放在算法中，而迭代器作为沟通容器和算法的桥梁。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40" y="215239"/>
            <a:ext cx="4389120" cy="656347"/>
          </a:xfrm>
        </p:spPr>
        <p:txBody>
          <a:bodyPr/>
          <a:lstStyle/>
          <a:p>
            <a:pPr algn="ctr"/>
            <a:r>
              <a:rPr lang="zh-CN" altLang="en-US" sz="3200" dirty="0"/>
              <a:t>分配器 </a:t>
            </a:r>
            <a:r>
              <a:rPr lang="en-US" altLang="zh-CN" cap="none" dirty="0"/>
              <a:t>Allocators</a:t>
            </a:r>
            <a:endParaRPr lang="en-US" altLang="zh-CN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827013"/>
            <a:ext cx="5010181" cy="656347"/>
          </a:xfrm>
        </p:spPr>
        <p:txBody>
          <a:bodyPr/>
          <a:lstStyle/>
          <a:p>
            <a:r>
              <a:rPr lang="zh-CN" altLang="en-US" dirty="0"/>
              <a:t>内存的分配和释放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669" y="2034174"/>
            <a:ext cx="747014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allocator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allocate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*&gt;(::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 new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allocator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allocate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*&gt;(::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 new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8349" y="2274838"/>
            <a:ext cx="483365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allocator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deallocate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::operator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802640" y="215239"/>
            <a:ext cx="4389120" cy="656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分配器 </a:t>
            </a:r>
            <a:r>
              <a:rPr lang="en-US" altLang="zh-CN" cap="none" dirty="0"/>
              <a:t>Allocators</a:t>
            </a:r>
            <a:endParaRPr lang="en-US" altLang="zh-CN" dirty="0">
              <a:latin typeface="+mn-lt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6096000" y="827013"/>
            <a:ext cx="5010181" cy="656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对象构造和析构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340" y="1859339"/>
            <a:ext cx="546354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::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Ty1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Ty2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::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2380" y="1859339"/>
            <a:ext cx="546354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796986"/>
          </a:xfrm>
        </p:spPr>
        <p:txBody>
          <a:bodyPr/>
          <a:lstStyle/>
          <a:p>
            <a:r>
              <a:rPr lang="zh-CN" altLang="en-US" dirty="0"/>
              <a:t>迭代器是一种设计理念：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迭代器的提供了一个遍历容器内部所有元素的接口，使得</a:t>
            </a:r>
            <a:r>
              <a:rPr lang="zh-CN" altLang="en-US" dirty="0"/>
              <a:t>可以在不暴露容器内部实现的情况下，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通过迭代器访问容器的元素。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除此之外，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中迭代器一个最重要的作用就是作为容器与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算法的</a:t>
            </a:r>
            <a:r>
              <a:rPr lang="zh-CN" altLang="en-US" b="1" i="1" dirty="0">
                <a:solidFill>
                  <a:srgbClr val="4D4D4D"/>
                </a:solidFill>
                <a:effectLst/>
                <a:latin typeface="-apple-system"/>
              </a:rPr>
              <a:t>粘结剂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，只要容器提供迭代器的接口，不同的容器就可以使用同一套算法代码。</a:t>
            </a:r>
            <a:endParaRPr lang="zh-CN" alt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-113665" y="342319"/>
            <a:ext cx="6372225" cy="663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+mn-lt"/>
              </a:rPr>
              <a:t>迭代器</a:t>
            </a:r>
            <a:r>
              <a:rPr lang="en-US" altLang="zh-CN" cap="none" dirty="0">
                <a:latin typeface="+mn-lt"/>
              </a:rPr>
              <a:t>Iterators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2374" y="804519"/>
            <a:ext cx="9603275" cy="1049235"/>
          </a:xfrm>
        </p:spPr>
        <p:txBody>
          <a:bodyPr/>
          <a:lstStyle/>
          <a:p>
            <a:r>
              <a:rPr lang="zh-CN" altLang="en-US" dirty="0">
                <a:latin typeface="+mn-lt"/>
                <a:sym typeface="+mn-ea"/>
              </a:rPr>
              <a:t>迭代器</a:t>
            </a:r>
            <a:r>
              <a:rPr lang="en-US" altLang="zh-CN" cap="none" dirty="0">
                <a:latin typeface="+mn-lt"/>
                <a:sym typeface="+mn-ea"/>
              </a:rPr>
              <a:t>Iterators</a:t>
            </a:r>
            <a:br>
              <a:rPr lang="en-US" altLang="zh-CN" dirty="0">
                <a:latin typeface="+mn-lt"/>
              </a:rPr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5795" y="2138045"/>
            <a:ext cx="4523740" cy="31381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typedef T value_type;</a:t>
            </a:r>
          </a:p>
          <a:p>
            <a:r>
              <a:rPr lang="zh-CN" altLang="en-US"/>
              <a:t>typedef list_iterator&lt;T&gt; self;</a:t>
            </a:r>
          </a:p>
          <a:p>
            <a:r>
              <a:rPr lang="zh-CN" altLang="en-US"/>
              <a:t>base_ptr node_;</a:t>
            </a:r>
          </a:p>
          <a:p>
            <a:r>
              <a:rPr lang="zh-CN" altLang="en-US"/>
              <a:t>reference operator*()  const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return node_-&gt;value;</a:t>
            </a:r>
          </a:p>
          <a:p>
            <a:r>
              <a:rPr lang="zh-CN" altLang="en-US"/>
              <a:t>}</a:t>
            </a:r>
          </a:p>
          <a:p>
            <a:r>
              <a:rPr lang="zh-CN" altLang="en-US"/>
              <a:t>pointer   operator-&gt;() const 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return &amp;(operator*());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07965" y="1853565"/>
            <a:ext cx="5827395" cy="36925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>
                <a:sym typeface="+mn-ea"/>
              </a:rPr>
              <a:t>self&amp; operator++()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    MYSTL_DEBUG(node_ != nullptr);</a:t>
            </a:r>
            <a:endParaRPr lang="zh-CN" altLang="en-US"/>
          </a:p>
          <a:p>
            <a:r>
              <a:rPr lang="zh-CN" altLang="en-US">
                <a:sym typeface="+mn-ea"/>
              </a:rPr>
              <a:t>    node_ = node_-&gt;next;</a:t>
            </a:r>
            <a:endParaRPr lang="zh-CN" altLang="en-US"/>
          </a:p>
          <a:p>
            <a:r>
              <a:rPr lang="zh-CN" altLang="en-US">
                <a:sym typeface="+mn-ea"/>
              </a:rPr>
              <a:t>    return *this;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r>
              <a:rPr lang="zh-CN" altLang="en-US">
                <a:sym typeface="+mn-ea"/>
              </a:rPr>
              <a:t>self&amp; operator--()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    MYSTL_DEBUG(node_ != nullptr);</a:t>
            </a:r>
            <a:endParaRPr lang="zh-CN" altLang="en-US"/>
          </a:p>
          <a:p>
            <a:r>
              <a:rPr lang="zh-CN" altLang="en-US">
                <a:sym typeface="+mn-ea"/>
              </a:rPr>
              <a:t>    node_ = node_-&gt;prev;</a:t>
            </a:r>
            <a:endParaRPr lang="zh-CN" altLang="en-US"/>
          </a:p>
          <a:p>
            <a:r>
              <a:rPr lang="zh-CN" altLang="en-US">
                <a:sym typeface="+mn-ea"/>
              </a:rPr>
              <a:t>    return *this;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24815" y="301679"/>
            <a:ext cx="5305425" cy="663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+mn-lt"/>
              </a:rPr>
              <a:t>迭代器</a:t>
            </a:r>
            <a:r>
              <a:rPr lang="en-US" altLang="zh-CN" cap="none" dirty="0">
                <a:latin typeface="+mn-lt"/>
              </a:rPr>
              <a:t>Iterators</a:t>
            </a:r>
            <a:endParaRPr lang="en-US" altLang="zh-CN" dirty="0">
              <a:latin typeface="+mn-lt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770890" y="1106859"/>
            <a:ext cx="5305425" cy="663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+mn-lt"/>
              </a:rPr>
              <a:t>STL</a:t>
            </a:r>
            <a:r>
              <a:rPr lang="zh-CN" altLang="en-US" dirty="0">
                <a:latin typeface="+mn-lt"/>
              </a:rPr>
              <a:t>提供了五种迭代器</a:t>
            </a:r>
            <a:endParaRPr lang="en-US" altLang="zh-CN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8480" y="830000"/>
            <a:ext cx="2062480" cy="663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input_iterator</a:t>
            </a:r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输入迭代器</a:t>
            </a:r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 flipV="1">
            <a:off x="7919720" y="1493522"/>
            <a:ext cx="0" cy="56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51620" y="830000"/>
            <a:ext cx="2062480" cy="663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output_iterator</a:t>
            </a:r>
            <a:endParaRPr lang="en-US" altLang="zh-CN" dirty="0"/>
          </a:p>
          <a:p>
            <a:pPr algn="ctr"/>
            <a:r>
              <a:rPr lang="zh-CN" altLang="en-US" dirty="0"/>
              <a:t>输出迭代器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88480" y="2037479"/>
            <a:ext cx="2062480" cy="663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forward_iterator</a:t>
            </a:r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前向迭代器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88480" y="3244958"/>
            <a:ext cx="2263140" cy="663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bidirectional_iterator</a:t>
            </a:r>
            <a:r>
              <a:rPr lang="zh-CN" altLang="en-US" dirty="0"/>
              <a:t>双向迭代器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53200" y="4509878"/>
            <a:ext cx="2814320" cy="663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random_access_iterator</a:t>
            </a:r>
            <a:endParaRPr lang="en-US" altLang="zh-CN" dirty="0"/>
          </a:p>
          <a:p>
            <a:pPr algn="ctr"/>
            <a:r>
              <a:rPr lang="zh-CN" altLang="en-US" dirty="0"/>
              <a:t>随机访问迭代器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919720" y="2680456"/>
            <a:ext cx="0" cy="56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919720" y="3908480"/>
            <a:ext cx="0" cy="56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403" b="7574"/>
          <a:stretch>
            <a:fillRect/>
          </a:stretch>
        </p:blipFill>
        <p:spPr>
          <a:xfrm>
            <a:off x="424815" y="2150745"/>
            <a:ext cx="590550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819" y="418439"/>
            <a:ext cx="3892581" cy="719481"/>
          </a:xfrm>
        </p:spPr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739" y="1940560"/>
            <a:ext cx="2541301" cy="3871225"/>
          </a:xfrm>
        </p:spPr>
        <p:txBody>
          <a:bodyPr/>
          <a:lstStyle/>
          <a:p>
            <a:r>
              <a:rPr lang="zh-CN" altLang="en-US" b="1" dirty="0"/>
              <a:t>顺序容器</a:t>
            </a:r>
            <a:endParaRPr lang="en-US" altLang="zh-CN" b="1" dirty="0"/>
          </a:p>
          <a:p>
            <a:pPr lvl="1"/>
            <a:r>
              <a:rPr lang="en-US" altLang="zh-CN" b="1" dirty="0"/>
              <a:t>vector</a:t>
            </a:r>
          </a:p>
          <a:p>
            <a:pPr lvl="1"/>
            <a:r>
              <a:rPr lang="en-US" altLang="zh-CN" b="1" dirty="0"/>
              <a:t>deque</a:t>
            </a:r>
          </a:p>
          <a:p>
            <a:pPr lvl="1"/>
            <a:r>
              <a:rPr lang="en-US" altLang="zh-CN" b="1" dirty="0"/>
              <a:t>list</a:t>
            </a:r>
          </a:p>
          <a:p>
            <a:pPr lvl="1"/>
            <a:r>
              <a:rPr lang="en-US" altLang="zh-CN" b="1" dirty="0" err="1"/>
              <a:t>forward_list</a:t>
            </a:r>
            <a:endParaRPr lang="en-US" altLang="zh-CN" b="1" dirty="0"/>
          </a:p>
          <a:p>
            <a:pPr lvl="1"/>
            <a:r>
              <a:rPr lang="en-US" altLang="zh-CN" b="1" dirty="0"/>
              <a:t>array</a:t>
            </a:r>
          </a:p>
          <a:p>
            <a:pPr lvl="1"/>
            <a:r>
              <a:rPr lang="en-US" altLang="zh-CN" b="1" dirty="0"/>
              <a:t>string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308061" y="1940559"/>
            <a:ext cx="3882419" cy="3871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关联容器</a:t>
            </a:r>
            <a:endParaRPr lang="en-US" altLang="zh-CN" b="1" dirty="0"/>
          </a:p>
          <a:p>
            <a:pPr lvl="1"/>
            <a:r>
              <a:rPr lang="en-US" altLang="zh-CN" b="1" dirty="0"/>
              <a:t>map</a:t>
            </a:r>
          </a:p>
          <a:p>
            <a:pPr lvl="1"/>
            <a:r>
              <a:rPr lang="en-US" altLang="zh-CN" b="1" dirty="0"/>
              <a:t>set</a:t>
            </a:r>
          </a:p>
          <a:p>
            <a:pPr lvl="1"/>
            <a:r>
              <a:rPr lang="en-US" altLang="zh-CN" b="1" dirty="0"/>
              <a:t>multimap</a:t>
            </a:r>
          </a:p>
          <a:p>
            <a:pPr lvl="1"/>
            <a:r>
              <a:rPr lang="en-US" altLang="zh-CN" b="1" dirty="0"/>
              <a:t>multiset</a:t>
            </a:r>
          </a:p>
          <a:p>
            <a:pPr lvl="1"/>
            <a:r>
              <a:rPr lang="en-US" altLang="zh-CN" b="1" dirty="0" err="1"/>
              <a:t>unordered_map</a:t>
            </a:r>
            <a:endParaRPr lang="en-US" altLang="zh-CN" b="1" dirty="0"/>
          </a:p>
          <a:p>
            <a:pPr lvl="1"/>
            <a:r>
              <a:rPr lang="en-US" altLang="zh-CN" b="1" dirty="0"/>
              <a:t>unordered_ set</a:t>
            </a:r>
          </a:p>
          <a:p>
            <a:pPr lvl="1"/>
            <a:r>
              <a:rPr lang="en-US" altLang="zh-CN" b="1" dirty="0" err="1"/>
              <a:t>unordered_multimap</a:t>
            </a:r>
            <a:endParaRPr lang="en-US" altLang="zh-CN" b="1" dirty="0"/>
          </a:p>
          <a:p>
            <a:pPr lvl="1"/>
            <a:r>
              <a:rPr lang="en-US" altLang="zh-CN" b="1" dirty="0" err="1"/>
              <a:t>unordered_multiset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39" y="342420"/>
            <a:ext cx="9603275" cy="1049235"/>
          </a:xfrm>
        </p:spPr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/>
              <a:t> </a:t>
            </a:r>
            <a:r>
              <a:rPr lang="en-US" altLang="zh-CN" cap="none" dirty="0"/>
              <a:t>Containers</a:t>
            </a:r>
            <a:br>
              <a:rPr lang="en-US" altLang="zh-CN" cap="none" dirty="0"/>
            </a:br>
            <a:r>
              <a:rPr lang="en-US" altLang="zh-CN" cap="none" dirty="0"/>
              <a:t>					--vector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362" y="1893813"/>
            <a:ext cx="9603275" cy="1387867"/>
          </a:xfrm>
        </p:spPr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Vector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中元素的存储方式是顺序存储，并且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vector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的存储空间是动态的，随着元素的加入，它的内部机制会自动扩充空间以容纳新元素。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64" y="3012273"/>
            <a:ext cx="6464632" cy="1543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3156" y="4677322"/>
            <a:ext cx="1365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工作空间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41220" y="4677322"/>
            <a:ext cx="1365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剩余空间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1195</Words>
  <Application>Microsoft Office PowerPoint</Application>
  <PresentationFormat>Widescreen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Helvetica Neue</vt:lpstr>
      <vt:lpstr>Arial</vt:lpstr>
      <vt:lpstr>Consolas</vt:lpstr>
      <vt:lpstr>Gill Sans MT</vt:lpstr>
      <vt:lpstr>Gallery</vt:lpstr>
      <vt:lpstr>C++ STL</vt:lpstr>
      <vt:lpstr>六大组件</vt:lpstr>
      <vt:lpstr>分配器 Allocators</vt:lpstr>
      <vt:lpstr>PowerPoint Presentation</vt:lpstr>
      <vt:lpstr>迭代器Iterators</vt:lpstr>
      <vt:lpstr>迭代器Iterators </vt:lpstr>
      <vt:lpstr>迭代器Iterators</vt:lpstr>
      <vt:lpstr>容器 Containers</vt:lpstr>
      <vt:lpstr>容器 Containers      --vector</vt:lpstr>
      <vt:lpstr>PowerPoint Presentation</vt:lpstr>
      <vt:lpstr>容器 Containers      --array</vt:lpstr>
      <vt:lpstr>容器 Containers      --deque</vt:lpstr>
      <vt:lpstr>容器 Containers      --deque</vt:lpstr>
      <vt:lpstr>容器 Containers      --list</vt:lpstr>
      <vt:lpstr>容器 Containers      --forward_list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张冲</dc:creator>
  <cp:lastModifiedBy> </cp:lastModifiedBy>
  <cp:revision>35</cp:revision>
  <dcterms:created xsi:type="dcterms:W3CDTF">2021-05-22T08:57:00Z</dcterms:created>
  <dcterms:modified xsi:type="dcterms:W3CDTF">2021-05-23T05:30:02Z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