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C0AE-4C62-46ED-A0E3-091892782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1050" y="721507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I spot a bot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82345-3434-4C2B-8F72-478A445E3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766" y="3429000"/>
            <a:ext cx="7766936" cy="1992158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sr-Latn-RS" dirty="0"/>
              <a:t>Projekat iz predmeta Mašinsko učenje</a:t>
            </a:r>
          </a:p>
          <a:p>
            <a:pPr algn="ctr"/>
            <a:r>
              <a:rPr lang="sr-Latn-RS" dirty="0"/>
              <a:t> Matematički fakultet </a:t>
            </a:r>
          </a:p>
          <a:p>
            <a:pPr algn="ctr"/>
            <a:r>
              <a:rPr lang="sr-Latn-RS" dirty="0"/>
              <a:t>Student: </a:t>
            </a:r>
            <a:r>
              <a:rPr lang="en-US" dirty="0"/>
              <a:t>Nemanja Anti</a:t>
            </a:r>
            <a:r>
              <a:rPr lang="sr-Latn-RS" dirty="0"/>
              <a:t>ć 1100/2017</a:t>
            </a:r>
          </a:p>
          <a:p>
            <a:pPr algn="ctr"/>
            <a:endParaRPr lang="sr-Latn-RS" dirty="0"/>
          </a:p>
          <a:p>
            <a:pPr algn="ctr"/>
            <a:r>
              <a:rPr lang="sr-Latn-RS" dirty="0"/>
              <a:t>Profesor: </a:t>
            </a:r>
            <a:r>
              <a:rPr lang="en-US" dirty="0" err="1"/>
              <a:t>dr</a:t>
            </a:r>
            <a:r>
              <a:rPr lang="en-US" dirty="0"/>
              <a:t> </a:t>
            </a:r>
            <a:r>
              <a:rPr lang="en-US" dirty="0" err="1"/>
              <a:t>Mladen</a:t>
            </a:r>
            <a:r>
              <a:rPr lang="en-US" dirty="0"/>
              <a:t> </a:t>
            </a:r>
            <a:r>
              <a:rPr lang="en-US" dirty="0" err="1"/>
              <a:t>Nikolić</a:t>
            </a:r>
            <a:endParaRPr lang="sr-Latn-RS" dirty="0"/>
          </a:p>
          <a:p>
            <a:pPr algn="ctr"/>
            <a:r>
              <a:rPr lang="sr-Latn-RS" dirty="0"/>
              <a:t>Asistent: </a:t>
            </a:r>
            <a:r>
              <a:rPr lang="en-US" dirty="0" err="1"/>
              <a:t>Anđelka</a:t>
            </a:r>
            <a:r>
              <a:rPr lang="en-US" dirty="0"/>
              <a:t> </a:t>
            </a:r>
            <a:r>
              <a:rPr lang="en-US" dirty="0" err="1"/>
              <a:t>Zečević</a:t>
            </a:r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8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EED93-5EF3-4CA0-A216-ABECA26EB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3600" dirty="0"/>
              <a:t>Analiza</a:t>
            </a:r>
          </a:p>
          <a:p>
            <a:r>
              <a:rPr lang="sr-Latn-RS" sz="3600" dirty="0"/>
              <a:t>Preprocesiranje</a:t>
            </a:r>
          </a:p>
          <a:p>
            <a:r>
              <a:rPr lang="sr-Latn-RS" sz="3600" dirty="0"/>
              <a:t>Ucenje modela</a:t>
            </a:r>
          </a:p>
          <a:p>
            <a:r>
              <a:rPr lang="sr-Latn-RS" sz="3600" dirty="0"/>
              <a:t>Rezultati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4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E696-80E8-4637-A0F5-F33FAC4DD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5367"/>
            <a:ext cx="8596668" cy="1320800"/>
          </a:xfrm>
        </p:spPr>
        <p:txBody>
          <a:bodyPr/>
          <a:lstStyle/>
          <a:p>
            <a:r>
              <a:rPr lang="sr-Latn-RS" dirty="0"/>
              <a:t>Preprocesiranje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7BC4-14CD-4C9C-992D-1D90C33D5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026" y="1043354"/>
            <a:ext cx="9085644" cy="5287108"/>
          </a:xfrm>
        </p:spPr>
        <p:txBody>
          <a:bodyPr>
            <a:normAutofit fontScale="77500" lnSpcReduction="20000"/>
          </a:bodyPr>
          <a:lstStyle/>
          <a:p>
            <a:r>
              <a:rPr lang="sr-Latn-RS" sz="2100" dirty="0"/>
              <a:t>Podaci prikupljeni iz dataseta: „cresci-2015“ i „cresci-2017“</a:t>
            </a:r>
          </a:p>
          <a:p>
            <a:r>
              <a:rPr lang="sr-Latn-RS" sz="2100" dirty="0"/>
              <a:t>Sadrže podatke o user-ima, njihovim tweet-ovima</a:t>
            </a:r>
          </a:p>
          <a:p>
            <a:r>
              <a:rPr lang="sr-Latn-RS" sz="2100" dirty="0"/>
              <a:t>Niz transformacija:</a:t>
            </a:r>
          </a:p>
          <a:p>
            <a:pPr lvl="1"/>
            <a:r>
              <a:rPr lang="sr-Latn-RS" sz="2100" dirty="0"/>
              <a:t>10 atributa</a:t>
            </a:r>
          </a:p>
          <a:p>
            <a:pPr lvl="1"/>
            <a:r>
              <a:rPr lang="sr-Latn-RS" sz="2100" dirty="0"/>
              <a:t>Podaci direktno iz dataseta</a:t>
            </a:r>
          </a:p>
          <a:p>
            <a:pPr lvl="2"/>
            <a:r>
              <a:rPr lang="sr-Latn-RS" sz="2100" dirty="0"/>
              <a:t>Followers count</a:t>
            </a:r>
          </a:p>
          <a:p>
            <a:pPr lvl="2"/>
            <a:r>
              <a:rPr lang="sr-Latn-RS" sz="2100" dirty="0"/>
              <a:t>Friends count</a:t>
            </a:r>
          </a:p>
          <a:p>
            <a:pPr lvl="2"/>
            <a:r>
              <a:rPr lang="sr-Latn-RS" sz="2100" dirty="0"/>
              <a:t>Favorites count</a:t>
            </a:r>
          </a:p>
          <a:p>
            <a:pPr lvl="1"/>
            <a:r>
              <a:rPr lang="sr-Latn-RS" sz="2100" dirty="0"/>
              <a:t>Izracunati podaci</a:t>
            </a:r>
          </a:p>
          <a:p>
            <a:pPr lvl="2"/>
            <a:r>
              <a:rPr lang="sr-Latn-RS" sz="2100" dirty="0"/>
              <a:t>Mentions per tweet</a:t>
            </a:r>
          </a:p>
          <a:p>
            <a:pPr lvl="2"/>
            <a:r>
              <a:rPr lang="sr-Latn-RS" sz="2100" dirty="0"/>
              <a:t>Urls per tweet</a:t>
            </a:r>
          </a:p>
          <a:p>
            <a:pPr lvl="2"/>
            <a:r>
              <a:rPr lang="sr-Latn-RS" sz="2100" dirty="0"/>
              <a:t>Hashtags per tweet</a:t>
            </a:r>
          </a:p>
          <a:p>
            <a:pPr lvl="2"/>
            <a:r>
              <a:rPr lang="sr-Latn-RS" sz="2100" dirty="0"/>
              <a:t>Retweets per tweet</a:t>
            </a:r>
          </a:p>
          <a:p>
            <a:pPr lvl="2"/>
            <a:r>
              <a:rPr lang="sr-Latn-RS" sz="2100" dirty="0"/>
              <a:t>Favorites per tweet</a:t>
            </a:r>
          </a:p>
          <a:p>
            <a:pPr lvl="2"/>
            <a:r>
              <a:rPr lang="sr-Latn-RS" sz="2100" dirty="0"/>
              <a:t>Frequency of tweets (in minutes)</a:t>
            </a:r>
          </a:p>
          <a:p>
            <a:pPr lvl="2"/>
            <a:r>
              <a:rPr lang="sr-Latn-RS" sz="2100" dirty="0"/>
              <a:t>Friends to followers ratio</a:t>
            </a:r>
          </a:p>
          <a:p>
            <a:pPr marL="0" indent="0">
              <a:buNone/>
            </a:pPr>
            <a:endParaRPr lang="sr-Latn-RS" sz="2100" dirty="0"/>
          </a:p>
        </p:txBody>
      </p:sp>
    </p:spTree>
    <p:extLst>
      <p:ext uri="{BB962C8B-B14F-4D97-AF65-F5344CB8AC3E}">
        <p14:creationId xmlns:p14="http://schemas.microsoft.com/office/powerpoint/2010/main" val="113647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0B8FB-F6D7-4694-8965-728482EEC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89" y="444331"/>
            <a:ext cx="8874630" cy="5928334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sr-Latn-RS" sz="2400" dirty="0"/>
              <a:t>Ukupan broj user-a </a:t>
            </a:r>
          </a:p>
          <a:p>
            <a:endParaRPr lang="sr-Latn-RS" sz="2400" dirty="0"/>
          </a:p>
          <a:p>
            <a:endParaRPr lang="sr-Latn-RS" sz="2400" dirty="0"/>
          </a:p>
          <a:p>
            <a:r>
              <a:rPr lang="sr-Latn-RS" sz="2400" dirty="0"/>
              <a:t>Raspodela klasa 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sr-Latn-R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29425D-0891-49AB-8700-303536C64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108" y="1695524"/>
            <a:ext cx="2986144" cy="9169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6D73EE-60D0-4D45-B071-0DA948FA8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034" y="3429000"/>
            <a:ext cx="6292704" cy="141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3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13CD9-3CE5-424C-9E58-D2EB71F0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sr-Latn-RS" dirty="0"/>
              <a:t>čenje modela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3B946-ADD2-454E-8DE3-DE70CD829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3200" dirty="0"/>
              <a:t>Logistička regresija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r>
              <a:rPr lang="sr-Latn-RS" sz="3200" dirty="0"/>
              <a:t>Neuronska mreža sa propagacijom unapred</a:t>
            </a:r>
          </a:p>
        </p:txBody>
      </p:sp>
    </p:spTree>
    <p:extLst>
      <p:ext uri="{BB962C8B-B14F-4D97-AF65-F5344CB8AC3E}">
        <p14:creationId xmlns:p14="http://schemas.microsoft.com/office/powerpoint/2010/main" val="42764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E2D7-7FDF-458B-BCD5-EDA6E16D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Logistička regresija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46EA5-B674-415A-8A6E-DBE971C8D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Skup je podeljen na trening i test u razmeri 2:1</a:t>
            </a:r>
          </a:p>
          <a:p>
            <a:pPr lvl="1"/>
            <a:r>
              <a:rPr lang="sr-Latn-RS" dirty="0"/>
              <a:t>Trening skup je podeljen na trening i validacioni u razmeri 4:1</a:t>
            </a:r>
          </a:p>
          <a:p>
            <a:r>
              <a:rPr lang="sr-Latn-RS" dirty="0"/>
              <a:t>Podaci su standardizovani pomoću StandardScaler objekta iz sclearn bibl</a:t>
            </a:r>
          </a:p>
          <a:p>
            <a:r>
              <a:rPr lang="sr-Latn-RS" dirty="0"/>
              <a:t>Korišćena je L2 regularizacija</a:t>
            </a:r>
          </a:p>
          <a:p>
            <a:r>
              <a:rPr lang="sr-Latn-RS" dirty="0"/>
              <a:t>Istreniran model:</a:t>
            </a:r>
          </a:p>
          <a:p>
            <a:pPr lvl="1"/>
            <a:r>
              <a:rPr lang="en-US" dirty="0" err="1"/>
              <a:t>LogisticRegression</a:t>
            </a:r>
            <a:r>
              <a:rPr lang="en-US" dirty="0"/>
              <a:t>(C=1.1, </a:t>
            </a:r>
            <a:r>
              <a:rPr lang="en-US" dirty="0" err="1"/>
              <a:t>class_weight</a:t>
            </a:r>
            <a:r>
              <a:rPr lang="en-US" dirty="0"/>
              <a:t>='balanced', dual=False, </a:t>
            </a:r>
            <a:r>
              <a:rPr lang="en-US" dirty="0" err="1"/>
              <a:t>fit_intercept</a:t>
            </a:r>
            <a:r>
              <a:rPr lang="en-US" dirty="0"/>
              <a:t>=True, </a:t>
            </a:r>
            <a:r>
              <a:rPr lang="en-US" dirty="0" err="1"/>
              <a:t>intercept_scaling</a:t>
            </a:r>
            <a:r>
              <a:rPr lang="en-US" dirty="0"/>
              <a:t>=1, </a:t>
            </a:r>
            <a:r>
              <a:rPr lang="en-US" dirty="0" err="1"/>
              <a:t>max_iter</a:t>
            </a:r>
            <a:r>
              <a:rPr lang="en-US" dirty="0"/>
              <a:t>=100, </a:t>
            </a:r>
            <a:r>
              <a:rPr lang="en-US" dirty="0" err="1"/>
              <a:t>multi_class</a:t>
            </a:r>
            <a:r>
              <a:rPr lang="en-US" dirty="0"/>
              <a:t>='</a:t>
            </a:r>
            <a:r>
              <a:rPr lang="en-US" dirty="0" err="1"/>
              <a:t>ovr</a:t>
            </a:r>
            <a:r>
              <a:rPr lang="en-US" dirty="0"/>
              <a:t>', </a:t>
            </a:r>
            <a:r>
              <a:rPr lang="en-US" dirty="0" err="1"/>
              <a:t>n_jobs</a:t>
            </a:r>
            <a:r>
              <a:rPr lang="en-US" dirty="0"/>
              <a:t>=1, penalty='l2', </a:t>
            </a:r>
            <a:r>
              <a:rPr lang="en-US" dirty="0" err="1"/>
              <a:t>random_state</a:t>
            </a:r>
            <a:r>
              <a:rPr lang="en-US" dirty="0"/>
              <a:t>=None, solver='</a:t>
            </a:r>
            <a:r>
              <a:rPr lang="en-US" dirty="0" err="1"/>
              <a:t>liblinear</a:t>
            </a:r>
            <a:r>
              <a:rPr lang="en-US" dirty="0"/>
              <a:t>', </a:t>
            </a:r>
            <a:r>
              <a:rPr lang="en-US" dirty="0" err="1"/>
              <a:t>tol</a:t>
            </a:r>
            <a:r>
              <a:rPr lang="en-US" dirty="0"/>
              <a:t>=0.0001, verbose=0, </a:t>
            </a:r>
            <a:r>
              <a:rPr lang="en-US" dirty="0" err="1"/>
              <a:t>warm_start</a:t>
            </a:r>
            <a:r>
              <a:rPr lang="en-US" dirty="0"/>
              <a:t>=False</a:t>
            </a:r>
            <a:r>
              <a:rPr lang="sr-Latn-R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433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37AD2-94F4-4F4F-9D99-905AB6AA7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17" y="570328"/>
            <a:ext cx="8596668" cy="5552176"/>
          </a:xfrm>
        </p:spPr>
        <p:txBody>
          <a:bodyPr/>
          <a:lstStyle/>
          <a:p>
            <a:r>
              <a:rPr lang="sr-Latn-RS" dirty="0"/>
              <a:t>Rezultati „cross validation“ metode: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AAEEE8-EE3A-4E33-879D-2F7504889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67" y="1710102"/>
            <a:ext cx="7067843" cy="305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5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02CE48D-FBEE-4643-A0A9-47B990C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Koeficijenti modela</a:t>
            </a:r>
            <a:br>
              <a:rPr lang="sr-Latn-RS" sz="2400" dirty="0"/>
            </a:br>
            <a:endParaRPr lang="en-U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6EF2BD-F8DA-4AD1-81CF-4792A0812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020" y="1488281"/>
            <a:ext cx="8360748" cy="4195067"/>
          </a:xfrm>
        </p:spPr>
      </p:pic>
    </p:spTree>
    <p:extLst>
      <p:ext uri="{BB962C8B-B14F-4D97-AF65-F5344CB8AC3E}">
        <p14:creationId xmlns:p14="http://schemas.microsoft.com/office/powerpoint/2010/main" val="1814742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8CE8-7DB9-4F01-B1F9-F877743C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Neuronska mreža sa propagacijom  unapred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CE19E-4EC9-47DD-B568-DEBB35BA1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2 skrivena sloja:</a:t>
            </a:r>
          </a:p>
          <a:p>
            <a:pPr lvl="1"/>
            <a:r>
              <a:rPr lang="sr-Latn-RS" dirty="0"/>
              <a:t>Sa 4 čvora</a:t>
            </a:r>
          </a:p>
          <a:p>
            <a:pPr lvl="1"/>
            <a:r>
              <a:rPr lang="sr-Latn-RS" dirty="0"/>
              <a:t>Sa 3 čvora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sr-Latn-RS" dirty="0"/>
              <a:t> </a:t>
            </a:r>
            <a:r>
              <a:rPr lang="en-US" dirty="0"/>
              <a:t>Test loss: ~0.077, test accuracy: ~0.97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6DF59-3C76-418F-A302-CBD8C4B6B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982" y="1578708"/>
            <a:ext cx="5929020" cy="206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430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</TotalTime>
  <Words>259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I spot a bot </vt:lpstr>
      <vt:lpstr>PowerPoint Presentation</vt:lpstr>
      <vt:lpstr>Preprocesiranje</vt:lpstr>
      <vt:lpstr>PowerPoint Presentation</vt:lpstr>
      <vt:lpstr>Učenje modela</vt:lpstr>
      <vt:lpstr>Logistička regresija</vt:lpstr>
      <vt:lpstr>PowerPoint Presentation</vt:lpstr>
      <vt:lpstr>Koeficijenti modela </vt:lpstr>
      <vt:lpstr>Neuronska mreža sa propagacijom  unapred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spot a bot</dc:title>
  <dc:creator>Nemanja Antic</dc:creator>
  <cp:lastModifiedBy>Nemanja Antic</cp:lastModifiedBy>
  <cp:revision>12</cp:revision>
  <dcterms:created xsi:type="dcterms:W3CDTF">2018-09-24T16:55:55Z</dcterms:created>
  <dcterms:modified xsi:type="dcterms:W3CDTF">2018-09-24T19:13:02Z</dcterms:modified>
</cp:coreProperties>
</file>