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1" r:id="rId4"/>
    <p:sldId id="265" r:id="rId5"/>
    <p:sldId id="263" r:id="rId6"/>
    <p:sldId id="266" r:id="rId7"/>
    <p:sldId id="267" r:id="rId8"/>
    <p:sldId id="268" r:id="rId9"/>
    <p:sldId id="269" r:id="rId10"/>
    <p:sldId id="274" r:id="rId11"/>
    <p:sldId id="275" r:id="rId12"/>
    <p:sldId id="271" r:id="rId13"/>
    <p:sldId id="270" r:id="rId14"/>
    <p:sldId id="277" r:id="rId15"/>
    <p:sldId id="272" r:id="rId16"/>
    <p:sldId id="278" r:id="rId17"/>
    <p:sldId id="273" r:id="rId18"/>
    <p:sldId id="276" r:id="rId19"/>
    <p:sldId id="279" r:id="rId20"/>
    <p:sldId id="280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128" d="100"/>
          <a:sy n="128" d="100"/>
        </p:scale>
        <p:origin x="-96" y="-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Blink an LED?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Parpadea</a:t>
            </a:r>
            <a:r>
              <a:rPr lang="en-US" dirty="0" smtClean="0">
                <a:solidFill>
                  <a:srgbClr val="FF6600"/>
                </a:solidFill>
              </a:rPr>
              <a:t> un LED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310" y="1468752"/>
            <a:ext cx="8675786" cy="49665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// </a:t>
            </a:r>
            <a:r>
              <a:rPr lang="en-US" dirty="0" err="1">
                <a:solidFill>
                  <a:srgbClr val="FF6600"/>
                </a:solidFill>
              </a:rPr>
              <a:t>Comentarios</a:t>
            </a:r>
            <a:r>
              <a:rPr lang="en-US" dirty="0">
                <a:solidFill>
                  <a:srgbClr val="FF6600"/>
                </a:solidFill>
              </a:rPr>
              <a:t> – no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 {   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/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setup –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una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vez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OUTPUT);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 {   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/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loop –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repetir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siempre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HIGH);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delay(200);						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LOW); 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delay(200)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smtClean="0">
                <a:latin typeface="Courier"/>
                <a:cs typeface="Courier"/>
              </a:rPr>
              <a:t>           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014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310" y="2004783"/>
            <a:ext cx="8204896" cy="45161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{</a:t>
            </a:r>
            <a:r>
              <a:rPr lang="en-US" dirty="0" smtClean="0"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{</a:t>
            </a:r>
            <a:r>
              <a:rPr lang="en-US" dirty="0" smtClean="0"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delay(200)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;	</a:t>
            </a:r>
            <a:r>
              <a:rPr lang="en-US" dirty="0" smtClean="0">
                <a:latin typeface="Courier"/>
                <a:cs typeface="Courier"/>
              </a:rPr>
              <a:t>					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r>
              <a:rPr lang="en-US" dirty="0" smtClean="0">
                <a:latin typeface="Courier"/>
                <a:cs typeface="Courier"/>
              </a:rPr>
              <a:t> 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delay(200)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2947" y="1235648"/>
            <a:ext cx="4032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{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commenzar</a:t>
            </a:r>
            <a:r>
              <a:rPr lang="en-US" dirty="0" smtClean="0">
                <a:solidFill>
                  <a:srgbClr val="FF6600"/>
                </a:solidFill>
              </a:rPr>
              <a:t>                                     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} </a:t>
            </a:r>
            <a:r>
              <a:rPr lang="en-US" dirty="0">
                <a:solidFill>
                  <a:srgbClr val="FF6600"/>
                </a:solidFill>
              </a:rPr>
              <a:t>– </a:t>
            </a:r>
            <a:r>
              <a:rPr lang="en-US" dirty="0" err="1">
                <a:solidFill>
                  <a:srgbClr val="FF6600"/>
                </a:solidFill>
              </a:rPr>
              <a:t>terminar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;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-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terminar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el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comando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274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310" y="1468752"/>
            <a:ext cx="8675786" cy="43101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OUTPUT);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// 13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salida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HIGH);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// 13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encendido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delay(200);						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//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pausa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200ms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LOW); 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// 13 </a:t>
            </a:r>
            <a:r>
              <a:rPr lang="en-US" dirty="0" err="1">
                <a:solidFill>
                  <a:srgbClr val="FF6600"/>
                </a:solidFill>
              </a:rPr>
              <a:t>apagado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delay(200)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/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pausa</a:t>
            </a:r>
            <a:endParaRPr lang="en-US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1739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¿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mo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Parpadea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</a:t>
            </a:r>
            <a:r>
              <a:rPr lang="en-US" dirty="0" err="1" smtClean="0">
                <a:solidFill>
                  <a:srgbClr val="FF6600"/>
                </a:solidFill>
              </a:rPr>
              <a:t>á</a:t>
            </a:r>
            <a:r>
              <a:rPr lang="en-US" dirty="0" err="1" smtClean="0">
                <a:solidFill>
                  <a:srgbClr val="FF6600"/>
                </a:solidFill>
              </a:rPr>
              <a:t>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dirty="0" err="1" smtClean="0">
                <a:solidFill>
                  <a:srgbClr val="FF6600"/>
                </a:solidFill>
              </a:rPr>
              <a:t>á</a:t>
            </a:r>
            <a:r>
              <a:rPr lang="en-US" dirty="0" err="1" smtClean="0">
                <a:solidFill>
                  <a:srgbClr val="FF6600"/>
                </a:solidFill>
              </a:rPr>
              <a:t>dpido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¿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mo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Parpadea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</a:t>
            </a:r>
            <a:r>
              <a:rPr lang="en-US" dirty="0" err="1" smtClean="0">
                <a:solidFill>
                  <a:srgbClr val="FF6600"/>
                </a:solidFill>
              </a:rPr>
              <a:t>á</a:t>
            </a:r>
            <a:r>
              <a:rPr lang="en-US" dirty="0" err="1" smtClean="0">
                <a:solidFill>
                  <a:srgbClr val="FF6600"/>
                </a:solidFill>
              </a:rPr>
              <a:t>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dirty="0" err="1" smtClean="0">
                <a:solidFill>
                  <a:srgbClr val="FF6600"/>
                </a:solidFill>
              </a:rPr>
              <a:t>á</a:t>
            </a:r>
            <a:r>
              <a:rPr lang="en-US" dirty="0" err="1" smtClean="0">
                <a:solidFill>
                  <a:srgbClr val="FF6600"/>
                </a:solidFill>
              </a:rPr>
              <a:t>dpido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</a:t>
            </a:r>
            <a:r>
              <a:rPr lang="en-US" b="1" dirty="0" smtClean="0">
                <a:latin typeface="Courier"/>
                <a:cs typeface="Courier"/>
              </a:rPr>
              <a:t>100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</a:t>
            </a:r>
            <a:r>
              <a:rPr lang="en-US" b="1" dirty="0" smtClean="0">
                <a:latin typeface="Courier"/>
                <a:cs typeface="Courier"/>
              </a:rPr>
              <a:t>100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3989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¿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mo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Parpadea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</a:t>
            </a:r>
            <a:r>
              <a:rPr lang="en-US" dirty="0" err="1" smtClean="0">
                <a:solidFill>
                  <a:srgbClr val="FF6600"/>
                </a:solidFill>
              </a:rPr>
              <a:t>á</a:t>
            </a:r>
            <a:r>
              <a:rPr lang="en-US" dirty="0" err="1" smtClean="0">
                <a:solidFill>
                  <a:srgbClr val="FF6600"/>
                </a:solidFill>
              </a:rPr>
              <a:t>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despacio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1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¿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mo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Parpadea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màs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despacio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</a:t>
            </a:r>
            <a:r>
              <a:rPr lang="en-US" b="1" dirty="0" smtClean="0">
                <a:latin typeface="Courier"/>
                <a:cs typeface="Courier"/>
              </a:rPr>
              <a:t>1000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</a:t>
            </a:r>
            <a:r>
              <a:rPr lang="en-US" b="1" dirty="0" smtClean="0">
                <a:latin typeface="Courier"/>
                <a:cs typeface="Courier"/>
              </a:rPr>
              <a:t>1000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956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LED </a:t>
            </a:r>
            <a:r>
              <a:rPr lang="en-US" dirty="0" err="1" smtClean="0">
                <a:solidFill>
                  <a:srgbClr val="FF6600"/>
                </a:solidFill>
              </a:rPr>
              <a:t>Separado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01_blink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936" y="1300458"/>
            <a:ext cx="6132230" cy="55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090762" cy="510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Cambiar</a:t>
            </a:r>
            <a:r>
              <a:rPr lang="en-US" dirty="0" smtClean="0"/>
              <a:t> el pin de 13 </a:t>
            </a:r>
            <a:r>
              <a:rPr lang="en-US" dirty="0" smtClean="0"/>
              <a:t>a </a:t>
            </a:r>
            <a:r>
              <a:rPr lang="en-US" dirty="0" smtClean="0"/>
              <a:t>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Variables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47" y="1600200"/>
            <a:ext cx="3398510" cy="42862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cambiar</a:t>
            </a:r>
            <a:r>
              <a:rPr lang="en-US" dirty="0" smtClean="0"/>
              <a:t> mar la </a:t>
            </a:r>
            <a:r>
              <a:rPr lang="en-US" dirty="0" err="1" smtClean="0"/>
              <a:t>conexi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en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sitios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frequencia</a:t>
            </a:r>
            <a:r>
              <a:rPr lang="en-US" dirty="0" smtClean="0"/>
              <a:t> del </a:t>
            </a:r>
            <a:r>
              <a:rPr lang="en-US" dirty="0" err="1" smtClean="0"/>
              <a:t>parpadeo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c</a:t>
            </a:r>
            <a:r>
              <a:rPr lang="en-US" dirty="0" err="1" smtClean="0"/>
              <a:t>ó</a:t>
            </a:r>
            <a:r>
              <a:rPr lang="en-US" dirty="0" err="1" smtClean="0"/>
              <a:t>digo</a:t>
            </a:r>
            <a:r>
              <a:rPr lang="en-US" dirty="0" smtClean="0"/>
              <a:t> </a:t>
            </a:r>
            <a:r>
              <a:rPr lang="en-US" dirty="0" smtClean="0"/>
              <a:t>en dos </a:t>
            </a:r>
            <a:r>
              <a:rPr lang="en-US" dirty="0" err="1" smtClean="0"/>
              <a:t>sitios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67857" y="1468752"/>
            <a:ext cx="5422329" cy="5107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13</a:t>
            </a:r>
            <a:r>
              <a:rPr lang="en-US" dirty="0" smtClean="0">
                <a:latin typeface="Courier"/>
                <a:cs typeface="Courier"/>
              </a:rPr>
              <a:t>, OUTPUT);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13</a:t>
            </a:r>
            <a:r>
              <a:rPr lang="en-US" dirty="0" smtClean="0">
                <a:latin typeface="Courier"/>
                <a:cs typeface="Courier"/>
              </a:rPr>
              <a:t>, HIGH);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  delay(</a:t>
            </a:r>
            <a:r>
              <a:rPr lang="en-US" b="1" dirty="0" smtClean="0">
                <a:latin typeface="Courier"/>
                <a:cs typeface="Courier"/>
              </a:rPr>
              <a:t>1000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13</a:t>
            </a:r>
            <a:r>
              <a:rPr lang="en-US" dirty="0" smtClean="0">
                <a:latin typeface="Courier"/>
                <a:cs typeface="Courier"/>
              </a:rPr>
              <a:t>, LOW);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  delay(</a:t>
            </a:r>
            <a:r>
              <a:rPr lang="en-US" b="1" dirty="0" smtClean="0">
                <a:latin typeface="Courier"/>
                <a:cs typeface="Courier"/>
              </a:rPr>
              <a:t>1000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6875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Primeros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Pasos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4785078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Necesitamos</a:t>
            </a:r>
            <a:endParaRPr lang="en-US" dirty="0" smtClean="0"/>
          </a:p>
          <a:p>
            <a:pPr lvl="1"/>
            <a:r>
              <a:rPr lang="en-US" dirty="0" err="1" smtClean="0"/>
              <a:t>MonkMakesDuino</a:t>
            </a:r>
            <a:r>
              <a:rPr lang="en-US" dirty="0" smtClean="0"/>
              <a:t> en </a:t>
            </a: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 smtClean="0"/>
              <a:t>Pruebas</a:t>
            </a:r>
            <a:endParaRPr lang="en-US" dirty="0" smtClean="0"/>
          </a:p>
          <a:p>
            <a:pPr lvl="1"/>
            <a:r>
              <a:rPr lang="en-US" dirty="0" smtClean="0"/>
              <a:t>cable USB al </a:t>
            </a:r>
            <a:r>
              <a:rPr lang="en-US" dirty="0" err="1" smtClean="0"/>
              <a:t>portatil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LED </a:t>
            </a:r>
            <a:r>
              <a:rPr lang="en-US" dirty="0" err="1" smtClean="0"/>
              <a:t>rojo</a:t>
            </a:r>
            <a:endParaRPr lang="en-US" dirty="0" smtClean="0"/>
          </a:p>
          <a:p>
            <a:pPr lvl="1"/>
            <a:r>
              <a:rPr lang="en-US" dirty="0" smtClean="0"/>
              <a:t>Resistencia 270Ω (</a:t>
            </a:r>
            <a:r>
              <a:rPr lang="en-US" dirty="0" err="1" smtClean="0"/>
              <a:t>rojo</a:t>
            </a:r>
            <a:r>
              <a:rPr lang="en-US" dirty="0"/>
              <a:t>, </a:t>
            </a:r>
            <a:r>
              <a:rPr lang="en-US" dirty="0" err="1"/>
              <a:t>púrpura</a:t>
            </a:r>
            <a:r>
              <a:rPr lang="en-US" dirty="0"/>
              <a:t>, </a:t>
            </a:r>
            <a:r>
              <a:rPr lang="en-US" dirty="0" err="1"/>
              <a:t>marrón</a:t>
            </a:r>
            <a:endParaRPr lang="en-US" dirty="0"/>
          </a:p>
        </p:txBody>
      </p:sp>
      <p:pic>
        <p:nvPicPr>
          <p:cNvPr id="4" name="Picture 3" descr="MMD_on_protoboard-NOT INCL copy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278" y="1563793"/>
            <a:ext cx="3657600" cy="3307080"/>
          </a:xfrm>
          <a:prstGeom prst="rect">
            <a:avLst/>
          </a:prstGeom>
        </p:spPr>
      </p:pic>
      <p:pic>
        <p:nvPicPr>
          <p:cNvPr id="5" name="Picture 4" descr="resistor_10M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913" y="5118679"/>
            <a:ext cx="1740865" cy="347556"/>
          </a:xfrm>
          <a:prstGeom prst="rect">
            <a:avLst/>
          </a:prstGeom>
        </p:spPr>
      </p:pic>
      <p:pic>
        <p:nvPicPr>
          <p:cNvPr id="6" name="Picture 5" descr="led_red_5mm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358" y="5714059"/>
            <a:ext cx="1177224" cy="5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Variables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699" y="1257129"/>
            <a:ext cx="2769478" cy="4286233"/>
          </a:xfrm>
        </p:spPr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n</a:t>
            </a:r>
            <a:r>
              <a:rPr lang="en-US" dirty="0" err="1" smtClean="0"/>
              <a:t>ú</a:t>
            </a:r>
            <a:r>
              <a:rPr lang="en-US" dirty="0" err="1" smtClean="0"/>
              <a:t>mero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Archivo</a:t>
            </a:r>
            <a:r>
              <a:rPr lang="en-US" dirty="0" smtClean="0"/>
              <a:t>: </a:t>
            </a:r>
            <a:r>
              <a:rPr lang="en-US" dirty="0" err="1" smtClean="0"/>
              <a:t>blink_con_variables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67857" y="1468752"/>
            <a:ext cx="5422329" cy="5107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pin = 13;</a:t>
            </a:r>
          </a:p>
          <a:p>
            <a:pPr marL="0" indent="0">
              <a:buFont typeface="Arial"/>
              <a:buNone/>
            </a:pP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period = 1000;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pin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, OUTPUT);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pin</a:t>
            </a:r>
            <a:r>
              <a:rPr lang="en-US" dirty="0" smtClean="0">
                <a:latin typeface="Courier"/>
                <a:cs typeface="Courier"/>
              </a:rPr>
              <a:t>, HIGH);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</a:t>
            </a:r>
            <a:r>
              <a:rPr lang="en-US" b="1" dirty="0">
                <a:latin typeface="Courier"/>
                <a:cs typeface="Courier"/>
              </a:rPr>
              <a:t>period 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pin</a:t>
            </a:r>
            <a:r>
              <a:rPr lang="en-US" dirty="0" smtClean="0">
                <a:latin typeface="Courier"/>
                <a:cs typeface="Courier"/>
              </a:rPr>
              <a:t>, LOW);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</a:t>
            </a:r>
            <a:r>
              <a:rPr lang="en-US" b="1" dirty="0">
                <a:latin typeface="Courier"/>
                <a:cs typeface="Courier"/>
              </a:rPr>
              <a:t>period 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110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smtClean="0"/>
              <a:t>Un 'sketch' </a:t>
            </a:r>
            <a:r>
              <a:rPr lang="en-US" dirty="0" smtClean="0"/>
              <a:t>de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con "</a:t>
            </a:r>
            <a:r>
              <a:rPr lang="en-US" dirty="0" err="1" smtClean="0"/>
              <a:t>pinMode</a:t>
            </a:r>
            <a:r>
              <a:rPr lang="en-US" dirty="0" smtClean="0"/>
              <a:t>(pin, OUTPUT);"</a:t>
            </a:r>
          </a:p>
          <a:p>
            <a:r>
              <a:rPr lang="en-US" dirty="0" err="1" smtClean="0"/>
              <a:t>encendido</a:t>
            </a:r>
            <a:r>
              <a:rPr lang="en-US" dirty="0" smtClean="0"/>
              <a:t> y </a:t>
            </a:r>
            <a:r>
              <a:rPr lang="en-US" dirty="0" err="1" smtClean="0"/>
              <a:t>apagar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conexión</a:t>
            </a:r>
            <a:r>
              <a:rPr lang="en-US" dirty="0"/>
              <a:t> con </a:t>
            </a:r>
            <a:r>
              <a:rPr lang="en-US" dirty="0" smtClean="0"/>
              <a:t>"</a:t>
            </a:r>
            <a:r>
              <a:rPr lang="en-US" dirty="0" err="1" smtClean="0"/>
              <a:t>digitalWrite</a:t>
            </a:r>
            <a:r>
              <a:rPr lang="en-US" dirty="0" smtClean="0"/>
              <a:t>(pin, HIGH)" o </a:t>
            </a:r>
            <a:r>
              <a:rPr lang="en-US" dirty="0"/>
              <a:t>"</a:t>
            </a:r>
            <a:r>
              <a:rPr lang="en-US" dirty="0" err="1"/>
              <a:t>digitalWrite</a:t>
            </a:r>
            <a:r>
              <a:rPr lang="en-US" dirty="0"/>
              <a:t>(pin, </a:t>
            </a:r>
            <a:r>
              <a:rPr lang="en-US" dirty="0" smtClean="0"/>
              <a:t>LOW)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– </a:t>
            </a:r>
            <a:r>
              <a:rPr lang="en-US" dirty="0" smtClean="0"/>
              <a:t>Los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Electr</a:t>
            </a:r>
            <a:r>
              <a:rPr lang="en-US" dirty="0" err="1" smtClean="0"/>
              <a:t>ó</a:t>
            </a:r>
            <a:r>
              <a:rPr lang="en-US" dirty="0" err="1" smtClean="0"/>
              <a:t>nicos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MonkMakesDuino</a:t>
            </a:r>
            <a:r>
              <a:rPr lang="en-US" dirty="0" smtClean="0">
                <a:solidFill>
                  <a:srgbClr val="FF6600"/>
                </a:solidFill>
              </a:rPr>
              <a:t> y </a:t>
            </a:r>
            <a:r>
              <a:rPr lang="en-US" dirty="0" err="1" smtClean="0">
                <a:solidFill>
                  <a:srgbClr val="FF6600"/>
                </a:solidFill>
              </a:rPr>
              <a:t>Placa</a:t>
            </a:r>
            <a:r>
              <a:rPr lang="en-US" dirty="0" smtClean="0">
                <a:solidFill>
                  <a:srgbClr val="FF6600"/>
                </a:solidFill>
              </a:rPr>
              <a:t> de </a:t>
            </a:r>
            <a:r>
              <a:rPr lang="en-US" dirty="0" err="1" smtClean="0">
                <a:solidFill>
                  <a:srgbClr val="FF6600"/>
                </a:solidFill>
              </a:rPr>
              <a:t>Pruebus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7" name="Picture 6" descr="mmd_breadboard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69" y="1657906"/>
            <a:ext cx="3273552" cy="4770555"/>
          </a:xfrm>
          <a:prstGeom prst="rect">
            <a:avLst/>
          </a:prstGeom>
        </p:spPr>
      </p:pic>
      <p:pic>
        <p:nvPicPr>
          <p:cNvPr id="8" name="Picture 7" descr="mmd_breadboard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7090" y="1592591"/>
            <a:ext cx="4639927" cy="4835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4685" y="12123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Trasladarse</a:t>
            </a:r>
            <a:r>
              <a:rPr lang="en-US" dirty="0" smtClean="0"/>
              <a:t> el MMD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Abrir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Arduino</a:t>
            </a:r>
            <a:r>
              <a:rPr lang="en-US" dirty="0" smtClean="0">
                <a:solidFill>
                  <a:srgbClr val="FF6600"/>
                </a:solidFill>
              </a:rPr>
              <a:t> IDE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44" y="1300458"/>
            <a:ext cx="81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Archivo</a:t>
            </a:r>
            <a:r>
              <a:rPr lang="en-US" dirty="0" smtClean="0"/>
              <a:t>-&gt;Nuevo</a:t>
            </a:r>
          </a:p>
          <a:p>
            <a:r>
              <a:rPr lang="en-US" dirty="0" err="1" smtClean="0"/>
              <a:t>Archivo</a:t>
            </a:r>
            <a:r>
              <a:rPr lang="en-US" dirty="0" smtClean="0"/>
              <a:t>-&gt;</a:t>
            </a:r>
            <a:r>
              <a:rPr lang="en-US" dirty="0" err="1" smtClean="0"/>
              <a:t>Salvar</a:t>
            </a:r>
            <a:r>
              <a:rPr lang="en-US" dirty="0" smtClean="0"/>
              <a:t> "mi blink"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022" y="1230266"/>
            <a:ext cx="4689778" cy="56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Cambia </a:t>
            </a:r>
            <a:r>
              <a:rPr lang="en-US" dirty="0">
                <a:solidFill>
                  <a:srgbClr val="FF6600"/>
                </a:solidFill>
              </a:rPr>
              <a:t>el </a:t>
            </a:r>
            <a:r>
              <a:rPr lang="en-US" dirty="0" err="1">
                <a:solidFill>
                  <a:srgbClr val="FF6600"/>
                </a:solidFill>
              </a:rPr>
              <a:t>texto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a ..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delay(200);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delay(200);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690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Seleccione</a:t>
            </a:r>
            <a:r>
              <a:rPr lang="en-US" dirty="0" smtClean="0">
                <a:solidFill>
                  <a:srgbClr val="FF6600"/>
                </a:solidFill>
              </a:rPr>
              <a:t> el </a:t>
            </a:r>
            <a:r>
              <a:rPr lang="en-US" dirty="0" err="1" smtClean="0">
                <a:solidFill>
                  <a:srgbClr val="FF6600"/>
                </a:solidFill>
              </a:rPr>
              <a:t>tipo</a:t>
            </a:r>
            <a:r>
              <a:rPr lang="en-US" dirty="0" smtClean="0">
                <a:solidFill>
                  <a:srgbClr val="FF6600"/>
                </a:solidFill>
              </a:rPr>
              <a:t> de </a:t>
            </a:r>
            <a:r>
              <a:rPr lang="en-US" dirty="0" err="1" smtClean="0">
                <a:solidFill>
                  <a:srgbClr val="FF6600"/>
                </a:solidFill>
              </a:rPr>
              <a:t>placa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44" y="1300458"/>
            <a:ext cx="81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-&gt;</a:t>
            </a:r>
            <a:r>
              <a:rPr lang="en-US" dirty="0" err="1" smtClean="0"/>
              <a:t>Placa</a:t>
            </a:r>
            <a:r>
              <a:rPr lang="en-US" dirty="0" smtClean="0"/>
              <a:t>-&gt;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Genuino</a:t>
            </a:r>
            <a:r>
              <a:rPr lang="en-US" dirty="0" smtClean="0"/>
              <a:t>/Uno</a:t>
            </a:r>
            <a:endParaRPr lang="en-US" dirty="0"/>
          </a:p>
        </p:txBody>
      </p:sp>
      <p:pic>
        <p:nvPicPr>
          <p:cNvPr id="4" name="Picture 3" descr="select_bop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940" y="1814289"/>
            <a:ext cx="6629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Seleccione</a:t>
            </a:r>
            <a:r>
              <a:rPr lang="en-US" dirty="0" smtClean="0">
                <a:solidFill>
                  <a:srgbClr val="FF6600"/>
                </a:solidFill>
              </a:rPr>
              <a:t> el </a:t>
            </a:r>
            <a:r>
              <a:rPr lang="en-US" dirty="0" err="1" smtClean="0">
                <a:solidFill>
                  <a:srgbClr val="FF6600"/>
                </a:solidFill>
              </a:rPr>
              <a:t>puerto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serie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44" y="1300458"/>
            <a:ext cx="81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-&gt;Puerto-&gt;COM3</a:t>
            </a:r>
          </a:p>
          <a:p>
            <a:endParaRPr lang="en-US" dirty="0"/>
          </a:p>
        </p:txBody>
      </p:sp>
      <p:pic>
        <p:nvPicPr>
          <p:cNvPr id="5" name="Picture 4" descr="select_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804" y="1842153"/>
            <a:ext cx="75819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Subir</a:t>
            </a:r>
            <a:r>
              <a:rPr lang="en-US" dirty="0" smtClean="0">
                <a:solidFill>
                  <a:srgbClr val="FF6600"/>
                </a:solidFill>
              </a:rPr>
              <a:t> el Sketch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44" y="1300458"/>
            <a:ext cx="81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Program-&gt;</a:t>
            </a:r>
            <a:r>
              <a:rPr lang="en-US" dirty="0" err="1" smtClean="0"/>
              <a:t>Subir</a:t>
            </a:r>
            <a:r>
              <a:rPr lang="en-US" dirty="0" smtClean="0"/>
              <a:t> o </a:t>
            </a:r>
            <a:r>
              <a:rPr lang="en-US" dirty="0" err="1" smtClean="0"/>
              <a:t>Botòn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up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644" y="1800048"/>
            <a:ext cx="6385266" cy="49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¿El LED 'L' </a:t>
            </a:r>
            <a:r>
              <a:rPr lang="en-US" dirty="0" err="1" smtClean="0">
                <a:solidFill>
                  <a:srgbClr val="FF6600"/>
                </a:solidFill>
              </a:rPr>
              <a:t>Parpadea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44" y="1300458"/>
            <a:ext cx="81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LED 'L'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34955"/>
            <a:ext cx="914400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625</Words>
  <Application>Microsoft Macintosh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3 Blink an LED? Parpadea un LED</vt:lpstr>
      <vt:lpstr>Primeros Pasos</vt:lpstr>
      <vt:lpstr>MonkMakesDuino y Placa de Pruebus</vt:lpstr>
      <vt:lpstr>Abrir Arduino IDE</vt:lpstr>
      <vt:lpstr>Cambia el texto a ..</vt:lpstr>
      <vt:lpstr>Seleccione el tipo de placa</vt:lpstr>
      <vt:lpstr>Seleccione el puerto serie</vt:lpstr>
      <vt:lpstr>Subir el Sketch</vt:lpstr>
      <vt:lpstr>¿El LED 'L' Parpadea?</vt:lpstr>
      <vt:lpstr>El Código</vt:lpstr>
      <vt:lpstr>El Código</vt:lpstr>
      <vt:lpstr>El Código</vt:lpstr>
      <vt:lpstr>¿Cómo Parpadea más rádpido?</vt:lpstr>
      <vt:lpstr>¿Cómo Parpadea más rádpido?</vt:lpstr>
      <vt:lpstr>¿Cómo Parpadea más despacio?</vt:lpstr>
      <vt:lpstr>¿Cómo Parpadea màs despacio?</vt:lpstr>
      <vt:lpstr>LED Separado</vt:lpstr>
      <vt:lpstr>Ejercicio</vt:lpstr>
      <vt:lpstr>Variables</vt:lpstr>
      <vt:lpstr>Variables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39</cp:revision>
  <dcterms:created xsi:type="dcterms:W3CDTF">2018-04-25T08:04:09Z</dcterms:created>
  <dcterms:modified xsi:type="dcterms:W3CDTF">2018-05-24T08:40:38Z</dcterms:modified>
</cp:coreProperties>
</file>