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91" r:id="rId4"/>
    <p:sldId id="290" r:id="rId5"/>
    <p:sldId id="293" r:id="rId6"/>
    <p:sldId id="292" r:id="rId7"/>
    <p:sldId id="289" r:id="rId8"/>
    <p:sldId id="297" r:id="rId9"/>
    <p:sldId id="298" r:id="rId10"/>
    <p:sldId id="299" r:id="rId11"/>
    <p:sldId id="300" r:id="rId12"/>
    <p:sldId id="295" r:id="rId13"/>
    <p:sldId id="301" r:id="rId14"/>
    <p:sldId id="296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2" autoAdjust="0"/>
  </p:normalViewPr>
  <p:slideViewPr>
    <p:cSldViewPr snapToGrid="0" snapToObjects="1">
      <p:cViewPr varScale="1">
        <p:scale>
          <a:sx n="128" d="100"/>
          <a:sy n="128" d="100"/>
        </p:scale>
        <p:origin x="-96" y="-1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3366FF"/>
                </a:solidFill>
              </a:rPr>
              <a:t>D</a:t>
            </a:r>
            <a:r>
              <a:rPr lang="en-US" dirty="0" smtClean="0">
                <a:solidFill>
                  <a:srgbClr val="3366FF"/>
                </a:solidFill>
              </a:rPr>
              <a:t>igital Inputs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err="1" smtClean="0">
                <a:solidFill>
                  <a:srgbClr val="FF6600"/>
                </a:solidFill>
              </a:rPr>
              <a:t>Entradas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Digitales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32"/>
            <a:ext cx="8229600" cy="7166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Pulsador</a:t>
            </a:r>
            <a:r>
              <a:rPr lang="en-US" dirty="0">
                <a:solidFill>
                  <a:srgbClr val="FF6600"/>
                </a:solidFill>
              </a:rPr>
              <a:t> y LED – 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digo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515" y="1502487"/>
            <a:ext cx="8222148" cy="3825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>
                <a:latin typeface="Courier"/>
                <a:cs typeface="Courier"/>
              </a:rPr>
              <a:t>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value = </a:t>
            </a:r>
            <a:r>
              <a:rPr lang="en-US" dirty="0" err="1">
                <a:latin typeface="Courier"/>
                <a:cs typeface="Courier"/>
              </a:rPr>
              <a:t>digitalRead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if (value == LOW)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digitalWrite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ledPin</a:t>
            </a:r>
            <a:r>
              <a:rPr lang="en-US" b="1" dirty="0">
                <a:latin typeface="Courier"/>
                <a:cs typeface="Courier"/>
              </a:rPr>
              <a:t>, HIGH);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else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digitalWrite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ledPin</a:t>
            </a:r>
            <a:r>
              <a:rPr lang="en-US" dirty="0">
                <a:latin typeface="Courier"/>
                <a:cs typeface="Courier"/>
              </a:rPr>
              <a:t>, LOW);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28406"/>
            <a:ext cx="8415463" cy="1247371"/>
          </a:xfrm>
        </p:spPr>
        <p:txBody>
          <a:bodyPr>
            <a:normAutofit/>
          </a:bodyPr>
          <a:lstStyle/>
          <a:p>
            <a:r>
              <a:rPr lang="en-US" dirty="0" smtClean="0"/>
              <a:t>'if' </a:t>
            </a:r>
            <a:r>
              <a:rPr lang="en-US" dirty="0" err="1" smtClean="0"/>
              <a:t>si</a:t>
            </a:r>
            <a:r>
              <a:rPr lang="en-US" dirty="0" smtClean="0"/>
              <a:t> 'value' </a:t>
            </a:r>
            <a:r>
              <a:rPr lang="en-US" dirty="0" err="1" smtClean="0"/>
              <a:t>est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smtClean="0"/>
              <a:t>LOW </a:t>
            </a:r>
          </a:p>
          <a:p>
            <a:r>
              <a:rPr lang="en-US" dirty="0" err="1" smtClean="0"/>
              <a:t>haz</a:t>
            </a:r>
            <a:r>
              <a:rPr lang="en-US" dirty="0" smtClean="0"/>
              <a:t> '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HIGH)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2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32"/>
            <a:ext cx="8229600" cy="7166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Pulsador</a:t>
            </a:r>
            <a:r>
              <a:rPr lang="en-US" dirty="0">
                <a:solidFill>
                  <a:srgbClr val="FF6600"/>
                </a:solidFill>
              </a:rPr>
              <a:t> y LED – 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digo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515" y="1502487"/>
            <a:ext cx="8222148" cy="3825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>
                <a:latin typeface="Courier"/>
                <a:cs typeface="Courier"/>
              </a:rPr>
              <a:t>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value = </a:t>
            </a:r>
            <a:r>
              <a:rPr lang="en-US" dirty="0" err="1">
                <a:latin typeface="Courier"/>
                <a:cs typeface="Courier"/>
              </a:rPr>
              <a:t>digitalRead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if (value == LOW)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digitalWrite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ledPin</a:t>
            </a:r>
            <a:r>
              <a:rPr lang="en-US" dirty="0">
                <a:latin typeface="Courier"/>
                <a:cs typeface="Courier"/>
              </a:rPr>
              <a:t>, HIGH);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digitalWrite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ledPin</a:t>
            </a:r>
            <a:r>
              <a:rPr lang="en-US" b="1" dirty="0">
                <a:latin typeface="Courier"/>
                <a:cs typeface="Courier"/>
              </a:rPr>
              <a:t>, LOW);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28406"/>
            <a:ext cx="8415463" cy="1247371"/>
          </a:xfrm>
        </p:spPr>
        <p:txBody>
          <a:bodyPr>
            <a:normAutofit/>
          </a:bodyPr>
          <a:lstStyle/>
          <a:p>
            <a:r>
              <a:rPr lang="en-US" dirty="0" smtClean="0"/>
              <a:t>'if' </a:t>
            </a:r>
            <a:r>
              <a:rPr lang="en-US" dirty="0" err="1" smtClean="0"/>
              <a:t>si</a:t>
            </a:r>
            <a:r>
              <a:rPr lang="en-US" dirty="0" smtClean="0"/>
              <a:t> NO 'value' </a:t>
            </a:r>
            <a:r>
              <a:rPr lang="en-US" dirty="0" err="1" smtClean="0"/>
              <a:t>est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smtClean="0"/>
              <a:t>LOW </a:t>
            </a:r>
          </a:p>
          <a:p>
            <a:r>
              <a:rPr lang="en-US" dirty="0" err="1" smtClean="0"/>
              <a:t>haz</a:t>
            </a:r>
            <a:r>
              <a:rPr lang="en-US" dirty="0" smtClean="0"/>
              <a:t> '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9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180"/>
            <a:ext cx="8229600" cy="124333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Alternar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el LED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8750" y="1288219"/>
            <a:ext cx="8308050" cy="4848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// </a:t>
            </a:r>
            <a:r>
              <a:rPr lang="en-US" dirty="0" err="1" smtClean="0">
                <a:latin typeface="Courier"/>
                <a:cs typeface="Courier"/>
              </a:rPr>
              <a:t>buton_y_led_toggle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 = 13;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led = 9;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previo</a:t>
            </a:r>
            <a:r>
              <a:rPr lang="en-US" dirty="0">
                <a:latin typeface="Courier"/>
                <a:cs typeface="Courier"/>
              </a:rPr>
              <a:t> = LOW</a:t>
            </a:r>
            <a:r>
              <a:rPr lang="en-US" dirty="0" smtClean="0">
                <a:latin typeface="Courier"/>
                <a:cs typeface="Courier"/>
              </a:rPr>
              <a:t>;     // </a:t>
            </a:r>
            <a:r>
              <a:rPr lang="en-US" dirty="0" err="1" smtClean="0">
                <a:latin typeface="Courier"/>
                <a:cs typeface="Courier"/>
              </a:rPr>
              <a:t>posici</a:t>
            </a:r>
            <a:r>
              <a:rPr lang="en-US" dirty="0" err="1" smtClean="0">
                <a:latin typeface="Courier"/>
                <a:cs typeface="Courier"/>
              </a:rPr>
              <a:t>ó</a:t>
            </a:r>
            <a:r>
              <a:rPr lang="en-US" dirty="0" smtClean="0">
                <a:latin typeface="Courier"/>
                <a:cs typeface="Courier"/>
              </a:rPr>
              <a:t> del </a:t>
            </a:r>
            <a:r>
              <a:rPr lang="en-US" dirty="0" err="1" smtClean="0">
                <a:latin typeface="Courier"/>
                <a:cs typeface="Courier"/>
              </a:rPr>
              <a:t>bóton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e</a:t>
            </a:r>
            <a:r>
              <a:rPr lang="en-US" b="1" dirty="0" err="1" smtClean="0">
                <a:latin typeface="Courier"/>
                <a:cs typeface="Courier"/>
              </a:rPr>
              <a:t>ncendido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LOW;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, INPUT_PULLUP);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(led, OUTPUT);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23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180"/>
            <a:ext cx="8229600" cy="124333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Altenar</a:t>
            </a:r>
            <a:r>
              <a:rPr lang="en-US" dirty="0" smtClean="0">
                <a:solidFill>
                  <a:srgbClr val="FF6600"/>
                </a:solidFill>
              </a:rPr>
              <a:t> el LED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8750" y="1288219"/>
            <a:ext cx="8308050" cy="4848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siguiente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digitalRead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if (</a:t>
            </a:r>
            <a:r>
              <a:rPr lang="en-US" b="1" dirty="0" err="1">
                <a:latin typeface="Courier"/>
                <a:cs typeface="Courier"/>
              </a:rPr>
              <a:t>siguiente</a:t>
            </a:r>
            <a:r>
              <a:rPr lang="en-US" b="1" dirty="0">
                <a:latin typeface="Courier"/>
                <a:cs typeface="Courier"/>
              </a:rPr>
              <a:t> != </a:t>
            </a:r>
            <a:r>
              <a:rPr lang="en-US" b="1" dirty="0" err="1">
                <a:latin typeface="Courier"/>
                <a:cs typeface="Courier"/>
              </a:rPr>
              <a:t>previo</a:t>
            </a:r>
            <a:r>
              <a:rPr lang="en-US" b="1" dirty="0">
                <a:latin typeface="Courier"/>
                <a:cs typeface="Courier"/>
              </a:rPr>
              <a:t> 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// </a:t>
            </a:r>
            <a:r>
              <a:rPr lang="en-US" dirty="0" err="1" smtClean="0">
                <a:latin typeface="Courier"/>
                <a:cs typeface="Courier"/>
              </a:rPr>
              <a:t>posici</a:t>
            </a:r>
            <a:r>
              <a:rPr lang="en-US" dirty="0" err="1" smtClean="0">
                <a:latin typeface="Courier"/>
                <a:cs typeface="Courier"/>
              </a:rPr>
              <a:t>ó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bot</a:t>
            </a:r>
            <a:r>
              <a:rPr lang="en-US" dirty="0" err="1" smtClean="0">
                <a:latin typeface="Courier"/>
                <a:cs typeface="Courier"/>
              </a:rPr>
              <a:t>ón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ha </a:t>
            </a:r>
            <a:r>
              <a:rPr lang="en-US" dirty="0" err="1" smtClean="0">
                <a:latin typeface="Courier"/>
                <a:cs typeface="Courier"/>
              </a:rPr>
              <a:t>cambiado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b="1" dirty="0">
                <a:latin typeface="Courier"/>
                <a:cs typeface="Courier"/>
              </a:rPr>
              <a:t>if (</a:t>
            </a:r>
            <a:r>
              <a:rPr lang="en-US" b="1" dirty="0" err="1">
                <a:latin typeface="Courier"/>
                <a:cs typeface="Courier"/>
              </a:rPr>
              <a:t>siguiente</a:t>
            </a:r>
            <a:r>
              <a:rPr lang="en-US" b="1" dirty="0">
                <a:latin typeface="Courier"/>
                <a:cs typeface="Courier"/>
              </a:rPr>
              <a:t> == LOW)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// </a:t>
            </a:r>
            <a:r>
              <a:rPr lang="en-US" dirty="0" err="1">
                <a:latin typeface="Courier"/>
                <a:cs typeface="Courier"/>
              </a:rPr>
              <a:t>botón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presionado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b="1" dirty="0" err="1">
                <a:latin typeface="Courier"/>
                <a:cs typeface="Courier"/>
              </a:rPr>
              <a:t>e</a:t>
            </a:r>
            <a:r>
              <a:rPr lang="en-US" b="1" dirty="0" err="1" smtClean="0">
                <a:latin typeface="Courier"/>
                <a:cs typeface="Courier"/>
              </a:rPr>
              <a:t>ncendido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= ! </a:t>
            </a:r>
            <a:r>
              <a:rPr lang="en-US" b="1" dirty="0" err="1">
                <a:latin typeface="Courier"/>
                <a:cs typeface="Courier"/>
              </a:rPr>
              <a:t>e</a:t>
            </a:r>
            <a:r>
              <a:rPr lang="en-US" b="1" dirty="0" err="1" smtClean="0">
                <a:latin typeface="Courier"/>
                <a:cs typeface="Courier"/>
              </a:rPr>
              <a:t>ncendido</a:t>
            </a:r>
            <a:r>
              <a:rPr lang="en-US" b="1" dirty="0" smtClean="0">
                <a:latin typeface="Courier"/>
                <a:cs typeface="Courier"/>
              </a:rPr>
              <a:t>;  // ! - </a:t>
            </a:r>
            <a:r>
              <a:rPr lang="en-US" b="1" dirty="0" err="1" smtClean="0">
                <a:latin typeface="Courier"/>
                <a:cs typeface="Courier"/>
              </a:rPr>
              <a:t>invertir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digitalWrite</a:t>
            </a:r>
            <a:r>
              <a:rPr lang="en-US" dirty="0">
                <a:latin typeface="Courier"/>
                <a:cs typeface="Courier"/>
              </a:rPr>
              <a:t>(led, </a:t>
            </a:r>
            <a:r>
              <a:rPr lang="en-US" dirty="0" err="1">
                <a:latin typeface="Courier"/>
                <a:cs typeface="Courier"/>
              </a:rPr>
              <a:t>e</a:t>
            </a:r>
            <a:r>
              <a:rPr lang="en-US" dirty="0" err="1" smtClean="0">
                <a:latin typeface="Courier"/>
                <a:cs typeface="Courier"/>
              </a:rPr>
              <a:t>ncendido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b="1" dirty="0">
                <a:latin typeface="Courier"/>
                <a:cs typeface="Courier"/>
              </a:rPr>
              <a:t>delay(100); // </a:t>
            </a:r>
            <a:r>
              <a:rPr lang="en-US" b="1" dirty="0" smtClean="0">
                <a:latin typeface="Courier"/>
                <a:cs typeface="Courier"/>
              </a:rPr>
              <a:t>no-</a:t>
            </a:r>
            <a:r>
              <a:rPr lang="en-US" b="1" dirty="0" err="1" smtClean="0">
                <a:latin typeface="Courier"/>
                <a:cs typeface="Courier"/>
              </a:rPr>
              <a:t>rebotar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previo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siguiente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39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LED </a:t>
            </a:r>
            <a:r>
              <a:rPr lang="en-US" dirty="0" err="1">
                <a:solidFill>
                  <a:srgbClr val="FF6600"/>
                </a:solidFill>
              </a:rPr>
              <a:t>e</a:t>
            </a:r>
            <a:r>
              <a:rPr lang="en-US" dirty="0" err="1" smtClean="0">
                <a:solidFill>
                  <a:srgbClr val="FF6600"/>
                </a:solidFill>
              </a:rPr>
              <a:t>ncendido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/ </a:t>
            </a:r>
            <a:r>
              <a:rPr lang="en-US" dirty="0" err="1" smtClean="0">
                <a:solidFill>
                  <a:srgbClr val="FF6600"/>
                </a:solidFill>
              </a:rPr>
              <a:t>apagado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17976"/>
            <a:ext cx="8415463" cy="5057801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Presione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botón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 smtClean="0"/>
              <a:t>vez</a:t>
            </a:r>
            <a:endParaRPr lang="en-US" dirty="0" smtClean="0"/>
          </a:p>
          <a:p>
            <a:pPr lvl="1"/>
            <a:r>
              <a:rPr lang="en-US" dirty="0" smtClean="0"/>
              <a:t>LED </a:t>
            </a:r>
            <a:r>
              <a:rPr lang="en-US" dirty="0" err="1"/>
              <a:t>e</a:t>
            </a:r>
            <a:r>
              <a:rPr lang="en-US" dirty="0" err="1" smtClean="0"/>
              <a:t>ncendido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Presione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botón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endParaRPr lang="en-US" dirty="0" smtClean="0"/>
          </a:p>
          <a:p>
            <a:pPr lvl="1"/>
            <a:r>
              <a:rPr lang="en-US" dirty="0" smtClean="0"/>
              <a:t>LED </a:t>
            </a:r>
            <a:r>
              <a:rPr lang="en-US" dirty="0" err="1" smtClean="0"/>
              <a:t>apagado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8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onclusión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Entrada</a:t>
            </a:r>
            <a:r>
              <a:rPr lang="en-US" dirty="0" smtClean="0"/>
              <a:t> digital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/>
              <a:t>botón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Un "delay" </a:t>
            </a:r>
            <a:r>
              <a:rPr lang="en-US" dirty="0" err="1" smtClean="0"/>
              <a:t>para</a:t>
            </a:r>
            <a:r>
              <a:rPr lang="en-US" smtClean="0"/>
              <a:t> no</a:t>
            </a:r>
            <a:r>
              <a:rPr lang="en-US" dirty="0"/>
              <a:t>-</a:t>
            </a:r>
            <a:r>
              <a:rPr lang="en-US" dirty="0" err="1" smtClean="0"/>
              <a:t>rebotar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89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– Monitor </a:t>
            </a:r>
            <a:r>
              <a:rPr lang="en-US" dirty="0" smtClean="0">
                <a:solidFill>
                  <a:srgbClr val="FF6600"/>
                </a:solidFill>
              </a:rPr>
              <a:t>de </a:t>
            </a:r>
            <a:r>
              <a:rPr lang="en-US" dirty="0" err="1" smtClean="0">
                <a:solidFill>
                  <a:srgbClr val="FF6600"/>
                </a:solidFill>
              </a:rPr>
              <a:t>Serie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y </a:t>
            </a:r>
            <a:r>
              <a:rPr lang="en-US" dirty="0" err="1" smtClean="0">
                <a:solidFill>
                  <a:srgbClr val="FF6600"/>
                </a:solidFill>
              </a:rPr>
              <a:t>B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ton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410" y="1928006"/>
            <a:ext cx="4417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Interruptor</a:t>
            </a:r>
            <a:r>
              <a:rPr lang="en-US" sz="2400" dirty="0" smtClean="0"/>
              <a:t> entre </a:t>
            </a:r>
            <a:r>
              <a:rPr lang="en-US" sz="2400" dirty="0" smtClean="0"/>
              <a:t>la </a:t>
            </a:r>
            <a:r>
              <a:rPr lang="en-US" sz="2400" dirty="0" err="1" smtClean="0"/>
              <a:t>entrada</a:t>
            </a:r>
            <a:r>
              <a:rPr lang="en-US" sz="2400" dirty="0" smtClean="0"/>
              <a:t> </a:t>
            </a:r>
            <a:r>
              <a:rPr lang="en-US" sz="2400" dirty="0" smtClean="0"/>
              <a:t>digital 13 y GND</a:t>
            </a:r>
          </a:p>
          <a:p>
            <a:endParaRPr lang="en-US" sz="2400" dirty="0"/>
          </a:p>
          <a:p>
            <a:r>
              <a:rPr lang="en-US" sz="2400" dirty="0" err="1" smtClean="0"/>
              <a:t>Normalmente</a:t>
            </a:r>
            <a:r>
              <a:rPr lang="en-US" sz="2400" dirty="0" smtClean="0"/>
              <a:t> </a:t>
            </a:r>
            <a:r>
              <a:rPr lang="en-US" sz="2400" dirty="0" smtClean="0"/>
              <a:t>13 HIGH (Alto 5V)</a:t>
            </a:r>
          </a:p>
          <a:p>
            <a:endParaRPr lang="en-US" sz="2400" dirty="0"/>
          </a:p>
          <a:p>
            <a:r>
              <a:rPr lang="en-US" sz="2400" dirty="0" err="1" smtClean="0"/>
              <a:t>Presione</a:t>
            </a:r>
            <a:r>
              <a:rPr lang="en-US" sz="2400" dirty="0" smtClean="0"/>
              <a:t> </a:t>
            </a:r>
            <a:r>
              <a:rPr lang="en-US" sz="2400" dirty="0"/>
              <a:t>el </a:t>
            </a:r>
            <a:r>
              <a:rPr lang="en-US" sz="2400" dirty="0" err="1" smtClean="0"/>
              <a:t>botón</a:t>
            </a:r>
            <a:r>
              <a:rPr lang="en-US" sz="2400" dirty="0" smtClean="0"/>
              <a:t> pin 13 LOW (Baja 0V GND)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213" y="1300458"/>
            <a:ext cx="3714587" cy="50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– Monitor </a:t>
            </a:r>
            <a:r>
              <a:rPr lang="en-US" dirty="0" smtClean="0">
                <a:solidFill>
                  <a:srgbClr val="FF6600"/>
                </a:solidFill>
              </a:rPr>
              <a:t>de </a:t>
            </a:r>
            <a:r>
              <a:rPr lang="en-US" dirty="0" err="1" smtClean="0">
                <a:solidFill>
                  <a:srgbClr val="FF6600"/>
                </a:solidFill>
              </a:rPr>
              <a:t>Serie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y </a:t>
            </a:r>
            <a:r>
              <a:rPr lang="en-US" dirty="0" err="1" smtClean="0">
                <a:solidFill>
                  <a:srgbClr val="FF6600"/>
                </a:solidFill>
              </a:rPr>
              <a:t>B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ton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417688" cy="51070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Recargar</a:t>
            </a:r>
            <a:r>
              <a:rPr lang="en-US" dirty="0" smtClean="0"/>
              <a:t> el </a:t>
            </a:r>
            <a:r>
              <a:rPr lang="en-US" dirty="0" err="1" smtClean="0"/>
              <a:t>c</a:t>
            </a:r>
            <a:r>
              <a:rPr lang="en-US" dirty="0" err="1" smtClean="0"/>
              <a:t>ó</a:t>
            </a:r>
            <a:r>
              <a:rPr lang="en-US" dirty="0" err="1" smtClean="0"/>
              <a:t>digo</a:t>
            </a:r>
            <a:r>
              <a:rPr lang="en-US" dirty="0" smtClean="0"/>
              <a:t> </a:t>
            </a:r>
            <a:r>
              <a:rPr lang="en-US" dirty="0" smtClean="0"/>
              <a:t>'</a:t>
            </a:r>
            <a:r>
              <a:rPr lang="en-US" dirty="0" err="1" smtClean="0"/>
              <a:t>buton_solo</a:t>
            </a:r>
            <a:r>
              <a:rPr lang="en-US" dirty="0" smtClean="0"/>
              <a:t>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dirty="0" err="1" smtClean="0"/>
              <a:t>bre</a:t>
            </a:r>
            <a:r>
              <a:rPr lang="en-US" dirty="0" smtClean="0"/>
              <a:t> '</a:t>
            </a:r>
            <a:r>
              <a:rPr lang="en-US" dirty="0" err="1" smtClean="0"/>
              <a:t>Herramientas</a:t>
            </a:r>
            <a:r>
              <a:rPr lang="en-US" dirty="0" smtClean="0"/>
              <a:t>' -&gt; 'Monitor </a:t>
            </a:r>
            <a:r>
              <a:rPr lang="en-US" dirty="0" err="1" smtClean="0"/>
              <a:t>Serie</a:t>
            </a:r>
            <a:r>
              <a:rPr lang="en-US" dirty="0" smtClean="0"/>
              <a:t>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baudio</a:t>
            </a:r>
            <a:r>
              <a:rPr lang="en-US" dirty="0"/>
              <a:t> 9600         4. </a:t>
            </a:r>
            <a:r>
              <a:rPr lang="en-US" dirty="0" err="1" smtClean="0"/>
              <a:t>Presione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botón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26" y="3186485"/>
            <a:ext cx="6851707" cy="36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– Monitor </a:t>
            </a:r>
            <a:r>
              <a:rPr lang="en-US" dirty="0" smtClean="0">
                <a:solidFill>
                  <a:srgbClr val="FF6600"/>
                </a:solidFill>
              </a:rPr>
              <a:t>de </a:t>
            </a:r>
            <a:r>
              <a:rPr lang="en-US" dirty="0" err="1" smtClean="0">
                <a:solidFill>
                  <a:srgbClr val="FF6600"/>
                </a:solidFill>
              </a:rPr>
              <a:t>Serie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y </a:t>
            </a:r>
            <a:r>
              <a:rPr lang="en-US" dirty="0" err="1" smtClean="0">
                <a:solidFill>
                  <a:srgbClr val="FF6600"/>
                </a:solidFill>
              </a:rPr>
              <a:t>B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ton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1831" y="1456017"/>
            <a:ext cx="5960832" cy="3755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 = 13;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pinMode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switchPin</a:t>
            </a:r>
            <a:r>
              <a:rPr lang="en-US" b="1" dirty="0">
                <a:latin typeface="Courier"/>
                <a:cs typeface="Courier"/>
              </a:rPr>
              <a:t> , INPUT_PULLUP);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Serial.begin</a:t>
            </a:r>
            <a:r>
              <a:rPr lang="en-US" dirty="0">
                <a:latin typeface="Courier"/>
                <a:cs typeface="Courier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value = </a:t>
            </a:r>
            <a:r>
              <a:rPr lang="en-US" dirty="0" err="1">
                <a:latin typeface="Courier"/>
                <a:cs typeface="Courier"/>
              </a:rPr>
              <a:t>digitalRead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Serial.println</a:t>
            </a:r>
            <a:r>
              <a:rPr lang="en-US" dirty="0">
                <a:latin typeface="Courier"/>
                <a:cs typeface="Courier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delay(1000);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28406"/>
            <a:ext cx="8415463" cy="1247371"/>
          </a:xfrm>
        </p:spPr>
        <p:txBody>
          <a:bodyPr>
            <a:normAutofit/>
          </a:bodyPr>
          <a:lstStyle/>
          <a:p>
            <a:r>
              <a:rPr lang="en-US" dirty="0" smtClean="0"/>
              <a:t>Mode INPUT_PULLUP –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tirado</a:t>
            </a:r>
            <a:r>
              <a:rPr lang="en-US" dirty="0" smtClean="0"/>
              <a:t> a 5V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Ejerciso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– Monitor </a:t>
            </a:r>
            <a:r>
              <a:rPr lang="en-US" dirty="0" smtClean="0">
                <a:solidFill>
                  <a:srgbClr val="FF6600"/>
                </a:solidFill>
              </a:rPr>
              <a:t>de </a:t>
            </a:r>
            <a:r>
              <a:rPr lang="en-US" dirty="0" err="1" smtClean="0">
                <a:solidFill>
                  <a:srgbClr val="FF6600"/>
                </a:solidFill>
              </a:rPr>
              <a:t>Serie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y </a:t>
            </a:r>
            <a:r>
              <a:rPr lang="en-US" dirty="0" err="1" smtClean="0">
                <a:solidFill>
                  <a:srgbClr val="FF6600"/>
                </a:solidFill>
              </a:rPr>
              <a:t>B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ton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1831" y="1456017"/>
            <a:ext cx="5960832" cy="3755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 = 13;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 , INPUT_PULLUP);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Serial.begin</a:t>
            </a:r>
            <a:r>
              <a:rPr lang="en-US" b="1" dirty="0">
                <a:latin typeface="Courier"/>
                <a:cs typeface="Courier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value = </a:t>
            </a:r>
            <a:r>
              <a:rPr lang="en-US" dirty="0" err="1">
                <a:latin typeface="Courier"/>
                <a:cs typeface="Courier"/>
              </a:rPr>
              <a:t>digitalRead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Serial.println</a:t>
            </a:r>
            <a:r>
              <a:rPr lang="en-US" dirty="0">
                <a:latin typeface="Courier"/>
                <a:cs typeface="Courier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delay(1000);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28406"/>
            <a:ext cx="8415463" cy="1247371"/>
          </a:xfrm>
        </p:spPr>
        <p:txBody>
          <a:bodyPr>
            <a:normAutofit/>
          </a:bodyPr>
          <a:lstStyle/>
          <a:p>
            <a:r>
              <a:rPr lang="en-US" dirty="0" err="1"/>
              <a:t>comience</a:t>
            </a:r>
            <a:r>
              <a:rPr lang="en-US" dirty="0"/>
              <a:t> la </a:t>
            </a:r>
            <a:r>
              <a:rPr lang="en-US" dirty="0" err="1"/>
              <a:t>comunicación</a:t>
            </a:r>
            <a:r>
              <a:rPr lang="en-US" dirty="0"/>
              <a:t> en </a:t>
            </a:r>
            <a:r>
              <a:rPr lang="en-US" dirty="0" err="1" smtClean="0"/>
              <a:t>serie</a:t>
            </a:r>
            <a:r>
              <a:rPr lang="en-US" dirty="0" smtClean="0"/>
              <a:t> entre </a:t>
            </a:r>
            <a:r>
              <a:rPr lang="en-US" dirty="0" err="1" smtClean="0"/>
              <a:t>ordenador</a:t>
            </a:r>
            <a:r>
              <a:rPr lang="en-US" dirty="0" smtClean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Arduino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3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– Monitor </a:t>
            </a:r>
            <a:r>
              <a:rPr lang="en-US" dirty="0" smtClean="0">
                <a:solidFill>
                  <a:srgbClr val="FF6600"/>
                </a:solidFill>
              </a:rPr>
              <a:t>de </a:t>
            </a:r>
            <a:r>
              <a:rPr lang="en-US" dirty="0" err="1" smtClean="0">
                <a:solidFill>
                  <a:srgbClr val="FF6600"/>
                </a:solidFill>
              </a:rPr>
              <a:t>Serie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y </a:t>
            </a:r>
            <a:r>
              <a:rPr lang="en-US" dirty="0" err="1" smtClean="0">
                <a:solidFill>
                  <a:srgbClr val="FF6600"/>
                </a:solidFill>
              </a:rPr>
              <a:t>B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ton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1403" y="1146226"/>
            <a:ext cx="6427711" cy="4321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 = 13;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 , INPUT_PULLUP);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Serial.begin</a:t>
            </a:r>
            <a:r>
              <a:rPr lang="en-US" dirty="0">
                <a:latin typeface="Courier"/>
                <a:cs typeface="Courier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value = </a:t>
            </a:r>
            <a:r>
              <a:rPr lang="en-US" b="1" dirty="0" err="1">
                <a:latin typeface="Courier"/>
                <a:cs typeface="Courier"/>
              </a:rPr>
              <a:t>digitalRead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switchPin</a:t>
            </a:r>
            <a:r>
              <a:rPr lang="en-US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Serial.println</a:t>
            </a:r>
            <a:r>
              <a:rPr lang="en-US" b="1" dirty="0">
                <a:latin typeface="Courier"/>
                <a:cs typeface="Courier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delay(1000);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28406"/>
            <a:ext cx="8415463" cy="1247371"/>
          </a:xfrm>
        </p:spPr>
        <p:txBody>
          <a:bodyPr>
            <a:normAutofit/>
          </a:bodyPr>
          <a:lstStyle/>
          <a:p>
            <a:r>
              <a:rPr lang="en-US" dirty="0" smtClean="0"/>
              <a:t>Lea </a:t>
            </a:r>
            <a:r>
              <a:rPr lang="en-US" dirty="0"/>
              <a:t>la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smtClean="0"/>
              <a:t>digital</a:t>
            </a:r>
          </a:p>
          <a:p>
            <a:r>
              <a:rPr lang="en-US" dirty="0" err="1" smtClean="0"/>
              <a:t>Envía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lectura</a:t>
            </a:r>
            <a:r>
              <a:rPr lang="en-US" dirty="0"/>
              <a:t> </a:t>
            </a:r>
            <a:r>
              <a:rPr lang="en-US" dirty="0" smtClean="0"/>
              <a:t>al </a:t>
            </a:r>
            <a:r>
              <a:rPr lang="en-US" dirty="0" smtClean="0"/>
              <a:t>Monitor </a:t>
            </a:r>
            <a:r>
              <a:rPr lang="en-US" dirty="0" err="1" smtClean="0"/>
              <a:t>Serie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6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LED </a:t>
            </a:r>
            <a:r>
              <a:rPr lang="en-US" dirty="0" err="1">
                <a:solidFill>
                  <a:srgbClr val="FF6600"/>
                </a:solidFill>
              </a:rPr>
              <a:t>e</a:t>
            </a:r>
            <a:r>
              <a:rPr lang="en-US" dirty="0" err="1" smtClean="0">
                <a:solidFill>
                  <a:srgbClr val="FF6600"/>
                </a:solidFill>
              </a:rPr>
              <a:t>ncendido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/ </a:t>
            </a:r>
            <a:r>
              <a:rPr lang="en-US" dirty="0" err="1">
                <a:solidFill>
                  <a:srgbClr val="FF6600"/>
                </a:solidFill>
              </a:rPr>
              <a:t>apagado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411" y="1300458"/>
            <a:ext cx="2466048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LED </a:t>
            </a:r>
            <a:r>
              <a:rPr lang="en-US" sz="3200" dirty="0" err="1" smtClean="0"/>
              <a:t>salida</a:t>
            </a:r>
            <a:r>
              <a:rPr lang="en-US" sz="3200" dirty="0" smtClean="0"/>
              <a:t> digital 9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pulsador</a:t>
            </a:r>
            <a:r>
              <a:rPr lang="en-US" sz="3200" dirty="0" smtClean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entrada</a:t>
            </a:r>
            <a:r>
              <a:rPr lang="en-US" sz="3200" dirty="0" smtClean="0"/>
              <a:t> </a:t>
            </a:r>
            <a:r>
              <a:rPr lang="en-US" sz="3200" dirty="0" smtClean="0"/>
              <a:t>digital 13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/>
              <a:t>Presione</a:t>
            </a:r>
            <a:r>
              <a:rPr lang="en-US" sz="3200" dirty="0"/>
              <a:t> el </a:t>
            </a:r>
            <a:r>
              <a:rPr lang="en-US" sz="3200" dirty="0" err="1"/>
              <a:t>botón</a:t>
            </a:r>
            <a:r>
              <a:rPr lang="en-US" sz="3200" dirty="0"/>
              <a:t> y el LED </a:t>
            </a:r>
            <a:r>
              <a:rPr lang="en-US" sz="3200" dirty="0" err="1"/>
              <a:t>e</a:t>
            </a:r>
            <a:r>
              <a:rPr lang="en-US" sz="3200" dirty="0" err="1" smtClean="0"/>
              <a:t>ncendido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4761" y="1300458"/>
            <a:ext cx="5471874" cy="47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32"/>
            <a:ext cx="8229600" cy="7166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Pulsador</a:t>
            </a:r>
            <a:r>
              <a:rPr lang="en-US" dirty="0">
                <a:solidFill>
                  <a:srgbClr val="FF6600"/>
                </a:solidFill>
              </a:rPr>
              <a:t> y LED – 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digo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81174" y="851925"/>
            <a:ext cx="5960832" cy="4848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switchPin</a:t>
            </a:r>
            <a:r>
              <a:rPr lang="en-US" b="1" dirty="0">
                <a:latin typeface="Courier"/>
                <a:cs typeface="Courier"/>
              </a:rPr>
              <a:t> = 13;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ledPin</a:t>
            </a:r>
            <a:r>
              <a:rPr lang="en-US" b="1" dirty="0">
                <a:latin typeface="Courier"/>
                <a:cs typeface="Courier"/>
              </a:rPr>
              <a:t> = 9;</a:t>
            </a: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pinMode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switchPin</a:t>
            </a:r>
            <a:r>
              <a:rPr lang="en-US" b="1" dirty="0">
                <a:latin typeface="Courier"/>
                <a:cs typeface="Courier"/>
              </a:rPr>
              <a:t>, INPUT_PULLUP);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pinMode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ledPin</a:t>
            </a:r>
            <a:r>
              <a:rPr lang="en-US" b="1" dirty="0">
                <a:latin typeface="Courier"/>
                <a:cs typeface="Courier"/>
              </a:rPr>
              <a:t>, OUTPUT);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value = </a:t>
            </a:r>
            <a:r>
              <a:rPr lang="en-US" dirty="0" err="1">
                <a:latin typeface="Courier"/>
                <a:cs typeface="Courier"/>
              </a:rPr>
              <a:t>digitalRead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if (value == LOW)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digitalWrite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ledPin</a:t>
            </a:r>
            <a:r>
              <a:rPr lang="en-US" dirty="0">
                <a:latin typeface="Courier"/>
                <a:cs typeface="Courier"/>
              </a:rPr>
              <a:t>, HIGH);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else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digitalWrite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ledPin</a:t>
            </a:r>
            <a:r>
              <a:rPr lang="en-US" dirty="0">
                <a:latin typeface="Courier"/>
                <a:cs typeface="Courier"/>
              </a:rPr>
              <a:t>, LOW);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28406"/>
            <a:ext cx="8415463" cy="1247371"/>
          </a:xfrm>
        </p:spPr>
        <p:txBody>
          <a:bodyPr>
            <a:normAutofit/>
          </a:bodyPr>
          <a:lstStyle/>
          <a:p>
            <a:r>
              <a:rPr lang="en-US" dirty="0" err="1" smtClean="0"/>
              <a:t>Entrada</a:t>
            </a:r>
            <a:r>
              <a:rPr lang="en-US" dirty="0" smtClean="0"/>
              <a:t> digital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ó</a:t>
            </a:r>
            <a:r>
              <a:rPr lang="en-US" dirty="0" err="1" smtClean="0"/>
              <a:t>ton</a:t>
            </a:r>
            <a:endParaRPr lang="en-US" dirty="0"/>
          </a:p>
          <a:p>
            <a:r>
              <a:rPr lang="en-US" dirty="0" err="1" smtClean="0"/>
              <a:t>Salida</a:t>
            </a:r>
            <a:r>
              <a:rPr lang="en-US" dirty="0" smtClean="0"/>
              <a:t> digital </a:t>
            </a:r>
            <a:r>
              <a:rPr lang="en-US" dirty="0" err="1" smtClean="0"/>
              <a:t>para</a:t>
            </a:r>
            <a:r>
              <a:rPr lang="en-US" dirty="0" smtClean="0"/>
              <a:t>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0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32"/>
            <a:ext cx="8229600" cy="7166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Pulsador</a:t>
            </a:r>
            <a:r>
              <a:rPr lang="en-US" dirty="0">
                <a:solidFill>
                  <a:srgbClr val="FF6600"/>
                </a:solidFill>
              </a:rPr>
              <a:t> y LED – </a:t>
            </a:r>
            <a:r>
              <a:rPr lang="en-US" dirty="0" err="1" smtClean="0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digo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515" y="1502487"/>
            <a:ext cx="8222148" cy="3825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>
                <a:latin typeface="Courier"/>
                <a:cs typeface="Courier"/>
              </a:rPr>
              <a:t>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value = </a:t>
            </a:r>
            <a:r>
              <a:rPr lang="en-US" b="1" dirty="0" err="1">
                <a:latin typeface="Courier"/>
                <a:cs typeface="Courier"/>
              </a:rPr>
              <a:t>digitalRead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switchPin</a:t>
            </a:r>
            <a:r>
              <a:rPr lang="en-US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if (value == LOW)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digitalWrite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ledPin</a:t>
            </a:r>
            <a:r>
              <a:rPr lang="en-US" dirty="0">
                <a:latin typeface="Courier"/>
                <a:cs typeface="Courier"/>
              </a:rPr>
              <a:t>, HIGH);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else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digitalWrite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ledPin</a:t>
            </a:r>
            <a:r>
              <a:rPr lang="en-US" dirty="0">
                <a:latin typeface="Courier"/>
                <a:cs typeface="Courier"/>
              </a:rPr>
              <a:t>, LOW);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28406"/>
            <a:ext cx="8415463" cy="1247371"/>
          </a:xfrm>
        </p:spPr>
        <p:txBody>
          <a:bodyPr>
            <a:normAutofit/>
          </a:bodyPr>
          <a:lstStyle/>
          <a:p>
            <a:r>
              <a:rPr lang="en-US" dirty="0" smtClean="0"/>
              <a:t>Lea </a:t>
            </a:r>
            <a:r>
              <a:rPr lang="en-US" dirty="0" smtClean="0"/>
              <a:t>la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smtClean="0"/>
              <a:t>digital (LOW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presionado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756</Words>
  <Application>Microsoft Macintosh PowerPoint</Application>
  <PresentationFormat>On-screen Show 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6 Digital Inputs Entradas Digitales</vt:lpstr>
      <vt:lpstr>Ejercicio – Monitor de Serie y Bóton</vt:lpstr>
      <vt:lpstr>Ejercicio – Monitor de Serie y Bóton</vt:lpstr>
      <vt:lpstr>Ejercicio – Monitor de Serie y Bóton</vt:lpstr>
      <vt:lpstr>Ejerciso – Monitor de Serie y Bóton</vt:lpstr>
      <vt:lpstr>Ejercicio – Monitor de Serie y Bóton</vt:lpstr>
      <vt:lpstr>LED encendido / apagado</vt:lpstr>
      <vt:lpstr>Pulsador y LED – código 1</vt:lpstr>
      <vt:lpstr>Pulsador y LED – código 1</vt:lpstr>
      <vt:lpstr>Pulsador y LED – código 1</vt:lpstr>
      <vt:lpstr>Pulsador y LED – código 1</vt:lpstr>
      <vt:lpstr>Alternar el LED</vt:lpstr>
      <vt:lpstr>Altenar el LED</vt:lpstr>
      <vt:lpstr>LED encendido / apagado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59</cp:revision>
  <dcterms:created xsi:type="dcterms:W3CDTF">2018-04-25T08:04:09Z</dcterms:created>
  <dcterms:modified xsi:type="dcterms:W3CDTF">2018-05-24T09:13:39Z</dcterms:modified>
</cp:coreProperties>
</file>