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6" r:id="rId3"/>
    <p:sldId id="302" r:id="rId4"/>
    <p:sldId id="304" r:id="rId5"/>
    <p:sldId id="305" r:id="rId6"/>
    <p:sldId id="281" r:id="rId7"/>
    <p:sldId id="306" r:id="rId8"/>
    <p:sldId id="303" r:id="rId9"/>
    <p:sldId id="314" r:id="rId10"/>
    <p:sldId id="307" r:id="rId11"/>
    <p:sldId id="308" r:id="rId12"/>
    <p:sldId id="309" r:id="rId13"/>
    <p:sldId id="310" r:id="rId14"/>
    <p:sldId id="311" r:id="rId15"/>
    <p:sldId id="315" r:id="rId16"/>
    <p:sldId id="318" r:id="rId17"/>
    <p:sldId id="317" r:id="rId18"/>
    <p:sldId id="312" r:id="rId19"/>
    <p:sldId id="316" r:id="rId20"/>
    <p:sldId id="319" r:id="rId21"/>
    <p:sldId id="313" r:id="rId22"/>
    <p:sldId id="28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22" autoAdjust="0"/>
  </p:normalViewPr>
  <p:slideViewPr>
    <p:cSldViewPr snapToGrid="0" snapToObjects="1">
      <p:cViewPr varScale="1">
        <p:scale>
          <a:sx n="141" d="100"/>
          <a:sy n="141" d="100"/>
        </p:scale>
        <p:origin x="-112" y="-1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8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9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1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9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1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3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1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3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4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3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72207"/>
            <a:ext cx="7772400" cy="2528243"/>
          </a:xfrm>
        </p:spPr>
        <p:txBody>
          <a:bodyPr>
            <a:normAutofit/>
          </a:bodyPr>
          <a:lstStyle/>
          <a:p>
            <a:r>
              <a:rPr lang="en-US" dirty="0"/>
              <a:t>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3366FF"/>
                </a:solidFill>
              </a:rPr>
              <a:t>Analog Inputs</a:t>
            </a:r>
            <a:br>
              <a:rPr lang="en-US" dirty="0" smtClean="0">
                <a:solidFill>
                  <a:srgbClr val="3366FF"/>
                </a:solidFill>
              </a:rPr>
            </a:br>
            <a:r>
              <a:rPr lang="en-US" dirty="0" err="1" smtClean="0">
                <a:solidFill>
                  <a:srgbClr val="FF6600"/>
                </a:solidFill>
              </a:rPr>
              <a:t>Entradas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Anal</a:t>
            </a:r>
            <a:r>
              <a:rPr lang="en-US" dirty="0" err="1" smtClean="0">
                <a:solidFill>
                  <a:srgbClr val="FF6600"/>
                </a:solidFill>
              </a:rPr>
              <a:t>ó</a:t>
            </a:r>
            <a:r>
              <a:rPr lang="en-US" dirty="0" err="1" smtClean="0">
                <a:solidFill>
                  <a:srgbClr val="FF6600"/>
                </a:solidFill>
              </a:rPr>
              <a:t>gicas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87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int</a:t>
            </a:r>
            <a:r>
              <a:rPr lang="en-US" dirty="0" smtClean="0">
                <a:solidFill>
                  <a:srgbClr val="FF6600"/>
                </a:solidFill>
              </a:rPr>
              <a:t> y float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00457"/>
            <a:ext cx="8415463" cy="4852655"/>
          </a:xfrm>
        </p:spPr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– </a:t>
            </a:r>
            <a:r>
              <a:rPr lang="en-US" dirty="0" err="1" smtClean="0"/>
              <a:t>n</a:t>
            </a:r>
            <a:r>
              <a:rPr lang="en-US" dirty="0" err="1" smtClean="0"/>
              <a:t>ú</a:t>
            </a:r>
            <a:r>
              <a:rPr lang="en-US" dirty="0" err="1" smtClean="0"/>
              <a:t>mero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ntero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de -32768 </a:t>
            </a:r>
            <a:r>
              <a:rPr lang="en-US" dirty="0" err="1" smtClean="0"/>
              <a:t>à</a:t>
            </a:r>
            <a:r>
              <a:rPr lang="en-US" dirty="0" smtClean="0"/>
              <a:t> 32767</a:t>
            </a:r>
          </a:p>
          <a:p>
            <a:pPr lvl="1"/>
            <a:r>
              <a:rPr lang="en-US" dirty="0" err="1" smtClean="0"/>
              <a:t>Ejemplos</a:t>
            </a:r>
            <a:r>
              <a:rPr lang="en-US" dirty="0" smtClean="0"/>
              <a:t>: 0, 700, -23</a:t>
            </a:r>
          </a:p>
          <a:p>
            <a:r>
              <a:rPr lang="en-US" dirty="0"/>
              <a:t>float - </a:t>
            </a:r>
            <a:r>
              <a:rPr lang="en-US" dirty="0" err="1"/>
              <a:t>número</a:t>
            </a:r>
            <a:r>
              <a:rPr lang="en-US" dirty="0"/>
              <a:t> de coma </a:t>
            </a:r>
            <a:r>
              <a:rPr lang="en-US" dirty="0" err="1" smtClean="0"/>
              <a:t>flotante</a:t>
            </a:r>
            <a:endParaRPr lang="en-US" dirty="0" smtClean="0"/>
          </a:p>
          <a:p>
            <a:pPr lvl="1"/>
            <a:r>
              <a:rPr lang="en-US" dirty="0" smtClean="0"/>
              <a:t>+/- </a:t>
            </a:r>
            <a:r>
              <a:rPr lang="is-IS" dirty="0" smtClean="0"/>
              <a:t>3.4028235E</a:t>
            </a:r>
            <a:r>
              <a:rPr lang="is-IS" dirty="0"/>
              <a:t>+</a:t>
            </a:r>
            <a:r>
              <a:rPr lang="is-IS" dirty="0" smtClean="0"/>
              <a:t>38</a:t>
            </a:r>
          </a:p>
          <a:p>
            <a:pPr lvl="1"/>
            <a:r>
              <a:rPr lang="is-IS" dirty="0" smtClean="0"/>
              <a:t>Ejemplos: 0.1, 100000000000000000234, 0.000000000000000001</a:t>
            </a:r>
          </a:p>
          <a:p>
            <a:r>
              <a:rPr lang="en-US" dirty="0" err="1" smtClean="0"/>
              <a:t>Aritmética</a:t>
            </a:r>
            <a:r>
              <a:rPr lang="en-US" dirty="0" smtClean="0"/>
              <a:t> 'float' </a:t>
            </a:r>
            <a:r>
              <a:rPr lang="en-US" dirty="0" err="1" smtClean="0"/>
              <a:t>es</a:t>
            </a:r>
            <a:r>
              <a:rPr lang="en-US" dirty="0" smtClean="0"/>
              <a:t> mucho </a:t>
            </a:r>
            <a:r>
              <a:rPr lang="en-US" dirty="0" err="1" smtClean="0"/>
              <a:t>m</a:t>
            </a:r>
            <a:r>
              <a:rPr lang="en-US" dirty="0" err="1" smtClean="0"/>
              <a:t>á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lenta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Ejercicio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– </a:t>
            </a:r>
            <a:r>
              <a:rPr lang="en-US" dirty="0" err="1" smtClean="0">
                <a:solidFill>
                  <a:srgbClr val="FF6600"/>
                </a:solidFill>
              </a:rPr>
              <a:t>medir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voltaje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anal</a:t>
            </a:r>
            <a:r>
              <a:rPr lang="en-US" dirty="0" err="1" smtClean="0"/>
              <a:t>ó</a:t>
            </a:r>
            <a:r>
              <a:rPr lang="en-US" dirty="0" err="1" smtClean="0"/>
              <a:t>gica</a:t>
            </a:r>
            <a:endParaRPr lang="en-US" dirty="0" smtClean="0"/>
          </a:p>
          <a:p>
            <a:pPr lvl="1"/>
            <a:r>
              <a:rPr lang="en-US" dirty="0" err="1" smtClean="0"/>
              <a:t>analogRead</a:t>
            </a:r>
            <a:r>
              <a:rPr lang="en-US" dirty="0" smtClean="0"/>
              <a:t>(pin) -&gt; </a:t>
            </a:r>
            <a:r>
              <a:rPr lang="en-US" dirty="0" err="1" smtClean="0"/>
              <a:t>n</a:t>
            </a:r>
            <a:r>
              <a:rPr lang="en-US" dirty="0" err="1" smtClean="0"/>
              <a:t>ú</a:t>
            </a:r>
            <a:r>
              <a:rPr lang="en-US" dirty="0" err="1" smtClean="0"/>
              <a:t>mero</a:t>
            </a:r>
            <a:r>
              <a:rPr lang="en-US" dirty="0" smtClean="0"/>
              <a:t> </a:t>
            </a:r>
            <a:r>
              <a:rPr lang="en-US" dirty="0" smtClean="0"/>
              <a:t>0..1023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alcula</a:t>
            </a:r>
            <a:r>
              <a:rPr lang="en-US" dirty="0" smtClean="0"/>
              <a:t> </a:t>
            </a:r>
            <a:r>
              <a:rPr lang="en-US" dirty="0" smtClean="0"/>
              <a:t>el </a:t>
            </a:r>
            <a:r>
              <a:rPr lang="en-US" dirty="0" err="1" smtClean="0"/>
              <a:t>voltaje</a:t>
            </a:r>
            <a:endParaRPr lang="en-US" dirty="0" smtClean="0"/>
          </a:p>
          <a:p>
            <a:pPr lvl="1"/>
            <a:r>
              <a:rPr lang="en-US" dirty="0" smtClean="0"/>
              <a:t>valor </a:t>
            </a:r>
            <a:r>
              <a:rPr lang="en-US" dirty="0" err="1" smtClean="0"/>
              <a:t>anal</a:t>
            </a:r>
            <a:r>
              <a:rPr lang="en-US" dirty="0" err="1" smtClean="0"/>
              <a:t>ó</a:t>
            </a:r>
            <a:r>
              <a:rPr lang="en-US" dirty="0" err="1" smtClean="0"/>
              <a:t>gica</a:t>
            </a:r>
            <a:r>
              <a:rPr lang="en-US" dirty="0" smtClean="0"/>
              <a:t> </a:t>
            </a:r>
            <a:r>
              <a:rPr lang="en-US" dirty="0" smtClean="0"/>
              <a:t>* 5.0 (</a:t>
            </a:r>
            <a:r>
              <a:rPr lang="en-US" dirty="0" err="1" smtClean="0"/>
              <a:t>voltaje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dirty="0" err="1" smtClean="0"/>
              <a:t>á</a:t>
            </a:r>
            <a:r>
              <a:rPr lang="en-US" dirty="0" err="1" smtClean="0"/>
              <a:t>ximo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resulta</a:t>
            </a:r>
            <a:r>
              <a:rPr lang="en-US" dirty="0" smtClean="0"/>
              <a:t> / 1023</a:t>
            </a:r>
          </a:p>
        </p:txBody>
      </p:sp>
    </p:spTree>
    <p:extLst>
      <p:ext uri="{BB962C8B-B14F-4D97-AF65-F5344CB8AC3E}">
        <p14:creationId xmlns:p14="http://schemas.microsoft.com/office/powerpoint/2010/main" val="107015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Ejercicio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– </a:t>
            </a:r>
            <a:r>
              <a:rPr lang="en-US" dirty="0" err="1" smtClean="0">
                <a:solidFill>
                  <a:srgbClr val="FF6600"/>
                </a:solidFill>
              </a:rPr>
              <a:t>medir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voltaje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8984"/>
            <a:ext cx="8229600" cy="619847"/>
          </a:xfrm>
        </p:spPr>
        <p:txBody>
          <a:bodyPr/>
          <a:lstStyle/>
          <a:p>
            <a:r>
              <a:rPr lang="en-US" dirty="0" err="1" smtClean="0"/>
              <a:t>Archivo</a:t>
            </a:r>
            <a:r>
              <a:rPr lang="en-US" dirty="0" smtClean="0"/>
              <a:t> '</a:t>
            </a:r>
            <a:r>
              <a:rPr lang="en-US" dirty="0" err="1" smtClean="0"/>
              <a:t>medir_voltage</a:t>
            </a:r>
            <a:r>
              <a:rPr lang="en-US" dirty="0" smtClean="0"/>
              <a:t>'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6323" y="2494505"/>
            <a:ext cx="8784893" cy="33085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loop()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value = </a:t>
            </a:r>
            <a:r>
              <a:rPr lang="en-US" dirty="0" err="1">
                <a:latin typeface="Courier"/>
                <a:cs typeface="Courier"/>
              </a:rPr>
              <a:t>analogRead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entrada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float voltage = value * 5.0 / 1023;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Serial.println</a:t>
            </a:r>
            <a:r>
              <a:rPr lang="en-US" dirty="0">
                <a:latin typeface="Courier"/>
                <a:cs typeface="Courier"/>
              </a:rPr>
              <a:t>(voltage);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delay(500);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6616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Ejercicio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– </a:t>
            </a:r>
            <a:r>
              <a:rPr lang="en-US" dirty="0" err="1">
                <a:solidFill>
                  <a:srgbClr val="FF6600"/>
                </a:solidFill>
              </a:rPr>
              <a:t>medir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voltaje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410" y="6243822"/>
            <a:ext cx="8524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Repite</a:t>
            </a:r>
            <a:r>
              <a:rPr lang="en-US" sz="2400" dirty="0" smtClean="0"/>
              <a:t> </a:t>
            </a:r>
            <a:r>
              <a:rPr lang="en-US" sz="2400" dirty="0" err="1"/>
              <a:t>las</a:t>
            </a:r>
            <a:r>
              <a:rPr lang="en-US" sz="2400" dirty="0"/>
              <a:t> </a:t>
            </a:r>
            <a:r>
              <a:rPr lang="en-US" sz="2400" dirty="0" err="1"/>
              <a:t>tres</a:t>
            </a:r>
            <a:r>
              <a:rPr lang="en-US" sz="2400" dirty="0"/>
              <a:t> </a:t>
            </a:r>
            <a:r>
              <a:rPr lang="en-US" sz="2400" dirty="0" err="1"/>
              <a:t>posiciones</a:t>
            </a:r>
            <a:r>
              <a:rPr lang="en-US" sz="2400" dirty="0"/>
              <a:t> de cable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1178133"/>
            <a:ext cx="77597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18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Ejercicio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– </a:t>
            </a:r>
            <a:r>
              <a:rPr lang="en-US" dirty="0" err="1">
                <a:solidFill>
                  <a:srgbClr val="FF6600"/>
                </a:solidFill>
              </a:rPr>
              <a:t>medir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voltaje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300458"/>
            <a:ext cx="8524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Mira el Monitor </a:t>
            </a:r>
            <a:r>
              <a:rPr lang="en-US" sz="2400" dirty="0" err="1"/>
              <a:t>Serie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0093"/>
            <a:ext cx="9144000" cy="455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0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Medir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Temperatura</a:t>
            </a:r>
            <a:r>
              <a:rPr lang="en-US" dirty="0" smtClean="0">
                <a:solidFill>
                  <a:srgbClr val="FF6600"/>
                </a:solidFill>
              </a:rPr>
              <a:t> con </a:t>
            </a:r>
            <a:r>
              <a:rPr lang="en-US" dirty="0" err="1" smtClean="0">
                <a:solidFill>
                  <a:srgbClr val="FF6600"/>
                </a:solidFill>
              </a:rPr>
              <a:t>Termistor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813" y="1464136"/>
            <a:ext cx="8081988" cy="4885514"/>
          </a:xfrm>
        </p:spPr>
        <p:txBody>
          <a:bodyPr>
            <a:normAutofit/>
          </a:bodyPr>
          <a:lstStyle/>
          <a:p>
            <a:r>
              <a:rPr lang="en-US" dirty="0" err="1" smtClean="0"/>
              <a:t>Termistor</a:t>
            </a:r>
            <a:r>
              <a:rPr lang="en-US" dirty="0" smtClean="0"/>
              <a:t> – </a:t>
            </a:r>
            <a:r>
              <a:rPr lang="en-US" dirty="0" err="1" smtClean="0"/>
              <a:t>resistancia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cambiar</a:t>
            </a:r>
            <a:r>
              <a:rPr lang="en-US" dirty="0" smtClean="0"/>
              <a:t> </a:t>
            </a:r>
            <a:r>
              <a:rPr lang="en-US" dirty="0" smtClean="0"/>
              <a:t>con </a:t>
            </a:r>
            <a:r>
              <a:rPr lang="en-US" dirty="0" err="1" smtClean="0"/>
              <a:t>temperatura</a:t>
            </a:r>
            <a:endParaRPr lang="en-US" dirty="0" smtClean="0"/>
          </a:p>
          <a:p>
            <a:r>
              <a:rPr lang="en-US" dirty="0" err="1" smtClean="0"/>
              <a:t>Approximadamente</a:t>
            </a:r>
            <a:r>
              <a:rPr lang="en-US" dirty="0" smtClean="0"/>
              <a:t> lineal </a:t>
            </a:r>
            <a:r>
              <a:rPr lang="en-US" dirty="0" err="1" smtClean="0"/>
              <a:t>por</a:t>
            </a:r>
            <a:r>
              <a:rPr lang="en-US" dirty="0" smtClean="0"/>
              <a:t> 20..40C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resultas</a:t>
            </a:r>
            <a:r>
              <a:rPr lang="en-US" dirty="0" smtClean="0"/>
              <a:t> </a:t>
            </a:r>
            <a:r>
              <a:rPr lang="en-US" dirty="0" err="1" smtClean="0"/>
              <a:t>mejores</a:t>
            </a:r>
            <a:endParaRPr lang="en-US" dirty="0" smtClean="0"/>
          </a:p>
          <a:p>
            <a:pPr lvl="1"/>
            <a:r>
              <a:rPr lang="en-US" dirty="0" err="1" smtClean="0"/>
              <a:t>Librer</a:t>
            </a:r>
            <a:r>
              <a:rPr lang="en-US" dirty="0" err="1" smtClean="0"/>
              <a:t>í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err="1" smtClean="0"/>
              <a:t>SimpleThermistor.zip</a:t>
            </a:r>
            <a:endParaRPr lang="en-US" dirty="0" smtClean="0"/>
          </a:p>
          <a:p>
            <a:pPr lvl="1"/>
            <a:r>
              <a:rPr lang="en-US" dirty="0" err="1" smtClean="0"/>
              <a:t>Programa</a:t>
            </a:r>
            <a:r>
              <a:rPr lang="en-US" dirty="0" smtClean="0"/>
              <a:t>-&gt;</a:t>
            </a:r>
            <a:r>
              <a:rPr lang="en-US" dirty="0" err="1" smtClean="0"/>
              <a:t>Incluir</a:t>
            </a:r>
            <a:r>
              <a:rPr lang="en-US" dirty="0" smtClean="0"/>
              <a:t> </a:t>
            </a:r>
            <a:r>
              <a:rPr lang="en-US" dirty="0" err="1" smtClean="0"/>
              <a:t>Libreria</a:t>
            </a:r>
            <a:r>
              <a:rPr lang="en-US" dirty="0" smtClean="0"/>
              <a:t>-&gt;</a:t>
            </a:r>
            <a:r>
              <a:rPr lang="en-US" dirty="0" err="1" smtClean="0"/>
              <a:t>Añadir</a:t>
            </a:r>
            <a:r>
              <a:rPr lang="en-US" dirty="0" smtClean="0"/>
              <a:t> </a:t>
            </a:r>
            <a:r>
              <a:rPr lang="en-US" dirty="0" err="1" smtClean="0"/>
              <a:t>Libreria</a:t>
            </a:r>
            <a:r>
              <a:rPr lang="en-US" dirty="0" smtClean="0"/>
              <a:t> ZIP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thermist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3585" y="1214238"/>
            <a:ext cx="1316736" cy="354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39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Medir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Temperatura</a:t>
            </a:r>
            <a:r>
              <a:rPr lang="en-US" dirty="0" smtClean="0">
                <a:solidFill>
                  <a:srgbClr val="FF6600"/>
                </a:solidFill>
              </a:rPr>
              <a:t> con </a:t>
            </a:r>
            <a:r>
              <a:rPr lang="en-US" dirty="0" err="1" smtClean="0">
                <a:solidFill>
                  <a:srgbClr val="FF6600"/>
                </a:solidFill>
              </a:rPr>
              <a:t>Termistor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813" y="1464136"/>
            <a:ext cx="8081988" cy="4885514"/>
          </a:xfrm>
        </p:spPr>
        <p:txBody>
          <a:bodyPr>
            <a:normAutofit/>
          </a:bodyPr>
          <a:lstStyle/>
          <a:p>
            <a:r>
              <a:rPr lang="en-US" dirty="0" err="1" smtClean="0"/>
              <a:t>Termistor</a:t>
            </a:r>
            <a:r>
              <a:rPr lang="en-US" dirty="0"/>
              <a:t> dos </a:t>
            </a:r>
            <a:r>
              <a:rPr lang="en-US" dirty="0" err="1" smtClean="0"/>
              <a:t>parámetros</a:t>
            </a:r>
            <a:endParaRPr lang="en-US" dirty="0" smtClean="0"/>
          </a:p>
          <a:p>
            <a:pPr lvl="1"/>
            <a:r>
              <a:rPr lang="en-US" dirty="0" smtClean="0"/>
              <a:t>Resistencia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/>
              <a:t>25C</a:t>
            </a:r>
          </a:p>
          <a:p>
            <a:pPr lvl="1"/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/>
              <a:t>constante</a:t>
            </a:r>
            <a:r>
              <a:rPr lang="en-US" dirty="0"/>
              <a:t> </a:t>
            </a:r>
            <a:r>
              <a:rPr lang="en-US" dirty="0" err="1"/>
              <a:t>llamada</a:t>
            </a:r>
            <a:r>
              <a:rPr lang="en-US" dirty="0"/>
              <a:t> </a:t>
            </a:r>
            <a:r>
              <a:rPr lang="en-US" dirty="0" smtClean="0"/>
              <a:t>beta</a:t>
            </a:r>
          </a:p>
          <a:p>
            <a:pPr lvl="2"/>
            <a:r>
              <a:rPr lang="en-US" dirty="0" smtClean="0"/>
              <a:t>3500, 3800, 4000 etc.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Tuos</a:t>
            </a:r>
            <a:r>
              <a:rPr lang="en-US" dirty="0" smtClean="0"/>
              <a:t> </a:t>
            </a:r>
            <a:r>
              <a:rPr lang="en-US" dirty="0" err="1" smtClean="0"/>
              <a:t>termistores</a:t>
            </a:r>
            <a:endParaRPr lang="en-US" dirty="0" smtClean="0"/>
          </a:p>
          <a:p>
            <a:pPr lvl="2"/>
            <a:r>
              <a:rPr lang="en-US" dirty="0" smtClean="0"/>
              <a:t>R25 = 1kΩ</a:t>
            </a:r>
          </a:p>
          <a:p>
            <a:pPr lvl="2"/>
            <a:r>
              <a:rPr lang="en-US" dirty="0" smtClean="0"/>
              <a:t>Beta = 3800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6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99" y="1300458"/>
            <a:ext cx="6921505" cy="53824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Medir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Temperatura</a:t>
            </a:r>
            <a:r>
              <a:rPr lang="en-US" dirty="0" smtClean="0">
                <a:solidFill>
                  <a:srgbClr val="FF6600"/>
                </a:solidFill>
              </a:rPr>
              <a:t> con </a:t>
            </a:r>
            <a:r>
              <a:rPr lang="en-US" dirty="0" err="1" smtClean="0">
                <a:solidFill>
                  <a:srgbClr val="FF6600"/>
                </a:solidFill>
              </a:rPr>
              <a:t>Termistor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091" y="1464136"/>
            <a:ext cx="3050709" cy="488551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Tuos</a:t>
            </a:r>
            <a:r>
              <a:rPr lang="en-US" dirty="0" smtClean="0"/>
              <a:t> </a:t>
            </a:r>
            <a:r>
              <a:rPr lang="en-US" dirty="0" err="1" smtClean="0"/>
              <a:t>Termistores</a:t>
            </a:r>
            <a:endParaRPr lang="en-US" dirty="0" smtClean="0"/>
          </a:p>
          <a:p>
            <a:pPr lvl="1"/>
            <a:r>
              <a:rPr lang="en-US" dirty="0" err="1" smtClean="0"/>
              <a:t>Resistancia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/>
              <a:t>25 Centigrade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smtClean="0"/>
              <a:t>de 1000Ω</a:t>
            </a:r>
            <a:endParaRPr lang="en-US" dirty="0" smtClean="0"/>
          </a:p>
          <a:p>
            <a:pPr lvl="1"/>
            <a:r>
              <a:rPr lang="en-US" dirty="0" err="1"/>
              <a:t>Resistancia</a:t>
            </a:r>
            <a:r>
              <a:rPr lang="en-US" dirty="0"/>
              <a:t>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/>
              <a:t>0 Centigrade </a:t>
            </a:r>
            <a:r>
              <a:rPr lang="en-US" dirty="0" err="1" smtClean="0"/>
              <a:t>es</a:t>
            </a:r>
            <a:r>
              <a:rPr lang="en-US" dirty="0" smtClean="0"/>
              <a:t> de </a:t>
            </a:r>
            <a:r>
              <a:rPr lang="en-US" dirty="0" smtClean="0"/>
              <a:t>3211Ω</a:t>
            </a:r>
            <a:endParaRPr lang="en-US" dirty="0"/>
          </a:p>
          <a:p>
            <a:pPr lvl="1"/>
            <a:r>
              <a:rPr lang="en-US" dirty="0" err="1"/>
              <a:t>Resistancia</a:t>
            </a:r>
            <a:r>
              <a:rPr lang="en-US" dirty="0"/>
              <a:t>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/>
              <a:t>100Centigrade </a:t>
            </a:r>
            <a:r>
              <a:rPr lang="en-US" dirty="0" err="1" smtClean="0"/>
              <a:t>es</a:t>
            </a:r>
            <a:r>
              <a:rPr lang="en-US" dirty="0" smtClean="0"/>
              <a:t> de </a:t>
            </a:r>
            <a:r>
              <a:rPr lang="en-US" dirty="0" smtClean="0"/>
              <a:t>77Ω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33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Ejercicio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- </a:t>
            </a:r>
            <a:r>
              <a:rPr lang="en-US" dirty="0" err="1" smtClean="0">
                <a:solidFill>
                  <a:srgbClr val="FF6600"/>
                </a:solidFill>
              </a:rPr>
              <a:t>Termistor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167836"/>
            <a:ext cx="7892795" cy="565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1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Ejercicio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- </a:t>
            </a:r>
            <a:r>
              <a:rPr lang="en-US" dirty="0" err="1">
                <a:solidFill>
                  <a:srgbClr val="FF6600"/>
                </a:solidFill>
              </a:rPr>
              <a:t>Termistor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6804" y="1118749"/>
            <a:ext cx="8645859" cy="55786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SimpleThermistor.h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SimpleThermistor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sensor = 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</a:t>
            </a:r>
            <a:r>
              <a:rPr lang="en-US" dirty="0" err="1" smtClean="0">
                <a:latin typeface="Courier"/>
                <a:cs typeface="Courier"/>
              </a:rPr>
              <a:t>SimpleThermistor</a:t>
            </a:r>
            <a:r>
              <a:rPr lang="en-US" dirty="0">
                <a:latin typeface="Courier"/>
                <a:cs typeface="Courier"/>
              </a:rPr>
              <a:t>(A0, 1000.0, 3800, 1000.0);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//        </a:t>
            </a:r>
            <a:r>
              <a:rPr lang="en-US" dirty="0" smtClean="0">
                <a:latin typeface="Courier"/>
                <a:cs typeface="Courier"/>
              </a:rPr>
              <a:t>            </a:t>
            </a:r>
            <a:r>
              <a:rPr lang="en-US" dirty="0">
                <a:latin typeface="Courier"/>
                <a:cs typeface="Courier"/>
              </a:rPr>
              <a:t>pin, R25, 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>
                <a:latin typeface="Courier"/>
                <a:cs typeface="Courier"/>
              </a:rPr>
              <a:t>B,    </a:t>
            </a:r>
            <a:r>
              <a:rPr lang="en-US" dirty="0" smtClean="0">
                <a:latin typeface="Courier"/>
                <a:cs typeface="Courier"/>
              </a:rPr>
              <a:t>R2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setup()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Serial.begin</a:t>
            </a:r>
            <a:r>
              <a:rPr lang="en-US" dirty="0">
                <a:latin typeface="Courier"/>
                <a:cs typeface="Courier"/>
              </a:rPr>
              <a:t>(9600);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loop()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Serial.println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sensor.getTempC</a:t>
            </a:r>
            <a:r>
              <a:rPr lang="en-US" dirty="0">
                <a:latin typeface="Courier"/>
                <a:cs typeface="Courier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delay(1000);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2288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Entradas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Anal</a:t>
            </a:r>
            <a:r>
              <a:rPr lang="en-US" dirty="0" err="1" smtClean="0">
                <a:solidFill>
                  <a:srgbClr val="FF6600"/>
                </a:solidFill>
              </a:rPr>
              <a:t>ó</a:t>
            </a:r>
            <a:r>
              <a:rPr lang="en-US" dirty="0" err="1" smtClean="0">
                <a:solidFill>
                  <a:srgbClr val="FF6600"/>
                </a:solidFill>
              </a:rPr>
              <a:t>gicas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Entrada</a:t>
            </a:r>
            <a:r>
              <a:rPr lang="en-US" dirty="0" smtClean="0"/>
              <a:t> digital</a:t>
            </a:r>
          </a:p>
          <a:p>
            <a:pPr lvl="1"/>
            <a:r>
              <a:rPr lang="en-US" dirty="0" err="1" smtClean="0"/>
              <a:t>m</a:t>
            </a:r>
            <a:r>
              <a:rPr lang="en-US" dirty="0" err="1" smtClean="0"/>
              <a:t>á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2,5V HIGH  (1)</a:t>
            </a:r>
          </a:p>
          <a:p>
            <a:pPr lvl="1"/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2,5V LOW (0)</a:t>
            </a:r>
          </a:p>
          <a:p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anal</a:t>
            </a:r>
            <a:r>
              <a:rPr lang="en-US" dirty="0" err="1" smtClean="0"/>
              <a:t>ó</a:t>
            </a:r>
            <a:r>
              <a:rPr lang="en-US" dirty="0" err="1" smtClean="0"/>
              <a:t>gica</a:t>
            </a:r>
            <a:endParaRPr lang="en-US" dirty="0" smtClean="0"/>
          </a:p>
          <a:p>
            <a:pPr lvl="1"/>
            <a:r>
              <a:rPr lang="en-US" dirty="0" err="1" smtClean="0"/>
              <a:t>analogRead</a:t>
            </a:r>
            <a:r>
              <a:rPr lang="en-US" dirty="0" smtClean="0"/>
              <a:t>(pin) -&gt; </a:t>
            </a:r>
            <a:r>
              <a:rPr lang="en-US" dirty="0" err="1" smtClean="0"/>
              <a:t>n</a:t>
            </a:r>
            <a:r>
              <a:rPr lang="en-US" dirty="0" err="1" smtClean="0"/>
              <a:t>ú</a:t>
            </a:r>
            <a:r>
              <a:rPr lang="en-US" dirty="0" err="1" smtClean="0"/>
              <a:t>mero</a:t>
            </a:r>
            <a:r>
              <a:rPr lang="en-US" dirty="0" smtClean="0"/>
              <a:t> </a:t>
            </a:r>
            <a:r>
              <a:rPr lang="en-US" dirty="0" smtClean="0"/>
              <a:t>0..1023</a:t>
            </a:r>
          </a:p>
          <a:p>
            <a:pPr lvl="1"/>
            <a:r>
              <a:rPr lang="en-US" dirty="0" smtClean="0"/>
              <a:t>0V -&gt; 0</a:t>
            </a:r>
          </a:p>
          <a:p>
            <a:pPr lvl="1"/>
            <a:r>
              <a:rPr lang="en-US" dirty="0" smtClean="0"/>
              <a:t>5V -&gt; 1023</a:t>
            </a:r>
          </a:p>
          <a:p>
            <a:pPr lvl="1"/>
            <a:r>
              <a:rPr lang="en-US" dirty="0" smtClean="0"/>
              <a:t>2.5V -&gt; 511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84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>
                <a:solidFill>
                  <a:srgbClr val="FF6600"/>
                </a:solidFill>
              </a:rPr>
              <a:t>Ejercicio</a:t>
            </a:r>
            <a:r>
              <a:rPr lang="en-US" dirty="0">
                <a:solidFill>
                  <a:srgbClr val="FF6600"/>
                </a:solidFill>
              </a:rPr>
              <a:t> - </a:t>
            </a:r>
            <a:r>
              <a:rPr lang="en-US" dirty="0" err="1">
                <a:solidFill>
                  <a:srgbClr val="FF6600"/>
                </a:solidFill>
              </a:rPr>
              <a:t>Termistor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813" y="1464136"/>
            <a:ext cx="8081988" cy="4885514"/>
          </a:xfrm>
        </p:spPr>
        <p:txBody>
          <a:bodyPr>
            <a:normAutofit/>
          </a:bodyPr>
          <a:lstStyle/>
          <a:p>
            <a:r>
              <a:rPr lang="en-US" dirty="0" err="1" smtClean="0"/>
              <a:t>Añada</a:t>
            </a:r>
            <a:r>
              <a:rPr lang="en-US" dirty="0" smtClean="0"/>
              <a:t> </a:t>
            </a:r>
            <a:r>
              <a:rPr lang="en-US" dirty="0" smtClean="0"/>
              <a:t>un LED a </a:t>
            </a:r>
            <a:r>
              <a:rPr lang="en-US" dirty="0" err="1" smtClean="0"/>
              <a:t>salida</a:t>
            </a:r>
            <a:r>
              <a:rPr lang="en-US" dirty="0" smtClean="0"/>
              <a:t> 9 </a:t>
            </a:r>
            <a:r>
              <a:rPr lang="en-US" dirty="0"/>
              <a:t>y </a:t>
            </a:r>
            <a:r>
              <a:rPr lang="en-US" dirty="0" err="1"/>
              <a:t>enciéndalo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temperatura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superior a 30</a:t>
            </a:r>
          </a:p>
        </p:txBody>
      </p:sp>
    </p:spTree>
    <p:extLst>
      <p:ext uri="{BB962C8B-B14F-4D97-AF65-F5344CB8AC3E}">
        <p14:creationId xmlns:p14="http://schemas.microsoft.com/office/powerpoint/2010/main" val="17981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Otro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Sensores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7947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Luz </a:t>
            </a:r>
            <a:r>
              <a:rPr lang="en-US" dirty="0" smtClean="0"/>
              <a:t>– </a:t>
            </a:r>
            <a:r>
              <a:rPr lang="en-US" dirty="0" err="1" smtClean="0"/>
              <a:t>fotorresistor</a:t>
            </a:r>
            <a:r>
              <a:rPr lang="en-US" dirty="0" smtClean="0"/>
              <a:t> – </a:t>
            </a:r>
            <a:r>
              <a:rPr lang="en-US" dirty="0" err="1" smtClean="0"/>
              <a:t>como</a:t>
            </a:r>
            <a:r>
              <a:rPr lang="en-US" dirty="0" smtClean="0"/>
              <a:t> thermistor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luz</a:t>
            </a:r>
            <a:endParaRPr lang="en-US" dirty="0" smtClean="0"/>
          </a:p>
          <a:p>
            <a:r>
              <a:rPr lang="en-US" dirty="0" err="1" smtClean="0"/>
              <a:t>Temperatura</a:t>
            </a:r>
            <a:r>
              <a:rPr lang="en-US" dirty="0" smtClean="0"/>
              <a:t> TMP36 – </a:t>
            </a:r>
            <a:r>
              <a:rPr lang="en-US" dirty="0" err="1" smtClean="0"/>
              <a:t>m</a:t>
            </a:r>
            <a:r>
              <a:rPr lang="en-US" dirty="0" err="1" smtClean="0"/>
              <a:t>á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smtClean="0"/>
              <a:t>simple </a:t>
            </a:r>
            <a:r>
              <a:rPr lang="en-US" dirty="0" smtClean="0"/>
              <a:t>de </a:t>
            </a:r>
            <a:r>
              <a:rPr lang="en-US" dirty="0" err="1" smtClean="0"/>
              <a:t>usar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 descr="resistor LD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3854" y="1785147"/>
            <a:ext cx="1498859" cy="1110919"/>
          </a:xfrm>
          <a:prstGeom prst="rect">
            <a:avLst/>
          </a:prstGeom>
        </p:spPr>
      </p:pic>
      <p:pic>
        <p:nvPicPr>
          <p:cNvPr id="6" name="Picture 5" descr="transistor BC548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1313" y="3444875"/>
            <a:ext cx="1682750" cy="62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64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>
                <a:solidFill>
                  <a:srgbClr val="FF6600"/>
                </a:solidFill>
              </a:rPr>
              <a:t>C</a:t>
            </a:r>
            <a:r>
              <a:rPr lang="en-US" dirty="0" err="1" smtClean="0">
                <a:solidFill>
                  <a:srgbClr val="FF6600"/>
                </a:solidFill>
              </a:rPr>
              <a:t>onclusión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752"/>
            <a:ext cx="7717836" cy="5107026"/>
          </a:xfrm>
        </p:spPr>
        <p:txBody>
          <a:bodyPr>
            <a:normAutofit/>
          </a:bodyPr>
          <a:lstStyle/>
          <a:p>
            <a:r>
              <a:rPr lang="en-US" dirty="0" err="1" smtClean="0"/>
              <a:t>Entradas</a:t>
            </a:r>
            <a:r>
              <a:rPr lang="en-US" dirty="0" smtClean="0"/>
              <a:t> </a:t>
            </a:r>
            <a:r>
              <a:rPr lang="en-US" smtClean="0"/>
              <a:t>Anal</a:t>
            </a:r>
            <a:r>
              <a:rPr lang="en-US" smtClean="0"/>
              <a:t>ó</a:t>
            </a:r>
            <a:r>
              <a:rPr lang="en-US" smtClean="0"/>
              <a:t>gicas</a:t>
            </a:r>
            <a:endParaRPr lang="en-US" dirty="0" smtClean="0"/>
          </a:p>
          <a:p>
            <a:pPr lvl="1"/>
            <a:r>
              <a:rPr lang="en-US" dirty="0" err="1" smtClean="0"/>
              <a:t>analogRead</a:t>
            </a:r>
            <a:r>
              <a:rPr lang="en-US" dirty="0" smtClean="0"/>
              <a:t>(pin)</a:t>
            </a:r>
            <a:r>
              <a:rPr lang="en-US" dirty="0"/>
              <a:t> </a:t>
            </a:r>
            <a:r>
              <a:rPr lang="en-US" dirty="0" smtClean="0"/>
              <a:t>-&gt; 0..1023 (0V..5V)</a:t>
            </a:r>
          </a:p>
          <a:p>
            <a:pPr lvl="1"/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989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>
                <a:solidFill>
                  <a:srgbClr val="FF6600"/>
                </a:solidFill>
              </a:rPr>
              <a:t>Ejerciso</a:t>
            </a:r>
            <a:r>
              <a:rPr lang="en-US" dirty="0">
                <a:solidFill>
                  <a:srgbClr val="FF6600"/>
                </a:solidFill>
              </a:rPr>
              <a:t> – </a:t>
            </a:r>
            <a:r>
              <a:rPr lang="en-US" dirty="0" smtClean="0">
                <a:solidFill>
                  <a:srgbClr val="FF6600"/>
                </a:solidFill>
              </a:rPr>
              <a:t>Lea </a:t>
            </a:r>
            <a:r>
              <a:rPr lang="en-US" dirty="0" err="1" smtClean="0">
                <a:solidFill>
                  <a:srgbClr val="FF6600"/>
                </a:solidFill>
              </a:rPr>
              <a:t>Analogica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410" y="6243822"/>
            <a:ext cx="8524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A0 </a:t>
            </a: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 smtClean="0"/>
              <a:t>GND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1016000"/>
            <a:ext cx="77597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38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Ejercicio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– </a:t>
            </a:r>
            <a:r>
              <a:rPr lang="en-US" dirty="0" err="1" smtClean="0">
                <a:solidFill>
                  <a:srgbClr val="FF6600"/>
                </a:solidFill>
              </a:rPr>
              <a:t>Lectura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Anal</a:t>
            </a:r>
            <a:r>
              <a:rPr lang="en-US" dirty="0" err="1" smtClean="0">
                <a:solidFill>
                  <a:srgbClr val="FF6600"/>
                </a:solidFill>
              </a:rPr>
              <a:t>ó</a:t>
            </a:r>
            <a:r>
              <a:rPr lang="en-US" dirty="0" err="1" smtClean="0">
                <a:solidFill>
                  <a:srgbClr val="FF6600"/>
                </a:solidFill>
              </a:rPr>
              <a:t>gica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0515" y="1118749"/>
            <a:ext cx="8222148" cy="48831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entrada</a:t>
            </a:r>
            <a:r>
              <a:rPr lang="en-US" dirty="0">
                <a:latin typeface="Courier"/>
                <a:cs typeface="Courier"/>
              </a:rPr>
              <a:t> = A0;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setup()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Serial.begin</a:t>
            </a:r>
            <a:r>
              <a:rPr lang="en-US" dirty="0">
                <a:latin typeface="Courier"/>
                <a:cs typeface="Courier"/>
              </a:rPr>
              <a:t>(9600);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loop()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value = </a:t>
            </a:r>
            <a:r>
              <a:rPr lang="en-US" b="1" dirty="0" err="1">
                <a:latin typeface="Courier"/>
                <a:cs typeface="Courier"/>
              </a:rPr>
              <a:t>analogRead</a:t>
            </a:r>
            <a:r>
              <a:rPr lang="en-US" b="1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entrada</a:t>
            </a:r>
            <a:r>
              <a:rPr lang="en-US" b="1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Serial.println</a:t>
            </a:r>
            <a:r>
              <a:rPr lang="en-US" dirty="0">
                <a:latin typeface="Courier"/>
                <a:cs typeface="Courier"/>
              </a:rPr>
              <a:t>(value);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delay(500);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6001931"/>
            <a:ext cx="8415463" cy="573846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Sube</a:t>
            </a:r>
            <a:r>
              <a:rPr lang="en-US" dirty="0" smtClean="0"/>
              <a:t> </a:t>
            </a:r>
            <a:r>
              <a:rPr lang="en-US" dirty="0"/>
              <a:t>el </a:t>
            </a:r>
            <a:r>
              <a:rPr lang="en-US" dirty="0" err="1" smtClean="0"/>
              <a:t>archivo</a:t>
            </a:r>
            <a:r>
              <a:rPr lang="en-US" dirty="0" smtClean="0"/>
              <a:t> "</a:t>
            </a:r>
            <a:r>
              <a:rPr lang="en-US" dirty="0" err="1" smtClean="0"/>
              <a:t>entrada_analogica</a:t>
            </a:r>
            <a:r>
              <a:rPr lang="en-US" dirty="0" smtClean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15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>
                <a:solidFill>
                  <a:srgbClr val="FF6600"/>
                </a:solidFill>
              </a:rPr>
              <a:t>Ejercicio</a:t>
            </a:r>
            <a:r>
              <a:rPr lang="en-US" dirty="0">
                <a:solidFill>
                  <a:srgbClr val="FF6600"/>
                </a:solidFill>
              </a:rPr>
              <a:t> – </a:t>
            </a:r>
            <a:r>
              <a:rPr lang="en-US" dirty="0" err="1">
                <a:solidFill>
                  <a:srgbClr val="FF6600"/>
                </a:solidFill>
              </a:rPr>
              <a:t>Lectura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Analógica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00458"/>
            <a:ext cx="8415463" cy="573846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Abre</a:t>
            </a:r>
            <a:r>
              <a:rPr lang="en-US" dirty="0" smtClean="0"/>
              <a:t> el Monitor </a:t>
            </a:r>
            <a:r>
              <a:rPr lang="en-US" dirty="0" err="1" smtClean="0"/>
              <a:t>Serie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1991"/>
            <a:ext cx="9144000" cy="455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43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>
                <a:solidFill>
                  <a:srgbClr val="FF6600"/>
                </a:solidFill>
              </a:rPr>
              <a:t>Ejercicio</a:t>
            </a:r>
            <a:r>
              <a:rPr lang="en-US" dirty="0">
                <a:solidFill>
                  <a:srgbClr val="FF6600"/>
                </a:solidFill>
              </a:rPr>
              <a:t> – </a:t>
            </a:r>
            <a:r>
              <a:rPr lang="en-US" dirty="0" err="1">
                <a:solidFill>
                  <a:srgbClr val="FF6600"/>
                </a:solidFill>
              </a:rPr>
              <a:t>Lectura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Analógica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410" y="6243822"/>
            <a:ext cx="8524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mueva</a:t>
            </a:r>
            <a:r>
              <a:rPr lang="en-US" sz="2400" dirty="0"/>
              <a:t> el cable </a:t>
            </a:r>
            <a:r>
              <a:rPr lang="en-US" sz="2400" dirty="0" smtClean="0"/>
              <a:t>- A0 </a:t>
            </a: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 smtClean="0"/>
              <a:t>3.3V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9863" y="1300458"/>
            <a:ext cx="7036267" cy="44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95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>
                <a:solidFill>
                  <a:srgbClr val="FF6600"/>
                </a:solidFill>
              </a:rPr>
              <a:t>Ejercicio</a:t>
            </a:r>
            <a:r>
              <a:rPr lang="en-US" dirty="0">
                <a:solidFill>
                  <a:srgbClr val="FF6600"/>
                </a:solidFill>
              </a:rPr>
              <a:t> – </a:t>
            </a:r>
            <a:r>
              <a:rPr lang="en-US" dirty="0" err="1">
                <a:solidFill>
                  <a:srgbClr val="FF6600"/>
                </a:solidFill>
              </a:rPr>
              <a:t>Lectura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Analógica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00458"/>
            <a:ext cx="8415463" cy="5738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Mira el Monitor </a:t>
            </a:r>
            <a:r>
              <a:rPr lang="en-US" dirty="0" err="1" smtClean="0"/>
              <a:t>Serie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6637"/>
            <a:ext cx="9144000" cy="455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39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>
                <a:solidFill>
                  <a:srgbClr val="FF6600"/>
                </a:solidFill>
              </a:rPr>
              <a:t>Ejercicio</a:t>
            </a:r>
            <a:r>
              <a:rPr lang="en-US" dirty="0">
                <a:solidFill>
                  <a:srgbClr val="FF6600"/>
                </a:solidFill>
              </a:rPr>
              <a:t> – </a:t>
            </a:r>
            <a:r>
              <a:rPr lang="en-US" dirty="0" err="1">
                <a:solidFill>
                  <a:srgbClr val="FF6600"/>
                </a:solidFill>
              </a:rPr>
              <a:t>Lectura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Analógica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410" y="6243822"/>
            <a:ext cx="8524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mueva</a:t>
            </a:r>
            <a:r>
              <a:rPr lang="en-US" sz="2400" dirty="0"/>
              <a:t> el cable </a:t>
            </a:r>
            <a:r>
              <a:rPr lang="en-US" sz="2400" dirty="0" smtClean="0"/>
              <a:t>- </a:t>
            </a:r>
            <a:r>
              <a:rPr lang="en-US" sz="2400" dirty="0"/>
              <a:t>A0 </a:t>
            </a: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 smtClean="0"/>
              <a:t>5V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100" y="1054100"/>
            <a:ext cx="77978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43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>
                <a:solidFill>
                  <a:srgbClr val="FF6600"/>
                </a:solidFill>
              </a:rPr>
              <a:t>Ejercicio</a:t>
            </a:r>
            <a:r>
              <a:rPr lang="en-US" dirty="0">
                <a:solidFill>
                  <a:srgbClr val="FF6600"/>
                </a:solidFill>
              </a:rPr>
              <a:t> – </a:t>
            </a:r>
            <a:r>
              <a:rPr lang="en-US" dirty="0" err="1">
                <a:solidFill>
                  <a:srgbClr val="FF6600"/>
                </a:solidFill>
              </a:rPr>
              <a:t>Lectura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Analógica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00458"/>
            <a:ext cx="8415463" cy="5738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Mira el Monitor </a:t>
            </a:r>
            <a:r>
              <a:rPr lang="en-US" dirty="0" err="1" smtClean="0"/>
              <a:t>Serie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46"/>
            <a:ext cx="9144000" cy="455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72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4114</TotalTime>
  <Words>505</Words>
  <Application>Microsoft Macintosh PowerPoint</Application>
  <PresentationFormat>On-screen Show (4:3)</PresentationFormat>
  <Paragraphs>110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7 Analog Inputs Entradas Analógicas</vt:lpstr>
      <vt:lpstr>Entradas Analógicas</vt:lpstr>
      <vt:lpstr>Ejerciso – Lea Analogica</vt:lpstr>
      <vt:lpstr>Ejercicio – Lectura Analógica</vt:lpstr>
      <vt:lpstr>Ejercicio – Lectura Analógica</vt:lpstr>
      <vt:lpstr>Ejercicio – Lectura Analógica</vt:lpstr>
      <vt:lpstr>Ejercicio – Lectura Analógica</vt:lpstr>
      <vt:lpstr>Ejercicio – Lectura Analógica</vt:lpstr>
      <vt:lpstr>Ejercicio – Lectura Analógica</vt:lpstr>
      <vt:lpstr>int y float</vt:lpstr>
      <vt:lpstr>Ejercicio – medir voltaje</vt:lpstr>
      <vt:lpstr>Ejercicio – medir voltaje</vt:lpstr>
      <vt:lpstr>Ejercicio – medir voltaje</vt:lpstr>
      <vt:lpstr>Ejercicio – medir voltaje</vt:lpstr>
      <vt:lpstr>Medir Temperatura con Termistor</vt:lpstr>
      <vt:lpstr>Medir Temperatura con Termistor</vt:lpstr>
      <vt:lpstr>Medir Temperatura con Termistor</vt:lpstr>
      <vt:lpstr>Ejercicio - Termistor</vt:lpstr>
      <vt:lpstr>Ejercicio - Termistor</vt:lpstr>
      <vt:lpstr>Ejercicio - Termistor</vt:lpstr>
      <vt:lpstr>Otro Sensores</vt:lpstr>
      <vt:lpstr>Conclusión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What is Arduino? ¿Qué es Arduino?</dc:title>
  <dc:creator>Simon</dc:creator>
  <cp:lastModifiedBy>Simon</cp:lastModifiedBy>
  <cp:revision>78</cp:revision>
  <dcterms:created xsi:type="dcterms:W3CDTF">2018-04-25T08:04:09Z</dcterms:created>
  <dcterms:modified xsi:type="dcterms:W3CDTF">2018-05-24T11:01:09Z</dcterms:modified>
</cp:coreProperties>
</file>