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296" r:id="rId4"/>
    <p:sldId id="321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22" autoAdjust="0"/>
  </p:normalViewPr>
  <p:slideViewPr>
    <p:cSldViewPr snapToGrid="0" snapToObjects="1">
      <p:cViewPr varScale="1">
        <p:scale>
          <a:sx n="141" d="100"/>
          <a:sy n="141" d="100"/>
        </p:scale>
        <p:origin x="-112" y="-1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Electronics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La </a:t>
            </a:r>
            <a:r>
              <a:rPr lang="en-US" dirty="0" err="1" smtClean="0">
                <a:solidFill>
                  <a:srgbClr val="FF6600"/>
                </a:solidFill>
              </a:rPr>
              <a:t>Electr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nica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Motor de </a:t>
            </a:r>
            <a:r>
              <a:rPr lang="en-US" dirty="0" err="1">
                <a:solidFill>
                  <a:srgbClr val="FF6600"/>
                </a:solidFill>
              </a:rPr>
              <a:t>velocidad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515" y="1230973"/>
            <a:ext cx="8222148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b="1" dirty="0" err="1">
                <a:latin typeface="Courier"/>
                <a:cs typeface="Courier"/>
              </a:rPr>
              <a:t>Serial.available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   </a:t>
            </a:r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mensaje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recibido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v = </a:t>
            </a:r>
            <a:r>
              <a:rPr lang="en-US" b="1" dirty="0" err="1">
                <a:latin typeface="Courier"/>
                <a:cs typeface="Courier"/>
              </a:rPr>
              <a:t>Serial.parseInt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</a:t>
            </a:r>
            <a:r>
              <a:rPr lang="en-US" dirty="0" err="1">
                <a:latin typeface="Courier"/>
                <a:cs typeface="Courier"/>
              </a:rPr>
              <a:t>convertir</a:t>
            </a:r>
            <a:r>
              <a:rPr lang="en-US" dirty="0">
                <a:latin typeface="Courier"/>
                <a:cs typeface="Courier"/>
              </a:rPr>
              <a:t> a </a:t>
            </a:r>
            <a:r>
              <a:rPr lang="en-US" dirty="0" err="1">
                <a:latin typeface="Courier"/>
                <a:cs typeface="Courier"/>
              </a:rPr>
              <a:t>número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if (v &gt;= 0 &amp;&amp; v &lt;= 255)    // </a:t>
            </a:r>
            <a:r>
              <a:rPr lang="en-US" dirty="0" err="1">
                <a:latin typeface="Courier"/>
                <a:cs typeface="Courier"/>
              </a:rPr>
              <a:t>verificar</a:t>
            </a:r>
            <a:r>
              <a:rPr lang="en-US" dirty="0">
                <a:latin typeface="Courier"/>
                <a:cs typeface="Courier"/>
              </a:rPr>
              <a:t> el </a:t>
            </a:r>
            <a:r>
              <a:rPr lang="en-US" dirty="0" err="1">
                <a:latin typeface="Courier"/>
                <a:cs typeface="Courier"/>
              </a:rPr>
              <a:t>rango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 err="1">
                <a:latin typeface="Courier"/>
                <a:cs typeface="Courier"/>
              </a:rPr>
              <a:t>analogWrite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motorPin</a:t>
            </a:r>
            <a:r>
              <a:rPr lang="en-US" b="1" dirty="0">
                <a:latin typeface="Courier"/>
                <a:cs typeface="Courier"/>
              </a:rPr>
              <a:t>, v)</a:t>
            </a:r>
            <a:r>
              <a:rPr lang="en-US" dirty="0" smtClean="0">
                <a:latin typeface="Courier"/>
                <a:cs typeface="Courier"/>
              </a:rPr>
              <a:t>;  // PWM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(v);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else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("0 a 255")</a:t>
            </a:r>
            <a:r>
              <a:rPr lang="en-US" dirty="0" smtClean="0">
                <a:latin typeface="Courier"/>
                <a:cs typeface="Courier"/>
              </a:rPr>
              <a:t>; /</a:t>
            </a:r>
            <a:r>
              <a:rPr lang="en-US" dirty="0">
                <a:latin typeface="Courier"/>
                <a:cs typeface="Courier"/>
              </a:rPr>
              <a:t>/ valor </a:t>
            </a:r>
            <a:r>
              <a:rPr lang="en-US" dirty="0" err="1">
                <a:latin typeface="Courier"/>
                <a:cs typeface="Courier"/>
              </a:rPr>
              <a:t>incorrecto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52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Usando</a:t>
            </a:r>
            <a:r>
              <a:rPr lang="en-US" dirty="0">
                <a:solidFill>
                  <a:srgbClr val="FF6600"/>
                </a:solidFill>
              </a:rPr>
              <a:t> un MOSFET con </a:t>
            </a:r>
            <a:r>
              <a:rPr lang="en-US" dirty="0" err="1">
                <a:solidFill>
                  <a:srgbClr val="FF6600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39" y="2307178"/>
            <a:ext cx="6557307" cy="4210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740" y="1297355"/>
            <a:ext cx="72770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mejor</a:t>
            </a:r>
            <a:r>
              <a:rPr lang="en-US" sz="2400" dirty="0"/>
              <a:t> </a:t>
            </a:r>
            <a:r>
              <a:rPr lang="en-US" sz="2400" dirty="0" err="1"/>
              <a:t>tener</a:t>
            </a:r>
            <a:r>
              <a:rPr lang="en-US" sz="2400" dirty="0"/>
              <a:t> la </a:t>
            </a:r>
            <a:r>
              <a:rPr lang="en-US" sz="2400" dirty="0" err="1"/>
              <a:t>potencia</a:t>
            </a:r>
            <a:r>
              <a:rPr lang="en-US" sz="2400" dirty="0"/>
              <a:t> </a:t>
            </a:r>
            <a:r>
              <a:rPr lang="en-US" sz="2400" dirty="0" err="1"/>
              <a:t>separada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el </a:t>
            </a:r>
            <a:r>
              <a:rPr lang="en-US" sz="2400" dirty="0" smtClean="0"/>
              <a:t>motor</a:t>
            </a:r>
          </a:p>
          <a:p>
            <a:endParaRPr lang="en-US" sz="2400" dirty="0"/>
          </a:p>
          <a:p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reiniciarse</a:t>
            </a:r>
            <a:r>
              <a:rPr lang="en-US" sz="2400" dirty="0"/>
              <a:t> </a:t>
            </a:r>
            <a:r>
              <a:rPr lang="en-US" sz="2400" dirty="0" err="1"/>
              <a:t>debido</a:t>
            </a:r>
            <a:r>
              <a:rPr lang="en-US" sz="2400" dirty="0"/>
              <a:t> a la </a:t>
            </a:r>
            <a:r>
              <a:rPr lang="en-US" sz="2400" dirty="0" err="1"/>
              <a:t>caída</a:t>
            </a:r>
            <a:r>
              <a:rPr lang="en-US" sz="2400" dirty="0"/>
              <a:t> de </a:t>
            </a:r>
            <a:r>
              <a:rPr lang="en-US" sz="2400" dirty="0" err="1"/>
              <a:t>voltaje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1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Usando</a:t>
            </a:r>
            <a:r>
              <a:rPr lang="en-US" dirty="0">
                <a:solidFill>
                  <a:srgbClr val="FF6600"/>
                </a:solidFill>
              </a:rPr>
              <a:t> un </a:t>
            </a:r>
            <a:r>
              <a:rPr lang="en-US" dirty="0" err="1" smtClean="0">
                <a:solidFill>
                  <a:srgbClr val="FF6600"/>
                </a:solidFill>
              </a:rPr>
              <a:t>Relé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>
                <a:solidFill>
                  <a:srgbClr val="FF6600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F06_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916" y="3825865"/>
            <a:ext cx="7149084" cy="2336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952" y="1340047"/>
            <a:ext cx="768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interruptor</a:t>
            </a:r>
            <a:r>
              <a:rPr lang="en-US" dirty="0"/>
              <a:t> </a:t>
            </a:r>
            <a:r>
              <a:rPr lang="en-US" dirty="0" err="1" smtClean="0"/>
              <a:t>electromecánico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bobina</a:t>
            </a:r>
            <a:r>
              <a:rPr lang="en-US" dirty="0" smtClean="0"/>
              <a:t> de </a:t>
            </a:r>
            <a:r>
              <a:rPr lang="en-US" dirty="0" err="1" smtClean="0"/>
              <a:t>relé</a:t>
            </a:r>
            <a:r>
              <a:rPr lang="en-US" dirty="0" smtClean="0"/>
              <a:t>. </a:t>
            </a:r>
            <a:r>
              <a:rPr lang="en-US" dirty="0" err="1"/>
              <a:t>P</a:t>
            </a:r>
            <a:r>
              <a:rPr lang="en-US" dirty="0" err="1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 5V, 50mA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interruptor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relé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240V (AC) 7A </a:t>
            </a:r>
            <a:r>
              <a:rPr lang="en-US" b="1" dirty="0" smtClean="0">
                <a:solidFill>
                  <a:srgbClr val="FF0000"/>
                </a:solidFill>
              </a:rPr>
              <a:t>PELIGROSO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Usando</a:t>
            </a:r>
            <a:r>
              <a:rPr lang="en-US" dirty="0">
                <a:solidFill>
                  <a:srgbClr val="FF6600"/>
                </a:solidFill>
              </a:rPr>
              <a:t> un </a:t>
            </a:r>
            <a:r>
              <a:rPr lang="en-US" dirty="0" err="1" smtClean="0">
                <a:solidFill>
                  <a:srgbClr val="FF6600"/>
                </a:solidFill>
              </a:rPr>
              <a:t>Relé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>
                <a:solidFill>
                  <a:srgbClr val="FF6600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F06_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916" y="3825865"/>
            <a:ext cx="7149084" cy="2336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952" y="1340047"/>
            <a:ext cx="768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interruptor</a:t>
            </a:r>
            <a:r>
              <a:rPr lang="en-US" dirty="0"/>
              <a:t> </a:t>
            </a:r>
            <a:r>
              <a:rPr lang="en-US" dirty="0" err="1" smtClean="0"/>
              <a:t>electromecánico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bobina</a:t>
            </a:r>
            <a:r>
              <a:rPr lang="en-US" dirty="0" smtClean="0"/>
              <a:t> de </a:t>
            </a:r>
            <a:r>
              <a:rPr lang="en-US" dirty="0" err="1" smtClean="0"/>
              <a:t>relé</a:t>
            </a:r>
            <a:r>
              <a:rPr lang="en-US" dirty="0" smtClean="0"/>
              <a:t>. </a:t>
            </a:r>
            <a:r>
              <a:rPr lang="en-US" dirty="0" err="1"/>
              <a:t>P</a:t>
            </a:r>
            <a:r>
              <a:rPr lang="en-US" dirty="0" err="1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 5V, 50mA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interruptor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relé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240V (AC) 7A </a:t>
            </a:r>
            <a:r>
              <a:rPr lang="en-US" b="1" dirty="0" smtClean="0">
                <a:solidFill>
                  <a:srgbClr val="FF0000"/>
                </a:solidFill>
              </a:rPr>
              <a:t>PELIGROSO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8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Usando</a:t>
            </a:r>
            <a:r>
              <a:rPr lang="en-US" dirty="0">
                <a:solidFill>
                  <a:srgbClr val="FF6600"/>
                </a:solidFill>
              </a:rPr>
              <a:t> un </a:t>
            </a:r>
            <a:r>
              <a:rPr lang="en-US" dirty="0" err="1" smtClean="0">
                <a:solidFill>
                  <a:srgbClr val="FF6600"/>
                </a:solidFill>
              </a:rPr>
              <a:t>Relé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>
                <a:solidFill>
                  <a:srgbClr val="FF6600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952" y="1340047"/>
            <a:ext cx="768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50mA </a:t>
            </a:r>
            <a:r>
              <a:rPr lang="en-US" sz="2400" dirty="0" err="1" smtClean="0"/>
              <a:t>demasiado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  <a:r>
              <a:rPr lang="en-US" sz="2400" dirty="0" err="1" smtClean="0"/>
              <a:t>salida</a:t>
            </a:r>
            <a:r>
              <a:rPr lang="en-US" sz="2400" dirty="0" smtClean="0"/>
              <a:t> digital (40mA)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Necesitamos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smtClean="0"/>
              <a:t>MOSFET</a:t>
            </a:r>
          </a:p>
        </p:txBody>
      </p:sp>
      <p:pic>
        <p:nvPicPr>
          <p:cNvPr id="3" name="Picture 2" descr="rela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77" y="2389094"/>
            <a:ext cx="7276352" cy="42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lay_modu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6935" y="2353820"/>
            <a:ext cx="5842148" cy="4216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Usando</a:t>
            </a:r>
            <a:r>
              <a:rPr lang="en-US" dirty="0">
                <a:solidFill>
                  <a:srgbClr val="FF6600"/>
                </a:solidFill>
              </a:rPr>
              <a:t> un </a:t>
            </a:r>
            <a:r>
              <a:rPr lang="en-US" dirty="0" err="1" smtClean="0">
                <a:solidFill>
                  <a:srgbClr val="FF6600"/>
                </a:solidFill>
              </a:rPr>
              <a:t>Relé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>
                <a:solidFill>
                  <a:srgbClr val="FF6600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952" y="1340047"/>
            <a:ext cx="7687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O </a:t>
            </a:r>
            <a:r>
              <a:rPr lang="en-US" sz="2400" dirty="0" err="1" smtClean="0"/>
              <a:t>usa</a:t>
            </a:r>
            <a:r>
              <a:rPr lang="en-US" sz="2400" dirty="0"/>
              <a:t> un </a:t>
            </a:r>
            <a:r>
              <a:rPr lang="en-US" sz="2400" dirty="0" err="1"/>
              <a:t>módulo</a:t>
            </a:r>
            <a:r>
              <a:rPr lang="en-US" sz="2400" dirty="0"/>
              <a:t> de </a:t>
            </a:r>
            <a:r>
              <a:rPr lang="en-US" sz="2400" dirty="0" err="1" smtClean="0"/>
              <a:t>relé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5V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– </a:t>
            </a:r>
            <a:r>
              <a:rPr lang="en-US" sz="2400" dirty="0" err="1"/>
              <a:t>conectarlo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salida</a:t>
            </a:r>
            <a:r>
              <a:rPr lang="en-US" sz="2400" dirty="0"/>
              <a:t> </a:t>
            </a:r>
            <a:r>
              <a:rPr lang="en-US" sz="2400" dirty="0" smtClean="0"/>
              <a:t>digital </a:t>
            </a:r>
          </a:p>
        </p:txBody>
      </p:sp>
    </p:spTree>
    <p:extLst>
      <p:ext uri="{BB962C8B-B14F-4D97-AF65-F5344CB8AC3E}">
        <p14:creationId xmlns:p14="http://schemas.microsoft.com/office/powerpoint/2010/main" val="180859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/>
              <a:t>usar</a:t>
            </a:r>
            <a:r>
              <a:rPr lang="en-US" dirty="0"/>
              <a:t> un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potencia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89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Corriente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229600" cy="11797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Como </a:t>
            </a:r>
            <a:r>
              <a:rPr lang="en-US" dirty="0"/>
              <a:t>el </a:t>
            </a:r>
            <a:r>
              <a:rPr lang="en-US" dirty="0" err="1"/>
              <a:t>agua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fluye</a:t>
            </a:r>
            <a:r>
              <a:rPr lang="en-US" dirty="0"/>
              <a:t> en un </a:t>
            </a:r>
            <a:r>
              <a:rPr lang="en-US" dirty="0" err="1" smtClean="0"/>
              <a:t>río</a:t>
            </a:r>
            <a:endParaRPr lang="en-US" dirty="0" smtClean="0"/>
          </a:p>
          <a:p>
            <a:r>
              <a:rPr lang="en-US" dirty="0" err="1" smtClean="0"/>
              <a:t>Medido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 smtClean="0"/>
              <a:t>amperios</a:t>
            </a:r>
            <a:r>
              <a:rPr lang="en-US" dirty="0" smtClean="0"/>
              <a:t> (A) o </a:t>
            </a:r>
            <a:r>
              <a:rPr lang="en-US" dirty="0" err="1" smtClean="0"/>
              <a:t>milli-amperios</a:t>
            </a:r>
            <a:r>
              <a:rPr lang="en-US" dirty="0" smtClean="0"/>
              <a:t> (1/1000 A)</a:t>
            </a:r>
            <a:endParaRPr lang="en-US" dirty="0"/>
          </a:p>
        </p:txBody>
      </p:sp>
      <p:pic>
        <p:nvPicPr>
          <p:cNvPr id="4" name="Picture 3" descr="F01_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411" y="2929965"/>
            <a:ext cx="5978652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Voltaje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123"/>
            <a:ext cx="8229600" cy="17159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Como </a:t>
            </a:r>
            <a:r>
              <a:rPr lang="en-US" dirty="0"/>
              <a:t>la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altura</a:t>
            </a:r>
            <a:r>
              <a:rPr lang="en-US" dirty="0"/>
              <a:t> entre la parte superior del </a:t>
            </a:r>
            <a:r>
              <a:rPr lang="en-US" dirty="0" err="1"/>
              <a:t>río</a:t>
            </a:r>
            <a:r>
              <a:rPr lang="en-US" dirty="0"/>
              <a:t> y el </a:t>
            </a:r>
            <a:r>
              <a:rPr lang="en-US" dirty="0" err="1"/>
              <a:t>fondo</a:t>
            </a:r>
            <a:r>
              <a:rPr lang="en-US" dirty="0"/>
              <a:t> del </a:t>
            </a:r>
            <a:r>
              <a:rPr lang="en-US" dirty="0" err="1" smtClean="0"/>
              <a:t>río</a:t>
            </a:r>
            <a:endParaRPr lang="en-US" dirty="0" smtClean="0"/>
          </a:p>
          <a:p>
            <a:r>
              <a:rPr lang="en-US" dirty="0" smtClean="0"/>
              <a:t>Mas </a:t>
            </a:r>
            <a:r>
              <a:rPr lang="en-US" dirty="0" err="1" smtClean="0"/>
              <a:t>voltaje</a:t>
            </a:r>
            <a:r>
              <a:rPr lang="en-US" dirty="0" smtClean="0"/>
              <a:t>,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corriente</a:t>
            </a:r>
            <a:r>
              <a:rPr lang="en-US" dirty="0" smtClean="0"/>
              <a:t>. Como un </a:t>
            </a:r>
            <a:r>
              <a:rPr lang="en-US" dirty="0" err="1" smtClean="0"/>
              <a:t>río</a:t>
            </a:r>
            <a:endParaRPr lang="en-US" dirty="0" smtClean="0"/>
          </a:p>
          <a:p>
            <a:r>
              <a:rPr lang="en-US" dirty="0" err="1" smtClean="0"/>
              <a:t>Medido</a:t>
            </a:r>
            <a:r>
              <a:rPr lang="en-US" dirty="0" smtClean="0"/>
              <a:t> en </a:t>
            </a:r>
            <a:r>
              <a:rPr lang="en-US" dirty="0" err="1" smtClean="0"/>
              <a:t>Voltios</a:t>
            </a:r>
            <a:r>
              <a:rPr lang="en-US" dirty="0" smtClean="0"/>
              <a:t> (V)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01_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705" y="2988236"/>
            <a:ext cx="6957060" cy="37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Resistencia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123"/>
            <a:ext cx="8229600" cy="17159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Resisteel</a:t>
            </a:r>
            <a:r>
              <a:rPr lang="en-US" dirty="0" smtClean="0"/>
              <a:t>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 smtClean="0"/>
              <a:t>corriente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ancho</a:t>
            </a:r>
            <a:r>
              <a:rPr lang="en-US" dirty="0"/>
              <a:t> del </a:t>
            </a:r>
            <a:r>
              <a:rPr lang="en-US" dirty="0" err="1" smtClean="0"/>
              <a:t>río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Màs</a:t>
            </a:r>
            <a:r>
              <a:rPr lang="en-US" dirty="0" smtClean="0"/>
              <a:t> </a:t>
            </a:r>
            <a:r>
              <a:rPr lang="en-US" dirty="0" err="1" smtClean="0"/>
              <a:t>resistencia</a:t>
            </a:r>
            <a:r>
              <a:rPr lang="en-US" dirty="0" smtClean="0"/>
              <a:t>, 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corriente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voltaje</a:t>
            </a:r>
            <a:endParaRPr lang="en-US" dirty="0" smtClean="0"/>
          </a:p>
          <a:p>
            <a:r>
              <a:rPr lang="en-US" dirty="0" err="1" smtClean="0"/>
              <a:t>Corriente</a:t>
            </a:r>
            <a:r>
              <a:rPr lang="en-US" dirty="0" smtClean="0"/>
              <a:t> = </a:t>
            </a:r>
            <a:r>
              <a:rPr lang="en-US" dirty="0" err="1" smtClean="0"/>
              <a:t>Voltaje</a:t>
            </a:r>
            <a:r>
              <a:rPr lang="en-US" dirty="0" smtClean="0"/>
              <a:t> / </a:t>
            </a:r>
            <a:r>
              <a:rPr lang="en-US" dirty="0" smtClean="0"/>
              <a:t>Resistencia</a:t>
            </a:r>
            <a:endParaRPr lang="en-US" dirty="0" smtClean="0"/>
          </a:p>
          <a:p>
            <a:r>
              <a:rPr lang="en-US" dirty="0" smtClean="0"/>
              <a:t>I = V / R         (</a:t>
            </a:r>
            <a:r>
              <a:rPr lang="en-US" dirty="0" err="1" smtClean="0"/>
              <a:t>Leyde</a:t>
            </a:r>
            <a:r>
              <a:rPr lang="en-US" dirty="0" smtClean="0"/>
              <a:t> </a:t>
            </a:r>
            <a:r>
              <a:rPr lang="en-US" dirty="0" smtClean="0"/>
              <a:t>Ohm)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resistencia</a:t>
            </a:r>
            <a:r>
              <a:rPr lang="en-US" dirty="0" smtClean="0"/>
              <a:t> se </a:t>
            </a:r>
            <a:r>
              <a:rPr lang="en-US" dirty="0" err="1" smtClean="0"/>
              <a:t>mide</a:t>
            </a:r>
            <a:r>
              <a:rPr lang="en-US" dirty="0" smtClean="0"/>
              <a:t> </a:t>
            </a:r>
            <a:r>
              <a:rPr lang="en-US" dirty="0" smtClean="0"/>
              <a:t>en Ohm (</a:t>
            </a:r>
            <a:r>
              <a:rPr lang="en-US" dirty="0" err="1" smtClean="0"/>
              <a:t>Ω</a:t>
            </a:r>
            <a:r>
              <a:rPr lang="en-US" dirty="0" smtClean="0"/>
              <a:t>) o </a:t>
            </a:r>
            <a:r>
              <a:rPr lang="en-US" dirty="0" err="1" smtClean="0"/>
              <a:t>kΩ</a:t>
            </a:r>
            <a:r>
              <a:rPr lang="en-US" dirty="0" smtClean="0"/>
              <a:t> </a:t>
            </a:r>
            <a:r>
              <a:rPr lang="en-US" dirty="0" smtClean="0"/>
              <a:t>(kilo Ohm</a:t>
            </a:r>
            <a:r>
              <a:rPr lang="en-US" dirty="0" smtClean="0"/>
              <a:t>) o MΩ (</a:t>
            </a:r>
            <a:r>
              <a:rPr lang="en-US" dirty="0" err="1" smtClean="0"/>
              <a:t>millòn</a:t>
            </a:r>
            <a:r>
              <a:rPr lang="en-US" dirty="0" smtClean="0"/>
              <a:t> Ohm)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01_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705" y="2988236"/>
            <a:ext cx="6957060" cy="37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sfe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3507" y="3765677"/>
            <a:ext cx="3257913" cy="2789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Arduino</a:t>
            </a:r>
            <a:r>
              <a:rPr lang="en-US" dirty="0" smtClean="0">
                <a:solidFill>
                  <a:srgbClr val="FF6600"/>
                </a:solidFill>
              </a:rPr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Voltaje</a:t>
            </a:r>
            <a:r>
              <a:rPr lang="en-US" dirty="0" smtClean="0">
                <a:solidFill>
                  <a:srgbClr val="FF6600"/>
                </a:solidFill>
              </a:rPr>
              <a:t> y </a:t>
            </a:r>
            <a:r>
              <a:rPr lang="en-US" dirty="0" err="1" smtClean="0">
                <a:solidFill>
                  <a:srgbClr val="FF6600"/>
                </a:solidFill>
              </a:rPr>
              <a:t>Corriente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123"/>
            <a:ext cx="8229600" cy="5200234"/>
          </a:xfrm>
        </p:spPr>
        <p:txBody>
          <a:bodyPr>
            <a:normAutofit/>
          </a:bodyPr>
          <a:lstStyle/>
          <a:p>
            <a:r>
              <a:rPr lang="en-US" dirty="0" err="1" smtClean="0"/>
              <a:t>Salida</a:t>
            </a:r>
            <a:r>
              <a:rPr lang="en-US" dirty="0" smtClean="0"/>
              <a:t> digital 5V</a:t>
            </a:r>
          </a:p>
          <a:p>
            <a:r>
              <a:rPr lang="en-US" dirty="0" err="1" smtClean="0"/>
              <a:t>Salida</a:t>
            </a:r>
            <a:r>
              <a:rPr lang="en-US" dirty="0" smtClean="0"/>
              <a:t> digital </a:t>
            </a:r>
            <a:r>
              <a:rPr lang="en-US" dirty="0" err="1" smtClean="0"/>
              <a:t>corriente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xima</a:t>
            </a:r>
            <a:r>
              <a:rPr lang="en-US" dirty="0" smtClean="0"/>
              <a:t> </a:t>
            </a:r>
            <a:r>
              <a:rPr lang="en-US" dirty="0" smtClean="0"/>
              <a:t>40mA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LED 20mA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Peque</a:t>
            </a:r>
            <a:r>
              <a:rPr lang="en-US" dirty="0" err="1" smtClean="0">
                <a:solidFill>
                  <a:srgbClr val="FF0000"/>
                </a:solidFill>
              </a:rPr>
              <a:t>ñ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motor </a:t>
            </a:r>
            <a:r>
              <a:rPr lang="en-US" dirty="0" err="1" smtClean="0">
                <a:solidFill>
                  <a:srgbClr val="FF0000"/>
                </a:solidFill>
              </a:rPr>
              <a:t>el</a:t>
            </a:r>
            <a:r>
              <a:rPr lang="en-US" dirty="0" err="1" smtClean="0">
                <a:solidFill>
                  <a:srgbClr val="FF0000"/>
                </a:solidFill>
              </a:rPr>
              <a:t>é</a:t>
            </a:r>
            <a:r>
              <a:rPr lang="en-US" dirty="0" err="1" smtClean="0">
                <a:solidFill>
                  <a:srgbClr val="FF0000"/>
                </a:solidFill>
              </a:rPr>
              <a:t>ctrico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500mA</a:t>
            </a:r>
          </a:p>
          <a:p>
            <a:r>
              <a:rPr lang="en-US" dirty="0" err="1" smtClean="0"/>
              <a:t>Salida</a:t>
            </a:r>
            <a:r>
              <a:rPr lang="en-US" dirty="0" smtClean="0"/>
              <a:t> digital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40mA </a:t>
            </a:r>
            <a:r>
              <a:rPr lang="en-US" dirty="0" err="1" smtClean="0"/>
              <a:t>necesitamos</a:t>
            </a:r>
            <a:r>
              <a:rPr lang="en-US" dirty="0" smtClean="0"/>
              <a:t> un transistor MOSFET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Usando</a:t>
            </a:r>
            <a:r>
              <a:rPr lang="en-US" dirty="0">
                <a:solidFill>
                  <a:srgbClr val="FF6600"/>
                </a:solidFill>
              </a:rPr>
              <a:t> un MOSFET con </a:t>
            </a:r>
            <a:r>
              <a:rPr lang="en-US" dirty="0" err="1">
                <a:solidFill>
                  <a:srgbClr val="FF6600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123"/>
            <a:ext cx="4022766" cy="52002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salida</a:t>
            </a:r>
            <a:r>
              <a:rPr lang="en-US" dirty="0"/>
              <a:t> digital a la </a:t>
            </a:r>
            <a:r>
              <a:rPr lang="en-US" dirty="0" err="1" smtClean="0"/>
              <a:t>puerta</a:t>
            </a:r>
            <a:r>
              <a:rPr lang="en-US" dirty="0" smtClean="0"/>
              <a:t> (con </a:t>
            </a:r>
            <a:r>
              <a:rPr lang="en-US" dirty="0" err="1" smtClean="0"/>
              <a:t>resistencia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del MOSFET a GND</a:t>
            </a:r>
          </a:p>
          <a:p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drenador</a:t>
            </a:r>
            <a:r>
              <a:rPr lang="en-US" dirty="0"/>
              <a:t> del MOSFET a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 smtClean="0"/>
              <a:t>controlar</a:t>
            </a:r>
            <a:endParaRPr lang="en-US" dirty="0" smtClean="0"/>
          </a:p>
          <a:p>
            <a:r>
              <a:rPr lang="en-US" dirty="0" err="1" smtClean="0"/>
              <a:t>Conecte</a:t>
            </a:r>
            <a:r>
              <a:rPr lang="en-US" dirty="0"/>
              <a:t> el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a +V</a:t>
            </a:r>
            <a:endParaRPr lang="en-US" dirty="0"/>
          </a:p>
        </p:txBody>
      </p:sp>
      <p:pic>
        <p:nvPicPr>
          <p:cNvPr id="6" name="Picture 5" descr="F11_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676" y="2161603"/>
            <a:ext cx="4662766" cy="28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– Motor de </a:t>
            </a:r>
            <a:r>
              <a:rPr lang="en-US" dirty="0" err="1" smtClean="0">
                <a:solidFill>
                  <a:srgbClr val="FF6600"/>
                </a:solidFill>
              </a:rPr>
              <a:t>velocidad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9" y="1159751"/>
            <a:ext cx="7345854" cy="45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2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Motor de </a:t>
            </a:r>
            <a:r>
              <a:rPr lang="en-US" dirty="0" err="1">
                <a:solidFill>
                  <a:srgbClr val="FF6600"/>
                </a:solidFill>
              </a:rPr>
              <a:t>velocidad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454"/>
            <a:ext cx="9144000" cy="4554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585" y="1371210"/>
            <a:ext cx="576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/>
              <a:t>velocidad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smtClean="0"/>
              <a:t>Monitor </a:t>
            </a:r>
            <a:r>
              <a:rPr lang="en-US" dirty="0" err="1" smtClean="0"/>
              <a:t>Serie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Archivo</a:t>
            </a:r>
            <a:r>
              <a:rPr lang="en-US" dirty="0" smtClean="0"/>
              <a:t> "motor </a:t>
            </a:r>
            <a:r>
              <a:rPr lang="en-US" dirty="0" err="1" smtClean="0"/>
              <a:t>velocidad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Ejercicio</a:t>
            </a:r>
            <a:r>
              <a:rPr lang="en-US" dirty="0">
                <a:solidFill>
                  <a:srgbClr val="FF6600"/>
                </a:solidFill>
              </a:rPr>
              <a:t> – Motor de </a:t>
            </a:r>
            <a:r>
              <a:rPr lang="en-US" dirty="0" err="1">
                <a:solidFill>
                  <a:srgbClr val="FF6600"/>
                </a:solidFill>
              </a:rPr>
              <a:t>velocidad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515" y="1729595"/>
            <a:ext cx="8222148" cy="3716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motorPin</a:t>
            </a:r>
            <a:r>
              <a:rPr lang="en-US" b="1" dirty="0">
                <a:latin typeface="Courier"/>
                <a:cs typeface="Courier"/>
              </a:rPr>
              <a:t> = 9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motorPin</a:t>
            </a:r>
            <a:r>
              <a:rPr lang="en-US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Serial.println</a:t>
            </a:r>
            <a:r>
              <a:rPr lang="en-US" b="1" dirty="0">
                <a:latin typeface="Courier"/>
                <a:cs typeface="Courier"/>
              </a:rPr>
              <a:t>("</a:t>
            </a:r>
            <a:r>
              <a:rPr lang="en-US" b="1" dirty="0" err="1">
                <a:latin typeface="Courier"/>
                <a:cs typeface="Courier"/>
              </a:rPr>
              <a:t>Velocidad</a:t>
            </a:r>
            <a:r>
              <a:rPr lang="en-US" b="1" dirty="0">
                <a:latin typeface="Courier"/>
                <a:cs typeface="Courier"/>
              </a:rPr>
              <a:t> 0 a 255");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23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12481</TotalTime>
  <Words>476</Words>
  <Application>Microsoft Macintosh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8 Electronics La Electrónica</vt:lpstr>
      <vt:lpstr>Corriente</vt:lpstr>
      <vt:lpstr>Voltaje</vt:lpstr>
      <vt:lpstr>Resistencia</vt:lpstr>
      <vt:lpstr>Arduino, Voltaje y Corriente</vt:lpstr>
      <vt:lpstr>Usando un MOSFET con Arduino</vt:lpstr>
      <vt:lpstr>Ejercicio – Motor de velocidad</vt:lpstr>
      <vt:lpstr>Ejercicio – Motor de velocidad</vt:lpstr>
      <vt:lpstr>Ejercicio – Motor de velocidad</vt:lpstr>
      <vt:lpstr>Ejercicio – Motor de velocidad</vt:lpstr>
      <vt:lpstr>Usando un MOSFET con Arduino</vt:lpstr>
      <vt:lpstr>Usando un Relé con Arduino</vt:lpstr>
      <vt:lpstr>Usando un Relé con Arduino</vt:lpstr>
      <vt:lpstr>Usando un Relé con Arduino</vt:lpstr>
      <vt:lpstr>Usando un Relé con Arduino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96</cp:revision>
  <dcterms:created xsi:type="dcterms:W3CDTF">2018-04-25T08:04:09Z</dcterms:created>
  <dcterms:modified xsi:type="dcterms:W3CDTF">2018-05-24T11:14:13Z</dcterms:modified>
</cp:coreProperties>
</file>