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1" r:id="rId3"/>
    <p:sldId id="320" r:id="rId4"/>
    <p:sldId id="327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22" autoAdjust="0"/>
  </p:normalViewPr>
  <p:slideViewPr>
    <p:cSldViewPr snapToGrid="0" snapToObjects="1">
      <p:cViewPr varScale="1">
        <p:scale>
          <a:sx n="85" d="100"/>
          <a:sy n="85" d="100"/>
        </p:scale>
        <p:origin x="-12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8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1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1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3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45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5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0632-75C6-B245-B0C6-25EE725A2E71}" type="datetimeFigureOut">
              <a:rPr lang="en-US" smtClean="0"/>
              <a:t>30/05/18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D073E-2DE7-334C-9026-3E4819144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3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2207"/>
            <a:ext cx="7772400" cy="2528243"/>
          </a:xfrm>
        </p:spPr>
        <p:txBody>
          <a:bodyPr>
            <a:normAutofit/>
          </a:bodyPr>
          <a:lstStyle/>
          <a:p>
            <a:r>
              <a:rPr lang="en-US" dirty="0" smtClean="0"/>
              <a:t>11</a:t>
            </a:r>
            <a:br>
              <a:rPr lang="en-US" dirty="0" smtClean="0"/>
            </a:br>
            <a:r>
              <a:rPr lang="en-US" dirty="0" smtClean="0">
                <a:solidFill>
                  <a:srgbClr val="3366FF"/>
                </a:solidFill>
              </a:rPr>
              <a:t>Light</a:t>
            </a:r>
            <a:br>
              <a:rPr lang="en-US" dirty="0" smtClean="0">
                <a:solidFill>
                  <a:srgbClr val="3366FF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Luz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8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Neopixel</a:t>
            </a:r>
            <a:r>
              <a:rPr lang="en-US" dirty="0">
                <a:solidFill>
                  <a:srgbClr val="FF6600"/>
                </a:solidFill>
              </a:rPr>
              <a:t> - </a:t>
            </a:r>
            <a:r>
              <a:rPr lang="en-US" dirty="0" err="1">
                <a:solidFill>
                  <a:srgbClr val="FF6600"/>
                </a:solidFill>
              </a:rPr>
              <a:t>ejemplo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472" y="2434167"/>
            <a:ext cx="8927352" cy="41492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Adafruit_NeoPixel.h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#define PIN            6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#define NUMPIXELS      10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Adafruit_NeoPixel</a:t>
            </a:r>
            <a:r>
              <a:rPr lang="en-US" dirty="0">
                <a:latin typeface="Courier"/>
                <a:cs typeface="Courier"/>
              </a:rPr>
              <a:t> pixels </a:t>
            </a:r>
            <a:r>
              <a:rPr lang="en-US" dirty="0" smtClean="0">
                <a:latin typeface="Courier"/>
                <a:cs typeface="Courier"/>
              </a:rPr>
              <a:t>=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Adafruit_NeoPixel</a:t>
            </a:r>
            <a:r>
              <a:rPr lang="en-US" dirty="0">
                <a:latin typeface="Courier"/>
                <a:cs typeface="Courier"/>
              </a:rPr>
              <a:t>(NUMPIXELS, PIN);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setup()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pixels.begin</a:t>
            </a:r>
            <a:r>
              <a:rPr lang="en-US" dirty="0">
                <a:latin typeface="Courier"/>
                <a:cs typeface="Courier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33501"/>
            <a:ext cx="593725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Archivo</a:t>
            </a:r>
            <a:r>
              <a:rPr lang="en-US" sz="3200" dirty="0" smtClean="0"/>
              <a:t> – "</a:t>
            </a:r>
            <a:r>
              <a:rPr lang="en-US" sz="3200" dirty="0" err="1" smtClean="0"/>
              <a:t>neopixels</a:t>
            </a:r>
            <a:r>
              <a:rPr lang="en-US" sz="3200" dirty="0" smtClean="0"/>
              <a:t>"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195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err="1">
                <a:solidFill>
                  <a:srgbClr val="FF6600"/>
                </a:solidFill>
              </a:rPr>
              <a:t>Neopixel</a:t>
            </a:r>
            <a:r>
              <a:rPr lang="en-US" dirty="0">
                <a:solidFill>
                  <a:srgbClr val="FF6600"/>
                </a:solidFill>
              </a:rPr>
              <a:t> - </a:t>
            </a:r>
            <a:r>
              <a:rPr lang="en-US" dirty="0" err="1">
                <a:solidFill>
                  <a:srgbClr val="FF6600"/>
                </a:solidFill>
              </a:rPr>
              <a:t>ejemplo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472" y="1230974"/>
            <a:ext cx="8927352" cy="3573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void loop()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for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= 0;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&lt; NUMPIXELS;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pixels.</a:t>
            </a:r>
            <a:r>
              <a:rPr lang="en-US" b="1" dirty="0" err="1">
                <a:latin typeface="Courier"/>
                <a:cs typeface="Courier"/>
              </a:rPr>
              <a:t>setPixelColor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pixels.Color</a:t>
            </a:r>
            <a:r>
              <a:rPr lang="en-US" dirty="0">
                <a:latin typeface="Courier"/>
                <a:cs typeface="Courier"/>
              </a:rPr>
              <a:t>(0, 50, 0));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</a:t>
            </a:r>
            <a:r>
              <a:rPr lang="en-US" dirty="0" err="1">
                <a:latin typeface="Courier"/>
                <a:cs typeface="Courier"/>
              </a:rPr>
              <a:t>pixels.</a:t>
            </a:r>
            <a:r>
              <a:rPr lang="en-US" b="1" dirty="0" err="1">
                <a:latin typeface="Courier"/>
                <a:cs typeface="Courier"/>
              </a:rPr>
              <a:t>show</a:t>
            </a:r>
            <a:r>
              <a:rPr lang="en-US" dirty="0">
                <a:latin typeface="Courier"/>
                <a:cs typeface="Courier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delay(500);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pixels.clear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en-US" dirty="0" err="1">
                <a:latin typeface="Courier"/>
                <a:cs typeface="Courier"/>
              </a:rPr>
              <a:t>pixels.show</a:t>
            </a:r>
            <a:r>
              <a:rPr lang="en-US" dirty="0">
                <a:latin typeface="Courier"/>
                <a:cs typeface="Courier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5067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RGB LED - </a:t>
            </a:r>
            <a:r>
              <a:rPr lang="en-US" dirty="0" err="1" smtClean="0">
                <a:solidFill>
                  <a:srgbClr val="FF6600"/>
                </a:solidFill>
              </a:rPr>
              <a:t>ejerciso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31" y="1300459"/>
            <a:ext cx="8026587" cy="3292708"/>
          </a:xfrm>
        </p:spPr>
        <p:txBody>
          <a:bodyPr>
            <a:normAutofit/>
          </a:bodyPr>
          <a:lstStyle/>
          <a:p>
            <a:r>
              <a:rPr lang="en-US" dirty="0" smtClean="0"/>
              <a:t>Cambia </a:t>
            </a:r>
            <a:r>
              <a:rPr lang="en-US" dirty="0" err="1" smtClean="0"/>
              <a:t>elcolor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en el </a:t>
            </a:r>
            <a:r>
              <a:rPr lang="en-US" dirty="0" err="1" smtClean="0"/>
              <a:t>ejemplo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Cambia el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solo un LED </a:t>
            </a:r>
            <a:r>
              <a:rPr lang="en-US" dirty="0" err="1" smtClean="0"/>
              <a:t>incendido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4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Fin del </a:t>
            </a:r>
            <a:r>
              <a:rPr lang="en-US" dirty="0" err="1" smtClean="0">
                <a:solidFill>
                  <a:srgbClr val="FF6600"/>
                </a:solidFill>
              </a:rPr>
              <a:t>Curso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752"/>
            <a:ext cx="7717836" cy="5107026"/>
          </a:xfrm>
        </p:spPr>
        <p:txBody>
          <a:bodyPr>
            <a:normAutofit/>
          </a:bodyPr>
          <a:lstStyle/>
          <a:p>
            <a:r>
              <a:rPr lang="en-US" dirty="0" err="1" smtClean="0"/>
              <a:t>Muchas</a:t>
            </a:r>
            <a:r>
              <a:rPr lang="en-US" dirty="0" smtClean="0"/>
              <a:t> gracias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escuchar</a:t>
            </a:r>
            <a:endParaRPr lang="en-US" dirty="0" smtClean="0"/>
          </a:p>
          <a:p>
            <a:r>
              <a:rPr lang="en-US" dirty="0" smtClean="0"/>
              <a:t>y lo </a:t>
            </a:r>
            <a:r>
              <a:rPr lang="en-US" dirty="0" err="1" smtClean="0"/>
              <a:t>siento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mi </a:t>
            </a:r>
            <a:r>
              <a:rPr lang="en-US" dirty="0" err="1" smtClean="0"/>
              <a:t>espag</a:t>
            </a:r>
            <a:r>
              <a:rPr lang="en-US" dirty="0" err="1" smtClean="0"/>
              <a:t>ñol</a:t>
            </a:r>
            <a:endParaRPr lang="en-US" smtClean="0"/>
          </a:p>
          <a:p>
            <a:endParaRPr lang="en-US" smtClean="0"/>
          </a:p>
          <a:p>
            <a:r>
              <a:rPr lang="en-US" dirty="0" smtClean="0"/>
              <a:t>Para </a:t>
            </a:r>
            <a:r>
              <a:rPr lang="en-US" dirty="0" err="1" smtClean="0"/>
              <a:t>hablar</a:t>
            </a:r>
            <a:r>
              <a:rPr lang="en-US" dirty="0" smtClean="0"/>
              <a:t> con </a:t>
            </a:r>
            <a:r>
              <a:rPr lang="en-US" dirty="0" err="1" smtClean="0"/>
              <a:t>yo</a:t>
            </a:r>
            <a:r>
              <a:rPr lang="en-US" dirty="0"/>
              <a:t> </a:t>
            </a:r>
            <a:r>
              <a:rPr lang="en-US" dirty="0" smtClean="0"/>
              <a:t>– </a:t>
            </a:r>
          </a:p>
          <a:p>
            <a:endParaRPr lang="en-US" dirty="0"/>
          </a:p>
          <a:p>
            <a:r>
              <a:rPr lang="en-US" sz="6000" dirty="0" err="1" smtClean="0"/>
              <a:t>srmonk@gmail.com</a:t>
            </a:r>
            <a:endParaRPr lang="en-US" sz="6000" dirty="0" smtClean="0"/>
          </a:p>
        </p:txBody>
      </p:sp>
    </p:spTree>
    <p:extLst>
      <p:ext uri="{BB962C8B-B14F-4D97-AF65-F5344CB8AC3E}">
        <p14:creationId xmlns:p14="http://schemas.microsoft.com/office/powerpoint/2010/main" val="316989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274638"/>
            <a:ext cx="2211917" cy="77348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6600"/>
                </a:solidFill>
              </a:rPr>
              <a:t>LED RGB </a:t>
            </a:r>
            <a:br>
              <a:rPr lang="en-US" dirty="0" smtClean="0">
                <a:solidFill>
                  <a:srgbClr val="FF6600"/>
                </a:solidFill>
              </a:rPr>
            </a:br>
            <a:r>
              <a:rPr lang="en-US" dirty="0" smtClean="0">
                <a:solidFill>
                  <a:srgbClr val="FF6600"/>
                </a:solidFill>
              </a:rPr>
              <a:t>- </a:t>
            </a:r>
            <a:r>
              <a:rPr lang="en-US" dirty="0" err="1" smtClean="0">
                <a:solidFill>
                  <a:srgbClr val="FF6600"/>
                </a:solidFill>
              </a:rPr>
              <a:t>ejemplo</a:t>
            </a:r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 descr="02_rgb_mixer.tif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5917" y="554977"/>
            <a:ext cx="6466415" cy="63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0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RGB LED - </a:t>
            </a:r>
            <a:r>
              <a:rPr lang="en-US" dirty="0" err="1" smtClean="0">
                <a:solidFill>
                  <a:srgbClr val="FF6600"/>
                </a:solidFill>
              </a:rPr>
              <a:t>ejemplo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31" y="1300459"/>
            <a:ext cx="8026587" cy="121713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 smtClean="0"/>
              <a:t>Archivo</a:t>
            </a:r>
            <a:r>
              <a:rPr lang="en-US" dirty="0" smtClean="0"/>
              <a:t> '</a:t>
            </a:r>
            <a:r>
              <a:rPr lang="en-US" dirty="0" err="1" smtClean="0"/>
              <a:t>rgb_led</a:t>
            </a:r>
            <a:r>
              <a:rPr lang="en-US" dirty="0" smtClean="0"/>
              <a:t>'</a:t>
            </a:r>
          </a:p>
          <a:p>
            <a:pPr marL="457200" lvl="1" indent="0">
              <a:buNone/>
            </a:pPr>
            <a:r>
              <a:rPr lang="en-US" dirty="0" err="1" smtClean="0"/>
              <a:t>Presione</a:t>
            </a:r>
            <a:r>
              <a:rPr lang="en-US" dirty="0" smtClean="0"/>
              <a:t> </a:t>
            </a:r>
            <a:r>
              <a:rPr lang="en-US" dirty="0"/>
              <a:t>el </a:t>
            </a:r>
            <a:r>
              <a:rPr lang="en-US" dirty="0" err="1"/>
              <a:t>botón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recorrer</a:t>
            </a:r>
            <a:r>
              <a:rPr lang="en-US" dirty="0"/>
              <a:t> los </a:t>
            </a:r>
            <a:r>
              <a:rPr lang="en-US" dirty="0" err="1"/>
              <a:t>colores</a:t>
            </a:r>
            <a:endParaRPr lang="en-US" dirty="0"/>
          </a:p>
        </p:txBody>
      </p:sp>
      <p:pic>
        <p:nvPicPr>
          <p:cNvPr id="5" name="Picture 4" descr="F14_1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2724" y="2432921"/>
            <a:ext cx="2954275" cy="3799417"/>
          </a:xfrm>
          <a:prstGeom prst="rect">
            <a:avLst/>
          </a:prstGeom>
        </p:spPr>
      </p:pic>
      <p:pic>
        <p:nvPicPr>
          <p:cNvPr id="6" name="Picture 5" descr="F11_09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2716" y="2662766"/>
            <a:ext cx="4246034" cy="40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6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RGB LED </a:t>
            </a:r>
            <a:r>
              <a:rPr lang="en-US" dirty="0">
                <a:solidFill>
                  <a:srgbClr val="FF6600"/>
                </a:solidFill>
              </a:rPr>
              <a:t>- </a:t>
            </a:r>
            <a:r>
              <a:rPr lang="en-US" dirty="0" err="1" smtClean="0">
                <a:solidFill>
                  <a:srgbClr val="FF6600"/>
                </a:solidFill>
              </a:rPr>
              <a:t>ejemplo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472" y="1230973"/>
            <a:ext cx="8927352" cy="535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redLedPin</a:t>
            </a:r>
            <a:r>
              <a:rPr lang="en-US" dirty="0">
                <a:latin typeface="Courier"/>
                <a:cs typeface="Courier"/>
              </a:rPr>
              <a:t> = 3;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greenLedPin</a:t>
            </a:r>
            <a:r>
              <a:rPr lang="en-US" dirty="0">
                <a:latin typeface="Courier"/>
                <a:cs typeface="Courier"/>
              </a:rPr>
              <a:t> = 5;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blueLedPin</a:t>
            </a:r>
            <a:r>
              <a:rPr lang="en-US" dirty="0">
                <a:latin typeface="Courier"/>
                <a:cs typeface="Courier"/>
              </a:rPr>
              <a:t> = 6;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switchPin</a:t>
            </a:r>
            <a:r>
              <a:rPr lang="en-US" dirty="0">
                <a:latin typeface="Courier"/>
                <a:cs typeface="Courier"/>
              </a:rPr>
              <a:t> = A0;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numColors</a:t>
            </a:r>
            <a:r>
              <a:rPr lang="en-US" dirty="0">
                <a:latin typeface="Courier"/>
                <a:cs typeface="Courier"/>
              </a:rPr>
              <a:t> = 10;</a:t>
            </a:r>
          </a:p>
        </p:txBody>
      </p:sp>
    </p:spTree>
    <p:extLst>
      <p:ext uri="{BB962C8B-B14F-4D97-AF65-F5344CB8AC3E}">
        <p14:creationId xmlns:p14="http://schemas.microsoft.com/office/powerpoint/2010/main" val="204952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RGB LED </a:t>
            </a:r>
            <a:r>
              <a:rPr lang="en-US" dirty="0">
                <a:solidFill>
                  <a:srgbClr val="FF6600"/>
                </a:solidFill>
              </a:rPr>
              <a:t>- </a:t>
            </a:r>
            <a:r>
              <a:rPr lang="en-US" dirty="0" err="1" smtClean="0">
                <a:solidFill>
                  <a:srgbClr val="FF6600"/>
                </a:solidFill>
              </a:rPr>
              <a:t>ejemplo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472" y="1230973"/>
            <a:ext cx="8927352" cy="5352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latin typeface="Courier"/>
                <a:cs typeface="Courier"/>
              </a:rPr>
              <a:t>int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colors</a:t>
            </a:r>
            <a:r>
              <a:rPr lang="pt-BR" dirty="0">
                <a:latin typeface="Courier"/>
                <a:cs typeface="Courier"/>
              </a:rPr>
              <a:t>[</a:t>
            </a:r>
            <a:r>
              <a:rPr lang="pt-BR" dirty="0" err="1">
                <a:latin typeface="Courier"/>
                <a:cs typeface="Courier"/>
              </a:rPr>
              <a:t>numColors</a:t>
            </a:r>
            <a:r>
              <a:rPr lang="pt-BR" dirty="0">
                <a:latin typeface="Courier"/>
                <a:cs typeface="Courier"/>
              </a:rPr>
              <a:t>][3] = {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{0, 0, 0}, // negro - off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{255, 255, 255}, // </a:t>
            </a:r>
            <a:r>
              <a:rPr lang="pt-BR" dirty="0" err="1">
                <a:latin typeface="Courier"/>
                <a:cs typeface="Courier"/>
              </a:rPr>
              <a:t>blanco</a:t>
            </a:r>
            <a:endParaRPr lang="pt-B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{255, 0, 0}, // </a:t>
            </a:r>
            <a:r>
              <a:rPr lang="pt-BR" dirty="0" err="1">
                <a:latin typeface="Courier"/>
                <a:cs typeface="Courier"/>
              </a:rPr>
              <a:t>jojo</a:t>
            </a:r>
            <a:endParaRPr lang="pt-B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{0, 255, 0}, // verde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{0, 0, 255}, // azul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{255, 255, 0}, // </a:t>
            </a:r>
            <a:r>
              <a:rPr lang="pt-BR" dirty="0" err="1">
                <a:latin typeface="Courier"/>
                <a:cs typeface="Courier"/>
              </a:rPr>
              <a:t>amarillo</a:t>
            </a:r>
            <a:endParaRPr lang="pt-B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{255, 127, 0}, // </a:t>
            </a:r>
            <a:r>
              <a:rPr lang="pt-BR" dirty="0" err="1">
                <a:latin typeface="Courier"/>
                <a:cs typeface="Courier"/>
              </a:rPr>
              <a:t>naraja</a:t>
            </a:r>
            <a:endParaRPr lang="pt-B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{0, 255, 255}, // 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{255, 0, 255}, //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{0, 0, 0},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}</a:t>
            </a:r>
            <a:r>
              <a:rPr lang="pt-BR" dirty="0" smtClean="0">
                <a:latin typeface="Courier"/>
                <a:cs typeface="Courier"/>
              </a:rPr>
              <a:t>; </a:t>
            </a:r>
            <a:r>
              <a:rPr lang="pt-BR" b="1" dirty="0" smtClean="0">
                <a:latin typeface="Courier"/>
                <a:cs typeface="Courier"/>
              </a:rPr>
              <a:t>// </a:t>
            </a:r>
            <a:r>
              <a:rPr lang="pt-BR" b="1" dirty="0" err="1" smtClean="0">
                <a:latin typeface="Courier"/>
                <a:cs typeface="Courier"/>
              </a:rPr>
              <a:t>matrice</a:t>
            </a:r>
            <a:r>
              <a:rPr lang="pt-BR" b="1" dirty="0" smtClean="0">
                <a:latin typeface="Courier"/>
                <a:cs typeface="Courier"/>
              </a:rPr>
              <a:t> de </a:t>
            </a:r>
            <a:r>
              <a:rPr lang="pt-BR" b="1" dirty="0" err="1" smtClean="0">
                <a:latin typeface="Courier"/>
                <a:cs typeface="Courier"/>
              </a:rPr>
              <a:t>matrces</a:t>
            </a:r>
            <a:r>
              <a:rPr lang="pt-BR" b="1" dirty="0">
                <a:latin typeface="Courier"/>
                <a:cs typeface="Courier"/>
              </a:rPr>
              <a:t> </a:t>
            </a:r>
            <a:r>
              <a:rPr lang="pt-BR" b="1" dirty="0" smtClean="0">
                <a:latin typeface="Courier"/>
                <a:cs typeface="Courier"/>
              </a:rPr>
              <a:t>rojo, verde, azul</a:t>
            </a:r>
            <a:endParaRPr lang="en-US" b="1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56878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RGB LED </a:t>
            </a:r>
            <a:r>
              <a:rPr lang="en-US" dirty="0">
                <a:solidFill>
                  <a:srgbClr val="FF6600"/>
                </a:solidFill>
              </a:rPr>
              <a:t>- </a:t>
            </a:r>
            <a:r>
              <a:rPr lang="en-US" dirty="0" err="1" smtClean="0">
                <a:solidFill>
                  <a:srgbClr val="FF6600"/>
                </a:solidFill>
              </a:rPr>
              <a:t>ejemplo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472" y="1230973"/>
            <a:ext cx="8927352" cy="535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latin typeface="Courier"/>
                <a:cs typeface="Courier"/>
              </a:rPr>
              <a:t>int</a:t>
            </a:r>
            <a:r>
              <a:rPr lang="pt-BR" dirty="0">
                <a:latin typeface="Courier"/>
                <a:cs typeface="Courier"/>
              </a:rPr>
              <a:t> color = 0;</a:t>
            </a:r>
          </a:p>
          <a:p>
            <a:pPr marL="0" indent="0">
              <a:buNone/>
            </a:pPr>
            <a:endParaRPr lang="pt-B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dirty="0" err="1">
                <a:latin typeface="Courier"/>
                <a:cs typeface="Courier"/>
              </a:rPr>
              <a:t>void</a:t>
            </a:r>
            <a:r>
              <a:rPr lang="pt-BR" dirty="0">
                <a:latin typeface="Courier"/>
                <a:cs typeface="Courier"/>
              </a:rPr>
              <a:t> setup() {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  <a:r>
              <a:rPr lang="pt-BR" dirty="0" err="1">
                <a:latin typeface="Courier"/>
                <a:cs typeface="Courier"/>
              </a:rPr>
              <a:t>pinMode</a:t>
            </a:r>
            <a:r>
              <a:rPr lang="pt-BR" dirty="0">
                <a:latin typeface="Courier"/>
                <a:cs typeface="Courier"/>
              </a:rPr>
              <a:t>(</a:t>
            </a:r>
            <a:r>
              <a:rPr lang="pt-BR" dirty="0" err="1">
                <a:latin typeface="Courier"/>
                <a:cs typeface="Courier"/>
              </a:rPr>
              <a:t>redLedPin</a:t>
            </a:r>
            <a:r>
              <a:rPr lang="pt-BR" dirty="0">
                <a:latin typeface="Courier"/>
                <a:cs typeface="Courier"/>
              </a:rPr>
              <a:t>, OUTPUT);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  <a:r>
              <a:rPr lang="pt-BR" dirty="0" err="1">
                <a:latin typeface="Courier"/>
                <a:cs typeface="Courier"/>
              </a:rPr>
              <a:t>pinMode</a:t>
            </a:r>
            <a:r>
              <a:rPr lang="pt-BR" dirty="0">
                <a:latin typeface="Courier"/>
                <a:cs typeface="Courier"/>
              </a:rPr>
              <a:t>(</a:t>
            </a:r>
            <a:r>
              <a:rPr lang="pt-BR" dirty="0" err="1">
                <a:latin typeface="Courier"/>
                <a:cs typeface="Courier"/>
              </a:rPr>
              <a:t>greenLedPin</a:t>
            </a:r>
            <a:r>
              <a:rPr lang="pt-BR" dirty="0">
                <a:latin typeface="Courier"/>
                <a:cs typeface="Courier"/>
              </a:rPr>
              <a:t>, OUTPUT);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  <a:r>
              <a:rPr lang="pt-BR" dirty="0" err="1">
                <a:latin typeface="Courier"/>
                <a:cs typeface="Courier"/>
              </a:rPr>
              <a:t>pinMode</a:t>
            </a:r>
            <a:r>
              <a:rPr lang="pt-BR" dirty="0">
                <a:latin typeface="Courier"/>
                <a:cs typeface="Courier"/>
              </a:rPr>
              <a:t>(</a:t>
            </a:r>
            <a:r>
              <a:rPr lang="pt-BR" dirty="0" err="1">
                <a:latin typeface="Courier"/>
                <a:cs typeface="Courier"/>
              </a:rPr>
              <a:t>blueLedPin</a:t>
            </a:r>
            <a:r>
              <a:rPr lang="pt-BR" dirty="0">
                <a:latin typeface="Courier"/>
                <a:cs typeface="Courier"/>
              </a:rPr>
              <a:t>, OUTPUT);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  <a:r>
              <a:rPr lang="pt-BR" dirty="0" err="1">
                <a:latin typeface="Courier"/>
                <a:cs typeface="Courier"/>
              </a:rPr>
              <a:t>pinMode</a:t>
            </a:r>
            <a:r>
              <a:rPr lang="pt-BR" dirty="0">
                <a:latin typeface="Courier"/>
                <a:cs typeface="Courier"/>
              </a:rPr>
              <a:t>(</a:t>
            </a:r>
            <a:r>
              <a:rPr lang="pt-BR" dirty="0" err="1">
                <a:latin typeface="Courier"/>
                <a:cs typeface="Courier"/>
              </a:rPr>
              <a:t>switchPin</a:t>
            </a:r>
            <a:r>
              <a:rPr lang="pt-BR" dirty="0">
                <a:latin typeface="Courier"/>
                <a:cs typeface="Courier"/>
              </a:rPr>
              <a:t>, INPUT_PULLUP);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38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485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RGB LED </a:t>
            </a:r>
            <a:r>
              <a:rPr lang="en-US" dirty="0">
                <a:solidFill>
                  <a:srgbClr val="FF6600"/>
                </a:solidFill>
              </a:rPr>
              <a:t>- </a:t>
            </a:r>
            <a:r>
              <a:rPr lang="en-US" dirty="0" err="1" smtClean="0">
                <a:solidFill>
                  <a:srgbClr val="FF6600"/>
                </a:solidFill>
              </a:rPr>
              <a:t>ejemplo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34472" y="1230973"/>
            <a:ext cx="8927352" cy="53523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latin typeface="Courier"/>
                <a:cs typeface="Courier"/>
              </a:rPr>
              <a:t>void</a:t>
            </a:r>
            <a:r>
              <a:rPr lang="pt-BR" dirty="0">
                <a:latin typeface="Courier"/>
                <a:cs typeface="Courier"/>
              </a:rPr>
              <a:t> loop() {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  <a:r>
              <a:rPr lang="pt-BR" dirty="0" err="1">
                <a:latin typeface="Courier"/>
                <a:cs typeface="Courier"/>
              </a:rPr>
              <a:t>int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red</a:t>
            </a:r>
            <a:r>
              <a:rPr lang="pt-BR" dirty="0">
                <a:latin typeface="Courier"/>
                <a:cs typeface="Courier"/>
              </a:rPr>
              <a:t> = </a:t>
            </a:r>
            <a:r>
              <a:rPr lang="pt-BR" dirty="0" err="1">
                <a:latin typeface="Courier"/>
                <a:cs typeface="Courier"/>
              </a:rPr>
              <a:t>colors</a:t>
            </a:r>
            <a:r>
              <a:rPr lang="pt-BR" dirty="0">
                <a:latin typeface="Courier"/>
                <a:cs typeface="Courier"/>
              </a:rPr>
              <a:t>[color][0];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  <a:r>
              <a:rPr lang="pt-BR" dirty="0" err="1">
                <a:latin typeface="Courier"/>
                <a:cs typeface="Courier"/>
              </a:rPr>
              <a:t>int</a:t>
            </a:r>
            <a:r>
              <a:rPr lang="pt-BR" dirty="0">
                <a:latin typeface="Courier"/>
                <a:cs typeface="Courier"/>
              </a:rPr>
              <a:t> </a:t>
            </a:r>
            <a:r>
              <a:rPr lang="pt-BR" dirty="0" err="1">
                <a:latin typeface="Courier"/>
                <a:cs typeface="Courier"/>
              </a:rPr>
              <a:t>green</a:t>
            </a:r>
            <a:r>
              <a:rPr lang="pt-BR" dirty="0">
                <a:latin typeface="Courier"/>
                <a:cs typeface="Courier"/>
              </a:rPr>
              <a:t> = </a:t>
            </a:r>
            <a:r>
              <a:rPr lang="pt-BR" dirty="0" err="1">
                <a:latin typeface="Courier"/>
                <a:cs typeface="Courier"/>
              </a:rPr>
              <a:t>colors</a:t>
            </a:r>
            <a:r>
              <a:rPr lang="pt-BR" dirty="0">
                <a:latin typeface="Courier"/>
                <a:cs typeface="Courier"/>
              </a:rPr>
              <a:t>[color][1];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  <a:r>
              <a:rPr lang="pt-BR" dirty="0" err="1">
                <a:latin typeface="Courier"/>
                <a:cs typeface="Courier"/>
              </a:rPr>
              <a:t>int</a:t>
            </a:r>
            <a:r>
              <a:rPr lang="pt-BR" dirty="0">
                <a:latin typeface="Courier"/>
                <a:cs typeface="Courier"/>
              </a:rPr>
              <a:t> blue = </a:t>
            </a:r>
            <a:r>
              <a:rPr lang="pt-BR" dirty="0" err="1">
                <a:latin typeface="Courier"/>
                <a:cs typeface="Courier"/>
              </a:rPr>
              <a:t>colors</a:t>
            </a:r>
            <a:r>
              <a:rPr lang="pt-BR" dirty="0">
                <a:latin typeface="Courier"/>
                <a:cs typeface="Courier"/>
              </a:rPr>
              <a:t>[color][2];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  <a:r>
              <a:rPr lang="pt-BR" dirty="0" err="1">
                <a:latin typeface="Courier"/>
                <a:cs typeface="Courier"/>
              </a:rPr>
              <a:t>analogWrite</a:t>
            </a:r>
            <a:r>
              <a:rPr lang="pt-BR" dirty="0">
                <a:latin typeface="Courier"/>
                <a:cs typeface="Courier"/>
              </a:rPr>
              <a:t>(</a:t>
            </a:r>
            <a:r>
              <a:rPr lang="pt-BR" dirty="0" err="1">
                <a:latin typeface="Courier"/>
                <a:cs typeface="Courier"/>
              </a:rPr>
              <a:t>redLedPin</a:t>
            </a:r>
            <a:r>
              <a:rPr lang="pt-BR" dirty="0">
                <a:latin typeface="Courier"/>
                <a:cs typeface="Courier"/>
              </a:rPr>
              <a:t>, </a:t>
            </a:r>
            <a:r>
              <a:rPr lang="pt-BR" dirty="0" err="1">
                <a:latin typeface="Courier"/>
                <a:cs typeface="Courier"/>
              </a:rPr>
              <a:t>red</a:t>
            </a:r>
            <a:r>
              <a:rPr lang="pt-BR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  <a:r>
              <a:rPr lang="pt-BR" dirty="0" err="1">
                <a:latin typeface="Courier"/>
                <a:cs typeface="Courier"/>
              </a:rPr>
              <a:t>analogWrite</a:t>
            </a:r>
            <a:r>
              <a:rPr lang="pt-BR" dirty="0">
                <a:latin typeface="Courier"/>
                <a:cs typeface="Courier"/>
              </a:rPr>
              <a:t>(</a:t>
            </a:r>
            <a:r>
              <a:rPr lang="pt-BR" dirty="0" err="1">
                <a:latin typeface="Courier"/>
                <a:cs typeface="Courier"/>
              </a:rPr>
              <a:t>greenLedPin</a:t>
            </a:r>
            <a:r>
              <a:rPr lang="pt-BR" dirty="0">
                <a:latin typeface="Courier"/>
                <a:cs typeface="Courier"/>
              </a:rPr>
              <a:t>, </a:t>
            </a:r>
            <a:r>
              <a:rPr lang="pt-BR" dirty="0" err="1">
                <a:latin typeface="Courier"/>
                <a:cs typeface="Courier"/>
              </a:rPr>
              <a:t>green</a:t>
            </a:r>
            <a:r>
              <a:rPr lang="pt-BR" dirty="0">
                <a:latin typeface="Courier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  <a:r>
              <a:rPr lang="pt-BR" dirty="0" err="1">
                <a:latin typeface="Courier"/>
                <a:cs typeface="Courier"/>
              </a:rPr>
              <a:t>analogWrite</a:t>
            </a:r>
            <a:r>
              <a:rPr lang="pt-BR" dirty="0">
                <a:latin typeface="Courier"/>
                <a:cs typeface="Courier"/>
              </a:rPr>
              <a:t>(</a:t>
            </a:r>
            <a:r>
              <a:rPr lang="pt-BR" dirty="0" err="1">
                <a:latin typeface="Courier"/>
                <a:cs typeface="Courier"/>
              </a:rPr>
              <a:t>blueLedPin</a:t>
            </a:r>
            <a:r>
              <a:rPr lang="pt-BR" dirty="0">
                <a:latin typeface="Courier"/>
                <a:cs typeface="Courier"/>
              </a:rPr>
              <a:t>, blue);</a:t>
            </a:r>
          </a:p>
          <a:p>
            <a:pPr marL="0" indent="0">
              <a:buNone/>
            </a:pPr>
            <a:endParaRPr lang="pt-BR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</a:t>
            </a:r>
            <a:r>
              <a:rPr lang="pt-BR" dirty="0" err="1">
                <a:latin typeface="Courier"/>
                <a:cs typeface="Courier"/>
              </a:rPr>
              <a:t>if</a:t>
            </a:r>
            <a:r>
              <a:rPr lang="pt-BR" dirty="0">
                <a:latin typeface="Courier"/>
                <a:cs typeface="Courier"/>
              </a:rPr>
              <a:t> (</a:t>
            </a:r>
            <a:r>
              <a:rPr lang="pt-BR" dirty="0" err="1">
                <a:latin typeface="Courier"/>
                <a:cs typeface="Courier"/>
              </a:rPr>
              <a:t>digitalRead</a:t>
            </a:r>
            <a:r>
              <a:rPr lang="pt-BR" dirty="0">
                <a:latin typeface="Courier"/>
                <a:cs typeface="Courier"/>
              </a:rPr>
              <a:t>(</a:t>
            </a:r>
            <a:r>
              <a:rPr lang="pt-BR" dirty="0" err="1">
                <a:latin typeface="Courier"/>
                <a:cs typeface="Courier"/>
              </a:rPr>
              <a:t>switchPin</a:t>
            </a:r>
            <a:r>
              <a:rPr lang="pt-BR" dirty="0">
                <a:latin typeface="Courier"/>
                <a:cs typeface="Courier"/>
              </a:rPr>
              <a:t>) == LOW) {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  color ++;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  </a:t>
            </a:r>
            <a:r>
              <a:rPr lang="pt-BR" dirty="0" err="1">
                <a:latin typeface="Courier"/>
                <a:cs typeface="Courier"/>
              </a:rPr>
              <a:t>if</a:t>
            </a:r>
            <a:r>
              <a:rPr lang="pt-BR" dirty="0">
                <a:latin typeface="Courier"/>
                <a:cs typeface="Courier"/>
              </a:rPr>
              <a:t> (color == </a:t>
            </a:r>
            <a:r>
              <a:rPr lang="pt-BR" dirty="0" err="1">
                <a:latin typeface="Courier"/>
                <a:cs typeface="Courier"/>
              </a:rPr>
              <a:t>numColors</a:t>
            </a:r>
            <a:r>
              <a:rPr lang="pt-BR" dirty="0">
                <a:latin typeface="Courier"/>
                <a:cs typeface="Courier"/>
              </a:rPr>
              <a:t>) {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    color = 0;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  }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  </a:t>
            </a:r>
            <a:r>
              <a:rPr lang="pt-BR" dirty="0" err="1">
                <a:latin typeface="Courier"/>
                <a:cs typeface="Courier"/>
              </a:rPr>
              <a:t>delay</a:t>
            </a:r>
            <a:r>
              <a:rPr lang="pt-BR" dirty="0">
                <a:latin typeface="Courier"/>
                <a:cs typeface="Courier"/>
              </a:rPr>
              <a:t>(200);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9247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RGB LED - </a:t>
            </a:r>
            <a:r>
              <a:rPr lang="en-US" dirty="0" err="1" smtClean="0">
                <a:solidFill>
                  <a:srgbClr val="FF6600"/>
                </a:solidFill>
              </a:rPr>
              <a:t>ejerciso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31" y="1300459"/>
            <a:ext cx="8026587" cy="3292708"/>
          </a:xfrm>
        </p:spPr>
        <p:txBody>
          <a:bodyPr>
            <a:normAutofit/>
          </a:bodyPr>
          <a:lstStyle/>
          <a:p>
            <a:r>
              <a:rPr lang="en-US" dirty="0" smtClean="0"/>
              <a:t>Cambia los </a:t>
            </a:r>
            <a:r>
              <a:rPr lang="en-US" dirty="0" err="1" smtClean="0"/>
              <a:t>colores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en el </a:t>
            </a:r>
            <a:r>
              <a:rPr lang="en-US" dirty="0" err="1" smtClean="0"/>
              <a:t>ejemplo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Cambia el </a:t>
            </a:r>
            <a:r>
              <a:rPr lang="en-US" dirty="0" err="1" smtClean="0"/>
              <a:t>codigo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colores</a:t>
            </a:r>
            <a:r>
              <a:rPr lang="en-US" dirty="0" smtClean="0"/>
              <a:t> cambia </a:t>
            </a:r>
            <a:r>
              <a:rPr lang="en-US" dirty="0" err="1" smtClean="0"/>
              <a:t>automatico</a:t>
            </a:r>
            <a:r>
              <a:rPr lang="en-US" dirty="0" smtClean="0"/>
              <a:t> sin el </a:t>
            </a:r>
            <a:r>
              <a:rPr lang="en-US" dirty="0" err="1" smtClean="0"/>
              <a:t>buton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1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5820"/>
          </a:xfrm>
        </p:spPr>
        <p:txBody>
          <a:bodyPr/>
          <a:lstStyle/>
          <a:p>
            <a:r>
              <a:rPr lang="en-US" dirty="0" err="1" smtClean="0">
                <a:solidFill>
                  <a:srgbClr val="FF6600"/>
                </a:solidFill>
              </a:rPr>
              <a:t>Neopixel</a:t>
            </a:r>
            <a:r>
              <a:rPr lang="en-US" dirty="0" smtClean="0">
                <a:solidFill>
                  <a:srgbClr val="FF6600"/>
                </a:solidFill>
              </a:rPr>
              <a:t> - </a:t>
            </a:r>
            <a:r>
              <a:rPr lang="en-US" dirty="0" err="1" smtClean="0">
                <a:solidFill>
                  <a:srgbClr val="FF6600"/>
                </a:solidFill>
              </a:rPr>
              <a:t>ejemplo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531" y="1300459"/>
            <a:ext cx="8026587" cy="121713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/>
              <a:t>RGB LED con </a:t>
            </a:r>
            <a:r>
              <a:rPr lang="en-US" dirty="0" err="1" smtClean="0"/>
              <a:t>controlar</a:t>
            </a:r>
            <a:r>
              <a:rPr lang="en-US" dirty="0" smtClean="0"/>
              <a:t> chip WS1812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33" y="1921934"/>
            <a:ext cx="9144000" cy="459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2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17160</TotalTime>
  <Words>535</Words>
  <Application>Microsoft Macintosh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11 Light Luz</vt:lpstr>
      <vt:lpstr>LED RGB  - ejemplo</vt:lpstr>
      <vt:lpstr>RGB LED - ejemplo</vt:lpstr>
      <vt:lpstr>RGB LED - ejemplo</vt:lpstr>
      <vt:lpstr>RGB LED - ejemplo</vt:lpstr>
      <vt:lpstr>RGB LED - ejemplo</vt:lpstr>
      <vt:lpstr>RGB LED - ejemplo</vt:lpstr>
      <vt:lpstr>RGB LED - ejerciso</vt:lpstr>
      <vt:lpstr>Neopixel - ejemplo</vt:lpstr>
      <vt:lpstr>Neopixel - ejemplo</vt:lpstr>
      <vt:lpstr>Neopixel - ejemplo</vt:lpstr>
      <vt:lpstr>RGB LED - ejerciso</vt:lpstr>
      <vt:lpstr>Fin del Curso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What is Arduino? ¿Qué es Arduino?</dc:title>
  <dc:creator>Simon</dc:creator>
  <cp:lastModifiedBy>Simon</cp:lastModifiedBy>
  <cp:revision>114</cp:revision>
  <dcterms:created xsi:type="dcterms:W3CDTF">2018-04-25T08:04:09Z</dcterms:created>
  <dcterms:modified xsi:type="dcterms:W3CDTF">2018-05-31T14:25:17Z</dcterms:modified>
</cp:coreProperties>
</file>