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3004800" cy="9753600"/>
  <p:notesSz cx="6858000" cy="9144000"/>
  <p:defaultTextStyle>
    <a:lvl1pPr algn="ctr" defTabSz="584200">
      <a:defRPr sz="3000">
        <a:solidFill>
          <a:srgbClr val="324863"/>
        </a:solidFill>
        <a:latin typeface="Palatino"/>
        <a:ea typeface="Palatino"/>
        <a:cs typeface="Palatino"/>
        <a:sym typeface="Palatino"/>
      </a:defRPr>
    </a:lvl1pPr>
    <a:lvl2pPr indent="228600" algn="ctr" defTabSz="584200">
      <a:defRPr sz="3000">
        <a:solidFill>
          <a:srgbClr val="324863"/>
        </a:solidFill>
        <a:latin typeface="Palatino"/>
        <a:ea typeface="Palatino"/>
        <a:cs typeface="Palatino"/>
        <a:sym typeface="Palatino"/>
      </a:defRPr>
    </a:lvl2pPr>
    <a:lvl3pPr indent="457200" algn="ctr" defTabSz="584200">
      <a:defRPr sz="3000">
        <a:solidFill>
          <a:srgbClr val="324863"/>
        </a:solidFill>
        <a:latin typeface="Palatino"/>
        <a:ea typeface="Palatino"/>
        <a:cs typeface="Palatino"/>
        <a:sym typeface="Palatino"/>
      </a:defRPr>
    </a:lvl3pPr>
    <a:lvl4pPr indent="685800" algn="ctr" defTabSz="584200">
      <a:defRPr sz="3000">
        <a:solidFill>
          <a:srgbClr val="324863"/>
        </a:solidFill>
        <a:latin typeface="Palatino"/>
        <a:ea typeface="Palatino"/>
        <a:cs typeface="Palatino"/>
        <a:sym typeface="Palatino"/>
      </a:defRPr>
    </a:lvl4pPr>
    <a:lvl5pPr indent="914400" algn="ctr" defTabSz="584200">
      <a:defRPr sz="3000">
        <a:solidFill>
          <a:srgbClr val="324863"/>
        </a:solidFill>
        <a:latin typeface="Palatino"/>
        <a:ea typeface="Palatino"/>
        <a:cs typeface="Palatino"/>
        <a:sym typeface="Palatino"/>
      </a:defRPr>
    </a:lvl5pPr>
    <a:lvl6pPr indent="1143000" algn="ctr" defTabSz="584200">
      <a:defRPr sz="3000">
        <a:solidFill>
          <a:srgbClr val="324863"/>
        </a:solidFill>
        <a:latin typeface="Palatino"/>
        <a:ea typeface="Palatino"/>
        <a:cs typeface="Palatino"/>
        <a:sym typeface="Palatino"/>
      </a:defRPr>
    </a:lvl6pPr>
    <a:lvl7pPr indent="1371600" algn="ctr" defTabSz="584200">
      <a:defRPr sz="3000">
        <a:solidFill>
          <a:srgbClr val="324863"/>
        </a:solidFill>
        <a:latin typeface="Palatino"/>
        <a:ea typeface="Palatino"/>
        <a:cs typeface="Palatino"/>
        <a:sym typeface="Palatino"/>
      </a:defRPr>
    </a:lvl7pPr>
    <a:lvl8pPr indent="1600200" algn="ctr" defTabSz="584200">
      <a:defRPr sz="3000">
        <a:solidFill>
          <a:srgbClr val="324863"/>
        </a:solidFill>
        <a:latin typeface="Palatino"/>
        <a:ea typeface="Palatino"/>
        <a:cs typeface="Palatino"/>
        <a:sym typeface="Palatino"/>
      </a:defRPr>
    </a:lvl8pPr>
    <a:lvl9pPr indent="1828800" algn="ctr" defTabSz="584200">
      <a:defRPr sz="3000">
        <a:solidFill>
          <a:srgbClr val="324863"/>
        </a:solidFill>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6D6A67"/>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12700" cap="flat">
              <a:noFill/>
              <a:miter lim="400000"/>
            </a:ln>
          </a:bottom>
          <a:insideH>
            <a:ln w="12700" cap="flat">
              <a:solidFill>
                <a:srgbClr val="7695B6"/>
              </a:solidFill>
              <a:prstDash val="solid"/>
              <a:miter lim="400000"/>
            </a:ln>
          </a:insideH>
          <a:insideV>
            <a:ln w="12700" cap="flat">
              <a:noFill/>
              <a:miter lim="400000"/>
            </a:ln>
          </a:insideV>
        </a:tcBdr>
      </a:tcStyle>
    </a:firstRow>
  </a:tblStyle>
  <a:tblStyle styleId="{C7B018BB-80A7-4F77-B60F-C8B233D01FF8}" styleName="">
    <a:tblBg/>
    <a:wholeTbl>
      <a:tcTxStyle b="off" i="off">
        <a:font>
          <a:latin typeface="Palatino"/>
          <a:ea typeface="Palatino"/>
          <a:cs typeface="Palatino"/>
        </a:font>
        <a:srgbClr val="6D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Row>
  </a:tblStyle>
  <a:tblStyle styleId="{EEE7283C-3CF3-47DC-8721-378D4A62B228}"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a:tcStyle>
        <a:tcBdr/>
        <a:fill>
          <a:solidFill>
            <a:srgbClr val="DBD8CD">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tcStyle>
    </a:firstRow>
  </a:tblStyle>
  <a:tblStyle styleId="{CF821DB8-F4EB-4A41-A1BA-3FCAFE7338EE}" styleName="">
    <a:tblBg/>
    <a:wholeTbl>
      <a:tcTxStyle b="off" i="off">
        <a:font>
          <a:latin typeface="Palatino"/>
          <a:ea typeface="Palatino"/>
          <a:cs typeface="Palatino"/>
        </a:font>
        <a:srgbClr val="6D6A67"/>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tcStyle>
    </a:firstRow>
  </a:tblStyle>
  <a:tblStyle styleId="{33BA23B1-9221-436E-865A-0063620EA4FD}"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D6A67"/>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82" y="-96"/>
      </p:cViewPr>
      <p:guideLst>
        <p:guide orient="horz" pos="3072"/>
        <p:guide pos="409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re et sous-titre">
    <p:spTree>
      <p:nvGrpSpPr>
        <p:cNvPr id="1" name=""/>
        <p:cNvGrpSpPr/>
        <p:nvPr/>
      </p:nvGrpSpPr>
      <p:grpSpPr>
        <a:xfrm>
          <a:off x="0" y="0"/>
          <a:ext cx="0" cy="0"/>
          <a:chOff x="0" y="0"/>
          <a:chExt cx="0" cy="0"/>
        </a:xfrm>
      </p:grpSpPr>
      <p:sp>
        <p:nvSpPr>
          <p:cNvPr id="7" name="Shape 7"/>
          <p:cNvSpPr/>
          <p:nvPr/>
        </p:nvSpPr>
        <p:spPr>
          <a:xfrm>
            <a:off x="406399" y="8623300"/>
            <a:ext cx="12192002"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8" name="Shape 8"/>
          <p:cNvSpPr/>
          <p:nvPr/>
        </p:nvSpPr>
        <p:spPr>
          <a:xfrm>
            <a:off x="406399" y="8674100"/>
            <a:ext cx="12192002"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9" name="Shape 9"/>
          <p:cNvSpPr>
            <a:spLocks noGrp="1"/>
          </p:cNvSpPr>
          <p:nvPr>
            <p:ph type="title"/>
          </p:nvPr>
        </p:nvSpPr>
        <p:spPr>
          <a:xfrm>
            <a:off x="355600" y="5905500"/>
            <a:ext cx="12293600" cy="2108200"/>
          </a:xfrm>
          <a:prstGeom prst="rect">
            <a:avLst/>
          </a:prstGeom>
        </p:spPr>
        <p:txBody>
          <a:bodyPr anchor="b"/>
          <a:lstStyle/>
          <a:p>
            <a:pPr lvl="0">
              <a:defRPr sz="1800" spc="0">
                <a:solidFill>
                  <a:srgbClr val="000000"/>
                </a:solidFill>
              </a:defRPr>
            </a:pPr>
            <a:r>
              <a:rPr sz="6400" spc="-128">
                <a:solidFill>
                  <a:srgbClr val="314864"/>
                </a:solidFill>
              </a:rPr>
              <a:t>Texte du titre</a:t>
            </a:r>
          </a:p>
        </p:txBody>
      </p:sp>
      <p:sp>
        <p:nvSpPr>
          <p:cNvPr id="10" name="Shape 10"/>
          <p:cNvSpPr>
            <a:spLocks noGrp="1"/>
          </p:cNvSpPr>
          <p:nvPr>
            <p:ph type="body"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lvl="0">
              <a:defRPr sz="1800">
                <a:solidFill>
                  <a:srgbClr val="000000"/>
                </a:solidFill>
              </a:defRPr>
            </a:pPr>
            <a:r>
              <a:rPr sz="2400">
                <a:solidFill>
                  <a:srgbClr val="5C86B9"/>
                </a:solidFill>
              </a:rPr>
              <a:t>Texte niveau 1</a:t>
            </a:r>
          </a:p>
          <a:p>
            <a:pPr lvl="1">
              <a:defRPr sz="1800">
                <a:solidFill>
                  <a:srgbClr val="000000"/>
                </a:solidFill>
              </a:defRPr>
            </a:pPr>
            <a:r>
              <a:rPr sz="2400">
                <a:solidFill>
                  <a:srgbClr val="5C86B9"/>
                </a:solidFill>
              </a:rPr>
              <a:t>Texte niveau 2</a:t>
            </a:r>
          </a:p>
          <a:p>
            <a:pPr lvl="2">
              <a:defRPr sz="1800">
                <a:solidFill>
                  <a:srgbClr val="000000"/>
                </a:solidFill>
              </a:defRPr>
            </a:pPr>
            <a:r>
              <a:rPr sz="2400">
                <a:solidFill>
                  <a:srgbClr val="5C86B9"/>
                </a:solidFill>
              </a:rPr>
              <a:t>Texte niveau 3</a:t>
            </a:r>
          </a:p>
          <a:p>
            <a:pPr lvl="3">
              <a:defRPr sz="1800">
                <a:solidFill>
                  <a:srgbClr val="000000"/>
                </a:solidFill>
              </a:defRPr>
            </a:pPr>
            <a:r>
              <a:rPr sz="2400">
                <a:solidFill>
                  <a:srgbClr val="5C86B9"/>
                </a:solidFill>
              </a:rPr>
              <a:t>Texte niveau 4</a:t>
            </a:r>
          </a:p>
          <a:p>
            <a:pPr lvl="4">
              <a:defRPr sz="1800">
                <a:solidFill>
                  <a:srgbClr val="000000"/>
                </a:solidFill>
              </a:defRPr>
            </a:pPr>
            <a:r>
              <a:rPr sz="2400">
                <a:solidFill>
                  <a:srgbClr val="5C86B9"/>
                </a:solidFill>
              </a:rPr>
              <a:t>Texte niveau 5</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itation">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Vierge">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e">
    <p:spTree>
      <p:nvGrpSpPr>
        <p:cNvPr id="1" name=""/>
        <p:cNvGrpSpPr/>
        <p:nvPr/>
      </p:nvGrpSpPr>
      <p:grpSpPr>
        <a:xfrm>
          <a:off x="0" y="0"/>
          <a:ext cx="0" cy="0"/>
          <a:chOff x="0" y="0"/>
          <a:chExt cx="0" cy="0"/>
        </a:xfrm>
      </p:grpSpPr>
      <p:sp>
        <p:nvSpPr>
          <p:cNvPr id="12" name="Shape 12"/>
          <p:cNvSpPr/>
          <p:nvPr/>
        </p:nvSpPr>
        <p:spPr>
          <a:xfrm>
            <a:off x="406399" y="8623300"/>
            <a:ext cx="12192002"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3" name="Shape 13"/>
          <p:cNvSpPr/>
          <p:nvPr/>
        </p:nvSpPr>
        <p:spPr>
          <a:xfrm>
            <a:off x="406399" y="8674100"/>
            <a:ext cx="12192002"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4" name="Shape 14"/>
          <p:cNvSpPr>
            <a:spLocks noGrp="1"/>
          </p:cNvSpPr>
          <p:nvPr>
            <p:ph type="title"/>
          </p:nvPr>
        </p:nvSpPr>
        <p:spPr>
          <a:xfrm>
            <a:off x="355600" y="6908800"/>
            <a:ext cx="12293600" cy="1104900"/>
          </a:xfrm>
          <a:prstGeom prst="rect">
            <a:avLst/>
          </a:prstGeom>
        </p:spPr>
        <p:txBody>
          <a:bodyPr anchor="b"/>
          <a:lstStyle/>
          <a:p>
            <a:pPr lvl="0">
              <a:defRPr sz="1800" spc="0">
                <a:solidFill>
                  <a:srgbClr val="000000"/>
                </a:solidFill>
              </a:defRPr>
            </a:pPr>
            <a:r>
              <a:rPr sz="6400" spc="-128">
                <a:solidFill>
                  <a:srgbClr val="314864"/>
                </a:solidFill>
              </a:rPr>
              <a:t>Texte du titre</a:t>
            </a:r>
          </a:p>
        </p:txBody>
      </p:sp>
      <p:sp>
        <p:nvSpPr>
          <p:cNvPr id="15" name="Shape 15"/>
          <p:cNvSpPr>
            <a:spLocks noGrp="1"/>
          </p:cNvSpPr>
          <p:nvPr>
            <p:ph type="body"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lvl="0">
              <a:defRPr sz="1800">
                <a:solidFill>
                  <a:srgbClr val="000000"/>
                </a:solidFill>
              </a:defRPr>
            </a:pPr>
            <a:r>
              <a:rPr sz="2400">
                <a:solidFill>
                  <a:srgbClr val="5C86B9"/>
                </a:solidFill>
              </a:rPr>
              <a:t>Texte niveau 1</a:t>
            </a:r>
          </a:p>
          <a:p>
            <a:pPr lvl="1">
              <a:defRPr sz="1800">
                <a:solidFill>
                  <a:srgbClr val="000000"/>
                </a:solidFill>
              </a:defRPr>
            </a:pPr>
            <a:r>
              <a:rPr sz="2400">
                <a:solidFill>
                  <a:srgbClr val="5C86B9"/>
                </a:solidFill>
              </a:rPr>
              <a:t>Texte niveau 2</a:t>
            </a:r>
          </a:p>
          <a:p>
            <a:pPr lvl="2">
              <a:defRPr sz="1800">
                <a:solidFill>
                  <a:srgbClr val="000000"/>
                </a:solidFill>
              </a:defRPr>
            </a:pPr>
            <a:r>
              <a:rPr sz="2400">
                <a:solidFill>
                  <a:srgbClr val="5C86B9"/>
                </a:solidFill>
              </a:rPr>
              <a:t>Texte niveau 3</a:t>
            </a:r>
          </a:p>
          <a:p>
            <a:pPr lvl="3">
              <a:defRPr sz="1800">
                <a:solidFill>
                  <a:srgbClr val="000000"/>
                </a:solidFill>
              </a:defRPr>
            </a:pPr>
            <a:r>
              <a:rPr sz="2400">
                <a:solidFill>
                  <a:srgbClr val="5C86B9"/>
                </a:solidFill>
              </a:rPr>
              <a:t>Texte niveau 4</a:t>
            </a:r>
          </a:p>
          <a:p>
            <a:pPr lvl="4">
              <a:defRPr sz="1800">
                <a:solidFill>
                  <a:srgbClr val="000000"/>
                </a:solidFill>
              </a:defRPr>
            </a:pPr>
            <a:r>
              <a:rPr sz="2400">
                <a:solidFill>
                  <a:srgbClr val="5C86B9"/>
                </a:solidFill>
              </a:rPr>
              <a:t>Texte niveau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re - Centré">
    <p:spTree>
      <p:nvGrpSpPr>
        <p:cNvPr id="1" name=""/>
        <p:cNvGrpSpPr/>
        <p:nvPr/>
      </p:nvGrpSpPr>
      <p:grpSpPr>
        <a:xfrm>
          <a:off x="0" y="0"/>
          <a:ext cx="0" cy="0"/>
          <a:chOff x="0" y="0"/>
          <a:chExt cx="0" cy="0"/>
        </a:xfrm>
      </p:grpSpPr>
      <p:sp>
        <p:nvSpPr>
          <p:cNvPr id="17" name="Shape 17"/>
          <p:cNvSpPr/>
          <p:nvPr/>
        </p:nvSpPr>
        <p:spPr>
          <a:xfrm>
            <a:off x="406399" y="4864100"/>
            <a:ext cx="12192002"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8" name="Shape 18"/>
          <p:cNvSpPr/>
          <p:nvPr/>
        </p:nvSpPr>
        <p:spPr>
          <a:xfrm>
            <a:off x="406399" y="4914900"/>
            <a:ext cx="12192002"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9" name="Shape 19"/>
          <p:cNvSpPr>
            <a:spLocks noGrp="1"/>
          </p:cNvSpPr>
          <p:nvPr>
            <p:ph type="title"/>
          </p:nvPr>
        </p:nvSpPr>
        <p:spPr>
          <a:xfrm>
            <a:off x="355600" y="2628900"/>
            <a:ext cx="12293600" cy="2108200"/>
          </a:xfrm>
          <a:prstGeom prst="rect">
            <a:avLst/>
          </a:prstGeom>
        </p:spPr>
        <p:txBody>
          <a:bodyPr anchor="b"/>
          <a:lstStyle/>
          <a:p>
            <a:pPr lvl="0">
              <a:defRPr sz="1800" spc="0">
                <a:solidFill>
                  <a:srgbClr val="000000"/>
                </a:solidFill>
              </a:defRPr>
            </a:pPr>
            <a:r>
              <a:rPr sz="6400" spc="-128">
                <a:solidFill>
                  <a:srgbClr val="314864"/>
                </a:solidFill>
              </a:rPr>
              <a:t>Texte du titre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e">
    <p:spTree>
      <p:nvGrpSpPr>
        <p:cNvPr id="1" name=""/>
        <p:cNvGrpSpPr/>
        <p:nvPr/>
      </p:nvGrpSpPr>
      <p:grpSpPr>
        <a:xfrm>
          <a:off x="0" y="0"/>
          <a:ext cx="0" cy="0"/>
          <a:chOff x="0" y="0"/>
          <a:chExt cx="0" cy="0"/>
        </a:xfrm>
      </p:grpSpPr>
      <p:sp>
        <p:nvSpPr>
          <p:cNvPr id="21" name="Shape 21"/>
          <p:cNvSpPr/>
          <p:nvPr/>
        </p:nvSpPr>
        <p:spPr>
          <a:xfrm>
            <a:off x="406400" y="5270500"/>
            <a:ext cx="5689600"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22" name="Shape 22"/>
          <p:cNvSpPr/>
          <p:nvPr/>
        </p:nvSpPr>
        <p:spPr>
          <a:xfrm>
            <a:off x="406400" y="5321300"/>
            <a:ext cx="5689600"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23" name="Shape 23"/>
          <p:cNvSpPr>
            <a:spLocks noGrp="1"/>
          </p:cNvSpPr>
          <p:nvPr>
            <p:ph type="title"/>
          </p:nvPr>
        </p:nvSpPr>
        <p:spPr>
          <a:xfrm>
            <a:off x="355600" y="1930400"/>
            <a:ext cx="5816600" cy="3238500"/>
          </a:xfrm>
          <a:prstGeom prst="rect">
            <a:avLst/>
          </a:prstGeom>
        </p:spPr>
        <p:txBody>
          <a:bodyPr anchor="b"/>
          <a:lstStyle/>
          <a:p>
            <a:pPr lvl="0">
              <a:defRPr sz="1800" spc="0">
                <a:solidFill>
                  <a:srgbClr val="000000"/>
                </a:solidFill>
              </a:defRPr>
            </a:pPr>
            <a:r>
              <a:rPr sz="6400" spc="-128">
                <a:solidFill>
                  <a:srgbClr val="314864"/>
                </a:solidFill>
              </a:rPr>
              <a:t>Texte du titre</a:t>
            </a:r>
          </a:p>
        </p:txBody>
      </p:sp>
      <p:sp>
        <p:nvSpPr>
          <p:cNvPr id="24" name="Shape 24"/>
          <p:cNvSpPr>
            <a:spLocks noGrp="1"/>
          </p:cNvSpPr>
          <p:nvPr>
            <p:ph type="body"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lvl="0">
              <a:defRPr sz="1800">
                <a:solidFill>
                  <a:srgbClr val="000000"/>
                </a:solidFill>
              </a:defRPr>
            </a:pPr>
            <a:r>
              <a:rPr sz="2400">
                <a:solidFill>
                  <a:srgbClr val="5C86B9"/>
                </a:solidFill>
              </a:rPr>
              <a:t>Texte niveau 1</a:t>
            </a:r>
          </a:p>
          <a:p>
            <a:pPr lvl="1">
              <a:defRPr sz="1800">
                <a:solidFill>
                  <a:srgbClr val="000000"/>
                </a:solidFill>
              </a:defRPr>
            </a:pPr>
            <a:r>
              <a:rPr sz="2400">
                <a:solidFill>
                  <a:srgbClr val="5C86B9"/>
                </a:solidFill>
              </a:rPr>
              <a:t>Texte niveau 2</a:t>
            </a:r>
          </a:p>
          <a:p>
            <a:pPr lvl="2">
              <a:defRPr sz="1800">
                <a:solidFill>
                  <a:srgbClr val="000000"/>
                </a:solidFill>
              </a:defRPr>
            </a:pPr>
            <a:r>
              <a:rPr sz="2400">
                <a:solidFill>
                  <a:srgbClr val="5C86B9"/>
                </a:solidFill>
              </a:rPr>
              <a:t>Texte niveau 3</a:t>
            </a:r>
          </a:p>
          <a:p>
            <a:pPr lvl="3">
              <a:defRPr sz="1800">
                <a:solidFill>
                  <a:srgbClr val="000000"/>
                </a:solidFill>
              </a:defRPr>
            </a:pPr>
            <a:r>
              <a:rPr sz="2400">
                <a:solidFill>
                  <a:srgbClr val="5C86B9"/>
                </a:solidFill>
              </a:rPr>
              <a:t>Texte niveau 4</a:t>
            </a:r>
          </a:p>
          <a:p>
            <a:pPr lvl="4">
              <a:defRPr sz="1800">
                <a:solidFill>
                  <a:srgbClr val="000000"/>
                </a:solidFill>
              </a:defRPr>
            </a:pPr>
            <a:r>
              <a:rPr sz="2400">
                <a:solidFill>
                  <a:srgbClr val="5C86B9"/>
                </a:solidFill>
              </a:rPr>
              <a:t>Texte niveau 5</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re - Haut">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Texte du titre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re et puces">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Texte du titre</a:t>
            </a:r>
          </a:p>
        </p:txBody>
      </p:sp>
      <p:sp>
        <p:nvSpPr>
          <p:cNvPr id="29" name="Shape 29"/>
          <p:cNvSpPr>
            <a:spLocks noGrp="1"/>
          </p:cNvSpPr>
          <p:nvPr>
            <p:ph type="body" idx="1"/>
          </p:nvPr>
        </p:nvSpPr>
        <p:spPr>
          <a:prstGeom prst="rect">
            <a:avLst/>
          </a:prstGeom>
        </p:spPr>
        <p:txBody>
          <a:bodyPr/>
          <a:lstStyle/>
          <a:p>
            <a:pPr lvl="0">
              <a:defRPr sz="1800"/>
            </a:pPr>
            <a:r>
              <a:rPr sz="3800"/>
              <a:t>Texte niveau 1</a:t>
            </a:r>
          </a:p>
          <a:p>
            <a:pPr lvl="1">
              <a:defRPr sz="1800"/>
            </a:pPr>
            <a:r>
              <a:rPr sz="3800"/>
              <a:t>Texte niveau 2</a:t>
            </a:r>
          </a:p>
          <a:p>
            <a:pPr lvl="2">
              <a:defRPr sz="1800"/>
            </a:pPr>
            <a:r>
              <a:rPr sz="3800"/>
              <a:t>Texte niveau 3</a:t>
            </a:r>
          </a:p>
          <a:p>
            <a:pPr lvl="3">
              <a:defRPr sz="1800"/>
            </a:pPr>
            <a:r>
              <a:rPr sz="3800"/>
              <a:t>Texte niveau 4</a:t>
            </a:r>
          </a:p>
          <a:p>
            <a:pPr lvl="4">
              <a:defRPr sz="1800"/>
            </a:pPr>
            <a:r>
              <a:rPr sz="3800"/>
              <a:t>Texte niveau 5</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re, puces et photo">
    <p:spTree>
      <p:nvGrpSpPr>
        <p:cNvPr id="1" name=""/>
        <p:cNvGrpSpPr/>
        <p:nvPr/>
      </p:nvGrpSpPr>
      <p:grpSpPr>
        <a:xfrm>
          <a:off x="0" y="0"/>
          <a:ext cx="0" cy="0"/>
          <a:chOff x="0" y="0"/>
          <a:chExt cx="0" cy="0"/>
        </a:xfrm>
      </p:grpSpPr>
      <p:sp>
        <p:nvSpPr>
          <p:cNvPr id="31" name="Shape 31"/>
          <p:cNvSpPr/>
          <p:nvPr/>
        </p:nvSpPr>
        <p:spPr>
          <a:xfrm>
            <a:off x="406400" y="2565400"/>
            <a:ext cx="5689600"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32" name="Shape 32"/>
          <p:cNvSpPr/>
          <p:nvPr/>
        </p:nvSpPr>
        <p:spPr>
          <a:xfrm>
            <a:off x="406400" y="2616200"/>
            <a:ext cx="5689600"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33" name="Shape 33"/>
          <p:cNvSpPr>
            <a:spLocks noGrp="1"/>
          </p:cNvSpPr>
          <p:nvPr>
            <p:ph type="title"/>
          </p:nvPr>
        </p:nvSpPr>
        <p:spPr>
          <a:xfrm>
            <a:off x="355600" y="444500"/>
            <a:ext cx="5816600" cy="2044700"/>
          </a:xfrm>
          <a:prstGeom prst="rect">
            <a:avLst/>
          </a:prstGeom>
        </p:spPr>
        <p:txBody>
          <a:bodyPr/>
          <a:lstStyle/>
          <a:p>
            <a:pPr lvl="0">
              <a:defRPr sz="1800" spc="0">
                <a:solidFill>
                  <a:srgbClr val="000000"/>
                </a:solidFill>
              </a:defRPr>
            </a:pPr>
            <a:r>
              <a:rPr sz="6400" spc="-128">
                <a:solidFill>
                  <a:srgbClr val="314864"/>
                </a:solidFill>
              </a:rPr>
              <a:t>Texte du titre</a:t>
            </a:r>
          </a:p>
        </p:txBody>
      </p:sp>
      <p:sp>
        <p:nvSpPr>
          <p:cNvPr id="34" name="Shape 34"/>
          <p:cNvSpPr>
            <a:spLocks noGrp="1"/>
          </p:cNvSpPr>
          <p:nvPr>
            <p:ph type="body" idx="1"/>
          </p:nvPr>
        </p:nvSpPr>
        <p:spPr>
          <a:xfrm>
            <a:off x="355600" y="2984500"/>
            <a:ext cx="5816600" cy="6324600"/>
          </a:xfrm>
          <a:prstGeom prst="rect">
            <a:avLst/>
          </a:prstGeom>
        </p:spPr>
        <p:txBody>
          <a:bodyPr/>
          <a:lstStyle>
            <a:lvl1pPr marL="381000" indent="-381000">
              <a:spcBef>
                <a:spcPts val="3800"/>
              </a:spcBef>
              <a:defRPr sz="3000"/>
            </a:lvl1pPr>
            <a:lvl2pPr marL="762000" indent="-381000">
              <a:spcBef>
                <a:spcPts val="3800"/>
              </a:spcBef>
              <a:defRPr sz="3000"/>
            </a:lvl2pPr>
            <a:lvl3pPr marL="1143000" indent="-381000">
              <a:spcBef>
                <a:spcPts val="3800"/>
              </a:spcBef>
              <a:defRPr sz="3000"/>
            </a:lvl3pPr>
            <a:lvl4pPr marL="1524000" indent="-381000">
              <a:spcBef>
                <a:spcPts val="3800"/>
              </a:spcBef>
              <a:defRPr sz="3000"/>
            </a:lvl4pPr>
            <a:lvl5pPr marL="1905000" indent="-381000">
              <a:spcBef>
                <a:spcPts val="3800"/>
              </a:spcBef>
              <a:defRPr sz="3000"/>
            </a:lvl5pPr>
          </a:lstStyle>
          <a:p>
            <a:pPr lvl="0">
              <a:defRPr sz="1800"/>
            </a:pPr>
            <a:r>
              <a:rPr sz="3000"/>
              <a:t>Texte niveau 1</a:t>
            </a:r>
          </a:p>
          <a:p>
            <a:pPr lvl="1">
              <a:defRPr sz="1800"/>
            </a:pPr>
            <a:r>
              <a:rPr sz="3000"/>
              <a:t>Texte niveau 2</a:t>
            </a:r>
          </a:p>
          <a:p>
            <a:pPr lvl="2">
              <a:defRPr sz="1800"/>
            </a:pPr>
            <a:r>
              <a:rPr sz="3000"/>
              <a:t>Texte niveau 3</a:t>
            </a:r>
          </a:p>
          <a:p>
            <a:pPr lvl="3">
              <a:defRPr sz="1800"/>
            </a:pPr>
            <a:r>
              <a:rPr sz="3000"/>
              <a:t>Texte niveau 4</a:t>
            </a:r>
          </a:p>
          <a:p>
            <a:pPr lvl="4">
              <a:defRPr sz="1800"/>
            </a:pPr>
            <a:r>
              <a:rPr sz="3000"/>
              <a:t>Texte niveau 5</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uces">
    <p:spTree>
      <p:nvGrpSpPr>
        <p:cNvPr id="1" name=""/>
        <p:cNvGrpSpPr/>
        <p:nvPr/>
      </p:nvGrpSpPr>
      <p:grpSpPr>
        <a:xfrm>
          <a:off x="0" y="0"/>
          <a:ext cx="0" cy="0"/>
          <a:chOff x="0" y="0"/>
          <a:chExt cx="0" cy="0"/>
        </a:xfrm>
      </p:grpSpPr>
      <p:sp>
        <p:nvSpPr>
          <p:cNvPr id="36" name="Shape 36"/>
          <p:cNvSpPr>
            <a:spLocks noGrp="1"/>
          </p:cNvSpPr>
          <p:nvPr>
            <p:ph type="body" idx="1"/>
          </p:nvPr>
        </p:nvSpPr>
        <p:spPr>
          <a:xfrm>
            <a:off x="355600" y="444500"/>
            <a:ext cx="12293600" cy="8864600"/>
          </a:xfrm>
          <a:prstGeom prst="rect">
            <a:avLst/>
          </a:prstGeom>
        </p:spPr>
        <p:txBody>
          <a:bodyPr/>
          <a:lstStyle/>
          <a:p>
            <a:pPr lvl="0">
              <a:defRPr sz="1800"/>
            </a:pPr>
            <a:r>
              <a:rPr sz="3800"/>
              <a:t>Texte niveau 1</a:t>
            </a:r>
          </a:p>
          <a:p>
            <a:pPr lvl="1">
              <a:defRPr sz="1800"/>
            </a:pPr>
            <a:r>
              <a:rPr sz="3800"/>
              <a:t>Texte niveau 2</a:t>
            </a:r>
          </a:p>
          <a:p>
            <a:pPr lvl="2">
              <a:defRPr sz="1800"/>
            </a:pPr>
            <a:r>
              <a:rPr sz="3800"/>
              <a:t>Texte niveau 3</a:t>
            </a:r>
          </a:p>
          <a:p>
            <a:pPr lvl="3">
              <a:defRPr sz="1800"/>
            </a:pPr>
            <a:r>
              <a:rPr sz="3800"/>
              <a:t>Texte niveau 4</a:t>
            </a:r>
          </a:p>
          <a:p>
            <a:pPr lvl="4">
              <a:defRPr sz="1800"/>
            </a:pPr>
            <a:r>
              <a:rPr sz="3800"/>
              <a:t>Texte niveau 5</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406399" y="2565400"/>
            <a:ext cx="12192002"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a:off x="406399" y="2616200"/>
            <a:ext cx="12192002"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title"/>
          </p:nvPr>
        </p:nvSpPr>
        <p:spPr>
          <a:xfrm>
            <a:off x="355600" y="444500"/>
            <a:ext cx="12293600" cy="20447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spc="0">
                <a:solidFill>
                  <a:srgbClr val="000000"/>
                </a:solidFill>
              </a:defRPr>
            </a:pPr>
            <a:r>
              <a:rPr sz="6400" spc="-128">
                <a:solidFill>
                  <a:srgbClr val="314864"/>
                </a:solidFill>
              </a:rPr>
              <a:t>Texte du titre</a:t>
            </a:r>
          </a:p>
        </p:txBody>
      </p:sp>
      <p:sp>
        <p:nvSpPr>
          <p:cNvPr id="5" name="Shape 5"/>
          <p:cNvSpPr>
            <a:spLocks noGrp="1"/>
          </p:cNvSpPr>
          <p:nvPr>
            <p:ph type="body" idx="1"/>
          </p:nvPr>
        </p:nvSpPr>
        <p:spPr>
          <a:xfrm>
            <a:off x="355600" y="2984500"/>
            <a:ext cx="12293600" cy="6324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3800"/>
              <a:t>Texte niveau 1</a:t>
            </a:r>
          </a:p>
          <a:p>
            <a:pPr lvl="1">
              <a:defRPr sz="1800"/>
            </a:pPr>
            <a:r>
              <a:rPr sz="3800"/>
              <a:t>Texte niveau 2</a:t>
            </a:r>
          </a:p>
          <a:p>
            <a:pPr lvl="2">
              <a:defRPr sz="1800"/>
            </a:pPr>
            <a:r>
              <a:rPr sz="3800"/>
              <a:t>Texte niveau 3</a:t>
            </a:r>
          </a:p>
          <a:p>
            <a:pPr lvl="3">
              <a:defRPr sz="1800"/>
            </a:pPr>
            <a:r>
              <a:rPr sz="3800"/>
              <a:t>Texte niveau 4</a:t>
            </a:r>
          </a:p>
          <a:p>
            <a:pPr lvl="4">
              <a:defRPr sz="1800"/>
            </a:pPr>
            <a:r>
              <a:rPr sz="3800"/>
              <a:t>Texte niveau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defTabSz="584200">
        <a:defRPr sz="6400" spc="-128">
          <a:solidFill>
            <a:srgbClr val="314864"/>
          </a:solidFill>
          <a:latin typeface="+mn-lt"/>
          <a:ea typeface="+mn-ea"/>
          <a:cs typeface="+mn-cs"/>
          <a:sym typeface="Didot"/>
        </a:defRPr>
      </a:lvl1pPr>
      <a:lvl2pPr indent="228600" defTabSz="584200">
        <a:defRPr sz="6400" spc="-128">
          <a:solidFill>
            <a:srgbClr val="314864"/>
          </a:solidFill>
          <a:latin typeface="+mn-lt"/>
          <a:ea typeface="+mn-ea"/>
          <a:cs typeface="+mn-cs"/>
          <a:sym typeface="Didot"/>
        </a:defRPr>
      </a:lvl2pPr>
      <a:lvl3pPr indent="457200" defTabSz="584200">
        <a:defRPr sz="6400" spc="-128">
          <a:solidFill>
            <a:srgbClr val="314864"/>
          </a:solidFill>
          <a:latin typeface="+mn-lt"/>
          <a:ea typeface="+mn-ea"/>
          <a:cs typeface="+mn-cs"/>
          <a:sym typeface="Didot"/>
        </a:defRPr>
      </a:lvl3pPr>
      <a:lvl4pPr indent="685800" defTabSz="584200">
        <a:defRPr sz="6400" spc="-128">
          <a:solidFill>
            <a:srgbClr val="314864"/>
          </a:solidFill>
          <a:latin typeface="+mn-lt"/>
          <a:ea typeface="+mn-ea"/>
          <a:cs typeface="+mn-cs"/>
          <a:sym typeface="Didot"/>
        </a:defRPr>
      </a:lvl4pPr>
      <a:lvl5pPr indent="914400" defTabSz="584200">
        <a:defRPr sz="6400" spc="-128">
          <a:solidFill>
            <a:srgbClr val="314864"/>
          </a:solidFill>
          <a:latin typeface="+mn-lt"/>
          <a:ea typeface="+mn-ea"/>
          <a:cs typeface="+mn-cs"/>
          <a:sym typeface="Didot"/>
        </a:defRPr>
      </a:lvl5pPr>
      <a:lvl6pPr indent="1143000" defTabSz="584200">
        <a:defRPr sz="6400" spc="-128">
          <a:solidFill>
            <a:srgbClr val="314864"/>
          </a:solidFill>
          <a:latin typeface="+mn-lt"/>
          <a:ea typeface="+mn-ea"/>
          <a:cs typeface="+mn-cs"/>
          <a:sym typeface="Didot"/>
        </a:defRPr>
      </a:lvl6pPr>
      <a:lvl7pPr indent="1371600" defTabSz="584200">
        <a:defRPr sz="6400" spc="-128">
          <a:solidFill>
            <a:srgbClr val="314864"/>
          </a:solidFill>
          <a:latin typeface="+mn-lt"/>
          <a:ea typeface="+mn-ea"/>
          <a:cs typeface="+mn-cs"/>
          <a:sym typeface="Didot"/>
        </a:defRPr>
      </a:lvl7pPr>
      <a:lvl8pPr indent="1600200" defTabSz="584200">
        <a:defRPr sz="6400" spc="-128">
          <a:solidFill>
            <a:srgbClr val="314864"/>
          </a:solidFill>
          <a:latin typeface="+mn-lt"/>
          <a:ea typeface="+mn-ea"/>
          <a:cs typeface="+mn-cs"/>
          <a:sym typeface="Didot"/>
        </a:defRPr>
      </a:lvl8pPr>
      <a:lvl9pPr indent="1828800" defTabSz="584200">
        <a:defRPr sz="6400" spc="-128">
          <a:solidFill>
            <a:srgbClr val="314864"/>
          </a:solidFill>
          <a:latin typeface="+mn-lt"/>
          <a:ea typeface="+mn-ea"/>
          <a:cs typeface="+mn-cs"/>
          <a:sym typeface="Didot"/>
        </a:defRPr>
      </a:lvl9pPr>
    </p:titleStyle>
    <p:bodyStyle>
      <a:lvl1pPr marL="508000" indent="-508000" defTabSz="584200">
        <a:spcBef>
          <a:spcPts val="4200"/>
        </a:spcBef>
        <a:buClr>
          <a:srgbClr val="5C86B9"/>
        </a:buClr>
        <a:buSzPct val="70000"/>
        <a:buFont typeface="Zapf Dingbats"/>
        <a:buChar char="✤"/>
        <a:defRPr sz="3800">
          <a:latin typeface="Palatino"/>
          <a:ea typeface="Palatino"/>
          <a:cs typeface="Palatino"/>
          <a:sym typeface="Palatino"/>
        </a:defRPr>
      </a:lvl1pPr>
      <a:lvl2pPr marL="1016000" indent="-508000" defTabSz="584200">
        <a:spcBef>
          <a:spcPts val="4200"/>
        </a:spcBef>
        <a:buClr>
          <a:srgbClr val="5C86B9"/>
        </a:buClr>
        <a:buSzPct val="70000"/>
        <a:buFont typeface="Zapf Dingbats"/>
        <a:buChar char="✤"/>
        <a:defRPr sz="3800">
          <a:latin typeface="Palatino"/>
          <a:ea typeface="Palatino"/>
          <a:cs typeface="Palatino"/>
          <a:sym typeface="Palatino"/>
        </a:defRPr>
      </a:lvl2pPr>
      <a:lvl3pPr marL="1524000" indent="-508000" defTabSz="584200">
        <a:spcBef>
          <a:spcPts val="4200"/>
        </a:spcBef>
        <a:buClr>
          <a:srgbClr val="5C86B9"/>
        </a:buClr>
        <a:buSzPct val="70000"/>
        <a:buFont typeface="Zapf Dingbats"/>
        <a:buChar char="✤"/>
        <a:defRPr sz="3800">
          <a:latin typeface="Palatino"/>
          <a:ea typeface="Palatino"/>
          <a:cs typeface="Palatino"/>
          <a:sym typeface="Palatino"/>
        </a:defRPr>
      </a:lvl3pPr>
      <a:lvl4pPr marL="2032000" indent="-508000" defTabSz="584200">
        <a:spcBef>
          <a:spcPts val="4200"/>
        </a:spcBef>
        <a:buClr>
          <a:srgbClr val="5C86B9"/>
        </a:buClr>
        <a:buSzPct val="70000"/>
        <a:buFont typeface="Zapf Dingbats"/>
        <a:buChar char="✤"/>
        <a:defRPr sz="3800">
          <a:latin typeface="Palatino"/>
          <a:ea typeface="Palatino"/>
          <a:cs typeface="Palatino"/>
          <a:sym typeface="Palatino"/>
        </a:defRPr>
      </a:lvl4pPr>
      <a:lvl5pPr marL="2540000" indent="-508000" defTabSz="584200">
        <a:spcBef>
          <a:spcPts val="4200"/>
        </a:spcBef>
        <a:buClr>
          <a:srgbClr val="5C86B9"/>
        </a:buClr>
        <a:buSzPct val="70000"/>
        <a:buFont typeface="Zapf Dingbats"/>
        <a:buChar char="✤"/>
        <a:defRPr sz="3800">
          <a:latin typeface="Palatino"/>
          <a:ea typeface="Palatino"/>
          <a:cs typeface="Palatino"/>
          <a:sym typeface="Palatino"/>
        </a:defRPr>
      </a:lvl5pPr>
      <a:lvl6pPr marL="3048000" indent="-508000" defTabSz="584200">
        <a:spcBef>
          <a:spcPts val="4200"/>
        </a:spcBef>
        <a:buClr>
          <a:srgbClr val="5C86B9"/>
        </a:buClr>
        <a:buSzPct val="70000"/>
        <a:buFont typeface="Zapf Dingbats"/>
        <a:buChar char="✤"/>
        <a:defRPr sz="3800">
          <a:latin typeface="Palatino"/>
          <a:ea typeface="Palatino"/>
          <a:cs typeface="Palatino"/>
          <a:sym typeface="Palatino"/>
        </a:defRPr>
      </a:lvl6pPr>
      <a:lvl7pPr marL="3556000" indent="-508000" defTabSz="584200">
        <a:spcBef>
          <a:spcPts val="4200"/>
        </a:spcBef>
        <a:buClr>
          <a:srgbClr val="5C86B9"/>
        </a:buClr>
        <a:buSzPct val="70000"/>
        <a:buFont typeface="Zapf Dingbats"/>
        <a:buChar char="✤"/>
        <a:defRPr sz="3800">
          <a:latin typeface="Palatino"/>
          <a:ea typeface="Palatino"/>
          <a:cs typeface="Palatino"/>
          <a:sym typeface="Palatino"/>
        </a:defRPr>
      </a:lvl7pPr>
      <a:lvl8pPr marL="4064000" indent="-508000" defTabSz="584200">
        <a:spcBef>
          <a:spcPts val="4200"/>
        </a:spcBef>
        <a:buClr>
          <a:srgbClr val="5C86B9"/>
        </a:buClr>
        <a:buSzPct val="70000"/>
        <a:buFont typeface="Zapf Dingbats"/>
        <a:buChar char="✤"/>
        <a:defRPr sz="3800">
          <a:latin typeface="Palatino"/>
          <a:ea typeface="Palatino"/>
          <a:cs typeface="Palatino"/>
          <a:sym typeface="Palatino"/>
        </a:defRPr>
      </a:lvl8pPr>
      <a:lvl9pPr marL="4572000" indent="-508000" defTabSz="584200">
        <a:spcBef>
          <a:spcPts val="4200"/>
        </a:spcBef>
        <a:buClr>
          <a:srgbClr val="5C86B9"/>
        </a:buClr>
        <a:buSzPct val="70000"/>
        <a:buFont typeface="Zapf Dingbats"/>
        <a:buChar char="✤"/>
        <a:defRPr sz="3800">
          <a:latin typeface="Palatino"/>
          <a:ea typeface="Palatino"/>
          <a:cs typeface="Palatino"/>
          <a:sym typeface="Palatino"/>
        </a:defRPr>
      </a:lvl9pPr>
    </p:bodyStyle>
    <p:otherStyle>
      <a:lvl1pPr algn="ctr" defTabSz="584200">
        <a:defRPr sz="1600">
          <a:solidFill>
            <a:schemeClr val="tx1"/>
          </a:solidFill>
          <a:latin typeface="+mn-lt"/>
          <a:ea typeface="+mn-ea"/>
          <a:cs typeface="+mn-cs"/>
          <a:sym typeface="Palatino"/>
        </a:defRPr>
      </a:lvl1pPr>
      <a:lvl2pPr indent="228600" algn="ctr" defTabSz="584200">
        <a:defRPr sz="1600">
          <a:solidFill>
            <a:schemeClr val="tx1"/>
          </a:solidFill>
          <a:latin typeface="+mn-lt"/>
          <a:ea typeface="+mn-ea"/>
          <a:cs typeface="+mn-cs"/>
          <a:sym typeface="Palatino"/>
        </a:defRPr>
      </a:lvl2pPr>
      <a:lvl3pPr indent="457200" algn="ctr" defTabSz="584200">
        <a:defRPr sz="1600">
          <a:solidFill>
            <a:schemeClr val="tx1"/>
          </a:solidFill>
          <a:latin typeface="+mn-lt"/>
          <a:ea typeface="+mn-ea"/>
          <a:cs typeface="+mn-cs"/>
          <a:sym typeface="Palatino"/>
        </a:defRPr>
      </a:lvl3pPr>
      <a:lvl4pPr indent="685800" algn="ctr" defTabSz="584200">
        <a:defRPr sz="1600">
          <a:solidFill>
            <a:schemeClr val="tx1"/>
          </a:solidFill>
          <a:latin typeface="+mn-lt"/>
          <a:ea typeface="+mn-ea"/>
          <a:cs typeface="+mn-cs"/>
          <a:sym typeface="Palatino"/>
        </a:defRPr>
      </a:lvl4pPr>
      <a:lvl5pPr indent="914400" algn="ctr" defTabSz="584200">
        <a:defRPr sz="1600">
          <a:solidFill>
            <a:schemeClr val="tx1"/>
          </a:solidFill>
          <a:latin typeface="+mn-lt"/>
          <a:ea typeface="+mn-ea"/>
          <a:cs typeface="+mn-cs"/>
          <a:sym typeface="Palatino"/>
        </a:defRPr>
      </a:lvl5pPr>
      <a:lvl6pPr indent="1143000" algn="ctr" defTabSz="584200">
        <a:defRPr sz="1600">
          <a:solidFill>
            <a:schemeClr val="tx1"/>
          </a:solidFill>
          <a:latin typeface="+mn-lt"/>
          <a:ea typeface="+mn-ea"/>
          <a:cs typeface="+mn-cs"/>
          <a:sym typeface="Palatino"/>
        </a:defRPr>
      </a:lvl6pPr>
      <a:lvl7pPr indent="1371600" algn="ctr" defTabSz="584200">
        <a:defRPr sz="1600">
          <a:solidFill>
            <a:schemeClr val="tx1"/>
          </a:solidFill>
          <a:latin typeface="+mn-lt"/>
          <a:ea typeface="+mn-ea"/>
          <a:cs typeface="+mn-cs"/>
          <a:sym typeface="Palatino"/>
        </a:defRPr>
      </a:lvl7pPr>
      <a:lvl8pPr indent="1600200" algn="ctr" defTabSz="584200">
        <a:defRPr sz="1600">
          <a:solidFill>
            <a:schemeClr val="tx1"/>
          </a:solidFill>
          <a:latin typeface="+mn-lt"/>
          <a:ea typeface="+mn-ea"/>
          <a:cs typeface="+mn-cs"/>
          <a:sym typeface="Palatino"/>
        </a:defRPr>
      </a:lvl8pPr>
      <a:lvl9pPr indent="1828800" algn="ctr" defTabSz="584200">
        <a:defRPr sz="1600">
          <a:solidFill>
            <a:schemeClr val="tx1"/>
          </a:solidFill>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45" name="Shape 45"/>
          <p:cNvSpPr>
            <a:spLocks noGrp="1"/>
          </p:cNvSpPr>
          <p:nvPr>
            <p:ph type="title"/>
          </p:nvPr>
        </p:nvSpPr>
        <p:spPr>
          <a:xfrm>
            <a:off x="381720" y="1348408"/>
            <a:ext cx="12293601" cy="2108200"/>
          </a:xfrm>
          <a:prstGeom prst="rect">
            <a:avLst/>
          </a:prstGeom>
        </p:spPr>
        <p:txBody>
          <a:bodyPr/>
          <a:lstStyle>
            <a:lvl1pPr algn="ctr"/>
          </a:lstStyle>
          <a:p>
            <a:pPr lvl="0">
              <a:defRPr sz="1800" spc="0">
                <a:solidFill>
                  <a:srgbClr val="000000"/>
                </a:solidFill>
              </a:defRPr>
            </a:pPr>
            <a:r>
              <a:rPr sz="6400" spc="-128" dirty="0">
                <a:solidFill>
                  <a:srgbClr val="314864"/>
                </a:solidFill>
              </a:rPr>
              <a:t>REGLEMENT DE LA DUP</a:t>
            </a:r>
          </a:p>
        </p:txBody>
      </p:sp>
      <p:sp>
        <p:nvSpPr>
          <p:cNvPr id="46" name="Shape 46"/>
          <p:cNvSpPr>
            <a:spLocks noGrp="1"/>
          </p:cNvSpPr>
          <p:nvPr>
            <p:ph type="body" idx="1"/>
          </p:nvPr>
        </p:nvSpPr>
        <p:spPr>
          <a:xfrm>
            <a:off x="309712" y="484312"/>
            <a:ext cx="12293600" cy="508001"/>
          </a:xfrm>
          <a:prstGeom prst="rect">
            <a:avLst/>
          </a:prstGeom>
        </p:spPr>
        <p:txBody>
          <a:bodyPr/>
          <a:lstStyle>
            <a:lvl1pPr algn="ctr"/>
          </a:lstStyle>
          <a:p>
            <a:pPr lvl="0">
              <a:defRPr sz="1800">
                <a:solidFill>
                  <a:srgbClr val="000000"/>
                </a:solidFill>
              </a:defRPr>
            </a:pPr>
            <a:r>
              <a:rPr sz="2400" dirty="0">
                <a:solidFill>
                  <a:srgbClr val="5C86B9"/>
                </a:solidFill>
              </a:rPr>
              <a:t>ASSOCIATION ASALEE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78" name="Shape 78"/>
          <p:cNvSpPr>
            <a:spLocks noGrp="1"/>
          </p:cNvSpPr>
          <p:nvPr>
            <p:ph type="title"/>
          </p:nvPr>
        </p:nvSpPr>
        <p:spPr>
          <a:prstGeom prst="rect">
            <a:avLst/>
          </a:prstGeom>
        </p:spPr>
        <p:txBody>
          <a:bodyPr/>
          <a:lstStyle/>
          <a:p>
            <a:pPr lvl="0" defTabSz="560831">
              <a:defRPr sz="1800" spc="0">
                <a:solidFill>
                  <a:srgbClr val="000000"/>
                </a:solidFill>
              </a:defRPr>
            </a:pPr>
            <a:r>
              <a:rPr sz="6144" spc="-122">
                <a:solidFill>
                  <a:srgbClr val="314864"/>
                </a:solidFill>
              </a:rPr>
              <a:t>Article 5 - Attribution du bureau</a:t>
            </a:r>
          </a:p>
          <a:p>
            <a:pPr lvl="0" defTabSz="560831">
              <a:defRPr sz="1800" spc="0">
                <a:solidFill>
                  <a:srgbClr val="000000"/>
                </a:solidFill>
              </a:defRPr>
            </a:pPr>
            <a:r>
              <a:rPr sz="6144" spc="-122">
                <a:solidFill>
                  <a:srgbClr val="314864"/>
                </a:solidFill>
              </a:rPr>
              <a:t>             5.3 - Le trésorier</a:t>
            </a:r>
          </a:p>
        </p:txBody>
      </p:sp>
      <p:sp>
        <p:nvSpPr>
          <p:cNvPr id="79" name="Shape 79"/>
          <p:cNvSpPr>
            <a:spLocks noGrp="1"/>
          </p:cNvSpPr>
          <p:nvPr>
            <p:ph type="body" idx="1"/>
          </p:nvPr>
        </p:nvSpPr>
        <p:spPr>
          <a:prstGeom prst="rect">
            <a:avLst/>
          </a:prstGeom>
        </p:spPr>
        <p:txBody>
          <a:bodyPr/>
          <a:lstStyle/>
          <a:p>
            <a:pPr marL="238759" lvl="0" indent="-238759" defTabSz="274574">
              <a:spcBef>
                <a:spcPts val="1900"/>
              </a:spcBef>
              <a:defRPr sz="1800"/>
            </a:pPr>
            <a:r>
              <a:rPr sz="1786"/>
              <a:t>Le trésorier agit pour le compte de la DUP.</a:t>
            </a:r>
          </a:p>
          <a:p>
            <a:pPr marL="238759" lvl="0" indent="-238759" defTabSz="274574">
              <a:spcBef>
                <a:spcPts val="1900"/>
              </a:spcBef>
              <a:defRPr sz="1800"/>
            </a:pPr>
            <a:r>
              <a:rPr sz="1786"/>
              <a:t>Il participe à l'élaboration budgétaire( estimation des recettes, prévisions des dépenses.)</a:t>
            </a:r>
          </a:p>
          <a:p>
            <a:pPr marL="238759" lvl="0" indent="-238759" defTabSz="274574">
              <a:spcBef>
                <a:spcPts val="1900"/>
              </a:spcBef>
              <a:defRPr sz="1800"/>
            </a:pPr>
            <a:r>
              <a:rPr sz="1786"/>
              <a:t>Il perçoit les sommes dues à la DUP.</a:t>
            </a:r>
          </a:p>
          <a:p>
            <a:pPr marL="238759" lvl="0" indent="-238759" defTabSz="274574">
              <a:spcBef>
                <a:spcPts val="1900"/>
              </a:spcBef>
              <a:defRPr sz="1800"/>
            </a:pPr>
            <a:r>
              <a:rPr sz="1786"/>
              <a:t>Il procède aux opérations financière décidées par la DUP dans le respect des règles établies : soit sur la base délibératoire des élus pour chaque dépense, soit en se conformant des élus pour chaque dépense,soit en se confortant au budget prévisionnel voté par les élus.</a:t>
            </a:r>
          </a:p>
          <a:p>
            <a:pPr marL="238759" lvl="0" indent="-238759" defTabSz="274574">
              <a:spcBef>
                <a:spcPts val="1900"/>
              </a:spcBef>
              <a:defRPr sz="1800"/>
            </a:pPr>
            <a:r>
              <a:rPr sz="1786"/>
              <a:t>Il tient la trésorerie et les livres comptables.</a:t>
            </a:r>
          </a:p>
          <a:p>
            <a:pPr marL="238759" lvl="0" indent="-238759" defTabSz="274574">
              <a:spcBef>
                <a:spcPts val="1900"/>
              </a:spcBef>
              <a:defRPr sz="1800"/>
            </a:pPr>
            <a:r>
              <a:rPr sz="1786"/>
              <a:t>Il gère les comptes bancaires.</a:t>
            </a:r>
          </a:p>
          <a:p>
            <a:pPr marL="238759" lvl="0" indent="-238759" defTabSz="274574">
              <a:spcBef>
                <a:spcPts val="1900"/>
              </a:spcBef>
              <a:defRPr sz="1800"/>
            </a:pPr>
            <a:r>
              <a:rPr sz="1786"/>
              <a:t>En collaboration avec son adjoint , il contribue à la réalisation du rapport de gestion présenté par la DUP.</a:t>
            </a:r>
          </a:p>
          <a:p>
            <a:pPr marL="238759" lvl="0" indent="-238759" defTabSz="274574">
              <a:spcBef>
                <a:spcPts val="1900"/>
              </a:spcBef>
              <a:defRPr sz="1800"/>
            </a:pPr>
            <a:r>
              <a:rPr sz="1786"/>
              <a:t>Il rend compte de sa gestion aux nouveau élus.</a:t>
            </a:r>
          </a:p>
          <a:p>
            <a:pPr marL="238759" lvl="0" indent="-238759" defTabSz="274574">
              <a:spcBef>
                <a:spcPts val="1900"/>
              </a:spcBef>
              <a:defRPr sz="1800"/>
            </a:pPr>
            <a:r>
              <a:rPr sz="1786"/>
              <a:t>Le trésorier reçoit délégation générale pour procéder à tout type d'opération sur les comptes bancaires au nom du comité (virements, retrait de fond, commandes,achats ).</a:t>
            </a:r>
          </a:p>
          <a:p>
            <a:pPr marL="238759" lvl="0" indent="-238759" defTabSz="274574">
              <a:spcBef>
                <a:spcPts val="1900"/>
              </a:spcBef>
              <a:defRPr sz="1800"/>
            </a:pPr>
            <a:r>
              <a:rPr sz="1786"/>
              <a:t>En absence du trésorier son adjoint à également pouvoir de signature quant aux opération bancaires. </a:t>
            </a:r>
          </a:p>
        </p:txBody>
      </p:sp>
      <p:sp>
        <p:nvSpPr>
          <p:cNvPr id="80" name="Shape 80"/>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82" name="Shape 82"/>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Article 6- Commissions</a:t>
            </a:r>
          </a:p>
        </p:txBody>
      </p:sp>
      <p:sp>
        <p:nvSpPr>
          <p:cNvPr id="83" name="Shape 83"/>
          <p:cNvSpPr>
            <a:spLocks noGrp="1"/>
          </p:cNvSpPr>
          <p:nvPr>
            <p:ph type="body" idx="1"/>
          </p:nvPr>
        </p:nvSpPr>
        <p:spPr>
          <a:prstGeom prst="rect">
            <a:avLst/>
          </a:prstGeom>
        </p:spPr>
        <p:txBody>
          <a:bodyPr/>
          <a:lstStyle/>
          <a:p>
            <a:pPr marL="279400" lvl="0" indent="-279400" defTabSz="321310">
              <a:spcBef>
                <a:spcPts val="2300"/>
              </a:spcBef>
              <a:defRPr sz="1800"/>
            </a:pPr>
            <a:r>
              <a:rPr sz="2090"/>
              <a:t>La Délégation Unique du Personnel se réserve le droit de créer en cas de besoin toute commission en cours de mandat à titre permanent ou provisoire chargée d'étudier des problèmes relevant de sa compétence.</a:t>
            </a:r>
          </a:p>
          <a:p>
            <a:pPr marL="279400" lvl="0" indent="-279400" defTabSz="321310">
              <a:spcBef>
                <a:spcPts val="2300"/>
              </a:spcBef>
              <a:defRPr sz="1800"/>
            </a:pPr>
            <a:r>
              <a:rPr sz="2090"/>
              <a:t>Le comité procède à l'élection des membres des commissions. Chaque commission est présidée par un membre de la DUP titulaire ou suppléant. Ces commissions peuvent êtres ouverts aux autres salariés de l'association ( ce qui contribue à une plus grande communication de la DUP avec les salariés de l'association ASAEE)  </a:t>
            </a:r>
          </a:p>
          <a:p>
            <a:pPr marL="279400" lvl="0" indent="-279400" defTabSz="321310">
              <a:spcBef>
                <a:spcPts val="2300"/>
              </a:spcBef>
              <a:defRPr sz="1800"/>
            </a:pPr>
            <a:r>
              <a:rPr sz="2090"/>
              <a:t>Les membres élus de la DUP désigneront ces salariés.</a:t>
            </a:r>
          </a:p>
          <a:p>
            <a:pPr marL="279400" lvl="0" indent="-279400" defTabSz="321310">
              <a:spcBef>
                <a:spcPts val="2300"/>
              </a:spcBef>
              <a:defRPr sz="1800"/>
            </a:pPr>
            <a:r>
              <a:rPr sz="2090"/>
              <a:t>La DUP définit un cahier des charges à l'intention de chaque commission qui ne peut agir que par délégation du comité et dans les limites des attributions qu'elle a reçues</a:t>
            </a:r>
          </a:p>
          <a:p>
            <a:pPr marL="279400" lvl="0" indent="-279400" defTabSz="321310">
              <a:spcBef>
                <a:spcPts val="2300"/>
              </a:spcBef>
              <a:defRPr sz="1800"/>
            </a:pPr>
            <a:r>
              <a:rPr sz="2090"/>
              <a:t>L'employeur adresse tous les documents relatifs aux travaux des commissions ainsi constituées.</a:t>
            </a:r>
          </a:p>
          <a:p>
            <a:pPr marL="279400" lvl="0" indent="-279400" defTabSz="321310">
              <a:spcBef>
                <a:spcPts val="2300"/>
              </a:spcBef>
              <a:defRPr sz="1800"/>
            </a:pPr>
            <a:r>
              <a:rPr sz="2090"/>
              <a:t>Chaque commission rend compte de son activité au comité aux dates prévues par le cahier des charges. </a:t>
            </a:r>
          </a:p>
        </p:txBody>
      </p:sp>
      <p:sp>
        <p:nvSpPr>
          <p:cNvPr id="84" name="Shape 84"/>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86" name="Shape 86"/>
          <p:cNvSpPr>
            <a:spLocks noGrp="1"/>
          </p:cNvSpPr>
          <p:nvPr>
            <p:ph type="title"/>
          </p:nvPr>
        </p:nvSpPr>
        <p:spPr>
          <a:prstGeom prst="rect">
            <a:avLst/>
          </a:prstGeom>
        </p:spPr>
        <p:txBody>
          <a:bodyPr/>
          <a:lstStyle>
            <a:lvl1pPr algn="ctr"/>
          </a:lstStyle>
          <a:p>
            <a:pPr lvl="0">
              <a:defRPr sz="1800" spc="0">
                <a:solidFill>
                  <a:srgbClr val="000000"/>
                </a:solidFill>
              </a:defRPr>
            </a:pPr>
            <a:r>
              <a:rPr sz="6400" spc="-128">
                <a:solidFill>
                  <a:srgbClr val="314864"/>
                </a:solidFill>
              </a:rPr>
              <a:t>LES REUNIONS </a:t>
            </a:r>
          </a:p>
        </p:txBody>
      </p:sp>
      <p:sp>
        <p:nvSpPr>
          <p:cNvPr id="87" name="Shape 87"/>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89" name="Shape 89"/>
          <p:cNvSpPr>
            <a:spLocks noGrp="1"/>
          </p:cNvSpPr>
          <p:nvPr>
            <p:ph type="title"/>
          </p:nvPr>
        </p:nvSpPr>
        <p:spPr>
          <a:prstGeom prst="rect">
            <a:avLst/>
          </a:prstGeom>
        </p:spPr>
        <p:txBody>
          <a:bodyPr/>
          <a:lstStyle/>
          <a:p>
            <a:pPr lvl="0" defTabSz="560831">
              <a:defRPr sz="1800" spc="0">
                <a:solidFill>
                  <a:srgbClr val="000000"/>
                </a:solidFill>
              </a:defRPr>
            </a:pPr>
            <a:r>
              <a:rPr sz="6144" spc="-122">
                <a:solidFill>
                  <a:srgbClr val="314864"/>
                </a:solidFill>
              </a:rPr>
              <a:t>Article 7 - Réunions du comité</a:t>
            </a:r>
          </a:p>
          <a:p>
            <a:pPr lvl="0" defTabSz="560831">
              <a:defRPr sz="1800" spc="0">
                <a:solidFill>
                  <a:srgbClr val="000000"/>
                </a:solidFill>
              </a:defRPr>
            </a:pPr>
            <a:r>
              <a:rPr sz="6144" spc="-122">
                <a:solidFill>
                  <a:srgbClr val="314864"/>
                </a:solidFill>
              </a:rPr>
              <a:t>             7.1 - Périodicité  </a:t>
            </a:r>
          </a:p>
        </p:txBody>
      </p:sp>
      <p:sp>
        <p:nvSpPr>
          <p:cNvPr id="90" name="Shape 90"/>
          <p:cNvSpPr>
            <a:spLocks noGrp="1"/>
          </p:cNvSpPr>
          <p:nvPr>
            <p:ph type="body" idx="1"/>
          </p:nvPr>
        </p:nvSpPr>
        <p:spPr>
          <a:prstGeom prst="rect">
            <a:avLst/>
          </a:prstGeom>
        </p:spPr>
        <p:txBody>
          <a:bodyPr/>
          <a:lstStyle/>
          <a:p>
            <a:pPr lvl="0">
              <a:defRPr sz="1800"/>
            </a:pPr>
            <a:r>
              <a:rPr sz="3800"/>
              <a:t>Le comité se réunit au minimum une fois par mois, sur convocation du président, aux dates et heures que celui-ci aura fixé en concertation avec le secrétaire.</a:t>
            </a:r>
          </a:p>
          <a:p>
            <a:pPr lvl="0">
              <a:defRPr sz="1800"/>
            </a:pPr>
            <a:r>
              <a:rPr sz="3800"/>
              <a:t>Les réunions auront lieu ............... </a:t>
            </a:r>
          </a:p>
          <a:p>
            <a:pPr lvl="0">
              <a:defRPr sz="1800"/>
            </a:pPr>
            <a:r>
              <a:rPr sz="3800"/>
              <a:t>Des réunions exceptionnelles peuvent se tenir :                 - à la demande de la majorité des membres de la DUP.   - à la demande du président, chaque fois que la consultation ou l'avis de la DUP est requis. </a:t>
            </a:r>
          </a:p>
        </p:txBody>
      </p:sp>
      <p:sp>
        <p:nvSpPr>
          <p:cNvPr id="91" name="Shape 91"/>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93" name="Shape 93"/>
          <p:cNvSpPr>
            <a:spLocks noGrp="1"/>
          </p:cNvSpPr>
          <p:nvPr>
            <p:ph type="title"/>
          </p:nvPr>
        </p:nvSpPr>
        <p:spPr>
          <a:prstGeom prst="rect">
            <a:avLst/>
          </a:prstGeom>
        </p:spPr>
        <p:txBody>
          <a:bodyPr/>
          <a:lstStyle/>
          <a:p>
            <a:pPr lvl="0" defTabSz="560831">
              <a:defRPr sz="1800" spc="0">
                <a:solidFill>
                  <a:srgbClr val="000000"/>
                </a:solidFill>
              </a:defRPr>
            </a:pPr>
            <a:r>
              <a:rPr sz="6144" spc="-122">
                <a:solidFill>
                  <a:srgbClr val="314864"/>
                </a:solidFill>
              </a:rPr>
              <a:t>Article 7 - Réunions du comité</a:t>
            </a:r>
          </a:p>
          <a:p>
            <a:pPr lvl="0" defTabSz="560831">
              <a:defRPr sz="1800" spc="0">
                <a:solidFill>
                  <a:srgbClr val="000000"/>
                </a:solidFill>
              </a:defRPr>
            </a:pPr>
            <a:r>
              <a:rPr sz="6144" spc="-122">
                <a:solidFill>
                  <a:srgbClr val="314864"/>
                </a:solidFill>
              </a:rPr>
              <a:t>             7.2 - Convocations  </a:t>
            </a:r>
          </a:p>
        </p:txBody>
      </p:sp>
      <p:sp>
        <p:nvSpPr>
          <p:cNvPr id="94" name="Shape 94"/>
          <p:cNvSpPr>
            <a:spLocks noGrp="1"/>
          </p:cNvSpPr>
          <p:nvPr>
            <p:ph type="body" idx="1"/>
          </p:nvPr>
        </p:nvSpPr>
        <p:spPr>
          <a:xfrm>
            <a:off x="172862" y="2743327"/>
            <a:ext cx="12293601" cy="6324600"/>
          </a:xfrm>
          <a:prstGeom prst="rect">
            <a:avLst/>
          </a:prstGeom>
        </p:spPr>
        <p:txBody>
          <a:bodyPr/>
          <a:lstStyle/>
          <a:p>
            <a:pPr marL="391159" lvl="0" indent="-391159" defTabSz="449833">
              <a:spcBef>
                <a:spcPts val="3200"/>
              </a:spcBef>
              <a:defRPr sz="1800"/>
            </a:pPr>
            <a:r>
              <a:rPr sz="2925"/>
              <a:t>Le président convoque chacun des membres titulaires et suppléants, ainsi que les représentants syndicaux auprès de la DUP par courrier ou courriel adressés au moins trois jours avant la réunion aux intéressés.</a:t>
            </a:r>
          </a:p>
          <a:p>
            <a:pPr marL="391159" lvl="0" indent="-391159" defTabSz="449833">
              <a:spcBef>
                <a:spcPts val="3200"/>
              </a:spcBef>
              <a:defRPr sz="1800"/>
            </a:pPr>
            <a:r>
              <a:rPr sz="2925"/>
              <a:t>les élus titulaires et suppléants participent à la réunion mensuelle</a:t>
            </a:r>
          </a:p>
          <a:p>
            <a:pPr marL="391159" lvl="0" indent="-391159" defTabSz="449833">
              <a:spcBef>
                <a:spcPts val="3200"/>
              </a:spcBef>
              <a:defRPr sz="1800"/>
            </a:pPr>
            <a:r>
              <a:rPr sz="2925"/>
              <a:t>Au sein de la DUP , le comité d'entreprise et les Délégués du Personnel continuent à coexister et doivent se réunir séparément selon les règles qui leur sont propres. Ces réunions ont lieu à la suite l'une de l'autre. </a:t>
            </a:r>
          </a:p>
          <a:p>
            <a:pPr marL="391159" lvl="0" indent="-391159" defTabSz="449833">
              <a:spcBef>
                <a:spcPts val="3200"/>
              </a:spcBef>
              <a:defRPr sz="1800"/>
            </a:pPr>
            <a:r>
              <a:rPr sz="2925"/>
              <a:t>Tout d'abord seront examinées les questions des Délégués du Personnel, posées par écrit , puis se tiendra la réunion consacrée au Comité d'Entreprise sur la base de l'ordre du jour.    </a:t>
            </a:r>
          </a:p>
        </p:txBody>
      </p:sp>
      <p:sp>
        <p:nvSpPr>
          <p:cNvPr id="95" name="Shape 95"/>
          <p:cNvSpPr/>
          <p:nvPr/>
        </p:nvSpPr>
        <p:spPr>
          <a:xfrm>
            <a:off x="504088" y="188346"/>
            <a:ext cx="9042373"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97" name="Shape 97"/>
          <p:cNvSpPr>
            <a:spLocks noGrp="1"/>
          </p:cNvSpPr>
          <p:nvPr>
            <p:ph type="title"/>
          </p:nvPr>
        </p:nvSpPr>
        <p:spPr>
          <a:prstGeom prst="rect">
            <a:avLst/>
          </a:prstGeom>
        </p:spPr>
        <p:txBody>
          <a:bodyPr/>
          <a:lstStyle/>
          <a:p>
            <a:pPr lvl="0" defTabSz="537463">
              <a:defRPr sz="1800" spc="0">
                <a:solidFill>
                  <a:srgbClr val="000000"/>
                </a:solidFill>
              </a:defRPr>
            </a:pPr>
            <a:r>
              <a:rPr sz="5888" spc="-117">
                <a:solidFill>
                  <a:srgbClr val="314864"/>
                </a:solidFill>
              </a:rPr>
              <a:t>Article 7 - Réunions du comité</a:t>
            </a:r>
          </a:p>
          <a:p>
            <a:pPr lvl="0" defTabSz="537463">
              <a:defRPr sz="1800" spc="0">
                <a:solidFill>
                  <a:srgbClr val="000000"/>
                </a:solidFill>
              </a:defRPr>
            </a:pPr>
            <a:r>
              <a:rPr sz="5888" spc="-117">
                <a:solidFill>
                  <a:srgbClr val="314864"/>
                </a:solidFill>
              </a:rPr>
              <a:t>            7-3 - Participants aux réunions</a:t>
            </a:r>
          </a:p>
        </p:txBody>
      </p:sp>
      <p:sp>
        <p:nvSpPr>
          <p:cNvPr id="98" name="Shape 98"/>
          <p:cNvSpPr>
            <a:spLocks noGrp="1"/>
          </p:cNvSpPr>
          <p:nvPr>
            <p:ph type="body" idx="1"/>
          </p:nvPr>
        </p:nvSpPr>
        <p:spPr>
          <a:prstGeom prst="rect">
            <a:avLst/>
          </a:prstGeom>
        </p:spPr>
        <p:txBody>
          <a:bodyPr/>
          <a:lstStyle/>
          <a:p>
            <a:pPr marL="345440" lvl="0" indent="-345440" defTabSz="397256">
              <a:spcBef>
                <a:spcPts val="2800"/>
              </a:spcBef>
              <a:defRPr sz="1800"/>
            </a:pPr>
            <a:r>
              <a:rPr sz="2584"/>
              <a:t>Participent aux réunions les personnes énumérées à l'article 3 du présent règlement.</a:t>
            </a:r>
          </a:p>
          <a:p>
            <a:pPr marL="345440" lvl="0" indent="-345440" defTabSz="397256">
              <a:spcBef>
                <a:spcPts val="2800"/>
              </a:spcBef>
              <a:defRPr sz="1800"/>
            </a:pPr>
            <a:r>
              <a:rPr sz="2584"/>
              <a:t>Lorsqu'un membre titulaire est absent, son suppléant siège en qualité de titulaire.</a:t>
            </a:r>
          </a:p>
          <a:p>
            <a:pPr marL="345440" lvl="0" indent="-345440" defTabSz="397256">
              <a:spcBef>
                <a:spcPts val="2800"/>
              </a:spcBef>
              <a:defRPr sz="1800"/>
            </a:pPr>
            <a:r>
              <a:rPr sz="2584"/>
              <a:t>En raison des questions à l'ordre du jour, peuvent être également invités aux réunions : des experts techniques, un expert comptable, le commissaire aux comptes, des experts techniques....</a:t>
            </a:r>
          </a:p>
          <a:p>
            <a:pPr marL="345440" lvl="0" indent="-345440" defTabSz="397256">
              <a:spcBef>
                <a:spcPts val="2800"/>
              </a:spcBef>
              <a:defRPr sz="1800"/>
            </a:pPr>
            <a:r>
              <a:rPr sz="2584"/>
              <a:t>Le président pourra se faire assister par un ou deux collaborateurs et ,avec l'accord des représentants de la DUP ,par d'autres personnes dont la compétence est requise pour les questions de l'ordre du jour.</a:t>
            </a:r>
          </a:p>
          <a:p>
            <a:pPr marL="345440" lvl="0" indent="-345440" defTabSz="397256">
              <a:spcBef>
                <a:spcPts val="2800"/>
              </a:spcBef>
              <a:defRPr sz="1800"/>
            </a:pPr>
            <a:r>
              <a:rPr sz="2584"/>
              <a:t> La DUP pourra également se faire assister avec l'accord du président ,par une personnes dont la compétence est requise pour les questions de l'ordre du jour.</a:t>
            </a:r>
          </a:p>
        </p:txBody>
      </p:sp>
      <p:sp>
        <p:nvSpPr>
          <p:cNvPr id="99" name="Shape 99"/>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01" name="Shape 101"/>
          <p:cNvSpPr>
            <a:spLocks noGrp="1"/>
          </p:cNvSpPr>
          <p:nvPr>
            <p:ph type="title"/>
          </p:nvPr>
        </p:nvSpPr>
        <p:spPr>
          <a:prstGeom prst="rect">
            <a:avLst/>
          </a:prstGeom>
        </p:spPr>
        <p:txBody>
          <a:bodyPr/>
          <a:lstStyle/>
          <a:p>
            <a:pPr lvl="0" defTabSz="560831">
              <a:defRPr sz="1800" spc="0">
                <a:solidFill>
                  <a:srgbClr val="000000"/>
                </a:solidFill>
              </a:defRPr>
            </a:pPr>
            <a:r>
              <a:rPr sz="6144" spc="-122">
                <a:solidFill>
                  <a:srgbClr val="314864"/>
                </a:solidFill>
              </a:rPr>
              <a:t>Article 7 - Réunions du comité</a:t>
            </a:r>
          </a:p>
          <a:p>
            <a:pPr lvl="0" defTabSz="560831">
              <a:defRPr sz="1800" spc="0">
                <a:solidFill>
                  <a:srgbClr val="000000"/>
                </a:solidFill>
              </a:defRPr>
            </a:pPr>
            <a:r>
              <a:rPr sz="6144" spc="-122">
                <a:solidFill>
                  <a:srgbClr val="314864"/>
                </a:solidFill>
              </a:rPr>
              <a:t>            7-4 - Dépôt des questions</a:t>
            </a:r>
          </a:p>
        </p:txBody>
      </p:sp>
      <p:sp>
        <p:nvSpPr>
          <p:cNvPr id="102" name="Shape 102"/>
          <p:cNvSpPr>
            <a:spLocks noGrp="1"/>
          </p:cNvSpPr>
          <p:nvPr>
            <p:ph type="body" idx="1"/>
          </p:nvPr>
        </p:nvSpPr>
        <p:spPr>
          <a:prstGeom prst="rect">
            <a:avLst/>
          </a:prstGeom>
        </p:spPr>
        <p:txBody>
          <a:bodyPr/>
          <a:lstStyle/>
          <a:p>
            <a:pPr lvl="0">
              <a:defRPr sz="1800"/>
            </a:pPr>
            <a:r>
              <a:rPr sz="3800"/>
              <a:t>les questions soumises par les représentants de la DUP  doivent être communiquées au président ou au secrétaire au moins 7 jours (sept) avant la réunion.</a:t>
            </a:r>
          </a:p>
          <a:p>
            <a:pPr lvl="0">
              <a:defRPr sz="1800"/>
            </a:pPr>
            <a:r>
              <a:rPr sz="3800"/>
              <a:t>Le président peut refuser l'inscription des questions n'entrant pas dans les attributions du comité  </a:t>
            </a:r>
          </a:p>
        </p:txBody>
      </p:sp>
      <p:sp>
        <p:nvSpPr>
          <p:cNvPr id="103" name="Shape 103"/>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05" name="Shape 105"/>
          <p:cNvSpPr>
            <a:spLocks noGrp="1"/>
          </p:cNvSpPr>
          <p:nvPr>
            <p:ph type="title"/>
          </p:nvPr>
        </p:nvSpPr>
        <p:spPr>
          <a:prstGeom prst="rect">
            <a:avLst/>
          </a:prstGeom>
        </p:spPr>
        <p:txBody>
          <a:bodyPr/>
          <a:lstStyle/>
          <a:p>
            <a:pPr lvl="0" defTabSz="560831">
              <a:defRPr sz="1800" spc="0">
                <a:solidFill>
                  <a:srgbClr val="000000"/>
                </a:solidFill>
              </a:defRPr>
            </a:pPr>
            <a:r>
              <a:rPr sz="6144" spc="-122">
                <a:solidFill>
                  <a:srgbClr val="314864"/>
                </a:solidFill>
              </a:rPr>
              <a:t>Article 7 - Réunions du comité</a:t>
            </a:r>
          </a:p>
          <a:p>
            <a:pPr lvl="0" defTabSz="560831">
              <a:defRPr sz="1800" spc="0">
                <a:solidFill>
                  <a:srgbClr val="000000"/>
                </a:solidFill>
              </a:defRPr>
            </a:pPr>
            <a:r>
              <a:rPr sz="6144" spc="-122">
                <a:solidFill>
                  <a:srgbClr val="314864"/>
                </a:solidFill>
              </a:rPr>
              <a:t>            7-5 - Ordre du jour </a:t>
            </a:r>
          </a:p>
        </p:txBody>
      </p:sp>
      <p:sp>
        <p:nvSpPr>
          <p:cNvPr id="106" name="Shape 106"/>
          <p:cNvSpPr>
            <a:spLocks noGrp="1"/>
          </p:cNvSpPr>
          <p:nvPr>
            <p:ph type="body" idx="1"/>
          </p:nvPr>
        </p:nvSpPr>
        <p:spPr>
          <a:prstGeom prst="rect">
            <a:avLst/>
          </a:prstGeom>
        </p:spPr>
        <p:txBody>
          <a:bodyPr/>
          <a:lstStyle/>
          <a:p>
            <a:pPr marL="299719" lvl="0" indent="-299719" defTabSz="344677">
              <a:spcBef>
                <a:spcPts val="2400"/>
              </a:spcBef>
              <a:defRPr sz="1800"/>
            </a:pPr>
            <a:r>
              <a:rPr sz="2241"/>
              <a:t>l'ordre du jour,établit et arrêté conjointement par le président et le secrétaire comprend:                                                                                        - l'approbation du procès verbal de la réunion précédente                                                                             - les questions légalement soumises à la consultation ou à l'information du comité                                                                                   - les questions émanant des représentants du personnel                                                                              - les questions diverses </a:t>
            </a:r>
          </a:p>
          <a:p>
            <a:pPr marL="299719" lvl="0" indent="-299719" defTabSz="344677">
              <a:spcBef>
                <a:spcPts val="2400"/>
              </a:spcBef>
              <a:defRPr sz="1800"/>
            </a:pPr>
            <a:r>
              <a:rPr sz="2241"/>
              <a:t>l'ordre du jour est annexé à la convocation , chaque membre peut demander l'inscription d'une question à l'ordre du jour , il doit alors en informer la secrétaire en amont de la rencontre avec le président</a:t>
            </a:r>
          </a:p>
          <a:p>
            <a:pPr marL="299719" lvl="0" indent="-299719" defTabSz="344677">
              <a:spcBef>
                <a:spcPts val="2400"/>
              </a:spcBef>
              <a:defRPr sz="1800"/>
            </a:pPr>
            <a:r>
              <a:rPr sz="2241"/>
              <a:t> Toutefois, lorsque des consultations rendues obligatoires par une disposition législative, réglementaire ou par un accord collectif de travail, elles y sont inscrites de plein droit par le secrétaire ou par le président.Ils veilleront alors à clarifier ensemble l'objet de la question CE ainsi que la nature de la délibération que chaque question requière à l'issue des débats.</a:t>
            </a:r>
          </a:p>
          <a:p>
            <a:pPr marL="299719" lvl="0" indent="-299719" defTabSz="344677">
              <a:spcBef>
                <a:spcPts val="2400"/>
              </a:spcBef>
              <a:defRPr sz="1800"/>
            </a:pPr>
            <a:r>
              <a:rPr sz="2241"/>
              <a:t>La DUP à toutefois  la possibilité de décider, par vote majoritaire de renvoyer l'examen d'un ou plusieurs questions à une date ultérieure, fixée dans la date de renvoi.  </a:t>
            </a:r>
          </a:p>
        </p:txBody>
      </p:sp>
      <p:sp>
        <p:nvSpPr>
          <p:cNvPr id="107" name="Shape 107"/>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09" name="Shape 109"/>
          <p:cNvSpPr>
            <a:spLocks noGrp="1"/>
          </p:cNvSpPr>
          <p:nvPr>
            <p:ph type="title"/>
          </p:nvPr>
        </p:nvSpPr>
        <p:spPr>
          <a:prstGeom prst="rect">
            <a:avLst/>
          </a:prstGeom>
        </p:spPr>
        <p:txBody>
          <a:bodyPr/>
          <a:lstStyle/>
          <a:p>
            <a:pPr lvl="0" defTabSz="560831">
              <a:defRPr sz="1800" spc="0">
                <a:solidFill>
                  <a:srgbClr val="000000"/>
                </a:solidFill>
              </a:defRPr>
            </a:pPr>
            <a:r>
              <a:rPr sz="6144" spc="-122">
                <a:solidFill>
                  <a:srgbClr val="314864"/>
                </a:solidFill>
              </a:rPr>
              <a:t>Article 7 - Réunions du comité</a:t>
            </a:r>
          </a:p>
          <a:p>
            <a:pPr lvl="0" defTabSz="560831">
              <a:defRPr sz="1800" spc="0">
                <a:solidFill>
                  <a:srgbClr val="000000"/>
                </a:solidFill>
              </a:defRPr>
            </a:pPr>
            <a:r>
              <a:rPr sz="6144" spc="-122">
                <a:solidFill>
                  <a:srgbClr val="314864"/>
                </a:solidFill>
              </a:rPr>
              <a:t>            7-6 - Tenue des réunions </a:t>
            </a:r>
          </a:p>
        </p:txBody>
      </p:sp>
      <p:sp>
        <p:nvSpPr>
          <p:cNvPr id="110" name="Shape 110"/>
          <p:cNvSpPr>
            <a:spLocks noGrp="1"/>
          </p:cNvSpPr>
          <p:nvPr>
            <p:ph type="body" idx="1"/>
          </p:nvPr>
        </p:nvSpPr>
        <p:spPr>
          <a:xfrm>
            <a:off x="355600" y="3045411"/>
            <a:ext cx="12293599" cy="5905828"/>
          </a:xfrm>
          <a:prstGeom prst="rect">
            <a:avLst/>
          </a:prstGeom>
        </p:spPr>
        <p:txBody>
          <a:bodyPr/>
          <a:lstStyle/>
          <a:p>
            <a:pPr marL="309880" lvl="0" indent="-309880" defTabSz="356362">
              <a:spcBef>
                <a:spcPts val="2500"/>
              </a:spcBef>
              <a:defRPr sz="1800"/>
            </a:pPr>
            <a:r>
              <a:rPr sz="2318"/>
              <a:t>Le président ouvre la séance et donne la parole au secrétaire </a:t>
            </a:r>
          </a:p>
          <a:p>
            <a:pPr marL="309880" lvl="0" indent="-309880" defTabSz="356362">
              <a:spcBef>
                <a:spcPts val="2500"/>
              </a:spcBef>
              <a:defRPr sz="1800"/>
            </a:pPr>
            <a:r>
              <a:rPr sz="2318"/>
              <a:t>Le président organise les débats,le secrétaire veille que les débats ne dévient pas de l'ordre du jour </a:t>
            </a:r>
          </a:p>
          <a:p>
            <a:pPr marL="309880" lvl="0" indent="-309880" defTabSz="356362">
              <a:spcBef>
                <a:spcPts val="2500"/>
              </a:spcBef>
              <a:defRPr sz="1800"/>
            </a:pPr>
            <a:r>
              <a:rPr sz="2318"/>
              <a:t>Le secrétaire lit et fait adopter par les membres  le procès verbal de la réunion précédente</a:t>
            </a:r>
          </a:p>
          <a:p>
            <a:pPr marL="309880" lvl="0" indent="-309880" defTabSz="356362">
              <a:spcBef>
                <a:spcPts val="2500"/>
              </a:spcBef>
              <a:defRPr sz="1800"/>
            </a:pPr>
            <a:r>
              <a:rPr sz="2318"/>
              <a:t>Le président ne peut lever la  séance avant que l'ordre du jour soit épuisé </a:t>
            </a:r>
          </a:p>
          <a:p>
            <a:pPr marL="309880" lvl="0" indent="-309880" defTabSz="356362">
              <a:spcBef>
                <a:spcPts val="2500"/>
              </a:spcBef>
              <a:defRPr sz="1800"/>
            </a:pPr>
            <a:r>
              <a:rPr sz="2318"/>
              <a:t>Tous les participants, qu'ils aient voix délibératives ou consultative, peuvent participer aux débats et jouissent de la plus grande liberté d'expression tant que leurs propos se rapportent aux questions de l'ordre du jour </a:t>
            </a:r>
          </a:p>
          <a:p>
            <a:pPr marL="309880" lvl="0" indent="-309880" defTabSz="356362">
              <a:spcBef>
                <a:spcPts val="2500"/>
              </a:spcBef>
              <a:defRPr sz="1800"/>
            </a:pPr>
            <a:r>
              <a:rPr sz="2318"/>
              <a:t>Les questions non inscrites à l'ordre du jour peuvent être débattues dans les questions diverses,sauf opposition du président et/ou de la majorité des représentants du personnel .  </a:t>
            </a:r>
          </a:p>
        </p:txBody>
      </p:sp>
      <p:sp>
        <p:nvSpPr>
          <p:cNvPr id="111" name="Shape 111"/>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13" name="Shape 113"/>
          <p:cNvSpPr>
            <a:spLocks noGrp="1"/>
          </p:cNvSpPr>
          <p:nvPr>
            <p:ph type="title"/>
          </p:nvPr>
        </p:nvSpPr>
        <p:spPr>
          <a:prstGeom prst="rect">
            <a:avLst/>
          </a:prstGeom>
        </p:spPr>
        <p:txBody>
          <a:bodyPr/>
          <a:lstStyle/>
          <a:p>
            <a:pPr lvl="0" defTabSz="385572">
              <a:defRPr sz="1800" spc="0">
                <a:solidFill>
                  <a:srgbClr val="000000"/>
                </a:solidFill>
              </a:defRPr>
            </a:pPr>
            <a:r>
              <a:rPr sz="4224" spc="-84">
                <a:solidFill>
                  <a:srgbClr val="314864"/>
                </a:solidFill>
              </a:rPr>
              <a:t>Article 7 - Réunions du comité</a:t>
            </a:r>
          </a:p>
          <a:p>
            <a:pPr lvl="0" defTabSz="385572">
              <a:defRPr sz="1800" spc="0">
                <a:solidFill>
                  <a:srgbClr val="000000"/>
                </a:solidFill>
              </a:defRPr>
            </a:pPr>
            <a:r>
              <a:rPr sz="4224" spc="-84">
                <a:solidFill>
                  <a:srgbClr val="314864"/>
                </a:solidFill>
              </a:rPr>
              <a:t>7.7- Assistance par une personne extérieur à la DUP</a:t>
            </a:r>
          </a:p>
        </p:txBody>
      </p:sp>
      <p:sp>
        <p:nvSpPr>
          <p:cNvPr id="114" name="Shape 114"/>
          <p:cNvSpPr>
            <a:spLocks noGrp="1"/>
          </p:cNvSpPr>
          <p:nvPr>
            <p:ph type="body" idx="1"/>
          </p:nvPr>
        </p:nvSpPr>
        <p:spPr>
          <a:prstGeom prst="rect">
            <a:avLst/>
          </a:prstGeom>
        </p:spPr>
        <p:txBody>
          <a:bodyPr/>
          <a:lstStyle/>
          <a:p>
            <a:pPr lvl="0">
              <a:defRPr sz="1800"/>
            </a:pPr>
            <a:r>
              <a:rPr sz="3800"/>
              <a:t>Indépendamment de la possibilité légale d'être assisté, par un ou deux collaborateurs appartenant aux salariés de l'association ASALEE , l'employeur ou son représentant peut inviter, sous réserve de l'accord à la majorité des membres de la DUP, une personne extérieure de l'association ASALEE afin de participer à tout ou une partie de la réunion.  </a:t>
            </a:r>
          </a:p>
        </p:txBody>
      </p:sp>
      <p:sp>
        <p:nvSpPr>
          <p:cNvPr id="115" name="Shape 115"/>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48" name="Shape 48"/>
          <p:cNvSpPr>
            <a:spLocks noGrp="1"/>
          </p:cNvSpPr>
          <p:nvPr>
            <p:ph type="body" idx="1"/>
          </p:nvPr>
        </p:nvSpPr>
        <p:spPr>
          <a:xfrm>
            <a:off x="355600" y="444500"/>
            <a:ext cx="12293600" cy="8464748"/>
          </a:xfrm>
          <a:prstGeom prst="rect">
            <a:avLst/>
          </a:prstGeom>
        </p:spPr>
        <p:txBody>
          <a:bodyPr/>
          <a:lstStyle/>
          <a:p>
            <a:pPr lvl="0">
              <a:defRPr sz="1800"/>
            </a:pPr>
            <a:r>
              <a:rPr sz="3800" dirty="0"/>
              <a:t>La DUP </a:t>
            </a:r>
            <a:r>
              <a:rPr sz="3800" dirty="0" err="1"/>
              <a:t>cumule</a:t>
            </a:r>
            <a:r>
              <a:rPr sz="3800" dirty="0"/>
              <a:t> </a:t>
            </a:r>
            <a:r>
              <a:rPr sz="3800" dirty="0" err="1"/>
              <a:t>dans</a:t>
            </a:r>
            <a:r>
              <a:rPr sz="3800" dirty="0"/>
              <a:t> la </a:t>
            </a:r>
            <a:r>
              <a:rPr sz="3800" dirty="0" err="1"/>
              <a:t>même</a:t>
            </a:r>
            <a:r>
              <a:rPr sz="3800" dirty="0"/>
              <a:t> instance les </a:t>
            </a:r>
            <a:r>
              <a:rPr sz="3800" dirty="0" err="1"/>
              <a:t>fonctions</a:t>
            </a:r>
            <a:r>
              <a:rPr sz="3800" dirty="0"/>
              <a:t> de </a:t>
            </a:r>
            <a:r>
              <a:rPr sz="3800" dirty="0" err="1"/>
              <a:t>délégué</a:t>
            </a:r>
            <a:r>
              <a:rPr sz="3800" dirty="0"/>
              <a:t> du Personnel et </a:t>
            </a:r>
            <a:r>
              <a:rPr sz="3800" dirty="0" err="1"/>
              <a:t>celles</a:t>
            </a:r>
            <a:r>
              <a:rPr sz="3800" dirty="0"/>
              <a:t> du </a:t>
            </a:r>
            <a:r>
              <a:rPr sz="3800" dirty="0" err="1"/>
              <a:t>Comité</a:t>
            </a:r>
            <a:r>
              <a:rPr sz="3800" dirty="0"/>
              <a:t> </a:t>
            </a:r>
            <a:r>
              <a:rPr sz="3800" dirty="0" err="1"/>
              <a:t>d'Entreprise</a:t>
            </a:r>
            <a:r>
              <a:rPr sz="3800" dirty="0"/>
              <a:t> </a:t>
            </a:r>
          </a:p>
        </p:txBody>
      </p:sp>
      <p:sp>
        <p:nvSpPr>
          <p:cNvPr id="49" name="Shape 49"/>
          <p:cNvSpPr/>
          <p:nvPr/>
        </p:nvSpPr>
        <p:spPr>
          <a:xfrm>
            <a:off x="374650" y="310169"/>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17" name="Shape 117"/>
          <p:cNvSpPr>
            <a:spLocks noGrp="1"/>
          </p:cNvSpPr>
          <p:nvPr>
            <p:ph type="title"/>
          </p:nvPr>
        </p:nvSpPr>
        <p:spPr>
          <a:prstGeom prst="rect">
            <a:avLst/>
          </a:prstGeom>
        </p:spPr>
        <p:txBody>
          <a:bodyPr/>
          <a:lstStyle/>
          <a:p>
            <a:pPr lvl="0" defTabSz="560831">
              <a:defRPr sz="1800" spc="0">
                <a:solidFill>
                  <a:srgbClr val="000000"/>
                </a:solidFill>
              </a:defRPr>
            </a:pPr>
            <a:r>
              <a:rPr sz="6144" spc="-122">
                <a:solidFill>
                  <a:srgbClr val="314864"/>
                </a:solidFill>
              </a:rPr>
              <a:t>Article 7 - Réunions du comité</a:t>
            </a:r>
          </a:p>
          <a:p>
            <a:pPr lvl="0" defTabSz="560831">
              <a:defRPr sz="1800" spc="0">
                <a:solidFill>
                  <a:srgbClr val="000000"/>
                </a:solidFill>
              </a:defRPr>
            </a:pPr>
            <a:r>
              <a:rPr sz="6144" spc="-122">
                <a:solidFill>
                  <a:srgbClr val="314864"/>
                </a:solidFill>
              </a:rPr>
              <a:t>7.8- Votes</a:t>
            </a:r>
          </a:p>
        </p:txBody>
      </p:sp>
      <p:sp>
        <p:nvSpPr>
          <p:cNvPr id="118" name="Shape 118"/>
          <p:cNvSpPr>
            <a:spLocks noGrp="1"/>
          </p:cNvSpPr>
          <p:nvPr>
            <p:ph type="body" idx="1"/>
          </p:nvPr>
        </p:nvSpPr>
        <p:spPr>
          <a:prstGeom prst="rect">
            <a:avLst/>
          </a:prstGeom>
        </p:spPr>
        <p:txBody>
          <a:bodyPr/>
          <a:lstStyle/>
          <a:p>
            <a:pPr marL="320040" lvl="0" indent="-320040" defTabSz="368045">
              <a:spcBef>
                <a:spcPts val="2600"/>
              </a:spcBef>
              <a:defRPr sz="1800"/>
            </a:pPr>
            <a:r>
              <a:rPr sz="2394"/>
              <a:t>Les résolutions et les décisions sont adoptées à la majorité des présents , c'est à dire si au moins la moitié + 1 membres ayant une voie délibérative votent pour ( les votes nuls, blancs et abstentionnistes sont assimilés à des votes contres)</a:t>
            </a:r>
          </a:p>
          <a:p>
            <a:pPr marL="320040" lvl="0" indent="-320040" defTabSz="368045">
              <a:spcBef>
                <a:spcPts val="2600"/>
              </a:spcBef>
              <a:defRPr sz="1800"/>
            </a:pPr>
            <a:r>
              <a:rPr sz="2394"/>
              <a:t>Le vote s'effectue à main levée, sauf lorsque le vote à bulletin secret est imposé par les prescriptions légales ou lorsqu'il est demandé par un membre délibérant sur une question.</a:t>
            </a:r>
          </a:p>
          <a:p>
            <a:pPr marL="320040" lvl="0" indent="-320040" defTabSz="368045">
              <a:spcBef>
                <a:spcPts val="2600"/>
              </a:spcBef>
              <a:defRPr sz="1800"/>
            </a:pPr>
            <a:r>
              <a:rPr sz="2394"/>
              <a:t>En cas de partage des voix, aucun membre de la DUP ne bénéfice de voix prépondérante.</a:t>
            </a:r>
          </a:p>
          <a:p>
            <a:pPr marL="320040" lvl="0" indent="-320040" defTabSz="368045">
              <a:spcBef>
                <a:spcPts val="2600"/>
              </a:spcBef>
              <a:defRPr sz="1800"/>
            </a:pPr>
            <a:r>
              <a:rPr sz="2394"/>
              <a:t>Les votes se font selon la règle de la "majorité des voix" exprimée. En cas d'égalité, le candidat le plus âgé est élu.</a:t>
            </a:r>
          </a:p>
          <a:p>
            <a:pPr marL="320040" lvl="0" indent="-320040" defTabSz="368045">
              <a:spcBef>
                <a:spcPts val="2600"/>
              </a:spcBef>
              <a:defRPr sz="1800"/>
            </a:pPr>
            <a:r>
              <a:rPr sz="2394"/>
              <a:t>Le président fait procédé aux votes, à son dépouillement éventuel et proclame les résultats.</a:t>
            </a:r>
          </a:p>
        </p:txBody>
      </p:sp>
      <p:sp>
        <p:nvSpPr>
          <p:cNvPr id="119" name="Shape 119"/>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21" name="Shape 121"/>
          <p:cNvSpPr>
            <a:spLocks noGrp="1"/>
          </p:cNvSpPr>
          <p:nvPr>
            <p:ph type="title"/>
          </p:nvPr>
        </p:nvSpPr>
        <p:spPr>
          <a:prstGeom prst="rect">
            <a:avLst/>
          </a:prstGeom>
        </p:spPr>
        <p:txBody>
          <a:bodyPr/>
          <a:lstStyle/>
          <a:p>
            <a:pPr lvl="0" defTabSz="560831">
              <a:defRPr sz="1800" spc="0">
                <a:solidFill>
                  <a:srgbClr val="000000"/>
                </a:solidFill>
              </a:defRPr>
            </a:pPr>
            <a:r>
              <a:rPr sz="6144" spc="-122">
                <a:solidFill>
                  <a:srgbClr val="314864"/>
                </a:solidFill>
              </a:rPr>
              <a:t>Article 7 - Réunions du comité</a:t>
            </a:r>
          </a:p>
          <a:p>
            <a:pPr lvl="0" defTabSz="560831">
              <a:defRPr sz="1800" spc="0">
                <a:solidFill>
                  <a:srgbClr val="000000"/>
                </a:solidFill>
              </a:defRPr>
            </a:pPr>
            <a:r>
              <a:rPr sz="6144" spc="-122">
                <a:solidFill>
                  <a:srgbClr val="314864"/>
                </a:solidFill>
              </a:rPr>
              <a:t>7.9-Procés-verbaux</a:t>
            </a:r>
          </a:p>
        </p:txBody>
      </p:sp>
      <p:sp>
        <p:nvSpPr>
          <p:cNvPr id="122" name="Shape 122"/>
          <p:cNvSpPr>
            <a:spLocks noGrp="1"/>
          </p:cNvSpPr>
          <p:nvPr>
            <p:ph type="body" idx="1"/>
          </p:nvPr>
        </p:nvSpPr>
        <p:spPr>
          <a:xfrm>
            <a:off x="477424" y="3106324"/>
            <a:ext cx="12293601" cy="6324601"/>
          </a:xfrm>
          <a:prstGeom prst="rect">
            <a:avLst/>
          </a:prstGeom>
        </p:spPr>
        <p:txBody>
          <a:bodyPr/>
          <a:lstStyle/>
          <a:p>
            <a:pPr marL="248920" lvl="0" indent="-248920" defTabSz="286258">
              <a:spcBef>
                <a:spcPts val="2000"/>
              </a:spcBef>
              <a:defRPr sz="1800"/>
            </a:pPr>
            <a:r>
              <a:rPr sz="1862"/>
              <a:t>Le procès verbal de la réunion est établit par le secrétaire.</a:t>
            </a:r>
          </a:p>
          <a:p>
            <a:pPr marL="248920" lvl="0" indent="-248920" defTabSz="286258">
              <a:spcBef>
                <a:spcPts val="2000"/>
              </a:spcBef>
              <a:defRPr sz="1800"/>
            </a:pPr>
            <a:r>
              <a:rPr sz="1862"/>
              <a:t>Le procès verbal mentionne le nom de toutes les personnes présentes à la réunion, celles absentes ou excusées, l'heure d'ouverture et e fin de séance .</a:t>
            </a:r>
          </a:p>
          <a:p>
            <a:pPr marL="248920" lvl="0" indent="-248920" defTabSz="286258">
              <a:spcBef>
                <a:spcPts val="2000"/>
              </a:spcBef>
              <a:defRPr sz="1800"/>
            </a:pPr>
            <a:r>
              <a:rPr sz="1862"/>
              <a:t>Il donne en résumé des principales interventions ; le résultat des votes ; les décisions et recommandations adoptées au cours de la réunion.</a:t>
            </a:r>
          </a:p>
          <a:p>
            <a:pPr marL="248920" lvl="0" indent="-248920" defTabSz="286258">
              <a:spcBef>
                <a:spcPts val="2000"/>
              </a:spcBef>
              <a:defRPr sz="1800"/>
            </a:pPr>
            <a:r>
              <a:rPr sz="1862"/>
              <a:t>L'adoption de ces Procès Verbaux reste à l'ordre du jour de la séance suivante.Les modifications n'ayant pas fait l'objet de retranscriptions sont demandées et proposées au vote de la DUP. Cette adoption a lieu à la majorité des membres titulaires présents.</a:t>
            </a:r>
          </a:p>
          <a:p>
            <a:pPr marL="248920" lvl="0" indent="-248920" defTabSz="286258">
              <a:spcBef>
                <a:spcPts val="2000"/>
              </a:spcBef>
              <a:defRPr sz="1800"/>
            </a:pPr>
            <a:r>
              <a:rPr sz="1862"/>
              <a:t> A défaut de vote, le secrétaire n'est pas tenu de corriger son procès verbal </a:t>
            </a:r>
          </a:p>
          <a:p>
            <a:pPr marL="248920" lvl="0" indent="-248920" defTabSz="286258">
              <a:spcBef>
                <a:spcPts val="2000"/>
              </a:spcBef>
              <a:defRPr sz="1800"/>
            </a:pPr>
            <a:r>
              <a:rPr sz="1862"/>
              <a:t>Une fois approuvé,le procès verbal est signé par le secrétaire et le président.</a:t>
            </a:r>
          </a:p>
          <a:p>
            <a:pPr marL="248920" lvl="0" indent="-248920" defTabSz="286258">
              <a:spcBef>
                <a:spcPts val="2000"/>
              </a:spcBef>
              <a:defRPr sz="1800"/>
            </a:pPr>
            <a:r>
              <a:rPr sz="1862"/>
              <a:t>Le procès verbal peut ensuite être diffusé au personnel , à l'initiative de la secrétaire</a:t>
            </a:r>
          </a:p>
          <a:p>
            <a:pPr marL="248920" lvl="0" indent="-248920" defTabSz="286258">
              <a:spcBef>
                <a:spcPts val="2000"/>
              </a:spcBef>
              <a:defRPr sz="1800"/>
            </a:pPr>
            <a:r>
              <a:rPr sz="1862"/>
              <a:t>Il est rappelé que les membres de la DUP sont tenus à une obligation de discrétion , les élus devront préserver l'anonymat des salariés qui sont à l'origine des questions posées au Président de la DUP lors des réunions mensuelles.</a:t>
            </a:r>
          </a:p>
        </p:txBody>
      </p:sp>
      <p:sp>
        <p:nvSpPr>
          <p:cNvPr id="123" name="Shape 123"/>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25" name="Shape 125"/>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MOYENS DE LA DUP</a:t>
            </a:r>
          </a:p>
        </p:txBody>
      </p:sp>
      <p:sp>
        <p:nvSpPr>
          <p:cNvPr id="126" name="Shape 126"/>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28" name="Shape 128"/>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Article 8- Réunions préparatoires</a:t>
            </a:r>
          </a:p>
        </p:txBody>
      </p:sp>
      <p:sp>
        <p:nvSpPr>
          <p:cNvPr id="129" name="Shape 129"/>
          <p:cNvSpPr>
            <a:spLocks noGrp="1"/>
          </p:cNvSpPr>
          <p:nvPr>
            <p:ph type="body" idx="1"/>
          </p:nvPr>
        </p:nvSpPr>
        <p:spPr>
          <a:prstGeom prst="rect">
            <a:avLst/>
          </a:prstGeom>
        </p:spPr>
        <p:txBody>
          <a:bodyPr/>
          <a:lstStyle/>
          <a:p>
            <a:pPr lvl="0">
              <a:defRPr sz="1800"/>
            </a:pPr>
            <a:r>
              <a:rPr sz="3800"/>
              <a:t>Ces réunions préparatoires permettent aux représentants du personnel de se retrouver ensemble sans la présence de l'employeur .</a:t>
            </a:r>
          </a:p>
          <a:p>
            <a:pPr lvl="0">
              <a:defRPr sz="1800"/>
            </a:pPr>
            <a:r>
              <a:rPr sz="3800"/>
              <a:t>Il s'agit pour les élus, de réunions de travail.</a:t>
            </a:r>
          </a:p>
          <a:p>
            <a:pPr lvl="0">
              <a:defRPr sz="1800"/>
            </a:pPr>
            <a:r>
              <a:rPr sz="3800"/>
              <a:t>Les titulaires et les suppléants participent à la réunion.</a:t>
            </a:r>
          </a:p>
          <a:p>
            <a:pPr lvl="0">
              <a:defRPr sz="1800"/>
            </a:pPr>
            <a:r>
              <a:rPr sz="3800"/>
              <a:t>Ce temps est pris sur les heures de délégation. </a:t>
            </a:r>
          </a:p>
        </p:txBody>
      </p:sp>
      <p:sp>
        <p:nvSpPr>
          <p:cNvPr id="130" name="Shape 130"/>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32" name="Shape 132"/>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Article 9-Moyens financiers </a:t>
            </a:r>
          </a:p>
        </p:txBody>
      </p:sp>
      <p:sp>
        <p:nvSpPr>
          <p:cNvPr id="133" name="Shape 133"/>
          <p:cNvSpPr>
            <a:spLocks noGrp="1"/>
          </p:cNvSpPr>
          <p:nvPr>
            <p:ph type="body" idx="1"/>
          </p:nvPr>
        </p:nvSpPr>
        <p:spPr>
          <a:prstGeom prst="rect">
            <a:avLst/>
          </a:prstGeom>
        </p:spPr>
        <p:txBody>
          <a:bodyPr/>
          <a:lstStyle/>
          <a:p>
            <a:pPr marL="396239" lvl="0" indent="-396239" defTabSz="455675">
              <a:spcBef>
                <a:spcPts val="3200"/>
              </a:spcBef>
              <a:defRPr sz="1800"/>
            </a:pPr>
            <a:r>
              <a:rPr sz="2964"/>
              <a:t>Toute utilisation des fonds propres au comité d'entreprise fait obligatoirement l'objet d'une résolution, soumise aux votes des membres titulaires et adoptés à la majorité des membres présents</a:t>
            </a:r>
          </a:p>
          <a:p>
            <a:pPr marL="396239" lvl="0" indent="-396239" defTabSz="455675">
              <a:spcBef>
                <a:spcPts val="3200"/>
              </a:spcBef>
              <a:defRPr sz="1800"/>
            </a:pPr>
            <a:r>
              <a:rPr sz="2964"/>
              <a:t>Le comité d'entreprise perçoit de la société une subvention annuelle affectée au financement des activités sociales et culturelles. Cette subvention, de .….. % des salaires bruts versés par l'association, tels que calculés avant déduction des contributions sociales, est versée en …… (une ou plusieurs) fraction (s), le …… (la ou les dates).</a:t>
            </a:r>
          </a:p>
          <a:p>
            <a:pPr marL="396239" lvl="0" indent="-396239" defTabSz="455675">
              <a:spcBef>
                <a:spcPts val="3200"/>
              </a:spcBef>
              <a:defRPr sz="1800"/>
            </a:pPr>
            <a:r>
              <a:rPr sz="2964"/>
              <a:t>Le comité perçoit également une dotation de fonctionnement égale à 0,2% de la masse salariale brute. Cette dotation lui est versée en ……. (une ou plusieurs fois) par an.</a:t>
            </a:r>
          </a:p>
        </p:txBody>
      </p:sp>
      <p:sp>
        <p:nvSpPr>
          <p:cNvPr id="134" name="Shape 134"/>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36" name="Shape 136"/>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Article 10-Rôle et attributions </a:t>
            </a:r>
          </a:p>
        </p:txBody>
      </p:sp>
      <p:sp>
        <p:nvSpPr>
          <p:cNvPr id="137" name="Shape 137"/>
          <p:cNvSpPr>
            <a:spLocks noGrp="1"/>
          </p:cNvSpPr>
          <p:nvPr>
            <p:ph type="body" idx="1"/>
          </p:nvPr>
        </p:nvSpPr>
        <p:spPr>
          <a:prstGeom prst="rect">
            <a:avLst/>
          </a:prstGeom>
        </p:spPr>
        <p:txBody>
          <a:bodyPr/>
          <a:lstStyle/>
          <a:p>
            <a:pPr lvl="0">
              <a:defRPr sz="1800"/>
            </a:pPr>
            <a:r>
              <a:rPr sz="3800"/>
              <a:t>Conformément à la loi en ce qui concerne la DUP, alors que les délégués du personnel constituent la délégation du personnel au Comité d'entreprise, la DUP dispose à la fois des attributions de délégués du personnel et de celles du comité d'entreprise .La DUP à donc des attributions professionnelles, des attributions économiques, des attributions sociales  </a:t>
            </a:r>
          </a:p>
        </p:txBody>
      </p:sp>
      <p:sp>
        <p:nvSpPr>
          <p:cNvPr id="138" name="Shape 138"/>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40" name="Shape 140"/>
          <p:cNvSpPr>
            <a:spLocks noGrp="1"/>
          </p:cNvSpPr>
          <p:nvPr>
            <p:ph type="title"/>
          </p:nvPr>
        </p:nvSpPr>
        <p:spPr>
          <a:prstGeom prst="rect">
            <a:avLst/>
          </a:prstGeom>
        </p:spPr>
        <p:txBody>
          <a:bodyPr/>
          <a:lstStyle/>
          <a:p>
            <a:pPr lvl="0" defTabSz="560831">
              <a:defRPr sz="1800" spc="0">
                <a:solidFill>
                  <a:srgbClr val="000000"/>
                </a:solidFill>
              </a:defRPr>
            </a:pPr>
            <a:r>
              <a:rPr sz="6144" spc="-122">
                <a:solidFill>
                  <a:srgbClr val="314864"/>
                </a:solidFill>
              </a:rPr>
              <a:t>Article 10-Rôle et attributions </a:t>
            </a:r>
          </a:p>
          <a:p>
            <a:pPr lvl="0" defTabSz="560831">
              <a:defRPr sz="1800" spc="0">
                <a:solidFill>
                  <a:srgbClr val="000000"/>
                </a:solidFill>
              </a:defRPr>
            </a:pPr>
            <a:r>
              <a:rPr sz="6144" spc="-122">
                <a:solidFill>
                  <a:srgbClr val="314864"/>
                </a:solidFill>
              </a:rPr>
              <a:t>   10-1 Attributions professionnelles</a:t>
            </a:r>
          </a:p>
        </p:txBody>
      </p:sp>
      <p:sp>
        <p:nvSpPr>
          <p:cNvPr id="141" name="Shape 141"/>
          <p:cNvSpPr>
            <a:spLocks noGrp="1"/>
          </p:cNvSpPr>
          <p:nvPr>
            <p:ph type="body" idx="1"/>
          </p:nvPr>
        </p:nvSpPr>
        <p:spPr>
          <a:prstGeom prst="rect">
            <a:avLst/>
          </a:prstGeom>
        </p:spPr>
        <p:txBody>
          <a:bodyPr/>
          <a:lstStyle/>
          <a:p>
            <a:pPr marL="457200" lvl="0" indent="-457200" defTabSz="525779">
              <a:spcBef>
                <a:spcPts val="3700"/>
              </a:spcBef>
              <a:defRPr sz="1800"/>
            </a:pPr>
            <a:r>
              <a:rPr sz="3420"/>
              <a:t>La DUP participe à la désignation des membres du comité d'hygiène de Sécurité et Conditions de Travail (CHSCT)</a:t>
            </a:r>
          </a:p>
          <a:p>
            <a:pPr marL="457200" lvl="0" indent="-457200" defTabSz="525779">
              <a:spcBef>
                <a:spcPts val="3700"/>
              </a:spcBef>
              <a:defRPr sz="1800"/>
            </a:pPr>
            <a:r>
              <a:rPr sz="3420"/>
              <a:t>Elle formule, examine toute proposition de nature à améliorer les conditions de travail et d'emploi des salariés ainsi que leurs conditions de vie au sein de l'association.</a:t>
            </a:r>
          </a:p>
          <a:p>
            <a:pPr marL="457200" lvl="0" indent="-457200" defTabSz="525779">
              <a:spcBef>
                <a:spcPts val="3700"/>
              </a:spcBef>
              <a:defRPr sz="1800"/>
            </a:pPr>
            <a:r>
              <a:rPr sz="3420"/>
              <a:t>Elles est obligatoirement consultée sur les problèmes généraux relatifs à la formation et au perfectionnement professionnelle.Dans le cadre des consultations obligatoires la DUP rend un avis motivé et formule des voeux.   </a:t>
            </a:r>
          </a:p>
        </p:txBody>
      </p:sp>
      <p:sp>
        <p:nvSpPr>
          <p:cNvPr id="142" name="Shape 142"/>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44" name="Shape 144"/>
          <p:cNvSpPr>
            <a:spLocks noGrp="1"/>
          </p:cNvSpPr>
          <p:nvPr>
            <p:ph type="title"/>
          </p:nvPr>
        </p:nvSpPr>
        <p:spPr>
          <a:prstGeom prst="rect">
            <a:avLst/>
          </a:prstGeom>
        </p:spPr>
        <p:txBody>
          <a:bodyPr/>
          <a:lstStyle/>
          <a:p>
            <a:pPr lvl="0" defTabSz="508254">
              <a:defRPr sz="1800" spc="0">
                <a:solidFill>
                  <a:srgbClr val="000000"/>
                </a:solidFill>
              </a:defRPr>
            </a:pPr>
            <a:r>
              <a:rPr sz="5568" spc="-111">
                <a:solidFill>
                  <a:srgbClr val="314864"/>
                </a:solidFill>
              </a:rPr>
              <a:t>Article 10-Rôle et attributions </a:t>
            </a:r>
          </a:p>
          <a:p>
            <a:pPr lvl="0" defTabSz="508254">
              <a:defRPr sz="1800" spc="0">
                <a:solidFill>
                  <a:srgbClr val="000000"/>
                </a:solidFill>
              </a:defRPr>
            </a:pPr>
            <a:r>
              <a:rPr sz="5568" spc="-111">
                <a:solidFill>
                  <a:srgbClr val="314864"/>
                </a:solidFill>
              </a:rPr>
              <a:t>   10-2 Attributions d'ordre économique </a:t>
            </a:r>
          </a:p>
        </p:txBody>
      </p:sp>
      <p:sp>
        <p:nvSpPr>
          <p:cNvPr id="145" name="Shape 145"/>
          <p:cNvSpPr>
            <a:spLocks noGrp="1"/>
          </p:cNvSpPr>
          <p:nvPr>
            <p:ph type="body" idx="1"/>
          </p:nvPr>
        </p:nvSpPr>
        <p:spPr>
          <a:prstGeom prst="rect">
            <a:avLst/>
          </a:prstGeom>
        </p:spPr>
        <p:txBody>
          <a:bodyPr/>
          <a:lstStyle/>
          <a:p>
            <a:pPr marL="299719" lvl="0" indent="-299719" defTabSz="344677">
              <a:spcBef>
                <a:spcPts val="2400"/>
              </a:spcBef>
              <a:defRPr sz="1800"/>
            </a:pPr>
            <a:r>
              <a:rPr sz="2241"/>
              <a:t>En matière économique, la DUP exerce les attributions à titre consultatif.</a:t>
            </a:r>
          </a:p>
          <a:p>
            <a:pPr marL="299719" lvl="0" indent="-299719" defTabSz="344677">
              <a:spcBef>
                <a:spcPts val="2400"/>
              </a:spcBef>
              <a:defRPr sz="1800"/>
            </a:pPr>
            <a:r>
              <a:rPr sz="2241"/>
              <a:t>Elle bénéficie dans ce but d'une information particulière sur les questions concernant l'organisation, la gestion et la marche générale de l'entreprise et notamment sur les mesures de nature à affecter le volume ou la structure des effectifs et la durée du travail.</a:t>
            </a:r>
          </a:p>
          <a:p>
            <a:pPr marL="299719" lvl="0" indent="-299719" defTabSz="344677">
              <a:spcBef>
                <a:spcPts val="2400"/>
              </a:spcBef>
              <a:defRPr sz="1800"/>
            </a:pPr>
            <a:r>
              <a:rPr sz="2241"/>
              <a:t>Elle est invitée à donner son avis sur les orientations ou objectifs envisagés par  le conseil d'administration en matière d'extension, de conversion, d'équipement et le contenu des projets pédagogiques ou techniques ainsi que les moyens à mettre en oeuvre pour les réaliser.</a:t>
            </a:r>
          </a:p>
          <a:p>
            <a:pPr marL="299719" lvl="0" indent="-299719" defTabSz="344677">
              <a:spcBef>
                <a:spcPts val="2400"/>
              </a:spcBef>
              <a:defRPr sz="1800"/>
            </a:pPr>
            <a:r>
              <a:rPr sz="2241"/>
              <a:t>Chaque année, La DUP sera appelé à donner son avis sur les prévisions budgétaires. Pour lui permettre in avis motivé, la DUP recevra préalablement une communication écrite au minimum de coptes principaux assortis des informations et éventuellement des documents nécessaires à leur compréhension dans des délais principaux</a:t>
            </a:r>
          </a:p>
          <a:p>
            <a:pPr marL="299719" lvl="0" indent="-299719" defTabSz="344677">
              <a:spcBef>
                <a:spcPts val="2400"/>
              </a:spcBef>
              <a:defRPr sz="1800"/>
            </a:pPr>
            <a:r>
              <a:rPr sz="2241"/>
              <a:t>La DUP peut avoir recours aux experts rénumérés par l'employeur dans les conditions prévues au articles L.2325-35 et suivants ( Code du Travail)   </a:t>
            </a:r>
          </a:p>
        </p:txBody>
      </p:sp>
      <p:sp>
        <p:nvSpPr>
          <p:cNvPr id="146" name="Shape 146"/>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48" name="Shape 148"/>
          <p:cNvSpPr>
            <a:spLocks noGrp="1"/>
          </p:cNvSpPr>
          <p:nvPr>
            <p:ph type="title"/>
          </p:nvPr>
        </p:nvSpPr>
        <p:spPr>
          <a:prstGeom prst="rect">
            <a:avLst/>
          </a:prstGeom>
        </p:spPr>
        <p:txBody>
          <a:bodyPr/>
          <a:lstStyle/>
          <a:p>
            <a:pPr lvl="0" defTabSz="461518">
              <a:defRPr sz="1800" spc="0">
                <a:solidFill>
                  <a:srgbClr val="000000"/>
                </a:solidFill>
              </a:defRPr>
            </a:pPr>
            <a:r>
              <a:rPr sz="5056" spc="-101">
                <a:solidFill>
                  <a:srgbClr val="314864"/>
                </a:solidFill>
              </a:rPr>
              <a:t>Article 10-Rôle et attributions </a:t>
            </a:r>
          </a:p>
          <a:p>
            <a:pPr lvl="0" defTabSz="461518">
              <a:defRPr sz="1800" spc="0">
                <a:solidFill>
                  <a:srgbClr val="000000"/>
                </a:solidFill>
              </a:defRPr>
            </a:pPr>
            <a:r>
              <a:rPr sz="5056" spc="-101">
                <a:solidFill>
                  <a:srgbClr val="314864"/>
                </a:solidFill>
              </a:rPr>
              <a:t>   10-3 Attributions d'ordre social et culturel</a:t>
            </a:r>
          </a:p>
        </p:txBody>
      </p:sp>
      <p:sp>
        <p:nvSpPr>
          <p:cNvPr id="149" name="Shape 149"/>
          <p:cNvSpPr>
            <a:spLocks noGrp="1"/>
          </p:cNvSpPr>
          <p:nvPr>
            <p:ph type="body" idx="1"/>
          </p:nvPr>
        </p:nvSpPr>
        <p:spPr>
          <a:prstGeom prst="rect">
            <a:avLst/>
          </a:prstGeom>
        </p:spPr>
        <p:txBody>
          <a:bodyPr/>
          <a:lstStyle/>
          <a:p>
            <a:pPr marL="299719" lvl="0" indent="-299719" defTabSz="344677">
              <a:spcBef>
                <a:spcPts val="2400"/>
              </a:spcBef>
              <a:defRPr sz="1800"/>
            </a:pPr>
            <a:r>
              <a:rPr sz="2241"/>
              <a:t>Conformément à l'article L. 432-7 du Code du travail, le « Comité d’entreprise assure ou contrôle la gestion de toutes les activités sociales et culturelles établies dans l'entreprise au bénéfice des salariés ou de leurs familles ou participe à cette gestion, quel qu'en soit le mode de financement »</a:t>
            </a:r>
          </a:p>
          <a:p>
            <a:pPr marL="299719" lvl="0" indent="-299719" defTabSz="344677">
              <a:spcBef>
                <a:spcPts val="2400"/>
              </a:spcBef>
              <a:defRPr sz="1800"/>
            </a:pPr>
            <a:r>
              <a:rPr sz="2241"/>
              <a:t>La gestion des activités sociales et culturelles est financée par une contribution égale au moins à 1,25 % de la masse globale des rémunérations, payées par l'entreprise avant le 20 du mois suivant le trimestre échu. Cette contribution est indépendante de la participation légale au fonctionnement du Comité d’entreprise</a:t>
            </a:r>
          </a:p>
          <a:p>
            <a:pPr marL="299719" lvl="0" indent="-299719" defTabSz="344677">
              <a:spcBef>
                <a:spcPts val="2400"/>
              </a:spcBef>
              <a:defRPr sz="1800"/>
            </a:pPr>
            <a:r>
              <a:rPr sz="2241"/>
              <a:t>Le fonctionnement du Comité d’entreprise et la formation économique des membres élus de la Délégation Unique du Personnel, sont supportés financièrement dans les conditions prévues par la loi soit 0.20 % de la masse salariale Brute et versée dans les mêmes conditions que le budget des activités sociales et culturelles.</a:t>
            </a:r>
          </a:p>
          <a:p>
            <a:pPr marL="299719" lvl="0" indent="-299719" defTabSz="344677">
              <a:spcBef>
                <a:spcPts val="2400"/>
              </a:spcBef>
              <a:defRPr sz="1800"/>
            </a:pPr>
            <a:r>
              <a:rPr sz="2241"/>
              <a:t>La DUP se dote d’au moins deux comptes bancaires distincts, un pour les œuvres sociales et culturelles et un pour le budget de fonctionnement. </a:t>
            </a:r>
          </a:p>
        </p:txBody>
      </p:sp>
      <p:sp>
        <p:nvSpPr>
          <p:cNvPr id="150" name="Shape 150"/>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52" name="Shape 152"/>
          <p:cNvSpPr>
            <a:spLocks noGrp="1"/>
          </p:cNvSpPr>
          <p:nvPr>
            <p:ph type="title"/>
          </p:nvPr>
        </p:nvSpPr>
        <p:spPr>
          <a:prstGeom prst="rect">
            <a:avLst/>
          </a:prstGeom>
        </p:spPr>
        <p:txBody>
          <a:bodyPr/>
          <a:lstStyle>
            <a:lvl1pPr defTabSz="560831">
              <a:defRPr sz="6144" spc="-122"/>
            </a:lvl1pPr>
          </a:lstStyle>
          <a:p>
            <a:pPr lvl="0">
              <a:defRPr sz="1800" spc="0">
                <a:solidFill>
                  <a:srgbClr val="000000"/>
                </a:solidFill>
              </a:defRPr>
            </a:pPr>
            <a:r>
              <a:rPr sz="6144" spc="-122">
                <a:solidFill>
                  <a:srgbClr val="314864"/>
                </a:solidFill>
              </a:rPr>
              <a:t>Article 11- Rôle et la mission des délégué du personnel. </a:t>
            </a:r>
          </a:p>
        </p:txBody>
      </p:sp>
      <p:sp>
        <p:nvSpPr>
          <p:cNvPr id="153" name="Shape 153"/>
          <p:cNvSpPr>
            <a:spLocks noGrp="1"/>
          </p:cNvSpPr>
          <p:nvPr>
            <p:ph type="body" idx="1"/>
          </p:nvPr>
        </p:nvSpPr>
        <p:spPr>
          <a:prstGeom prst="rect">
            <a:avLst/>
          </a:prstGeom>
        </p:spPr>
        <p:txBody>
          <a:bodyPr/>
          <a:lstStyle/>
          <a:p>
            <a:pPr marL="340360" lvl="0" indent="-340360" defTabSz="391414">
              <a:spcBef>
                <a:spcPts val="2800"/>
              </a:spcBef>
              <a:defRPr sz="1800"/>
            </a:pPr>
            <a:r>
              <a:rPr sz="2546"/>
              <a:t>La mission légale des délégués du personnel consiste à porter les réclamations du personnel, quelle que soit leur nature, à la connaissance de l’employeur.</a:t>
            </a:r>
          </a:p>
          <a:p>
            <a:pPr marL="340360" lvl="0" indent="-340360" defTabSz="391414">
              <a:spcBef>
                <a:spcPts val="2800"/>
              </a:spcBef>
              <a:defRPr sz="1800"/>
            </a:pPr>
            <a:r>
              <a:rPr sz="2546"/>
              <a:t>Certaines de ces demandes sont d’ordre individuel si elles concernent un salarié en particulier. D’autres revêtent un caractère collectif voire de l’ensemble de l'association .</a:t>
            </a:r>
          </a:p>
          <a:p>
            <a:pPr marL="340360" lvl="0" indent="-340360" defTabSz="391414">
              <a:spcBef>
                <a:spcPts val="2800"/>
              </a:spcBef>
              <a:defRPr sz="1800"/>
            </a:pPr>
            <a:r>
              <a:rPr sz="2546"/>
              <a:t>La compétence des DP s’étend donc à toutes les réclamations des salariés, c’est-à-dire à toutes les critiques, plaintes ou protestations formulées sur des questions de salaires, de protection sociale, de conditions de travail, d’hygiène et de sécurité.</a:t>
            </a:r>
          </a:p>
          <a:p>
            <a:pPr marL="340360" lvl="0" indent="-340360" defTabSz="391414">
              <a:spcBef>
                <a:spcPts val="2800"/>
              </a:spcBef>
              <a:defRPr sz="1800"/>
            </a:pPr>
            <a:r>
              <a:rPr sz="2546"/>
              <a:t>Les délégués ont le droit d’être entendus par la direction au sujet de ces différentes demandes. Ils peuvent aussi entreprendre, à ce sujet, toutes démarches utiles auprès de l’Inspecteur du travail.</a:t>
            </a:r>
          </a:p>
        </p:txBody>
      </p:sp>
      <p:sp>
        <p:nvSpPr>
          <p:cNvPr id="154" name="Shape 154"/>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51" name="Shape 51"/>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Article 1 : Objet </a:t>
            </a:r>
          </a:p>
        </p:txBody>
      </p:sp>
      <p:sp>
        <p:nvSpPr>
          <p:cNvPr id="52" name="Shape 52"/>
          <p:cNvSpPr>
            <a:spLocks noGrp="1"/>
          </p:cNvSpPr>
          <p:nvPr>
            <p:ph type="body" idx="1"/>
          </p:nvPr>
        </p:nvSpPr>
        <p:spPr>
          <a:xfrm>
            <a:off x="355599" y="2560589"/>
            <a:ext cx="12293601" cy="6324601"/>
          </a:xfrm>
          <a:prstGeom prst="rect">
            <a:avLst/>
          </a:prstGeom>
        </p:spPr>
        <p:txBody>
          <a:bodyPr/>
          <a:lstStyle/>
          <a:p>
            <a:pPr marL="502919" lvl="0" indent="-502919" defTabSz="578358">
              <a:spcBef>
                <a:spcPts val="4100"/>
              </a:spcBef>
              <a:defRPr sz="1800"/>
            </a:pPr>
            <a:r>
              <a:rPr sz="3762" dirty="0" err="1"/>
              <a:t>Ce</a:t>
            </a:r>
            <a:r>
              <a:rPr sz="3762" dirty="0"/>
              <a:t> </a:t>
            </a:r>
            <a:r>
              <a:rPr sz="3762" dirty="0" err="1"/>
              <a:t>règlement</a:t>
            </a:r>
            <a:r>
              <a:rPr sz="3762" dirty="0"/>
              <a:t> </a:t>
            </a:r>
            <a:r>
              <a:rPr sz="3762" dirty="0" err="1"/>
              <a:t>intérieur</a:t>
            </a:r>
            <a:r>
              <a:rPr sz="3762" dirty="0"/>
              <a:t> à pour objet de fixer et de </a:t>
            </a:r>
            <a:r>
              <a:rPr sz="3762" dirty="0" err="1"/>
              <a:t>préciser</a:t>
            </a:r>
            <a:r>
              <a:rPr sz="3762" dirty="0"/>
              <a:t> le </a:t>
            </a:r>
            <a:r>
              <a:rPr sz="3762" dirty="0" err="1"/>
              <a:t>fonctionnement</a:t>
            </a:r>
            <a:r>
              <a:rPr sz="3762" dirty="0"/>
              <a:t> interne de la DUP de </a:t>
            </a:r>
            <a:r>
              <a:rPr sz="3762" dirty="0" err="1"/>
              <a:t>l'association</a:t>
            </a:r>
            <a:r>
              <a:rPr sz="3762" dirty="0"/>
              <a:t> ASALEE </a:t>
            </a:r>
            <a:r>
              <a:rPr sz="3762" dirty="0" err="1"/>
              <a:t>ainsi</a:t>
            </a:r>
            <a:r>
              <a:rPr sz="3762" dirty="0"/>
              <a:t> </a:t>
            </a:r>
            <a:r>
              <a:rPr sz="3762" dirty="0" err="1"/>
              <a:t>que</a:t>
            </a:r>
            <a:r>
              <a:rPr sz="3762" dirty="0"/>
              <a:t> </a:t>
            </a:r>
            <a:r>
              <a:rPr sz="3762" dirty="0" err="1"/>
              <a:t>ses</a:t>
            </a:r>
            <a:r>
              <a:rPr sz="3762" dirty="0"/>
              <a:t> rapports avec les </a:t>
            </a:r>
            <a:r>
              <a:rPr sz="3762" dirty="0" err="1"/>
              <a:t>salariés</a:t>
            </a:r>
            <a:r>
              <a:rPr sz="3762" dirty="0"/>
              <a:t> de </a:t>
            </a:r>
            <a:r>
              <a:rPr sz="3762" dirty="0" err="1"/>
              <a:t>l'association</a:t>
            </a:r>
            <a:r>
              <a:rPr sz="3762" dirty="0"/>
              <a:t> pour </a:t>
            </a:r>
            <a:r>
              <a:rPr sz="3762" dirty="0" err="1"/>
              <a:t>l'exercice</a:t>
            </a:r>
            <a:r>
              <a:rPr sz="3762" dirty="0"/>
              <a:t> des </a:t>
            </a:r>
            <a:r>
              <a:rPr sz="3762" dirty="0" err="1"/>
              <a:t>fonctions</a:t>
            </a:r>
            <a:r>
              <a:rPr sz="3762" dirty="0"/>
              <a:t> qui </a:t>
            </a:r>
            <a:r>
              <a:rPr sz="3762" dirty="0" err="1"/>
              <a:t>lui</a:t>
            </a:r>
            <a:r>
              <a:rPr sz="3762" dirty="0"/>
              <a:t> </a:t>
            </a:r>
            <a:r>
              <a:rPr sz="3762" dirty="0" err="1"/>
              <a:t>sont</a:t>
            </a:r>
            <a:r>
              <a:rPr sz="3762" dirty="0"/>
              <a:t> </a:t>
            </a:r>
            <a:r>
              <a:rPr sz="3762" dirty="0" err="1"/>
              <a:t>conférées</a:t>
            </a:r>
            <a:r>
              <a:rPr sz="3762" dirty="0"/>
              <a:t> par la </a:t>
            </a:r>
            <a:r>
              <a:rPr sz="3762" dirty="0" err="1"/>
              <a:t>loi</a:t>
            </a:r>
            <a:r>
              <a:rPr sz="3762" dirty="0"/>
              <a:t> </a:t>
            </a:r>
          </a:p>
          <a:p>
            <a:pPr marL="502919" lvl="0" indent="-502919" defTabSz="578358">
              <a:spcBef>
                <a:spcPts val="4100"/>
              </a:spcBef>
              <a:defRPr sz="1800"/>
            </a:pPr>
            <a:r>
              <a:rPr sz="3762" dirty="0"/>
              <a:t>Il </a:t>
            </a:r>
            <a:r>
              <a:rPr sz="3762" dirty="0" err="1"/>
              <a:t>est</a:t>
            </a:r>
            <a:r>
              <a:rPr sz="3762" dirty="0"/>
              <a:t> </a:t>
            </a:r>
            <a:r>
              <a:rPr sz="3762" dirty="0" err="1"/>
              <a:t>adopté</a:t>
            </a:r>
            <a:r>
              <a:rPr sz="3762" dirty="0"/>
              <a:t> à la </a:t>
            </a:r>
            <a:r>
              <a:rPr sz="3762" dirty="0" err="1"/>
              <a:t>majorité</a:t>
            </a:r>
            <a:r>
              <a:rPr sz="3762" dirty="0"/>
              <a:t> des </a:t>
            </a:r>
            <a:r>
              <a:rPr sz="3762" dirty="0" err="1"/>
              <a:t>membres</a:t>
            </a:r>
            <a:r>
              <a:rPr sz="3762" dirty="0"/>
              <a:t> </a:t>
            </a:r>
            <a:r>
              <a:rPr sz="3762" dirty="0" err="1"/>
              <a:t>présents</a:t>
            </a:r>
            <a:r>
              <a:rPr sz="3762" dirty="0"/>
              <a:t>, </a:t>
            </a:r>
            <a:r>
              <a:rPr sz="3762" dirty="0" err="1"/>
              <a:t>conformément</a:t>
            </a:r>
            <a:r>
              <a:rPr sz="3762" dirty="0"/>
              <a:t> à </a:t>
            </a:r>
            <a:r>
              <a:rPr sz="3762" dirty="0" err="1"/>
              <a:t>l'article</a:t>
            </a:r>
            <a:r>
              <a:rPr sz="3762" dirty="0"/>
              <a:t> ..</a:t>
            </a:r>
            <a:r>
              <a:rPr sz="3762" b="1" dirty="0"/>
              <a:t>... </a:t>
            </a:r>
            <a:r>
              <a:rPr sz="3762" dirty="0"/>
              <a:t>, </a:t>
            </a:r>
            <a:r>
              <a:rPr sz="3762" dirty="0" err="1"/>
              <a:t>il</a:t>
            </a:r>
            <a:r>
              <a:rPr sz="3762" dirty="0"/>
              <a:t> </a:t>
            </a:r>
            <a:r>
              <a:rPr sz="3762" dirty="0" err="1"/>
              <a:t>est</a:t>
            </a:r>
            <a:r>
              <a:rPr sz="3762" dirty="0"/>
              <a:t> de </a:t>
            </a:r>
            <a:r>
              <a:rPr sz="3762" dirty="0" err="1"/>
              <a:t>même</a:t>
            </a:r>
            <a:r>
              <a:rPr sz="3762" dirty="0"/>
              <a:t> pour les modifications </a:t>
            </a:r>
            <a:r>
              <a:rPr sz="3762" dirty="0" err="1"/>
              <a:t>ajouts</a:t>
            </a:r>
            <a:r>
              <a:rPr sz="3762" dirty="0"/>
              <a:t> </a:t>
            </a:r>
            <a:r>
              <a:rPr sz="3762" dirty="0" err="1"/>
              <a:t>ou</a:t>
            </a:r>
            <a:r>
              <a:rPr sz="3762" dirty="0"/>
              <a:t> suppressions qui </a:t>
            </a:r>
            <a:r>
              <a:rPr sz="3762" dirty="0" err="1"/>
              <a:t>pourraient</a:t>
            </a:r>
            <a:r>
              <a:rPr sz="3762" dirty="0"/>
              <a:t> </a:t>
            </a:r>
            <a:r>
              <a:rPr sz="3762" dirty="0" err="1"/>
              <a:t>intervenir</a:t>
            </a:r>
            <a:r>
              <a:rPr sz="3762" dirty="0"/>
              <a:t> </a:t>
            </a:r>
            <a:r>
              <a:rPr sz="3762" dirty="0" err="1"/>
              <a:t>ultérieurement</a:t>
            </a:r>
            <a:r>
              <a:rPr sz="3762" dirty="0"/>
              <a:t>. </a:t>
            </a:r>
          </a:p>
        </p:txBody>
      </p:sp>
      <p:sp>
        <p:nvSpPr>
          <p:cNvPr id="53" name="Shape 53"/>
          <p:cNvSpPr/>
          <p:nvPr/>
        </p:nvSpPr>
        <p:spPr>
          <a:xfrm>
            <a:off x="374650" y="225455"/>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dirty="0">
                <a:solidFill>
                  <a:srgbClr val="5C86B9"/>
                </a:solidFill>
              </a:rPr>
              <a:t>JANVIER 2015  PROJET REGLEMENT DUP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56" name="Shape 156"/>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Article 12- Crédit d'heures</a:t>
            </a:r>
          </a:p>
        </p:txBody>
      </p:sp>
      <p:sp>
        <p:nvSpPr>
          <p:cNvPr id="157" name="Shape 157"/>
          <p:cNvSpPr>
            <a:spLocks noGrp="1"/>
          </p:cNvSpPr>
          <p:nvPr>
            <p:ph type="body" idx="1"/>
          </p:nvPr>
        </p:nvSpPr>
        <p:spPr>
          <a:prstGeom prst="rect">
            <a:avLst/>
          </a:prstGeom>
        </p:spPr>
        <p:txBody>
          <a:bodyPr/>
          <a:lstStyle/>
          <a:p>
            <a:pPr marL="299719" lvl="0" indent="-299719" defTabSz="344677">
              <a:spcBef>
                <a:spcPts val="2400"/>
              </a:spcBef>
              <a:defRPr sz="1800"/>
            </a:pPr>
            <a:r>
              <a:rPr sz="2241"/>
              <a:t>Pour pouvoir exercer leurs fonctions,les membres de la DUP bénéficient d'un crédit d'heures de délégation rémunérée comme temps de travail.</a:t>
            </a:r>
          </a:p>
          <a:p>
            <a:pPr marL="299719" lvl="0" indent="-299719" defTabSz="344677">
              <a:spcBef>
                <a:spcPts val="2400"/>
              </a:spcBef>
              <a:defRPr sz="1800"/>
            </a:pPr>
            <a:r>
              <a:rPr sz="2241"/>
              <a:t>Les délégués de la DUP peuvent utiliser leurs heures de délégation aussi bien pendant leur temps de travail habituel qu'en dehors de leurs horaires de travail habituel,tant qu'a l'extérieur qu'a l'intérieur de l'association ASALEE  dans sa forme nationale.</a:t>
            </a:r>
          </a:p>
          <a:p>
            <a:pPr marL="299719" lvl="0" indent="-299719" defTabSz="344677">
              <a:spcBef>
                <a:spcPts val="2400"/>
              </a:spcBef>
              <a:defRPr sz="1800"/>
            </a:pPr>
            <a:r>
              <a:rPr sz="2241"/>
              <a:t>Ce crédit d'heures est de 20 heures par mois par titulaire.Toutefois avec l'accord de l'employeur, une annexe à ce règlement pourra préciser d'autres dispositions plus favorable.</a:t>
            </a:r>
          </a:p>
          <a:p>
            <a:pPr marL="299719" lvl="0" indent="-299719" defTabSz="344677">
              <a:spcBef>
                <a:spcPts val="2400"/>
              </a:spcBef>
              <a:defRPr sz="1800"/>
            </a:pPr>
            <a:r>
              <a:rPr sz="2241"/>
              <a:t>Lorsqu'un élu dépassera le temps de délégation mensuel qui lui est imparti, il ne pourra ni les comptabiliser ni les reporter sur le mois suivant. </a:t>
            </a:r>
          </a:p>
          <a:p>
            <a:pPr marL="299719" lvl="0" indent="-299719" defTabSz="344677">
              <a:spcBef>
                <a:spcPts val="2400"/>
              </a:spcBef>
              <a:defRPr sz="1800"/>
            </a:pPr>
            <a:r>
              <a:rPr sz="2241"/>
              <a:t>Pour exercer son mandat, le délégué de la DUP peut utiliser une partie de ses heures pour se déplacer hors de l'entreprise. Il peut se déplacer librement dans l'entreprise pendant ses heures de délégation et prendre contact avec les salariés pendant leur travail à condition de ne pas apporter de gêne importante à "l'accomplissement" du travail des salariés.</a:t>
            </a:r>
          </a:p>
        </p:txBody>
      </p:sp>
      <p:sp>
        <p:nvSpPr>
          <p:cNvPr id="158" name="Shape 158"/>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60" name="Shape 160"/>
          <p:cNvSpPr>
            <a:spLocks noGrp="1"/>
          </p:cNvSpPr>
          <p:nvPr>
            <p:ph type="title"/>
          </p:nvPr>
        </p:nvSpPr>
        <p:spPr>
          <a:prstGeom prst="rect">
            <a:avLst/>
          </a:prstGeom>
        </p:spPr>
        <p:txBody>
          <a:bodyPr/>
          <a:lstStyle>
            <a:lvl1pPr defTabSz="560831">
              <a:defRPr sz="6144" spc="-122"/>
            </a:lvl1pPr>
          </a:lstStyle>
          <a:p>
            <a:pPr lvl="0">
              <a:defRPr sz="1800" spc="0">
                <a:solidFill>
                  <a:srgbClr val="000000"/>
                </a:solidFill>
              </a:defRPr>
            </a:pPr>
            <a:r>
              <a:rPr sz="6144" spc="-122">
                <a:solidFill>
                  <a:srgbClr val="314864"/>
                </a:solidFill>
              </a:rPr>
              <a:t>Article 13-Indemnisation des membres de la DUP</a:t>
            </a:r>
          </a:p>
        </p:txBody>
      </p:sp>
      <p:sp>
        <p:nvSpPr>
          <p:cNvPr id="161" name="Shape 161"/>
          <p:cNvSpPr>
            <a:spLocks noGrp="1"/>
          </p:cNvSpPr>
          <p:nvPr>
            <p:ph type="body" idx="1"/>
          </p:nvPr>
        </p:nvSpPr>
        <p:spPr>
          <a:prstGeom prst="rect">
            <a:avLst/>
          </a:prstGeom>
        </p:spPr>
        <p:txBody>
          <a:bodyPr/>
          <a:lstStyle/>
          <a:p>
            <a:pPr lvl="0">
              <a:defRPr sz="1800"/>
            </a:pPr>
            <a:r>
              <a:rPr sz="3800"/>
              <a:t>Les frais relatifs aux déplacements des membres élus de la DUP ,dans l'exercice de leur fonction,sont remboursés par le trésorier, sur présentation obligatoires de justificatifs  </a:t>
            </a:r>
          </a:p>
        </p:txBody>
      </p:sp>
      <p:sp>
        <p:nvSpPr>
          <p:cNvPr id="162" name="Shape 162"/>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64" name="Shape 164"/>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Article 14- Les déplacements</a:t>
            </a:r>
          </a:p>
        </p:txBody>
      </p:sp>
      <p:sp>
        <p:nvSpPr>
          <p:cNvPr id="165" name="Shape 165"/>
          <p:cNvSpPr>
            <a:spLocks noGrp="1"/>
          </p:cNvSpPr>
          <p:nvPr>
            <p:ph type="body" idx="1"/>
          </p:nvPr>
        </p:nvSpPr>
        <p:spPr>
          <a:prstGeom prst="rect">
            <a:avLst/>
          </a:prstGeom>
        </p:spPr>
        <p:txBody>
          <a:bodyPr/>
          <a:lstStyle/>
          <a:p>
            <a:pPr marL="457200" lvl="0" indent="-457200" defTabSz="525779">
              <a:spcBef>
                <a:spcPts val="3700"/>
              </a:spcBef>
              <a:defRPr sz="1800"/>
            </a:pPr>
            <a:r>
              <a:rPr sz="3420"/>
              <a:t>Lorsqu'un élu devra pour sa mission se déplacer à l'extérieur du site , il notera en amont son lieu de déplacement sans autres précisions soit un agenda , soit en faisant parvenir un message électronique sur la boite mail de la DUP .</a:t>
            </a:r>
          </a:p>
          <a:p>
            <a:pPr marL="457200" lvl="0" indent="-457200" defTabSz="525779">
              <a:spcBef>
                <a:spcPts val="3700"/>
              </a:spcBef>
              <a:defRPr sz="1800"/>
            </a:pPr>
            <a:r>
              <a:rPr sz="3420"/>
              <a:t>Le motif du déplacement n'a pas forcément à être connu de la direction, toutefois en cas d'accident sur le trajet, l'information sur l'agenda ou sur la boite électronique de la DUP, fera force de loi pour notifier et caractériser l'événement en accident de travail.</a:t>
            </a:r>
          </a:p>
        </p:txBody>
      </p:sp>
      <p:sp>
        <p:nvSpPr>
          <p:cNvPr id="166" name="Shape 166"/>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68" name="Shape 168"/>
          <p:cNvSpPr>
            <a:spLocks noGrp="1"/>
          </p:cNvSpPr>
          <p:nvPr>
            <p:ph type="title"/>
          </p:nvPr>
        </p:nvSpPr>
        <p:spPr>
          <a:xfrm>
            <a:off x="355600" y="566324"/>
            <a:ext cx="12293600" cy="2044701"/>
          </a:xfrm>
          <a:prstGeom prst="rect">
            <a:avLst/>
          </a:prstGeom>
        </p:spPr>
        <p:txBody>
          <a:bodyPr/>
          <a:lstStyle>
            <a:lvl1pPr defTabSz="560831">
              <a:defRPr sz="6144" spc="-122"/>
            </a:lvl1pPr>
          </a:lstStyle>
          <a:p>
            <a:pPr lvl="0">
              <a:defRPr sz="1800" spc="0">
                <a:solidFill>
                  <a:srgbClr val="000000"/>
                </a:solidFill>
              </a:defRPr>
            </a:pPr>
            <a:r>
              <a:rPr sz="6144" spc="-122">
                <a:solidFill>
                  <a:srgbClr val="314864"/>
                </a:solidFill>
              </a:rPr>
              <a:t>Article 15-Membres de la délégation unique du personnel sortants </a:t>
            </a:r>
          </a:p>
        </p:txBody>
      </p:sp>
      <p:sp>
        <p:nvSpPr>
          <p:cNvPr id="169" name="Shape 169"/>
          <p:cNvSpPr>
            <a:spLocks noGrp="1"/>
          </p:cNvSpPr>
          <p:nvPr>
            <p:ph type="body" idx="1"/>
          </p:nvPr>
        </p:nvSpPr>
        <p:spPr>
          <a:prstGeom prst="rect">
            <a:avLst/>
          </a:prstGeom>
        </p:spPr>
        <p:txBody>
          <a:bodyPr/>
          <a:lstStyle/>
          <a:p>
            <a:pPr marL="457200" lvl="0" indent="-457200" defTabSz="525779">
              <a:spcBef>
                <a:spcPts val="3700"/>
              </a:spcBef>
              <a:defRPr sz="1800"/>
            </a:pPr>
            <a:r>
              <a:rPr sz="3420"/>
              <a:t>Les membres de la Délégation Unique du Personnel sortants doivent rendre compte de leur gestion à la nouvelle Délégation Unique du Personnel et lui remettre tous les documents concernant l’administration et l’activité de la Délégation Unique du Personnel, ainsi que les clés du local.</a:t>
            </a:r>
          </a:p>
          <a:p>
            <a:pPr marL="457200" lvl="0" indent="-457200" defTabSz="525779">
              <a:spcBef>
                <a:spcPts val="3700"/>
              </a:spcBef>
              <a:defRPr sz="1800"/>
            </a:pPr>
            <a:r>
              <a:rPr sz="3420"/>
              <a:t>Les membres de la Délégation Unique du Personnel se réservent le droit d’amender ce règlement de fonctionnement pour l’améliorer ou le mettre plus en conformité avec la législation en vigueur. Il devra être adopté lors d’un vote à la majorité des élus titulaires.</a:t>
            </a:r>
          </a:p>
        </p:txBody>
      </p:sp>
      <p:sp>
        <p:nvSpPr>
          <p:cNvPr id="170" name="Shape 170"/>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72" name="Shape 172"/>
          <p:cNvSpPr>
            <a:spLocks noGrp="1"/>
          </p:cNvSpPr>
          <p:nvPr>
            <p:ph type="title"/>
          </p:nvPr>
        </p:nvSpPr>
        <p:spPr>
          <a:prstGeom prst="rect">
            <a:avLst/>
          </a:prstGeom>
        </p:spPr>
        <p:txBody>
          <a:bodyPr/>
          <a:lstStyle>
            <a:lvl1pPr defTabSz="560831">
              <a:defRPr sz="6144" spc="-122"/>
            </a:lvl1pPr>
          </a:lstStyle>
          <a:p>
            <a:pPr lvl="0">
              <a:defRPr sz="1800" spc="0">
                <a:solidFill>
                  <a:srgbClr val="000000"/>
                </a:solidFill>
              </a:defRPr>
            </a:pPr>
            <a:r>
              <a:rPr sz="6144" spc="-122">
                <a:solidFill>
                  <a:srgbClr val="314864"/>
                </a:solidFill>
              </a:rPr>
              <a:t>Article 16- Les moyens mis à la disposition de la DUP.</a:t>
            </a:r>
          </a:p>
        </p:txBody>
      </p:sp>
      <p:sp>
        <p:nvSpPr>
          <p:cNvPr id="173" name="Shape 173"/>
          <p:cNvSpPr>
            <a:spLocks noGrp="1"/>
          </p:cNvSpPr>
          <p:nvPr>
            <p:ph type="body" idx="1"/>
          </p:nvPr>
        </p:nvSpPr>
        <p:spPr>
          <a:prstGeom prst="rect">
            <a:avLst/>
          </a:prstGeom>
        </p:spPr>
        <p:txBody>
          <a:bodyPr/>
          <a:lstStyle/>
          <a:p>
            <a:pPr marL="396239" lvl="0" indent="-396239" defTabSz="455675">
              <a:spcBef>
                <a:spcPts val="3200"/>
              </a:spcBef>
              <a:defRPr sz="1800"/>
            </a:pPr>
            <a:r>
              <a:rPr sz="2964"/>
              <a:t>du fait de la configuration nationale de l'association ASALEE des moyens fixes de communication (type panneau d'affichage , de locaux (pour réunion et archivage)) ne pouvant être mis à disposition de la DUP , un site type blog sécurisé avec code d'accès pour les salariés serait nécessaire avec un abonnement chez un hébergeur payant payé par l'Association ASALEE </a:t>
            </a:r>
          </a:p>
          <a:p>
            <a:pPr marL="396239" lvl="0" indent="-396239" defTabSz="455675">
              <a:spcBef>
                <a:spcPts val="3200"/>
              </a:spcBef>
              <a:defRPr sz="1800"/>
            </a:pPr>
            <a:r>
              <a:rPr sz="2964"/>
              <a:t>Mise à disposition d'une boite mail re-routée vers les boites des membres titulaires et suppléants avec code d'accès ,sans conservation des mails dans cette boite ( cette boite sera vide de tout mails)</a:t>
            </a:r>
          </a:p>
          <a:p>
            <a:pPr marL="396239" lvl="0" indent="-396239" defTabSz="455675">
              <a:spcBef>
                <a:spcPts val="3200"/>
              </a:spcBef>
              <a:defRPr sz="1800"/>
            </a:pPr>
            <a:r>
              <a:rPr sz="2964"/>
              <a:t>Un nouveau code d'accès sera attribué en cas de démission d'un membre de la DUP ou en cas de  réélection. </a:t>
            </a:r>
          </a:p>
        </p:txBody>
      </p:sp>
      <p:sp>
        <p:nvSpPr>
          <p:cNvPr id="174" name="Shape 174"/>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176" name="Shape 176"/>
          <p:cNvSpPr>
            <a:spLocks noGrp="1"/>
          </p:cNvSpPr>
          <p:nvPr>
            <p:ph type="title"/>
          </p:nvPr>
        </p:nvSpPr>
        <p:spPr>
          <a:xfrm>
            <a:off x="188090" y="203326"/>
            <a:ext cx="12293601" cy="2044701"/>
          </a:xfrm>
          <a:prstGeom prst="rect">
            <a:avLst/>
          </a:prstGeom>
        </p:spPr>
        <p:txBody>
          <a:bodyPr/>
          <a:lstStyle/>
          <a:p>
            <a:pPr lvl="0">
              <a:defRPr sz="1800" spc="0">
                <a:solidFill>
                  <a:srgbClr val="000000"/>
                </a:solidFill>
              </a:defRPr>
            </a:pPr>
            <a:r>
              <a:rPr sz="6400" spc="-128">
                <a:solidFill>
                  <a:srgbClr val="314864"/>
                </a:solidFill>
              </a:rPr>
              <a:t>Article 17-Conclusion </a:t>
            </a:r>
          </a:p>
        </p:txBody>
      </p:sp>
      <p:sp>
        <p:nvSpPr>
          <p:cNvPr id="177" name="Shape 177"/>
          <p:cNvSpPr>
            <a:spLocks noGrp="1"/>
          </p:cNvSpPr>
          <p:nvPr>
            <p:ph type="body" idx="1"/>
          </p:nvPr>
        </p:nvSpPr>
        <p:spPr>
          <a:prstGeom prst="rect">
            <a:avLst/>
          </a:prstGeom>
        </p:spPr>
        <p:txBody>
          <a:bodyPr>
            <a:normAutofit lnSpcReduction="10000"/>
          </a:bodyPr>
          <a:lstStyle/>
          <a:p>
            <a:pPr lvl="0">
              <a:defRPr sz="1800"/>
            </a:pPr>
            <a:r>
              <a:rPr sz="3800" dirty="0"/>
              <a:t>Le </a:t>
            </a:r>
            <a:r>
              <a:rPr sz="3800" dirty="0" err="1"/>
              <a:t>présent</a:t>
            </a:r>
            <a:r>
              <a:rPr sz="3800" dirty="0"/>
              <a:t> </a:t>
            </a:r>
            <a:r>
              <a:rPr sz="3800" dirty="0" err="1"/>
              <a:t>règlement</a:t>
            </a:r>
            <a:r>
              <a:rPr sz="3800" dirty="0"/>
              <a:t> </a:t>
            </a:r>
            <a:r>
              <a:rPr sz="3800" dirty="0" err="1"/>
              <a:t>prend</a:t>
            </a:r>
            <a:r>
              <a:rPr sz="3800" dirty="0"/>
              <a:t> </a:t>
            </a:r>
            <a:r>
              <a:rPr sz="3800" dirty="0" err="1"/>
              <a:t>effet</a:t>
            </a:r>
            <a:r>
              <a:rPr sz="3800" dirty="0"/>
              <a:t> à la date de son approbation par la DUP </a:t>
            </a:r>
          </a:p>
          <a:p>
            <a:pPr lvl="0">
              <a:defRPr sz="1800"/>
            </a:pPr>
            <a:r>
              <a:rPr sz="3800" dirty="0"/>
              <a:t>Fait et </a:t>
            </a:r>
            <a:r>
              <a:rPr sz="3800" dirty="0" err="1"/>
              <a:t>approuvé</a:t>
            </a:r>
            <a:r>
              <a:rPr sz="3800" dirty="0"/>
              <a:t> le ...... à ......</a:t>
            </a:r>
          </a:p>
          <a:p>
            <a:pPr lvl="0">
              <a:defRPr sz="1800"/>
            </a:pPr>
            <a:r>
              <a:rPr sz="3800" dirty="0"/>
              <a:t>Monsieur le </a:t>
            </a:r>
            <a:r>
              <a:rPr sz="3800" dirty="0" err="1"/>
              <a:t>Président</a:t>
            </a:r>
            <a:r>
              <a:rPr sz="3800" dirty="0"/>
              <a:t> de  la </a:t>
            </a:r>
            <a:r>
              <a:rPr sz="3800" dirty="0" err="1"/>
              <a:t>délégation</a:t>
            </a:r>
            <a:r>
              <a:rPr sz="3800" dirty="0"/>
              <a:t> unique du Personnel </a:t>
            </a:r>
          </a:p>
          <a:p>
            <a:pPr lvl="0">
              <a:defRPr sz="1800"/>
            </a:pPr>
            <a:r>
              <a:rPr sz="3800" dirty="0"/>
              <a:t>Madame la </a:t>
            </a:r>
            <a:r>
              <a:rPr sz="3800" dirty="0" err="1"/>
              <a:t>secrétaire</a:t>
            </a:r>
            <a:r>
              <a:rPr sz="3800" dirty="0"/>
              <a:t> de la </a:t>
            </a:r>
            <a:r>
              <a:rPr sz="3800" dirty="0" err="1"/>
              <a:t>Délégation</a:t>
            </a:r>
            <a:r>
              <a:rPr sz="3800" dirty="0"/>
              <a:t> Unique du Personnel </a:t>
            </a:r>
            <a:endParaRPr lang="fr-FR" sz="3800" dirty="0" smtClean="0"/>
          </a:p>
          <a:p>
            <a:pPr lvl="0">
              <a:defRPr sz="1800"/>
            </a:pPr>
            <a:r>
              <a:rPr lang="fr-FR" sz="3600" smtClean="0"/>
              <a:t>Destinataires </a:t>
            </a:r>
            <a:r>
              <a:rPr lang="fr-FR" sz="3600" dirty="0" smtClean="0"/>
              <a:t>…….</a:t>
            </a:r>
            <a:endParaRPr sz="3600" dirty="0"/>
          </a:p>
        </p:txBody>
      </p:sp>
      <p:sp>
        <p:nvSpPr>
          <p:cNvPr id="178" name="Shape 178"/>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55" name="Shape 55"/>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Article 2 -Durée et modification </a:t>
            </a:r>
          </a:p>
        </p:txBody>
      </p:sp>
      <p:sp>
        <p:nvSpPr>
          <p:cNvPr id="56" name="Shape 56"/>
          <p:cNvSpPr>
            <a:spLocks noGrp="1"/>
          </p:cNvSpPr>
          <p:nvPr>
            <p:ph type="body" idx="1"/>
          </p:nvPr>
        </p:nvSpPr>
        <p:spPr>
          <a:xfrm>
            <a:off x="249003" y="2743327"/>
            <a:ext cx="12293601" cy="6324600"/>
          </a:xfrm>
          <a:prstGeom prst="rect">
            <a:avLst/>
          </a:prstGeom>
        </p:spPr>
        <p:txBody>
          <a:bodyPr/>
          <a:lstStyle/>
          <a:p>
            <a:pPr marL="426719" lvl="0" indent="-426719" defTabSz="490727">
              <a:spcBef>
                <a:spcPts val="3500"/>
              </a:spcBef>
              <a:defRPr sz="1800"/>
            </a:pPr>
            <a:r>
              <a:rPr sz="3191"/>
              <a:t>Le présent règlement est adopté pour une durée indéterminée</a:t>
            </a:r>
          </a:p>
          <a:p>
            <a:pPr marL="426719" lvl="0" indent="-426719" defTabSz="490727">
              <a:spcBef>
                <a:spcPts val="3500"/>
              </a:spcBef>
              <a:defRPr sz="1800"/>
            </a:pPr>
            <a:r>
              <a:rPr sz="3191"/>
              <a:t>Ce règlement peut être modifié, complété ou abrogé par une délibération de la DUP, acquise par une vote majoritaire  des membres titulaires présents.</a:t>
            </a:r>
          </a:p>
          <a:p>
            <a:pPr marL="426719" lvl="0" indent="-426719" defTabSz="490727">
              <a:spcBef>
                <a:spcPts val="3500"/>
              </a:spcBef>
              <a:defRPr sz="1800"/>
            </a:pPr>
            <a:r>
              <a:rPr sz="3191"/>
              <a:t>Une telle délibération ne saurait imposer à la DUP, sauf obtenir son accord, des charges nouvelles au delà de ses obligations légales et conventionnelles en la matière</a:t>
            </a:r>
          </a:p>
          <a:p>
            <a:pPr marL="426719" lvl="0" indent="-426719" defTabSz="490727">
              <a:spcBef>
                <a:spcPts val="3500"/>
              </a:spcBef>
              <a:defRPr sz="1800"/>
            </a:pPr>
            <a:r>
              <a:rPr sz="3191"/>
              <a:t>Lors de chaque renouvellement , il sera tacitement reconduit sauf si les nouveaux élus souhaitent l'amender</a:t>
            </a:r>
          </a:p>
        </p:txBody>
      </p:sp>
      <p:sp>
        <p:nvSpPr>
          <p:cNvPr id="57" name="Shape 57"/>
          <p:cNvSpPr/>
          <p:nvPr/>
        </p:nvSpPr>
        <p:spPr>
          <a:xfrm>
            <a:off x="374650" y="184284"/>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59" name="Shape 59"/>
          <p:cNvSpPr>
            <a:spLocks noGrp="1"/>
          </p:cNvSpPr>
          <p:nvPr>
            <p:ph type="title"/>
          </p:nvPr>
        </p:nvSpPr>
        <p:spPr>
          <a:prstGeom prst="rect">
            <a:avLst/>
          </a:prstGeom>
        </p:spPr>
        <p:txBody>
          <a:bodyPr/>
          <a:lstStyle>
            <a:lvl1pPr algn="ctr" defTabSz="566674">
              <a:defRPr sz="6208" spc="-124"/>
            </a:lvl1pPr>
          </a:lstStyle>
          <a:p>
            <a:pPr lvl="0">
              <a:defRPr sz="1800" spc="0">
                <a:solidFill>
                  <a:srgbClr val="000000"/>
                </a:solidFill>
              </a:defRPr>
            </a:pPr>
            <a:r>
              <a:rPr sz="6208" spc="-124">
                <a:solidFill>
                  <a:srgbClr val="314864"/>
                </a:solidFill>
              </a:rPr>
              <a:t>BUREAU ET DESIGNATIONS DIVERSES</a:t>
            </a:r>
          </a:p>
        </p:txBody>
      </p:sp>
      <p:sp>
        <p:nvSpPr>
          <p:cNvPr id="60" name="Shape 60"/>
          <p:cNvSpPr/>
          <p:nvPr/>
        </p:nvSpPr>
        <p:spPr>
          <a:xfrm>
            <a:off x="374650" y="264485"/>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62" name="Shape 62"/>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Article 3 - Composition de la DUP </a:t>
            </a:r>
          </a:p>
        </p:txBody>
      </p:sp>
      <p:sp>
        <p:nvSpPr>
          <p:cNvPr id="63" name="Shape 63"/>
          <p:cNvSpPr>
            <a:spLocks noGrp="1"/>
          </p:cNvSpPr>
          <p:nvPr>
            <p:ph type="body" idx="1"/>
          </p:nvPr>
        </p:nvSpPr>
        <p:spPr>
          <a:xfrm>
            <a:off x="157634" y="2984500"/>
            <a:ext cx="12293601" cy="6324600"/>
          </a:xfrm>
          <a:prstGeom prst="rect">
            <a:avLst/>
          </a:prstGeom>
        </p:spPr>
        <p:txBody>
          <a:bodyPr/>
          <a:lstStyle/>
          <a:p>
            <a:pPr marL="325119" lvl="0" indent="-325119" defTabSz="373887">
              <a:spcBef>
                <a:spcPts val="2600"/>
              </a:spcBef>
              <a:defRPr sz="1800"/>
            </a:pPr>
            <a:r>
              <a:rPr sz="2432"/>
              <a:t>Lors de la première réunion qui suit l'élection de la DUP, ceci se dote d'un bureau constitué :</a:t>
            </a:r>
          </a:p>
          <a:p>
            <a:pPr marL="325119" lvl="0" indent="-325119" defTabSz="373887">
              <a:spcBef>
                <a:spcPts val="2600"/>
              </a:spcBef>
              <a:defRPr sz="1800"/>
            </a:pPr>
            <a:r>
              <a:rPr sz="2432"/>
              <a:t>D'un président qui est obligatoirement le président de l'association ou son remplaçant </a:t>
            </a:r>
          </a:p>
          <a:p>
            <a:pPr marL="325119" lvl="0" indent="-325119" defTabSz="373887">
              <a:spcBef>
                <a:spcPts val="2600"/>
              </a:spcBef>
              <a:defRPr sz="1800"/>
            </a:pPr>
            <a:r>
              <a:rPr sz="2432"/>
              <a:t>D'un secrétaire élu parmi les membres titulaires à la majorité des voix, le président de l'association peut participer à son élection, en cas de partage de voix, la désignation du secrétaire se fait au bénéfice de l'âge.</a:t>
            </a:r>
          </a:p>
          <a:p>
            <a:pPr marL="325119" lvl="0" indent="-325119" defTabSz="373887">
              <a:spcBef>
                <a:spcPts val="2600"/>
              </a:spcBef>
              <a:defRPr sz="1800"/>
            </a:pPr>
            <a:r>
              <a:rPr sz="2432"/>
              <a:t>D'un trésorier élu parmi les membres titulaires ou suppléants et les mêmes conditions que le secrétaire.</a:t>
            </a:r>
          </a:p>
          <a:p>
            <a:pPr marL="325119" lvl="0" indent="-325119" defTabSz="373887">
              <a:spcBef>
                <a:spcPts val="2600"/>
              </a:spcBef>
              <a:defRPr sz="1800"/>
            </a:pPr>
            <a:r>
              <a:rPr sz="2432"/>
              <a:t>S'il le juge nécessaire , la DUP pourra décider d'élir également un secrétaire-adjoint et/ou un trésorier-adjoint désignés selon la même procédure que ci-dessus, parmi les membres titulaires ou suppléants.   </a:t>
            </a:r>
          </a:p>
        </p:txBody>
      </p:sp>
      <p:sp>
        <p:nvSpPr>
          <p:cNvPr id="64" name="Shape 64"/>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66" name="Shape 66"/>
          <p:cNvSpPr>
            <a:spLocks noGrp="1"/>
          </p:cNvSpPr>
          <p:nvPr>
            <p:ph type="title"/>
          </p:nvPr>
        </p:nvSpPr>
        <p:spPr>
          <a:prstGeom prst="rect">
            <a:avLst/>
          </a:prstGeom>
        </p:spPr>
        <p:txBody>
          <a:bodyPr/>
          <a:lstStyle>
            <a:lvl1pPr defTabSz="560831">
              <a:defRPr sz="6144" spc="-122"/>
            </a:lvl1pPr>
          </a:lstStyle>
          <a:p>
            <a:pPr lvl="0">
              <a:defRPr sz="1800" spc="0">
                <a:solidFill>
                  <a:srgbClr val="000000"/>
                </a:solidFill>
              </a:defRPr>
            </a:pPr>
            <a:r>
              <a:rPr sz="6144" spc="-122">
                <a:solidFill>
                  <a:srgbClr val="314864"/>
                </a:solidFill>
              </a:rPr>
              <a:t>Article 4 - Le mandat des membres du bureau</a:t>
            </a:r>
          </a:p>
        </p:txBody>
      </p:sp>
      <p:sp>
        <p:nvSpPr>
          <p:cNvPr id="67" name="Shape 67"/>
          <p:cNvSpPr>
            <a:spLocks noGrp="1"/>
          </p:cNvSpPr>
          <p:nvPr>
            <p:ph type="body" idx="1"/>
          </p:nvPr>
        </p:nvSpPr>
        <p:spPr>
          <a:prstGeom prst="rect">
            <a:avLst/>
          </a:prstGeom>
        </p:spPr>
        <p:txBody>
          <a:bodyPr/>
          <a:lstStyle/>
          <a:p>
            <a:pPr marL="396239" lvl="0" indent="-396239" defTabSz="455675">
              <a:spcBef>
                <a:spcPts val="3200"/>
              </a:spcBef>
              <a:defRPr sz="1800"/>
            </a:pPr>
            <a:r>
              <a:rPr sz="2964"/>
              <a:t>La fonction des membres du bureau est effective pour la durée du mandat à couvrir </a:t>
            </a:r>
          </a:p>
          <a:p>
            <a:pPr marL="396239" lvl="0" indent="-396239" defTabSz="455675">
              <a:spcBef>
                <a:spcPts val="3200"/>
              </a:spcBef>
              <a:defRPr sz="1800"/>
            </a:pPr>
            <a:r>
              <a:rPr sz="2964"/>
              <a:t>Toutefois elle peut être arrêté à tout moment par un vote à la majorité des titulaires.</a:t>
            </a:r>
          </a:p>
          <a:p>
            <a:pPr marL="396239" lvl="0" indent="-396239" defTabSz="455675">
              <a:spcBef>
                <a:spcPts val="3200"/>
              </a:spcBef>
              <a:defRPr sz="1800"/>
            </a:pPr>
            <a:r>
              <a:rPr sz="2964"/>
              <a:t>Dans le cas ou le titulaire des postes du bureau cesse de faire partie de la DUP au cours de son mandat, il est procédé à son remplacement dans les formes et pour la durée du mandat à couvrir , le secrétaire adjoint remplacera immédiatement le secrétaire en cas de démission de celui-ci et jusqu'à l'élection de celui-ci dans les meilleurs délais . De même , le trésorier adjoint remplacera le trésorier en cas d'empêchement. </a:t>
            </a:r>
          </a:p>
        </p:txBody>
      </p:sp>
      <p:sp>
        <p:nvSpPr>
          <p:cNvPr id="68" name="Shape 68"/>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70" name="Shape 70"/>
          <p:cNvSpPr>
            <a:spLocks noGrp="1"/>
          </p:cNvSpPr>
          <p:nvPr>
            <p:ph type="title"/>
          </p:nvPr>
        </p:nvSpPr>
        <p:spPr>
          <a:prstGeom prst="rect">
            <a:avLst/>
          </a:prstGeom>
        </p:spPr>
        <p:txBody>
          <a:bodyPr/>
          <a:lstStyle/>
          <a:p>
            <a:pPr lvl="0" defTabSz="560831">
              <a:defRPr sz="1800" spc="0">
                <a:solidFill>
                  <a:srgbClr val="000000"/>
                </a:solidFill>
              </a:defRPr>
            </a:pPr>
            <a:r>
              <a:rPr sz="6144" spc="-122">
                <a:solidFill>
                  <a:srgbClr val="314864"/>
                </a:solidFill>
              </a:rPr>
              <a:t>Article 5 - Attribution du bureau</a:t>
            </a:r>
          </a:p>
          <a:p>
            <a:pPr lvl="0" defTabSz="560831">
              <a:defRPr sz="1800" spc="0">
                <a:solidFill>
                  <a:srgbClr val="000000"/>
                </a:solidFill>
              </a:defRPr>
            </a:pPr>
            <a:r>
              <a:rPr sz="6144" spc="-122">
                <a:solidFill>
                  <a:srgbClr val="314864"/>
                </a:solidFill>
              </a:rPr>
              <a:t>             5.1 - Le président</a:t>
            </a:r>
          </a:p>
        </p:txBody>
      </p:sp>
      <p:sp>
        <p:nvSpPr>
          <p:cNvPr id="71" name="Shape 71"/>
          <p:cNvSpPr>
            <a:spLocks noGrp="1"/>
          </p:cNvSpPr>
          <p:nvPr>
            <p:ph type="body" idx="1"/>
          </p:nvPr>
        </p:nvSpPr>
        <p:spPr>
          <a:prstGeom prst="rect">
            <a:avLst/>
          </a:prstGeom>
        </p:spPr>
        <p:txBody>
          <a:bodyPr/>
          <a:lstStyle/>
          <a:p>
            <a:pPr marL="406400" lvl="0" indent="-406400" defTabSz="467359">
              <a:spcBef>
                <a:spcPts val="3300"/>
              </a:spcBef>
              <a:defRPr sz="1800"/>
            </a:pPr>
            <a:r>
              <a:rPr sz="3040"/>
              <a:t>Le président fixe la date  de réunion qui suit l'élection de la délégation</a:t>
            </a:r>
          </a:p>
          <a:p>
            <a:pPr marL="406400" lvl="0" indent="-406400" defTabSz="467359">
              <a:spcBef>
                <a:spcPts val="3300"/>
              </a:spcBef>
              <a:defRPr sz="1800"/>
            </a:pPr>
            <a:r>
              <a:rPr sz="3040"/>
              <a:t>En collaboration avec la secrétaire, il fixe le calendrier des réunions mensuelle et établit l'ordre du jour proposé par les membres élus de la DUP et le président. </a:t>
            </a:r>
          </a:p>
          <a:p>
            <a:pPr marL="406400" lvl="0" indent="-406400" defTabSz="467359">
              <a:spcBef>
                <a:spcPts val="3300"/>
              </a:spcBef>
              <a:defRPr sz="1800"/>
            </a:pPr>
            <a:r>
              <a:rPr sz="3040"/>
              <a:t>Il préside les réunions de la DUP, organise les débats, veille à leur bonne tenue,garantie la liberté de parole et la régularité des scrutins.                                                                                                     </a:t>
            </a:r>
          </a:p>
          <a:p>
            <a:pPr marL="406400" lvl="0" indent="-406400" defTabSz="467359">
              <a:spcBef>
                <a:spcPts val="3300"/>
              </a:spcBef>
              <a:defRPr sz="1800"/>
            </a:pPr>
            <a:r>
              <a:rPr sz="3040"/>
              <a:t> En l'absence de ce dernier,la présidence sera assuré par son remplaçant.</a:t>
            </a:r>
          </a:p>
        </p:txBody>
      </p:sp>
      <p:sp>
        <p:nvSpPr>
          <p:cNvPr id="72" name="Shape 72"/>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4"/>
          <p:cNvSpPr/>
          <p:nvPr/>
        </p:nvSpPr>
        <p:spPr>
          <a:xfrm rot="19783626">
            <a:off x="750349" y="4043909"/>
            <a:ext cx="1225550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lgn="ctr">
              <a:defRPr i="0">
                <a:solidFill>
                  <a:srgbClr val="000000"/>
                </a:solidFill>
              </a:defRPr>
            </a:pPr>
            <a:r>
              <a:rPr sz="3200" i="1" dirty="0">
                <a:solidFill>
                  <a:schemeClr val="accent6">
                    <a:lumMod val="40000"/>
                    <a:lumOff val="60000"/>
                  </a:schemeClr>
                </a:solidFill>
              </a:rPr>
              <a:t>JANVIER 2015  PROJET REGLEMENT DUP </a:t>
            </a:r>
          </a:p>
        </p:txBody>
      </p:sp>
      <p:sp>
        <p:nvSpPr>
          <p:cNvPr id="74" name="Shape 74"/>
          <p:cNvSpPr>
            <a:spLocks noGrp="1"/>
          </p:cNvSpPr>
          <p:nvPr>
            <p:ph type="title"/>
          </p:nvPr>
        </p:nvSpPr>
        <p:spPr>
          <a:prstGeom prst="rect">
            <a:avLst/>
          </a:prstGeom>
        </p:spPr>
        <p:txBody>
          <a:bodyPr/>
          <a:lstStyle/>
          <a:p>
            <a:pPr lvl="0" defTabSz="560831">
              <a:defRPr sz="1800" spc="0">
                <a:solidFill>
                  <a:srgbClr val="000000"/>
                </a:solidFill>
              </a:defRPr>
            </a:pPr>
            <a:r>
              <a:rPr sz="6144" spc="-122">
                <a:solidFill>
                  <a:srgbClr val="314864"/>
                </a:solidFill>
              </a:rPr>
              <a:t>Article 5 - Attribution du bureau</a:t>
            </a:r>
          </a:p>
          <a:p>
            <a:pPr lvl="0" defTabSz="560831">
              <a:defRPr sz="1800" spc="0">
                <a:solidFill>
                  <a:srgbClr val="000000"/>
                </a:solidFill>
              </a:defRPr>
            </a:pPr>
            <a:r>
              <a:rPr sz="6144" spc="-122">
                <a:solidFill>
                  <a:srgbClr val="314864"/>
                </a:solidFill>
              </a:rPr>
              <a:t>             5.2 - Le secrétaire </a:t>
            </a:r>
          </a:p>
        </p:txBody>
      </p:sp>
      <p:sp>
        <p:nvSpPr>
          <p:cNvPr id="75" name="Shape 75"/>
          <p:cNvSpPr>
            <a:spLocks noGrp="1"/>
          </p:cNvSpPr>
          <p:nvPr>
            <p:ph type="body" idx="1"/>
          </p:nvPr>
        </p:nvSpPr>
        <p:spPr>
          <a:prstGeom prst="rect">
            <a:avLst/>
          </a:prstGeom>
        </p:spPr>
        <p:txBody>
          <a:bodyPr/>
          <a:lstStyle/>
          <a:p>
            <a:pPr marL="254000" lvl="0" indent="-254000" defTabSz="292100">
              <a:spcBef>
                <a:spcPts val="2100"/>
              </a:spcBef>
              <a:defRPr sz="1800"/>
            </a:pPr>
            <a:r>
              <a:rPr sz="1900"/>
              <a:t>En collaboration avec le président, il fixe le calendrier des réunions mensuelles et établit l'ordre du jour.</a:t>
            </a:r>
          </a:p>
          <a:p>
            <a:pPr marL="254000" lvl="0" indent="-254000" defTabSz="292100">
              <a:spcBef>
                <a:spcPts val="2100"/>
              </a:spcBef>
              <a:defRPr sz="1800"/>
            </a:pPr>
            <a:r>
              <a:rPr sz="1900"/>
              <a:t>Il rédige et signe les procès-verbaux des réunions mensuelles et établit l'ordre du jour.                                                                                                                      </a:t>
            </a:r>
          </a:p>
          <a:p>
            <a:pPr marL="254000" lvl="0" indent="-254000" defTabSz="292100">
              <a:spcBef>
                <a:spcPts val="2100"/>
              </a:spcBef>
              <a:defRPr sz="1800"/>
            </a:pPr>
            <a:r>
              <a:rPr sz="1900"/>
              <a:t>Il en assure la diffusion aux membres de la DUP et aux autres personnes destinataires selon décision de la DUP.</a:t>
            </a:r>
          </a:p>
          <a:p>
            <a:pPr marL="254000" lvl="0" indent="-254000" defTabSz="292100">
              <a:spcBef>
                <a:spcPts val="2100"/>
              </a:spcBef>
              <a:defRPr sz="1800"/>
            </a:pPr>
            <a:r>
              <a:rPr sz="1900"/>
              <a:t> Au delà de ses missions légales, il est responsable de la conservation des archives (ordre du jour et procès verbaux, dossiers liés aux oeuvres sociales) </a:t>
            </a:r>
          </a:p>
          <a:p>
            <a:pPr marL="254000" lvl="0" indent="-254000" defTabSz="292100">
              <a:spcBef>
                <a:spcPts val="2100"/>
              </a:spcBef>
              <a:defRPr sz="1800"/>
            </a:pPr>
            <a:r>
              <a:rPr sz="1900"/>
              <a:t>Il est le principal interlocuteur de la direction </a:t>
            </a:r>
          </a:p>
          <a:p>
            <a:pPr marL="254000" lvl="0" indent="-254000" defTabSz="292100">
              <a:spcBef>
                <a:spcPts val="2100"/>
              </a:spcBef>
              <a:defRPr sz="1800"/>
            </a:pPr>
            <a:r>
              <a:rPr sz="1900"/>
              <a:t>Il veille à l'application des décisions prises par le comité </a:t>
            </a:r>
          </a:p>
          <a:p>
            <a:pPr marL="254000" lvl="0" indent="-254000" defTabSz="292100">
              <a:spcBef>
                <a:spcPts val="2100"/>
              </a:spcBef>
              <a:defRPr sz="1800"/>
            </a:pPr>
            <a:r>
              <a:rPr sz="1900"/>
              <a:t>Le secrétaire ne peut agir seul sans l'accord des autres élus.Les orientations ou décisions sont prises à la majorité des membres titulaires présents en séance.</a:t>
            </a:r>
          </a:p>
          <a:p>
            <a:pPr marL="254000" lvl="0" indent="-254000" defTabSz="292100">
              <a:spcBef>
                <a:spcPts val="2100"/>
              </a:spcBef>
              <a:defRPr sz="1800"/>
            </a:pPr>
            <a:r>
              <a:rPr sz="1900"/>
              <a:t>Il est destinataire de toute les correspondances adressées à la DUP , non décachetée , il signe toute la correspondance émanant de la DUP.</a:t>
            </a:r>
          </a:p>
          <a:p>
            <a:pPr marL="254000" lvl="0" indent="-254000" defTabSz="292100">
              <a:spcBef>
                <a:spcPts val="2100"/>
              </a:spcBef>
              <a:defRPr sz="1800"/>
            </a:pPr>
            <a:r>
              <a:rPr sz="1900"/>
              <a:t>La fonction de la secrétaire est exécutive.  </a:t>
            </a:r>
          </a:p>
        </p:txBody>
      </p:sp>
      <p:sp>
        <p:nvSpPr>
          <p:cNvPr id="76" name="Shape 76"/>
          <p:cNvSpPr/>
          <p:nvPr/>
        </p:nvSpPr>
        <p:spPr>
          <a:xfrm>
            <a:off x="663984" y="218800"/>
            <a:ext cx="12255500" cy="406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defRPr sz="1800" i="1">
                <a:solidFill>
                  <a:srgbClr val="5C86B9"/>
                </a:solidFill>
              </a:defRPr>
            </a:lvl1pPr>
          </a:lstStyle>
          <a:p>
            <a:pPr lvl="0">
              <a:defRPr i="0">
                <a:solidFill>
                  <a:srgbClr val="000000"/>
                </a:solidFill>
              </a:defRPr>
            </a:pPr>
            <a:r>
              <a:rPr i="1">
                <a:solidFill>
                  <a:srgbClr val="5C86B9"/>
                </a:solidFill>
              </a:rPr>
              <a:t>JANVIER 2015  PROJET REGLEMENT DUP </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7996B9"/>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7996B9"/>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3973</Words>
  <Application>Microsoft Office PowerPoint</Application>
  <PresentationFormat>Personnalisé</PresentationFormat>
  <Paragraphs>243</Paragraphs>
  <Slides>35</Slides>
  <Notes>0</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Editorial</vt:lpstr>
      <vt:lpstr>REGLEMENT DE LA DUP</vt:lpstr>
      <vt:lpstr>Diapositive 2</vt:lpstr>
      <vt:lpstr>Article 1 : Objet </vt:lpstr>
      <vt:lpstr>Article 2 -Durée et modification </vt:lpstr>
      <vt:lpstr>BUREAU ET DESIGNATIONS DIVERSES</vt:lpstr>
      <vt:lpstr>Article 3 - Composition de la DUP </vt:lpstr>
      <vt:lpstr>Article 4 - Le mandat des membres du bureau</vt:lpstr>
      <vt:lpstr>Article 5 - Attribution du bureau              5.1 - Le président</vt:lpstr>
      <vt:lpstr>Article 5 - Attribution du bureau              5.2 - Le secrétaire </vt:lpstr>
      <vt:lpstr>Article 5 - Attribution du bureau              5.3 - Le trésorier</vt:lpstr>
      <vt:lpstr>Article 6- Commissions</vt:lpstr>
      <vt:lpstr>LES REUNIONS </vt:lpstr>
      <vt:lpstr>Article 7 - Réunions du comité              7.1 - Périodicité  </vt:lpstr>
      <vt:lpstr>Article 7 - Réunions du comité              7.2 - Convocations  </vt:lpstr>
      <vt:lpstr>Article 7 - Réunions du comité             7-3 - Participants aux réunions</vt:lpstr>
      <vt:lpstr>Article 7 - Réunions du comité             7-4 - Dépôt des questions</vt:lpstr>
      <vt:lpstr>Article 7 - Réunions du comité             7-5 - Ordre du jour </vt:lpstr>
      <vt:lpstr>Article 7 - Réunions du comité             7-6 - Tenue des réunions </vt:lpstr>
      <vt:lpstr>Article 7 - Réunions du comité 7.7- Assistance par une personne extérieur à la DUP</vt:lpstr>
      <vt:lpstr>Article 7 - Réunions du comité 7.8- Votes</vt:lpstr>
      <vt:lpstr>Article 7 - Réunions du comité 7.9-Procés-verbaux</vt:lpstr>
      <vt:lpstr>MOYENS DE LA DUP</vt:lpstr>
      <vt:lpstr>Article 8- Réunions préparatoires</vt:lpstr>
      <vt:lpstr>Article 9-Moyens financiers </vt:lpstr>
      <vt:lpstr>Article 10-Rôle et attributions </vt:lpstr>
      <vt:lpstr>Article 10-Rôle et attributions     10-1 Attributions professionnelles</vt:lpstr>
      <vt:lpstr>Article 10-Rôle et attributions     10-2 Attributions d'ordre économique </vt:lpstr>
      <vt:lpstr>Article 10-Rôle et attributions     10-3 Attributions d'ordre social et culturel</vt:lpstr>
      <vt:lpstr>Article 11- Rôle et la mission des délégué du personnel. </vt:lpstr>
      <vt:lpstr>Article 12- Crédit d'heures</vt:lpstr>
      <vt:lpstr>Article 13-Indemnisation des membres de la DUP</vt:lpstr>
      <vt:lpstr>Article 14- Les déplacements</vt:lpstr>
      <vt:lpstr>Article 15-Membres de la délégation unique du personnel sortants </vt:lpstr>
      <vt:lpstr>Article 16- Les moyens mis à la disposition de la DUP.</vt:lpstr>
      <vt:lpstr>Article 17-Conclusion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REGLEMENT DE LA DUP</dc:title>
  <dc:creator>LR</dc:creator>
  <cp:lastModifiedBy>Corinne</cp:lastModifiedBy>
  <cp:revision>3</cp:revision>
  <dcterms:modified xsi:type="dcterms:W3CDTF">2015-01-19T07:26:25Z</dcterms:modified>
</cp:coreProperties>
</file>