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8" r:id="rId3"/>
    <p:sldId id="262" r:id="rId4"/>
    <p:sldId id="261" r:id="rId5"/>
    <p:sldId id="264" r:id="rId6"/>
    <p:sldId id="265" r:id="rId7"/>
    <p:sldId id="268" r:id="rId8"/>
    <p:sldId id="263" r:id="rId9"/>
    <p:sldId id="257" r:id="rId10"/>
    <p:sldId id="259" r:id="rId11"/>
    <p:sldId id="260" r:id="rId12"/>
  </p:sldIdLst>
  <p:sldSz cx="12192000" cy="6858000"/>
  <p:notesSz cx="6797675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4" autoAdjust="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0E23-623D-4F0F-9606-4D3B6B14EF72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8693D-CA84-4328-8A8D-90B7F9FFF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49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696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25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350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13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1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76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15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162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231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36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78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9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上下二列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116232D0-91D1-7F41-8918-288A272C2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48" y="6152557"/>
            <a:ext cx="5785681" cy="723372"/>
          </a:xfrm>
          <a:prstGeom prst="rect">
            <a:avLst/>
          </a:prstGeom>
        </p:spPr>
      </p:pic>
      <p:sp>
        <p:nvSpPr>
          <p:cNvPr id="7" name="直線接點 14">
            <a:extLst>
              <a:ext uri="{FF2B5EF4-FFF2-40B4-BE49-F238E27FC236}">
                <a16:creationId xmlns:a16="http://schemas.microsoft.com/office/drawing/2014/main" xmlns="" id="{A330F768-6149-924A-A6C1-C67622648341}"/>
              </a:ext>
            </a:extLst>
          </p:cNvPr>
          <p:cNvSpPr/>
          <p:nvPr userDrawn="1"/>
        </p:nvSpPr>
        <p:spPr>
          <a:xfrm flipV="1">
            <a:off x="425602" y="750961"/>
            <a:ext cx="11255852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txBody>
          <a:bodyPr lIns="34289" tIns="34289" rIns="34289" bIns="34289"/>
          <a:lstStyle/>
          <a:p>
            <a:pPr defTabSz="1097236" hangingPunct="0"/>
            <a:endParaRPr sz="1650" kern="0">
              <a:solidFill>
                <a:srgbClr val="000000"/>
              </a:solidFill>
              <a:cs typeface="Helvetica"/>
              <a:sym typeface="Helvetica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xmlns="" id="{5C8C796F-2CF9-A545-B362-62B5FE55C56E}"/>
              </a:ext>
            </a:extLst>
          </p:cNvPr>
          <p:cNvSpPr/>
          <p:nvPr userDrawn="1"/>
        </p:nvSpPr>
        <p:spPr>
          <a:xfrm>
            <a:off x="425601" y="206624"/>
            <a:ext cx="108779" cy="47157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pPr algn="ctr" defTabSz="1097236" hangingPunct="0">
              <a:defRPr>
                <a:solidFill>
                  <a:srgbClr val="FFFFFF"/>
                </a:solidFill>
              </a:defRPr>
            </a:pPr>
            <a:endParaRPr sz="1650" kern="0">
              <a:solidFill>
                <a:srgbClr val="FFFFFF"/>
              </a:solidFill>
              <a:cs typeface="Helvetica"/>
              <a:sym typeface="Helvetica"/>
            </a:endParaRPr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xmlns="" id="{336818F3-89BA-0E48-9788-3099598949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6911" y="206622"/>
            <a:ext cx="11104543" cy="4714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1E70C0"/>
                </a:solidFill>
              </a:defRPr>
            </a:lvl1pPr>
          </a:lstStyle>
          <a:p>
            <a:r>
              <a:rPr kumimoji="1" lang="zh-TW" altLang="en-US" dirty="0"/>
              <a:t>按一下以新增標題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29786"/>
            <a:ext cx="10515600" cy="2509281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lnSpc>
                <a:spcPct val="100000"/>
              </a:lnSpc>
              <a:spcBef>
                <a:spcPts val="450"/>
              </a:spcBef>
              <a:buFontTx/>
              <a:buBlip>
                <a:blip r:embed="rId3"/>
              </a:buBlip>
              <a:defRPr sz="2400"/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971675" indent="-325754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/>
              <a:t>第五層</a:t>
            </a:r>
          </a:p>
        </p:txBody>
      </p:sp>
      <p:sp>
        <p:nvSpPr>
          <p:cNvPr id="16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3666462"/>
            <a:ext cx="10515600" cy="2509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50"/>
              </a:spcBef>
              <a:defRPr lang="zh-TW" altLang="en-US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  <a:sym typeface="Calibri"/>
              </a:defRPr>
            </a:lvl1pPr>
            <a:lvl2pPr marL="698911" indent="-28743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l"/>
              <a:defRPr lang="zh-TW" altLang="en-US" sz="20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2pPr>
            <a:lvl3pPr marL="1092549" indent="-269590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n"/>
              <a:defRPr lang="zh-TW" altLang="en-US" sz="18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3pPr>
            <a:lvl4pPr marL="1560195" indent="-325754">
              <a:lnSpc>
                <a:spcPct val="100000"/>
              </a:lnSpc>
              <a:spcBef>
                <a:spcPts val="450"/>
              </a:spcBef>
              <a:buFont typeface="Wingdings" panose="05000000000000000000" pitchFamily="2" charset="2"/>
              <a:buChar char="ü"/>
              <a:defRPr lang="zh-TW" altLang="en-US" sz="1600" b="0" i="0" u="none" strike="noStrike" cap="none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4pPr>
            <a:lvl5pPr marL="1971675" indent="-325754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lang="zh-TW" altLang="en-US" sz="16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+mn-cs"/>
                <a:sym typeface="Calibri"/>
              </a:defRPr>
            </a:lvl5pPr>
          </a:lstStyle>
          <a:p>
            <a:pPr marL="257175" marR="0" lvl="0" indent="-257175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</a:pPr>
            <a:r>
              <a:rPr lang="zh-TW" altLang="en-US" dirty="0"/>
              <a:t>按一下以編輯母片文字樣式</a:t>
            </a:r>
          </a:p>
          <a:p>
            <a:pPr marL="698911" marR="0" lvl="1" indent="-28743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l"/>
              <a:tabLst/>
            </a:pPr>
            <a:r>
              <a:rPr lang="zh-TW" altLang="en-US" dirty="0"/>
              <a:t>第二層</a:t>
            </a:r>
          </a:p>
          <a:p>
            <a:pPr marL="1092549" marR="0" lvl="2" indent="-269590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ü"/>
              <a:tabLst/>
            </a:pPr>
            <a:r>
              <a:rPr lang="zh-TW" altLang="en-US" dirty="0"/>
              <a:t>第三層</a:t>
            </a:r>
          </a:p>
          <a:p>
            <a:pPr marL="1560195" marR="0" lvl="3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zh-TW" altLang="en-US" dirty="0"/>
              <a:t>第四層</a:t>
            </a:r>
          </a:p>
          <a:p>
            <a:pPr marL="1971675" marR="0" lvl="4" indent="-325754" algn="l" defTabSz="411480" rtl="0" latinLnBrk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Pct val="100000"/>
              <a:buFont typeface="微軟正黑體" panose="020B0604030504040204" pitchFamily="34" charset="-120"/>
              <a:buChar char="‐"/>
              <a:tabLst/>
            </a:pPr>
            <a:r>
              <a:rPr lang="zh-TW" altLang="en-US" dirty="0"/>
              <a:t>第五層</a:t>
            </a: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xmlns="" id="{1FF71881-0138-BB4F-81DF-85243E3A12F6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2" y="6502421"/>
            <a:ext cx="3207871" cy="365125"/>
          </a:xfrm>
          <a:prstGeom prst="rect">
            <a:avLst/>
          </a:prstGeom>
        </p:spPr>
        <p:txBody>
          <a:bodyPr anchor="b"/>
          <a:lstStyle>
            <a:lvl1pPr algn="l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BD4E87B7-3498-4C46-AC2A-2ED0F815BC91}" type="datetime1">
              <a:rPr lang="zh-TW" altLang="en-US" smtClean="0">
                <a:solidFill>
                  <a:srgbClr val="000000"/>
                </a:solidFill>
              </a:rPr>
              <a:pPr/>
              <a:t>2021/1/8</a:t>
            </a:fld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3" name="頁尾版面配置區 4">
            <a:extLst>
              <a:ext uri="{FF2B5EF4-FFF2-40B4-BE49-F238E27FC236}">
                <a16:creationId xmlns:a16="http://schemas.microsoft.com/office/drawing/2014/main" xmlns="" id="{8AC44A92-EFD3-0F42-B642-DCE623358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3532" y="6502421"/>
            <a:ext cx="5666557" cy="365125"/>
          </a:xfrm>
          <a:prstGeom prst="rect">
            <a:avLst/>
          </a:prstGeom>
        </p:spPr>
        <p:txBody>
          <a:bodyPr anchor="b"/>
          <a:lstStyle>
            <a:lvl1pPr algn="ct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:a16="http://schemas.microsoft.com/office/drawing/2014/main" xmlns="" id="{74645775-D19B-CD49-8E08-A6B54563D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5752" y="6502421"/>
            <a:ext cx="3146249" cy="365125"/>
          </a:xfrm>
          <a:prstGeom prst="rect">
            <a:avLst/>
          </a:prstGeom>
        </p:spPr>
        <p:txBody>
          <a:bodyPr anchor="b"/>
          <a:lstStyle>
            <a:lvl1pPr algn="r">
              <a:tabLst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‹#›</a:t>
            </a:fld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523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26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7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65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25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44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64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7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19A31-A1E6-4F2B-B2F6-9BFC7D17157C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9B68-FA33-4A67-9FA7-ED774EDA3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16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Pipeline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35664" y="1384679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先檢查網路中是否有環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把環內成員用代表號代替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35664" y="2091248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用代表號拉圖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Adjency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 …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5664" y="2896790"/>
            <a:ext cx="344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代表號圖中的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Dominator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35664" y="3702332"/>
            <a:ext cx="728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Dominator[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Dominator[j]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中間所包含的所有成員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就是一個戶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07896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664906" y="180179"/>
            <a:ext cx="8597822" cy="471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Dominator -1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10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02" y="931883"/>
            <a:ext cx="5238750" cy="5753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6950" y="2317750"/>
            <a:ext cx="4362450" cy="127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96950" y="3600450"/>
            <a:ext cx="4748802" cy="241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94214" y="1778857"/>
            <a:ext cx="5805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先看指向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有沒有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sdom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best[j]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sdom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sdom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有的話就更新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sdom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08259" y="3241789"/>
            <a:ext cx="60834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再來把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當作子樹的頭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以後才遍歷到的點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j,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有沒有人的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best[j]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比我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還早遍歷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會有兩種情境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(if):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則先暫訂該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支配點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(else):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如果組員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沒比組長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則該組員的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支配點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必是組長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(tricky!)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108259" y="2420999"/>
            <a:ext cx="551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sdom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在被更新前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會先更新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是最新的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383907" y="5240227"/>
            <a:ext cx="4908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[j]</a:t>
            </a:r>
            <a:r>
              <a:rPr lang="zh-TW" altLang="en-US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在被更新前</a:t>
            </a:r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會先更新</a:t>
            </a:r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find(</a:t>
            </a:r>
            <a:r>
              <a:rPr lang="zh-TW" altLang="en-US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</a:t>
            </a:r>
            <a:r>
              <a:rPr lang="zh-TW" altLang="en-US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是最新的</a:t>
            </a:r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3907" y="5614088"/>
            <a:ext cx="495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所以還沒做第三步前</a:t>
            </a:r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1600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zh-TW" altLang="en-US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這個拿來存支配點的</a:t>
            </a:r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array,</a:t>
            </a:r>
          </a:p>
          <a:p>
            <a:r>
              <a:rPr lang="zh-TW" altLang="en-US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會只有存</a:t>
            </a:r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best[j]</a:t>
            </a:r>
            <a:r>
              <a:rPr lang="zh-TW" altLang="en-US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這種暫存的</a:t>
            </a:r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16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真的就是子樹的頭</a:t>
            </a:r>
            <a:r>
              <a:rPr lang="en-US" altLang="zh-TW" sz="1600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zh-TW" altLang="en-US" sz="16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424" y="1196176"/>
            <a:ext cx="171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三個功能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14" name="橢圓 13"/>
          <p:cNvSpPr/>
          <p:nvPr/>
        </p:nvSpPr>
        <p:spPr>
          <a:xfrm>
            <a:off x="6295678" y="5405929"/>
            <a:ext cx="54066" cy="54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295678" y="5741368"/>
            <a:ext cx="54066" cy="54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5772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11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5" name="文字版面配置區 5"/>
          <p:cNvSpPr txBox="1">
            <a:spLocks/>
          </p:cNvSpPr>
          <p:nvPr/>
        </p:nvSpPr>
        <p:spPr>
          <a:xfrm>
            <a:off x="664906" y="180179"/>
            <a:ext cx="8597822" cy="471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1E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Dominator -2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545"/>
          <a:stretch/>
        </p:blipFill>
        <p:spPr>
          <a:xfrm>
            <a:off x="272277" y="1611085"/>
            <a:ext cx="4924425" cy="46039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527" y="1057275"/>
            <a:ext cx="5219700" cy="17430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102" y="2800350"/>
            <a:ext cx="4547148" cy="152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44600" y="3051512"/>
            <a:ext cx="5100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Step2,idom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這個拿來存支配點的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array,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會只有存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best[j]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這種暫存的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真的就是子樹的頭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所以第三步就是要把最源頭的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往下傳到底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462" y="4575512"/>
            <a:ext cx="3462338" cy="185598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625802" y="5887980"/>
            <a:ext cx="3642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[1](4) !=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sdom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[1](6):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[1]=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[1]=4]=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idom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[4]=7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139902" y="6149590"/>
            <a:ext cx="14859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78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664906" y="180179"/>
            <a:ext cx="8597822" cy="471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2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6" y="941192"/>
            <a:ext cx="7036374" cy="55612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2500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664906" y="180179"/>
            <a:ext cx="8597822" cy="471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Init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3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373302"/>
            <a:ext cx="11623040" cy="44512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3053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4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568087" y="244725"/>
            <a:ext cx="8597822" cy="47148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強連通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Strongly Connected Components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401133" y="1541638"/>
            <a:ext cx="4259583" cy="3090510"/>
            <a:chOff x="279557" y="1809103"/>
            <a:chExt cx="4259583" cy="3090510"/>
          </a:xfrm>
        </p:grpSpPr>
        <p:grpSp>
          <p:nvGrpSpPr>
            <p:cNvPr id="6" name="群組 5"/>
            <p:cNvGrpSpPr/>
            <p:nvPr/>
          </p:nvGrpSpPr>
          <p:grpSpPr>
            <a:xfrm>
              <a:off x="1255518" y="1809103"/>
              <a:ext cx="696684" cy="696684"/>
              <a:chOff x="5390607" y="2760619"/>
              <a:chExt cx="696684" cy="696684"/>
            </a:xfrm>
          </p:grpSpPr>
          <p:sp>
            <p:nvSpPr>
              <p:cNvPr id="2" name="橢圓 1"/>
              <p:cNvSpPr/>
              <p:nvPr/>
            </p:nvSpPr>
            <p:spPr>
              <a:xfrm>
                <a:off x="5390607" y="2760619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5542713" y="2790154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/>
                  <a:t>6</a:t>
                </a:r>
                <a:endParaRPr lang="zh-TW" altLang="en-US" sz="3200" b="1" dirty="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79557" y="3021290"/>
              <a:ext cx="696684" cy="696684"/>
              <a:chOff x="5390607" y="2760619"/>
              <a:chExt cx="696684" cy="696684"/>
            </a:xfrm>
          </p:grpSpPr>
          <p:sp>
            <p:nvSpPr>
              <p:cNvPr id="9" name="橢圓 8"/>
              <p:cNvSpPr/>
              <p:nvPr/>
            </p:nvSpPr>
            <p:spPr>
              <a:xfrm>
                <a:off x="5390607" y="2760619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542713" y="2790154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/>
                  <a:t>1</a:t>
                </a:r>
                <a:endParaRPr lang="zh-TW" altLang="en-US" sz="3200" b="1" dirty="0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1251267" y="4202929"/>
              <a:ext cx="696684" cy="696684"/>
              <a:chOff x="5390607" y="2760619"/>
              <a:chExt cx="696684" cy="696684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5390607" y="2760619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5542713" y="2790154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/>
                  <a:t>5</a:t>
                </a:r>
                <a:endParaRPr lang="zh-TW" altLang="en-US" sz="3200" b="1" dirty="0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2114711" y="3050825"/>
              <a:ext cx="696684" cy="696684"/>
              <a:chOff x="5390607" y="2760619"/>
              <a:chExt cx="696684" cy="696684"/>
            </a:xfrm>
          </p:grpSpPr>
          <p:sp>
            <p:nvSpPr>
              <p:cNvPr id="15" name="橢圓 14"/>
              <p:cNvSpPr/>
              <p:nvPr/>
            </p:nvSpPr>
            <p:spPr>
              <a:xfrm>
                <a:off x="5390607" y="2760619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5542713" y="2790154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/>
                  <a:t>7</a:t>
                </a:r>
                <a:endParaRPr lang="zh-TW" altLang="en-US" sz="3200" b="1" dirty="0"/>
              </a:p>
            </p:txBody>
          </p:sp>
        </p:grpSp>
        <p:cxnSp>
          <p:nvCxnSpPr>
            <p:cNvPr id="18" name="直線單箭頭接點 17"/>
            <p:cNvCxnSpPr/>
            <p:nvPr/>
          </p:nvCxnSpPr>
          <p:spPr>
            <a:xfrm flipH="1">
              <a:off x="824719" y="2445694"/>
              <a:ext cx="499864" cy="554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849806" y="3696429"/>
              <a:ext cx="499864" cy="554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rot="10800000" flipH="1">
              <a:off x="1869745" y="3717974"/>
              <a:ext cx="499864" cy="554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H="1" flipV="1">
              <a:off x="1915886" y="2473234"/>
              <a:ext cx="493180" cy="5231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2053044" y="2256532"/>
              <a:ext cx="1213658" cy="3239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3278302" y="2319306"/>
              <a:ext cx="696684" cy="696684"/>
              <a:chOff x="5390607" y="2760619"/>
              <a:chExt cx="696684" cy="696684"/>
            </a:xfrm>
          </p:grpSpPr>
          <p:sp>
            <p:nvSpPr>
              <p:cNvPr id="27" name="橢圓 26"/>
              <p:cNvSpPr/>
              <p:nvPr/>
            </p:nvSpPr>
            <p:spPr>
              <a:xfrm>
                <a:off x="5390607" y="2760619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542713" y="2790154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/>
                  <a:t>2</a:t>
                </a:r>
                <a:endParaRPr lang="zh-TW" altLang="en-US" sz="3200" b="1" dirty="0"/>
              </a:p>
            </p:txBody>
          </p:sp>
        </p:grpSp>
        <p:cxnSp>
          <p:nvCxnSpPr>
            <p:cNvPr id="29" name="直線單箭頭接點 28"/>
            <p:cNvCxnSpPr/>
            <p:nvPr/>
          </p:nvCxnSpPr>
          <p:spPr>
            <a:xfrm flipH="1">
              <a:off x="3331469" y="3058815"/>
              <a:ext cx="158793" cy="9287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3719739" y="3065767"/>
              <a:ext cx="344654" cy="7585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群組 32"/>
            <p:cNvGrpSpPr/>
            <p:nvPr/>
          </p:nvGrpSpPr>
          <p:grpSpPr>
            <a:xfrm>
              <a:off x="2904832" y="4044549"/>
              <a:ext cx="696684" cy="696684"/>
              <a:chOff x="5714163" y="2831714"/>
              <a:chExt cx="696684" cy="696684"/>
            </a:xfrm>
          </p:grpSpPr>
          <p:sp>
            <p:nvSpPr>
              <p:cNvPr id="34" name="橢圓 33"/>
              <p:cNvSpPr/>
              <p:nvPr/>
            </p:nvSpPr>
            <p:spPr>
              <a:xfrm>
                <a:off x="5714163" y="2831714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5866269" y="2861249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/>
                  <a:t>8</a:t>
                </a:r>
                <a:endParaRPr lang="zh-TW" altLang="en-US" sz="3200" b="1" dirty="0"/>
              </a:p>
            </p:txBody>
          </p:sp>
        </p:grpSp>
        <p:grpSp>
          <p:nvGrpSpPr>
            <p:cNvPr id="36" name="群組 35"/>
            <p:cNvGrpSpPr/>
            <p:nvPr/>
          </p:nvGrpSpPr>
          <p:grpSpPr>
            <a:xfrm>
              <a:off x="3842456" y="3884122"/>
              <a:ext cx="696684" cy="696684"/>
              <a:chOff x="5509464" y="2649742"/>
              <a:chExt cx="696684" cy="696684"/>
            </a:xfrm>
          </p:grpSpPr>
          <p:sp>
            <p:nvSpPr>
              <p:cNvPr id="37" name="橢圓 36"/>
              <p:cNvSpPr/>
              <p:nvPr/>
            </p:nvSpPr>
            <p:spPr>
              <a:xfrm>
                <a:off x="5509464" y="2649742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5661570" y="2679277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/>
                  <a:t>4</a:t>
                </a:r>
                <a:endParaRPr lang="zh-TW" altLang="en-US" sz="3200" b="1" dirty="0"/>
              </a:p>
            </p:txBody>
          </p:sp>
        </p:grpSp>
      </p:grpSp>
      <p:grpSp>
        <p:nvGrpSpPr>
          <p:cNvPr id="80" name="群組 79"/>
          <p:cNvGrpSpPr/>
          <p:nvPr/>
        </p:nvGrpSpPr>
        <p:grpSpPr>
          <a:xfrm>
            <a:off x="6612903" y="1601682"/>
            <a:ext cx="4025568" cy="3268872"/>
            <a:chOff x="6575085" y="1406660"/>
            <a:chExt cx="4025568" cy="3268872"/>
          </a:xfrm>
        </p:grpSpPr>
        <p:cxnSp>
          <p:nvCxnSpPr>
            <p:cNvPr id="50" name="直線單箭頭接點 49"/>
            <p:cNvCxnSpPr/>
            <p:nvPr/>
          </p:nvCxnSpPr>
          <p:spPr>
            <a:xfrm>
              <a:off x="8533134" y="2489215"/>
              <a:ext cx="899310" cy="961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群組 50"/>
            <p:cNvGrpSpPr/>
            <p:nvPr/>
          </p:nvGrpSpPr>
          <p:grpSpPr>
            <a:xfrm>
              <a:off x="9458672" y="2303155"/>
              <a:ext cx="696684" cy="696684"/>
              <a:chOff x="5390607" y="2760619"/>
              <a:chExt cx="696684" cy="696684"/>
            </a:xfrm>
          </p:grpSpPr>
          <p:sp>
            <p:nvSpPr>
              <p:cNvPr id="60" name="橢圓 59"/>
              <p:cNvSpPr/>
              <p:nvPr/>
            </p:nvSpPr>
            <p:spPr>
              <a:xfrm>
                <a:off x="5390607" y="2760619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5542713" y="2790154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/>
                  <a:t>2</a:t>
                </a:r>
                <a:endParaRPr lang="zh-TW" altLang="en-US" sz="3200" b="1" dirty="0"/>
              </a:p>
            </p:txBody>
          </p:sp>
        </p:grpSp>
        <p:cxnSp>
          <p:nvCxnSpPr>
            <p:cNvPr id="52" name="直線單箭頭接點 51"/>
            <p:cNvCxnSpPr/>
            <p:nvPr/>
          </p:nvCxnSpPr>
          <p:spPr>
            <a:xfrm flipH="1">
              <a:off x="9250260" y="3042664"/>
              <a:ext cx="420371" cy="914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9900109" y="3049616"/>
              <a:ext cx="420371" cy="9146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群組 53"/>
            <p:cNvGrpSpPr/>
            <p:nvPr/>
          </p:nvGrpSpPr>
          <p:grpSpPr>
            <a:xfrm>
              <a:off x="8761646" y="3957303"/>
              <a:ext cx="696684" cy="696684"/>
              <a:chOff x="5390607" y="2760619"/>
              <a:chExt cx="696684" cy="696684"/>
            </a:xfrm>
          </p:grpSpPr>
          <p:sp>
            <p:nvSpPr>
              <p:cNvPr id="58" name="橢圓 57"/>
              <p:cNvSpPr/>
              <p:nvPr/>
            </p:nvSpPr>
            <p:spPr>
              <a:xfrm>
                <a:off x="5390607" y="2760619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5542713" y="2790154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 smtClean="0"/>
                  <a:t>8</a:t>
                </a:r>
                <a:endParaRPr lang="zh-TW" altLang="en-US" sz="3200" b="1" dirty="0"/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9903969" y="3978848"/>
              <a:ext cx="696684" cy="696684"/>
              <a:chOff x="5390607" y="2760619"/>
              <a:chExt cx="696684" cy="696684"/>
            </a:xfrm>
          </p:grpSpPr>
          <p:sp>
            <p:nvSpPr>
              <p:cNvPr id="56" name="橢圓 55"/>
              <p:cNvSpPr/>
              <p:nvPr/>
            </p:nvSpPr>
            <p:spPr>
              <a:xfrm>
                <a:off x="5390607" y="2760619"/>
                <a:ext cx="696684" cy="696684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5542713" y="2790154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dirty="0"/>
                  <a:t>4</a:t>
                </a:r>
                <a:endParaRPr lang="zh-TW" altLang="en-US" sz="3200" b="1" dirty="0"/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6575085" y="1807644"/>
              <a:ext cx="1918525" cy="1918525"/>
              <a:chOff x="6918170" y="2524951"/>
              <a:chExt cx="1918525" cy="1918525"/>
            </a:xfrm>
          </p:grpSpPr>
          <p:sp>
            <p:nvSpPr>
              <p:cNvPr id="71" name="橢圓 70"/>
              <p:cNvSpPr/>
              <p:nvPr/>
            </p:nvSpPr>
            <p:spPr>
              <a:xfrm>
                <a:off x="6918170" y="2524951"/>
                <a:ext cx="1918525" cy="1918525"/>
              </a:xfrm>
              <a:prstGeom prst="ellipse">
                <a:avLst/>
              </a:prstGeom>
              <a:solidFill>
                <a:srgbClr val="F2F2F2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7371316" y="2848878"/>
                <a:ext cx="5589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6</a:t>
                </a:r>
                <a:endParaRPr lang="zh-TW" altLang="en-US" sz="3200" dirty="0"/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7993293" y="2949617"/>
                <a:ext cx="5589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1</a:t>
                </a:r>
                <a:endParaRPr lang="zh-TW" altLang="en-US" sz="3200" dirty="0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7422335" y="3479568"/>
                <a:ext cx="5589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/>
                  <a:t>5</a:t>
                </a:r>
                <a:endParaRPr lang="zh-TW" altLang="en-US" sz="3200" dirty="0"/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055598" y="3644500"/>
                <a:ext cx="5589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7</a:t>
                </a:r>
                <a:endParaRPr lang="zh-TW" altLang="en-US" sz="3200" dirty="0"/>
              </a:p>
            </p:txBody>
          </p:sp>
        </p:grpSp>
        <p:sp>
          <p:nvSpPr>
            <p:cNvPr id="79" name="橢圓 78"/>
            <p:cNvSpPr/>
            <p:nvPr/>
          </p:nvSpPr>
          <p:spPr>
            <a:xfrm>
              <a:off x="7186005" y="1406660"/>
              <a:ext cx="696684" cy="696684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324995" y="1434510"/>
              <a:ext cx="4187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600" b="1" dirty="0"/>
                <a:t>6</a:t>
              </a:r>
              <a:endParaRPr lang="zh-TW" altLang="en-US" sz="3600" b="1" dirty="0"/>
            </a:p>
          </p:txBody>
        </p:sp>
      </p:grpSp>
      <p:pic>
        <p:nvPicPr>
          <p:cNvPr id="81" name="圖片 80"/>
          <p:cNvPicPr>
            <a:picLocks noChangeAspect="1"/>
          </p:cNvPicPr>
          <p:nvPr/>
        </p:nvPicPr>
        <p:blipFill rotWithShape="1">
          <a:blip r:embed="rId3"/>
          <a:srcRect l="9667" t="12711" r="18220"/>
          <a:stretch/>
        </p:blipFill>
        <p:spPr>
          <a:xfrm>
            <a:off x="10902620" y="2051841"/>
            <a:ext cx="981036" cy="2402622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702164" y="4818744"/>
            <a:ext cx="3844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原本一個網絡結構可能是有環</a:t>
            </a:r>
            <a:r>
              <a:rPr lang="en-US" altLang="zh-TW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繞不出去</a:t>
            </a:r>
            <a:r>
              <a:rPr lang="en-US" altLang="zh-TW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</a:t>
            </a:r>
            <a:r>
              <a:rPr lang="en-US" altLang="zh-TW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遍歷的最上層頭會變成環內成員</a:t>
            </a:r>
            <a:endParaRPr lang="en-US" altLang="zh-TW" sz="1600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648098" y="4949680"/>
            <a:ext cx="54066" cy="54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702164" y="5490004"/>
            <a:ext cx="4612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但該成員若以保險利益來看應該都是跟</a:t>
            </a:r>
            <a:r>
              <a:rPr lang="en-US" altLang="zh-TW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比較有關</a:t>
            </a:r>
            <a:endParaRPr lang="en-US" altLang="zh-TW" sz="1600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所以先處理完環</a:t>
            </a:r>
            <a:r>
              <a:rPr lang="en-US" altLang="zh-TW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才可以用</a:t>
            </a:r>
            <a:r>
              <a:rPr lang="en-US" altLang="zh-TW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遍歷</a:t>
            </a:r>
            <a:endParaRPr lang="en-US" altLang="zh-TW" sz="1600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648098" y="5596250"/>
            <a:ext cx="54066" cy="54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698890" y="6117592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把一個網絡結構從有環的圖變成一個單向的圖</a:t>
            </a:r>
            <a:endParaRPr lang="en-US" altLang="zh-TW" sz="1600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644824" y="6223838"/>
            <a:ext cx="54066" cy="54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7675991" y="509370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單向樹網絡結構</a:t>
            </a:r>
            <a:endParaRPr lang="en-US" altLang="zh-TW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363764" y="1451518"/>
            <a:ext cx="2599589" cy="32484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向右箭號 94"/>
          <p:cNvSpPr/>
          <p:nvPr/>
        </p:nvSpPr>
        <p:spPr>
          <a:xfrm>
            <a:off x="5012478" y="2845262"/>
            <a:ext cx="1243695" cy="46096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9763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664906" y="180179"/>
            <a:ext cx="8597822" cy="471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SCC</a:t>
            </a:r>
            <a:r>
              <a:rPr lang="zh-TW" altLang="en-US" dirty="0" smtClean="0"/>
              <a:t> 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5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6" y="1175657"/>
            <a:ext cx="6374596" cy="539564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74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664906" y="180179"/>
            <a:ext cx="8597822" cy="471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SCC</a:t>
            </a:r>
            <a:r>
              <a:rPr lang="zh-TW" altLang="en-US" dirty="0" smtClean="0"/>
              <a:t>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6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7" y="1550127"/>
            <a:ext cx="8362949" cy="42203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38579" y="3455518"/>
            <a:ext cx="3510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當頭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更新以下成環的成員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把他們的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contract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存成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357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664906" y="180179"/>
            <a:ext cx="8597822" cy="471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SCC</a:t>
            </a:r>
            <a:r>
              <a:rPr lang="zh-TW" altLang="en-US" dirty="0" smtClean="0"/>
              <a:t> 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7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6" y="1175657"/>
            <a:ext cx="6374596" cy="539564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66285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664906" y="180179"/>
            <a:ext cx="8597822" cy="471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Graph Sample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8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raw.githubusercontent.com/CubatLin/Easy-way-to-demonstrate-Depth-Frist-Search-in-10-lines-by-using-Python/master/GraphDe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30" y="961583"/>
            <a:ext cx="10355519" cy="582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2959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21"/>
          </p:nvPr>
        </p:nvSpPr>
        <p:spPr>
          <a:xfrm>
            <a:off x="664906" y="180179"/>
            <a:ext cx="8597822" cy="471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DFS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36A95-2CE2-4055-AD5A-A0921D347A17}" type="slidenum">
              <a:rPr lang="zh-TW" altLang="en-US" smtClean="0">
                <a:solidFill>
                  <a:srgbClr val="FFFFFF"/>
                </a:solidFill>
              </a:rPr>
              <a:pPr/>
              <a:t>9</a:t>
            </a:fld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45" y="957669"/>
            <a:ext cx="5383450" cy="55447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93241" y="2236057"/>
            <a:ext cx="372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沒甚麼好寫的 看不懂回家吧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35675" y="370333"/>
            <a:ext cx="284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Contributor: Pat Wu, Ethan Wu</a:t>
            </a:r>
            <a:endParaRPr lang="zh-TW" altLang="en-US" sz="14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224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12836</TotalTime>
  <Words>558</Words>
  <Application>Microsoft Office PowerPoint</Application>
  <PresentationFormat>寬螢幕</PresentationFormat>
  <Paragraphs>77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微軟正黑體</vt:lpstr>
      <vt:lpstr>新細明體</vt:lpstr>
      <vt:lpstr>Arial</vt:lpstr>
      <vt:lpstr>Calibri</vt:lpstr>
      <vt:lpstr>Calibri Light</vt:lpstr>
      <vt:lpstr>Helvetica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Wu, Ethan-YT</dc:creator>
  <cp:lastModifiedBy>Wu, Ethan-YT</cp:lastModifiedBy>
  <cp:revision>31</cp:revision>
  <cp:lastPrinted>2021-01-13T01:29:58Z</cp:lastPrinted>
  <dcterms:created xsi:type="dcterms:W3CDTF">2021-01-06T03:36:30Z</dcterms:created>
  <dcterms:modified xsi:type="dcterms:W3CDTF">2021-01-15T01:52:14Z</dcterms:modified>
</cp:coreProperties>
</file>