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483" r:id="rId3"/>
    <p:sldId id="257" r:id="rId4"/>
    <p:sldId id="472" r:id="rId5"/>
    <p:sldId id="486" r:id="rId6"/>
    <p:sldId id="464" r:id="rId7"/>
    <p:sldId id="465" r:id="rId8"/>
    <p:sldId id="487" r:id="rId9"/>
    <p:sldId id="266" r:id="rId10"/>
    <p:sldId id="259" r:id="rId11"/>
    <p:sldId id="262" r:id="rId12"/>
    <p:sldId id="303" r:id="rId13"/>
    <p:sldId id="466" r:id="rId14"/>
    <p:sldId id="300" r:id="rId15"/>
    <p:sldId id="380" r:id="rId16"/>
    <p:sldId id="277" r:id="rId17"/>
    <p:sldId id="456" r:id="rId18"/>
    <p:sldId id="411" r:id="rId19"/>
    <p:sldId id="489" r:id="rId20"/>
    <p:sldId id="453" r:id="rId21"/>
    <p:sldId id="490" r:id="rId22"/>
    <p:sldId id="454" r:id="rId23"/>
    <p:sldId id="282" r:id="rId24"/>
    <p:sldId id="285" r:id="rId25"/>
    <p:sldId id="491" r:id="rId26"/>
    <p:sldId id="492" r:id="rId27"/>
    <p:sldId id="400" r:id="rId28"/>
    <p:sldId id="493" r:id="rId29"/>
    <p:sldId id="401" r:id="rId30"/>
    <p:sldId id="494" r:id="rId31"/>
    <p:sldId id="484" r:id="rId32"/>
    <p:sldId id="495" r:id="rId33"/>
    <p:sldId id="267" r:id="rId34"/>
    <p:sldId id="306" r:id="rId35"/>
    <p:sldId id="459" r:id="rId36"/>
    <p:sldId id="496" r:id="rId37"/>
    <p:sldId id="457" r:id="rId38"/>
    <p:sldId id="497" r:id="rId39"/>
    <p:sldId id="460" r:id="rId40"/>
    <p:sldId id="388" r:id="rId41"/>
    <p:sldId id="461" r:id="rId42"/>
    <p:sldId id="462" r:id="rId43"/>
    <p:sldId id="463" r:id="rId44"/>
    <p:sldId id="485" r:id="rId45"/>
    <p:sldId id="503" r:id="rId46"/>
    <p:sldId id="389" r:id="rId47"/>
    <p:sldId id="488" r:id="rId48"/>
    <p:sldId id="481" r:id="rId49"/>
    <p:sldId id="482" r:id="rId50"/>
    <p:sldId id="498" r:id="rId51"/>
    <p:sldId id="395" r:id="rId52"/>
    <p:sldId id="468" r:id="rId53"/>
    <p:sldId id="396" r:id="rId54"/>
    <p:sldId id="270" r:id="rId55"/>
    <p:sldId id="397" r:id="rId56"/>
    <p:sldId id="302" r:id="rId57"/>
    <p:sldId id="499" r:id="rId58"/>
    <p:sldId id="504" r:id="rId59"/>
    <p:sldId id="505" r:id="rId60"/>
    <p:sldId id="469" r:id="rId61"/>
    <p:sldId id="500" r:id="rId62"/>
    <p:sldId id="471" r:id="rId63"/>
    <p:sldId id="309" r:id="rId64"/>
    <p:sldId id="506" r:id="rId65"/>
    <p:sldId id="412" r:id="rId66"/>
    <p:sldId id="473" r:id="rId67"/>
    <p:sldId id="311" r:id="rId68"/>
    <p:sldId id="399" r:id="rId69"/>
    <p:sldId id="310" r:id="rId70"/>
    <p:sldId id="474" r:id="rId71"/>
    <p:sldId id="377" r:id="rId72"/>
    <p:sldId id="378" r:id="rId73"/>
    <p:sldId id="372" r:id="rId74"/>
    <p:sldId id="375" r:id="rId75"/>
    <p:sldId id="316" r:id="rId76"/>
    <p:sldId id="315" r:id="rId77"/>
    <p:sldId id="314" r:id="rId78"/>
    <p:sldId id="373" r:id="rId79"/>
    <p:sldId id="318" r:id="rId80"/>
    <p:sldId id="502" r:id="rId81"/>
    <p:sldId id="359"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291" autoAdjust="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AB789-C0E6-486A-9111-E7411AC3373C}"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A06E0-547C-41EB-B4A4-6FD9E8DAE72F}" type="slidenum">
              <a:rPr lang="en-US" smtClean="0"/>
              <a:t>‹#›</a:t>
            </a:fld>
            <a:endParaRPr lang="en-US"/>
          </a:p>
        </p:txBody>
      </p:sp>
    </p:spTree>
    <p:extLst>
      <p:ext uri="{BB962C8B-B14F-4D97-AF65-F5344CB8AC3E}">
        <p14:creationId xmlns:p14="http://schemas.microsoft.com/office/powerpoint/2010/main" val="363798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log.csdn.net/lujiandong1/article/details/52412123"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ChenglongChen/tensorflow-DeepF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ink.zhihu.com/?target=https://github.com/scikit-learn-contrib/categorical-encodin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cikit-learn.org/stable/modules/preprocessing.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zhuanlan.zhihu.com/p/4180950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a:t>
            </a:fld>
            <a:endParaRPr lang="en-US"/>
          </a:p>
        </p:txBody>
      </p:sp>
    </p:spTree>
    <p:extLst>
      <p:ext uri="{BB962C8B-B14F-4D97-AF65-F5344CB8AC3E}">
        <p14:creationId xmlns:p14="http://schemas.microsoft.com/office/powerpoint/2010/main" val="21090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18</a:t>
            </a:fld>
            <a:endParaRPr lang="en-US"/>
          </a:p>
        </p:txBody>
      </p:sp>
    </p:spTree>
    <p:extLst>
      <p:ext uri="{BB962C8B-B14F-4D97-AF65-F5344CB8AC3E}">
        <p14:creationId xmlns:p14="http://schemas.microsoft.com/office/powerpoint/2010/main" val="2895509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关于缺失值补全的方法参考：</a:t>
            </a:r>
            <a:r>
              <a:rPr lang="en-US" altLang="zh-CN" dirty="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20</a:t>
            </a:fld>
            <a:endParaRPr lang="en-US"/>
          </a:p>
        </p:txBody>
      </p:sp>
    </p:spTree>
    <p:extLst>
      <p:ext uri="{BB962C8B-B14F-4D97-AF65-F5344CB8AC3E}">
        <p14:creationId xmlns:p14="http://schemas.microsoft.com/office/powerpoint/2010/main" val="3744884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参考：</a:t>
            </a:r>
            <a:r>
              <a:rPr lang="en-US" altLang="zh-CN" dirty="0"/>
              <a:t>https://yq.aliyun.com/articles/423567</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23</a:t>
            </a:fld>
            <a:endParaRPr lang="en-US"/>
          </a:p>
        </p:txBody>
      </p:sp>
    </p:spTree>
    <p:extLst>
      <p:ext uri="{BB962C8B-B14F-4D97-AF65-F5344CB8AC3E}">
        <p14:creationId xmlns:p14="http://schemas.microsoft.com/office/powerpoint/2010/main" val="53802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关于样本不均衡的处理办法请参考：</a:t>
            </a:r>
            <a:r>
              <a:rPr lang="en-US" altLang="zh-CN" dirty="0"/>
              <a:t>https://zhuanlan.zhihu.com/p/34782497</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24</a:t>
            </a:fld>
            <a:endParaRPr lang="en-US"/>
          </a:p>
        </p:txBody>
      </p:sp>
    </p:spTree>
    <p:extLst>
      <p:ext uri="{BB962C8B-B14F-4D97-AF65-F5344CB8AC3E}">
        <p14:creationId xmlns:p14="http://schemas.microsoft.com/office/powerpoint/2010/main" val="3960474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27</a:t>
            </a:fld>
            <a:endParaRPr lang="en-US"/>
          </a:p>
        </p:txBody>
      </p:sp>
    </p:spTree>
    <p:extLst>
      <p:ext uri="{BB962C8B-B14F-4D97-AF65-F5344CB8AC3E}">
        <p14:creationId xmlns:p14="http://schemas.microsoft.com/office/powerpoint/2010/main" val="777141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29</a:t>
            </a:fld>
            <a:endParaRPr lang="en-US"/>
          </a:p>
        </p:txBody>
      </p:sp>
    </p:spTree>
    <p:extLst>
      <p:ext uri="{BB962C8B-B14F-4D97-AF65-F5344CB8AC3E}">
        <p14:creationId xmlns:p14="http://schemas.microsoft.com/office/powerpoint/2010/main" val="113538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31</a:t>
            </a:fld>
            <a:endParaRPr lang="en-US"/>
          </a:p>
        </p:txBody>
      </p:sp>
    </p:spTree>
    <p:extLst>
      <p:ext uri="{BB962C8B-B14F-4D97-AF65-F5344CB8AC3E}">
        <p14:creationId xmlns:p14="http://schemas.microsoft.com/office/powerpoint/2010/main" val="3330608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33</a:t>
            </a:fld>
            <a:endParaRPr lang="en-US"/>
          </a:p>
        </p:txBody>
      </p:sp>
    </p:spTree>
    <p:extLst>
      <p:ext uri="{BB962C8B-B14F-4D97-AF65-F5344CB8AC3E}">
        <p14:creationId xmlns:p14="http://schemas.microsoft.com/office/powerpoint/2010/main" val="2646489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对于特征离散化，特征交叉，连续特征离散化非常经典的解释：</a:t>
            </a:r>
            <a:r>
              <a:rPr lang="en-US" sz="1200" u="sng" kern="1200" dirty="0">
                <a:solidFill>
                  <a:schemeClr val="tx1"/>
                </a:solidFill>
                <a:effectLst/>
                <a:latin typeface="+mn-lt"/>
                <a:ea typeface="+mn-ea"/>
                <a:cs typeface="+mn-cs"/>
                <a:hlinkClick r:id="rId3"/>
              </a:rPr>
              <a:t>https://blog.csdn.net/lujiandong1/article/details/52412123</a:t>
            </a:r>
            <a:endParaRPr lang="en-US" sz="1200" kern="1200" dirty="0">
              <a:solidFill>
                <a:schemeClr val="tx1"/>
              </a:solidFill>
              <a:effectLst/>
              <a:latin typeface="+mn-lt"/>
              <a:ea typeface="+mn-ea"/>
              <a:cs typeface="+mn-cs"/>
            </a:endParaRPr>
          </a:p>
          <a:p>
            <a:endParaRPr lang="en-US" dirty="0"/>
          </a:p>
          <a:p>
            <a:r>
              <a:rPr lang="zh-CN" altLang="en-US" dirty="0"/>
              <a:t>关于连续数值特征与离散</a:t>
            </a:r>
            <a:r>
              <a:rPr lang="en-US" altLang="zh-CN" dirty="0"/>
              <a:t>/category</a:t>
            </a:r>
            <a:r>
              <a:rPr lang="zh-CN" altLang="en-US" dirty="0"/>
              <a:t>特征的处理参考（推荐）：</a:t>
            </a:r>
            <a:r>
              <a:rPr lang="en-US" altLang="zh-CN" dirty="0"/>
              <a:t>https://blog.csdn.net/cymy001/article/details/79154135</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对连续特征做</a:t>
            </a:r>
            <a:r>
              <a:rPr lang="en-US" altLang="zh-CN" dirty="0"/>
              <a:t>embedding</a:t>
            </a:r>
            <a:r>
              <a:rPr lang="zh-CN" altLang="en-US" dirty="0"/>
              <a:t>，然后对</a:t>
            </a:r>
            <a:r>
              <a:rPr lang="en-US" altLang="zh-CN" dirty="0"/>
              <a:t>embedding</a:t>
            </a:r>
            <a:r>
              <a:rPr lang="zh-CN" altLang="en-US" dirty="0"/>
              <a:t>向量做内积的做法来自：</a:t>
            </a:r>
            <a:r>
              <a:rPr lang="en-US" sz="1200" u="sng" kern="1200" dirty="0">
                <a:solidFill>
                  <a:schemeClr val="tx1"/>
                </a:solidFill>
                <a:effectLst/>
                <a:latin typeface="+mn-lt"/>
                <a:ea typeface="+mn-ea"/>
                <a:cs typeface="+mn-cs"/>
                <a:hlinkClick r:id="rId4"/>
              </a:rPr>
              <a:t>https://github.com/ChenglongChen/tensorflow-DeepFM</a:t>
            </a:r>
            <a:endParaRPr lang="en-US" sz="1200" u="sng"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34</a:t>
            </a:fld>
            <a:endParaRPr lang="en-US"/>
          </a:p>
        </p:txBody>
      </p:sp>
    </p:spTree>
    <p:extLst>
      <p:ext uri="{BB962C8B-B14F-4D97-AF65-F5344CB8AC3E}">
        <p14:creationId xmlns:p14="http://schemas.microsoft.com/office/powerpoint/2010/main" val="383829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37</a:t>
            </a:fld>
            <a:endParaRPr lang="en-US"/>
          </a:p>
        </p:txBody>
      </p:sp>
    </p:spTree>
    <p:extLst>
      <p:ext uri="{BB962C8B-B14F-4D97-AF65-F5344CB8AC3E}">
        <p14:creationId xmlns:p14="http://schemas.microsoft.com/office/powerpoint/2010/main" val="187111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关于特征工程</a:t>
            </a:r>
            <a:r>
              <a:rPr lang="zh-CN" altLang="en-US" b="1" dirty="0"/>
              <a:t>强烈推荐</a:t>
            </a:r>
            <a:r>
              <a:rPr lang="zh-CN" altLang="en-US" dirty="0"/>
              <a:t>：</a:t>
            </a:r>
            <a:r>
              <a:rPr lang="en-US" altLang="zh-CN" dirty="0"/>
              <a:t>https://www.leiphone.com/news/201801/T9JlyTOAMxFZvWly.html</a:t>
            </a:r>
            <a:r>
              <a:rPr lang="zh-CN" altLang="en-US" dirty="0"/>
              <a:t>， </a:t>
            </a:r>
            <a:r>
              <a:rPr lang="en-US" altLang="zh-CN" dirty="0"/>
              <a:t>https://www.leiphone.com/news/201801/KTVu68zA6szteVmS.html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上述的子步骤大致是按顺序的，但是根据特征的类型以及之后选择的模型，不一定每个子步骤都需要执行</a:t>
            </a:r>
            <a:r>
              <a:rPr lang="zh-CN" altLang="en-US" dirty="0"/>
              <a:t>。</a:t>
            </a: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a:t>
            </a:fld>
            <a:endParaRPr lang="en-US"/>
          </a:p>
        </p:txBody>
      </p:sp>
    </p:spTree>
    <p:extLst>
      <p:ext uri="{BB962C8B-B14F-4D97-AF65-F5344CB8AC3E}">
        <p14:creationId xmlns:p14="http://schemas.microsoft.com/office/powerpoint/2010/main" val="3438624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分箱常用方法参考：</a:t>
            </a:r>
            <a:r>
              <a:rPr lang="en-US" altLang="zh-CN" dirty="0"/>
              <a:t>https://book.51cto.com/art/201502/465521.htm</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具体基于</a:t>
            </a:r>
            <a:r>
              <a:rPr lang="en-US" dirty="0" err="1"/>
              <a:t>sklearn</a:t>
            </a:r>
            <a:r>
              <a:rPr lang="zh-CN" altLang="en-US" dirty="0"/>
              <a:t>的决策树做有监督分箱的实现可以参考</a:t>
            </a:r>
            <a:r>
              <a:rPr lang="en-US" dirty="0"/>
              <a:t>https://zhuanlan.zhihu.com/p/58824825</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卡方分箱原理参考：</a:t>
            </a:r>
            <a:r>
              <a:rPr lang="en-US" altLang="zh-CN" dirty="0"/>
              <a:t>https://cloud.tencent.com/developer/article/1418720</a:t>
            </a:r>
          </a:p>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38</a:t>
            </a:fld>
            <a:endParaRPr lang="en-US"/>
          </a:p>
        </p:txBody>
      </p:sp>
    </p:spTree>
    <p:extLst>
      <p:ext uri="{BB962C8B-B14F-4D97-AF65-F5344CB8AC3E}">
        <p14:creationId xmlns:p14="http://schemas.microsoft.com/office/powerpoint/2010/main" val="2738603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无监督分箱可以参考：</a:t>
            </a:r>
            <a:r>
              <a:rPr lang="en-US" altLang="zh-CN" dirty="0"/>
              <a:t>https://www.dataivy.cn/blog/3-10-%E7%A6%BB%E6%95%A3%E5%8C%96%EF%BC%8C%E5%AF%B9%E8%BF%90%E8%90%A5%E6%95%B0%E6%8D%AE%E5%81%9A%E9%80%BB%E8%BE%91%E5%88%86%E5%B1%82/</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39</a:t>
            </a:fld>
            <a:endParaRPr lang="en-US"/>
          </a:p>
        </p:txBody>
      </p:sp>
    </p:spTree>
    <p:extLst>
      <p:ext uri="{BB962C8B-B14F-4D97-AF65-F5344CB8AC3E}">
        <p14:creationId xmlns:p14="http://schemas.microsoft.com/office/powerpoint/2010/main" val="3828540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40</a:t>
            </a:fld>
            <a:endParaRPr lang="en-US"/>
          </a:p>
        </p:txBody>
      </p:sp>
    </p:spTree>
    <p:extLst>
      <p:ext uri="{BB962C8B-B14F-4D97-AF65-F5344CB8AC3E}">
        <p14:creationId xmlns:p14="http://schemas.microsoft.com/office/powerpoint/2010/main" val="2708053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target encoding</a:t>
            </a:r>
            <a:r>
              <a:rPr lang="zh-CN" altLang="en-US" dirty="0"/>
              <a:t>的原理以及</a:t>
            </a:r>
            <a:r>
              <a:rPr lang="en-US" altLang="zh-CN" dirty="0"/>
              <a:t>mean encoding</a:t>
            </a:r>
            <a:r>
              <a:rPr lang="zh-CN" altLang="en-US" dirty="0"/>
              <a:t>的原理以及</a:t>
            </a:r>
            <a:r>
              <a:rPr lang="zh-CN" altLang="en-US" b="0" dirty="0"/>
              <a:t>特征编码方法总结</a:t>
            </a:r>
            <a:r>
              <a:rPr lang="zh-CN" altLang="en-US" dirty="0"/>
              <a:t>可以参考：</a:t>
            </a:r>
            <a:r>
              <a:rPr lang="en-US" altLang="zh-CN" dirty="0"/>
              <a:t>https://zhuanlan.zhihu.com/p/67475635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mean encoding</a:t>
            </a:r>
            <a:r>
              <a:rPr lang="zh-CN" altLang="en-US" b="1" dirty="0"/>
              <a:t>的原理和</a:t>
            </a:r>
            <a:r>
              <a:rPr lang="en-US" altLang="zh-CN" b="1" dirty="0"/>
              <a:t>target encoding</a:t>
            </a:r>
            <a:r>
              <a:rPr lang="zh-CN" altLang="en-US" b="1" dirty="0"/>
              <a:t>基本是一样的，只不过比</a:t>
            </a:r>
            <a:r>
              <a:rPr lang="en-US" altLang="zh-CN" b="1" dirty="0"/>
              <a:t>target encoding</a:t>
            </a:r>
            <a:r>
              <a:rPr lang="zh-CN" altLang="en-US" b="1" dirty="0"/>
              <a:t>多了一个交叉计算的步骤</a:t>
            </a:r>
            <a:r>
              <a:rPr lang="zh-CN" altLang="en-US" dirty="0"/>
              <a:t>。</a:t>
            </a:r>
            <a:r>
              <a:rPr lang="zh-CN" altLang="en-US" b="1" dirty="0"/>
              <a:t>目的是为了降低过拟合的影响。</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举个例子：假设训练集有</a:t>
            </a:r>
            <a:r>
              <a:rPr lang="en-US" altLang="zh-CN" dirty="0"/>
              <a:t>10000</a:t>
            </a:r>
            <a:r>
              <a:rPr lang="zh-CN" altLang="en-US" dirty="0"/>
              <a:t>条数据，</a:t>
            </a:r>
            <a:r>
              <a:rPr lang="en-US" altLang="zh-CN" dirty="0"/>
              <a:t>target encoding</a:t>
            </a:r>
            <a:r>
              <a:rPr lang="zh-CN" altLang="en-US" dirty="0"/>
              <a:t>是直接在这</a:t>
            </a:r>
            <a:r>
              <a:rPr lang="en-US" altLang="zh-CN" dirty="0"/>
              <a:t>10000</a:t>
            </a:r>
            <a:r>
              <a:rPr lang="zh-CN" altLang="en-US" dirty="0"/>
              <a:t>条数据上进行编码计算的，而</a:t>
            </a:r>
            <a:r>
              <a:rPr lang="en-US" altLang="zh-CN" dirty="0"/>
              <a:t>mean encoding</a:t>
            </a:r>
            <a:r>
              <a:rPr lang="zh-CN" altLang="en-US" dirty="0"/>
              <a:t>则使用交叉计算比如使用五折交叉计算，即用</a:t>
            </a:r>
            <a:r>
              <a:rPr lang="en-US" altLang="zh-CN" dirty="0"/>
              <a:t>80%</a:t>
            </a:r>
            <a:r>
              <a:rPr lang="zh-CN" altLang="en-US" dirty="0"/>
              <a:t>的训练集计算编码结果然后赋给剩下的</a:t>
            </a:r>
            <a:r>
              <a:rPr lang="en-US" altLang="zh-CN" dirty="0"/>
              <a:t>20%</a:t>
            </a:r>
            <a:r>
              <a:rPr lang="zh-CN" altLang="en-US" dirty="0"/>
              <a:t>的训练集，重复</a:t>
            </a:r>
            <a:r>
              <a:rPr lang="en-US" altLang="zh-CN" dirty="0"/>
              <a:t>5</a:t>
            </a:r>
            <a:r>
              <a:rPr lang="zh-CN" altLang="en-US" dirty="0"/>
              <a:t>次则所有特征都编码完毕，这样的好处就是一定程度上降低了过拟合的影响。对于验证集和测试集的这个</a:t>
            </a:r>
            <a:r>
              <a:rPr lang="en-US" altLang="zh-CN" dirty="0"/>
              <a:t>category</a:t>
            </a:r>
            <a:r>
              <a:rPr lang="zh-CN" altLang="en-US" dirty="0"/>
              <a:t>特征的编码就直接用训练集中计算得到的对应的离散值的</a:t>
            </a:r>
            <a:r>
              <a:rPr lang="en-US" altLang="zh-CN" dirty="0"/>
              <a:t>5</a:t>
            </a:r>
            <a:r>
              <a:rPr lang="zh-CN" altLang="en-US" dirty="0"/>
              <a:t>个编码值的平均值。</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42</a:t>
            </a:fld>
            <a:endParaRPr lang="en-US"/>
          </a:p>
        </p:txBody>
      </p:sp>
    </p:spTree>
    <p:extLst>
      <p:ext uri="{BB962C8B-B14F-4D97-AF65-F5344CB8AC3E}">
        <p14:creationId xmlns:p14="http://schemas.microsoft.com/office/powerpoint/2010/main" val="1788258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关于在</a:t>
            </a:r>
            <a:r>
              <a:rPr lang="en-US" altLang="zh-CN" dirty="0" err="1"/>
              <a:t>sklearn</a:t>
            </a:r>
            <a:r>
              <a:rPr lang="zh-CN" altLang="en-US" dirty="0"/>
              <a:t>中把</a:t>
            </a:r>
            <a:r>
              <a:rPr lang="en-US" altLang="zh-CN" dirty="0"/>
              <a:t>category</a:t>
            </a:r>
            <a:r>
              <a:rPr lang="zh-CN" altLang="en-US" dirty="0"/>
              <a:t>特征变为</a:t>
            </a:r>
            <a:r>
              <a:rPr lang="en-US" altLang="zh-CN" dirty="0"/>
              <a:t>hash</a:t>
            </a:r>
            <a:r>
              <a:rPr lang="zh-CN" altLang="en-US" dirty="0"/>
              <a:t>向量的</a:t>
            </a:r>
            <a:r>
              <a:rPr lang="en-US" altLang="zh-CN" dirty="0"/>
              <a:t>demo</a:t>
            </a:r>
            <a:r>
              <a:rPr lang="zh-CN" altLang="en-US" dirty="0"/>
              <a:t>请参考：</a:t>
            </a:r>
            <a:r>
              <a:rPr lang="en-US" dirty="0"/>
              <a:t>https://blog.myyellowroad.com/using-categorical-data-in-machine-learning-with-python-from-dummy-variables-to-deep-category-66041f734512</a:t>
            </a:r>
          </a:p>
          <a:p>
            <a:endParaRPr lang="en-US" dirty="0"/>
          </a:p>
          <a:p>
            <a:r>
              <a:rPr lang="en-US" altLang="zh-CN" dirty="0" err="1"/>
              <a:t>sklearn.feature_extraction.text.HashingVectorizer</a:t>
            </a:r>
            <a:r>
              <a:rPr lang="zh-CN" altLang="en-US" dirty="0"/>
              <a:t>更多用在文本处理中，我们会定义一个特征</a:t>
            </a:r>
            <a:r>
              <a:rPr lang="en-US" altLang="zh-CN" dirty="0"/>
              <a:t>Hash</a:t>
            </a:r>
            <a:r>
              <a:rPr lang="zh-CN" altLang="en-US" dirty="0"/>
              <a:t>后对应的哈希表的大小，这个哈希表的维度会远远小于我们的词汇表的特征维度，因此可以看成是降维。具体的方法是，对应任意一个单词，我们会用</a:t>
            </a:r>
            <a:r>
              <a:rPr lang="en-US" altLang="zh-CN" dirty="0"/>
              <a:t>Hash</a:t>
            </a:r>
            <a:r>
              <a:rPr lang="zh-CN" altLang="en-US" dirty="0"/>
              <a:t>函数找到对应哈希表的位置，然后将该单词对应的在语料库中的词频统计值累加到该哈希表位置。但是上面的方法有一个问题，有可能两个原始单词的哈希后位置在一起导致词频累加特征值突然变大，为了解决这个问题，出现了</a:t>
            </a:r>
            <a:r>
              <a:rPr lang="en-US" altLang="zh-CN" dirty="0"/>
              <a:t>hash Trick</a:t>
            </a:r>
            <a:r>
              <a:rPr lang="zh-CN" altLang="en-US" dirty="0"/>
              <a:t>的变种</a:t>
            </a:r>
            <a:r>
              <a:rPr lang="en-US" altLang="zh-CN" dirty="0"/>
              <a:t>signed hash trick</a:t>
            </a:r>
            <a:r>
              <a:rPr lang="zh-CN" altLang="en-US" dirty="0"/>
              <a:t>，说白了就是带正负号的词频累加。详情参考：</a:t>
            </a:r>
            <a:r>
              <a:rPr lang="en-US" dirty="0"/>
              <a:t>https://www.cnblogs.com/pinard/p/6688348.html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43</a:t>
            </a:fld>
            <a:endParaRPr lang="en-US"/>
          </a:p>
        </p:txBody>
      </p:sp>
    </p:spTree>
    <p:extLst>
      <p:ext uri="{BB962C8B-B14F-4D97-AF65-F5344CB8AC3E}">
        <p14:creationId xmlns:p14="http://schemas.microsoft.com/office/powerpoint/2010/main" val="43583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err="1"/>
              <a:t>sklearn</a:t>
            </a:r>
            <a:r>
              <a:rPr lang="zh-CN" altLang="en-US" dirty="0"/>
              <a:t>的</a:t>
            </a:r>
            <a:r>
              <a:rPr lang="en-US" altLang="zh-CN" dirty="0"/>
              <a:t>category</a:t>
            </a:r>
            <a:r>
              <a:rPr lang="zh-CN" altLang="en-US" dirty="0"/>
              <a:t>特征编码可以参考：</a:t>
            </a:r>
            <a:r>
              <a:rPr lang="en-US" altLang="zh-CN" dirty="0"/>
              <a:t>https://www.rogoso.info/categorical-feature/</a:t>
            </a:r>
          </a:p>
          <a:p>
            <a:r>
              <a:rPr lang="zh-CN" altLang="en-US" dirty="0"/>
              <a:t>这里有一个比较好的开源项目，封装了常见的各种编码方法</a:t>
            </a:r>
            <a:r>
              <a:rPr lang="en-US" altLang="zh-CN" dirty="0"/>
              <a:t>: </a:t>
            </a:r>
            <a:r>
              <a:rPr lang="en-US" dirty="0">
                <a:hlinkClick r:id="rId3"/>
              </a:rPr>
              <a:t>https://github.com/scikit-learn-contrib/categorical-encoding</a:t>
            </a:r>
            <a:endParaRPr lang="en-US" dirty="0"/>
          </a:p>
          <a:p>
            <a:endParaRPr lang="en-US" dirty="0"/>
          </a:p>
          <a:p>
            <a:r>
              <a:rPr lang="en-US" dirty="0" err="1"/>
              <a:t>lightgbm.train</a:t>
            </a:r>
            <a:r>
              <a:rPr lang="en-US" dirty="0"/>
              <a:t>(</a:t>
            </a:r>
            <a:r>
              <a:rPr lang="en-US" i="1" dirty="0" err="1"/>
              <a:t>params</a:t>
            </a:r>
            <a:r>
              <a:rPr lang="en-US" dirty="0"/>
              <a:t>, </a:t>
            </a:r>
            <a:r>
              <a:rPr lang="en-US" i="1" dirty="0" err="1"/>
              <a:t>train_set</a:t>
            </a:r>
            <a:r>
              <a:rPr lang="en-US" dirty="0"/>
              <a:t>, </a:t>
            </a:r>
            <a:r>
              <a:rPr lang="en-US" i="1" dirty="0" err="1"/>
              <a:t>num_boost_round</a:t>
            </a:r>
            <a:r>
              <a:rPr lang="en-US" i="1" dirty="0"/>
              <a:t>=100</a:t>
            </a:r>
            <a:r>
              <a:rPr lang="en-US" dirty="0"/>
              <a:t>, </a:t>
            </a:r>
            <a:r>
              <a:rPr lang="en-US" i="1" dirty="0" err="1"/>
              <a:t>valid_sets</a:t>
            </a:r>
            <a:r>
              <a:rPr lang="en-US" i="1" dirty="0"/>
              <a:t>=None</a:t>
            </a:r>
            <a:r>
              <a:rPr lang="en-US" dirty="0"/>
              <a:t>, </a:t>
            </a:r>
            <a:r>
              <a:rPr lang="en-US" i="1" dirty="0" err="1"/>
              <a:t>valid_names</a:t>
            </a:r>
            <a:r>
              <a:rPr lang="en-US" i="1" dirty="0"/>
              <a:t>=None</a:t>
            </a:r>
            <a:r>
              <a:rPr lang="en-US" dirty="0"/>
              <a:t>, </a:t>
            </a:r>
            <a:r>
              <a:rPr lang="en-US" i="1" dirty="0" err="1"/>
              <a:t>fobj</a:t>
            </a:r>
            <a:r>
              <a:rPr lang="en-US" i="1" dirty="0"/>
              <a:t>=None</a:t>
            </a:r>
            <a:r>
              <a:rPr lang="en-US" dirty="0"/>
              <a:t>, </a:t>
            </a:r>
            <a:r>
              <a:rPr lang="en-US" i="1" dirty="0" err="1"/>
              <a:t>feval</a:t>
            </a:r>
            <a:r>
              <a:rPr lang="en-US" i="1" dirty="0"/>
              <a:t>=None</a:t>
            </a:r>
            <a:r>
              <a:rPr lang="en-US" dirty="0"/>
              <a:t>, </a:t>
            </a:r>
            <a:r>
              <a:rPr lang="en-US" i="1" dirty="0" err="1"/>
              <a:t>init_model</a:t>
            </a:r>
            <a:r>
              <a:rPr lang="en-US" i="1" dirty="0"/>
              <a:t>=None</a:t>
            </a:r>
            <a:r>
              <a:rPr lang="en-US" dirty="0"/>
              <a:t>, </a:t>
            </a:r>
            <a:r>
              <a:rPr lang="en-US" i="1" dirty="0" err="1"/>
              <a:t>feature_name</a:t>
            </a:r>
            <a:r>
              <a:rPr lang="en-US" i="1" dirty="0"/>
              <a:t>='auto'</a:t>
            </a:r>
            <a:r>
              <a:rPr lang="en-US" dirty="0"/>
              <a:t>, </a:t>
            </a:r>
            <a:r>
              <a:rPr lang="en-US" b="1" i="1" dirty="0" err="1"/>
              <a:t>categorical_feature</a:t>
            </a:r>
            <a:r>
              <a:rPr lang="en-US" i="1" dirty="0"/>
              <a:t>='auto'</a:t>
            </a:r>
            <a:r>
              <a:rPr lang="en-US" dirty="0"/>
              <a:t>, </a:t>
            </a:r>
            <a:r>
              <a:rPr lang="en-US" i="1" dirty="0" err="1"/>
              <a:t>early_stopping_rounds</a:t>
            </a:r>
            <a:r>
              <a:rPr lang="en-US" i="1" dirty="0"/>
              <a:t>=None</a:t>
            </a:r>
            <a:r>
              <a:rPr lang="en-US" dirty="0"/>
              <a:t>, </a:t>
            </a:r>
            <a:r>
              <a:rPr lang="en-US" i="1" dirty="0" err="1"/>
              <a:t>evals_result</a:t>
            </a:r>
            <a:r>
              <a:rPr lang="en-US" i="1" dirty="0"/>
              <a:t>=None</a:t>
            </a:r>
            <a:r>
              <a:rPr lang="en-US" dirty="0"/>
              <a:t>, </a:t>
            </a:r>
            <a:r>
              <a:rPr lang="en-US" i="1" dirty="0" err="1"/>
              <a:t>verbose_eval</a:t>
            </a:r>
            <a:r>
              <a:rPr lang="en-US" i="1" dirty="0"/>
              <a:t>=True</a:t>
            </a:r>
            <a:r>
              <a:rPr lang="en-US" dirty="0"/>
              <a:t>, </a:t>
            </a:r>
            <a:r>
              <a:rPr lang="en-US" i="1" dirty="0" err="1"/>
              <a:t>learning_rates</a:t>
            </a:r>
            <a:r>
              <a:rPr lang="en-US" i="1" dirty="0"/>
              <a:t>=None</a:t>
            </a:r>
            <a:r>
              <a:rPr lang="en-US" dirty="0"/>
              <a:t>, </a:t>
            </a:r>
            <a:r>
              <a:rPr lang="en-US" i="1" dirty="0" err="1"/>
              <a:t>keep_training_booster</a:t>
            </a:r>
            <a:r>
              <a:rPr lang="en-US" i="1" dirty="0"/>
              <a:t>=False</a:t>
            </a:r>
            <a:r>
              <a:rPr lang="en-US" dirty="0"/>
              <a:t>, </a:t>
            </a:r>
            <a:r>
              <a:rPr lang="en-US" i="1" dirty="0"/>
              <a:t>callbacks=None</a:t>
            </a:r>
            <a:r>
              <a:rPr lang="en-US" dirty="0"/>
              <a:t>)</a:t>
            </a:r>
          </a:p>
          <a:p>
            <a:endParaRPr lang="en-US" dirty="0"/>
          </a:p>
          <a:p>
            <a:r>
              <a:rPr lang="en-US" altLang="zh-CN" dirty="0"/>
              <a:t>Python</a:t>
            </a:r>
            <a:r>
              <a:rPr lang="zh-CN" altLang="en-US" dirty="0"/>
              <a:t>的</a:t>
            </a:r>
            <a:r>
              <a:rPr lang="en-US" altLang="zh-CN" dirty="0"/>
              <a:t>pandas</a:t>
            </a:r>
            <a:r>
              <a:rPr lang="zh-CN" altLang="en-US" dirty="0"/>
              <a:t>库是支持</a:t>
            </a:r>
            <a:r>
              <a:rPr lang="en-US" altLang="zh-CN" dirty="0"/>
              <a:t>category</a:t>
            </a:r>
            <a:r>
              <a:rPr lang="zh-CN" altLang="en-US" dirty="0"/>
              <a:t>类型的，而且可以指定是有序的还是无序的，参考：</a:t>
            </a:r>
            <a:r>
              <a:rPr lang="en-US" altLang="zh-CN" dirty="0"/>
              <a:t>https://pandas.pydata.org/pandas-docs/stable/user_guide/categorical.html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46</a:t>
            </a:fld>
            <a:endParaRPr lang="en-US"/>
          </a:p>
        </p:txBody>
      </p:sp>
    </p:spTree>
    <p:extLst>
      <p:ext uri="{BB962C8B-B14F-4D97-AF65-F5344CB8AC3E}">
        <p14:creationId xmlns:p14="http://schemas.microsoft.com/office/powerpoint/2010/main" val="2229535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47</a:t>
            </a:fld>
            <a:endParaRPr lang="en-US"/>
          </a:p>
        </p:txBody>
      </p:sp>
    </p:spTree>
    <p:extLst>
      <p:ext uri="{BB962C8B-B14F-4D97-AF65-F5344CB8AC3E}">
        <p14:creationId xmlns:p14="http://schemas.microsoft.com/office/powerpoint/2010/main" val="1731720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48</a:t>
            </a:fld>
            <a:endParaRPr lang="en-US"/>
          </a:p>
        </p:txBody>
      </p:sp>
    </p:spTree>
    <p:extLst>
      <p:ext uri="{BB962C8B-B14F-4D97-AF65-F5344CB8AC3E}">
        <p14:creationId xmlns:p14="http://schemas.microsoft.com/office/powerpoint/2010/main" val="992928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多值离散特征利用神经网络进行</a:t>
            </a:r>
            <a:r>
              <a:rPr lang="en-US" altLang="zh-CN" dirty="0"/>
              <a:t>pooling</a:t>
            </a:r>
            <a:r>
              <a:rPr lang="zh-CN" altLang="en-US" dirty="0"/>
              <a:t>参考：</a:t>
            </a:r>
            <a:r>
              <a:rPr lang="en-US" dirty="0"/>
              <a:t>https://zhuanlan.zhihu.com/p/39439947</a:t>
            </a:r>
          </a:p>
          <a:p>
            <a:r>
              <a:rPr lang="zh-CN" altLang="en-US" dirty="0"/>
              <a:t>基于</a:t>
            </a:r>
            <a:r>
              <a:rPr lang="en-US" altLang="zh-CN" dirty="0" err="1"/>
              <a:t>tensorflow</a:t>
            </a:r>
            <a:r>
              <a:rPr lang="zh-CN" altLang="en-US" dirty="0"/>
              <a:t>的多值离散特征</a:t>
            </a:r>
            <a:r>
              <a:rPr lang="en-US" altLang="zh-CN" dirty="0"/>
              <a:t>embedding</a:t>
            </a:r>
            <a:r>
              <a:rPr lang="zh-CN" altLang="en-US" dirty="0"/>
              <a:t>参考：</a:t>
            </a:r>
            <a:r>
              <a:rPr lang="en-US" altLang="zh-CN" dirty="0"/>
              <a:t>https://blog.csdn.net/qq_35946969/article/details/89489185</a:t>
            </a:r>
            <a:r>
              <a:rPr lang="zh-CN" altLang="en-US" dirty="0"/>
              <a:t>，这里只是计算已经</a:t>
            </a:r>
            <a:r>
              <a:rPr lang="en-US" altLang="zh-CN" dirty="0"/>
              <a:t>pre-trained</a:t>
            </a:r>
            <a:r>
              <a:rPr lang="zh-CN" altLang="en-US" dirty="0"/>
              <a:t>的单个枚举值的</a:t>
            </a:r>
            <a:r>
              <a:rPr lang="en-US" altLang="zh-CN" dirty="0"/>
              <a:t>embedding</a:t>
            </a:r>
            <a:r>
              <a:rPr lang="zh-CN" altLang="en-US" dirty="0"/>
              <a:t>向量如何利用</a:t>
            </a:r>
            <a:r>
              <a:rPr lang="en-US" altLang="zh-CN" dirty="0" err="1"/>
              <a:t>tf</a:t>
            </a:r>
            <a:r>
              <a:rPr lang="zh-CN" altLang="en-US" dirty="0"/>
              <a:t>的</a:t>
            </a:r>
            <a:r>
              <a:rPr lang="en-US" altLang="zh-CN" dirty="0" err="1"/>
              <a:t>embedding_lookup_sparse</a:t>
            </a:r>
            <a:r>
              <a:rPr lang="en-US" altLang="zh-CN" dirty="0"/>
              <a:t>() API</a:t>
            </a:r>
            <a:r>
              <a:rPr lang="zh-CN" altLang="en-US" dirty="0"/>
              <a:t>来组装为多值离散特征的</a:t>
            </a:r>
            <a:r>
              <a:rPr lang="en-US" altLang="zh-CN" dirty="0"/>
              <a:t>embedding</a:t>
            </a:r>
            <a:r>
              <a:rPr lang="zh-CN" altLang="en-US" dirty="0"/>
              <a:t>向量。</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49</a:t>
            </a:fld>
            <a:endParaRPr lang="en-US"/>
          </a:p>
        </p:txBody>
      </p:sp>
    </p:spTree>
    <p:extLst>
      <p:ext uri="{BB962C8B-B14F-4D97-AF65-F5344CB8AC3E}">
        <p14:creationId xmlns:p14="http://schemas.microsoft.com/office/powerpoint/2010/main" val="472470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关于特征变换，参考：</a:t>
            </a:r>
            <a:r>
              <a:rPr lang="en-US" altLang="zh-CN" dirty="0"/>
              <a:t>https://www.zhihu.com/question/20455227</a:t>
            </a:r>
          </a:p>
          <a:p>
            <a:r>
              <a:rPr lang="zh-CN" altLang="en-US" dirty="0"/>
              <a:t>在</a:t>
            </a:r>
            <a:r>
              <a:rPr lang="en-US" altLang="zh-CN" dirty="0"/>
              <a:t>CNN</a:t>
            </a:r>
            <a:r>
              <a:rPr lang="zh-CN" altLang="en-US" dirty="0"/>
              <a:t>中给图像做标准化参考：</a:t>
            </a:r>
            <a:r>
              <a:rPr lang="en-US" altLang="zh-CN" dirty="0"/>
              <a:t>https://www.zhihu.com/question/30038463/answer/50491149</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51</a:t>
            </a:fld>
            <a:endParaRPr lang="en-US"/>
          </a:p>
        </p:txBody>
      </p:sp>
    </p:spTree>
    <p:extLst>
      <p:ext uri="{BB962C8B-B14F-4D97-AF65-F5344CB8AC3E}">
        <p14:creationId xmlns:p14="http://schemas.microsoft.com/office/powerpoint/2010/main" val="72468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a:t>
            </a:fld>
            <a:endParaRPr lang="en-US"/>
          </a:p>
        </p:txBody>
      </p:sp>
    </p:spTree>
    <p:extLst>
      <p:ext uri="{BB962C8B-B14F-4D97-AF65-F5344CB8AC3E}">
        <p14:creationId xmlns:p14="http://schemas.microsoft.com/office/powerpoint/2010/main" val="4210211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比如线性回归模型，不考虑</a:t>
            </a:r>
            <a:r>
              <a:rPr lang="en-US" altLang="zh-CN" dirty="0"/>
              <a:t>bias</a:t>
            </a:r>
            <a:r>
              <a:rPr lang="zh-CN" altLang="en-US" dirty="0"/>
              <a:t>截距，只有</a:t>
            </a:r>
            <a:r>
              <a:rPr lang="en-US" altLang="zh-CN" dirty="0"/>
              <a:t>2</a:t>
            </a:r>
            <a:r>
              <a:rPr lang="zh-CN" altLang="en-US" dirty="0"/>
              <a:t>个特征</a:t>
            </a:r>
            <a:r>
              <a:rPr lang="en-US" altLang="zh-CN" dirty="0"/>
              <a:t>x1</a:t>
            </a:r>
            <a:r>
              <a:rPr lang="zh-CN" altLang="en-US" dirty="0"/>
              <a:t>和</a:t>
            </a:r>
            <a:r>
              <a:rPr lang="en-US" altLang="zh-CN" dirty="0"/>
              <a:t>x2</a:t>
            </a:r>
            <a:r>
              <a:rPr lang="zh-CN" altLang="en-US" dirty="0"/>
              <a:t>，训练时看到的</a:t>
            </a:r>
            <a:r>
              <a:rPr lang="en-US" altLang="zh-CN" dirty="0"/>
              <a:t>x1</a:t>
            </a:r>
            <a:r>
              <a:rPr lang="zh-CN" altLang="en-US" dirty="0"/>
              <a:t>的尺度变化范围是</a:t>
            </a:r>
            <a:r>
              <a:rPr lang="en-US" altLang="zh-CN" dirty="0"/>
              <a:t>x2</a:t>
            </a:r>
            <a:r>
              <a:rPr lang="zh-CN" altLang="en-US" dirty="0"/>
              <a:t>的</a:t>
            </a:r>
            <a:r>
              <a:rPr lang="en-US" altLang="zh-CN" dirty="0"/>
              <a:t>100</a:t>
            </a:r>
            <a:r>
              <a:rPr lang="zh-CN" altLang="en-US" dirty="0"/>
              <a:t>倍，</a:t>
            </a:r>
            <a:r>
              <a:rPr lang="en-US" altLang="zh-CN" dirty="0"/>
              <a:t>x1</a:t>
            </a:r>
            <a:r>
              <a:rPr lang="zh-CN" altLang="en-US" dirty="0"/>
              <a:t>的变化范围是</a:t>
            </a:r>
            <a:r>
              <a:rPr lang="en-US" altLang="zh-CN" dirty="0"/>
              <a:t>1</a:t>
            </a:r>
            <a:r>
              <a:rPr lang="zh-CN" altLang="en-US" dirty="0"/>
              <a:t>～</a:t>
            </a:r>
            <a:r>
              <a:rPr lang="en-US" altLang="zh-CN" dirty="0"/>
              <a:t>100</a:t>
            </a:r>
            <a:r>
              <a:rPr lang="zh-CN" altLang="en-US" dirty="0"/>
              <a:t>，</a:t>
            </a:r>
            <a:r>
              <a:rPr lang="en-US" altLang="zh-CN" dirty="0"/>
              <a:t>x2</a:t>
            </a:r>
            <a:r>
              <a:rPr lang="zh-CN" altLang="en-US" dirty="0"/>
              <a:t>是</a:t>
            </a:r>
            <a:r>
              <a:rPr lang="en-US" altLang="zh-CN" dirty="0"/>
              <a:t>0</a:t>
            </a:r>
            <a:r>
              <a:rPr lang="zh-CN" altLang="en-US" dirty="0"/>
              <a:t>～</a:t>
            </a:r>
            <a:r>
              <a:rPr lang="en-US" altLang="zh-CN" dirty="0"/>
              <a:t>1</a:t>
            </a:r>
            <a:r>
              <a:rPr lang="zh-CN" altLang="en-US" dirty="0"/>
              <a:t>，假设模型训练完得到的权重</a:t>
            </a:r>
            <a:r>
              <a:rPr lang="en-US" altLang="zh-CN" dirty="0"/>
              <a:t>x1</a:t>
            </a:r>
            <a:r>
              <a:rPr lang="zh-CN" altLang="en-US" dirty="0"/>
              <a:t>为</a:t>
            </a:r>
            <a:r>
              <a:rPr lang="en-US" altLang="zh-CN" dirty="0"/>
              <a:t>0.001</a:t>
            </a:r>
            <a:r>
              <a:rPr lang="zh-CN" altLang="en-US" dirty="0"/>
              <a:t>，</a:t>
            </a:r>
            <a:r>
              <a:rPr lang="en-US" altLang="zh-CN" dirty="0"/>
              <a:t>x2</a:t>
            </a:r>
            <a:r>
              <a:rPr lang="zh-CN" altLang="en-US" dirty="0"/>
              <a:t>为</a:t>
            </a:r>
            <a:r>
              <a:rPr lang="en-US" altLang="zh-CN" dirty="0"/>
              <a:t>0.1</a:t>
            </a:r>
            <a:r>
              <a:rPr lang="zh-CN" altLang="en-US" dirty="0"/>
              <a:t>，看起来特征</a:t>
            </a:r>
            <a:r>
              <a:rPr lang="en-US" altLang="zh-CN" dirty="0"/>
              <a:t>x1</a:t>
            </a:r>
            <a:r>
              <a:rPr lang="zh-CN" altLang="en-US" dirty="0"/>
              <a:t>得到了抑制。当前的模型的决策函数是：</a:t>
            </a:r>
            <a:endParaRPr lang="en-US" dirty="0"/>
          </a:p>
          <a:p>
            <a:r>
              <a:rPr lang="en-US" dirty="0"/>
              <a:t>y</a:t>
            </a:r>
            <a:r>
              <a:rPr lang="en-US" baseline="0" dirty="0"/>
              <a:t> = 0.001</a:t>
            </a:r>
            <a:r>
              <a:rPr lang="zh-CN" altLang="en-US" baseline="0" dirty="0"/>
              <a:t>*</a:t>
            </a:r>
            <a:r>
              <a:rPr lang="en-US" baseline="0" dirty="0"/>
              <a:t>x1+0.1</a:t>
            </a:r>
            <a:r>
              <a:rPr lang="zh-CN" altLang="en-US" baseline="0" dirty="0"/>
              <a:t>*</a:t>
            </a:r>
            <a:r>
              <a:rPr lang="en-US" baseline="0" dirty="0"/>
              <a:t>x2</a:t>
            </a:r>
          </a:p>
          <a:p>
            <a:r>
              <a:rPr lang="zh-CN" altLang="en-US" baseline="0" dirty="0"/>
              <a:t>这个时候来三个样本，</a:t>
            </a:r>
            <a:r>
              <a:rPr lang="en-US" altLang="zh-CN" baseline="0" dirty="0"/>
              <a:t>{10</a:t>
            </a:r>
            <a:r>
              <a:rPr lang="zh-CN" altLang="en-US" baseline="0" dirty="0"/>
              <a:t>，</a:t>
            </a:r>
            <a:r>
              <a:rPr lang="en-US" altLang="zh-CN" baseline="0" dirty="0"/>
              <a:t>0.7}</a:t>
            </a:r>
            <a:r>
              <a:rPr lang="zh-CN" altLang="en-US" baseline="0" dirty="0"/>
              <a:t>，</a:t>
            </a:r>
            <a:r>
              <a:rPr lang="en-US" altLang="zh-CN" baseline="0" dirty="0"/>
              <a:t>{1000</a:t>
            </a:r>
            <a:r>
              <a:rPr lang="zh-CN" altLang="en-US" baseline="0" dirty="0"/>
              <a:t>，</a:t>
            </a:r>
            <a:r>
              <a:rPr lang="en-US" altLang="zh-CN" baseline="0" dirty="0"/>
              <a:t>0.7}</a:t>
            </a:r>
            <a:r>
              <a:rPr lang="zh-CN" altLang="en-US" baseline="0" dirty="0"/>
              <a:t>，</a:t>
            </a:r>
            <a:r>
              <a:rPr lang="en-US" altLang="zh-CN" baseline="0" dirty="0"/>
              <a:t>{10</a:t>
            </a:r>
            <a:r>
              <a:rPr lang="zh-CN" altLang="en-US" baseline="0" dirty="0"/>
              <a:t>，</a:t>
            </a:r>
            <a:r>
              <a:rPr lang="en-US" altLang="zh-CN" baseline="0" dirty="0"/>
              <a:t>10}.  </a:t>
            </a:r>
            <a:r>
              <a:rPr lang="zh-CN" altLang="en-US" baseline="0" dirty="0"/>
              <a:t>为了尽量公平比较，这里都按照超过范围的</a:t>
            </a:r>
            <a:r>
              <a:rPr lang="en-US" altLang="zh-CN" baseline="0" dirty="0"/>
              <a:t>10</a:t>
            </a:r>
            <a:r>
              <a:rPr lang="zh-CN" altLang="en-US" baseline="0" dirty="0"/>
              <a:t>倍来取值。第一个样本是模型看到过的取值区间内的，第二个样本</a:t>
            </a:r>
            <a:r>
              <a:rPr lang="en-US" altLang="zh-CN" baseline="0" dirty="0"/>
              <a:t>x2</a:t>
            </a:r>
            <a:r>
              <a:rPr lang="zh-CN" altLang="en-US" baseline="0" dirty="0"/>
              <a:t>取值范围正常且</a:t>
            </a:r>
            <a:r>
              <a:rPr lang="en-US" altLang="zh-CN" baseline="0" dirty="0"/>
              <a:t>x1</a:t>
            </a:r>
            <a:r>
              <a:rPr lang="zh-CN" altLang="en-US" baseline="0" dirty="0"/>
              <a:t>取值</a:t>
            </a:r>
            <a:r>
              <a:rPr lang="en-US" altLang="zh-CN" baseline="0" dirty="0"/>
              <a:t>1000</a:t>
            </a:r>
            <a:r>
              <a:rPr lang="zh-CN" altLang="en-US" baseline="0" dirty="0"/>
              <a:t>超出了之前的</a:t>
            </a:r>
            <a:r>
              <a:rPr lang="en-US" altLang="zh-CN" baseline="0" dirty="0"/>
              <a:t>1</a:t>
            </a:r>
            <a:r>
              <a:rPr lang="zh-CN" altLang="en-US" baseline="0" dirty="0"/>
              <a:t>～</a:t>
            </a:r>
            <a:r>
              <a:rPr lang="en-US" altLang="zh-CN" baseline="0" dirty="0"/>
              <a:t>100</a:t>
            </a:r>
            <a:r>
              <a:rPr lang="zh-CN" altLang="en-US" baseline="0" dirty="0"/>
              <a:t>的范围，第三个样本</a:t>
            </a:r>
            <a:r>
              <a:rPr lang="en-US" altLang="zh-CN" baseline="0" dirty="0"/>
              <a:t>x1</a:t>
            </a:r>
            <a:r>
              <a:rPr lang="zh-CN" altLang="en-US" baseline="0" dirty="0"/>
              <a:t>取值范围正常且</a:t>
            </a:r>
            <a:r>
              <a:rPr lang="en-US" altLang="zh-CN" baseline="0" dirty="0"/>
              <a:t>x2</a:t>
            </a:r>
            <a:r>
              <a:rPr lang="zh-CN" altLang="en-US" baseline="0" dirty="0"/>
              <a:t>取值</a:t>
            </a:r>
            <a:r>
              <a:rPr lang="en-US" altLang="zh-CN" baseline="0" dirty="0"/>
              <a:t>10</a:t>
            </a:r>
            <a:r>
              <a:rPr lang="zh-CN" altLang="en-US" baseline="0" dirty="0"/>
              <a:t>超出了之前的范围</a:t>
            </a:r>
            <a:r>
              <a:rPr lang="en-US" altLang="zh-CN" baseline="0" dirty="0"/>
              <a:t>0</a:t>
            </a:r>
            <a:r>
              <a:rPr lang="zh-CN" altLang="en-US" baseline="0" dirty="0"/>
              <a:t>～</a:t>
            </a:r>
            <a:r>
              <a:rPr lang="en-US" altLang="zh-CN" baseline="0" dirty="0"/>
              <a:t>1</a:t>
            </a:r>
            <a:r>
              <a:rPr lang="zh-CN" altLang="en-US" baseline="0" dirty="0"/>
              <a:t>。我们来计算一下这三个样本的</a:t>
            </a:r>
            <a:r>
              <a:rPr lang="en-US" altLang="zh-CN" baseline="0" dirty="0"/>
              <a:t>y</a:t>
            </a:r>
            <a:r>
              <a:rPr lang="zh-CN" altLang="en-US" baseline="0" dirty="0"/>
              <a:t>以及他们的相对变化。</a:t>
            </a:r>
            <a:endParaRPr lang="en-US" altLang="zh-CN" baseline="0" dirty="0"/>
          </a:p>
          <a:p>
            <a:r>
              <a:rPr lang="zh-CN" altLang="en-US" baseline="0" dirty="0"/>
              <a:t>第一个样本</a:t>
            </a:r>
            <a:r>
              <a:rPr lang="en-US" altLang="zh-CN" baseline="0" dirty="0"/>
              <a:t>{10</a:t>
            </a:r>
            <a:r>
              <a:rPr lang="zh-CN" altLang="en-US" baseline="0" dirty="0"/>
              <a:t>，</a:t>
            </a:r>
            <a:r>
              <a:rPr lang="en-US" altLang="zh-CN" baseline="0" dirty="0"/>
              <a:t>0.7}</a:t>
            </a:r>
            <a:r>
              <a:rPr lang="zh-CN" altLang="en-US" baseline="0" dirty="0"/>
              <a:t>对应的</a:t>
            </a:r>
            <a:r>
              <a:rPr lang="en-US" altLang="zh-CN" baseline="0" dirty="0"/>
              <a:t>y</a:t>
            </a:r>
            <a:r>
              <a:rPr lang="zh-CN" altLang="en-US" baseline="0" dirty="0"/>
              <a:t>值为</a:t>
            </a:r>
            <a:r>
              <a:rPr lang="en-US" altLang="zh-CN" baseline="0" dirty="0"/>
              <a:t>0.08</a:t>
            </a:r>
            <a:r>
              <a:rPr lang="zh-CN" altLang="en-US" baseline="0" dirty="0"/>
              <a:t>，第二个样本</a:t>
            </a:r>
            <a:r>
              <a:rPr lang="en-US" altLang="zh-CN" baseline="0" dirty="0"/>
              <a:t>{1000</a:t>
            </a:r>
            <a:r>
              <a:rPr lang="zh-CN" altLang="en-US" baseline="0" dirty="0"/>
              <a:t>，</a:t>
            </a:r>
            <a:r>
              <a:rPr lang="en-US" altLang="zh-CN" baseline="0" dirty="0"/>
              <a:t>0.7}</a:t>
            </a:r>
            <a:r>
              <a:rPr lang="zh-CN" altLang="en-US" baseline="0" dirty="0"/>
              <a:t>对应的</a:t>
            </a:r>
            <a:r>
              <a:rPr lang="en-US" altLang="zh-CN" baseline="0" dirty="0"/>
              <a:t>y</a:t>
            </a:r>
            <a:r>
              <a:rPr lang="zh-CN" altLang="en-US" baseline="0" dirty="0"/>
              <a:t>值为</a:t>
            </a:r>
            <a:r>
              <a:rPr lang="en-US" altLang="zh-CN" baseline="0" dirty="0"/>
              <a:t>1.07</a:t>
            </a:r>
            <a:r>
              <a:rPr lang="zh-CN" altLang="en-US" baseline="0" dirty="0"/>
              <a:t>，第三个样本</a:t>
            </a:r>
            <a:r>
              <a:rPr lang="en-US" altLang="zh-CN" baseline="0" dirty="0"/>
              <a:t>{10</a:t>
            </a:r>
            <a:r>
              <a:rPr lang="zh-CN" altLang="en-US" baseline="0" dirty="0"/>
              <a:t>，</a:t>
            </a:r>
            <a:r>
              <a:rPr lang="en-US" altLang="zh-CN" baseline="0" dirty="0"/>
              <a:t>10}</a:t>
            </a:r>
            <a:r>
              <a:rPr lang="zh-CN" altLang="en-US" baseline="0" dirty="0"/>
              <a:t>对应的</a:t>
            </a:r>
            <a:r>
              <a:rPr lang="en-US" altLang="zh-CN" baseline="0" dirty="0"/>
              <a:t>y</a:t>
            </a:r>
            <a:r>
              <a:rPr lang="zh-CN" altLang="en-US" baseline="0" dirty="0"/>
              <a:t>值为</a:t>
            </a:r>
            <a:r>
              <a:rPr lang="en-US" altLang="zh-CN" baseline="0" dirty="0"/>
              <a:t>1.01.  </a:t>
            </a:r>
            <a:r>
              <a:rPr lang="zh-CN" altLang="en-US" baseline="0" dirty="0"/>
              <a:t>相对于第一个样本，显然第三个的变化要小一些。</a:t>
            </a:r>
            <a:endParaRPr lang="en-US" altLang="zh-CN" baseline="0" dirty="0"/>
          </a:p>
          <a:p>
            <a:endParaRPr lang="en-US" altLang="zh-CN" baseline="0" dirty="0"/>
          </a:p>
          <a:p>
            <a:r>
              <a:rPr lang="zh-CN" altLang="en-US" baseline="0" dirty="0"/>
              <a:t>如果把</a:t>
            </a:r>
            <a:r>
              <a:rPr lang="en-US" altLang="zh-CN" baseline="0" dirty="0"/>
              <a:t>x1</a:t>
            </a:r>
            <a:r>
              <a:rPr lang="zh-CN" altLang="en-US" baseline="0" dirty="0"/>
              <a:t>和</a:t>
            </a:r>
            <a:r>
              <a:rPr lang="en-US" altLang="zh-CN" baseline="0" dirty="0"/>
              <a:t>x2</a:t>
            </a:r>
            <a:r>
              <a:rPr lang="zh-CN" altLang="en-US" baseline="0" dirty="0"/>
              <a:t>都缩放到</a:t>
            </a:r>
            <a:r>
              <a:rPr lang="en-US" altLang="zh-CN" baseline="0" dirty="0"/>
              <a:t>0</a:t>
            </a:r>
            <a:r>
              <a:rPr lang="zh-CN" altLang="en-US" baseline="0" dirty="0"/>
              <a:t>～</a:t>
            </a:r>
            <a:r>
              <a:rPr lang="en-US" altLang="zh-CN" baseline="0" dirty="0"/>
              <a:t>1</a:t>
            </a:r>
            <a:r>
              <a:rPr lang="zh-CN" altLang="en-US" baseline="0" dirty="0"/>
              <a:t>范围，训练完的模型的决策函数可能是这样：</a:t>
            </a:r>
            <a:endParaRPr lang="en-US" altLang="zh-CN" baseline="0" dirty="0"/>
          </a:p>
          <a:p>
            <a:r>
              <a:rPr lang="en-US" altLang="zh-CN" baseline="0" dirty="0"/>
              <a:t>Y =0.4</a:t>
            </a:r>
            <a:r>
              <a:rPr lang="zh-CN" altLang="en-US" baseline="0" dirty="0"/>
              <a:t>*</a:t>
            </a:r>
            <a:r>
              <a:rPr lang="en-US" altLang="zh-CN" baseline="0" dirty="0"/>
              <a:t>x1+0.5</a:t>
            </a:r>
            <a:r>
              <a:rPr lang="zh-CN" altLang="en-US" baseline="0" dirty="0"/>
              <a:t>*</a:t>
            </a:r>
            <a:r>
              <a:rPr lang="en-US" altLang="zh-CN" baseline="0" dirty="0"/>
              <a:t>x2</a:t>
            </a:r>
          </a:p>
          <a:p>
            <a:r>
              <a:rPr lang="zh-CN" altLang="en-US" baseline="0" dirty="0"/>
              <a:t>对于上面同样的测试样本，在送入模型前需要把</a:t>
            </a:r>
            <a:r>
              <a:rPr lang="en-US" altLang="zh-CN" baseline="0" dirty="0"/>
              <a:t>x1</a:t>
            </a:r>
            <a:r>
              <a:rPr lang="zh-CN" altLang="en-US" baseline="0" dirty="0"/>
              <a:t>和</a:t>
            </a:r>
            <a:r>
              <a:rPr lang="en-US" altLang="zh-CN" baseline="0" dirty="0"/>
              <a:t>x2</a:t>
            </a:r>
            <a:r>
              <a:rPr lang="zh-CN" altLang="en-US" baseline="0" dirty="0"/>
              <a:t>都缩放到</a:t>
            </a:r>
            <a:r>
              <a:rPr lang="en-US" altLang="zh-CN" baseline="0" dirty="0"/>
              <a:t>0</a:t>
            </a:r>
            <a:r>
              <a:rPr lang="zh-CN" altLang="en-US" baseline="0" dirty="0"/>
              <a:t>～</a:t>
            </a:r>
            <a:r>
              <a:rPr lang="en-US" altLang="zh-CN" baseline="0" dirty="0"/>
              <a:t>1</a:t>
            </a:r>
            <a:r>
              <a:rPr lang="zh-CN" altLang="en-US" baseline="0" dirty="0"/>
              <a:t>，然后进行预测，预测的值的范围一定是</a:t>
            </a:r>
            <a:r>
              <a:rPr lang="en-US" altLang="zh-CN" baseline="0" dirty="0"/>
              <a:t>0</a:t>
            </a:r>
            <a:r>
              <a:rPr lang="zh-CN" altLang="en-US" baseline="0" dirty="0"/>
              <a:t>到</a:t>
            </a:r>
            <a:r>
              <a:rPr lang="en-US" altLang="zh-CN" baseline="0" dirty="0"/>
              <a:t>0.9</a:t>
            </a:r>
            <a:r>
              <a:rPr lang="zh-CN" altLang="en-US" baseline="0" dirty="0"/>
              <a:t>之内。也就是说模型的预测的范围是确定的，而不像上面没有做特征</a:t>
            </a:r>
            <a:r>
              <a:rPr lang="en-US" altLang="zh-CN" baseline="0" dirty="0"/>
              <a:t>scaling</a:t>
            </a:r>
            <a:r>
              <a:rPr lang="zh-CN" altLang="en-US" baseline="0" dirty="0"/>
              <a:t>的情况下，预测值的范围是不确定的。</a:t>
            </a:r>
            <a:endParaRPr lang="en-US" altLang="zh-CN" baseline="0" dirty="0"/>
          </a:p>
          <a:p>
            <a:r>
              <a:rPr lang="zh-CN" altLang="en-US" b="1" baseline="0" dirty="0"/>
              <a:t>当然这里举的例子是说预测样本的特征范围与训练集中的不一样了，这里只是为了说明不做特征缩放，只是指望模型训练能把特征尺度大的抑制是不靠谱的。当然好的做法是当测试集和训练集的特征分布不一样了，这个时候应该重新收集数据并重新做特征</a:t>
            </a:r>
            <a:r>
              <a:rPr lang="en-US" altLang="zh-CN" b="1" baseline="0" dirty="0"/>
              <a:t>scaling</a:t>
            </a:r>
            <a:r>
              <a:rPr lang="zh-CN" altLang="en-US" b="1" baseline="0" dirty="0"/>
              <a:t>并训练。</a:t>
            </a:r>
            <a:endParaRPr lang="en-US" altLang="zh-CN" b="1" baseline="0" dirty="0"/>
          </a:p>
        </p:txBody>
      </p:sp>
      <p:sp>
        <p:nvSpPr>
          <p:cNvPr id="4" name="Slide Number Placeholder 3"/>
          <p:cNvSpPr>
            <a:spLocks noGrp="1"/>
          </p:cNvSpPr>
          <p:nvPr>
            <p:ph type="sldNum" sz="quarter" idx="10"/>
          </p:nvPr>
        </p:nvSpPr>
        <p:spPr/>
        <p:txBody>
          <a:bodyPr/>
          <a:lstStyle/>
          <a:p>
            <a:fld id="{55BA06E0-547C-41EB-B4A4-6FD9E8DAE72F}" type="slidenum">
              <a:rPr lang="en-US" smtClean="0"/>
              <a:t>53</a:t>
            </a:fld>
            <a:endParaRPr lang="en-US"/>
          </a:p>
        </p:txBody>
      </p:sp>
    </p:spTree>
    <p:extLst>
      <p:ext uri="{BB962C8B-B14F-4D97-AF65-F5344CB8AC3E}">
        <p14:creationId xmlns:p14="http://schemas.microsoft.com/office/powerpoint/2010/main" val="537120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关于是否需要对训练的样本进行</a:t>
            </a:r>
            <a:r>
              <a:rPr lang="en-US" altLang="zh-CN" dirty="0"/>
              <a:t>standardization</a:t>
            </a:r>
            <a:r>
              <a:rPr lang="zh-CN" altLang="en-US" dirty="0"/>
              <a:t>（包括对特征，</a:t>
            </a:r>
            <a:r>
              <a:rPr lang="en-US" altLang="zh-CN" dirty="0"/>
              <a:t>target</a:t>
            </a:r>
            <a:r>
              <a:rPr lang="zh-CN" altLang="en-US" dirty="0"/>
              <a:t>变量，整个样本本身进行的规范化）可以参考：</a:t>
            </a:r>
            <a:r>
              <a:rPr lang="en-US" altLang="zh-CN" dirty="0"/>
              <a:t>http://www.faqs.org/faqs/ai-faq/neural-nets/part2/section-16.html</a:t>
            </a:r>
            <a:endParaRPr lang="en-US" dirty="0"/>
          </a:p>
          <a:p>
            <a:pPr lvl="0"/>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lvl="0"/>
            <a:r>
              <a:rPr lang="zh-CN" altLang="en-US" sz="1200" kern="1200" dirty="0">
                <a:solidFill>
                  <a:schemeClr val="tx1"/>
                </a:solidFill>
                <a:effectLst/>
                <a:latin typeface="+mn-lt"/>
                <a:ea typeface="+mn-ea"/>
                <a:cs typeface="+mn-cs"/>
              </a:rPr>
              <a:t>百分位数概念：</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百分位数是这样一个值，它使得至少有</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％的数据项小于或等于这个值，且至少有</a:t>
            </a:r>
            <a:r>
              <a:rPr lang="en-US"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％的数据项大于或等于这个值。</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计算第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百分位数的步骤：</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步：以递增顺序排列原始数据（即从小到大排列）。</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步：计算指数</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=np%</a:t>
            </a: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步：</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不是整数，将</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向上取整。大于</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的毗邻整数即为第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百分位数的位置。</a:t>
            </a:r>
            <a:endParaRPr lang="en-US" altLang="zh-CN" sz="1200" kern="120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若</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是整数，则第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百分位数是第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项与第（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）项数据的平均值。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四分位数：将所有数值按大小顺序排列并分成四等份，处于三个分割点位置的得分就是四分位数。最小的四分位数称为下四分位数，所有数值中，有四分之一小于下四分位数，四分之三大于下四分位数。中点位置的四分位数就是中位数。最大的四分位数称为上四分位数，所有数值中，有四分之三小于上四分位数，四分之一大于上四分位数。也有叫第</a:t>
            </a:r>
            <a:r>
              <a:rPr lang="en-US" sz="1200" kern="1200" dirty="0">
                <a:solidFill>
                  <a:schemeClr val="tx1"/>
                </a:solidFill>
                <a:effectLst/>
                <a:latin typeface="+mn-lt"/>
                <a:ea typeface="+mn-ea"/>
                <a:cs typeface="+mn-cs"/>
              </a:rPr>
              <a:t>25</a:t>
            </a:r>
            <a:r>
              <a:rPr lang="zh-CN" altLang="en-US" sz="1200" kern="1200" dirty="0">
                <a:solidFill>
                  <a:schemeClr val="tx1"/>
                </a:solidFill>
                <a:effectLst/>
                <a:latin typeface="+mn-lt"/>
                <a:ea typeface="+mn-ea"/>
                <a:cs typeface="+mn-cs"/>
              </a:rPr>
              <a:t>百分位数、第</a:t>
            </a:r>
            <a:r>
              <a:rPr lang="en-US" sz="1200" kern="1200" dirty="0">
                <a:solidFill>
                  <a:schemeClr val="tx1"/>
                </a:solidFill>
                <a:effectLst/>
                <a:latin typeface="+mn-lt"/>
                <a:ea typeface="+mn-ea"/>
                <a:cs typeface="+mn-cs"/>
              </a:rPr>
              <a:t>75</a:t>
            </a:r>
            <a:r>
              <a:rPr lang="zh-CN" altLang="en-US" sz="1200" kern="1200" dirty="0">
                <a:solidFill>
                  <a:schemeClr val="tx1"/>
                </a:solidFill>
                <a:effectLst/>
                <a:latin typeface="+mn-lt"/>
                <a:ea typeface="+mn-ea"/>
                <a:cs typeface="+mn-cs"/>
              </a:rPr>
              <a:t>百分位数的。</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54</a:t>
            </a:fld>
            <a:endParaRPr lang="en-US"/>
          </a:p>
        </p:txBody>
      </p:sp>
    </p:spTree>
    <p:extLst>
      <p:ext uri="{BB962C8B-B14F-4D97-AF65-F5344CB8AC3E}">
        <p14:creationId xmlns:p14="http://schemas.microsoft.com/office/powerpoint/2010/main" val="4117713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a:t>
            </a:r>
            <a:r>
              <a:rPr lang="zh-CN" altLang="en-US" dirty="0"/>
              <a:t>范数正则化： 该方法主要应用于文本分类，可以参考</a:t>
            </a:r>
            <a:r>
              <a:rPr lang="en-US" altLang="zh-CN" dirty="0">
                <a:hlinkClick r:id="rId3"/>
              </a:rPr>
              <a:t>https://scikit-learn.org/stable/modules/preprocessing.html</a:t>
            </a:r>
            <a:r>
              <a:rPr lang="en-US" altLang="zh-CN" dirty="0"/>
              <a:t> </a:t>
            </a:r>
            <a:r>
              <a:rPr lang="zh-CN" altLang="en-US" dirty="0"/>
              <a:t>中的：</a:t>
            </a:r>
            <a:endParaRPr lang="en-US" altLang="zh-CN" dirty="0"/>
          </a:p>
          <a:p>
            <a:pPr lvl="1"/>
            <a:r>
              <a:rPr lang="en-US" dirty="0" err="1"/>
              <a:t>sklearn.preprocessing.normalize</a:t>
            </a:r>
            <a:r>
              <a:rPr lang="en-US" dirty="0"/>
              <a:t>(X, norm=’l2’, axis=1, copy=True, </a:t>
            </a:r>
            <a:r>
              <a:rPr lang="en-US" dirty="0" err="1"/>
              <a:t>return_norm</a:t>
            </a:r>
            <a:r>
              <a:rPr lang="en-US" dirty="0"/>
              <a:t>=False)</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55</a:t>
            </a:fld>
            <a:endParaRPr lang="en-US"/>
          </a:p>
        </p:txBody>
      </p:sp>
    </p:spTree>
    <p:extLst>
      <p:ext uri="{BB962C8B-B14F-4D97-AF65-F5344CB8AC3E}">
        <p14:creationId xmlns:p14="http://schemas.microsoft.com/office/powerpoint/2010/main" val="722986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关于特征生成参考：</a:t>
            </a:r>
            <a:r>
              <a:rPr lang="en-US" altLang="zh-CN" dirty="0"/>
              <a:t>https://juejin.im/entry/597add095188253e25675c5f</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56</a:t>
            </a:fld>
            <a:endParaRPr lang="en-US"/>
          </a:p>
        </p:txBody>
      </p:sp>
    </p:spTree>
    <p:extLst>
      <p:ext uri="{BB962C8B-B14F-4D97-AF65-F5344CB8AC3E}">
        <p14:creationId xmlns:p14="http://schemas.microsoft.com/office/powerpoint/2010/main" val="1378398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63</a:t>
            </a:fld>
            <a:endParaRPr lang="en-US"/>
          </a:p>
        </p:txBody>
      </p:sp>
    </p:spTree>
    <p:extLst>
      <p:ext uri="{BB962C8B-B14F-4D97-AF65-F5344CB8AC3E}">
        <p14:creationId xmlns:p14="http://schemas.microsoft.com/office/powerpoint/2010/main" val="840849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卡方检验：两个分类变量的关联性分析的举例可以参考：</a:t>
            </a:r>
            <a:r>
              <a:rPr lang="en-US" altLang="zh-CN" b="0" dirty="0"/>
              <a:t>https://zhuanlan.zhihu.com/p/46986841</a:t>
            </a:r>
            <a:endParaRPr lang="zh-CN" altLang="en-US" b="0"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66</a:t>
            </a:fld>
            <a:endParaRPr lang="en-US"/>
          </a:p>
        </p:txBody>
      </p:sp>
    </p:spTree>
    <p:extLst>
      <p:ext uri="{BB962C8B-B14F-4D97-AF65-F5344CB8AC3E}">
        <p14:creationId xmlns:p14="http://schemas.microsoft.com/office/powerpoint/2010/main" val="107896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67</a:t>
            </a:fld>
            <a:endParaRPr lang="en-US"/>
          </a:p>
        </p:txBody>
      </p:sp>
    </p:spTree>
    <p:extLst>
      <p:ext uri="{BB962C8B-B14F-4D97-AF65-F5344CB8AC3E}">
        <p14:creationId xmlns:p14="http://schemas.microsoft.com/office/powerpoint/2010/main" val="1442182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PCA</a:t>
            </a:r>
            <a:r>
              <a:rPr lang="zh-CN" altLang="en-US" dirty="0"/>
              <a:t>的理解可以参考知乎中“</a:t>
            </a:r>
            <a:r>
              <a:rPr lang="en-US" altLang="zh-CN" dirty="0"/>
              <a:t>PCA</a:t>
            </a:r>
            <a:r>
              <a:rPr lang="zh-CN" altLang="en-US" dirty="0"/>
              <a:t>的四重境界认知” （</a:t>
            </a:r>
            <a:r>
              <a:rPr lang="zh-CN" altLang="en-US" b="1" dirty="0"/>
              <a:t>推荐</a:t>
            </a:r>
            <a:r>
              <a:rPr lang="zh-CN" altLang="en-US" dirty="0"/>
              <a:t>）：</a:t>
            </a:r>
            <a:r>
              <a:rPr lang="en-US" altLang="zh-CN" dirty="0"/>
              <a:t>https://www.zhihu.com/question/36348219</a:t>
            </a:r>
          </a:p>
          <a:p>
            <a:endParaRPr lang="en-US" altLang="zh-CN" dirty="0"/>
          </a:p>
          <a:p>
            <a:r>
              <a:rPr lang="en-US" altLang="zh-CN" dirty="0"/>
              <a:t>https://www.cnblogs.com/pinard/p/6239403.html</a:t>
            </a:r>
          </a:p>
          <a:p>
            <a:endParaRPr lang="en-US" altLang="zh-CN" dirty="0"/>
          </a:p>
          <a:p>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69</a:t>
            </a:fld>
            <a:endParaRPr lang="en-US"/>
          </a:p>
        </p:txBody>
      </p:sp>
    </p:spTree>
    <p:extLst>
      <p:ext uri="{BB962C8B-B14F-4D97-AF65-F5344CB8AC3E}">
        <p14:creationId xmlns:p14="http://schemas.microsoft.com/office/powerpoint/2010/main" val="2141815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关于流形学习的综述可以了解一下：</a:t>
            </a:r>
            <a:r>
              <a:rPr lang="en-US" altLang="zh-CN" dirty="0"/>
              <a:t>https://zhuanlan.zhihu.com/p/44066392</a:t>
            </a:r>
          </a:p>
          <a:p>
            <a:r>
              <a:rPr lang="zh-CN" altLang="en-US" dirty="0"/>
              <a:t>流行学习请参考：</a:t>
            </a:r>
            <a:r>
              <a:rPr lang="en-US" altLang="zh-CN" dirty="0"/>
              <a:t>http://sklearn.apachecn.org/cn/0.19.0/modules/manifold.html</a:t>
            </a:r>
          </a:p>
          <a:p>
            <a:r>
              <a:rPr lang="zh-CN" altLang="en-US" dirty="0"/>
              <a:t>关于流行学习的综述可以参考：</a:t>
            </a:r>
            <a:r>
              <a:rPr lang="en-US" altLang="zh-CN" dirty="0"/>
              <a:t>https://blog.csdn.net/chl033/article/details/6107042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流行学习的缺点：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流形学习若想取得很好的效果，则必须对邻域保持样本密采样，但这恰恰是高维情形下面临的重大障碍。因此流形学习方法在实践中的降维性能往往没有预期的好。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流形学习对于噪音数据非常敏感。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关于</a:t>
            </a:r>
            <a:r>
              <a:rPr lang="en-US" altLang="zh-CN" dirty="0"/>
              <a:t>kernel PCA</a:t>
            </a:r>
            <a:r>
              <a:rPr lang="zh-CN" altLang="en-US" dirty="0"/>
              <a:t>可以参考：</a:t>
            </a:r>
            <a:r>
              <a:rPr lang="en-US" altLang="zh-CN" dirty="0"/>
              <a:t>https://sebastianraschka.com/Articles/2014_kernel_pca.html</a:t>
            </a:r>
          </a:p>
          <a:p>
            <a:r>
              <a:rPr lang="en-US" altLang="zh-CN" dirty="0"/>
              <a:t>SVD</a:t>
            </a:r>
            <a:r>
              <a:rPr lang="zh-CN" altLang="en-US" dirty="0"/>
              <a:t>本身的实现属于数值计算领域，一般的科学计算库都包含了</a:t>
            </a:r>
            <a:r>
              <a:rPr lang="en-US" altLang="zh-CN" dirty="0"/>
              <a:t>SVD</a:t>
            </a:r>
            <a:r>
              <a:rPr lang="zh-CN" altLang="en-US" dirty="0"/>
              <a:t>实现。</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71</a:t>
            </a:fld>
            <a:endParaRPr lang="en-US"/>
          </a:p>
        </p:txBody>
      </p:sp>
    </p:spTree>
    <p:extLst>
      <p:ext uri="{BB962C8B-B14F-4D97-AF65-F5344CB8AC3E}">
        <p14:creationId xmlns:p14="http://schemas.microsoft.com/office/powerpoint/2010/main" val="678624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LDA</a:t>
            </a:r>
            <a:r>
              <a:rPr lang="zh-CN" altLang="en-US" dirty="0"/>
              <a:t>有</a:t>
            </a:r>
            <a:r>
              <a:rPr lang="en-US" altLang="zh-CN" dirty="0"/>
              <a:t>QDA</a:t>
            </a:r>
            <a:r>
              <a:rPr lang="zh-CN" altLang="en-US" dirty="0"/>
              <a:t>（二次判别分析）的非线性版本，</a:t>
            </a:r>
            <a:r>
              <a:rPr lang="en-US" altLang="zh-CN" dirty="0"/>
              <a:t>QDA</a:t>
            </a:r>
            <a:r>
              <a:rPr lang="zh-CN" altLang="en-US" dirty="0"/>
              <a:t>只能用来分类不能用来降维。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kernel PCA</a:t>
            </a:r>
            <a:r>
              <a:rPr lang="zh-CN" altLang="en-US" dirty="0"/>
              <a:t>参考：</a:t>
            </a:r>
            <a:r>
              <a:rPr lang="en-US" altLang="zh-CN" dirty="0"/>
              <a:t>https://zhuanlan.zhihu.com/p/59775730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72</a:t>
            </a:fld>
            <a:endParaRPr lang="en-US"/>
          </a:p>
        </p:txBody>
      </p:sp>
    </p:spTree>
    <p:extLst>
      <p:ext uri="{BB962C8B-B14F-4D97-AF65-F5344CB8AC3E}">
        <p14:creationId xmlns:p14="http://schemas.microsoft.com/office/powerpoint/2010/main" val="3232776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a:t>
            </a:fld>
            <a:endParaRPr lang="en-US"/>
          </a:p>
        </p:txBody>
      </p:sp>
    </p:spTree>
    <p:extLst>
      <p:ext uri="{BB962C8B-B14F-4D97-AF65-F5344CB8AC3E}">
        <p14:creationId xmlns:p14="http://schemas.microsoft.com/office/powerpoint/2010/main" val="615517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概率</a:t>
            </a:r>
            <a:r>
              <a:rPr lang="en-US" altLang="zh-CN" dirty="0"/>
              <a:t>PCA</a:t>
            </a:r>
            <a:r>
              <a:rPr lang="zh-CN" altLang="en-US" dirty="0"/>
              <a:t>请参考（推荐）：</a:t>
            </a:r>
            <a:r>
              <a:rPr lang="en-US" altLang="zh-CN" dirty="0"/>
              <a:t>https://www.jiqizhixin.com/articles/2018-08-16-7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PCA</a:t>
            </a:r>
            <a:r>
              <a:rPr lang="zh-CN" altLang="en-US" dirty="0"/>
              <a:t>对数据的假设：</a:t>
            </a:r>
            <a:r>
              <a:rPr lang="en-US" altLang="zh-CN" dirty="0"/>
              <a:t>https://datascience.stackexchange.com/questions/25789/why-does-pca-assume-gaussian-distribution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73</a:t>
            </a:fld>
            <a:endParaRPr lang="en-US"/>
          </a:p>
        </p:txBody>
      </p:sp>
    </p:spTree>
    <p:extLst>
      <p:ext uri="{BB962C8B-B14F-4D97-AF65-F5344CB8AC3E}">
        <p14:creationId xmlns:p14="http://schemas.microsoft.com/office/powerpoint/2010/main" val="4116789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LDA</a:t>
            </a:r>
            <a:r>
              <a:rPr lang="zh-CN" altLang="en-US" dirty="0"/>
              <a:t>降维请参考：</a:t>
            </a:r>
            <a:r>
              <a:rPr lang="en-US" altLang="zh-CN" dirty="0"/>
              <a:t>https://www.cnblogs.com/pinard/p/6244265.html#!comments</a:t>
            </a:r>
          </a:p>
          <a:p>
            <a:endParaRPr lang="en-US" dirty="0"/>
          </a:p>
          <a:p>
            <a:r>
              <a:rPr lang="en-US" altLang="zh-CN" dirty="0"/>
              <a:t>LDA</a:t>
            </a:r>
            <a:r>
              <a:rPr lang="zh-CN" altLang="en-US" dirty="0"/>
              <a:t>做分类时假设各个类别的样本数据符合高斯分布。</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74</a:t>
            </a:fld>
            <a:endParaRPr lang="en-US"/>
          </a:p>
        </p:txBody>
      </p:sp>
    </p:spTree>
    <p:extLst>
      <p:ext uri="{BB962C8B-B14F-4D97-AF65-F5344CB8AC3E}">
        <p14:creationId xmlns:p14="http://schemas.microsoft.com/office/powerpoint/2010/main" val="7743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75</a:t>
            </a:fld>
            <a:endParaRPr lang="en-US"/>
          </a:p>
        </p:txBody>
      </p:sp>
    </p:spTree>
    <p:extLst>
      <p:ext uri="{BB962C8B-B14F-4D97-AF65-F5344CB8AC3E}">
        <p14:creationId xmlns:p14="http://schemas.microsoft.com/office/powerpoint/2010/main" val="1111989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77</a:t>
            </a:fld>
            <a:endParaRPr lang="en-US"/>
          </a:p>
        </p:txBody>
      </p:sp>
    </p:spTree>
    <p:extLst>
      <p:ext uri="{BB962C8B-B14F-4D97-AF65-F5344CB8AC3E}">
        <p14:creationId xmlns:p14="http://schemas.microsoft.com/office/powerpoint/2010/main" val="33855843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关于白化可以参考：</a:t>
            </a:r>
            <a:r>
              <a:rPr lang="en-US" altLang="zh-CN" dirty="0"/>
              <a:t>https://my.oschina.net/findbill/blog/543485</a:t>
            </a:r>
          </a:p>
          <a:p>
            <a:pPr lvl="1"/>
            <a:r>
              <a:rPr lang="zh-CN" altLang="en-US" dirty="0"/>
              <a:t>尤其在图像处理领域，一般都需要在预处理阶段做白化，白化的目的主要是（其实就是把数据变成独立同分布）：</a:t>
            </a:r>
            <a:br>
              <a:rPr lang="en-US" altLang="zh-CN" dirty="0"/>
            </a:br>
            <a:r>
              <a:rPr lang="zh-CN" altLang="en-US" sz="1200" b="1" kern="1200" dirty="0">
                <a:solidFill>
                  <a:schemeClr val="tx1"/>
                </a:solidFill>
                <a:effectLst/>
                <a:latin typeface="+mn-lt"/>
                <a:ea typeface="+mn-ea"/>
                <a:cs typeface="+mn-cs"/>
              </a:rPr>
              <a:t>使数据的不同维度去相关；</a:t>
            </a:r>
            <a:endParaRPr lang="zh-CN" altLang="en-US" dirty="0"/>
          </a:p>
          <a:p>
            <a:pPr lvl="1"/>
            <a:r>
              <a:rPr lang="zh-CN" altLang="en-US" sz="1200" b="1" kern="1200" dirty="0">
                <a:solidFill>
                  <a:schemeClr val="tx1"/>
                </a:solidFill>
                <a:effectLst/>
                <a:latin typeface="+mn-lt"/>
                <a:ea typeface="+mn-ea"/>
                <a:cs typeface="+mn-cs"/>
              </a:rPr>
              <a:t>使数据每个维度的方差相等（比如为</a:t>
            </a:r>
            <a:r>
              <a:rPr lang="en-US" altLang="zh-CN" sz="1200" b="1" kern="1200" dirty="0">
                <a:solidFill>
                  <a:schemeClr val="tx1"/>
                </a:solidFill>
                <a:effectLst/>
                <a:latin typeface="+mn-lt"/>
                <a:ea typeface="+mn-ea"/>
                <a:cs typeface="+mn-cs"/>
              </a:rPr>
              <a:t>1</a:t>
            </a:r>
            <a:r>
              <a:rPr lang="zh-CN" altLang="en-US" sz="1200" b="1" kern="1200" dirty="0">
                <a:solidFill>
                  <a:schemeClr val="tx1"/>
                </a:solidFill>
                <a:effectLst/>
                <a:latin typeface="+mn-lt"/>
                <a:ea typeface="+mn-ea"/>
                <a:cs typeface="+mn-cs"/>
              </a:rPr>
              <a:t>）；</a:t>
            </a:r>
            <a:endParaRPr lang="zh-CN" altLang="en-US" dirty="0"/>
          </a:p>
          <a:p>
            <a:r>
              <a:rPr lang="zh-CN" altLang="en-US" dirty="0"/>
              <a:t>常用的白化方法是</a:t>
            </a:r>
            <a:r>
              <a:rPr lang="en-US" altLang="zh-CN" dirty="0"/>
              <a:t>PCA</a:t>
            </a:r>
            <a:r>
              <a:rPr lang="zh-CN" altLang="en-US" dirty="0"/>
              <a:t>白化和</a:t>
            </a:r>
            <a:r>
              <a:rPr lang="en-US" altLang="zh-CN" dirty="0"/>
              <a:t>ZCA</a:t>
            </a:r>
            <a:r>
              <a:rPr lang="zh-CN" altLang="en-US" dirty="0"/>
              <a:t>白化。</a:t>
            </a:r>
            <a:endParaRPr lang="en-US" altLang="zh-CN" dirty="0"/>
          </a:p>
          <a:p>
            <a:endParaRPr lang="en-US" altLang="zh-CN" dirty="0"/>
          </a:p>
          <a:p>
            <a:r>
              <a:rPr lang="zh-CN" altLang="en-US" dirty="0">
                <a:effectLst/>
              </a:rPr>
              <a:t>首先，</a:t>
            </a:r>
            <a:r>
              <a:rPr lang="en-US" altLang="zh-CN" dirty="0"/>
              <a:t>PCA </a:t>
            </a:r>
            <a:r>
              <a:rPr lang="zh-CN" altLang="en-US" dirty="0"/>
              <a:t>白化将原数据变换（投影）到主成分轴上，这一步消除了特征之间的相关性；</a:t>
            </a:r>
            <a:br>
              <a:rPr lang="zh-CN" altLang="en-US" dirty="0"/>
            </a:br>
            <a:r>
              <a:rPr lang="zh-CN" altLang="en-US" dirty="0"/>
              <a:t>其次，</a:t>
            </a:r>
            <a:r>
              <a:rPr lang="en-US" altLang="zh-CN" dirty="0"/>
              <a:t>PCA </a:t>
            </a:r>
            <a:r>
              <a:rPr lang="zh-CN" altLang="en-US" dirty="0"/>
              <a:t>白化对每一个主成分轴上的数据进行缩放，使其方差为 </a:t>
            </a:r>
            <a:r>
              <a:rPr lang="en-US" altLang="zh-CN" dirty="0"/>
              <a:t>1</a:t>
            </a:r>
            <a:r>
              <a:rPr lang="zh-CN" altLang="en-US" dirty="0"/>
              <a:t>；</a:t>
            </a:r>
          </a:p>
          <a:p>
            <a:r>
              <a:rPr lang="zh-CN" altLang="en-US" dirty="0"/>
              <a:t>因为以上的线性变换是在主成分空间中完成的，为了使白化后的数据尽可能接近原数据，可以把处理过的数据再变换回原空间，也就是 </a:t>
            </a:r>
            <a:r>
              <a:rPr lang="en-US" altLang="zh-CN" dirty="0"/>
              <a:t>ZCA </a:t>
            </a:r>
            <a:r>
              <a:rPr lang="zh-CN" altLang="en-US" dirty="0"/>
              <a:t>白化。</a:t>
            </a:r>
          </a:p>
          <a:p>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78</a:t>
            </a:fld>
            <a:endParaRPr lang="en-US"/>
          </a:p>
        </p:txBody>
      </p:sp>
    </p:spTree>
    <p:extLst>
      <p:ext uri="{BB962C8B-B14F-4D97-AF65-F5344CB8AC3E}">
        <p14:creationId xmlns:p14="http://schemas.microsoft.com/office/powerpoint/2010/main" val="7579777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关于</a:t>
            </a:r>
            <a:r>
              <a:rPr lang="en-US" altLang="zh-CN" sz="1200" kern="1200" dirty="0">
                <a:solidFill>
                  <a:schemeClr val="tx1"/>
                </a:solidFill>
                <a:effectLst/>
                <a:latin typeface="+mn-lt"/>
                <a:ea typeface="+mn-ea"/>
                <a:cs typeface="+mn-cs"/>
              </a:rPr>
              <a:t>t-</a:t>
            </a:r>
            <a:r>
              <a:rPr lang="en-US" altLang="zh-CN" sz="1200" kern="1200" dirty="0" err="1">
                <a:solidFill>
                  <a:schemeClr val="tx1"/>
                </a:solidFill>
                <a:effectLst/>
                <a:latin typeface="+mn-lt"/>
                <a:ea typeface="+mn-ea"/>
                <a:cs typeface="+mn-cs"/>
              </a:rPr>
              <a:t>sne</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tips</a:t>
            </a:r>
            <a:r>
              <a:rPr lang="zh-CN" altLang="en-US" sz="1200" kern="1200" dirty="0">
                <a:solidFill>
                  <a:schemeClr val="tx1"/>
                </a:solidFill>
                <a:effectLst/>
                <a:latin typeface="+mn-lt"/>
                <a:ea typeface="+mn-ea"/>
                <a:cs typeface="+mn-cs"/>
              </a:rPr>
              <a:t>可以参考：</a:t>
            </a:r>
            <a:r>
              <a:rPr lang="en-US" altLang="zh-CN" sz="1200" kern="1200" dirty="0">
                <a:solidFill>
                  <a:schemeClr val="tx1"/>
                </a:solidFill>
                <a:effectLst/>
                <a:latin typeface="+mn-lt"/>
                <a:ea typeface="+mn-ea"/>
                <a:cs typeface="+mn-cs"/>
              </a:rPr>
              <a:t>https://mp.weixin.qq.com/s?__biz=MzU2OTA0NzE2NA==&amp;mid=2247490623&amp;idx=1&amp;sn=f70c4c215b40bbd305ea4112b65c9c2e&amp;scene=21#wechat_redirect</a:t>
            </a:r>
          </a:p>
          <a:p>
            <a:r>
              <a:rPr lang="zh-CN" altLang="en-US" dirty="0"/>
              <a:t>关于</a:t>
            </a:r>
            <a:r>
              <a:rPr lang="en-US" altLang="zh-CN" dirty="0" err="1"/>
              <a:t>sklearn</a:t>
            </a:r>
            <a:r>
              <a:rPr lang="zh-CN" altLang="en-US" dirty="0"/>
              <a:t>的</a:t>
            </a:r>
            <a:r>
              <a:rPr lang="en-US" altLang="zh-CN" dirty="0"/>
              <a:t>t-</a:t>
            </a:r>
            <a:r>
              <a:rPr lang="en-US" altLang="zh-CN" dirty="0" err="1"/>
              <a:t>sne</a:t>
            </a:r>
            <a:r>
              <a:rPr lang="zh-CN" altLang="en-US" dirty="0"/>
              <a:t>算法可以参考：</a:t>
            </a:r>
            <a:r>
              <a:rPr lang="en-US" altLang="zh-CN" dirty="0"/>
              <a:t>http://sklearn.apachecn.org/cn/0.19.0/modules/generated/sklearn.manifold.TSNE.html#sklearn.manifold.TSNE</a:t>
            </a:r>
          </a:p>
          <a:p>
            <a:r>
              <a:rPr lang="zh-CN" altLang="en-US" dirty="0"/>
              <a:t>文中提到如果样本的特征比较多（比如超过</a:t>
            </a:r>
            <a:r>
              <a:rPr lang="en-US" altLang="zh-CN" dirty="0"/>
              <a:t>50</a:t>
            </a:r>
            <a:r>
              <a:rPr lang="zh-CN" altLang="en-US" dirty="0"/>
              <a:t>），用其他的算法比如</a:t>
            </a:r>
            <a:r>
              <a:rPr lang="en-US" altLang="zh-CN" dirty="0"/>
              <a:t>PCA</a:t>
            </a:r>
            <a:r>
              <a:rPr lang="zh-CN" altLang="en-US" dirty="0"/>
              <a:t>（稠密样本集）或者</a:t>
            </a:r>
            <a:r>
              <a:rPr lang="en-US" dirty="0" err="1"/>
              <a:t>TruncatedSVD</a:t>
            </a:r>
            <a:r>
              <a:rPr lang="en-US" dirty="0"/>
              <a:t> </a:t>
            </a:r>
            <a:r>
              <a:rPr lang="zh-CN" altLang="en-US" dirty="0"/>
              <a:t>（稀疏样本集）来降维到一个比较小的特征维度（比如</a:t>
            </a:r>
            <a:r>
              <a:rPr lang="en-US" altLang="zh-CN" dirty="0"/>
              <a:t>50</a:t>
            </a:r>
            <a:r>
              <a:rPr lang="zh-CN" altLang="en-US" dirty="0"/>
              <a:t>）</a:t>
            </a:r>
            <a:r>
              <a:rPr lang="en-US" altLang="zh-CN"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t-SNE</a:t>
            </a:r>
            <a:r>
              <a:rPr lang="zh-CN" altLang="en-US" dirty="0"/>
              <a:t>和</a:t>
            </a:r>
            <a:r>
              <a:rPr lang="en-US" altLang="zh-CN" dirty="0" err="1"/>
              <a:t>LargeVis</a:t>
            </a:r>
            <a:r>
              <a:rPr lang="zh-CN" altLang="en-US" dirty="0"/>
              <a:t>可以参考：</a:t>
            </a:r>
            <a:r>
              <a:rPr lang="en-US" altLang="zh-CN" dirty="0"/>
              <a:t>http://huaxiaozhuan.com/%E7%BB%9F%E8%AE%A1%E5%AD%A6%E4%B9%A0/chapters/10_PCA.html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79</a:t>
            </a:fld>
            <a:endParaRPr lang="en-US"/>
          </a:p>
        </p:txBody>
      </p:sp>
    </p:spTree>
    <p:extLst>
      <p:ext uri="{BB962C8B-B14F-4D97-AF65-F5344CB8AC3E}">
        <p14:creationId xmlns:p14="http://schemas.microsoft.com/office/powerpoint/2010/main" val="72100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a:t>
            </a:fld>
            <a:endParaRPr lang="en-US"/>
          </a:p>
        </p:txBody>
      </p:sp>
    </p:spTree>
    <p:extLst>
      <p:ext uri="{BB962C8B-B14F-4D97-AF65-F5344CB8AC3E}">
        <p14:creationId xmlns:p14="http://schemas.microsoft.com/office/powerpoint/2010/main" val="2126210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3"/>
              </a:rPr>
              <a:t>https://zhuanlan.zhihu.com/p/41809504</a:t>
            </a:r>
            <a:r>
              <a:rPr lang="zh-CN" altLang="en-US" sz="1200"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：利用</a:t>
            </a:r>
            <a:r>
              <a:rPr lang="en-US" sz="1200" kern="1200" dirty="0" err="1">
                <a:solidFill>
                  <a:schemeClr val="tx1"/>
                </a:solidFill>
                <a:effectLst/>
                <a:latin typeface="+mn-lt"/>
                <a:ea typeface="+mn-ea"/>
                <a:cs typeface="+mn-cs"/>
              </a:rPr>
              <a:t>featuretool</a:t>
            </a:r>
            <a:r>
              <a:rPr lang="zh-CN" altLang="en-US" sz="1200" kern="1200" dirty="0">
                <a:solidFill>
                  <a:schemeClr val="tx1"/>
                </a:solidFill>
                <a:effectLst/>
                <a:latin typeface="+mn-lt"/>
                <a:ea typeface="+mn-ea"/>
                <a:cs typeface="+mn-cs"/>
              </a:rPr>
              <a:t>开源库来自动创建新的特征即所谓的特征工程自动化）</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a:t>
            </a:fld>
            <a:endParaRPr lang="en-US"/>
          </a:p>
        </p:txBody>
      </p:sp>
    </p:spTree>
    <p:extLst>
      <p:ext uri="{BB962C8B-B14F-4D97-AF65-F5344CB8AC3E}">
        <p14:creationId xmlns:p14="http://schemas.microsoft.com/office/powerpoint/2010/main" val="217608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Sklearn</a:t>
            </a:r>
            <a:r>
              <a:rPr lang="zh-CN" altLang="en-US" dirty="0"/>
              <a:t>的随机森林算法需要把字符串特征转化为数字特征：</a:t>
            </a:r>
            <a:r>
              <a:rPr lang="en-US" dirty="0"/>
              <a:t>https://www.jianshu.com/p/dbf21ed8be88</a:t>
            </a:r>
          </a:p>
        </p:txBody>
      </p:sp>
      <p:sp>
        <p:nvSpPr>
          <p:cNvPr id="4" name="Slide Number Placeholder 3"/>
          <p:cNvSpPr>
            <a:spLocks noGrp="1"/>
          </p:cNvSpPr>
          <p:nvPr>
            <p:ph type="sldNum" sz="quarter" idx="10"/>
          </p:nvPr>
        </p:nvSpPr>
        <p:spPr/>
        <p:txBody>
          <a:bodyPr/>
          <a:lstStyle/>
          <a:p>
            <a:fld id="{55BA06E0-547C-41EB-B4A4-6FD9E8DAE72F}" type="slidenum">
              <a:rPr lang="en-US" smtClean="0"/>
              <a:t>12</a:t>
            </a:fld>
            <a:endParaRPr lang="en-US"/>
          </a:p>
        </p:txBody>
      </p:sp>
    </p:spTree>
    <p:extLst>
      <p:ext uri="{BB962C8B-B14F-4D97-AF65-F5344CB8AC3E}">
        <p14:creationId xmlns:p14="http://schemas.microsoft.com/office/powerpoint/2010/main" val="182731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关于异常值请参考：</a:t>
            </a:r>
            <a:r>
              <a:rPr lang="en-US" altLang="zh-CN" dirty="0"/>
              <a:t>https://www.cnblogs.com/nxld/p/6477001.html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14</a:t>
            </a:fld>
            <a:endParaRPr lang="en-US"/>
          </a:p>
        </p:txBody>
      </p:sp>
    </p:spTree>
    <p:extLst>
      <p:ext uri="{BB962C8B-B14F-4D97-AF65-F5344CB8AC3E}">
        <p14:creationId xmlns:p14="http://schemas.microsoft.com/office/powerpoint/2010/main" val="407821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关于缺失值补全的方法请参考：</a:t>
            </a:r>
            <a:r>
              <a:rPr lang="en-US" altLang="zh-CN" dirty="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16</a:t>
            </a:fld>
            <a:endParaRPr lang="en-US"/>
          </a:p>
        </p:txBody>
      </p:sp>
    </p:spTree>
    <p:extLst>
      <p:ext uri="{BB962C8B-B14F-4D97-AF65-F5344CB8AC3E}">
        <p14:creationId xmlns:p14="http://schemas.microsoft.com/office/powerpoint/2010/main" val="1013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FE0DC4-1FB4-4DF8-A5B5-2395FE474AD1}"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64841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82173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17534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64179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FE0DC4-1FB4-4DF8-A5B5-2395FE474AD1}"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96339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FE0DC4-1FB4-4DF8-A5B5-2395FE474AD1}"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87911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FE0DC4-1FB4-4DF8-A5B5-2395FE474AD1}"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22001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E0DC4-1FB4-4DF8-A5B5-2395FE474AD1}"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38308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E0DC4-1FB4-4DF8-A5B5-2395FE474AD1}"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1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78278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159940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E0DC4-1FB4-4DF8-A5B5-2395FE474AD1}" type="datetimeFigureOut">
              <a:rPr lang="en-US" smtClean="0"/>
              <a:t>5/18/2022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3E9F2-2DD5-40D3-8791-C9D88562C0D9}" type="slidenum">
              <a:rPr lang="en-US" smtClean="0"/>
              <a:t>‹#›</a:t>
            </a:fld>
            <a:endParaRPr lang="en-US"/>
          </a:p>
        </p:txBody>
      </p:sp>
    </p:spTree>
    <p:extLst>
      <p:ext uri="{BB962C8B-B14F-4D97-AF65-F5344CB8AC3E}">
        <p14:creationId xmlns:p14="http://schemas.microsoft.com/office/powerpoint/2010/main" val="235578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84739"/>
          </a:xfrm>
        </p:spPr>
        <p:txBody>
          <a:bodyPr/>
          <a:lstStyle/>
          <a:p>
            <a:r>
              <a:rPr lang="en-US" altLang="zh-CN" dirty="0"/>
              <a:t>Data-centric AI</a:t>
            </a:r>
            <a:r>
              <a:rPr lang="zh-CN" altLang="en-US" dirty="0"/>
              <a:t>之特征工程</a:t>
            </a:r>
            <a:endParaRPr lang="en-US" dirty="0"/>
          </a:p>
        </p:txBody>
      </p:sp>
      <p:sp>
        <p:nvSpPr>
          <p:cNvPr id="3" name="Subtitle 2"/>
          <p:cNvSpPr>
            <a:spLocks noGrp="1"/>
          </p:cNvSpPr>
          <p:nvPr>
            <p:ph type="subTitle" idx="1"/>
          </p:nvPr>
        </p:nvSpPr>
        <p:spPr>
          <a:xfrm>
            <a:off x="1524000" y="2884586"/>
            <a:ext cx="9144000" cy="1655762"/>
          </a:xfrm>
        </p:spPr>
        <p:txBody>
          <a:bodyPr/>
          <a:lstStyle/>
          <a:p>
            <a:r>
              <a:rPr lang="zh-CN" altLang="en-US" dirty="0"/>
              <a:t>梁宇辉 </a:t>
            </a:r>
            <a:r>
              <a:rPr lang="en-US" altLang="zh-CN" dirty="0"/>
              <a:t>ML SSA</a:t>
            </a:r>
          </a:p>
          <a:p>
            <a:r>
              <a:rPr lang="en-US" altLang="zh-CN" dirty="0"/>
              <a:t>liangaws@amazon.com</a:t>
            </a:r>
            <a:endParaRPr lang="en-US" dirty="0"/>
          </a:p>
        </p:txBody>
      </p:sp>
    </p:spTree>
    <p:extLst>
      <p:ext uri="{BB962C8B-B14F-4D97-AF65-F5344CB8AC3E}">
        <p14:creationId xmlns:p14="http://schemas.microsoft.com/office/powerpoint/2010/main" val="382026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zh-CN" altLang="en-US" dirty="0"/>
              <a:t>特征工程概览（</a:t>
            </a:r>
            <a:r>
              <a:rPr lang="zh-CN" altLang="en-US" b="1" dirty="0"/>
              <a:t>下图是广义的特征工程</a:t>
            </a:r>
            <a:r>
              <a:rPr lang="zh-CN" altLang="en-US" dirty="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98180"/>
            <a:ext cx="10515600" cy="5465968"/>
          </a:xfrm>
        </p:spPr>
      </p:pic>
    </p:spTree>
    <p:extLst>
      <p:ext uri="{BB962C8B-B14F-4D97-AF65-F5344CB8AC3E}">
        <p14:creationId xmlns:p14="http://schemas.microsoft.com/office/powerpoint/2010/main" val="267618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220"/>
          </a:xfrm>
        </p:spPr>
        <p:txBody>
          <a:bodyPr/>
          <a:lstStyle/>
          <a:p>
            <a:r>
              <a:rPr lang="en-US" altLang="zh-CN" dirty="0"/>
              <a:t>Continue……</a:t>
            </a:r>
            <a:endParaRPr lang="en-US" dirty="0"/>
          </a:p>
        </p:txBody>
      </p:sp>
      <p:sp>
        <p:nvSpPr>
          <p:cNvPr id="3" name="Content Placeholder 2"/>
          <p:cNvSpPr>
            <a:spLocks noGrp="1"/>
          </p:cNvSpPr>
          <p:nvPr>
            <p:ph idx="1"/>
          </p:nvPr>
        </p:nvSpPr>
        <p:spPr>
          <a:xfrm>
            <a:off x="838200" y="1534332"/>
            <a:ext cx="10515600" cy="4959458"/>
          </a:xfrm>
        </p:spPr>
        <p:txBody>
          <a:bodyPr>
            <a:normAutofit fontScale="85000" lnSpcReduction="10000"/>
          </a:bodyPr>
          <a:lstStyle/>
          <a:p>
            <a:r>
              <a:rPr lang="zh-CN" altLang="en-US" dirty="0"/>
              <a:t>特征工程（</a:t>
            </a:r>
            <a:r>
              <a:rPr lang="zh-CN" altLang="en-US" b="1" dirty="0"/>
              <a:t>我们之后讨论的都是狭义的特征工程</a:t>
            </a:r>
            <a:r>
              <a:rPr lang="zh-CN" altLang="en-US" dirty="0"/>
              <a:t>） ：</a:t>
            </a:r>
            <a:endParaRPr lang="en-US" altLang="zh-CN" dirty="0"/>
          </a:p>
          <a:p>
            <a:pPr lvl="1"/>
            <a:r>
              <a:rPr lang="zh-CN" altLang="en-US" dirty="0"/>
              <a:t>定义</a:t>
            </a:r>
            <a:r>
              <a:rPr lang="zh-CN" altLang="en-US" b="1" dirty="0"/>
              <a:t>：</a:t>
            </a:r>
            <a:endParaRPr lang="en-US" altLang="zh-CN" b="1" dirty="0"/>
          </a:p>
          <a:p>
            <a:pPr lvl="2"/>
            <a:r>
              <a:rPr lang="zh-CN" altLang="en-US" b="1" dirty="0"/>
              <a:t>本质是一项工程活动，它目的是最大限度地从原始数据中提取并加工特征以供模型或者算法使用</a:t>
            </a:r>
            <a:r>
              <a:rPr lang="zh-CN" altLang="en-US" dirty="0"/>
              <a:t>。</a:t>
            </a:r>
            <a:endParaRPr lang="en-US" altLang="zh-CN" dirty="0"/>
          </a:p>
          <a:p>
            <a:pPr lvl="1"/>
            <a:r>
              <a:rPr lang="zh-CN" altLang="en-US" dirty="0"/>
              <a:t>重要性：</a:t>
            </a:r>
            <a:endParaRPr lang="en-US" altLang="zh-CN" dirty="0"/>
          </a:p>
          <a:p>
            <a:pPr lvl="2"/>
            <a:r>
              <a:rPr lang="zh-CN" altLang="en-US" b="1" dirty="0"/>
              <a:t>在传统机器学习领域，数据和特征决定了机器学习的上限，而模型和算法只是逼近这个上限而已</a:t>
            </a:r>
            <a:r>
              <a:rPr lang="zh-CN" altLang="en-US" dirty="0"/>
              <a:t>。</a:t>
            </a:r>
            <a:endParaRPr lang="en-US" altLang="zh-CN" dirty="0"/>
          </a:p>
          <a:p>
            <a:pPr lvl="2"/>
            <a:r>
              <a:rPr lang="zh-CN" altLang="en-US" b="1" dirty="0"/>
              <a:t>其实对于结构化数据建模，即使用深度学习模型，特征工程也是比模型本身要重要的</a:t>
            </a:r>
            <a:r>
              <a:rPr lang="zh-CN" altLang="en-US" dirty="0"/>
              <a:t>。</a:t>
            </a:r>
            <a:endParaRPr lang="en-US" altLang="zh-CN" dirty="0"/>
          </a:p>
          <a:p>
            <a:r>
              <a:rPr lang="zh-CN" altLang="en-US" dirty="0"/>
              <a:t>特征工程目前主要是纯手工打造（</a:t>
            </a:r>
            <a:r>
              <a:rPr lang="zh-CN" altLang="en-US" b="1" dirty="0"/>
              <a:t>指的是结构化数据建模</a:t>
            </a:r>
            <a:r>
              <a:rPr lang="zh-CN" altLang="en-US" dirty="0"/>
              <a:t>），可以自动化吗？</a:t>
            </a:r>
            <a:endParaRPr lang="en-US" altLang="zh-CN" dirty="0"/>
          </a:p>
          <a:p>
            <a:pPr lvl="1"/>
            <a:r>
              <a:rPr lang="zh-CN" altLang="en-US" b="1" dirty="0"/>
              <a:t>特征工程是艺术，几乎不可能全部自动化。</a:t>
            </a:r>
            <a:endParaRPr lang="en-US" altLang="zh-CN" b="1" dirty="0"/>
          </a:p>
          <a:p>
            <a:pPr lvl="1"/>
            <a:r>
              <a:rPr lang="zh-CN" altLang="en-US" b="1" dirty="0"/>
              <a:t>但是特征工程的某个部分可以自动化比如自动生成特征。</a:t>
            </a:r>
            <a:endParaRPr lang="en-US" altLang="zh-CN" b="1" dirty="0"/>
          </a:p>
          <a:p>
            <a:pPr lvl="2"/>
            <a:r>
              <a:rPr lang="zh-CN" altLang="en-US" dirty="0"/>
              <a:t>目前（到</a:t>
            </a:r>
            <a:r>
              <a:rPr lang="en-US" altLang="zh-CN" dirty="0"/>
              <a:t>2022</a:t>
            </a:r>
            <a:r>
              <a:rPr lang="zh-CN" altLang="en-US" dirty="0"/>
              <a:t>年</a:t>
            </a:r>
            <a:r>
              <a:rPr lang="en-US" altLang="zh-CN" dirty="0"/>
              <a:t>4</a:t>
            </a:r>
            <a:r>
              <a:rPr lang="zh-CN" altLang="en-US" dirty="0"/>
              <a:t>月）特征生成自动化不是主流。</a:t>
            </a:r>
            <a:endParaRPr lang="en-US" altLang="zh-CN" dirty="0"/>
          </a:p>
          <a:p>
            <a:pPr lvl="2"/>
            <a:r>
              <a:rPr lang="zh-CN" altLang="en-US" dirty="0"/>
              <a:t>自动生成新的特征目前有开源的库</a:t>
            </a:r>
            <a:r>
              <a:rPr lang="en-US" altLang="zh-CN" dirty="0" err="1"/>
              <a:t>featuretools</a:t>
            </a:r>
            <a:r>
              <a:rPr lang="zh-CN" altLang="en-US" dirty="0"/>
              <a:t>以及</a:t>
            </a:r>
            <a:r>
              <a:rPr lang="en-US" altLang="zh-CN" dirty="0" err="1"/>
              <a:t>tsfresh</a:t>
            </a:r>
            <a:r>
              <a:rPr lang="zh-CN" altLang="en-US" dirty="0"/>
              <a:t>。</a:t>
            </a:r>
            <a:endParaRPr lang="en-US" altLang="zh-CN" dirty="0"/>
          </a:p>
          <a:p>
            <a:pPr lvl="2"/>
            <a:r>
              <a:rPr lang="zh-CN" altLang="en-US" dirty="0"/>
              <a:t>第四范式在尝试一些特征工程自动化，包括：</a:t>
            </a:r>
            <a:endParaRPr lang="en-US" altLang="zh-CN" dirty="0"/>
          </a:p>
          <a:p>
            <a:pPr lvl="3"/>
            <a:r>
              <a:rPr lang="zh-CN" altLang="en-US" dirty="0"/>
              <a:t>连续特征自动离散化</a:t>
            </a:r>
            <a:endParaRPr lang="en-US" altLang="zh-CN" dirty="0"/>
          </a:p>
          <a:p>
            <a:pPr lvl="3"/>
            <a:r>
              <a:rPr lang="en-US" altLang="zh-CN" dirty="0"/>
              <a:t> </a:t>
            </a:r>
            <a:r>
              <a:rPr lang="zh-CN" altLang="en-US" dirty="0"/>
              <a:t>时序特征自动提取</a:t>
            </a:r>
            <a:endParaRPr lang="en-US" altLang="zh-CN" dirty="0"/>
          </a:p>
          <a:p>
            <a:pPr lvl="3"/>
            <a:r>
              <a:rPr lang="zh-CN" altLang="en-US" dirty="0"/>
              <a:t>特征交叉自动生成</a:t>
            </a:r>
            <a:endParaRPr lang="en-US" altLang="zh-CN" dirty="0"/>
          </a:p>
          <a:p>
            <a:pPr marL="0" indent="0">
              <a:buNone/>
            </a:pPr>
            <a:endParaRPr lang="en-US" dirty="0"/>
          </a:p>
        </p:txBody>
      </p:sp>
    </p:spTree>
    <p:extLst>
      <p:ext uri="{BB962C8B-B14F-4D97-AF65-F5344CB8AC3E}">
        <p14:creationId xmlns:p14="http://schemas.microsoft.com/office/powerpoint/2010/main" val="303742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0818"/>
          </a:xfrm>
        </p:spPr>
        <p:txBody>
          <a:bodyPr>
            <a:normAutofit fontScale="90000"/>
          </a:bodyPr>
          <a:lstStyle/>
          <a:p>
            <a:r>
              <a:rPr lang="zh-CN" altLang="en-US" dirty="0"/>
              <a:t>特征预处理</a:t>
            </a:r>
            <a:r>
              <a:rPr lang="en-US" altLang="zh-CN" dirty="0"/>
              <a:t>---------</a:t>
            </a:r>
            <a:r>
              <a:rPr lang="zh-CN" altLang="en-US" dirty="0"/>
              <a:t>字符串特征转换为数字特征</a:t>
            </a:r>
            <a:endParaRPr lang="en-US" dirty="0"/>
          </a:p>
        </p:txBody>
      </p:sp>
      <p:sp>
        <p:nvSpPr>
          <p:cNvPr id="3" name="Content Placeholder 2"/>
          <p:cNvSpPr>
            <a:spLocks noGrp="1"/>
          </p:cNvSpPr>
          <p:nvPr>
            <p:ph idx="1"/>
          </p:nvPr>
        </p:nvSpPr>
        <p:spPr>
          <a:xfrm>
            <a:off x="838200" y="1828800"/>
            <a:ext cx="10515600" cy="4664074"/>
          </a:xfrm>
        </p:spPr>
        <p:txBody>
          <a:bodyPr>
            <a:normAutofit/>
          </a:bodyPr>
          <a:lstStyle/>
          <a:p>
            <a:r>
              <a:rPr lang="zh-CN" altLang="en-US" b="1" dirty="0">
                <a:solidFill>
                  <a:srgbClr val="FF0000"/>
                </a:solidFill>
              </a:rPr>
              <a:t>首先根据具体机器学习任务来判定这个特征本质上是</a:t>
            </a:r>
            <a:r>
              <a:rPr lang="en-US" altLang="zh-CN" b="1" dirty="0">
                <a:solidFill>
                  <a:srgbClr val="FF0000"/>
                </a:solidFill>
              </a:rPr>
              <a:t>category</a:t>
            </a:r>
            <a:r>
              <a:rPr lang="zh-CN" altLang="en-US" b="1" dirty="0">
                <a:solidFill>
                  <a:srgbClr val="FF0000"/>
                </a:solidFill>
              </a:rPr>
              <a:t>特征还是文本语义特征</a:t>
            </a:r>
            <a:r>
              <a:rPr lang="zh-CN" altLang="en-US" dirty="0"/>
              <a:t>？</a:t>
            </a:r>
            <a:endParaRPr lang="en-US" altLang="zh-CN" dirty="0"/>
          </a:p>
          <a:p>
            <a:pPr lvl="1"/>
            <a:r>
              <a:rPr lang="zh-CN" altLang="en-US" dirty="0"/>
              <a:t>比如对于电影推荐的</a:t>
            </a:r>
            <a:r>
              <a:rPr lang="en-US" altLang="zh-CN" dirty="0"/>
              <a:t>CTR</a:t>
            </a:r>
            <a:r>
              <a:rPr lang="zh-CN" altLang="en-US" dirty="0"/>
              <a:t>任务，电影内容的文本描述和电影出产地的文本描述？</a:t>
            </a:r>
            <a:endParaRPr lang="en-US" altLang="zh-CN" dirty="0"/>
          </a:p>
          <a:p>
            <a:r>
              <a:rPr lang="zh-CN" altLang="en-US" dirty="0"/>
              <a:t>如果判定为文本语义特征，如何处理？</a:t>
            </a:r>
            <a:endParaRPr lang="en-US" altLang="zh-CN" dirty="0"/>
          </a:p>
          <a:p>
            <a:r>
              <a:rPr lang="zh-CN" altLang="en-US" dirty="0"/>
              <a:t>如果判定为</a:t>
            </a:r>
            <a:r>
              <a:rPr lang="en-US" altLang="zh-CN" dirty="0"/>
              <a:t>category</a:t>
            </a:r>
            <a:r>
              <a:rPr lang="zh-CN" altLang="en-US" dirty="0"/>
              <a:t>特征，是否需要进行转换？</a:t>
            </a:r>
            <a:endParaRPr lang="en-US" altLang="zh-CN" dirty="0"/>
          </a:p>
          <a:p>
            <a:pPr lvl="1"/>
            <a:r>
              <a:rPr lang="zh-CN" altLang="en-US" b="1" dirty="0"/>
              <a:t>机器学习模型的实现都是基于数值的，区别在于包括这些模型的框架</a:t>
            </a:r>
            <a:r>
              <a:rPr lang="en-US" altLang="zh-CN" b="1" dirty="0"/>
              <a:t>/</a:t>
            </a:r>
            <a:r>
              <a:rPr lang="zh-CN" altLang="en-US" b="1" dirty="0"/>
              <a:t>库是否支持输入的样本包含非数值类型的特征：</a:t>
            </a:r>
            <a:endParaRPr lang="en-US" altLang="zh-CN" b="1" dirty="0"/>
          </a:p>
          <a:p>
            <a:pPr lvl="2"/>
            <a:r>
              <a:rPr lang="zh-CN" altLang="en-US" b="1" dirty="0"/>
              <a:t>说白了就是这个转换是你自己做，还是框架帮你做的问题。</a:t>
            </a:r>
            <a:endParaRPr lang="en-US" altLang="zh-CN" dirty="0"/>
          </a:p>
          <a:p>
            <a:pPr lvl="2"/>
            <a:r>
              <a:rPr lang="zh-CN" altLang="en-US" dirty="0"/>
              <a:t>某些库可以接受字符串特征，比如</a:t>
            </a:r>
            <a:r>
              <a:rPr lang="en-US" altLang="zh-CN" dirty="0" err="1"/>
              <a:t>Lightgbm</a:t>
            </a:r>
            <a:r>
              <a:rPr lang="zh-CN" altLang="en-US" dirty="0"/>
              <a:t> 。</a:t>
            </a:r>
            <a:endParaRPr lang="en-US" altLang="zh-CN" dirty="0"/>
          </a:p>
          <a:p>
            <a:pPr lvl="2"/>
            <a:r>
              <a:rPr lang="zh-CN" altLang="en-US" dirty="0"/>
              <a:t>而某些框架的模型比如</a:t>
            </a:r>
            <a:r>
              <a:rPr lang="en-US" altLang="zh-CN" dirty="0" err="1"/>
              <a:t>Sklearn</a:t>
            </a:r>
            <a:r>
              <a:rPr lang="zh-CN" altLang="en-US" dirty="0"/>
              <a:t>的随机森林模型只接受数值型特征。</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400716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30829"/>
          </a:xfrm>
        </p:spPr>
        <p:txBody>
          <a:bodyPr>
            <a:normAutofit fontScale="92500" lnSpcReduction="20000"/>
          </a:bodyPr>
          <a:lstStyle/>
          <a:p>
            <a:r>
              <a:rPr lang="zh-CN" altLang="en-US" dirty="0"/>
              <a:t>如何做这样的转换？</a:t>
            </a:r>
            <a:endParaRPr lang="en-US" altLang="zh-CN" dirty="0"/>
          </a:p>
          <a:p>
            <a:pPr lvl="1"/>
            <a:r>
              <a:rPr lang="zh-CN" altLang="en-US" dirty="0"/>
              <a:t>结合业务知识</a:t>
            </a:r>
            <a:r>
              <a:rPr lang="zh-CN" altLang="en-US" b="1" dirty="0"/>
              <a:t>考虑是否丢弃</a:t>
            </a:r>
            <a:r>
              <a:rPr lang="zh-CN" altLang="en-US" dirty="0"/>
              <a:t>对目标任务没有意义的字符串特征（比如名字字段）</a:t>
            </a:r>
            <a:endParaRPr lang="en-US" altLang="zh-CN" dirty="0"/>
          </a:p>
          <a:p>
            <a:pPr lvl="1"/>
            <a:r>
              <a:rPr lang="zh-CN" altLang="en-US" b="1" dirty="0"/>
              <a:t>转换为具有物理意义的数字</a:t>
            </a:r>
            <a:endParaRPr lang="en-US" altLang="zh-CN" b="1" dirty="0"/>
          </a:p>
          <a:p>
            <a:pPr lvl="2"/>
            <a:r>
              <a:rPr lang="zh-CN" altLang="en-US" dirty="0"/>
              <a:t>比如单个地址特征（比如小区门牌号信息）转换为经纬度</a:t>
            </a:r>
            <a:r>
              <a:rPr lang="en-US" altLang="zh-CN" dirty="0"/>
              <a:t>2</a:t>
            </a:r>
            <a:r>
              <a:rPr lang="zh-CN" altLang="en-US" dirty="0"/>
              <a:t>个特征</a:t>
            </a:r>
            <a:endParaRPr lang="en-US" altLang="zh-CN" dirty="0"/>
          </a:p>
          <a:p>
            <a:pPr lvl="1"/>
            <a:r>
              <a:rPr lang="zh-CN" altLang="en-US" dirty="0"/>
              <a:t>对某个字符串特征的</a:t>
            </a:r>
            <a:r>
              <a:rPr lang="zh-CN" altLang="en-US" b="1" dirty="0">
                <a:solidFill>
                  <a:srgbClr val="FF0000"/>
                </a:solidFill>
              </a:rPr>
              <a:t>训练集中出现的所有字符串</a:t>
            </a:r>
            <a:r>
              <a:rPr lang="zh-CN" altLang="en-US" b="1" dirty="0"/>
              <a:t>建立一个映射表</a:t>
            </a:r>
            <a:r>
              <a:rPr lang="zh-CN" altLang="en-US" dirty="0"/>
              <a:t>并索引对应的字符串。</a:t>
            </a:r>
            <a:endParaRPr lang="en-US" altLang="zh-CN" dirty="0"/>
          </a:p>
          <a:p>
            <a:pPr lvl="2"/>
            <a:r>
              <a:rPr lang="zh-CN" altLang="en-US" b="1" dirty="0"/>
              <a:t>这里只是简单的对字符串进行建表索引，索引数字没有任何含义（</a:t>
            </a:r>
            <a:r>
              <a:rPr lang="zh-CN" altLang="en-US" dirty="0"/>
              <a:t>为了后续处理方便，这里的索引按照从</a:t>
            </a:r>
            <a:r>
              <a:rPr lang="en-US" altLang="zh-CN" dirty="0"/>
              <a:t>0</a:t>
            </a:r>
            <a:r>
              <a:rPr lang="zh-CN" altLang="en-US" dirty="0"/>
              <a:t>开始的步长为</a:t>
            </a:r>
            <a:r>
              <a:rPr lang="en-US" altLang="zh-CN" dirty="0"/>
              <a:t>1</a:t>
            </a:r>
            <a:r>
              <a:rPr lang="zh-CN" altLang="en-US" dirty="0"/>
              <a:t>的递增序列来生成</a:t>
            </a:r>
            <a:r>
              <a:rPr lang="zh-CN" altLang="en-US" b="1" dirty="0"/>
              <a:t>）。</a:t>
            </a:r>
            <a:r>
              <a:rPr lang="zh-CN" altLang="en-US" dirty="0"/>
              <a:t>至于如何对该数字化后的特征进行编码，之后在特征编码章节会讲到。</a:t>
            </a:r>
            <a:endParaRPr lang="en-US" altLang="zh-CN" dirty="0"/>
          </a:p>
          <a:p>
            <a:pPr lvl="2"/>
            <a:r>
              <a:rPr lang="zh-CN" altLang="en-US" dirty="0"/>
              <a:t>为了完整，</a:t>
            </a:r>
            <a:r>
              <a:rPr lang="zh-CN" altLang="en-US" b="1" dirty="0"/>
              <a:t>需要有一个占位索引</a:t>
            </a:r>
            <a:r>
              <a:rPr lang="zh-CN" altLang="en-US" dirty="0"/>
              <a:t>来表示之后的数据中看到的不在映射表中的字符串。</a:t>
            </a:r>
            <a:endParaRPr lang="en-US" altLang="zh-CN" dirty="0"/>
          </a:p>
          <a:p>
            <a:pPr lvl="2"/>
            <a:r>
              <a:rPr lang="zh-CN" altLang="en-US" b="1" dirty="0"/>
              <a:t>测试数据集，验证数据集的字符串特征如何转换？</a:t>
            </a:r>
            <a:endParaRPr lang="en-US" altLang="zh-CN" b="1" dirty="0"/>
          </a:p>
          <a:p>
            <a:pPr lvl="3"/>
            <a:r>
              <a:rPr lang="zh-CN" altLang="en-US" dirty="0"/>
              <a:t>根据上面的建立的带有占位索引的映射表来转换。</a:t>
            </a:r>
            <a:endParaRPr lang="en-US" altLang="zh-CN" dirty="0"/>
          </a:p>
          <a:p>
            <a:pPr lvl="3"/>
            <a:r>
              <a:rPr lang="zh-CN" altLang="en-US" dirty="0"/>
              <a:t>注意：</a:t>
            </a:r>
            <a:r>
              <a:rPr lang="zh-CN" altLang="en-US" b="1" dirty="0">
                <a:solidFill>
                  <a:srgbClr val="FF0000"/>
                </a:solidFill>
              </a:rPr>
              <a:t>并不是一定要切分一个测试数据集的！！！</a:t>
            </a:r>
            <a:endParaRPr lang="en-US" altLang="zh-CN" b="1" dirty="0">
              <a:solidFill>
                <a:srgbClr val="FF0000"/>
              </a:solidFill>
            </a:endParaRPr>
          </a:p>
          <a:p>
            <a:pPr lvl="2"/>
            <a:r>
              <a:rPr lang="zh-CN" altLang="en-US" b="1" dirty="0"/>
              <a:t>建立一个映射表一般是必要操作，但是索引的创建可以交给开源的库来完成</a:t>
            </a:r>
            <a:r>
              <a:rPr lang="zh-CN" altLang="en-US" dirty="0"/>
              <a:t>。</a:t>
            </a:r>
            <a:endParaRPr lang="en-US" altLang="zh-CN" dirty="0"/>
          </a:p>
          <a:p>
            <a:pPr lvl="3"/>
            <a:r>
              <a:rPr lang="zh-CN" altLang="en-US" dirty="0"/>
              <a:t>比如</a:t>
            </a:r>
            <a:r>
              <a:rPr lang="en-US" altLang="zh-CN" dirty="0" err="1"/>
              <a:t>Tensorflow</a:t>
            </a:r>
            <a:r>
              <a:rPr lang="zh-CN" altLang="en-US" dirty="0"/>
              <a:t>的</a:t>
            </a:r>
            <a:r>
              <a:rPr lang="en-US" altLang="zh-CN" dirty="0"/>
              <a:t>feature column API</a:t>
            </a:r>
            <a:r>
              <a:rPr lang="zh-CN" altLang="en-US" dirty="0"/>
              <a:t>支持你提供一个映射表，它来帮你建立对应的索引。</a:t>
            </a:r>
            <a:endParaRPr lang="en-US" altLang="zh-CN" dirty="0"/>
          </a:p>
          <a:p>
            <a:pPr lvl="1"/>
            <a:r>
              <a:rPr lang="zh-CN" altLang="en-US" b="1" dirty="0"/>
              <a:t>将单个字符串特征拆为多个字符串特征并编码为数字值</a:t>
            </a:r>
            <a:endParaRPr lang="en-US" altLang="zh-CN" b="1" dirty="0"/>
          </a:p>
          <a:p>
            <a:pPr lvl="2"/>
            <a:r>
              <a:rPr lang="zh-CN" altLang="en-US" dirty="0"/>
              <a:t>比如把通信地址特征或者</a:t>
            </a:r>
            <a:r>
              <a:rPr lang="en-US" altLang="zh-CN" dirty="0"/>
              <a:t>IP</a:t>
            </a:r>
            <a:r>
              <a:rPr lang="zh-CN" altLang="en-US" dirty="0"/>
              <a:t>特征可以拆分为国家，省，市三个特征</a:t>
            </a:r>
            <a:endParaRPr lang="en-US" altLang="zh-CN" dirty="0"/>
          </a:p>
          <a:p>
            <a:endParaRPr lang="en-US" dirty="0"/>
          </a:p>
        </p:txBody>
      </p:sp>
    </p:spTree>
    <p:extLst>
      <p:ext uri="{BB962C8B-B14F-4D97-AF65-F5344CB8AC3E}">
        <p14:creationId xmlns:p14="http://schemas.microsoft.com/office/powerpoint/2010/main" val="223232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020"/>
          </a:xfrm>
        </p:spPr>
        <p:txBody>
          <a:bodyPr>
            <a:normAutofit/>
          </a:bodyPr>
          <a:lstStyle/>
          <a:p>
            <a:r>
              <a:rPr lang="zh-CN" altLang="en-US" dirty="0"/>
              <a:t>特征预处理</a:t>
            </a:r>
            <a:r>
              <a:rPr lang="en-US" altLang="zh-CN" dirty="0"/>
              <a:t>-------</a:t>
            </a:r>
            <a:r>
              <a:rPr lang="zh-CN" altLang="en-US" dirty="0"/>
              <a:t>异常值处理</a:t>
            </a:r>
            <a:endParaRPr lang="en-US" dirty="0"/>
          </a:p>
        </p:txBody>
      </p:sp>
      <p:sp>
        <p:nvSpPr>
          <p:cNvPr id="3" name="Content Placeholder 2"/>
          <p:cNvSpPr>
            <a:spLocks noGrp="1"/>
          </p:cNvSpPr>
          <p:nvPr>
            <p:ph idx="1"/>
          </p:nvPr>
        </p:nvSpPr>
        <p:spPr>
          <a:xfrm>
            <a:off x="838200" y="1657350"/>
            <a:ext cx="10515600" cy="4506967"/>
          </a:xfrm>
        </p:spPr>
        <p:txBody>
          <a:bodyPr>
            <a:normAutofit/>
          </a:bodyPr>
          <a:lstStyle/>
          <a:p>
            <a:r>
              <a:rPr lang="zh-CN" altLang="en-US" b="1" dirty="0"/>
              <a:t>异常值是特征粒度，异常样本是样本粒度</a:t>
            </a:r>
            <a:r>
              <a:rPr lang="zh-CN" altLang="en-US" dirty="0"/>
              <a:t>。</a:t>
            </a:r>
            <a:endParaRPr lang="en-US" altLang="zh-CN" dirty="0"/>
          </a:p>
          <a:p>
            <a:r>
              <a:rPr lang="zh-CN" altLang="en-US" b="1" dirty="0"/>
              <a:t>异常值处理强调的是对找到的异常点的特征如何处理，不是如何找到异常点。</a:t>
            </a:r>
            <a:endParaRPr lang="en-US" altLang="zh-CN" dirty="0"/>
          </a:p>
          <a:p>
            <a:pPr lvl="1"/>
            <a:r>
              <a:rPr lang="zh-CN" altLang="en-US" dirty="0"/>
              <a:t>如何找到异常点是异常检测任务的工作。</a:t>
            </a:r>
            <a:endParaRPr lang="en-US" altLang="zh-CN" dirty="0"/>
          </a:p>
          <a:p>
            <a:r>
              <a:rPr lang="zh-CN" altLang="en-US" dirty="0"/>
              <a:t>异常点（又叫离群点）产生原因：</a:t>
            </a:r>
            <a:endParaRPr lang="en-US" altLang="zh-CN" dirty="0"/>
          </a:p>
          <a:p>
            <a:pPr lvl="1"/>
            <a:r>
              <a:rPr lang="zh-CN" altLang="en-US" dirty="0"/>
              <a:t>人为错误</a:t>
            </a:r>
            <a:endParaRPr lang="en-US" altLang="zh-CN" dirty="0"/>
          </a:p>
          <a:p>
            <a:pPr lvl="2"/>
            <a:r>
              <a:rPr lang="zh-CN" altLang="en-US" dirty="0"/>
              <a:t>人工录入数据或者人工整理数据出现了问题</a:t>
            </a:r>
            <a:endParaRPr lang="en-US" altLang="zh-CN" dirty="0"/>
          </a:p>
          <a:p>
            <a:pPr lvl="1"/>
            <a:r>
              <a:rPr lang="zh-CN" altLang="en-US" dirty="0"/>
              <a:t>自然原因</a:t>
            </a:r>
            <a:endParaRPr lang="en-US" altLang="zh-CN" dirty="0"/>
          </a:p>
          <a:p>
            <a:pPr lvl="2"/>
            <a:r>
              <a:rPr lang="zh-CN" altLang="en-US" dirty="0"/>
              <a:t>某些数据样本本身就和大多数数据样本不同</a:t>
            </a:r>
            <a:endParaRPr lang="en-US" altLang="zh-CN" dirty="0"/>
          </a:p>
          <a:p>
            <a:pPr lvl="2"/>
            <a:r>
              <a:rPr lang="zh-CN" altLang="en-US" dirty="0"/>
              <a:t>采集数据的设备</a:t>
            </a:r>
            <a:r>
              <a:rPr lang="en-US" altLang="zh-CN" dirty="0"/>
              <a:t>/</a:t>
            </a:r>
            <a:r>
              <a:rPr lang="zh-CN" altLang="en-US" dirty="0"/>
              <a:t>服务的问题导致</a:t>
            </a:r>
            <a:endParaRPr lang="en-US" altLang="zh-CN" dirty="0"/>
          </a:p>
          <a:p>
            <a:endParaRPr lang="en-US" dirty="0"/>
          </a:p>
        </p:txBody>
      </p:sp>
    </p:spTree>
    <p:extLst>
      <p:ext uri="{BB962C8B-B14F-4D97-AF65-F5344CB8AC3E}">
        <p14:creationId xmlns:p14="http://schemas.microsoft.com/office/powerpoint/2010/main" val="29701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0959"/>
          </a:xfrm>
        </p:spPr>
        <p:txBody>
          <a:bodyPr/>
          <a:lstStyle/>
          <a:p>
            <a:r>
              <a:rPr lang="en-US" altLang="zh-CN" dirty="0"/>
              <a:t>Continue….</a:t>
            </a:r>
            <a:endParaRPr lang="en-US" dirty="0"/>
          </a:p>
        </p:txBody>
      </p:sp>
      <p:sp>
        <p:nvSpPr>
          <p:cNvPr id="3" name="Content Placeholder 2"/>
          <p:cNvSpPr>
            <a:spLocks noGrp="1"/>
          </p:cNvSpPr>
          <p:nvPr>
            <p:ph idx="1"/>
          </p:nvPr>
        </p:nvSpPr>
        <p:spPr>
          <a:xfrm>
            <a:off x="838200" y="1556084"/>
            <a:ext cx="10515600" cy="5149517"/>
          </a:xfrm>
        </p:spPr>
        <p:txBody>
          <a:bodyPr>
            <a:normAutofit fontScale="92500" lnSpcReduction="10000"/>
          </a:bodyPr>
          <a:lstStyle/>
          <a:p>
            <a:r>
              <a:rPr lang="zh-CN" altLang="en-US" dirty="0"/>
              <a:t>对于非异常检测任务，机器学习模型希望数据集包括训练集，测试集，验证集都是正常的样本点。处理的</a:t>
            </a:r>
            <a:r>
              <a:rPr lang="zh-CN" altLang="en-US" b="1" dirty="0"/>
              <a:t>流程如下</a:t>
            </a:r>
            <a:r>
              <a:rPr lang="zh-CN" altLang="en-US" dirty="0"/>
              <a:t>：</a:t>
            </a:r>
            <a:endParaRPr lang="en-US" altLang="zh-CN" dirty="0"/>
          </a:p>
          <a:p>
            <a:pPr lvl="1"/>
            <a:r>
              <a:rPr lang="zh-CN" altLang="en-US" dirty="0"/>
              <a:t>首先需要把异常检测任务作为非异常检测任务的前置任务来做数据预处理，</a:t>
            </a:r>
            <a:r>
              <a:rPr lang="zh-CN" altLang="en-US" b="1" dirty="0"/>
              <a:t>找到并人工确认异常点</a:t>
            </a:r>
            <a:r>
              <a:rPr lang="zh-CN" altLang="en-US" dirty="0"/>
              <a:t>。</a:t>
            </a:r>
            <a:endParaRPr lang="en-US" altLang="zh-CN" dirty="0"/>
          </a:p>
          <a:p>
            <a:pPr lvl="2"/>
            <a:r>
              <a:rPr lang="zh-CN" altLang="en-US" b="1" dirty="0"/>
              <a:t>由于有特征和样本两个粒度，那么可以考虑先对每个特征做异常检测，在做完特征粒度的异常检测并且对异常特征处理之后，接着做样本级别的异常检测。</a:t>
            </a:r>
            <a:endParaRPr lang="en-US" altLang="zh-CN" dirty="0"/>
          </a:p>
          <a:p>
            <a:pPr lvl="2"/>
            <a:r>
              <a:rPr lang="zh-CN" altLang="en-US" dirty="0"/>
              <a:t>异常检测的方法有很多比如基于规则的，基于统计的，基于模型的等等，我会有另一个</a:t>
            </a:r>
            <a:r>
              <a:rPr lang="en-US" altLang="zh-CN" dirty="0"/>
              <a:t>PPT</a:t>
            </a:r>
            <a:r>
              <a:rPr lang="zh-CN" altLang="en-US" dirty="0"/>
              <a:t>专门介绍异常检测。</a:t>
            </a:r>
            <a:endParaRPr lang="en-US" altLang="zh-CN" dirty="0"/>
          </a:p>
          <a:p>
            <a:pPr lvl="1"/>
            <a:r>
              <a:rPr lang="zh-CN" altLang="en-US" dirty="0"/>
              <a:t>然后思考</a:t>
            </a:r>
            <a:r>
              <a:rPr lang="zh-CN" altLang="en-US" b="1" dirty="0"/>
              <a:t>如何对异常点处理</a:t>
            </a:r>
            <a:r>
              <a:rPr lang="zh-CN" altLang="en-US" dirty="0"/>
              <a:t>：</a:t>
            </a:r>
            <a:endParaRPr lang="en-US" altLang="zh-CN" dirty="0"/>
          </a:p>
          <a:p>
            <a:pPr lvl="2"/>
            <a:r>
              <a:rPr lang="zh-CN" altLang="en-US" dirty="0"/>
              <a:t>如果异常点的原因能归结到特征粒度：</a:t>
            </a:r>
            <a:endParaRPr lang="en-US" altLang="zh-CN" dirty="0"/>
          </a:p>
          <a:p>
            <a:pPr lvl="3"/>
            <a:r>
              <a:rPr lang="zh-CN" altLang="en-US" dirty="0"/>
              <a:t>如果之后要选择对异常值相对不敏感的模型比如随机森林，</a:t>
            </a:r>
            <a:r>
              <a:rPr lang="en-US" altLang="zh-CN" dirty="0"/>
              <a:t>GBDT</a:t>
            </a:r>
            <a:r>
              <a:rPr lang="zh-CN" altLang="en-US" dirty="0"/>
              <a:t>和</a:t>
            </a:r>
            <a:r>
              <a:rPr lang="en-US" altLang="zh-CN" dirty="0" err="1"/>
              <a:t>XGboost</a:t>
            </a:r>
            <a:r>
              <a:rPr lang="zh-CN" altLang="en-US" dirty="0"/>
              <a:t>，这里可以先跳过异常值处理步骤。</a:t>
            </a:r>
            <a:endParaRPr lang="en-US" altLang="zh-CN" dirty="0"/>
          </a:p>
          <a:p>
            <a:pPr lvl="3"/>
            <a:r>
              <a:rPr lang="zh-CN" altLang="en-US" b="1" dirty="0"/>
              <a:t>把异常值当成缺失值来处理</a:t>
            </a:r>
            <a:endParaRPr lang="en-US" altLang="zh-CN" b="1" dirty="0"/>
          </a:p>
          <a:p>
            <a:pPr lvl="4"/>
            <a:r>
              <a:rPr lang="zh-CN" altLang="en-US" dirty="0"/>
              <a:t>也就是说把异常的值用</a:t>
            </a:r>
            <a:r>
              <a:rPr lang="en-US" altLang="zh-CN" dirty="0"/>
              <a:t>None</a:t>
            </a:r>
            <a:r>
              <a:rPr lang="zh-CN" altLang="en-US" dirty="0"/>
              <a:t>或者</a:t>
            </a:r>
            <a:r>
              <a:rPr lang="en-US" altLang="zh-CN" dirty="0"/>
              <a:t>Nan</a:t>
            </a:r>
            <a:r>
              <a:rPr lang="zh-CN" altLang="en-US" dirty="0"/>
              <a:t>来表示（</a:t>
            </a:r>
            <a:r>
              <a:rPr lang="en-US" altLang="zh-CN" dirty="0"/>
              <a:t>python</a:t>
            </a:r>
            <a:r>
              <a:rPr lang="zh-CN" altLang="en-US" dirty="0"/>
              <a:t>的缺失值表示形式）。</a:t>
            </a:r>
            <a:endParaRPr lang="en-US" altLang="zh-CN" dirty="0"/>
          </a:p>
          <a:p>
            <a:pPr lvl="3"/>
            <a:r>
              <a:rPr lang="zh-CN" altLang="en-US" dirty="0"/>
              <a:t>或者用变换方法：</a:t>
            </a:r>
            <a:endParaRPr lang="en-US" altLang="zh-CN" dirty="0"/>
          </a:p>
          <a:p>
            <a:pPr lvl="4"/>
            <a:r>
              <a:rPr lang="zh-CN" altLang="en-US" dirty="0"/>
              <a:t>对异常的连续性特征取自然对数；</a:t>
            </a:r>
            <a:endParaRPr lang="en-US" altLang="zh-CN" dirty="0"/>
          </a:p>
          <a:p>
            <a:pPr lvl="4"/>
            <a:r>
              <a:rPr lang="zh-CN" altLang="en-US" dirty="0"/>
              <a:t>对异常的连续性特征分箱处理</a:t>
            </a:r>
            <a:endParaRPr lang="en-US" altLang="zh-CN" dirty="0"/>
          </a:p>
          <a:p>
            <a:pPr lvl="2"/>
            <a:r>
              <a:rPr lang="zh-CN" altLang="en-US" b="1" dirty="0"/>
              <a:t>否则从数据集中剔除异常样本，把异常样本单独存储以便之后做异常检测</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820904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0794"/>
          </a:xfrm>
        </p:spPr>
        <p:txBody>
          <a:bodyPr/>
          <a:lstStyle/>
          <a:p>
            <a:r>
              <a:rPr lang="zh-CN" altLang="en-US" dirty="0"/>
              <a:t>特征预处理</a:t>
            </a:r>
            <a:r>
              <a:rPr lang="en-US" altLang="zh-CN" dirty="0"/>
              <a:t>-------</a:t>
            </a:r>
            <a:r>
              <a:rPr lang="zh-CN" altLang="en-US" dirty="0"/>
              <a:t>缺失值处理</a:t>
            </a:r>
            <a:endParaRPr lang="en-US" dirty="0"/>
          </a:p>
        </p:txBody>
      </p:sp>
      <p:sp>
        <p:nvSpPr>
          <p:cNvPr id="3" name="Content Placeholder 2"/>
          <p:cNvSpPr>
            <a:spLocks noGrp="1"/>
          </p:cNvSpPr>
          <p:nvPr>
            <p:ph idx="1"/>
          </p:nvPr>
        </p:nvSpPr>
        <p:spPr>
          <a:xfrm>
            <a:off x="838200" y="1645920"/>
            <a:ext cx="10515600" cy="4948844"/>
          </a:xfrm>
        </p:spPr>
        <p:txBody>
          <a:bodyPr>
            <a:normAutofit fontScale="92500" lnSpcReduction="20000"/>
          </a:bodyPr>
          <a:lstStyle/>
          <a:p>
            <a:r>
              <a:rPr lang="zh-CN" altLang="en-US" dirty="0"/>
              <a:t>为什么会有缺失值？</a:t>
            </a:r>
            <a:endParaRPr lang="en-US" altLang="zh-CN" dirty="0"/>
          </a:p>
          <a:p>
            <a:pPr lvl="1"/>
            <a:r>
              <a:rPr lang="zh-CN" altLang="en-US" dirty="0"/>
              <a:t>暂时无法获取某些特征值</a:t>
            </a:r>
            <a:endParaRPr lang="en-US" altLang="zh-CN" dirty="0"/>
          </a:p>
          <a:p>
            <a:pPr lvl="2"/>
            <a:r>
              <a:rPr lang="zh-CN" altLang="en-US" dirty="0"/>
              <a:t>例如在医疗数据库中，并非所有病人的所有临床检验结果都能在给定的时间内得到，就致使一部分属性值空缺出来。</a:t>
            </a:r>
            <a:endParaRPr lang="en-US" altLang="zh-CN" dirty="0"/>
          </a:p>
          <a:p>
            <a:pPr lvl="1"/>
            <a:r>
              <a:rPr lang="zh-CN" altLang="en-US" dirty="0"/>
              <a:t>出现人为错误</a:t>
            </a:r>
            <a:endParaRPr lang="en-US" altLang="zh-CN" dirty="0"/>
          </a:p>
          <a:p>
            <a:pPr lvl="2"/>
            <a:r>
              <a:rPr lang="zh-CN" altLang="en-US" dirty="0"/>
              <a:t>比如数据录入人员失误漏录了某特征。</a:t>
            </a:r>
            <a:endParaRPr lang="en-US" altLang="zh-CN" dirty="0"/>
          </a:p>
          <a:p>
            <a:pPr lvl="1"/>
            <a:r>
              <a:rPr lang="zh-CN" altLang="en-US" dirty="0"/>
              <a:t>数据采集阶段出现的程序</a:t>
            </a:r>
            <a:r>
              <a:rPr lang="en-US" altLang="zh-CN" dirty="0"/>
              <a:t>/</a:t>
            </a:r>
            <a:r>
              <a:rPr lang="zh-CN" altLang="en-US" dirty="0"/>
              <a:t>设备故障导致</a:t>
            </a:r>
            <a:endParaRPr lang="en-US" altLang="zh-CN" dirty="0"/>
          </a:p>
          <a:p>
            <a:pPr lvl="2"/>
            <a:r>
              <a:rPr lang="zh-CN" altLang="en-US" dirty="0"/>
              <a:t>比如由于设备的故障，某段时间的某些特征</a:t>
            </a:r>
            <a:r>
              <a:rPr lang="en-US" altLang="zh-CN" dirty="0"/>
              <a:t>/metric</a:t>
            </a:r>
            <a:r>
              <a:rPr lang="zh-CN" altLang="en-US" dirty="0"/>
              <a:t>没有收集到。</a:t>
            </a:r>
            <a:endParaRPr lang="en-US" altLang="zh-CN" dirty="0"/>
          </a:p>
          <a:p>
            <a:pPr lvl="1"/>
            <a:r>
              <a:rPr lang="zh-CN" altLang="en-US" dirty="0"/>
              <a:t>历史局限性：</a:t>
            </a:r>
            <a:endParaRPr lang="en-US" altLang="zh-CN" dirty="0"/>
          </a:p>
          <a:p>
            <a:pPr lvl="2"/>
            <a:r>
              <a:rPr lang="zh-CN" altLang="en-US" dirty="0"/>
              <a:t>比如某些特征在早期根本没有记录。</a:t>
            </a:r>
            <a:endParaRPr lang="en-US" altLang="zh-CN" dirty="0"/>
          </a:p>
          <a:p>
            <a:pPr lvl="1"/>
            <a:r>
              <a:rPr lang="zh-CN" altLang="en-US" dirty="0"/>
              <a:t>有意隐瞒的特征值</a:t>
            </a:r>
            <a:endParaRPr lang="en-US" altLang="zh-CN" dirty="0"/>
          </a:p>
          <a:p>
            <a:pPr lvl="2"/>
            <a:r>
              <a:rPr lang="zh-CN" altLang="en-US" dirty="0"/>
              <a:t>比如在市场调查中被访人拒绝透露相关问题的答案，或者回答的问题是无效的。</a:t>
            </a:r>
            <a:endParaRPr lang="en-US" altLang="zh-CN" dirty="0"/>
          </a:p>
          <a:p>
            <a:pPr lvl="1"/>
            <a:r>
              <a:rPr lang="zh-CN" altLang="en-US" dirty="0"/>
              <a:t>有些样本的特征值根本就是不存在的</a:t>
            </a:r>
            <a:endParaRPr lang="en-US" altLang="zh-CN" dirty="0"/>
          </a:p>
          <a:p>
            <a:pPr lvl="2"/>
            <a:r>
              <a:rPr lang="zh-CN" altLang="en-US" dirty="0"/>
              <a:t>比如一个孩子的收入状况也无法填写。</a:t>
            </a:r>
            <a:endParaRPr lang="en-US" altLang="zh-CN" dirty="0"/>
          </a:p>
          <a:p>
            <a:pPr lvl="1"/>
            <a:r>
              <a:rPr lang="zh-CN" altLang="en-US" dirty="0"/>
              <a:t>从异常值转换而来</a:t>
            </a:r>
            <a:endParaRPr lang="en-US" altLang="zh-CN" dirty="0"/>
          </a:p>
          <a:p>
            <a:pPr lvl="1"/>
            <a:r>
              <a:rPr lang="zh-CN" altLang="en-US" b="1" dirty="0"/>
              <a:t>线上预测时从</a:t>
            </a:r>
            <a:r>
              <a:rPr lang="en-US" altLang="zh-CN" b="1" dirty="0"/>
              <a:t>feature store</a:t>
            </a:r>
            <a:r>
              <a:rPr lang="zh-CN" altLang="en-US" b="1" dirty="0"/>
              <a:t>获取特征超时</a:t>
            </a:r>
            <a:r>
              <a:rPr lang="zh-CN" altLang="en-US" dirty="0"/>
              <a:t>。</a:t>
            </a:r>
            <a:endParaRPr lang="en-US" altLang="zh-CN" dirty="0"/>
          </a:p>
        </p:txBody>
      </p:sp>
    </p:spTree>
    <p:extLst>
      <p:ext uri="{BB962C8B-B14F-4D97-AF65-F5344CB8AC3E}">
        <p14:creationId xmlns:p14="http://schemas.microsoft.com/office/powerpoint/2010/main" val="535870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707"/>
          </a:xfrm>
        </p:spPr>
        <p:txBody>
          <a:bodyPr/>
          <a:lstStyle/>
          <a:p>
            <a:r>
              <a:rPr lang="en-US" altLang="zh-CN" dirty="0"/>
              <a:t>Continue……</a:t>
            </a:r>
            <a:endParaRPr lang="en-US" dirty="0"/>
          </a:p>
        </p:txBody>
      </p:sp>
      <p:sp>
        <p:nvSpPr>
          <p:cNvPr id="3" name="Content Placeholder 2"/>
          <p:cNvSpPr>
            <a:spLocks noGrp="1"/>
          </p:cNvSpPr>
          <p:nvPr>
            <p:ph idx="1"/>
          </p:nvPr>
        </p:nvSpPr>
        <p:spPr>
          <a:xfrm>
            <a:off x="838200" y="1740310"/>
            <a:ext cx="10515600" cy="4630993"/>
          </a:xfrm>
        </p:spPr>
        <p:txBody>
          <a:bodyPr>
            <a:normAutofit lnSpcReduction="10000"/>
          </a:bodyPr>
          <a:lstStyle/>
          <a:p>
            <a:r>
              <a:rPr lang="zh-CN" altLang="en-US" dirty="0"/>
              <a:t>缺失值如何表示？</a:t>
            </a:r>
            <a:endParaRPr lang="en-US" altLang="zh-CN" dirty="0"/>
          </a:p>
          <a:p>
            <a:pPr lvl="1"/>
            <a:r>
              <a:rPr lang="zh-CN" altLang="en-US" b="1" dirty="0"/>
              <a:t>一般会用某种特殊的标记来表示，而且要与实际的特征值区别开</a:t>
            </a:r>
            <a:r>
              <a:rPr lang="zh-CN" altLang="en-US" dirty="0"/>
              <a:t>。</a:t>
            </a:r>
            <a:endParaRPr lang="en-US" altLang="zh-CN" dirty="0"/>
          </a:p>
          <a:p>
            <a:pPr lvl="1"/>
            <a:r>
              <a:rPr lang="en-US" altLang="zh-CN" dirty="0"/>
              <a:t>Python</a:t>
            </a:r>
            <a:r>
              <a:rPr lang="zh-CN" altLang="en-US" dirty="0"/>
              <a:t>中对缺失值的表示一般有两种：</a:t>
            </a:r>
            <a:endParaRPr lang="en-US" altLang="zh-CN" dirty="0"/>
          </a:p>
          <a:p>
            <a:pPr lvl="2"/>
            <a:r>
              <a:rPr lang="zh-CN" altLang="en-US" dirty="0"/>
              <a:t>一种是用特殊的常量 </a:t>
            </a:r>
            <a:r>
              <a:rPr lang="en-US" dirty="0"/>
              <a:t>None </a:t>
            </a:r>
            <a:r>
              <a:rPr lang="zh-CN" altLang="en-US" dirty="0"/>
              <a:t>来表示；</a:t>
            </a:r>
            <a:endParaRPr lang="en-US" altLang="zh-CN" dirty="0"/>
          </a:p>
          <a:p>
            <a:pPr lvl="2"/>
            <a:r>
              <a:rPr lang="zh-CN" altLang="en-US" dirty="0"/>
              <a:t>另一种是用</a:t>
            </a:r>
            <a:r>
              <a:rPr lang="en-US" altLang="zh-CN" dirty="0" err="1"/>
              <a:t>Numpy</a:t>
            </a:r>
            <a:r>
              <a:rPr lang="zh-CN" altLang="en-US" dirty="0"/>
              <a:t>库的</a:t>
            </a:r>
            <a:r>
              <a:rPr lang="en-US" altLang="zh-CN" dirty="0"/>
              <a:t>nan</a:t>
            </a:r>
            <a:r>
              <a:rPr lang="zh-CN" altLang="en-US" dirty="0"/>
              <a:t>来表示。</a:t>
            </a:r>
            <a:endParaRPr lang="en-US" dirty="0"/>
          </a:p>
          <a:p>
            <a:r>
              <a:rPr lang="zh-CN" altLang="en-US" dirty="0"/>
              <a:t>通常用来处理缺失值的方式：</a:t>
            </a:r>
            <a:endParaRPr lang="en-US" altLang="zh-CN" dirty="0"/>
          </a:p>
          <a:p>
            <a:pPr lvl="1"/>
            <a:r>
              <a:rPr lang="zh-CN" altLang="en-US" b="1" dirty="0">
                <a:solidFill>
                  <a:srgbClr val="FF0000"/>
                </a:solidFill>
              </a:rPr>
              <a:t>在预测时处理缺失值并写完整的特征向量到日志，训练时直接用该日志（最建议的方式）</a:t>
            </a:r>
            <a:r>
              <a:rPr lang="zh-CN" altLang="en-US" dirty="0"/>
              <a:t>。</a:t>
            </a:r>
            <a:endParaRPr lang="en-US" altLang="zh-CN" dirty="0"/>
          </a:p>
          <a:p>
            <a:pPr lvl="1"/>
            <a:r>
              <a:rPr lang="zh-CN" altLang="en-US" dirty="0"/>
              <a:t>让训练算法在训练阶段自行处理缺失值</a:t>
            </a:r>
            <a:r>
              <a:rPr lang="zh-CN" altLang="en-US" b="1" dirty="0"/>
              <a:t>；</a:t>
            </a:r>
            <a:endParaRPr lang="en-US" altLang="zh-CN" dirty="0"/>
          </a:p>
          <a:p>
            <a:pPr lvl="1"/>
            <a:r>
              <a:rPr lang="zh-CN" altLang="en-US" dirty="0"/>
              <a:t>在训练开始前处理掉缺失值</a:t>
            </a:r>
            <a:r>
              <a:rPr lang="zh-CN" altLang="en-US" b="1" dirty="0"/>
              <a:t>。</a:t>
            </a:r>
            <a:endParaRPr lang="zh-CN" altLang="en-US" dirty="0"/>
          </a:p>
          <a:p>
            <a:pPr lvl="2"/>
            <a:r>
              <a:rPr lang="zh-CN" altLang="en-US" b="1" dirty="0"/>
              <a:t>建议：在做缺失值处理的时候，尝试新增一个特征来标识有缺失值的特征对应的该条样本这个特征是否做了缺失值处理</a:t>
            </a:r>
            <a:r>
              <a:rPr lang="zh-CN" altLang="en-US" dirty="0"/>
              <a:t>，可能最后的模型效果更好（相当于给模型更多的的信号）。</a:t>
            </a:r>
          </a:p>
          <a:p>
            <a:pPr lvl="1"/>
            <a:endParaRPr lang="en-US" dirty="0"/>
          </a:p>
        </p:txBody>
      </p:sp>
    </p:spTree>
    <p:extLst>
      <p:ext uri="{BB962C8B-B14F-4D97-AF65-F5344CB8AC3E}">
        <p14:creationId xmlns:p14="http://schemas.microsoft.com/office/powerpoint/2010/main" val="259898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165"/>
          </a:xfrm>
        </p:spPr>
        <p:txBody>
          <a:bodyPr/>
          <a:lstStyle/>
          <a:p>
            <a:r>
              <a:rPr lang="en-US" altLang="zh-CN" dirty="0"/>
              <a:t>Continue…..</a:t>
            </a:r>
            <a:endParaRPr lang="en-US" dirty="0"/>
          </a:p>
        </p:txBody>
      </p:sp>
      <p:sp>
        <p:nvSpPr>
          <p:cNvPr id="3" name="Content Placeholder 2"/>
          <p:cNvSpPr>
            <a:spLocks noGrp="1"/>
          </p:cNvSpPr>
          <p:nvPr>
            <p:ph idx="1"/>
          </p:nvPr>
        </p:nvSpPr>
        <p:spPr>
          <a:xfrm>
            <a:off x="838200" y="1740310"/>
            <a:ext cx="10515600" cy="4752565"/>
          </a:xfrm>
        </p:spPr>
        <p:txBody>
          <a:bodyPr>
            <a:normAutofit lnSpcReduction="10000"/>
          </a:bodyPr>
          <a:lstStyle/>
          <a:p>
            <a:r>
              <a:rPr lang="zh-CN" altLang="en-US" dirty="0"/>
              <a:t>对训练集处理缺失值（</a:t>
            </a:r>
            <a:r>
              <a:rPr lang="zh-CN" altLang="en-US" b="1" dirty="0"/>
              <a:t>有可能多种特征都有缺失值</a:t>
            </a:r>
            <a:r>
              <a:rPr lang="zh-CN" altLang="en-US" dirty="0"/>
              <a:t>），</a:t>
            </a:r>
            <a:r>
              <a:rPr lang="zh-CN" altLang="en-US" b="1" dirty="0"/>
              <a:t>流程如下（处理过程中为了不发生信息泄露，</a:t>
            </a:r>
            <a:r>
              <a:rPr lang="zh-CN" altLang="en-US" b="1" dirty="0">
                <a:solidFill>
                  <a:srgbClr val="FF0000"/>
                </a:solidFill>
              </a:rPr>
              <a:t>不要去看验证集和测试集中的该特征的任何取值</a:t>
            </a:r>
            <a:r>
              <a:rPr lang="zh-CN" altLang="en-US" b="1" dirty="0"/>
              <a:t>）</a:t>
            </a:r>
            <a:r>
              <a:rPr lang="zh-CN" altLang="en-US" dirty="0"/>
              <a:t>：</a:t>
            </a:r>
            <a:endParaRPr lang="en-US" altLang="zh-CN" dirty="0"/>
          </a:p>
          <a:p>
            <a:pPr lvl="1"/>
            <a:r>
              <a:rPr lang="zh-CN" altLang="en-US" b="1" dirty="0"/>
              <a:t>首先逐个检查每个特征的缺失情况</a:t>
            </a:r>
            <a:r>
              <a:rPr lang="zh-CN" altLang="en-US" dirty="0"/>
              <a:t>。对于某个特征，如果有太多的训练样本有缺失值比如超过</a:t>
            </a:r>
            <a:r>
              <a:rPr lang="en-US" altLang="zh-CN" dirty="0"/>
              <a:t>1</a:t>
            </a:r>
            <a:r>
              <a:rPr lang="zh-CN" altLang="en-US" dirty="0"/>
              <a:t>半的样本量，考虑是否可以从数据集中去除这个特征。</a:t>
            </a:r>
            <a:endParaRPr lang="en-US" altLang="zh-CN" dirty="0"/>
          </a:p>
          <a:p>
            <a:pPr lvl="2"/>
            <a:r>
              <a:rPr lang="zh-CN" altLang="en-US" b="1" dirty="0"/>
              <a:t>如果需要去除的特征有很多个，说明数据集质量太差，最好考虑重新收集数据</a:t>
            </a:r>
            <a:r>
              <a:rPr lang="zh-CN" altLang="en-US" dirty="0"/>
              <a:t>。</a:t>
            </a:r>
            <a:endParaRPr lang="en-US" altLang="zh-CN" dirty="0"/>
          </a:p>
          <a:p>
            <a:pPr lvl="1"/>
            <a:r>
              <a:rPr lang="zh-CN" altLang="en-US" b="1" dirty="0"/>
              <a:t>然后逐个检查每个样本的缺失情况</a:t>
            </a:r>
            <a:r>
              <a:rPr lang="zh-CN" altLang="en-US" dirty="0"/>
              <a:t>。对于某个样本，如果缺失的特征数量太多比如超过</a:t>
            </a:r>
            <a:r>
              <a:rPr lang="en-US" altLang="zh-CN" dirty="0"/>
              <a:t>1</a:t>
            </a:r>
            <a:r>
              <a:rPr lang="zh-CN" altLang="en-US" dirty="0"/>
              <a:t>半数量的特征都缺失，那么可以考虑是否可以把这个样本给去除。</a:t>
            </a:r>
            <a:endParaRPr lang="en-US" altLang="zh-CN" dirty="0"/>
          </a:p>
          <a:p>
            <a:pPr lvl="1"/>
            <a:r>
              <a:rPr lang="zh-CN" altLang="en-US" dirty="0"/>
              <a:t>接着考虑如果之后的模型选择是能直接处理含缺失值样本的模型比如</a:t>
            </a:r>
            <a:r>
              <a:rPr lang="en-US" altLang="zh-CN" dirty="0" err="1"/>
              <a:t>Xgboost</a:t>
            </a:r>
            <a:r>
              <a:rPr lang="zh-CN" altLang="en-US" dirty="0"/>
              <a:t>，那么先跳过缺失值处理步骤。</a:t>
            </a:r>
            <a:endParaRPr lang="en-US" altLang="zh-CN" dirty="0"/>
          </a:p>
          <a:p>
            <a:pPr lvl="1"/>
            <a:r>
              <a:rPr lang="zh-CN" altLang="en-US" dirty="0"/>
              <a:t>否则进行缺失值补全。</a:t>
            </a:r>
            <a:endParaRPr lang="en-US" altLang="zh-CN" dirty="0"/>
          </a:p>
        </p:txBody>
      </p:sp>
    </p:spTree>
    <p:extLst>
      <p:ext uri="{BB962C8B-B14F-4D97-AF65-F5344CB8AC3E}">
        <p14:creationId xmlns:p14="http://schemas.microsoft.com/office/powerpoint/2010/main" val="1230837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AB08-D5AC-4FDF-AB2C-2B9E3CE3438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319B156-CAC3-4ACE-B4E4-9C4DD5A69432}"/>
              </a:ext>
            </a:extLst>
          </p:cNvPr>
          <p:cNvSpPr>
            <a:spLocks noGrp="1"/>
          </p:cNvSpPr>
          <p:nvPr>
            <p:ph idx="1"/>
          </p:nvPr>
        </p:nvSpPr>
        <p:spPr/>
        <p:txBody>
          <a:bodyPr/>
          <a:lstStyle/>
          <a:p>
            <a:r>
              <a:rPr lang="zh-CN" altLang="en-US" b="1" dirty="0"/>
              <a:t>如何对测试集和验证集处理缺失值</a:t>
            </a:r>
            <a:r>
              <a:rPr lang="zh-CN" altLang="en-US" dirty="0"/>
              <a:t>？</a:t>
            </a:r>
            <a:endParaRPr lang="en-US" altLang="zh-CN" dirty="0"/>
          </a:p>
          <a:p>
            <a:pPr lvl="1"/>
            <a:r>
              <a:rPr lang="zh-CN" altLang="en-US" b="1" dirty="0"/>
              <a:t>在训练集做完缺失值处理后，就可以</a:t>
            </a:r>
            <a:r>
              <a:rPr lang="zh-CN" altLang="en-US" dirty="0"/>
              <a:t>处理测试集和验证集的缺失值了：</a:t>
            </a:r>
            <a:endParaRPr lang="en-US" altLang="zh-CN" dirty="0"/>
          </a:p>
          <a:p>
            <a:pPr lvl="2"/>
            <a:r>
              <a:rPr lang="zh-CN" altLang="en-US" b="1" dirty="0"/>
              <a:t>如果是连续性特征</a:t>
            </a:r>
            <a:r>
              <a:rPr lang="zh-CN" altLang="en-US" dirty="0"/>
              <a:t>，</a:t>
            </a:r>
            <a:r>
              <a:rPr lang="zh-CN" altLang="en-US" b="1" dirty="0"/>
              <a:t>用训练集该特征的平均值或者中位数补全；</a:t>
            </a:r>
            <a:endParaRPr lang="en-US" altLang="zh-CN" b="1" dirty="0"/>
          </a:p>
          <a:p>
            <a:pPr lvl="2"/>
            <a:r>
              <a:rPr lang="zh-CN" altLang="en-US" b="1" dirty="0"/>
              <a:t>如果是</a:t>
            </a:r>
            <a:r>
              <a:rPr lang="en-US" altLang="zh-CN" b="1" dirty="0"/>
              <a:t>category</a:t>
            </a:r>
            <a:r>
              <a:rPr lang="zh-CN" altLang="en-US" b="1" dirty="0"/>
              <a:t>特征，用训练集该特征的众数</a:t>
            </a:r>
            <a:r>
              <a:rPr lang="zh-CN" altLang="en-US" dirty="0"/>
              <a:t>（出现频率最高的值）</a:t>
            </a:r>
            <a:r>
              <a:rPr lang="zh-CN" altLang="en-US" b="1" dirty="0"/>
              <a:t>来补全。</a:t>
            </a:r>
            <a:endParaRPr lang="en-US" altLang="zh-CN" dirty="0"/>
          </a:p>
          <a:p>
            <a:r>
              <a:rPr lang="zh-CN" altLang="en-US" b="1" dirty="0"/>
              <a:t>如何在预测时处理缺失值</a:t>
            </a:r>
            <a:r>
              <a:rPr lang="zh-CN" altLang="en-US" dirty="0"/>
              <a:t>？</a:t>
            </a:r>
            <a:endParaRPr lang="en-US" altLang="zh-CN" dirty="0"/>
          </a:p>
          <a:p>
            <a:pPr lvl="1"/>
            <a:r>
              <a:rPr lang="zh-CN" altLang="en-US" dirty="0"/>
              <a:t>常见的方法就是使用</a:t>
            </a:r>
            <a:r>
              <a:rPr lang="zh-CN" altLang="en-US" b="1" dirty="0"/>
              <a:t>预先计算好的</a:t>
            </a:r>
            <a:r>
              <a:rPr lang="zh-CN" altLang="en-US" dirty="0"/>
              <a:t>连续特征的平均值</a:t>
            </a:r>
            <a:r>
              <a:rPr lang="en-US" altLang="zh-CN" dirty="0"/>
              <a:t>/</a:t>
            </a:r>
            <a:r>
              <a:rPr lang="zh-CN" altLang="en-US" dirty="0"/>
              <a:t>中位数，或者</a:t>
            </a:r>
            <a:r>
              <a:rPr lang="en-US" altLang="zh-CN" dirty="0"/>
              <a:t>category</a:t>
            </a:r>
            <a:r>
              <a:rPr lang="zh-CN" altLang="en-US" dirty="0"/>
              <a:t>特征的众数来补全。</a:t>
            </a:r>
            <a:endParaRPr lang="en-US" altLang="zh-CN" dirty="0"/>
          </a:p>
          <a:p>
            <a:endParaRPr lang="en-US" dirty="0"/>
          </a:p>
        </p:txBody>
      </p:sp>
    </p:spTree>
    <p:extLst>
      <p:ext uri="{BB962C8B-B14F-4D97-AF65-F5344CB8AC3E}">
        <p14:creationId xmlns:p14="http://schemas.microsoft.com/office/powerpoint/2010/main" val="241283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7EA0-66E2-4FC6-97C7-2EC54152D588}"/>
              </a:ext>
            </a:extLst>
          </p:cNvPr>
          <p:cNvSpPr>
            <a:spLocks noGrp="1"/>
          </p:cNvSpPr>
          <p:nvPr>
            <p:ph type="title"/>
          </p:nvPr>
        </p:nvSpPr>
        <p:spPr/>
        <p:txBody>
          <a:bodyPr/>
          <a:lstStyle/>
          <a:p>
            <a:r>
              <a:rPr lang="zh-CN" altLang="en-US" dirty="0"/>
              <a:t>序言</a:t>
            </a:r>
            <a:endParaRPr lang="en-US" dirty="0"/>
          </a:p>
        </p:txBody>
      </p:sp>
      <p:sp>
        <p:nvSpPr>
          <p:cNvPr id="3" name="Content Placeholder 2">
            <a:extLst>
              <a:ext uri="{FF2B5EF4-FFF2-40B4-BE49-F238E27FC236}">
                <a16:creationId xmlns:a16="http://schemas.microsoft.com/office/drawing/2014/main" id="{59EDD75F-53E7-4FF7-A9D9-A03DF34C5B60}"/>
              </a:ext>
            </a:extLst>
          </p:cNvPr>
          <p:cNvSpPr>
            <a:spLocks noGrp="1"/>
          </p:cNvSpPr>
          <p:nvPr>
            <p:ph idx="1"/>
          </p:nvPr>
        </p:nvSpPr>
        <p:spPr/>
        <p:txBody>
          <a:bodyPr>
            <a:normAutofit/>
          </a:bodyPr>
          <a:lstStyle/>
          <a:p>
            <a:r>
              <a:rPr lang="zh-CN" altLang="en-US" b="1" dirty="0"/>
              <a:t>为什么现在这个时间点跟大家讨论特征工程</a:t>
            </a:r>
            <a:r>
              <a:rPr lang="zh-CN" altLang="en-US" dirty="0"/>
              <a:t>？</a:t>
            </a:r>
            <a:endParaRPr lang="en-US" altLang="zh-CN" dirty="0"/>
          </a:p>
          <a:p>
            <a:pPr lvl="1"/>
            <a:r>
              <a:rPr lang="zh-CN" altLang="en-US" dirty="0"/>
              <a:t>吴恩达教授在</a:t>
            </a:r>
            <a:r>
              <a:rPr lang="en-US" altLang="zh-CN" dirty="0"/>
              <a:t>2021</a:t>
            </a:r>
            <a:r>
              <a:rPr lang="zh-CN" altLang="en-US" dirty="0"/>
              <a:t>年提出了</a:t>
            </a:r>
            <a:r>
              <a:rPr lang="en-US" altLang="zh-CN" dirty="0"/>
              <a:t>model-centric AI</a:t>
            </a:r>
            <a:r>
              <a:rPr lang="zh-CN" altLang="en-US" dirty="0"/>
              <a:t>切换到</a:t>
            </a:r>
            <a:r>
              <a:rPr lang="en-US" altLang="zh-CN" b="1" dirty="0">
                <a:solidFill>
                  <a:srgbClr val="FF0000"/>
                </a:solidFill>
              </a:rPr>
              <a:t>data-centric AI</a:t>
            </a:r>
            <a:r>
              <a:rPr lang="zh-CN" altLang="en-US" dirty="0"/>
              <a:t>的论调（我理解</a:t>
            </a:r>
            <a:r>
              <a:rPr lang="en-US" altLang="zh-CN" dirty="0"/>
              <a:t>data-centric AI</a:t>
            </a:r>
            <a:r>
              <a:rPr lang="zh-CN" altLang="en-US" dirty="0"/>
              <a:t>的核心：</a:t>
            </a:r>
            <a:r>
              <a:rPr lang="zh-CN" altLang="en-US" b="1" dirty="0"/>
              <a:t>样本工程，特征工程，数据集的质量</a:t>
            </a:r>
            <a:r>
              <a:rPr lang="zh-CN" altLang="en-US" dirty="0"/>
              <a:t>）</a:t>
            </a:r>
            <a:endParaRPr lang="en-US" altLang="zh-CN" dirty="0"/>
          </a:p>
          <a:p>
            <a:pPr lvl="1"/>
            <a:r>
              <a:rPr lang="zh-CN" altLang="en-US" b="1" dirty="0">
                <a:solidFill>
                  <a:srgbClr val="FF0000"/>
                </a:solidFill>
              </a:rPr>
              <a:t>即使用深度学习，对结构化数据建模，样本工程和特征工程仍然是重点。</a:t>
            </a:r>
            <a:endParaRPr lang="en-US" altLang="zh-CN" dirty="0"/>
          </a:p>
          <a:p>
            <a:pPr lvl="1"/>
            <a:r>
              <a:rPr lang="zh-CN" altLang="en-US" dirty="0"/>
              <a:t>在最近几年我参与的</a:t>
            </a:r>
            <a:r>
              <a:rPr lang="en-US" altLang="zh-CN" dirty="0"/>
              <a:t>ML</a:t>
            </a:r>
            <a:r>
              <a:rPr lang="zh-CN" altLang="en-US" dirty="0"/>
              <a:t>项目中，我与很多客户的算法工程师一起花很大精力和时间在特征工程，样本工程以及数据集的质量上。</a:t>
            </a:r>
            <a:endParaRPr lang="en-US" altLang="zh-CN" dirty="0"/>
          </a:p>
          <a:p>
            <a:r>
              <a:rPr lang="zh-CN" altLang="en-US" b="1" dirty="0"/>
              <a:t>为了行文方便，在之后的讨论中我不专门提结构化数据建模</a:t>
            </a:r>
            <a:r>
              <a:rPr lang="zh-CN" altLang="en-US" dirty="0"/>
              <a:t>。</a:t>
            </a:r>
            <a:endParaRPr lang="en-US" altLang="zh-CN" dirty="0"/>
          </a:p>
          <a:p>
            <a:pPr lvl="1"/>
            <a:r>
              <a:rPr lang="zh-CN" altLang="en-US" dirty="0"/>
              <a:t>因为对于涉及到非结构化数据的</a:t>
            </a:r>
            <a:r>
              <a:rPr lang="en-US" altLang="zh-CN" dirty="0"/>
              <a:t>CV</a:t>
            </a:r>
            <a:r>
              <a:rPr lang="zh-CN" altLang="en-US" dirty="0"/>
              <a:t>，</a:t>
            </a:r>
            <a:r>
              <a:rPr lang="en-US" altLang="zh-CN" dirty="0"/>
              <a:t>NLP</a:t>
            </a:r>
            <a:r>
              <a:rPr lang="zh-CN" altLang="en-US" dirty="0"/>
              <a:t>，语音识别这三大领域来说，现在（</a:t>
            </a:r>
            <a:r>
              <a:rPr lang="en-US" altLang="zh-CN" dirty="0"/>
              <a:t>20222</a:t>
            </a:r>
            <a:r>
              <a:rPr lang="zh-CN" altLang="en-US" dirty="0"/>
              <a:t>年）主流都是用深度学习来建模而不考虑复杂的人工提取的特征，但是它们会涉及到样本工程。</a:t>
            </a:r>
            <a:endParaRPr lang="en-US" altLang="zh-CN" dirty="0"/>
          </a:p>
          <a:p>
            <a:pPr lvl="1"/>
            <a:r>
              <a:rPr lang="zh-CN" altLang="en-US" b="1" dirty="0"/>
              <a:t>因此目前来说，我们讨论的特征工程针对的就是结构化数据建模。</a:t>
            </a:r>
            <a:endParaRPr lang="en-US" altLang="zh-CN" b="1" dirty="0"/>
          </a:p>
          <a:p>
            <a:pPr lvl="1"/>
            <a:endParaRPr lang="en-US" dirty="0"/>
          </a:p>
        </p:txBody>
      </p:sp>
    </p:spTree>
    <p:extLst>
      <p:ext uri="{BB962C8B-B14F-4D97-AF65-F5344CB8AC3E}">
        <p14:creationId xmlns:p14="http://schemas.microsoft.com/office/powerpoint/2010/main" val="356994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26737"/>
          </a:xfrm>
        </p:spPr>
        <p:txBody>
          <a:bodyPr/>
          <a:lstStyle/>
          <a:p>
            <a:r>
              <a:rPr lang="en-US" altLang="zh-CN" dirty="0"/>
              <a:t>Continue……</a:t>
            </a:r>
            <a:endParaRPr lang="en-US" dirty="0"/>
          </a:p>
        </p:txBody>
      </p:sp>
      <p:sp>
        <p:nvSpPr>
          <p:cNvPr id="3" name="Content Placeholder 2"/>
          <p:cNvSpPr>
            <a:spLocks noGrp="1"/>
          </p:cNvSpPr>
          <p:nvPr>
            <p:ph idx="1"/>
          </p:nvPr>
        </p:nvSpPr>
        <p:spPr>
          <a:xfrm>
            <a:off x="838200" y="1891863"/>
            <a:ext cx="10515600" cy="4382814"/>
          </a:xfrm>
        </p:spPr>
        <p:txBody>
          <a:bodyPr>
            <a:normAutofit/>
          </a:bodyPr>
          <a:lstStyle/>
          <a:p>
            <a:r>
              <a:rPr lang="zh-CN" altLang="en-US" b="1" dirty="0"/>
              <a:t>针对训练集</a:t>
            </a:r>
            <a:r>
              <a:rPr lang="zh-CN" altLang="en-US" dirty="0"/>
              <a:t>，常见的缺失值补全的方法：</a:t>
            </a:r>
            <a:endParaRPr lang="en-US" altLang="zh-CN" dirty="0"/>
          </a:p>
          <a:p>
            <a:pPr lvl="1"/>
            <a:r>
              <a:rPr lang="zh-CN" altLang="en-US" b="1" dirty="0"/>
              <a:t>均值补全</a:t>
            </a:r>
            <a:r>
              <a:rPr lang="zh-CN" altLang="en-US" dirty="0"/>
              <a:t>：</a:t>
            </a:r>
            <a:endParaRPr lang="en-US" altLang="zh-CN" dirty="0"/>
          </a:p>
          <a:p>
            <a:pPr lvl="2"/>
            <a:r>
              <a:rPr lang="zh-CN" altLang="en-US" dirty="0"/>
              <a:t>如果特征是连续型， 用平均值补全；</a:t>
            </a:r>
            <a:endParaRPr lang="en-US" altLang="zh-CN" dirty="0"/>
          </a:p>
          <a:p>
            <a:pPr lvl="2"/>
            <a:r>
              <a:rPr lang="zh-CN" altLang="en-US" dirty="0"/>
              <a:t>如果特征是离散型，用众数补全。</a:t>
            </a:r>
            <a:endParaRPr lang="en-US" altLang="zh-CN" dirty="0"/>
          </a:p>
          <a:p>
            <a:pPr lvl="1"/>
            <a:r>
              <a:rPr lang="zh-CN" altLang="en-US" b="1" dirty="0"/>
              <a:t>同类均值补全</a:t>
            </a:r>
            <a:r>
              <a:rPr lang="zh-CN" altLang="en-US" dirty="0"/>
              <a:t>（适合分类问题）：</a:t>
            </a:r>
            <a:endParaRPr lang="en-US" altLang="zh-CN" dirty="0"/>
          </a:p>
          <a:p>
            <a:pPr lvl="2"/>
            <a:r>
              <a:rPr lang="zh-CN" altLang="en-US" b="1" dirty="0"/>
              <a:t>均值补全在含有缺失值的特征上的所有缺失值都填补为同一个值</a:t>
            </a:r>
            <a:r>
              <a:rPr lang="zh-CN" altLang="en-US" dirty="0"/>
              <a:t>；</a:t>
            </a:r>
            <a:endParaRPr lang="en-US" altLang="zh-CN" dirty="0"/>
          </a:p>
          <a:p>
            <a:pPr lvl="2"/>
            <a:r>
              <a:rPr lang="zh-CN" altLang="en-US" b="1" dirty="0"/>
              <a:t>而同类均值补全首先按照目标变量的</a:t>
            </a:r>
            <a:r>
              <a:rPr lang="en-US" altLang="zh-CN" b="1" dirty="0"/>
              <a:t>label</a:t>
            </a:r>
            <a:r>
              <a:rPr lang="zh-CN" altLang="en-US" b="1" dirty="0"/>
              <a:t>对样本进行分类，然后以该类中的样本的均值或者众数来补全缺失值</a:t>
            </a:r>
            <a:r>
              <a:rPr lang="zh-CN" altLang="en-US" dirty="0"/>
              <a:t>。</a:t>
            </a:r>
            <a:endParaRPr lang="en-US" altLang="zh-CN" dirty="0"/>
          </a:p>
          <a:p>
            <a:pPr lvl="1"/>
            <a:endParaRPr lang="en-US" dirty="0"/>
          </a:p>
        </p:txBody>
      </p:sp>
    </p:spTree>
    <p:extLst>
      <p:ext uri="{BB962C8B-B14F-4D97-AF65-F5344CB8AC3E}">
        <p14:creationId xmlns:p14="http://schemas.microsoft.com/office/powerpoint/2010/main" val="4173381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8E4A-FDEE-4CBD-93F5-6D065C83B83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D80FA2D-43A3-4F49-9228-73644BF1DF25}"/>
              </a:ext>
            </a:extLst>
          </p:cNvPr>
          <p:cNvSpPr>
            <a:spLocks noGrp="1"/>
          </p:cNvSpPr>
          <p:nvPr>
            <p:ph idx="1"/>
          </p:nvPr>
        </p:nvSpPr>
        <p:spPr/>
        <p:txBody>
          <a:bodyPr/>
          <a:lstStyle/>
          <a:p>
            <a:pPr lvl="1"/>
            <a:r>
              <a:rPr lang="zh-CN" altLang="en-US" b="1" dirty="0"/>
              <a:t>基于聚类的补全</a:t>
            </a:r>
            <a:r>
              <a:rPr lang="zh-CN" altLang="en-US" dirty="0"/>
              <a:t>：</a:t>
            </a:r>
          </a:p>
          <a:p>
            <a:pPr lvl="2"/>
            <a:r>
              <a:rPr lang="zh-CN" altLang="en-US" dirty="0"/>
              <a:t>思路是：</a:t>
            </a:r>
            <a:r>
              <a:rPr lang="zh-CN" altLang="en-US" b="1" dirty="0"/>
              <a:t>把没有缺失值的特征都抽取出来组成新的数据集进行聚类，然后把每个样本的缺失值进行同簇均值或者众数补全</a:t>
            </a:r>
            <a:r>
              <a:rPr lang="zh-CN" altLang="en-US" dirty="0"/>
              <a:t>。</a:t>
            </a:r>
            <a:endParaRPr lang="en-US" altLang="zh-CN" dirty="0"/>
          </a:p>
          <a:p>
            <a:pPr lvl="3"/>
            <a:r>
              <a:rPr lang="zh-CN" altLang="en-US" dirty="0"/>
              <a:t>这种方法类似同类均值补全，不过它对分类和回归问题都适用。</a:t>
            </a:r>
          </a:p>
          <a:p>
            <a:pPr lvl="2"/>
            <a:r>
              <a:rPr lang="zh-CN" altLang="en-US" b="1" dirty="0"/>
              <a:t>它还可以做簇间加权均值补全，加权方法用样本对每个簇的归属度。</a:t>
            </a:r>
            <a:endParaRPr lang="en-US" altLang="zh-CN" dirty="0"/>
          </a:p>
          <a:p>
            <a:pPr lvl="3"/>
            <a:r>
              <a:rPr lang="zh-CN" altLang="en-US" dirty="0"/>
              <a:t>比如在高斯混合模型中，归属度是样本属于各个簇的概率；在</a:t>
            </a:r>
            <a:r>
              <a:rPr lang="en-US" altLang="zh-CN" dirty="0"/>
              <a:t>K-Means </a:t>
            </a:r>
            <a:r>
              <a:rPr lang="zh-CN" altLang="en-US" dirty="0"/>
              <a:t>方法中，归属度是基于样本与各个簇的质心的距离远近来计算的。</a:t>
            </a:r>
            <a:endParaRPr lang="en-US" altLang="zh-CN" dirty="0"/>
          </a:p>
          <a:p>
            <a:pPr lvl="2"/>
            <a:r>
              <a:rPr lang="zh-CN" altLang="en-US" dirty="0"/>
              <a:t>局限性：</a:t>
            </a:r>
            <a:r>
              <a:rPr lang="zh-CN" altLang="en-US" b="1" dirty="0"/>
              <a:t>利用部分特征做聚类不一定能反映所有特征的整体的聚类情况</a:t>
            </a:r>
            <a:r>
              <a:rPr lang="zh-CN" altLang="en-US" dirty="0"/>
              <a:t>。</a:t>
            </a:r>
            <a:endParaRPr lang="en-US" dirty="0"/>
          </a:p>
          <a:p>
            <a:pPr lvl="1"/>
            <a:r>
              <a:rPr lang="zh-CN" altLang="en-US" b="1" dirty="0"/>
              <a:t>矩阵补全</a:t>
            </a:r>
            <a:r>
              <a:rPr lang="zh-CN" altLang="en-US" dirty="0"/>
              <a:t>：</a:t>
            </a:r>
            <a:endParaRPr lang="en-US" altLang="zh-CN" dirty="0"/>
          </a:p>
          <a:p>
            <a:pPr lvl="2"/>
            <a:r>
              <a:rPr lang="zh-CN" altLang="en-US" dirty="0"/>
              <a:t>从最小化矩阵的秩出发，通过利用数值优化来解出矩阵中的缺失值。</a:t>
            </a:r>
            <a:endParaRPr lang="en-US" dirty="0"/>
          </a:p>
          <a:p>
            <a:endParaRPr lang="en-US" dirty="0"/>
          </a:p>
        </p:txBody>
      </p:sp>
    </p:spTree>
    <p:extLst>
      <p:ext uri="{BB962C8B-B14F-4D97-AF65-F5344CB8AC3E}">
        <p14:creationId xmlns:p14="http://schemas.microsoft.com/office/powerpoint/2010/main" val="271675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altLang="zh-CN" dirty="0"/>
              <a:t>Continue…..</a:t>
            </a:r>
            <a:endParaRPr lang="en-US" dirty="0"/>
          </a:p>
        </p:txBody>
      </p:sp>
      <p:sp>
        <p:nvSpPr>
          <p:cNvPr id="3" name="Content Placeholder 2"/>
          <p:cNvSpPr>
            <a:spLocks noGrp="1"/>
          </p:cNvSpPr>
          <p:nvPr>
            <p:ph idx="1"/>
          </p:nvPr>
        </p:nvSpPr>
        <p:spPr>
          <a:xfrm>
            <a:off x="838200" y="1463040"/>
            <a:ext cx="10515600" cy="5256415"/>
          </a:xfrm>
        </p:spPr>
        <p:txBody>
          <a:bodyPr>
            <a:normAutofit fontScale="92500"/>
          </a:bodyPr>
          <a:lstStyle/>
          <a:p>
            <a:pPr lvl="1"/>
            <a:r>
              <a:rPr lang="zh-CN" altLang="en-US" b="1" dirty="0"/>
              <a:t>高维映射</a:t>
            </a:r>
            <a:r>
              <a:rPr lang="zh-CN" altLang="en-US" dirty="0"/>
              <a:t>：</a:t>
            </a:r>
            <a:endParaRPr lang="en-US" altLang="zh-CN" dirty="0"/>
          </a:p>
          <a:p>
            <a:pPr lvl="2"/>
            <a:r>
              <a:rPr lang="zh-CN" altLang="en-US" dirty="0"/>
              <a:t>思路是：</a:t>
            </a:r>
            <a:r>
              <a:rPr lang="zh-CN" altLang="en-US" b="1" dirty="0"/>
              <a:t>把单维度的离散</a:t>
            </a:r>
            <a:r>
              <a:rPr lang="en-US" altLang="zh-CN" b="1" dirty="0"/>
              <a:t>category</a:t>
            </a:r>
            <a:r>
              <a:rPr lang="zh-CN" altLang="en-US" b="1" dirty="0"/>
              <a:t>变量变为</a:t>
            </a:r>
            <a:r>
              <a:rPr lang="en-US" altLang="zh-CN" b="1" dirty="0"/>
              <a:t>one-hot</a:t>
            </a:r>
            <a:r>
              <a:rPr lang="zh-CN" altLang="en-US" b="1" dirty="0"/>
              <a:t>向量。</a:t>
            </a:r>
            <a:endParaRPr lang="en-US" altLang="zh-CN" dirty="0"/>
          </a:p>
          <a:p>
            <a:pPr lvl="3"/>
            <a:r>
              <a:rPr lang="en-US" altLang="zh-CN" dirty="0"/>
              <a:t>one-hot</a:t>
            </a:r>
            <a:r>
              <a:rPr lang="zh-CN" altLang="en-US" dirty="0"/>
              <a:t>向量维度为</a:t>
            </a:r>
            <a:r>
              <a:rPr lang="en-US" altLang="zh-CN" dirty="0"/>
              <a:t>category</a:t>
            </a:r>
            <a:r>
              <a:rPr lang="zh-CN" altLang="en-US" dirty="0"/>
              <a:t>枚举值数量</a:t>
            </a:r>
            <a:r>
              <a:rPr lang="en-US" altLang="zh-CN" dirty="0"/>
              <a:t>+1</a:t>
            </a:r>
            <a:r>
              <a:rPr lang="zh-CN" altLang="en-US" dirty="0"/>
              <a:t>，缺失值就表示为最后的那个</a:t>
            </a:r>
            <a:r>
              <a:rPr lang="en-US" altLang="zh-CN" dirty="0"/>
              <a:t>other</a:t>
            </a:r>
            <a:r>
              <a:rPr lang="zh-CN" altLang="en-US" dirty="0"/>
              <a:t>特征。</a:t>
            </a:r>
            <a:endParaRPr lang="en-US" altLang="zh-CN" dirty="0"/>
          </a:p>
          <a:p>
            <a:pPr lvl="2"/>
            <a:r>
              <a:rPr lang="zh-CN" altLang="en-US" dirty="0"/>
              <a:t>对于连续特征，高维映射无法直接处理。可以在连续特征离散化之后，再进行高维映射。</a:t>
            </a:r>
            <a:endParaRPr lang="en-US" altLang="zh-CN" dirty="0"/>
          </a:p>
          <a:p>
            <a:pPr lvl="2"/>
            <a:r>
              <a:rPr lang="zh-CN" altLang="en-US" b="1" dirty="0"/>
              <a:t>优点是完整保留了原始数据的全部信息</a:t>
            </a:r>
            <a:r>
              <a:rPr lang="zh-CN" altLang="en-US" dirty="0"/>
              <a:t>。</a:t>
            </a:r>
            <a:endParaRPr lang="en-US" altLang="zh-CN" dirty="0"/>
          </a:p>
          <a:p>
            <a:pPr lvl="3"/>
            <a:r>
              <a:rPr lang="zh-CN" altLang="en-US" dirty="0"/>
              <a:t>这里的完整保留指的是把缺失值专门用一个</a:t>
            </a:r>
            <a:r>
              <a:rPr lang="en-US" altLang="zh-CN" dirty="0"/>
              <a:t>other</a:t>
            </a:r>
            <a:r>
              <a:rPr lang="zh-CN" altLang="en-US" dirty="0"/>
              <a:t>来表示。</a:t>
            </a:r>
          </a:p>
          <a:p>
            <a:pPr lvl="2"/>
            <a:r>
              <a:rPr lang="zh-CN" altLang="en-US" b="1" dirty="0"/>
              <a:t>缺点是计算量大大提升</a:t>
            </a:r>
            <a:r>
              <a:rPr lang="zh-CN" altLang="en-US" dirty="0"/>
              <a:t>。</a:t>
            </a:r>
            <a:endParaRPr lang="en-US" altLang="zh-CN" dirty="0"/>
          </a:p>
          <a:p>
            <a:pPr lvl="3"/>
            <a:r>
              <a:rPr lang="zh-CN" altLang="en-US" dirty="0"/>
              <a:t>只有在样本量非常大的时候效果才好，否则会因为过于稀疏，效果很差。 </a:t>
            </a:r>
          </a:p>
          <a:p>
            <a:pPr lvl="1"/>
            <a:r>
              <a:rPr lang="zh-CN" altLang="en-US" b="1" dirty="0"/>
              <a:t>基于预测的补全</a:t>
            </a:r>
            <a:r>
              <a:rPr lang="zh-CN" altLang="en-US" dirty="0"/>
              <a:t>：</a:t>
            </a:r>
            <a:endParaRPr lang="en-US" altLang="zh-CN" dirty="0"/>
          </a:p>
          <a:p>
            <a:pPr lvl="2"/>
            <a:r>
              <a:rPr lang="zh-CN" altLang="en-US" dirty="0"/>
              <a:t>思路是：</a:t>
            </a:r>
            <a:r>
              <a:rPr lang="zh-CN" altLang="en-US" b="1" dirty="0"/>
              <a:t>将含缺失值的特征作为预测目标，并排除掉原来的目标变量，建立模型来预测</a:t>
            </a:r>
            <a:r>
              <a:rPr lang="zh-CN" altLang="en-US" dirty="0"/>
              <a:t>。</a:t>
            </a:r>
            <a:endParaRPr lang="en-US" altLang="zh-CN" dirty="0"/>
          </a:p>
          <a:p>
            <a:pPr lvl="2"/>
            <a:r>
              <a:rPr lang="zh-CN" altLang="en-US" dirty="0"/>
              <a:t>这种方法的效果相对较好，但是该方法有个根本缺陷：</a:t>
            </a:r>
          </a:p>
          <a:p>
            <a:pPr lvl="3"/>
            <a:r>
              <a:rPr lang="zh-CN" altLang="en-US" dirty="0"/>
              <a:t>如果其他特征和含缺失值特征本质上是无关的，则预测的结果无意义。</a:t>
            </a:r>
          </a:p>
          <a:p>
            <a:pPr lvl="3"/>
            <a:r>
              <a:rPr lang="zh-CN" altLang="en-US" dirty="0"/>
              <a:t>如果预测结果相当准确（</a:t>
            </a:r>
            <a:r>
              <a:rPr lang="zh-CN" altLang="en-US" b="1" dirty="0"/>
              <a:t>当然很多场景下是无法知道对缺失值的预测是否准确的</a:t>
            </a:r>
            <a:r>
              <a:rPr lang="zh-CN" altLang="en-US" dirty="0"/>
              <a:t>） ，则又说明含缺失值特征可以由其它特征计算得到， 该特征信息冗余，没有必要纳入数据集中。</a:t>
            </a:r>
          </a:p>
          <a:p>
            <a:pPr lvl="3"/>
            <a:r>
              <a:rPr lang="zh-CN" altLang="en-US" b="1" dirty="0"/>
              <a:t>当然一般的情况是介于两者之间</a:t>
            </a:r>
            <a:r>
              <a:rPr lang="zh-CN" altLang="en-US" dirty="0"/>
              <a:t>。</a:t>
            </a:r>
            <a:endParaRPr lang="en-US" altLang="zh-CN" dirty="0"/>
          </a:p>
          <a:p>
            <a:pPr lvl="2"/>
            <a:r>
              <a:rPr lang="zh-CN" altLang="en-US" b="1" dirty="0"/>
              <a:t>该方法适合含缺失值的特征个数比较少的情况（比如就</a:t>
            </a:r>
            <a:r>
              <a:rPr lang="en-US" altLang="zh-CN" b="1" dirty="0"/>
              <a:t>1</a:t>
            </a:r>
            <a:r>
              <a:rPr lang="zh-CN" altLang="en-US" b="1" dirty="0"/>
              <a:t>个特征有缺失值）。</a:t>
            </a:r>
          </a:p>
        </p:txBody>
      </p:sp>
    </p:spTree>
    <p:extLst>
      <p:ext uri="{BB962C8B-B14F-4D97-AF65-F5344CB8AC3E}">
        <p14:creationId xmlns:p14="http://schemas.microsoft.com/office/powerpoint/2010/main" val="2385602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47296"/>
          </a:xfrm>
        </p:spPr>
        <p:txBody>
          <a:bodyPr/>
          <a:lstStyle/>
          <a:p>
            <a:r>
              <a:rPr lang="en-US" dirty="0"/>
              <a:t>Continue….</a:t>
            </a:r>
          </a:p>
        </p:txBody>
      </p:sp>
      <p:sp>
        <p:nvSpPr>
          <p:cNvPr id="3" name="Content Placeholder 2"/>
          <p:cNvSpPr>
            <a:spLocks noGrp="1"/>
          </p:cNvSpPr>
          <p:nvPr>
            <p:ph idx="1"/>
          </p:nvPr>
        </p:nvSpPr>
        <p:spPr>
          <a:xfrm>
            <a:off x="838200" y="1939636"/>
            <a:ext cx="10515600" cy="3767990"/>
          </a:xfrm>
        </p:spPr>
        <p:txBody>
          <a:bodyPr>
            <a:normAutofit/>
          </a:bodyPr>
          <a:lstStyle/>
          <a:p>
            <a:r>
              <a:rPr lang="zh-CN" altLang="en-US" dirty="0"/>
              <a:t>对于有缺失值的数据集在</a:t>
            </a:r>
            <a:r>
              <a:rPr lang="zh-CN" altLang="en-US" b="1" dirty="0"/>
              <a:t>经过缺失值处理后如何选型</a:t>
            </a:r>
            <a:r>
              <a:rPr lang="zh-CN" altLang="en-US" dirty="0"/>
              <a:t>：</a:t>
            </a:r>
            <a:endParaRPr lang="en-US" altLang="zh-CN" dirty="0"/>
          </a:p>
          <a:p>
            <a:pPr lvl="1"/>
            <a:r>
              <a:rPr lang="zh-CN" altLang="en-US" dirty="0"/>
              <a:t>数据量很小，用贝叶斯模型</a:t>
            </a:r>
          </a:p>
          <a:p>
            <a:pPr lvl="1"/>
            <a:r>
              <a:rPr lang="zh-CN" altLang="en-US" dirty="0"/>
              <a:t>数据量适中或者较大，用</a:t>
            </a:r>
            <a:r>
              <a:rPr lang="en-US" altLang="zh-CN" dirty="0"/>
              <a:t>boosting</a:t>
            </a:r>
            <a:r>
              <a:rPr lang="zh-CN" altLang="en-US" dirty="0"/>
              <a:t>的模型比如</a:t>
            </a:r>
            <a:r>
              <a:rPr lang="en-US" altLang="zh-CN" dirty="0" err="1"/>
              <a:t>xgboost</a:t>
            </a:r>
            <a:r>
              <a:rPr lang="zh-CN" altLang="en-US" dirty="0"/>
              <a:t>，</a:t>
            </a:r>
            <a:r>
              <a:rPr lang="en-US" altLang="zh-CN" dirty="0" err="1"/>
              <a:t>lightgbm</a:t>
            </a:r>
            <a:r>
              <a:rPr lang="zh-CN" altLang="en-US" dirty="0"/>
              <a:t>等</a:t>
            </a:r>
            <a:endParaRPr lang="en-US" altLang="zh-CN" dirty="0"/>
          </a:p>
          <a:p>
            <a:pPr lvl="1"/>
            <a:r>
              <a:rPr lang="zh-CN" altLang="en-US" dirty="0"/>
              <a:t>数据量较大，也可以用神经网络</a:t>
            </a:r>
          </a:p>
          <a:p>
            <a:pPr lvl="1"/>
            <a:r>
              <a:rPr lang="zh-CN" altLang="en-US" b="1" dirty="0"/>
              <a:t>避免使用距离度量相关的模型</a:t>
            </a:r>
            <a:r>
              <a:rPr lang="zh-CN" altLang="en-US" dirty="0"/>
              <a:t>，比如</a:t>
            </a:r>
            <a:r>
              <a:rPr lang="en-US" altLang="zh-CN" dirty="0"/>
              <a:t>SVM</a:t>
            </a:r>
            <a:r>
              <a:rPr lang="zh-CN" altLang="en-US" dirty="0"/>
              <a:t>，线性回归，逻辑回归</a:t>
            </a:r>
            <a:endParaRPr lang="en-US" altLang="zh-CN" dirty="0"/>
          </a:p>
          <a:p>
            <a:pPr lvl="2"/>
            <a:r>
              <a:rPr lang="zh-CN" altLang="en-US" dirty="0"/>
              <a:t>可能的原因是，缺失值处理会带入一定的噪音，而基于距离的模型本身对噪音就比较敏感。</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934061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1542503"/>
          </a:xfrm>
        </p:spPr>
        <p:txBody>
          <a:bodyPr/>
          <a:lstStyle/>
          <a:p>
            <a:r>
              <a:rPr lang="zh-CN" altLang="en-US" dirty="0"/>
              <a:t>特征预处理</a:t>
            </a:r>
            <a:r>
              <a:rPr lang="en-US" altLang="zh-CN" dirty="0"/>
              <a:t>----</a:t>
            </a:r>
            <a:r>
              <a:rPr lang="zh-CN" altLang="en-US" dirty="0"/>
              <a:t>类别不均衡处理</a:t>
            </a:r>
            <a:endParaRPr lang="en-US" dirty="0"/>
          </a:p>
        </p:txBody>
      </p:sp>
      <p:sp>
        <p:nvSpPr>
          <p:cNvPr id="5" name="Content Placeholder 2"/>
          <p:cNvSpPr txBox="1">
            <a:spLocks/>
          </p:cNvSpPr>
          <p:nvPr/>
        </p:nvSpPr>
        <p:spPr>
          <a:xfrm>
            <a:off x="838200" y="2112579"/>
            <a:ext cx="10515600" cy="37364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严格意义上说，</a:t>
            </a:r>
            <a:r>
              <a:rPr lang="zh-CN" altLang="en-US" b="1" dirty="0"/>
              <a:t>类别不均衡处理属于样本工程的范畴</a:t>
            </a:r>
            <a:r>
              <a:rPr lang="zh-CN" altLang="en-US" dirty="0"/>
              <a:t>。</a:t>
            </a:r>
            <a:endParaRPr lang="en-US" altLang="zh-CN" dirty="0"/>
          </a:p>
          <a:p>
            <a:r>
              <a:rPr lang="zh-CN" altLang="en-US" dirty="0"/>
              <a:t>为什么会有样本类别不均衡？</a:t>
            </a:r>
            <a:endParaRPr lang="en-US" altLang="zh-CN" dirty="0"/>
          </a:p>
          <a:p>
            <a:pPr lvl="1"/>
            <a:r>
              <a:rPr lang="zh-CN" altLang="en-US" dirty="0"/>
              <a:t>收集数据阶段有问题</a:t>
            </a:r>
            <a:endParaRPr lang="en-US" altLang="zh-CN" dirty="0"/>
          </a:p>
          <a:p>
            <a:pPr lvl="1"/>
            <a:r>
              <a:rPr lang="zh-CN" altLang="en-US" dirty="0"/>
              <a:t>业务天然特点：</a:t>
            </a:r>
            <a:endParaRPr lang="en-US" altLang="zh-CN" dirty="0"/>
          </a:p>
          <a:p>
            <a:pPr lvl="2"/>
            <a:r>
              <a:rPr lang="zh-CN" altLang="en-US" dirty="0"/>
              <a:t>比如欺诈检测，癌症预测，付费用户预测，</a:t>
            </a:r>
            <a:r>
              <a:rPr lang="en-US" altLang="zh-CN" dirty="0"/>
              <a:t>CTR/CVR</a:t>
            </a:r>
            <a:r>
              <a:rPr lang="zh-CN" altLang="en-US" dirty="0"/>
              <a:t>预估等等。</a:t>
            </a:r>
            <a:endParaRPr lang="en-US" altLang="zh-CN" dirty="0"/>
          </a:p>
          <a:p>
            <a:r>
              <a:rPr lang="zh-CN" altLang="en-US" b="1" dirty="0">
                <a:solidFill>
                  <a:srgbClr val="FF0000"/>
                </a:solidFill>
              </a:rPr>
              <a:t>为什么要考虑样本类别不均衡</a:t>
            </a:r>
            <a:r>
              <a:rPr lang="zh-CN" altLang="en-US" dirty="0"/>
              <a:t>？</a:t>
            </a:r>
            <a:endParaRPr lang="en-US" altLang="zh-CN" dirty="0"/>
          </a:p>
          <a:p>
            <a:pPr lvl="1"/>
            <a:r>
              <a:rPr lang="zh-CN" altLang="en-US" dirty="0"/>
              <a:t>样本类别不均衡可能会把模型带偏，因为让它看了更多的大类别的样本。</a:t>
            </a:r>
            <a:endParaRPr lang="en-US" altLang="zh-CN" dirty="0"/>
          </a:p>
          <a:p>
            <a:pPr lvl="1"/>
            <a:r>
              <a:rPr lang="zh-CN" altLang="en-US" b="1" dirty="0"/>
              <a:t>在实际项目中，样本类别不均衡是否考虑，体现在模型效果上差别非常大</a:t>
            </a:r>
            <a:r>
              <a:rPr lang="zh-CN" altLang="en-US" dirty="0"/>
              <a:t>。</a:t>
            </a:r>
            <a:endParaRPr lang="en-US" altLang="zh-CN" dirty="0"/>
          </a:p>
          <a:p>
            <a:endParaRPr lang="en-US" altLang="zh-CN" dirty="0"/>
          </a:p>
          <a:p>
            <a:pPr marL="457200" lvl="1" indent="0">
              <a:buNone/>
            </a:pPr>
            <a:endParaRPr lang="en-US" altLang="zh-CN" sz="2500" dirty="0"/>
          </a:p>
        </p:txBody>
      </p:sp>
    </p:spTree>
    <p:extLst>
      <p:ext uri="{BB962C8B-B14F-4D97-AF65-F5344CB8AC3E}">
        <p14:creationId xmlns:p14="http://schemas.microsoft.com/office/powerpoint/2010/main" val="1931753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5D92-41F5-4B81-B661-DA5C489F0E5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FE4F640-FE99-4B98-A769-0A42C27FFA03}"/>
              </a:ext>
            </a:extLst>
          </p:cNvPr>
          <p:cNvSpPr>
            <a:spLocks noGrp="1"/>
          </p:cNvSpPr>
          <p:nvPr>
            <p:ph idx="1"/>
          </p:nvPr>
        </p:nvSpPr>
        <p:spPr>
          <a:xfrm>
            <a:off x="838200" y="1825625"/>
            <a:ext cx="10515600" cy="4433285"/>
          </a:xfrm>
        </p:spPr>
        <p:txBody>
          <a:bodyPr>
            <a:normAutofit/>
          </a:bodyPr>
          <a:lstStyle/>
          <a:p>
            <a:r>
              <a:rPr lang="zh-CN" altLang="en-US" dirty="0"/>
              <a:t>什么情况下需要对样本类别不均衡处理？</a:t>
            </a:r>
            <a:endParaRPr lang="en-US" altLang="zh-CN" dirty="0"/>
          </a:p>
          <a:p>
            <a:pPr lvl="1"/>
            <a:r>
              <a:rPr lang="zh-CN" altLang="en-US" b="1" dirty="0"/>
              <a:t>如果本身小类别的样本绝对数量足够大，只是相对比其他类别的样本少，可以先暂时跳过这个步骤。</a:t>
            </a:r>
            <a:endParaRPr lang="en-US" altLang="zh-CN" b="1" dirty="0"/>
          </a:p>
          <a:p>
            <a:pPr lvl="1"/>
            <a:r>
              <a:rPr lang="zh-CN" altLang="en-US" b="1" dirty="0"/>
              <a:t>如果不同类别的训练样本数目稍有差别，通常影响不大。</a:t>
            </a:r>
            <a:endParaRPr lang="en-US" altLang="zh-CN" dirty="0"/>
          </a:p>
          <a:p>
            <a:pPr lvl="2"/>
            <a:r>
              <a:rPr lang="zh-CN" altLang="en-US" dirty="0"/>
              <a:t>比如二分类负样本与正样本的比例不大于</a:t>
            </a:r>
            <a:r>
              <a:rPr lang="en-US" altLang="zh-CN" dirty="0"/>
              <a:t>4</a:t>
            </a:r>
            <a:r>
              <a:rPr lang="zh-CN" altLang="en-US" dirty="0"/>
              <a:t>：</a:t>
            </a:r>
            <a:r>
              <a:rPr lang="en-US" altLang="zh-CN" dirty="0"/>
              <a:t>1</a:t>
            </a:r>
            <a:r>
              <a:rPr lang="zh-CN" altLang="en-US" dirty="0"/>
              <a:t>，先训练看效果，用</a:t>
            </a:r>
            <a:r>
              <a:rPr lang="zh-CN" altLang="en-US" b="1" dirty="0"/>
              <a:t>适合二分类类别不均衡的评价指标</a:t>
            </a:r>
            <a:r>
              <a:rPr lang="en-US" altLang="zh-CN" b="1" dirty="0"/>
              <a:t>AUC-PR</a:t>
            </a:r>
            <a:r>
              <a:rPr lang="zh-CN" altLang="en-US" dirty="0"/>
              <a:t>来评估。</a:t>
            </a:r>
            <a:endParaRPr lang="en-US" altLang="zh-CN" dirty="0"/>
          </a:p>
          <a:p>
            <a:pPr lvl="1"/>
            <a:r>
              <a:rPr lang="zh-CN" altLang="en-US" b="1" dirty="0"/>
              <a:t>对于正负样本极不平衡的场景，可能考虑是否可以换一个不同的角度来看问题</a:t>
            </a:r>
            <a:r>
              <a:rPr lang="zh-CN" altLang="en-US" dirty="0"/>
              <a:t>：</a:t>
            </a:r>
            <a:endParaRPr lang="en-US" altLang="zh-CN" dirty="0"/>
          </a:p>
          <a:p>
            <a:pPr lvl="2"/>
            <a:r>
              <a:rPr lang="zh-CN" altLang="en-US" dirty="0"/>
              <a:t>将它看作异常检测问题，并使用异常检测来建模。</a:t>
            </a:r>
            <a:endParaRPr lang="en-US" altLang="zh-CN" dirty="0"/>
          </a:p>
        </p:txBody>
      </p:sp>
    </p:spTree>
    <p:extLst>
      <p:ext uri="{BB962C8B-B14F-4D97-AF65-F5344CB8AC3E}">
        <p14:creationId xmlns:p14="http://schemas.microsoft.com/office/powerpoint/2010/main" val="4153926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C4B5-355B-46D2-95EC-8A4966E37F6E}"/>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B4215CB-A3A4-403C-9DB9-DB125283CB60}"/>
              </a:ext>
            </a:extLst>
          </p:cNvPr>
          <p:cNvSpPr>
            <a:spLocks noGrp="1"/>
          </p:cNvSpPr>
          <p:nvPr>
            <p:ph idx="1"/>
          </p:nvPr>
        </p:nvSpPr>
        <p:spPr/>
        <p:txBody>
          <a:bodyPr/>
          <a:lstStyle/>
          <a:p>
            <a:r>
              <a:rPr lang="zh-CN" altLang="en-US" b="1" dirty="0">
                <a:solidFill>
                  <a:srgbClr val="FF0000"/>
                </a:solidFill>
              </a:rPr>
              <a:t>类别不均衡情况下的训练集和验证集的切分</a:t>
            </a:r>
            <a:r>
              <a:rPr lang="zh-CN" altLang="en-US" dirty="0"/>
              <a:t>？</a:t>
            </a:r>
            <a:endParaRPr lang="en-US" altLang="zh-CN" dirty="0"/>
          </a:p>
          <a:p>
            <a:pPr lvl="1"/>
            <a:r>
              <a:rPr lang="zh-CN" altLang="en-US" b="1" dirty="0"/>
              <a:t>一般根据不同的业务，会有不同的切分标准</a:t>
            </a:r>
            <a:r>
              <a:rPr lang="zh-CN" altLang="en-US" dirty="0"/>
              <a:t>：</a:t>
            </a:r>
            <a:endParaRPr lang="en-US" altLang="zh-CN" dirty="0"/>
          </a:p>
          <a:p>
            <a:pPr lvl="2"/>
            <a:r>
              <a:rPr lang="zh-CN" altLang="en-US" dirty="0"/>
              <a:t>如果是按照时间窗口来切分的话，要尽量保证验证集和训练集有足量的小类别样本。</a:t>
            </a:r>
            <a:endParaRPr lang="en-US" altLang="zh-CN" dirty="0"/>
          </a:p>
          <a:p>
            <a:pPr lvl="2"/>
            <a:r>
              <a:rPr lang="zh-CN" altLang="en-US" dirty="0"/>
              <a:t>如果是随机切分的话，要分层来随机切分。也就是按照小类别和大类别分别随机切分然后组成训练集和验证集。</a:t>
            </a:r>
            <a:endParaRPr lang="en-US" dirty="0"/>
          </a:p>
          <a:p>
            <a:endParaRPr lang="en-US" dirty="0"/>
          </a:p>
        </p:txBody>
      </p:sp>
    </p:spTree>
    <p:extLst>
      <p:ext uri="{BB962C8B-B14F-4D97-AF65-F5344CB8AC3E}">
        <p14:creationId xmlns:p14="http://schemas.microsoft.com/office/powerpoint/2010/main" val="1722714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400612"/>
          </a:xfrm>
        </p:spPr>
        <p:txBody>
          <a:bodyPr/>
          <a:lstStyle/>
          <a:p>
            <a:r>
              <a:rPr lang="zh-CN" altLang="en-US" dirty="0"/>
              <a:t>处理样本类别不均衡的方法？</a:t>
            </a:r>
            <a:endParaRPr lang="en-US" altLang="zh-CN" dirty="0"/>
          </a:p>
        </p:txBody>
      </p:sp>
      <p:sp>
        <p:nvSpPr>
          <p:cNvPr id="3" name="Content Placeholder 2"/>
          <p:cNvSpPr>
            <a:spLocks noGrp="1"/>
          </p:cNvSpPr>
          <p:nvPr>
            <p:ph idx="1"/>
          </p:nvPr>
        </p:nvSpPr>
        <p:spPr>
          <a:xfrm>
            <a:off x="838200" y="2207172"/>
            <a:ext cx="10515600" cy="3547242"/>
          </a:xfrm>
        </p:spPr>
        <p:txBody>
          <a:bodyPr>
            <a:normAutofit/>
          </a:bodyPr>
          <a:lstStyle/>
          <a:p>
            <a:r>
              <a:rPr lang="zh-CN" altLang="en-US" dirty="0"/>
              <a:t>收集更多的数据（尤其是对于小类别）</a:t>
            </a:r>
            <a:r>
              <a:rPr lang="en-US" altLang="zh-CN" dirty="0"/>
              <a:t>--------</a:t>
            </a:r>
            <a:r>
              <a:rPr lang="zh-CN" altLang="en-US" b="1" dirty="0"/>
              <a:t>很重要</a:t>
            </a:r>
            <a:endParaRPr lang="en-US" altLang="zh-CN" b="1" dirty="0"/>
          </a:p>
          <a:p>
            <a:pPr lvl="1"/>
            <a:r>
              <a:rPr lang="zh-CN" altLang="en-US" b="1" dirty="0">
                <a:solidFill>
                  <a:srgbClr val="FF0000"/>
                </a:solidFill>
              </a:rPr>
              <a:t>对于训练集和验证集都要保证小类别样本有足够的数量</a:t>
            </a:r>
            <a:r>
              <a:rPr lang="zh-CN" altLang="en-US" b="1" dirty="0"/>
              <a:t>。</a:t>
            </a:r>
            <a:endParaRPr lang="en-US" altLang="zh-CN" b="1" dirty="0"/>
          </a:p>
          <a:p>
            <a:pPr lvl="1"/>
            <a:r>
              <a:rPr lang="zh-CN" altLang="en-US" b="1" dirty="0"/>
              <a:t>如果小类别样本数量不足，常见的方式是</a:t>
            </a:r>
            <a:r>
              <a:rPr lang="zh-CN" altLang="en-US" b="1" dirty="0">
                <a:solidFill>
                  <a:srgbClr val="FF0000"/>
                </a:solidFill>
              </a:rPr>
              <a:t>把时间窗口拉长</a:t>
            </a:r>
            <a:r>
              <a:rPr lang="zh-CN" altLang="en-US" b="1" dirty="0"/>
              <a:t>来收集更多的样本。</a:t>
            </a:r>
            <a:endParaRPr lang="en-US" altLang="zh-CN" b="1" dirty="0"/>
          </a:p>
          <a:p>
            <a:r>
              <a:rPr lang="en-US" altLang="zh-CN" dirty="0"/>
              <a:t>Data </a:t>
            </a:r>
            <a:r>
              <a:rPr lang="en-US" dirty="0"/>
              <a:t>augmentation:  </a:t>
            </a:r>
            <a:r>
              <a:rPr lang="en-US" altLang="zh-CN" dirty="0"/>
              <a:t>------</a:t>
            </a:r>
            <a:r>
              <a:rPr lang="zh-CN" altLang="en-US" b="1" dirty="0"/>
              <a:t>很重要（在</a:t>
            </a:r>
            <a:r>
              <a:rPr lang="en-US" altLang="zh-CN" b="1" dirty="0"/>
              <a:t>NLP</a:t>
            </a:r>
            <a:r>
              <a:rPr lang="zh-CN" altLang="en-US" b="1" dirty="0"/>
              <a:t>，</a:t>
            </a:r>
            <a:r>
              <a:rPr lang="en-US" altLang="zh-CN" b="1" dirty="0"/>
              <a:t>CV</a:t>
            </a:r>
            <a:r>
              <a:rPr lang="zh-CN" altLang="en-US" b="1" dirty="0"/>
              <a:t>领域用的很多的方法）</a:t>
            </a:r>
            <a:endParaRPr lang="en-US" altLang="zh-CN" b="1" dirty="0"/>
          </a:p>
          <a:p>
            <a:pPr lvl="1"/>
            <a:r>
              <a:rPr lang="zh-CN" altLang="en-US" dirty="0"/>
              <a:t>根据已有样本生成同类别的样本，比如图像数据可以平移、放缩、旋转、翻转；文本数据可以回译，同义词替换等等。</a:t>
            </a:r>
            <a:endParaRPr lang="en-US" altLang="zh-CN" dirty="0"/>
          </a:p>
          <a:p>
            <a:pPr lvl="1"/>
            <a:endParaRPr lang="en-US" dirty="0"/>
          </a:p>
        </p:txBody>
      </p:sp>
    </p:spTree>
    <p:extLst>
      <p:ext uri="{BB962C8B-B14F-4D97-AF65-F5344CB8AC3E}">
        <p14:creationId xmlns:p14="http://schemas.microsoft.com/office/powerpoint/2010/main" val="829909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5DA0-BF88-4551-90B6-159E803166D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0AED036-7655-4AA5-9299-97B84A422E95}"/>
              </a:ext>
            </a:extLst>
          </p:cNvPr>
          <p:cNvSpPr>
            <a:spLocks noGrp="1"/>
          </p:cNvSpPr>
          <p:nvPr>
            <p:ph idx="1"/>
          </p:nvPr>
        </p:nvSpPr>
        <p:spPr>
          <a:xfrm>
            <a:off x="838200" y="1825625"/>
            <a:ext cx="10515600" cy="4512113"/>
          </a:xfrm>
        </p:spPr>
        <p:txBody>
          <a:bodyPr>
            <a:normAutofit lnSpcReduction="10000"/>
          </a:bodyPr>
          <a:lstStyle/>
          <a:p>
            <a:r>
              <a:rPr lang="zh-CN" altLang="en-US" dirty="0"/>
              <a:t>损失函数敏感的方法：</a:t>
            </a:r>
            <a:r>
              <a:rPr lang="en-US" altLang="zh-CN" dirty="0"/>
              <a:t>-------</a:t>
            </a:r>
            <a:r>
              <a:rPr lang="zh-CN" altLang="en-US" b="1" dirty="0"/>
              <a:t>很重要</a:t>
            </a:r>
            <a:r>
              <a:rPr lang="zh-CN" altLang="en-US" dirty="0"/>
              <a:t>（</a:t>
            </a:r>
            <a:r>
              <a:rPr lang="zh-CN" altLang="en-US" b="1" dirty="0">
                <a:solidFill>
                  <a:srgbClr val="FF0000"/>
                </a:solidFill>
              </a:rPr>
              <a:t>在实际项目中使用最多的方法</a:t>
            </a:r>
            <a:r>
              <a:rPr lang="zh-CN" altLang="en-US" dirty="0"/>
              <a:t>）</a:t>
            </a:r>
            <a:endParaRPr lang="en-US" altLang="zh-CN" dirty="0"/>
          </a:p>
          <a:p>
            <a:pPr lvl="1"/>
            <a:r>
              <a:rPr lang="zh-CN" altLang="en-US" b="1" dirty="0"/>
              <a:t>按照样本集不同类别的比列来调整类别权重比如</a:t>
            </a:r>
            <a:r>
              <a:rPr lang="en-US" altLang="zh-CN" b="1" dirty="0"/>
              <a:t>class weight</a:t>
            </a:r>
          </a:p>
          <a:p>
            <a:pPr lvl="2"/>
            <a:r>
              <a:rPr lang="zh-CN" altLang="en-US" dirty="0"/>
              <a:t>有些算法比如</a:t>
            </a:r>
            <a:r>
              <a:rPr lang="en-US" altLang="zh-CN" dirty="0" err="1"/>
              <a:t>sklearn</a:t>
            </a:r>
            <a:r>
              <a:rPr lang="zh-CN" altLang="en-US" dirty="0"/>
              <a:t>的</a:t>
            </a:r>
            <a:r>
              <a:rPr lang="en-US" altLang="zh-CN" dirty="0"/>
              <a:t>LR</a:t>
            </a:r>
            <a:r>
              <a:rPr lang="zh-CN" altLang="en-US" dirty="0"/>
              <a:t>算法本身支持自动调整类别的权重</a:t>
            </a:r>
            <a:endParaRPr lang="en-US" altLang="zh-CN" dirty="0"/>
          </a:p>
          <a:p>
            <a:pPr lvl="1"/>
            <a:r>
              <a:rPr lang="zh-CN" altLang="en-US" dirty="0"/>
              <a:t>或者通过</a:t>
            </a:r>
            <a:r>
              <a:rPr lang="zh-CN" altLang="en-US" b="1" dirty="0"/>
              <a:t>样本权重</a:t>
            </a:r>
            <a:r>
              <a:rPr lang="en-US" altLang="zh-CN" b="1" dirty="0"/>
              <a:t>sample weight</a:t>
            </a:r>
          </a:p>
          <a:p>
            <a:r>
              <a:rPr lang="en-US" altLang="zh-CN" dirty="0"/>
              <a:t>Ensemble sampling</a:t>
            </a:r>
            <a:r>
              <a:rPr lang="zh-CN" altLang="en-US" dirty="0"/>
              <a:t>：</a:t>
            </a:r>
            <a:endParaRPr lang="en-US" altLang="zh-CN" dirty="0"/>
          </a:p>
          <a:p>
            <a:pPr lvl="1"/>
            <a:r>
              <a:rPr lang="zh-CN" altLang="en-US" dirty="0"/>
              <a:t>基本思想就是把</a:t>
            </a:r>
            <a:r>
              <a:rPr lang="en-US" altLang="zh-CN" dirty="0"/>
              <a:t>majority</a:t>
            </a:r>
            <a:r>
              <a:rPr lang="zh-CN" altLang="en-US" dirty="0"/>
              <a:t>进行划分，然后和</a:t>
            </a:r>
            <a:r>
              <a:rPr lang="en-US" altLang="zh-CN" dirty="0"/>
              <a:t>minority</a:t>
            </a:r>
            <a:r>
              <a:rPr lang="zh-CN" altLang="en-US" dirty="0"/>
              <a:t>组合成小的数据集， 然后生成学习器， 最后再集成。</a:t>
            </a:r>
            <a:endParaRPr lang="en-US" altLang="zh-CN" dirty="0"/>
          </a:p>
          <a:p>
            <a:r>
              <a:rPr lang="zh-CN" altLang="en-US" b="1" dirty="0"/>
              <a:t>使用对类别不均衡以及困难样本效果更好的</a:t>
            </a:r>
            <a:r>
              <a:rPr lang="en-US" altLang="zh-CN" b="1" dirty="0"/>
              <a:t>loss</a:t>
            </a:r>
            <a:r>
              <a:rPr lang="zh-CN" altLang="en-US" b="1" dirty="0"/>
              <a:t>函数</a:t>
            </a:r>
            <a:r>
              <a:rPr lang="zh-CN" altLang="en-US" dirty="0"/>
              <a:t>。</a:t>
            </a:r>
            <a:endParaRPr lang="en-US" altLang="zh-CN" dirty="0"/>
          </a:p>
          <a:p>
            <a:pPr lvl="1"/>
            <a:r>
              <a:rPr lang="zh-CN" altLang="en-US" dirty="0"/>
              <a:t>困难样本：简单理解就是导致</a:t>
            </a:r>
            <a:r>
              <a:rPr lang="en-US" altLang="zh-CN" dirty="0"/>
              <a:t>loss</a:t>
            </a:r>
            <a:r>
              <a:rPr lang="zh-CN" altLang="en-US" dirty="0"/>
              <a:t>比较大的样本</a:t>
            </a:r>
            <a:endParaRPr lang="en-US" altLang="zh-CN" dirty="0"/>
          </a:p>
          <a:p>
            <a:pPr lvl="1"/>
            <a:r>
              <a:rPr lang="en-US" altLang="zh-CN" dirty="0" err="1"/>
              <a:t>Facol</a:t>
            </a:r>
            <a:r>
              <a:rPr lang="en-US" altLang="zh-CN" dirty="0"/>
              <a:t> loss</a:t>
            </a:r>
            <a:r>
              <a:rPr lang="zh-CN" altLang="en-US" dirty="0"/>
              <a:t>函数能更好在这样的情况下工作，但是注意该</a:t>
            </a:r>
            <a:r>
              <a:rPr lang="en-US" altLang="zh-CN" dirty="0"/>
              <a:t>loss</a:t>
            </a:r>
            <a:r>
              <a:rPr lang="zh-CN" altLang="en-US" dirty="0"/>
              <a:t>对错误的标注很敏感。</a:t>
            </a:r>
            <a:endParaRPr lang="en-US" altLang="zh-CN" dirty="0"/>
          </a:p>
          <a:p>
            <a:endParaRPr lang="en-US" dirty="0"/>
          </a:p>
        </p:txBody>
      </p:sp>
    </p:spTree>
    <p:extLst>
      <p:ext uri="{BB962C8B-B14F-4D97-AF65-F5344CB8AC3E}">
        <p14:creationId xmlns:p14="http://schemas.microsoft.com/office/powerpoint/2010/main" val="1746687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altLang="zh-CN" dirty="0"/>
              <a:t>Continue….</a:t>
            </a:r>
            <a:endParaRPr lang="en-US" dirty="0"/>
          </a:p>
        </p:txBody>
      </p:sp>
      <p:sp>
        <p:nvSpPr>
          <p:cNvPr id="3" name="Content Placeholder 2"/>
          <p:cNvSpPr>
            <a:spLocks noGrp="1"/>
          </p:cNvSpPr>
          <p:nvPr>
            <p:ph idx="1"/>
          </p:nvPr>
        </p:nvSpPr>
        <p:spPr>
          <a:xfrm>
            <a:off x="838200" y="1518834"/>
            <a:ext cx="10515600" cy="4742481"/>
          </a:xfrm>
        </p:spPr>
        <p:txBody>
          <a:bodyPr>
            <a:normAutofit/>
          </a:bodyPr>
          <a:lstStyle/>
          <a:p>
            <a:r>
              <a:rPr lang="zh-CN" altLang="en-US" b="1" dirty="0"/>
              <a:t>使用对类别不均衡不敏感的算法</a:t>
            </a:r>
            <a:r>
              <a:rPr lang="zh-CN" altLang="en-US" dirty="0"/>
              <a:t>比如</a:t>
            </a:r>
            <a:r>
              <a:rPr lang="en-US" altLang="zh-CN" dirty="0" err="1">
                <a:latin typeface="+mn-ea"/>
              </a:rPr>
              <a:t>RadiusNeighborsClassifier</a:t>
            </a:r>
            <a:endParaRPr lang="en-US" altLang="zh-CN" dirty="0">
              <a:latin typeface="+mn-ea"/>
            </a:endParaRPr>
          </a:p>
          <a:p>
            <a:pPr lvl="1"/>
            <a:r>
              <a:rPr lang="zh-CN" altLang="en-US" dirty="0">
                <a:latin typeface="+mn-ea"/>
              </a:rPr>
              <a:t>实践中，如果数据集比较大，使用</a:t>
            </a:r>
            <a:r>
              <a:rPr lang="en-US" altLang="zh-CN" dirty="0" err="1">
                <a:latin typeface="+mn-ea"/>
              </a:rPr>
              <a:t>RadiusNeighborsClassifier</a:t>
            </a:r>
            <a:r>
              <a:rPr lang="zh-CN" altLang="en-US" dirty="0">
                <a:latin typeface="+mn-ea"/>
              </a:rPr>
              <a:t>会占用很多的物理内存（因为它需要用树结构来保存所有的训练样本），如果跑训练的机器的内存比较少，可能会发生</a:t>
            </a:r>
            <a:r>
              <a:rPr lang="en-US" altLang="zh-CN" dirty="0">
                <a:latin typeface="+mn-ea"/>
              </a:rPr>
              <a:t>OOM killer</a:t>
            </a:r>
            <a:r>
              <a:rPr lang="zh-CN" altLang="en-US" dirty="0">
                <a:latin typeface="+mn-ea"/>
              </a:rPr>
              <a:t>。这个时候最好减少训练集或者使用更大的机器来训练。</a:t>
            </a:r>
            <a:endParaRPr lang="en-US" altLang="zh-CN" dirty="0"/>
          </a:p>
          <a:p>
            <a:r>
              <a:rPr lang="en-US" altLang="zh-CN" dirty="0"/>
              <a:t>Sampling</a:t>
            </a:r>
            <a:r>
              <a:rPr lang="zh-CN" altLang="en-US" dirty="0"/>
              <a:t>技术：</a:t>
            </a:r>
            <a:endParaRPr lang="en-US" altLang="zh-CN" dirty="0"/>
          </a:p>
          <a:p>
            <a:pPr lvl="1"/>
            <a:r>
              <a:rPr lang="en-US" altLang="zh-CN" dirty="0"/>
              <a:t>Oversampling</a:t>
            </a:r>
            <a:r>
              <a:rPr lang="zh-CN" altLang="en-US" dirty="0"/>
              <a:t>： 增加</a:t>
            </a:r>
            <a:r>
              <a:rPr lang="en-US" altLang="zh-CN" dirty="0"/>
              <a:t>minor</a:t>
            </a:r>
            <a:r>
              <a:rPr lang="zh-CN" altLang="en-US" dirty="0"/>
              <a:t>类达到数量均衡。</a:t>
            </a:r>
            <a:endParaRPr lang="en-US" altLang="zh-CN" dirty="0"/>
          </a:p>
          <a:p>
            <a:pPr lvl="2"/>
            <a:r>
              <a:rPr lang="zh-CN" altLang="en-US" dirty="0"/>
              <a:t>常用的</a:t>
            </a:r>
            <a:r>
              <a:rPr lang="en-US" altLang="zh-CN" dirty="0"/>
              <a:t>SMOTE</a:t>
            </a:r>
            <a:r>
              <a:rPr lang="zh-CN" altLang="en-US" dirty="0"/>
              <a:t>方法（当前已有很多变体</a:t>
            </a:r>
            <a:r>
              <a:rPr lang="en-US" altLang="zh-CN" dirty="0"/>
              <a:t>SMOTE</a:t>
            </a:r>
            <a:r>
              <a:rPr lang="zh-CN" altLang="en-US" dirty="0"/>
              <a:t>）：</a:t>
            </a:r>
            <a:endParaRPr lang="en-US" altLang="zh-CN" dirty="0"/>
          </a:p>
          <a:p>
            <a:pPr lvl="3"/>
            <a:r>
              <a:rPr lang="zh-CN" altLang="en-US" dirty="0"/>
              <a:t>首先为每个稀有类样本随机选出几个邻近样本，并且在该样本与这些邻近样本的连线上随机取点，生成新的稀有类样本。</a:t>
            </a:r>
            <a:endParaRPr lang="en-US" altLang="zh-CN" dirty="0"/>
          </a:p>
          <a:p>
            <a:pPr lvl="2"/>
            <a:r>
              <a:rPr lang="zh-CN" altLang="en-US" dirty="0"/>
              <a:t>通过简单的复制</a:t>
            </a:r>
            <a:r>
              <a:rPr lang="en-US" altLang="zh-CN" dirty="0"/>
              <a:t>minor</a:t>
            </a:r>
            <a:r>
              <a:rPr lang="zh-CN" altLang="en-US" dirty="0"/>
              <a:t>类的样本（</a:t>
            </a:r>
            <a:r>
              <a:rPr lang="zh-CN" altLang="en-US" b="1" dirty="0"/>
              <a:t>而不是通过类似</a:t>
            </a:r>
            <a:r>
              <a:rPr lang="en-US" altLang="zh-CN" b="1" dirty="0"/>
              <a:t>SMOTE</a:t>
            </a:r>
            <a:r>
              <a:rPr lang="zh-CN" altLang="en-US" b="1" dirty="0"/>
              <a:t>插值的方式</a:t>
            </a:r>
            <a:r>
              <a:rPr lang="zh-CN" altLang="en-US" dirty="0"/>
              <a:t>）。</a:t>
            </a:r>
            <a:endParaRPr lang="en-US" altLang="zh-CN" dirty="0"/>
          </a:p>
          <a:p>
            <a:pPr lvl="1"/>
            <a:r>
              <a:rPr lang="en-US" altLang="zh-CN" dirty="0" err="1"/>
              <a:t>Undersampling</a:t>
            </a:r>
            <a:r>
              <a:rPr lang="zh-CN" altLang="en-US" dirty="0"/>
              <a:t>： 减少</a:t>
            </a:r>
            <a:r>
              <a:rPr lang="en-US" altLang="zh-CN" dirty="0"/>
              <a:t>major</a:t>
            </a:r>
            <a:r>
              <a:rPr lang="zh-CN" altLang="en-US" dirty="0"/>
              <a:t>类达到数量均衡</a:t>
            </a:r>
            <a:endParaRPr lang="en-US" altLang="zh-CN" dirty="0"/>
          </a:p>
          <a:p>
            <a:endParaRPr lang="en-US" dirty="0"/>
          </a:p>
        </p:txBody>
      </p:sp>
    </p:spTree>
    <p:extLst>
      <p:ext uri="{BB962C8B-B14F-4D97-AF65-F5344CB8AC3E}">
        <p14:creationId xmlns:p14="http://schemas.microsoft.com/office/powerpoint/2010/main" val="220654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2241"/>
          </a:xfrm>
        </p:spPr>
        <p:txBody>
          <a:bodyPr/>
          <a:lstStyle/>
          <a:p>
            <a:r>
              <a:rPr lang="zh-CN" altLang="en-US" dirty="0"/>
              <a:t>议程</a:t>
            </a:r>
            <a:endParaRPr lang="en-US" dirty="0"/>
          </a:p>
        </p:txBody>
      </p:sp>
      <p:sp>
        <p:nvSpPr>
          <p:cNvPr id="3" name="Content Placeholder 2"/>
          <p:cNvSpPr>
            <a:spLocks noGrp="1"/>
          </p:cNvSpPr>
          <p:nvPr>
            <p:ph idx="1"/>
          </p:nvPr>
        </p:nvSpPr>
        <p:spPr>
          <a:xfrm>
            <a:off x="838200" y="1560786"/>
            <a:ext cx="10515600" cy="4932089"/>
          </a:xfrm>
        </p:spPr>
        <p:txBody>
          <a:bodyPr>
            <a:normAutofit fontScale="77500" lnSpcReduction="20000"/>
          </a:bodyPr>
          <a:lstStyle/>
          <a:p>
            <a:r>
              <a:rPr lang="zh-CN" altLang="en-US" dirty="0"/>
              <a:t>什么是特征？</a:t>
            </a:r>
            <a:endParaRPr lang="en-US" altLang="zh-CN" dirty="0"/>
          </a:p>
          <a:p>
            <a:r>
              <a:rPr lang="zh-CN" altLang="en-US" dirty="0"/>
              <a:t>连续特征和</a:t>
            </a:r>
            <a:r>
              <a:rPr lang="en-US" altLang="zh-CN" dirty="0"/>
              <a:t>category</a:t>
            </a:r>
            <a:r>
              <a:rPr lang="zh-CN" altLang="en-US" dirty="0"/>
              <a:t>特征</a:t>
            </a:r>
            <a:endParaRPr lang="en-US" altLang="zh-CN" dirty="0"/>
          </a:p>
          <a:p>
            <a:r>
              <a:rPr lang="zh-CN" altLang="en-US" dirty="0"/>
              <a:t>什么是好的特征？</a:t>
            </a:r>
            <a:endParaRPr lang="en-US" altLang="zh-CN" dirty="0"/>
          </a:p>
          <a:p>
            <a:r>
              <a:rPr lang="zh-CN" altLang="en-US" dirty="0"/>
              <a:t>特征工程概览</a:t>
            </a:r>
            <a:endParaRPr lang="en-US" altLang="zh-CN" dirty="0"/>
          </a:p>
          <a:p>
            <a:r>
              <a:rPr lang="zh-CN" altLang="en-US" dirty="0"/>
              <a:t>特征工程详细步骤</a:t>
            </a:r>
            <a:endParaRPr lang="en-US" altLang="zh-CN" dirty="0"/>
          </a:p>
          <a:p>
            <a:pPr lvl="1"/>
            <a:r>
              <a:rPr lang="zh-CN" altLang="en-US" dirty="0"/>
              <a:t>特征预处理</a:t>
            </a:r>
            <a:endParaRPr lang="en-US" altLang="zh-CN" dirty="0"/>
          </a:p>
          <a:p>
            <a:pPr lvl="2"/>
            <a:r>
              <a:rPr lang="zh-CN" altLang="en-US" dirty="0"/>
              <a:t>字符串特征转换为数值特征；</a:t>
            </a:r>
            <a:endParaRPr lang="en-US" altLang="zh-CN" dirty="0"/>
          </a:p>
          <a:p>
            <a:pPr lvl="2"/>
            <a:r>
              <a:rPr lang="zh-CN" altLang="en-US" dirty="0"/>
              <a:t>处理异常值；</a:t>
            </a:r>
            <a:endParaRPr lang="en-US" altLang="zh-CN" dirty="0"/>
          </a:p>
          <a:p>
            <a:pPr lvl="2"/>
            <a:r>
              <a:rPr lang="zh-CN" altLang="en-US" dirty="0"/>
              <a:t>处理缺失值；</a:t>
            </a:r>
            <a:endParaRPr lang="en-US" altLang="zh-CN" dirty="0"/>
          </a:p>
          <a:p>
            <a:pPr lvl="2"/>
            <a:r>
              <a:rPr lang="zh-CN" altLang="en-US" dirty="0"/>
              <a:t>处理样本类别不均衡；</a:t>
            </a:r>
            <a:endParaRPr lang="en-US" altLang="zh-CN" dirty="0"/>
          </a:p>
          <a:p>
            <a:pPr lvl="2"/>
            <a:r>
              <a:rPr lang="zh-CN" altLang="en-US" dirty="0"/>
              <a:t>连续型特征离散化；</a:t>
            </a:r>
            <a:endParaRPr lang="en-US" altLang="zh-CN" dirty="0"/>
          </a:p>
          <a:p>
            <a:pPr lvl="2"/>
            <a:r>
              <a:rPr lang="en-US" altLang="zh-CN" dirty="0"/>
              <a:t>category</a:t>
            </a:r>
            <a:r>
              <a:rPr lang="zh-CN" altLang="en-US" dirty="0"/>
              <a:t>特征编码；</a:t>
            </a:r>
            <a:endParaRPr lang="en-US" altLang="zh-CN" dirty="0"/>
          </a:p>
          <a:p>
            <a:pPr lvl="2"/>
            <a:r>
              <a:rPr lang="zh-CN" altLang="en-US" dirty="0"/>
              <a:t>连续特征的缩放</a:t>
            </a:r>
            <a:endParaRPr lang="en-US" altLang="zh-CN" dirty="0"/>
          </a:p>
          <a:p>
            <a:pPr lvl="1"/>
            <a:r>
              <a:rPr lang="zh-CN" altLang="en-US" dirty="0"/>
              <a:t>特征生成</a:t>
            </a:r>
            <a:endParaRPr lang="en-US" altLang="zh-CN" dirty="0"/>
          </a:p>
          <a:p>
            <a:pPr lvl="1"/>
            <a:r>
              <a:rPr lang="zh-CN" altLang="en-US" dirty="0"/>
              <a:t>特征选择</a:t>
            </a:r>
            <a:endParaRPr lang="en-US" altLang="zh-CN" dirty="0"/>
          </a:p>
          <a:p>
            <a:pPr lvl="1"/>
            <a:r>
              <a:rPr lang="zh-CN" altLang="en-US" dirty="0"/>
              <a:t>特征降维</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625982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14CC-417F-4DD7-8746-08D8DB8452EF}"/>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C326EB7-E0D4-4EBF-BBD9-B8D9032D26AF}"/>
              </a:ext>
            </a:extLst>
          </p:cNvPr>
          <p:cNvSpPr>
            <a:spLocks noGrp="1"/>
          </p:cNvSpPr>
          <p:nvPr>
            <p:ph idx="1"/>
          </p:nvPr>
        </p:nvSpPr>
        <p:spPr/>
        <p:txBody>
          <a:bodyPr>
            <a:normAutofit/>
          </a:bodyPr>
          <a:lstStyle/>
          <a:p>
            <a:r>
              <a:rPr lang="zh-CN" altLang="en-US" sz="2900" b="1" dirty="0"/>
              <a:t>基于业务代价的方法：</a:t>
            </a:r>
            <a:endParaRPr lang="en-US" altLang="zh-CN" sz="2900" b="1" dirty="0"/>
          </a:p>
          <a:p>
            <a:pPr lvl="1"/>
            <a:r>
              <a:rPr lang="zh-CN" altLang="en-US" sz="2500" b="1" dirty="0"/>
              <a:t>对于二分类的阈值设定问题，根据验证集的混淆矩阵的四个统计值和每个统计值对应业务的代价</a:t>
            </a:r>
            <a:r>
              <a:rPr lang="en-US" altLang="zh-CN" sz="2500" b="1" dirty="0"/>
              <a:t>/</a:t>
            </a:r>
            <a:r>
              <a:rPr lang="zh-CN" altLang="en-US" sz="2500" b="1" dirty="0"/>
              <a:t>成本来遍历阈值从而找到最优阈值</a:t>
            </a:r>
            <a:r>
              <a:rPr lang="zh-CN" altLang="en-US" sz="2500" dirty="0"/>
              <a:t>。</a:t>
            </a:r>
            <a:endParaRPr lang="en-US" altLang="zh-CN" sz="2500" dirty="0"/>
          </a:p>
          <a:p>
            <a:pPr lvl="2"/>
            <a:r>
              <a:rPr lang="zh-CN" altLang="en-US" dirty="0"/>
              <a:t>有些时候对于某些场景不容易预估这个成本</a:t>
            </a:r>
            <a:r>
              <a:rPr lang="en-US" altLang="zh-CN" dirty="0"/>
              <a:t>/</a:t>
            </a:r>
            <a:r>
              <a:rPr lang="zh-CN" altLang="en-US" dirty="0"/>
              <a:t>代价，比如某游戏客户的用户流失预测任务，这个时候我觉得可以考虑根据大盘历史上对留存和流失用户数的统计然后对离线预测的这批用户的预测概率排序然后基于分位数来判定用户是流失还是留存。</a:t>
            </a:r>
            <a:endParaRPr lang="en-US" altLang="zh-CN" dirty="0"/>
          </a:p>
          <a:p>
            <a:pPr lvl="3"/>
            <a:r>
              <a:rPr lang="zh-CN" altLang="en-US" sz="1900" dirty="0"/>
              <a:t>比如大盘一年统计的流失用户的比例为</a:t>
            </a:r>
            <a:r>
              <a:rPr lang="en-US" altLang="zh-CN" sz="1900" dirty="0"/>
              <a:t>20%</a:t>
            </a:r>
            <a:r>
              <a:rPr lang="zh-CN" altLang="en-US" sz="1900" dirty="0"/>
              <a:t>，那么对离线预测的这批用户的流失预测概率进行从小到大的排序（不要去重），然后选取</a:t>
            </a:r>
            <a:r>
              <a:rPr lang="en-US" altLang="zh-CN" sz="1900" dirty="0"/>
              <a:t>80%</a:t>
            </a:r>
            <a:r>
              <a:rPr lang="zh-CN" altLang="en-US" sz="1900" dirty="0"/>
              <a:t>分位数的概率作为阈值，超过这个阈值的可以认为是流失的潜在用户。</a:t>
            </a:r>
          </a:p>
          <a:p>
            <a:pPr lvl="1"/>
            <a:r>
              <a:rPr lang="zh-CN" altLang="en-US" dirty="0"/>
              <a:t>关于动态阈值基于代价的选取可以参考</a:t>
            </a:r>
            <a:r>
              <a:rPr lang="en-US" altLang="zh-CN" dirty="0"/>
              <a:t>AWS </a:t>
            </a:r>
            <a:r>
              <a:rPr lang="en-US" altLang="zh-CN" dirty="0" err="1"/>
              <a:t>SageMaker</a:t>
            </a:r>
            <a:r>
              <a:rPr lang="zh-CN" altLang="en-US" dirty="0"/>
              <a:t>的一个例子：</a:t>
            </a:r>
            <a:r>
              <a:rPr lang="en-US" altLang="zh-CN" dirty="0"/>
              <a:t>https://github.com/awslabs/amazon-sagemaker-examples/blob/master/sagemaker_neo_compilation_jobs/xgboost_customer_churn/xgboost_customer_churn_neo.ipynb</a:t>
            </a:r>
            <a:endParaRPr lang="en-US" dirty="0"/>
          </a:p>
          <a:p>
            <a:pPr lvl="1"/>
            <a:endParaRPr lang="en-US" dirty="0"/>
          </a:p>
        </p:txBody>
      </p:sp>
    </p:spTree>
    <p:extLst>
      <p:ext uri="{BB962C8B-B14F-4D97-AF65-F5344CB8AC3E}">
        <p14:creationId xmlns:p14="http://schemas.microsoft.com/office/powerpoint/2010/main" val="4291710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907B-842C-4800-8F82-D8865A70734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CDDD4E50-9921-4130-8394-09721602E956}"/>
              </a:ext>
            </a:extLst>
          </p:cNvPr>
          <p:cNvSpPr>
            <a:spLocks noGrp="1"/>
          </p:cNvSpPr>
          <p:nvPr>
            <p:ph idx="1"/>
          </p:nvPr>
        </p:nvSpPr>
        <p:spPr>
          <a:xfrm>
            <a:off x="838200" y="1825625"/>
            <a:ext cx="10515600" cy="4667250"/>
          </a:xfrm>
        </p:spPr>
        <p:txBody>
          <a:bodyPr>
            <a:normAutofit/>
          </a:bodyPr>
          <a:lstStyle/>
          <a:p>
            <a:r>
              <a:rPr lang="zh-CN" altLang="en-US" b="1" dirty="0"/>
              <a:t>基于再缩放</a:t>
            </a:r>
            <a:r>
              <a:rPr lang="en-US" altLang="zh-CN" b="1" dirty="0" err="1"/>
              <a:t>rescalling</a:t>
            </a:r>
            <a:r>
              <a:rPr lang="zh-CN" altLang="en-US" b="1" dirty="0"/>
              <a:t>策略进行决策</a:t>
            </a:r>
            <a:r>
              <a:rPr lang="zh-CN" altLang="en-US" dirty="0"/>
              <a:t>（常用于二分类不均衡问题）：</a:t>
            </a:r>
            <a:endParaRPr lang="en-US" altLang="zh-CN" dirty="0"/>
          </a:p>
          <a:p>
            <a:pPr lvl="1"/>
            <a:r>
              <a:rPr lang="zh-CN" altLang="en-US" sz="2500" dirty="0"/>
              <a:t>比如</a:t>
            </a:r>
            <a:r>
              <a:rPr lang="zh-CN" altLang="en-US" sz="2500" b="1" dirty="0"/>
              <a:t>二分类的阈值判断使用正类个数与负类个数的比例</a:t>
            </a:r>
            <a:r>
              <a:rPr lang="zh-CN" altLang="en-US" sz="2500" dirty="0"/>
              <a:t>（假设正类样本小于负类样本），而不是使用一般的</a:t>
            </a:r>
            <a:r>
              <a:rPr lang="en-US" altLang="zh-CN" sz="2500" dirty="0"/>
              <a:t>0.5</a:t>
            </a:r>
            <a:r>
              <a:rPr lang="zh-CN" altLang="en-US" sz="2500" dirty="0"/>
              <a:t>阈值。</a:t>
            </a:r>
            <a:endParaRPr lang="en-US" altLang="zh-CN" sz="2500" dirty="0"/>
          </a:p>
          <a:p>
            <a:pPr lvl="2"/>
            <a:r>
              <a:rPr lang="zh-CN" altLang="en-US" sz="2100" b="1" dirty="0"/>
              <a:t>该决策假设训练集是真实样本总体的无偏采样</a:t>
            </a:r>
            <a:r>
              <a:rPr lang="zh-CN" altLang="en-US" sz="2100" dirty="0"/>
              <a:t>（简单地说就是指训练样本的分布的平均值等于真实样本总体分布的平均值），因此可以用观测几率代替真实几率。</a:t>
            </a:r>
            <a:r>
              <a:rPr lang="zh-CN" altLang="en-US" sz="2100" b="1" dirty="0"/>
              <a:t>实际场景中，这个假设往往不成立</a:t>
            </a:r>
            <a:r>
              <a:rPr lang="zh-CN" altLang="en-US" sz="2100" dirty="0"/>
              <a:t>。</a:t>
            </a:r>
            <a:endParaRPr lang="en-US" altLang="zh-CN" sz="2100" dirty="0"/>
          </a:p>
          <a:p>
            <a:pPr lvl="1"/>
            <a:r>
              <a:rPr lang="zh-CN" altLang="en-US" sz="2500" b="1" dirty="0"/>
              <a:t>对于多分类问题，可以给每个类别设置一个阈值（比如按照样本类别占比来设置阈值），最终分类器会选择对应类别的预测概率与该类别的阈值比值最大的类别作为预测结果</a:t>
            </a:r>
            <a:r>
              <a:rPr lang="zh-CN" altLang="en-US" sz="2500" dirty="0"/>
              <a:t>。</a:t>
            </a:r>
            <a:endParaRPr lang="en-US" altLang="zh-CN" sz="2500" dirty="0"/>
          </a:p>
          <a:p>
            <a:pPr lvl="2"/>
            <a:r>
              <a:rPr lang="en-US" altLang="zh-CN" sz="2100" dirty="0" err="1"/>
              <a:t>Sparkml</a:t>
            </a:r>
            <a:r>
              <a:rPr lang="zh-CN" altLang="en-US" sz="2100" dirty="0"/>
              <a:t>的逻辑回归模型处理多分类问题就是这样做的。</a:t>
            </a:r>
          </a:p>
        </p:txBody>
      </p:sp>
    </p:spTree>
    <p:extLst>
      <p:ext uri="{BB962C8B-B14F-4D97-AF65-F5344CB8AC3E}">
        <p14:creationId xmlns:p14="http://schemas.microsoft.com/office/powerpoint/2010/main" val="157798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D671-9C86-4C30-9ED1-9DC7776F6CB6}"/>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1F5922E5-44C8-45DC-AF8C-237083096470}"/>
              </a:ext>
            </a:extLst>
          </p:cNvPr>
          <p:cNvSpPr>
            <a:spLocks noGrp="1"/>
          </p:cNvSpPr>
          <p:nvPr>
            <p:ph idx="1"/>
          </p:nvPr>
        </p:nvSpPr>
        <p:spPr/>
        <p:txBody>
          <a:bodyPr/>
          <a:lstStyle/>
          <a:p>
            <a:r>
              <a:rPr lang="zh-CN" altLang="en-US" b="1" dirty="0"/>
              <a:t>对于二分类类别不均衡的情况下，在预测得到了概率以后，尽量不要设定某个阈值来判定是否是正例，能排序的话尽量通过排序来解决（比如返回</a:t>
            </a:r>
            <a:r>
              <a:rPr lang="en-US" altLang="zh-CN" b="1" dirty="0" err="1"/>
              <a:t>topK</a:t>
            </a:r>
            <a:r>
              <a:rPr lang="zh-CN" altLang="en-US" b="1" dirty="0"/>
              <a:t>的结果或者截断某分位数以上的结果）</a:t>
            </a:r>
            <a:r>
              <a:rPr lang="zh-CN" altLang="en-US" dirty="0"/>
              <a:t>。</a:t>
            </a:r>
            <a:endParaRPr lang="en-US" dirty="0"/>
          </a:p>
          <a:p>
            <a:endParaRPr lang="en-US" dirty="0"/>
          </a:p>
        </p:txBody>
      </p:sp>
    </p:spTree>
    <p:extLst>
      <p:ext uri="{BB962C8B-B14F-4D97-AF65-F5344CB8AC3E}">
        <p14:creationId xmlns:p14="http://schemas.microsoft.com/office/powerpoint/2010/main" val="3810933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2711"/>
          </a:xfrm>
        </p:spPr>
        <p:txBody>
          <a:bodyPr>
            <a:normAutofit/>
          </a:bodyPr>
          <a:lstStyle/>
          <a:p>
            <a:r>
              <a:rPr lang="zh-CN" altLang="en-US" dirty="0"/>
              <a:t>特征预处理</a:t>
            </a:r>
            <a:r>
              <a:rPr lang="en-US" altLang="zh-CN" dirty="0"/>
              <a:t>-----</a:t>
            </a:r>
            <a:r>
              <a:rPr lang="zh-CN" altLang="en-US" dirty="0"/>
              <a:t>特征变换</a:t>
            </a:r>
            <a:endParaRPr lang="en-US" dirty="0"/>
          </a:p>
        </p:txBody>
      </p:sp>
      <p:sp>
        <p:nvSpPr>
          <p:cNvPr id="3" name="Content Placeholder 2"/>
          <p:cNvSpPr>
            <a:spLocks noGrp="1"/>
          </p:cNvSpPr>
          <p:nvPr>
            <p:ph idx="1"/>
          </p:nvPr>
        </p:nvSpPr>
        <p:spPr>
          <a:xfrm>
            <a:off x="838200" y="1766807"/>
            <a:ext cx="10515600" cy="5091192"/>
          </a:xfrm>
        </p:spPr>
        <p:txBody>
          <a:bodyPr/>
          <a:lstStyle/>
          <a:p>
            <a:r>
              <a:rPr lang="zh-CN" altLang="en-US" b="1" dirty="0"/>
              <a:t>连续特征离散化，数值型</a:t>
            </a:r>
            <a:r>
              <a:rPr lang="en-US" altLang="zh-CN" b="1" dirty="0"/>
              <a:t>category</a:t>
            </a:r>
            <a:r>
              <a:rPr lang="zh-CN" altLang="en-US" b="1" dirty="0"/>
              <a:t>特征编码，特征缩放都属于特征变换</a:t>
            </a:r>
            <a:r>
              <a:rPr lang="zh-CN" altLang="en-US" dirty="0"/>
              <a:t>。</a:t>
            </a:r>
            <a:endParaRPr lang="en-US" altLang="zh-CN" dirty="0"/>
          </a:p>
          <a:p>
            <a:r>
              <a:rPr lang="zh-CN" altLang="en-US" dirty="0"/>
              <a:t>通过一个简单的例子，体会样本的变量</a:t>
            </a:r>
            <a:r>
              <a:rPr lang="en-US" altLang="zh-CN" dirty="0"/>
              <a:t>/</a:t>
            </a:r>
            <a:r>
              <a:rPr lang="zh-CN" altLang="en-US" dirty="0"/>
              <a:t>特征类型：</a:t>
            </a:r>
            <a:endParaRPr lang="en-US" altLang="zh-CN" dirty="0"/>
          </a:p>
          <a:p>
            <a:endParaRPr lang="en-US" dirty="0"/>
          </a:p>
        </p:txBody>
      </p:sp>
      <p:pic>
        <p:nvPicPr>
          <p:cNvPr id="4" name="Picture 3"/>
          <p:cNvPicPr>
            <a:picLocks noChangeAspect="1"/>
          </p:cNvPicPr>
          <p:nvPr/>
        </p:nvPicPr>
        <p:blipFill>
          <a:blip r:embed="rId3"/>
          <a:stretch>
            <a:fillRect/>
          </a:stretch>
        </p:blipFill>
        <p:spPr>
          <a:xfrm>
            <a:off x="1074057" y="3257181"/>
            <a:ext cx="4847772" cy="3285252"/>
          </a:xfrm>
          <a:prstGeom prst="rect">
            <a:avLst/>
          </a:prstGeo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3257181"/>
            <a:ext cx="4619969" cy="3309208"/>
          </a:xfrm>
          <a:prstGeom prst="rect">
            <a:avLst/>
          </a:prstGeom>
        </p:spPr>
      </p:pic>
    </p:spTree>
    <p:extLst>
      <p:ext uri="{BB962C8B-B14F-4D97-AF65-F5344CB8AC3E}">
        <p14:creationId xmlns:p14="http://schemas.microsoft.com/office/powerpoint/2010/main" val="2134017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9207"/>
          </a:xfrm>
        </p:spPr>
        <p:txBody>
          <a:bodyPr/>
          <a:lstStyle/>
          <a:p>
            <a:r>
              <a:rPr lang="zh-CN" altLang="en-US" dirty="0"/>
              <a:t>连续性特征离散化</a:t>
            </a:r>
            <a:endParaRPr lang="en-US" dirty="0"/>
          </a:p>
        </p:txBody>
      </p:sp>
      <p:sp>
        <p:nvSpPr>
          <p:cNvPr id="3" name="Content Placeholder 2"/>
          <p:cNvSpPr>
            <a:spLocks noGrp="1"/>
          </p:cNvSpPr>
          <p:nvPr>
            <p:ph idx="1"/>
          </p:nvPr>
        </p:nvSpPr>
        <p:spPr>
          <a:xfrm>
            <a:off x="838200" y="1773383"/>
            <a:ext cx="10515600" cy="4787074"/>
          </a:xfrm>
        </p:spPr>
        <p:txBody>
          <a:bodyPr>
            <a:normAutofit/>
          </a:bodyPr>
          <a:lstStyle/>
          <a:p>
            <a:r>
              <a:rPr lang="zh-CN" altLang="en-US" dirty="0"/>
              <a:t>离散化有什么好处？</a:t>
            </a:r>
            <a:endParaRPr lang="en-US" altLang="zh-CN" dirty="0"/>
          </a:p>
          <a:p>
            <a:pPr lvl="1"/>
            <a:r>
              <a:rPr lang="zh-CN" altLang="en-US" b="1" dirty="0"/>
              <a:t>离散化之后的特征对于异常数据具有较强的鲁棒性，模型会更稳定。</a:t>
            </a:r>
            <a:endParaRPr lang="en-US" altLang="zh-CN" b="1" dirty="0"/>
          </a:p>
          <a:p>
            <a:pPr lvl="1"/>
            <a:r>
              <a:rPr lang="zh-CN" altLang="en-US" b="1" dirty="0"/>
              <a:t>离散化相当于引入了非线性，</a:t>
            </a:r>
            <a:r>
              <a:rPr lang="zh-CN" altLang="en-US" dirty="0"/>
              <a:t>提升模型的表达能力，增强拟合能力。</a:t>
            </a:r>
            <a:endParaRPr lang="en-US" altLang="zh-CN" dirty="0"/>
          </a:p>
          <a:p>
            <a:pPr lvl="1"/>
            <a:r>
              <a:rPr lang="zh-CN" altLang="en-US" dirty="0"/>
              <a:t>离散化之后方便进行特征交叉：</a:t>
            </a:r>
            <a:endParaRPr lang="en-US" altLang="zh-CN" dirty="0"/>
          </a:p>
          <a:p>
            <a:pPr lvl="2"/>
            <a:r>
              <a:rPr lang="zh-CN" altLang="en-US" dirty="0"/>
              <a:t>两个连续特征之间不方便做特征交叉。</a:t>
            </a:r>
            <a:endParaRPr lang="en-US" altLang="zh-CN" dirty="0"/>
          </a:p>
          <a:p>
            <a:pPr lvl="3"/>
            <a:r>
              <a:rPr lang="zh-CN" altLang="en-US" dirty="0"/>
              <a:t>也有人对所有特征包括连续特征做</a:t>
            </a:r>
            <a:r>
              <a:rPr lang="en-US" altLang="zh-CN" dirty="0"/>
              <a:t>embedding</a:t>
            </a:r>
            <a:r>
              <a:rPr lang="zh-CN" altLang="en-US" dirty="0"/>
              <a:t>，然后对</a:t>
            </a:r>
            <a:r>
              <a:rPr lang="en-US" altLang="zh-CN" dirty="0"/>
              <a:t>embedding</a:t>
            </a:r>
            <a:r>
              <a:rPr lang="zh-CN" altLang="en-US" dirty="0"/>
              <a:t>向量做内积来表示特征交叉。他的实现是离散特征每个枚举值对应</a:t>
            </a:r>
            <a:r>
              <a:rPr lang="en-US" altLang="zh-CN" dirty="0"/>
              <a:t>1</a:t>
            </a:r>
            <a:r>
              <a:rPr lang="zh-CN" altLang="en-US" dirty="0"/>
              <a:t>个</a:t>
            </a:r>
            <a:r>
              <a:rPr lang="en-US" altLang="zh-CN" dirty="0"/>
              <a:t>embedding</a:t>
            </a:r>
            <a:r>
              <a:rPr lang="zh-CN" altLang="en-US" dirty="0"/>
              <a:t>向量，而连续特征只对应</a:t>
            </a:r>
            <a:r>
              <a:rPr lang="en-US" altLang="zh-CN" dirty="0"/>
              <a:t>1</a:t>
            </a:r>
            <a:r>
              <a:rPr lang="zh-CN" altLang="en-US" dirty="0"/>
              <a:t>个</a:t>
            </a:r>
            <a:r>
              <a:rPr lang="en-US" altLang="zh-CN" dirty="0"/>
              <a:t>embedding</a:t>
            </a:r>
            <a:r>
              <a:rPr lang="zh-CN" altLang="en-US" dirty="0"/>
              <a:t>向量。</a:t>
            </a:r>
            <a:endParaRPr lang="en-US" altLang="zh-CN" dirty="0"/>
          </a:p>
          <a:p>
            <a:pPr lvl="1"/>
            <a:r>
              <a:rPr lang="zh-CN" altLang="en-US" dirty="0"/>
              <a:t>使得模型要拟合的值大幅度降低，也降低了模型的复杂度。</a:t>
            </a:r>
            <a:endParaRPr lang="en-US" altLang="zh-CN" dirty="0"/>
          </a:p>
          <a:p>
            <a:r>
              <a:rPr lang="zh-CN" altLang="en-US" dirty="0"/>
              <a:t>离散化的缺点：</a:t>
            </a:r>
            <a:endParaRPr lang="en-US" altLang="zh-CN" dirty="0"/>
          </a:p>
          <a:p>
            <a:pPr lvl="1"/>
            <a:r>
              <a:rPr lang="zh-CN" altLang="en-US" dirty="0"/>
              <a:t>离散化可能会丢失特征的一些信息，可能使模型性能恶化。</a:t>
            </a:r>
            <a:endParaRPr lang="en-US" altLang="zh-CN" dirty="0"/>
          </a:p>
          <a:p>
            <a:pPr lvl="1"/>
            <a:r>
              <a:rPr lang="zh-CN" altLang="en-US" dirty="0"/>
              <a:t>离散化可能带入一些噪音。</a:t>
            </a:r>
            <a:endParaRPr lang="en-US" altLang="zh-CN" dirty="0"/>
          </a:p>
          <a:p>
            <a:endParaRPr lang="en-US" altLang="zh-CN" dirty="0"/>
          </a:p>
        </p:txBody>
      </p:sp>
    </p:spTree>
    <p:extLst>
      <p:ext uri="{BB962C8B-B14F-4D97-AF65-F5344CB8AC3E}">
        <p14:creationId xmlns:p14="http://schemas.microsoft.com/office/powerpoint/2010/main" val="861266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80052"/>
          </a:xfrm>
        </p:spPr>
        <p:txBody>
          <a:bodyPr/>
          <a:lstStyle/>
          <a:p>
            <a:r>
              <a:rPr lang="en-US" altLang="zh-CN" dirty="0"/>
              <a:t>Continue…..</a:t>
            </a:r>
            <a:endParaRPr lang="en-US" dirty="0"/>
          </a:p>
        </p:txBody>
      </p:sp>
      <p:sp>
        <p:nvSpPr>
          <p:cNvPr id="3" name="Content Placeholder 2"/>
          <p:cNvSpPr>
            <a:spLocks noGrp="1"/>
          </p:cNvSpPr>
          <p:nvPr>
            <p:ph idx="1"/>
          </p:nvPr>
        </p:nvSpPr>
        <p:spPr>
          <a:xfrm>
            <a:off x="838200" y="1945177"/>
            <a:ext cx="10515600" cy="4550215"/>
          </a:xfrm>
        </p:spPr>
        <p:txBody>
          <a:bodyPr>
            <a:normAutofit/>
          </a:bodyPr>
          <a:lstStyle/>
          <a:p>
            <a:r>
              <a:rPr lang="zh-CN" altLang="en-US" b="1" dirty="0"/>
              <a:t>什么时候考虑离散化</a:t>
            </a:r>
            <a:r>
              <a:rPr lang="zh-CN" altLang="en-US" dirty="0"/>
              <a:t>？</a:t>
            </a:r>
            <a:endParaRPr lang="en-US" altLang="zh-CN" dirty="0"/>
          </a:p>
          <a:p>
            <a:pPr lvl="1"/>
            <a:r>
              <a:rPr lang="zh-CN" altLang="en-US" dirty="0"/>
              <a:t>如果你之后选用的模型只接受离散特征：</a:t>
            </a:r>
            <a:endParaRPr lang="en-US" altLang="zh-CN" dirty="0"/>
          </a:p>
          <a:p>
            <a:pPr lvl="2"/>
            <a:r>
              <a:rPr lang="zh-CN" altLang="en-US" dirty="0"/>
              <a:t>比如多项分布朴素贝叶斯模型。</a:t>
            </a:r>
            <a:endParaRPr lang="en-US" altLang="zh-CN" dirty="0"/>
          </a:p>
          <a:p>
            <a:pPr lvl="1"/>
            <a:r>
              <a:rPr lang="zh-CN" altLang="en-US" dirty="0"/>
              <a:t>如果你想选用那些</a:t>
            </a:r>
            <a:r>
              <a:rPr lang="zh-CN" altLang="en-US" b="1" dirty="0"/>
              <a:t>倾向于使用离散特征的线性模型：</a:t>
            </a:r>
            <a:endParaRPr lang="en-US" altLang="zh-CN" b="1" dirty="0"/>
          </a:p>
          <a:p>
            <a:pPr lvl="2"/>
            <a:r>
              <a:rPr lang="zh-CN" altLang="en-US" dirty="0"/>
              <a:t>比如逻辑回归或者线性回归模型。</a:t>
            </a:r>
            <a:endParaRPr lang="en-US" altLang="zh-CN" dirty="0"/>
          </a:p>
          <a:p>
            <a:pPr lvl="1"/>
            <a:r>
              <a:rPr lang="zh-CN" altLang="en-US" dirty="0"/>
              <a:t>否则，可以暂时先不考虑离散化。</a:t>
            </a:r>
            <a:endParaRPr lang="en-US" altLang="zh-CN" dirty="0"/>
          </a:p>
          <a:p>
            <a:endParaRPr lang="en-US" dirty="0"/>
          </a:p>
        </p:txBody>
      </p:sp>
    </p:spTree>
    <p:extLst>
      <p:ext uri="{BB962C8B-B14F-4D97-AF65-F5344CB8AC3E}">
        <p14:creationId xmlns:p14="http://schemas.microsoft.com/office/powerpoint/2010/main" val="3830177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0BA9-CF3C-4861-8B14-A1621D166209}"/>
              </a:ext>
            </a:extLst>
          </p:cNvPr>
          <p:cNvSpPr>
            <a:spLocks noGrp="1"/>
          </p:cNvSpPr>
          <p:nvPr>
            <p:ph type="title"/>
          </p:nvPr>
        </p:nvSpPr>
        <p:spPr/>
        <p:txBody>
          <a:bodyPr/>
          <a:lstStyle/>
          <a:p>
            <a:r>
              <a:rPr lang="en-US" altLang="zh-CN" dirty="0"/>
              <a:t>Tips</a:t>
            </a:r>
            <a:r>
              <a:rPr lang="zh-CN" altLang="en-US" dirty="0"/>
              <a:t>：</a:t>
            </a:r>
            <a:br>
              <a:rPr lang="en-US" altLang="zh-CN" dirty="0"/>
            </a:br>
            <a:endParaRPr lang="en-US" dirty="0"/>
          </a:p>
        </p:txBody>
      </p:sp>
      <p:sp>
        <p:nvSpPr>
          <p:cNvPr id="3" name="Content Placeholder 2">
            <a:extLst>
              <a:ext uri="{FF2B5EF4-FFF2-40B4-BE49-F238E27FC236}">
                <a16:creationId xmlns:a16="http://schemas.microsoft.com/office/drawing/2014/main" id="{79FC5B3F-405B-4D4A-AE05-19694CD3237D}"/>
              </a:ext>
            </a:extLst>
          </p:cNvPr>
          <p:cNvSpPr>
            <a:spLocks noGrp="1"/>
          </p:cNvSpPr>
          <p:nvPr>
            <p:ph idx="1"/>
          </p:nvPr>
        </p:nvSpPr>
        <p:spPr/>
        <p:txBody>
          <a:bodyPr/>
          <a:lstStyle/>
          <a:p>
            <a:r>
              <a:rPr lang="zh-CN" altLang="en-US" b="1" dirty="0"/>
              <a:t>连续特征离散化的基本假设：</a:t>
            </a:r>
            <a:endParaRPr lang="en-US" altLang="zh-CN" b="1" dirty="0"/>
          </a:p>
          <a:p>
            <a:pPr lvl="1"/>
            <a:r>
              <a:rPr lang="zh-CN" altLang="en-US" dirty="0"/>
              <a:t>根据业务知识和目标任务，认为连续特征不同区间的取值对目标的贡献是不一样的，而同一个区间的取值对目标的贡献差不多。</a:t>
            </a:r>
            <a:endParaRPr lang="en-US" altLang="zh-CN" dirty="0"/>
          </a:p>
          <a:p>
            <a:r>
              <a:rPr lang="zh-CN" altLang="en-US" b="1" dirty="0"/>
              <a:t>即使是同样的连续性变量在不同的业务场景是否需要离散化都不一样</a:t>
            </a:r>
            <a:r>
              <a:rPr lang="zh-CN" altLang="en-US" dirty="0"/>
              <a:t>：</a:t>
            </a:r>
            <a:endParaRPr lang="en-US" altLang="zh-CN" dirty="0"/>
          </a:p>
          <a:p>
            <a:pPr lvl="1"/>
            <a:r>
              <a:rPr lang="zh-CN" altLang="en-US" dirty="0"/>
              <a:t>比如面积这样的连续性特征：</a:t>
            </a:r>
            <a:endParaRPr lang="en-US" altLang="zh-CN" dirty="0"/>
          </a:p>
          <a:p>
            <a:pPr lvl="2"/>
            <a:r>
              <a:rPr lang="zh-CN" altLang="en-US" dirty="0"/>
              <a:t>在预测房子单价的时候可能不需要离散化；</a:t>
            </a:r>
            <a:endParaRPr lang="en-US" altLang="zh-CN" dirty="0"/>
          </a:p>
          <a:p>
            <a:pPr lvl="2"/>
            <a:r>
              <a:rPr lang="zh-CN" altLang="en-US" dirty="0"/>
              <a:t>但是如果是预测房子是否热卖的时候，可能就需要做离散化。</a:t>
            </a:r>
            <a:endParaRPr lang="en-US" altLang="zh-CN" dirty="0"/>
          </a:p>
          <a:p>
            <a:endParaRPr lang="en-US" dirty="0"/>
          </a:p>
        </p:txBody>
      </p:sp>
    </p:spTree>
    <p:extLst>
      <p:ext uri="{BB962C8B-B14F-4D97-AF65-F5344CB8AC3E}">
        <p14:creationId xmlns:p14="http://schemas.microsoft.com/office/powerpoint/2010/main" val="3457535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3879"/>
          </a:xfrm>
        </p:spPr>
        <p:txBody>
          <a:bodyPr/>
          <a:lstStyle/>
          <a:p>
            <a:r>
              <a:rPr lang="zh-CN" altLang="en-US" dirty="0"/>
              <a:t>离散化的方法</a:t>
            </a:r>
            <a:endParaRPr lang="en-US" altLang="zh-CN" dirty="0"/>
          </a:p>
        </p:txBody>
      </p:sp>
      <p:sp>
        <p:nvSpPr>
          <p:cNvPr id="3" name="Content Placeholder 2"/>
          <p:cNvSpPr>
            <a:spLocks noGrp="1"/>
          </p:cNvSpPr>
          <p:nvPr>
            <p:ph idx="1"/>
          </p:nvPr>
        </p:nvSpPr>
        <p:spPr>
          <a:xfrm>
            <a:off x="838200" y="1979004"/>
            <a:ext cx="10515600" cy="3540648"/>
          </a:xfrm>
        </p:spPr>
        <p:txBody>
          <a:bodyPr>
            <a:normAutofit/>
          </a:bodyPr>
          <a:lstStyle/>
          <a:p>
            <a:r>
              <a:rPr lang="zh-CN" altLang="en-US" dirty="0"/>
              <a:t>离散化的常用方法是分箱（也叫分桶），分箱具体包括两方面：</a:t>
            </a:r>
            <a:endParaRPr lang="en-US" altLang="zh-CN" dirty="0"/>
          </a:p>
          <a:p>
            <a:pPr lvl="1"/>
            <a:r>
              <a:rPr lang="zh-CN" altLang="en-US" b="1" dirty="0"/>
              <a:t>把多值的离散特征变成少值的离散特征</a:t>
            </a:r>
            <a:r>
              <a:rPr lang="zh-CN" altLang="en-US" dirty="0"/>
              <a:t>。</a:t>
            </a:r>
            <a:endParaRPr lang="en-US" altLang="zh-CN" dirty="0"/>
          </a:p>
          <a:p>
            <a:pPr lvl="2"/>
            <a:r>
              <a:rPr lang="zh-CN" altLang="en-US" dirty="0"/>
              <a:t>一种方法是根据业务知识</a:t>
            </a:r>
            <a:r>
              <a:rPr lang="zh-CN" altLang="en-US" b="1" dirty="0"/>
              <a:t>建立这样多值</a:t>
            </a:r>
            <a:r>
              <a:rPr lang="en-US" altLang="zh-CN" b="1" dirty="0"/>
              <a:t>---》</a:t>
            </a:r>
            <a:r>
              <a:rPr lang="zh-CN" altLang="en-US" b="1" dirty="0"/>
              <a:t>少值的映射（也叫特征向上合并）</a:t>
            </a:r>
            <a:r>
              <a:rPr lang="zh-CN" altLang="en-US" dirty="0"/>
              <a:t>；</a:t>
            </a:r>
            <a:endParaRPr lang="en-US" altLang="zh-CN" dirty="0"/>
          </a:p>
          <a:p>
            <a:pPr lvl="2"/>
            <a:r>
              <a:rPr lang="zh-CN" altLang="en-US" dirty="0"/>
              <a:t>另一种方法是先把多值离散特征做对目标变量感知的特征编码（详见后面会讲到的离散特征的</a:t>
            </a:r>
            <a:r>
              <a:rPr lang="en-US" altLang="zh-CN" dirty="0"/>
              <a:t>target encoding</a:t>
            </a:r>
            <a:r>
              <a:rPr lang="zh-CN" altLang="en-US" dirty="0"/>
              <a:t>编码方式），变成单个连续特征，然后再进行连续特征的离散化。</a:t>
            </a:r>
            <a:endParaRPr lang="en-US" altLang="zh-CN" dirty="0"/>
          </a:p>
          <a:p>
            <a:pPr lvl="1"/>
            <a:r>
              <a:rPr lang="zh-CN" altLang="en-US" dirty="0"/>
              <a:t>把连续特征离散化（</a:t>
            </a:r>
            <a:r>
              <a:rPr lang="zh-CN" altLang="en-US" b="1" dirty="0"/>
              <a:t>我们下面的讨论都针对这个情况</a:t>
            </a:r>
            <a:r>
              <a:rPr lang="zh-CN" altLang="en-US" dirty="0"/>
              <a:t>）</a:t>
            </a:r>
            <a:endParaRPr lang="en-US" altLang="zh-CN" dirty="0"/>
          </a:p>
          <a:p>
            <a:pPr lvl="2"/>
            <a:endParaRPr lang="en-US" dirty="0"/>
          </a:p>
        </p:txBody>
      </p:sp>
    </p:spTree>
    <p:extLst>
      <p:ext uri="{BB962C8B-B14F-4D97-AF65-F5344CB8AC3E}">
        <p14:creationId xmlns:p14="http://schemas.microsoft.com/office/powerpoint/2010/main" val="3620167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3514-0D4F-483F-B6AC-70669F9DA2F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C45561A-B79C-44CE-A605-833BBE9B7AFF}"/>
              </a:ext>
            </a:extLst>
          </p:cNvPr>
          <p:cNvSpPr>
            <a:spLocks noGrp="1"/>
          </p:cNvSpPr>
          <p:nvPr>
            <p:ph idx="1"/>
          </p:nvPr>
        </p:nvSpPr>
        <p:spPr/>
        <p:txBody>
          <a:bodyPr>
            <a:normAutofit lnSpcReduction="10000"/>
          </a:bodyPr>
          <a:lstStyle/>
          <a:p>
            <a:r>
              <a:rPr lang="zh-CN" altLang="en-US" dirty="0"/>
              <a:t>分箱方法又分为：</a:t>
            </a:r>
            <a:endParaRPr lang="en-US" altLang="zh-CN" dirty="0"/>
          </a:p>
          <a:p>
            <a:pPr lvl="1"/>
            <a:r>
              <a:rPr lang="zh-CN" altLang="en-US" dirty="0"/>
              <a:t>有监督分箱</a:t>
            </a:r>
            <a:r>
              <a:rPr lang="en-US" altLang="zh-CN" dirty="0"/>
              <a:t>: </a:t>
            </a:r>
            <a:r>
              <a:rPr lang="zh-CN" altLang="en-US" dirty="0"/>
              <a:t>（</a:t>
            </a:r>
            <a:r>
              <a:rPr lang="zh-CN" altLang="en-US" b="1" dirty="0"/>
              <a:t>分箱数量是动态确定的</a:t>
            </a:r>
            <a:r>
              <a:rPr lang="zh-CN" altLang="en-US" dirty="0"/>
              <a:t>）</a:t>
            </a:r>
            <a:endParaRPr lang="en-US" altLang="zh-CN" dirty="0"/>
          </a:p>
          <a:p>
            <a:pPr lvl="2"/>
            <a:r>
              <a:rPr lang="zh-CN" altLang="en-US" dirty="0"/>
              <a:t>决策树分箱：</a:t>
            </a:r>
            <a:endParaRPr lang="en-US" altLang="zh-CN" dirty="0"/>
          </a:p>
          <a:p>
            <a:pPr lvl="3"/>
            <a:r>
              <a:rPr lang="zh-CN" altLang="en-US" dirty="0"/>
              <a:t>利用决策树做单变量特征的拟合，从而获得节点的划分值来进行分箱。</a:t>
            </a:r>
            <a:endParaRPr lang="en-US" altLang="zh-CN" dirty="0"/>
          </a:p>
          <a:p>
            <a:pPr lvl="2"/>
            <a:r>
              <a:rPr lang="zh-CN" altLang="en-US" dirty="0"/>
              <a:t>卡方分箱：（只适用与分类任务和连续性特征）</a:t>
            </a:r>
            <a:endParaRPr lang="en-US" altLang="zh-CN" dirty="0"/>
          </a:p>
          <a:p>
            <a:pPr lvl="3"/>
            <a:r>
              <a:rPr lang="zh-CN" altLang="en-US" dirty="0"/>
              <a:t>对连续性特征的值排序，把每一个单独的值视为一个分箱。计算相邻两个分箱合并后的卡方值，最后合并卡方值最小的相邻分箱。重复上述过程，直到满足结束条件。</a:t>
            </a:r>
            <a:endParaRPr lang="en-US" altLang="zh-CN" dirty="0"/>
          </a:p>
          <a:p>
            <a:pPr lvl="3"/>
            <a:r>
              <a:rPr lang="zh-CN" altLang="en-US" dirty="0"/>
              <a:t>背后的思想：</a:t>
            </a:r>
            <a:r>
              <a:rPr lang="zh-CN" altLang="en-US" b="1" dirty="0"/>
              <a:t>如果两个相邻的区间</a:t>
            </a:r>
            <a:r>
              <a:rPr lang="en-US" altLang="zh-CN" b="1" dirty="0"/>
              <a:t>/</a:t>
            </a:r>
            <a:r>
              <a:rPr lang="zh-CN" altLang="en-US" b="1" dirty="0"/>
              <a:t>分箱具有非常类似的目标变量类别分布，那么这两个区间可以合并；否则它们应该分开。低卡方值表明它们具有相似的类别分布。</a:t>
            </a:r>
            <a:endParaRPr lang="en-US" altLang="zh-CN" b="1" dirty="0"/>
          </a:p>
          <a:p>
            <a:pPr lvl="1"/>
            <a:r>
              <a:rPr lang="zh-CN" altLang="en-US" dirty="0"/>
              <a:t>无监督分箱：（</a:t>
            </a:r>
            <a:r>
              <a:rPr lang="zh-CN" altLang="en-US" b="1" dirty="0"/>
              <a:t>分箱数量是静态指定的</a:t>
            </a:r>
            <a:r>
              <a:rPr lang="zh-CN" altLang="en-US" dirty="0"/>
              <a:t>）</a:t>
            </a:r>
            <a:endParaRPr lang="en-US" altLang="zh-CN" dirty="0"/>
          </a:p>
          <a:p>
            <a:pPr lvl="2"/>
            <a:r>
              <a:rPr lang="zh-CN" altLang="en-US" dirty="0"/>
              <a:t>等频分箱：按照观测个数均分为</a:t>
            </a:r>
            <a:r>
              <a:rPr lang="en-US" altLang="zh-CN" dirty="0"/>
              <a:t>N</a:t>
            </a:r>
            <a:r>
              <a:rPr lang="zh-CN" altLang="en-US" dirty="0"/>
              <a:t>等分，每个分箱里面的观测数量基本一致；</a:t>
            </a:r>
            <a:endParaRPr lang="en-US" altLang="zh-CN" dirty="0"/>
          </a:p>
          <a:p>
            <a:pPr lvl="2"/>
            <a:r>
              <a:rPr lang="zh-CN" altLang="en-US" dirty="0"/>
              <a:t>等宽分箱：把连续特征的值从最小值到最大值之间均分为</a:t>
            </a:r>
            <a:r>
              <a:rPr lang="en-US" altLang="zh-CN" dirty="0"/>
              <a:t>N</a:t>
            </a:r>
            <a:r>
              <a:rPr lang="zh-CN" altLang="en-US" dirty="0"/>
              <a:t>等份，每个区间是一个分箱；</a:t>
            </a:r>
            <a:endParaRPr lang="en-US" altLang="zh-CN" dirty="0"/>
          </a:p>
          <a:p>
            <a:pPr lvl="2"/>
            <a:r>
              <a:rPr lang="zh-CN" altLang="en-US" dirty="0"/>
              <a:t>聚类分箱：利用聚类算法比如</a:t>
            </a:r>
            <a:r>
              <a:rPr lang="en-US" altLang="zh-CN" dirty="0" err="1"/>
              <a:t>kmeans</a:t>
            </a:r>
            <a:r>
              <a:rPr lang="zh-CN" altLang="en-US" dirty="0"/>
              <a:t>做单特征聚类，簇标记作为该特征的离散值。</a:t>
            </a:r>
            <a:endParaRPr lang="en-US" altLang="zh-CN" dirty="0"/>
          </a:p>
          <a:p>
            <a:endParaRPr lang="en-US" dirty="0"/>
          </a:p>
        </p:txBody>
      </p:sp>
    </p:spTree>
    <p:extLst>
      <p:ext uri="{BB962C8B-B14F-4D97-AF65-F5344CB8AC3E}">
        <p14:creationId xmlns:p14="http://schemas.microsoft.com/office/powerpoint/2010/main" val="240456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660"/>
          </a:xfrm>
        </p:spPr>
        <p:txBody>
          <a:bodyPr>
            <a:normAutofit/>
          </a:bodyPr>
          <a:lstStyle/>
          <a:p>
            <a:pPr lvl="1"/>
            <a:r>
              <a:rPr lang="en-US" altLang="zh-CN" sz="4400" dirty="0"/>
              <a:t>Tips</a:t>
            </a:r>
          </a:p>
        </p:txBody>
      </p:sp>
      <p:sp>
        <p:nvSpPr>
          <p:cNvPr id="3" name="Content Placeholder 2"/>
          <p:cNvSpPr>
            <a:spLocks noGrp="1"/>
          </p:cNvSpPr>
          <p:nvPr>
            <p:ph idx="1"/>
          </p:nvPr>
        </p:nvSpPr>
        <p:spPr>
          <a:xfrm>
            <a:off x="838200" y="1686909"/>
            <a:ext cx="10515600" cy="4903077"/>
          </a:xfrm>
        </p:spPr>
        <p:txBody>
          <a:bodyPr>
            <a:normAutofit/>
          </a:bodyPr>
          <a:lstStyle/>
          <a:p>
            <a:r>
              <a:rPr lang="zh-CN" altLang="en-US" b="1" dirty="0"/>
              <a:t>对于无监督分箱，如何确定分箱的数量和边界</a:t>
            </a:r>
            <a:r>
              <a:rPr lang="zh-CN" altLang="en-US" dirty="0"/>
              <a:t>？</a:t>
            </a:r>
            <a:endParaRPr lang="en-US" altLang="zh-CN" dirty="0"/>
          </a:p>
          <a:p>
            <a:pPr lvl="1"/>
            <a:r>
              <a:rPr lang="zh-CN" altLang="en-US" dirty="0"/>
              <a:t>在考虑这个问题的时候，先需要考虑分箱大小不能太小也不能太大。</a:t>
            </a:r>
            <a:endParaRPr lang="en-US" altLang="zh-CN" dirty="0"/>
          </a:p>
          <a:p>
            <a:pPr lvl="2"/>
            <a:r>
              <a:rPr lang="zh-CN" altLang="en-US" b="1" dirty="0"/>
              <a:t>分箱大小必须足够小</a:t>
            </a:r>
            <a:r>
              <a:rPr lang="zh-CN" altLang="en-US" dirty="0"/>
              <a:t>，使得箱内的属性取值变化对样本标记</a:t>
            </a:r>
            <a:r>
              <a:rPr lang="en-US" altLang="zh-CN" dirty="0"/>
              <a:t>/</a:t>
            </a:r>
            <a:r>
              <a:rPr lang="zh-CN" altLang="en-US" dirty="0"/>
              <a:t>目标变量的影响基本在一个不大范围。</a:t>
            </a:r>
            <a:endParaRPr lang="en-US" altLang="zh-CN" dirty="0"/>
          </a:p>
          <a:p>
            <a:pPr lvl="3"/>
            <a:r>
              <a:rPr lang="zh-CN" altLang="en-US" dirty="0"/>
              <a:t>即不能出现这样的情况：单个分箱的内部，样本标记输出变化很大。</a:t>
            </a:r>
          </a:p>
          <a:p>
            <a:pPr lvl="2"/>
            <a:r>
              <a:rPr lang="zh-CN" altLang="en-US" b="1" dirty="0"/>
              <a:t>分箱大小必须足够大</a:t>
            </a:r>
            <a:r>
              <a:rPr lang="zh-CN" altLang="en-US" dirty="0"/>
              <a:t>，使每个箱内都有足够的样本。</a:t>
            </a:r>
          </a:p>
          <a:p>
            <a:pPr lvl="3"/>
            <a:r>
              <a:rPr lang="zh-CN" altLang="en-US" dirty="0"/>
              <a:t>如果箱内样本太少，则随机性太大，不具有统计意义上的说服力。</a:t>
            </a:r>
          </a:p>
          <a:p>
            <a:pPr lvl="1"/>
            <a:r>
              <a:rPr lang="zh-CN" altLang="en-US" dirty="0"/>
              <a:t>然后根据业务领域的经验来指定：</a:t>
            </a:r>
            <a:endParaRPr lang="en-US" altLang="zh-CN" dirty="0"/>
          </a:p>
          <a:p>
            <a:pPr lvl="2"/>
            <a:r>
              <a:rPr lang="zh-CN" altLang="en-US" b="1" dirty="0"/>
              <a:t>准则是结合业务并要求不同的分箱对目标变量的作用不同。</a:t>
            </a:r>
            <a:endParaRPr lang="en-US" altLang="zh-CN" b="1" dirty="0"/>
          </a:p>
          <a:p>
            <a:pPr lvl="1"/>
            <a:r>
              <a:rPr lang="zh-CN" altLang="en-US" dirty="0"/>
              <a:t>或根据模型指定</a:t>
            </a:r>
            <a:r>
              <a:rPr lang="en-US" altLang="zh-CN" dirty="0"/>
              <a:t>: </a:t>
            </a:r>
            <a:r>
              <a:rPr lang="zh-CN" altLang="en-US" dirty="0"/>
              <a:t>根据具体任务来训练分箱之后的数据集，通过超参数搜索来确定最优的分箱数量和分箱边界。</a:t>
            </a:r>
            <a:endParaRPr lang="en-US" altLang="zh-CN" dirty="0"/>
          </a:p>
          <a:p>
            <a:r>
              <a:rPr lang="zh-CN" altLang="en-US" b="1" dirty="0"/>
              <a:t>尽量优先选择有监督分箱方法</a:t>
            </a:r>
            <a:r>
              <a:rPr lang="zh-CN" altLang="en-US" dirty="0"/>
              <a:t>。</a:t>
            </a:r>
            <a:endParaRPr lang="en-US" altLang="zh-CN" dirty="0"/>
          </a:p>
          <a:p>
            <a:pPr lvl="3"/>
            <a:endParaRPr lang="en-US" dirty="0"/>
          </a:p>
        </p:txBody>
      </p:sp>
    </p:spTree>
    <p:extLst>
      <p:ext uri="{BB962C8B-B14F-4D97-AF65-F5344CB8AC3E}">
        <p14:creationId xmlns:p14="http://schemas.microsoft.com/office/powerpoint/2010/main" val="67893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什么是特征？</a:t>
            </a:r>
            <a:endParaRPr lang="en-US" dirty="0"/>
          </a:p>
        </p:txBody>
      </p:sp>
      <p:sp>
        <p:nvSpPr>
          <p:cNvPr id="3" name="Content Placeholder 2"/>
          <p:cNvSpPr>
            <a:spLocks noGrp="1"/>
          </p:cNvSpPr>
          <p:nvPr>
            <p:ph idx="1"/>
          </p:nvPr>
        </p:nvSpPr>
        <p:spPr>
          <a:xfrm>
            <a:off x="838200" y="1825625"/>
            <a:ext cx="10515600" cy="4503738"/>
          </a:xfrm>
        </p:spPr>
        <p:txBody>
          <a:bodyPr>
            <a:normAutofit/>
          </a:bodyPr>
          <a:lstStyle/>
          <a:p>
            <a:r>
              <a:rPr lang="zh-CN" altLang="en-US" dirty="0"/>
              <a:t>特征的别名：字段，属性，自变量</a:t>
            </a:r>
            <a:endParaRPr lang="en-US" altLang="zh-CN" dirty="0"/>
          </a:p>
          <a:p>
            <a:pPr lvl="1"/>
            <a:r>
              <a:rPr lang="en-US" altLang="zh-CN" dirty="0"/>
              <a:t>PPT</a:t>
            </a:r>
            <a:r>
              <a:rPr lang="zh-CN" altLang="en-US" dirty="0"/>
              <a:t>中可能会混用这些别名。</a:t>
            </a:r>
            <a:endParaRPr lang="en-US" altLang="zh-CN" dirty="0"/>
          </a:p>
          <a:p>
            <a:endParaRPr lang="en-US" altLang="zh-CN" dirty="0"/>
          </a:p>
          <a:p>
            <a:r>
              <a:rPr lang="zh-CN" altLang="en-US" dirty="0"/>
              <a:t>特征的类型：</a:t>
            </a:r>
            <a:endParaRPr lang="en-US" altLang="zh-CN" dirty="0"/>
          </a:p>
          <a:p>
            <a:pPr lvl="1"/>
            <a:r>
              <a:rPr lang="zh-CN" altLang="en-US" dirty="0"/>
              <a:t>基本特征：</a:t>
            </a:r>
            <a:endParaRPr lang="en-US" altLang="zh-CN" dirty="0"/>
          </a:p>
          <a:p>
            <a:pPr lvl="2"/>
            <a:r>
              <a:rPr lang="zh-CN" altLang="en-US" dirty="0"/>
              <a:t>比如</a:t>
            </a:r>
            <a:r>
              <a:rPr lang="en-US" altLang="zh-CN" dirty="0"/>
              <a:t>IP</a:t>
            </a:r>
            <a:r>
              <a:rPr lang="zh-CN" altLang="en-US" dirty="0"/>
              <a:t>地址，性别，年龄，常驻地，手机厂商等等</a:t>
            </a:r>
            <a:endParaRPr lang="en-US" altLang="zh-CN" dirty="0"/>
          </a:p>
          <a:p>
            <a:pPr lvl="1"/>
            <a:r>
              <a:rPr lang="zh-CN" altLang="en-US" dirty="0"/>
              <a:t>统计特征：</a:t>
            </a:r>
            <a:endParaRPr lang="en-US" altLang="zh-CN" dirty="0"/>
          </a:p>
          <a:p>
            <a:pPr lvl="2"/>
            <a:r>
              <a:rPr lang="zh-CN" altLang="en-US" dirty="0"/>
              <a:t>比如用户一个星期的点击率，游戏玩家一周内的累积消费金额等等</a:t>
            </a:r>
            <a:endParaRPr lang="en-US" altLang="zh-CN" dirty="0"/>
          </a:p>
          <a:p>
            <a:pPr lvl="1"/>
            <a:r>
              <a:rPr lang="zh-CN" altLang="en-US" dirty="0"/>
              <a:t>组合特征：</a:t>
            </a:r>
            <a:endParaRPr lang="en-US" altLang="zh-CN" dirty="0"/>
          </a:p>
          <a:p>
            <a:pPr lvl="2"/>
            <a:r>
              <a:rPr lang="zh-CN" altLang="en-US" dirty="0"/>
              <a:t>比如用户最近点击过的</a:t>
            </a:r>
            <a:r>
              <a:rPr lang="en-US" altLang="zh-CN" dirty="0"/>
              <a:t>10</a:t>
            </a:r>
            <a:r>
              <a:rPr lang="zh-CN" altLang="en-US" dirty="0"/>
              <a:t>个商品组成的</a:t>
            </a:r>
            <a:r>
              <a:rPr lang="en-US" altLang="zh-CN" dirty="0" err="1"/>
              <a:t>itemid</a:t>
            </a:r>
            <a:r>
              <a:rPr lang="zh-CN" altLang="en-US" dirty="0"/>
              <a:t>序列特征</a:t>
            </a:r>
            <a:endParaRPr lang="en-US" altLang="zh-CN" dirty="0"/>
          </a:p>
          <a:p>
            <a:pPr lvl="2"/>
            <a:r>
              <a:rPr lang="zh-CN" altLang="en-US" dirty="0"/>
              <a:t>比如男性用户且使用苹果手机这样的交叉特征</a:t>
            </a:r>
            <a:endParaRPr lang="en-US" altLang="zh-CN" dirty="0"/>
          </a:p>
          <a:p>
            <a:endParaRPr lang="en-US" dirty="0"/>
          </a:p>
        </p:txBody>
      </p:sp>
    </p:spTree>
    <p:extLst>
      <p:ext uri="{BB962C8B-B14F-4D97-AF65-F5344CB8AC3E}">
        <p14:creationId xmlns:p14="http://schemas.microsoft.com/office/powerpoint/2010/main" val="2971650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数值型</a:t>
            </a:r>
            <a:r>
              <a:rPr lang="en-US" altLang="zh-CN" dirty="0"/>
              <a:t>category</a:t>
            </a:r>
            <a:r>
              <a:rPr lang="zh-CN" altLang="en-US" dirty="0"/>
              <a:t>特征编码</a:t>
            </a:r>
            <a:endParaRPr lang="en-US" dirty="0"/>
          </a:p>
        </p:txBody>
      </p:sp>
      <p:sp>
        <p:nvSpPr>
          <p:cNvPr id="3" name="Content Placeholder 2"/>
          <p:cNvSpPr>
            <a:spLocks noGrp="1"/>
          </p:cNvSpPr>
          <p:nvPr>
            <p:ph idx="1"/>
          </p:nvPr>
        </p:nvSpPr>
        <p:spPr>
          <a:xfrm>
            <a:off x="838200" y="1945758"/>
            <a:ext cx="10515600" cy="3934538"/>
          </a:xfrm>
        </p:spPr>
        <p:txBody>
          <a:bodyPr>
            <a:normAutofit/>
          </a:bodyPr>
          <a:lstStyle/>
          <a:p>
            <a:r>
              <a:rPr lang="zh-CN" altLang="en-US" dirty="0"/>
              <a:t>数值型</a:t>
            </a:r>
            <a:r>
              <a:rPr lang="en-US" altLang="zh-CN" dirty="0"/>
              <a:t>category</a:t>
            </a:r>
            <a:r>
              <a:rPr lang="zh-CN" altLang="en-US" dirty="0"/>
              <a:t>特征有两个来源：</a:t>
            </a:r>
            <a:endParaRPr lang="en-US" altLang="zh-CN" dirty="0"/>
          </a:p>
          <a:p>
            <a:pPr lvl="1"/>
            <a:r>
              <a:rPr lang="zh-CN" altLang="en-US" dirty="0"/>
              <a:t>字符串</a:t>
            </a:r>
            <a:r>
              <a:rPr lang="en-US" altLang="zh-CN" dirty="0"/>
              <a:t>category</a:t>
            </a:r>
            <a:r>
              <a:rPr lang="zh-CN" altLang="en-US" dirty="0"/>
              <a:t>特征转为的数值型</a:t>
            </a:r>
            <a:r>
              <a:rPr lang="en-US" altLang="zh-CN" dirty="0"/>
              <a:t>category</a:t>
            </a:r>
            <a:r>
              <a:rPr lang="zh-CN" altLang="en-US" dirty="0"/>
              <a:t>特征</a:t>
            </a:r>
            <a:endParaRPr lang="en-US" altLang="zh-CN" dirty="0"/>
          </a:p>
          <a:p>
            <a:pPr lvl="1"/>
            <a:r>
              <a:rPr lang="zh-CN" altLang="en-US" dirty="0"/>
              <a:t>拿到的原始特征就是数值型</a:t>
            </a:r>
            <a:r>
              <a:rPr lang="en-US" altLang="zh-CN" dirty="0"/>
              <a:t>category</a:t>
            </a:r>
            <a:r>
              <a:rPr lang="zh-CN" altLang="en-US" dirty="0"/>
              <a:t>特征</a:t>
            </a:r>
            <a:endParaRPr lang="en-US" altLang="zh-CN" dirty="0"/>
          </a:p>
          <a:p>
            <a:r>
              <a:rPr lang="zh-CN" altLang="en-US" dirty="0"/>
              <a:t>为什么要对数值型</a:t>
            </a:r>
            <a:r>
              <a:rPr lang="en-US" altLang="zh-CN" dirty="0"/>
              <a:t>category</a:t>
            </a:r>
            <a:r>
              <a:rPr lang="zh-CN" altLang="en-US" dirty="0"/>
              <a:t>变量编码？</a:t>
            </a:r>
            <a:endParaRPr lang="en-US" altLang="zh-CN" dirty="0"/>
          </a:p>
          <a:p>
            <a:pPr lvl="1"/>
            <a:r>
              <a:rPr lang="zh-CN" altLang="en-US" b="1" dirty="0"/>
              <a:t>为了后续更方便和更好的处理特征以及模型拟合</a:t>
            </a:r>
            <a:r>
              <a:rPr lang="zh-CN" altLang="en-US" dirty="0"/>
              <a:t>：</a:t>
            </a:r>
            <a:endParaRPr lang="en-US" altLang="zh-CN" dirty="0"/>
          </a:p>
          <a:p>
            <a:pPr lvl="2"/>
            <a:r>
              <a:rPr lang="zh-CN" altLang="en-US" dirty="0"/>
              <a:t>或者从计算复杂度方面（特征维度）</a:t>
            </a:r>
            <a:endParaRPr lang="en-US" altLang="zh-CN" dirty="0"/>
          </a:p>
          <a:p>
            <a:pPr lvl="2"/>
            <a:r>
              <a:rPr lang="zh-CN" altLang="en-US" dirty="0"/>
              <a:t>或者从隐含语义方面（特征</a:t>
            </a:r>
            <a:r>
              <a:rPr lang="en-US" altLang="zh-CN" dirty="0"/>
              <a:t>embedding</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324837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77"/>
          </a:xfrm>
        </p:spPr>
        <p:txBody>
          <a:bodyPr/>
          <a:lstStyle/>
          <a:p>
            <a:r>
              <a:rPr lang="en-US" altLang="zh-CN" dirty="0"/>
              <a:t>Category</a:t>
            </a:r>
            <a:r>
              <a:rPr lang="zh-CN" altLang="en-US" dirty="0"/>
              <a:t>特征常用的编码方式：</a:t>
            </a:r>
            <a:endParaRPr lang="en-US" altLang="zh-CN" dirty="0"/>
          </a:p>
        </p:txBody>
      </p:sp>
      <p:sp>
        <p:nvSpPr>
          <p:cNvPr id="3" name="Content Placeholder 2"/>
          <p:cNvSpPr>
            <a:spLocks noGrp="1"/>
          </p:cNvSpPr>
          <p:nvPr>
            <p:ph idx="1"/>
          </p:nvPr>
        </p:nvSpPr>
        <p:spPr>
          <a:xfrm>
            <a:off x="838200" y="1520457"/>
            <a:ext cx="10515600" cy="4378320"/>
          </a:xfrm>
        </p:spPr>
        <p:txBody>
          <a:bodyPr>
            <a:normAutofit/>
          </a:bodyPr>
          <a:lstStyle/>
          <a:p>
            <a:r>
              <a:rPr lang="en-US" altLang="zh-CN" dirty="0"/>
              <a:t>One-hot</a:t>
            </a:r>
            <a:r>
              <a:rPr lang="zh-CN" altLang="en-US" dirty="0"/>
              <a:t>向量（</a:t>
            </a:r>
            <a:r>
              <a:rPr lang="zh-CN" altLang="en-US" b="1" dirty="0"/>
              <a:t>适用于</a:t>
            </a:r>
            <a:r>
              <a:rPr lang="en-US" altLang="zh-CN" b="1" dirty="0"/>
              <a:t>category</a:t>
            </a:r>
            <a:r>
              <a:rPr lang="zh-CN" altLang="en-US" b="1" dirty="0"/>
              <a:t>特征的基数不大的情况</a:t>
            </a:r>
            <a:r>
              <a:rPr lang="zh-CN" altLang="en-US" dirty="0"/>
              <a:t>）</a:t>
            </a:r>
            <a:endParaRPr lang="en-US" altLang="zh-CN" dirty="0"/>
          </a:p>
          <a:p>
            <a:pPr lvl="1"/>
            <a:r>
              <a:rPr lang="zh-CN" altLang="en-US" dirty="0"/>
              <a:t>对于一个有</a:t>
            </a:r>
            <a:r>
              <a:rPr lang="en-US" altLang="zh-CN" dirty="0"/>
              <a:t>m</a:t>
            </a:r>
            <a:r>
              <a:rPr lang="zh-CN" altLang="en-US" dirty="0"/>
              <a:t>个</a:t>
            </a:r>
            <a:r>
              <a:rPr lang="en-US" altLang="zh-CN" dirty="0"/>
              <a:t>category</a:t>
            </a:r>
            <a:r>
              <a:rPr lang="zh-CN" altLang="en-US" dirty="0"/>
              <a:t>的特征，经过独热编码处理后，会变为</a:t>
            </a:r>
            <a:r>
              <a:rPr lang="en-US" altLang="zh-CN" dirty="0"/>
              <a:t>m</a:t>
            </a:r>
            <a:r>
              <a:rPr lang="zh-CN" altLang="en-US" dirty="0"/>
              <a:t>个二元特征，这</a:t>
            </a:r>
            <a:r>
              <a:rPr lang="en-US" altLang="zh-CN" dirty="0"/>
              <a:t>m</a:t>
            </a:r>
            <a:r>
              <a:rPr lang="zh-CN" altLang="en-US" dirty="0"/>
              <a:t>个二元特征互斥，每次只有一个激活。</a:t>
            </a:r>
            <a:endParaRPr lang="en-US" altLang="zh-CN" dirty="0"/>
          </a:p>
          <a:p>
            <a:pPr lvl="1"/>
            <a:r>
              <a:rPr lang="zh-CN" altLang="en-US" dirty="0"/>
              <a:t>优点：</a:t>
            </a:r>
            <a:endParaRPr lang="en-US" altLang="zh-CN" dirty="0"/>
          </a:p>
          <a:p>
            <a:pPr lvl="2"/>
            <a:r>
              <a:rPr lang="zh-CN" altLang="en-US" dirty="0"/>
              <a:t>经过</a:t>
            </a:r>
            <a:r>
              <a:rPr lang="en-US" altLang="zh-CN" dirty="0"/>
              <a:t>one-hot</a:t>
            </a:r>
            <a:r>
              <a:rPr lang="zh-CN" altLang="en-US" dirty="0"/>
              <a:t>后更容易做特征交叉</a:t>
            </a:r>
            <a:endParaRPr lang="en-US" altLang="zh-CN" dirty="0"/>
          </a:p>
          <a:p>
            <a:pPr lvl="3"/>
            <a:r>
              <a:rPr lang="zh-CN" altLang="en-US" dirty="0"/>
              <a:t>深度学习和</a:t>
            </a:r>
            <a:r>
              <a:rPr lang="en-US" altLang="zh-CN" dirty="0"/>
              <a:t>embedding</a:t>
            </a:r>
            <a:r>
              <a:rPr lang="zh-CN" altLang="en-US" dirty="0"/>
              <a:t>火之前，很多公司用</a:t>
            </a:r>
            <a:r>
              <a:rPr lang="en-US" altLang="zh-CN" dirty="0"/>
              <a:t>One-hot + LR</a:t>
            </a:r>
            <a:r>
              <a:rPr lang="zh-CN" altLang="en-US" dirty="0"/>
              <a:t>模型做</a:t>
            </a:r>
            <a:r>
              <a:rPr lang="en-US" altLang="zh-CN" dirty="0"/>
              <a:t>CRT</a:t>
            </a:r>
            <a:r>
              <a:rPr lang="zh-CN" altLang="en-US" dirty="0"/>
              <a:t>预估和推荐系统。</a:t>
            </a:r>
            <a:endParaRPr lang="en-US" dirty="0"/>
          </a:p>
          <a:p>
            <a:pPr lvl="1"/>
            <a:r>
              <a:rPr lang="zh-CN" altLang="en-US" dirty="0"/>
              <a:t>缺点：</a:t>
            </a:r>
            <a:endParaRPr lang="en-US" altLang="zh-CN" dirty="0"/>
          </a:p>
          <a:p>
            <a:pPr lvl="2"/>
            <a:r>
              <a:rPr lang="zh-CN" altLang="en-US" dirty="0"/>
              <a:t>当</a:t>
            </a:r>
            <a:r>
              <a:rPr lang="en-US" altLang="zh-CN" dirty="0"/>
              <a:t>category</a:t>
            </a:r>
            <a:r>
              <a:rPr lang="zh-CN" altLang="en-US" dirty="0"/>
              <a:t>特征基数很大的时候，很容易导致维度灾难（不利于后续的模型进行训练 ）。</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3641951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4130"/>
          </a:xfrm>
        </p:spPr>
        <p:txBody>
          <a:bodyPr/>
          <a:lstStyle/>
          <a:p>
            <a:r>
              <a:rPr lang="en-US" altLang="zh-CN" dirty="0"/>
              <a:t>Continue…..</a:t>
            </a:r>
            <a:endParaRPr lang="en-US" dirty="0"/>
          </a:p>
        </p:txBody>
      </p:sp>
      <p:sp>
        <p:nvSpPr>
          <p:cNvPr id="3" name="Content Placeholder 2"/>
          <p:cNvSpPr>
            <a:spLocks noGrp="1"/>
          </p:cNvSpPr>
          <p:nvPr>
            <p:ph idx="1"/>
          </p:nvPr>
        </p:nvSpPr>
        <p:spPr>
          <a:xfrm>
            <a:off x="838200" y="1529256"/>
            <a:ext cx="10515600" cy="4746038"/>
          </a:xfrm>
        </p:spPr>
        <p:txBody>
          <a:bodyPr>
            <a:normAutofit/>
          </a:bodyPr>
          <a:lstStyle/>
          <a:p>
            <a:r>
              <a:rPr lang="en-US" dirty="0"/>
              <a:t>Target encoding</a:t>
            </a:r>
            <a:r>
              <a:rPr lang="zh-CN" altLang="en-US" dirty="0"/>
              <a:t>（</a:t>
            </a:r>
            <a:r>
              <a:rPr lang="zh-CN" altLang="en-US" b="1" dirty="0"/>
              <a:t>适用于把</a:t>
            </a:r>
            <a:r>
              <a:rPr lang="en-US" altLang="zh-CN" b="1" dirty="0"/>
              <a:t>category</a:t>
            </a:r>
            <a:r>
              <a:rPr lang="zh-CN" altLang="en-US" b="1" dirty="0"/>
              <a:t>特征转换为连续特征</a:t>
            </a:r>
            <a:r>
              <a:rPr lang="zh-CN" altLang="en-US" dirty="0"/>
              <a:t>）</a:t>
            </a:r>
            <a:endParaRPr lang="en-US" dirty="0"/>
          </a:p>
          <a:p>
            <a:pPr lvl="1"/>
            <a:r>
              <a:rPr lang="zh-CN" altLang="en-US" dirty="0"/>
              <a:t>是一种有监督特征编码方法，它用统计方法把每个</a:t>
            </a:r>
            <a:r>
              <a:rPr lang="en-US" altLang="zh-CN" dirty="0"/>
              <a:t>category</a:t>
            </a:r>
            <a:r>
              <a:rPr lang="zh-CN" altLang="en-US" dirty="0"/>
              <a:t>特征的枚举值根据目标变量来编码（</a:t>
            </a:r>
            <a:r>
              <a:rPr lang="zh-CN" altLang="en-US" b="1" dirty="0"/>
              <a:t>严格意义上看的话，这种方法有信息泄露的</a:t>
            </a:r>
            <a:r>
              <a:rPr lang="zh-CN" altLang="en-US" dirty="0"/>
              <a:t>）。</a:t>
            </a:r>
            <a:endParaRPr lang="en-US" altLang="zh-CN" dirty="0"/>
          </a:p>
          <a:p>
            <a:pPr lvl="2"/>
            <a:r>
              <a:rPr lang="zh-CN" altLang="en-US" dirty="0"/>
              <a:t>对于</a:t>
            </a:r>
            <a:r>
              <a:rPr lang="en-US" altLang="zh-CN" dirty="0"/>
              <a:t>C</a:t>
            </a:r>
            <a:r>
              <a:rPr lang="zh-CN" altLang="en-US" dirty="0"/>
              <a:t>分类问题，单个</a:t>
            </a:r>
            <a:r>
              <a:rPr lang="en-US" altLang="zh-CN" dirty="0"/>
              <a:t>category</a:t>
            </a:r>
            <a:r>
              <a:rPr lang="zh-CN" altLang="en-US" dirty="0"/>
              <a:t>特征会编码为</a:t>
            </a:r>
            <a:r>
              <a:rPr lang="en-US" altLang="zh-CN" dirty="0"/>
              <a:t>C−1</a:t>
            </a:r>
            <a:r>
              <a:rPr lang="zh-CN" altLang="en-US" dirty="0"/>
              <a:t>个特征列。其出发点是用</a:t>
            </a:r>
            <a:r>
              <a:rPr lang="en-US" altLang="zh-CN" dirty="0"/>
              <a:t>C-1</a:t>
            </a:r>
            <a:r>
              <a:rPr lang="zh-CN" altLang="en-US" dirty="0"/>
              <a:t>个条件概率</a:t>
            </a:r>
            <a:r>
              <a:rPr lang="en-US" altLang="zh-CN" dirty="0"/>
              <a:t>P(Y=</a:t>
            </a:r>
            <a:r>
              <a:rPr lang="en-US" altLang="zh-CN" dirty="0" err="1"/>
              <a:t>yi|X</a:t>
            </a:r>
            <a:r>
              <a:rPr lang="en-US" altLang="zh-CN" dirty="0"/>
              <a:t>=xi)</a:t>
            </a:r>
            <a:r>
              <a:rPr lang="zh-CN" altLang="en-US" dirty="0"/>
              <a:t>来代替</a:t>
            </a:r>
            <a:r>
              <a:rPr lang="en-US" altLang="zh-CN" dirty="0"/>
              <a:t>category</a:t>
            </a:r>
            <a:r>
              <a:rPr lang="zh-CN" altLang="en-US" dirty="0"/>
              <a:t>特征</a:t>
            </a:r>
            <a:r>
              <a:rPr lang="en-US" altLang="zh-CN" dirty="0"/>
              <a:t>X</a:t>
            </a:r>
            <a:r>
              <a:rPr lang="zh-CN" altLang="en-US" dirty="0"/>
              <a:t>的值</a:t>
            </a:r>
            <a:r>
              <a:rPr lang="en-US" altLang="zh-CN" dirty="0"/>
              <a:t>xi</a:t>
            </a:r>
            <a:r>
              <a:rPr lang="zh-CN" altLang="en-US" dirty="0"/>
              <a:t>。</a:t>
            </a:r>
            <a:endParaRPr lang="en-US" altLang="zh-CN" dirty="0"/>
          </a:p>
          <a:p>
            <a:pPr lvl="2"/>
            <a:r>
              <a:rPr lang="zh-CN" altLang="en-US" dirty="0"/>
              <a:t>对于回归问题，单个</a:t>
            </a:r>
            <a:r>
              <a:rPr lang="en-US" altLang="zh-CN" dirty="0"/>
              <a:t>category</a:t>
            </a:r>
            <a:r>
              <a:rPr lang="zh-CN" altLang="en-US" dirty="0"/>
              <a:t>特征编码后仍是单个特征。其思路是统计</a:t>
            </a:r>
            <a:r>
              <a:rPr lang="en-US" altLang="zh-CN" dirty="0"/>
              <a:t>category</a:t>
            </a:r>
            <a:r>
              <a:rPr lang="zh-CN" altLang="en-US" dirty="0"/>
              <a:t>特征</a:t>
            </a:r>
            <a:r>
              <a:rPr lang="en-US" altLang="zh-CN" dirty="0"/>
              <a:t>X</a:t>
            </a:r>
            <a:r>
              <a:rPr lang="zh-CN" altLang="en-US" dirty="0"/>
              <a:t>的值</a:t>
            </a:r>
            <a:r>
              <a:rPr lang="en-US" dirty="0"/>
              <a:t>xi</a:t>
            </a:r>
            <a:r>
              <a:rPr lang="zh-CN" altLang="en-US" dirty="0"/>
              <a:t>对应的</a:t>
            </a:r>
            <a:r>
              <a:rPr lang="en-US" altLang="zh-CN" dirty="0"/>
              <a:t>Y</a:t>
            </a:r>
            <a:r>
              <a:rPr lang="zh-CN" altLang="en-US" dirty="0"/>
              <a:t>的均值。</a:t>
            </a:r>
            <a:endParaRPr lang="en-US" altLang="zh-CN" dirty="0"/>
          </a:p>
          <a:p>
            <a:pPr lvl="1"/>
            <a:r>
              <a:rPr lang="en-US" altLang="zh-CN" b="1" dirty="0"/>
              <a:t>target encode</a:t>
            </a:r>
            <a:r>
              <a:rPr lang="zh-CN" altLang="en-US" b="1" dirty="0"/>
              <a:t>所有的统计计算都是基于训练集来的</a:t>
            </a:r>
            <a:r>
              <a:rPr lang="zh-CN" altLang="en-US" dirty="0"/>
              <a:t>，所以一旦新数据集的分布发生一点变化，就会产生类似于过拟合所产生的不良的训练效果，所以就有了</a:t>
            </a:r>
            <a:r>
              <a:rPr lang="en-US" altLang="zh-CN" dirty="0"/>
              <a:t>target encode</a:t>
            </a:r>
            <a:r>
              <a:rPr lang="zh-CN" altLang="en-US" dirty="0"/>
              <a:t>的变体比如</a:t>
            </a:r>
            <a:r>
              <a:rPr lang="en-US" altLang="zh-CN" dirty="0"/>
              <a:t>mean encoding</a:t>
            </a:r>
            <a:r>
              <a:rPr lang="zh-CN" altLang="en-US" dirty="0"/>
              <a:t>。</a:t>
            </a:r>
            <a:endParaRPr lang="en-US" altLang="zh-CN" dirty="0"/>
          </a:p>
          <a:p>
            <a:pPr lvl="1"/>
            <a:r>
              <a:rPr lang="en-US" altLang="zh-CN" b="1" dirty="0"/>
              <a:t>mean encoding</a:t>
            </a:r>
            <a:r>
              <a:rPr lang="zh-CN" altLang="en-US" b="1" dirty="0"/>
              <a:t>的原理和</a:t>
            </a:r>
            <a:r>
              <a:rPr lang="en-US" altLang="zh-CN" b="1" dirty="0"/>
              <a:t>target encoding</a:t>
            </a:r>
            <a:r>
              <a:rPr lang="zh-CN" altLang="en-US" b="1" dirty="0"/>
              <a:t>基本是一样的，只不过比</a:t>
            </a:r>
            <a:r>
              <a:rPr lang="en-US" altLang="zh-CN" b="1" dirty="0"/>
              <a:t>target encoding</a:t>
            </a:r>
            <a:r>
              <a:rPr lang="zh-CN" altLang="en-US" b="1" dirty="0"/>
              <a:t>多了一个交叉计算的步骤</a:t>
            </a:r>
            <a:r>
              <a:rPr lang="zh-CN" altLang="en-US" dirty="0"/>
              <a:t>。</a:t>
            </a:r>
            <a:r>
              <a:rPr lang="zh-CN" altLang="en-US" b="1" dirty="0"/>
              <a:t>目的是为了降低过拟合的影响。（详细细节可以本页中的注释）</a:t>
            </a:r>
            <a:endParaRPr lang="en-US" altLang="zh-CN" b="1" dirty="0"/>
          </a:p>
          <a:p>
            <a:pPr marL="0" indent="0">
              <a:buNone/>
            </a:pPr>
            <a:endParaRPr lang="en-US" dirty="0"/>
          </a:p>
        </p:txBody>
      </p:sp>
    </p:spTree>
    <p:extLst>
      <p:ext uri="{BB962C8B-B14F-4D97-AF65-F5344CB8AC3E}">
        <p14:creationId xmlns:p14="http://schemas.microsoft.com/office/powerpoint/2010/main" val="4062424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9"/>
            <a:ext cx="10515600" cy="4062998"/>
          </a:xfrm>
        </p:spPr>
        <p:txBody>
          <a:bodyPr>
            <a:normAutofit/>
          </a:bodyPr>
          <a:lstStyle/>
          <a:p>
            <a:r>
              <a:rPr lang="en-US" altLang="zh-CN" dirty="0"/>
              <a:t>Hash trick</a:t>
            </a:r>
            <a:r>
              <a:rPr lang="zh-CN" altLang="en-US" dirty="0"/>
              <a:t>（</a:t>
            </a:r>
            <a:r>
              <a:rPr lang="zh-CN" altLang="en-US" b="1" dirty="0"/>
              <a:t>适用于</a:t>
            </a:r>
            <a:r>
              <a:rPr lang="en-US" altLang="zh-CN" b="1" dirty="0"/>
              <a:t>category</a:t>
            </a:r>
            <a:r>
              <a:rPr lang="zh-CN" altLang="en-US" b="1" dirty="0"/>
              <a:t>特征的基数比较大的情况</a:t>
            </a:r>
            <a:r>
              <a:rPr lang="zh-CN" altLang="en-US" dirty="0"/>
              <a:t>）</a:t>
            </a:r>
            <a:endParaRPr lang="en-US" altLang="zh-CN" dirty="0"/>
          </a:p>
          <a:p>
            <a:pPr lvl="1"/>
            <a:r>
              <a:rPr lang="zh-CN" altLang="en-US" dirty="0"/>
              <a:t>把特征值做</a:t>
            </a:r>
            <a:r>
              <a:rPr lang="en-US" altLang="zh-CN" dirty="0"/>
              <a:t>hash</a:t>
            </a:r>
            <a:r>
              <a:rPr lang="zh-CN" altLang="en-US" dirty="0"/>
              <a:t>然后对</a:t>
            </a:r>
            <a:r>
              <a:rPr lang="en-US" altLang="zh-CN" dirty="0"/>
              <a:t>hash</a:t>
            </a:r>
            <a:r>
              <a:rPr lang="zh-CN" altLang="en-US" dirty="0"/>
              <a:t>桶取模，最终把单维度</a:t>
            </a:r>
            <a:r>
              <a:rPr lang="en-US" altLang="zh-CN" dirty="0"/>
              <a:t>category</a:t>
            </a:r>
            <a:r>
              <a:rPr lang="zh-CN" altLang="en-US" dirty="0"/>
              <a:t>特征变成了多维度向量，维度就是</a:t>
            </a:r>
            <a:r>
              <a:rPr lang="en-US" altLang="zh-CN" dirty="0"/>
              <a:t>hash</a:t>
            </a:r>
            <a:r>
              <a:rPr lang="zh-CN" altLang="en-US" dirty="0"/>
              <a:t>桶的数量。该向量的维度远远小于原</a:t>
            </a:r>
            <a:r>
              <a:rPr lang="en-US" altLang="zh-CN" dirty="0"/>
              <a:t>category</a:t>
            </a:r>
            <a:r>
              <a:rPr lang="zh-CN" altLang="en-US" dirty="0"/>
              <a:t>特征的特征空间，因此从这个角度来看是降维。</a:t>
            </a:r>
            <a:endParaRPr lang="en-US" altLang="zh-CN" dirty="0"/>
          </a:p>
          <a:p>
            <a:pPr lvl="2"/>
            <a:r>
              <a:rPr lang="zh-CN" altLang="en-US" dirty="0"/>
              <a:t>比如使用</a:t>
            </a:r>
            <a:r>
              <a:rPr lang="en-US" altLang="zh-CN" dirty="0" err="1"/>
              <a:t>tensorflow</a:t>
            </a:r>
            <a:r>
              <a:rPr lang="zh-CN" altLang="en-US" dirty="0"/>
              <a:t>的</a:t>
            </a:r>
            <a:r>
              <a:rPr lang="en-US" dirty="0" err="1"/>
              <a:t>tf.feature_column.categorical_column_with_hash_bucket</a:t>
            </a:r>
            <a:r>
              <a:rPr lang="en-US" altLang="zh-CN" dirty="0"/>
              <a:t>()</a:t>
            </a:r>
            <a:r>
              <a:rPr lang="zh-CN" altLang="en-US" dirty="0"/>
              <a:t> 把</a:t>
            </a:r>
            <a:r>
              <a:rPr lang="en-US" altLang="zh-CN" dirty="0"/>
              <a:t>category</a:t>
            </a:r>
            <a:r>
              <a:rPr lang="zh-CN" altLang="en-US" dirty="0"/>
              <a:t>特征变成</a:t>
            </a:r>
            <a:r>
              <a:rPr lang="en-US" altLang="zh-CN" dirty="0"/>
              <a:t>hash column</a:t>
            </a:r>
            <a:r>
              <a:rPr lang="zh-CN" altLang="en-US" dirty="0"/>
              <a:t>，还可以利用</a:t>
            </a:r>
            <a:r>
              <a:rPr lang="en-US" dirty="0" err="1"/>
              <a:t>tf.feature_column.indicator_column</a:t>
            </a:r>
            <a:r>
              <a:rPr lang="en-US" altLang="zh-CN" dirty="0"/>
              <a:t>()</a:t>
            </a:r>
            <a:r>
              <a:rPr lang="zh-CN" altLang="en-US" dirty="0"/>
              <a:t>把</a:t>
            </a:r>
            <a:r>
              <a:rPr lang="en-US" altLang="zh-CN" dirty="0"/>
              <a:t>hash column</a:t>
            </a:r>
            <a:r>
              <a:rPr lang="zh-CN" altLang="en-US" dirty="0"/>
              <a:t>变成</a:t>
            </a:r>
            <a:r>
              <a:rPr lang="en-US" altLang="zh-CN" dirty="0" err="1"/>
              <a:t>Onehot</a:t>
            </a:r>
            <a:r>
              <a:rPr lang="zh-CN" altLang="en-US" dirty="0"/>
              <a:t>向量。</a:t>
            </a:r>
            <a:endParaRPr lang="en-US" altLang="zh-CN" dirty="0"/>
          </a:p>
          <a:p>
            <a:pPr lvl="2"/>
            <a:r>
              <a:rPr lang="zh-CN" altLang="en-US" dirty="0"/>
              <a:t>比如</a:t>
            </a:r>
            <a:r>
              <a:rPr lang="en-US" altLang="zh-CN" dirty="0" err="1"/>
              <a:t>Sklearn</a:t>
            </a:r>
            <a:r>
              <a:rPr lang="zh-CN" altLang="en-US" dirty="0"/>
              <a:t>中的</a:t>
            </a:r>
            <a:r>
              <a:rPr lang="en-US" altLang="zh-CN" dirty="0" err="1"/>
              <a:t>sklearn.feature_extraction.FeatureHasher</a:t>
            </a:r>
            <a:r>
              <a:rPr lang="en-US" altLang="zh-CN" dirty="0"/>
              <a:t>(</a:t>
            </a:r>
            <a:r>
              <a:rPr lang="en-US" altLang="zh-CN" dirty="0" err="1"/>
              <a:t>input_type</a:t>
            </a:r>
            <a:r>
              <a:rPr lang="en-US" altLang="zh-CN" dirty="0"/>
              <a:t>=</a:t>
            </a:r>
            <a:r>
              <a:rPr lang="en-US" altLang="zh-CN" b="1" dirty="0"/>
              <a:t>‘string’)</a:t>
            </a:r>
            <a:r>
              <a:rPr lang="zh-CN" altLang="en-US" dirty="0"/>
              <a:t>可以把</a:t>
            </a:r>
            <a:r>
              <a:rPr lang="en-US" altLang="zh-CN" dirty="0"/>
              <a:t>category</a:t>
            </a:r>
            <a:r>
              <a:rPr lang="zh-CN" altLang="en-US" dirty="0"/>
              <a:t>特征变成多维向量。</a:t>
            </a:r>
            <a:endParaRPr lang="en-US" altLang="zh-CN" dirty="0"/>
          </a:p>
          <a:p>
            <a:pPr lvl="2"/>
            <a:r>
              <a:rPr lang="zh-CN" altLang="en-US" dirty="0"/>
              <a:t>另外，</a:t>
            </a:r>
            <a:r>
              <a:rPr lang="en-US" altLang="zh-CN" dirty="0" err="1"/>
              <a:t>sklearn</a:t>
            </a:r>
            <a:r>
              <a:rPr lang="zh-CN" altLang="en-US" dirty="0"/>
              <a:t>中还有一个</a:t>
            </a:r>
            <a:r>
              <a:rPr lang="en-US" altLang="zh-CN" dirty="0" err="1"/>
              <a:t>api</a:t>
            </a:r>
            <a:r>
              <a:rPr lang="en-US" altLang="zh-CN" dirty="0"/>
              <a:t> </a:t>
            </a:r>
            <a:r>
              <a:rPr lang="en-US" altLang="zh-CN" dirty="0" err="1"/>
              <a:t>sklearn.feature_extraction.text.HashingVectorizer</a:t>
            </a:r>
            <a:r>
              <a:rPr lang="en-US" altLang="zh-CN" dirty="0"/>
              <a:t>()</a:t>
            </a:r>
            <a:r>
              <a:rPr lang="zh-CN" altLang="en-US" dirty="0"/>
              <a:t>是专门用来对文本做</a:t>
            </a:r>
            <a:r>
              <a:rPr lang="en-US" altLang="zh-CN" dirty="0"/>
              <a:t>hash trick</a:t>
            </a:r>
            <a:r>
              <a:rPr lang="zh-CN" altLang="en-US" dirty="0"/>
              <a:t>的，原理有所区别，细节请参考本页的注释。</a:t>
            </a:r>
            <a:endParaRPr lang="en-US" altLang="zh-CN" dirty="0"/>
          </a:p>
          <a:p>
            <a:pPr lvl="2"/>
            <a:endParaRPr lang="en-US" dirty="0"/>
          </a:p>
        </p:txBody>
      </p:sp>
    </p:spTree>
    <p:extLst>
      <p:ext uri="{BB962C8B-B14F-4D97-AF65-F5344CB8AC3E}">
        <p14:creationId xmlns:p14="http://schemas.microsoft.com/office/powerpoint/2010/main" val="3727298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4AFD-7D0B-483B-8D7B-3C2F0175376D}"/>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034F0D5-9470-4F37-B894-DCDAE52D655F}"/>
              </a:ext>
            </a:extLst>
          </p:cNvPr>
          <p:cNvSpPr>
            <a:spLocks noGrp="1"/>
          </p:cNvSpPr>
          <p:nvPr>
            <p:ph idx="1"/>
          </p:nvPr>
        </p:nvSpPr>
        <p:spPr/>
        <p:txBody>
          <a:bodyPr>
            <a:normAutofit fontScale="92500" lnSpcReduction="10000"/>
          </a:bodyPr>
          <a:lstStyle/>
          <a:p>
            <a:r>
              <a:rPr lang="en-US" altLang="zh-CN" dirty="0"/>
              <a:t>Embedded encoding</a:t>
            </a:r>
            <a:r>
              <a:rPr lang="zh-CN" altLang="en-US" dirty="0"/>
              <a:t>（</a:t>
            </a:r>
            <a:r>
              <a:rPr lang="zh-CN" altLang="en-US" b="1" dirty="0"/>
              <a:t>适用于</a:t>
            </a:r>
            <a:r>
              <a:rPr lang="en-US" altLang="zh-CN" b="1" dirty="0"/>
              <a:t>category</a:t>
            </a:r>
            <a:r>
              <a:rPr lang="zh-CN" altLang="en-US" b="1" dirty="0"/>
              <a:t>特征基数大，使用深度学习且训练集很大的情况</a:t>
            </a:r>
            <a:r>
              <a:rPr lang="zh-CN" altLang="en-US" dirty="0"/>
              <a:t>）</a:t>
            </a:r>
            <a:endParaRPr lang="en-US" altLang="zh-CN" dirty="0"/>
          </a:p>
          <a:p>
            <a:pPr lvl="1"/>
            <a:r>
              <a:rPr lang="en-US" altLang="zh-CN" dirty="0"/>
              <a:t>E</a:t>
            </a:r>
            <a:r>
              <a:rPr lang="en-US" dirty="0"/>
              <a:t>mbedd</a:t>
            </a:r>
            <a:r>
              <a:rPr lang="en-US" altLang="zh-CN" dirty="0"/>
              <a:t>ed</a:t>
            </a:r>
            <a:r>
              <a:rPr lang="zh-CN" altLang="en-US" dirty="0"/>
              <a:t> </a:t>
            </a:r>
            <a:r>
              <a:rPr lang="en-US" altLang="zh-CN" dirty="0"/>
              <a:t>encoding</a:t>
            </a:r>
            <a:r>
              <a:rPr lang="zh-CN" altLang="en-US" dirty="0"/>
              <a:t>可以克服</a:t>
            </a:r>
            <a:r>
              <a:rPr lang="en-US" altLang="zh-CN" dirty="0"/>
              <a:t>one-hot</a:t>
            </a:r>
            <a:r>
              <a:rPr lang="zh-CN" altLang="en-US" dirty="0"/>
              <a:t>编码导致的维度灾难问题。</a:t>
            </a:r>
            <a:endParaRPr lang="en-US" altLang="zh-CN" dirty="0"/>
          </a:p>
          <a:p>
            <a:pPr lvl="1"/>
            <a:r>
              <a:rPr lang="zh-CN" altLang="en-US" dirty="0"/>
              <a:t>但是训练</a:t>
            </a:r>
            <a:r>
              <a:rPr lang="en-US" altLang="zh-CN" dirty="0"/>
              <a:t>embedding</a:t>
            </a:r>
            <a:r>
              <a:rPr lang="zh-CN" altLang="en-US" dirty="0"/>
              <a:t>向量比较复杂而且需要大量的训练样本，它主要用在深度学习中。 </a:t>
            </a:r>
            <a:endParaRPr lang="en-US" altLang="zh-CN" dirty="0"/>
          </a:p>
          <a:p>
            <a:pPr lvl="2"/>
            <a:r>
              <a:rPr lang="zh-CN" altLang="en-US" dirty="0"/>
              <a:t>当然其实传统机器学习模型也有可以做</a:t>
            </a:r>
            <a:r>
              <a:rPr lang="en-US" altLang="zh-CN" dirty="0"/>
              <a:t>embedding</a:t>
            </a:r>
            <a:r>
              <a:rPr lang="zh-CN" altLang="en-US" dirty="0"/>
              <a:t>的比如</a:t>
            </a:r>
            <a:r>
              <a:rPr lang="en-US" altLang="zh-CN" dirty="0"/>
              <a:t>FM</a:t>
            </a:r>
            <a:r>
              <a:rPr lang="zh-CN" altLang="en-US" dirty="0"/>
              <a:t>，</a:t>
            </a:r>
            <a:r>
              <a:rPr lang="en-US" altLang="zh-CN" dirty="0"/>
              <a:t>MF</a:t>
            </a:r>
            <a:r>
              <a:rPr lang="zh-CN" altLang="en-US" dirty="0"/>
              <a:t>等。</a:t>
            </a:r>
            <a:endParaRPr lang="en-US" altLang="zh-CN" dirty="0"/>
          </a:p>
          <a:p>
            <a:pPr lvl="3"/>
            <a:r>
              <a:rPr lang="zh-CN" altLang="en-US" dirty="0"/>
              <a:t>对于</a:t>
            </a:r>
            <a:r>
              <a:rPr lang="en-US" altLang="zh-CN" dirty="0"/>
              <a:t>FM</a:t>
            </a:r>
            <a:r>
              <a:rPr lang="zh-CN" altLang="en-US" dirty="0"/>
              <a:t>，每个连续特征就一个</a:t>
            </a:r>
            <a:r>
              <a:rPr lang="en-US" altLang="zh-CN" dirty="0"/>
              <a:t>embedding</a:t>
            </a:r>
            <a:r>
              <a:rPr lang="zh-CN" altLang="en-US" dirty="0"/>
              <a:t>向量，而每个</a:t>
            </a:r>
            <a:r>
              <a:rPr lang="en-US" dirty="0"/>
              <a:t>category</a:t>
            </a:r>
            <a:r>
              <a:rPr lang="zh-CN" altLang="en-US" dirty="0"/>
              <a:t>特征的每个唯一值都有一个</a:t>
            </a:r>
            <a:r>
              <a:rPr lang="en-US" dirty="0"/>
              <a:t>embedding</a:t>
            </a:r>
            <a:r>
              <a:rPr lang="zh-CN" altLang="en-US" dirty="0"/>
              <a:t>向量。</a:t>
            </a:r>
            <a:endParaRPr lang="en-US" dirty="0"/>
          </a:p>
          <a:p>
            <a:pPr lvl="1"/>
            <a:r>
              <a:rPr lang="en-US" altLang="zh-CN" dirty="0"/>
              <a:t>Embedding</a:t>
            </a:r>
            <a:r>
              <a:rPr lang="zh-CN" altLang="en-US" dirty="0"/>
              <a:t>相当于把单维度</a:t>
            </a:r>
            <a:r>
              <a:rPr lang="en-US" altLang="zh-CN" dirty="0"/>
              <a:t>category</a:t>
            </a:r>
            <a:r>
              <a:rPr lang="zh-CN" altLang="en-US" dirty="0"/>
              <a:t>特征变成了多维度连续特征；另一个重要的方面是</a:t>
            </a:r>
            <a:r>
              <a:rPr lang="en-US" altLang="zh-CN" dirty="0"/>
              <a:t>embedding</a:t>
            </a:r>
            <a:r>
              <a:rPr lang="zh-CN" altLang="en-US" dirty="0"/>
              <a:t>可以发现潜在的语义。</a:t>
            </a:r>
            <a:endParaRPr lang="en-US" altLang="zh-CN" dirty="0"/>
          </a:p>
          <a:p>
            <a:pPr lvl="1"/>
            <a:r>
              <a:rPr lang="zh-CN" altLang="en-US" dirty="0"/>
              <a:t>使用</a:t>
            </a:r>
            <a:r>
              <a:rPr lang="en-US" altLang="zh-CN" dirty="0"/>
              <a:t>embedding encoding</a:t>
            </a:r>
            <a:r>
              <a:rPr lang="zh-CN" altLang="en-US" dirty="0"/>
              <a:t>的时候，可以方便的把序列特征这样的强特征建模进来。</a:t>
            </a:r>
            <a:endParaRPr lang="en-US" altLang="zh-CN" dirty="0"/>
          </a:p>
          <a:p>
            <a:pPr lvl="1"/>
            <a:r>
              <a:rPr lang="en-US" altLang="zh-CN" b="1" dirty="0"/>
              <a:t>Embedding encoding</a:t>
            </a:r>
            <a:r>
              <a:rPr lang="zh-CN" altLang="en-US" b="1" dirty="0"/>
              <a:t>区别于其他编码方式，它是需要模型学习出来的，而其他编码方式没有学习过程是直接计算出来的</a:t>
            </a:r>
            <a:r>
              <a:rPr lang="zh-CN" altLang="en-US" dirty="0"/>
              <a:t>。</a:t>
            </a:r>
            <a:endParaRPr lang="en-US" altLang="zh-CN" dirty="0"/>
          </a:p>
        </p:txBody>
      </p:sp>
    </p:spTree>
    <p:extLst>
      <p:ext uri="{BB962C8B-B14F-4D97-AF65-F5344CB8AC3E}">
        <p14:creationId xmlns:p14="http://schemas.microsoft.com/office/powerpoint/2010/main" val="2783569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B1CC-2C89-4776-BFD7-71147ED34591}"/>
              </a:ext>
            </a:extLst>
          </p:cNvPr>
          <p:cNvSpPr>
            <a:spLocks noGrp="1"/>
          </p:cNvSpPr>
          <p:nvPr>
            <p:ph type="title"/>
          </p:nvPr>
        </p:nvSpPr>
        <p:spPr>
          <a:xfrm>
            <a:off x="838200" y="365125"/>
            <a:ext cx="10515600" cy="827571"/>
          </a:xfrm>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271F01F-A85B-41E0-B5C8-D6173AF17AFE}"/>
              </a:ext>
            </a:extLst>
          </p:cNvPr>
          <p:cNvSpPr>
            <a:spLocks noGrp="1"/>
          </p:cNvSpPr>
          <p:nvPr>
            <p:ph idx="1"/>
          </p:nvPr>
        </p:nvSpPr>
        <p:spPr>
          <a:xfrm>
            <a:off x="838200" y="1364974"/>
            <a:ext cx="10515600" cy="4982817"/>
          </a:xfrm>
        </p:spPr>
        <p:txBody>
          <a:bodyPr>
            <a:normAutofit fontScale="85000" lnSpcReduction="10000"/>
          </a:bodyPr>
          <a:lstStyle/>
          <a:p>
            <a:pPr lvl="1"/>
            <a:r>
              <a:rPr lang="zh-CN" altLang="en-US" dirty="0"/>
              <a:t>神经网络中的</a:t>
            </a:r>
            <a:r>
              <a:rPr lang="en-US" altLang="zh-CN" dirty="0"/>
              <a:t>Embedding</a:t>
            </a:r>
            <a:r>
              <a:rPr lang="zh-CN" altLang="en-US" dirty="0"/>
              <a:t>向量：</a:t>
            </a:r>
            <a:endParaRPr lang="en-US" altLang="zh-CN" dirty="0"/>
          </a:p>
          <a:p>
            <a:pPr lvl="2"/>
            <a:r>
              <a:rPr lang="zh-CN" altLang="en-US" dirty="0"/>
              <a:t>可以是</a:t>
            </a:r>
            <a:r>
              <a:rPr lang="en-US" altLang="zh-CN" b="1" dirty="0"/>
              <a:t>embedding table</a:t>
            </a:r>
            <a:r>
              <a:rPr lang="zh-CN" altLang="en-US" b="1" dirty="0"/>
              <a:t>中的一行向量</a:t>
            </a:r>
            <a:r>
              <a:rPr lang="zh-CN" altLang="en-US" dirty="0"/>
              <a:t>。</a:t>
            </a:r>
            <a:endParaRPr lang="en-US" altLang="zh-CN" dirty="0"/>
          </a:p>
          <a:p>
            <a:pPr lvl="3"/>
            <a:r>
              <a:rPr lang="zh-CN" altLang="en-US" dirty="0"/>
              <a:t>这是最常见的方式，本质上是</a:t>
            </a:r>
            <a:r>
              <a:rPr lang="zh-CN" altLang="en-US" b="1" dirty="0"/>
              <a:t>静态的</a:t>
            </a:r>
            <a:r>
              <a:rPr lang="en-US" altLang="zh-CN" b="1" dirty="0"/>
              <a:t>embedding</a:t>
            </a:r>
            <a:r>
              <a:rPr lang="zh-CN" altLang="en-US" b="1" dirty="0"/>
              <a:t>向量</a:t>
            </a:r>
            <a:r>
              <a:rPr lang="zh-CN" altLang="en-US" dirty="0"/>
              <a:t>。</a:t>
            </a:r>
            <a:endParaRPr lang="en-US" altLang="zh-CN" dirty="0"/>
          </a:p>
          <a:p>
            <a:pPr lvl="3"/>
            <a:r>
              <a:rPr lang="zh-CN" altLang="en-US" dirty="0"/>
              <a:t>这个也叫</a:t>
            </a:r>
            <a:r>
              <a:rPr lang="en-US" altLang="zh-CN" b="1" dirty="0"/>
              <a:t>input embedding</a:t>
            </a:r>
            <a:r>
              <a:rPr lang="zh-CN" altLang="en-US" dirty="0"/>
              <a:t>。</a:t>
            </a:r>
            <a:endParaRPr lang="en-US" altLang="zh-CN" dirty="0"/>
          </a:p>
          <a:p>
            <a:pPr lvl="2"/>
            <a:r>
              <a:rPr lang="zh-CN" altLang="en-US" dirty="0"/>
              <a:t>可以是</a:t>
            </a:r>
            <a:r>
              <a:rPr lang="zh-CN" altLang="en-US" b="1" dirty="0"/>
              <a:t>神经网络中某一层的输出激活值</a:t>
            </a:r>
            <a:r>
              <a:rPr lang="zh-CN" altLang="en-US" dirty="0"/>
              <a:t>。</a:t>
            </a:r>
            <a:endParaRPr lang="en-US" altLang="zh-CN" dirty="0"/>
          </a:p>
          <a:p>
            <a:pPr lvl="3"/>
            <a:r>
              <a:rPr lang="zh-CN" altLang="en-US" dirty="0"/>
              <a:t>比如</a:t>
            </a:r>
            <a:r>
              <a:rPr lang="en-US" altLang="zh-CN" dirty="0" err="1"/>
              <a:t>Youtube</a:t>
            </a:r>
            <a:r>
              <a:rPr lang="en-US" altLang="zh-CN" dirty="0"/>
              <a:t> DNN</a:t>
            </a:r>
            <a:r>
              <a:rPr lang="zh-CN" altLang="en-US" dirty="0"/>
              <a:t>的在线实时召回模型的</a:t>
            </a:r>
            <a:r>
              <a:rPr lang="en-US" altLang="zh-CN" dirty="0"/>
              <a:t>user embedding</a:t>
            </a:r>
            <a:r>
              <a:rPr lang="zh-CN" altLang="en-US" dirty="0"/>
              <a:t>向量就是用网络的最后一个全连接层输出的激活值，这个也叫做</a:t>
            </a:r>
            <a:r>
              <a:rPr lang="en-US" altLang="zh-CN" b="1" dirty="0"/>
              <a:t>output embedding</a:t>
            </a:r>
            <a:r>
              <a:rPr lang="zh-CN" altLang="en-US" dirty="0"/>
              <a:t>。</a:t>
            </a:r>
            <a:endParaRPr lang="en-US" altLang="zh-CN" dirty="0"/>
          </a:p>
          <a:p>
            <a:pPr lvl="4"/>
            <a:r>
              <a:rPr lang="zh-CN" altLang="en-US" dirty="0"/>
              <a:t>因为每次预测时输入的用户的行为序列特征可能不同，因此就可能得到该用户的不同的</a:t>
            </a:r>
            <a:r>
              <a:rPr lang="en-US" altLang="zh-CN" dirty="0"/>
              <a:t>embedding</a:t>
            </a:r>
            <a:r>
              <a:rPr lang="zh-CN" altLang="en-US" dirty="0"/>
              <a:t>向量，因此这里得到的就是</a:t>
            </a:r>
            <a:r>
              <a:rPr lang="zh-CN" altLang="en-US" b="1" dirty="0"/>
              <a:t>动态的</a:t>
            </a:r>
            <a:r>
              <a:rPr lang="en-US" altLang="zh-CN" b="1" dirty="0"/>
              <a:t>embedding</a:t>
            </a:r>
            <a:r>
              <a:rPr lang="zh-CN" altLang="en-US" b="1" dirty="0"/>
              <a:t>向量</a:t>
            </a:r>
            <a:r>
              <a:rPr lang="zh-CN" altLang="en-US" dirty="0"/>
              <a:t>。</a:t>
            </a:r>
            <a:endParaRPr lang="en-US" altLang="zh-CN" dirty="0"/>
          </a:p>
          <a:p>
            <a:pPr lvl="2"/>
            <a:r>
              <a:rPr lang="zh-CN" altLang="en-US" dirty="0"/>
              <a:t>可以是</a:t>
            </a:r>
            <a:r>
              <a:rPr lang="zh-CN" altLang="en-US" b="1" dirty="0"/>
              <a:t>神经网络中某几层的输出的激活值的聚合</a:t>
            </a:r>
            <a:r>
              <a:rPr lang="zh-CN" altLang="en-US" dirty="0"/>
              <a:t>。</a:t>
            </a:r>
            <a:endParaRPr lang="en-US" altLang="zh-CN" dirty="0"/>
          </a:p>
          <a:p>
            <a:pPr lvl="3"/>
            <a:r>
              <a:rPr lang="zh-CN" altLang="en-US" dirty="0"/>
              <a:t>比如基于</a:t>
            </a:r>
            <a:r>
              <a:rPr lang="en-US" altLang="zh-CN" dirty="0"/>
              <a:t>Bert</a:t>
            </a:r>
            <a:r>
              <a:rPr lang="zh-CN" altLang="en-US" dirty="0"/>
              <a:t>模型做词向量的时候，它的</a:t>
            </a:r>
            <a:r>
              <a:rPr lang="en-US" altLang="zh-CN" dirty="0"/>
              <a:t>word embedding</a:t>
            </a:r>
            <a:r>
              <a:rPr lang="zh-CN" altLang="en-US" dirty="0"/>
              <a:t>就是用的最后几层的输出激活值聚合而成。</a:t>
            </a:r>
            <a:endParaRPr lang="en-US" altLang="zh-CN" dirty="0"/>
          </a:p>
          <a:p>
            <a:pPr lvl="4"/>
            <a:r>
              <a:rPr lang="zh-CN" altLang="en-US" dirty="0"/>
              <a:t>这样在每次使用时，输入完整的句子到模型中，获得该句子中每个分词的</a:t>
            </a:r>
            <a:r>
              <a:rPr lang="en-US" altLang="zh-CN" dirty="0"/>
              <a:t>word embedding</a:t>
            </a:r>
            <a:r>
              <a:rPr lang="zh-CN" altLang="en-US" dirty="0"/>
              <a:t>，它也是动态的</a:t>
            </a:r>
            <a:r>
              <a:rPr lang="en-US" altLang="zh-CN" dirty="0"/>
              <a:t>embedding</a:t>
            </a:r>
            <a:r>
              <a:rPr lang="zh-CN" altLang="en-US" dirty="0"/>
              <a:t>。因为</a:t>
            </a:r>
            <a:r>
              <a:rPr lang="en-US" altLang="zh-CN" dirty="0"/>
              <a:t>word embedding</a:t>
            </a:r>
            <a:r>
              <a:rPr lang="zh-CN" altLang="en-US" dirty="0"/>
              <a:t>的计算每次都会考虑不同的语义上下文，所以能比较好的处理一词多义的问题，这也是它区别于</a:t>
            </a:r>
            <a:r>
              <a:rPr lang="en-US" altLang="zh-CN" dirty="0" err="1"/>
              <a:t>fasttext</a:t>
            </a:r>
            <a:r>
              <a:rPr lang="zh-CN" altLang="en-US" dirty="0"/>
              <a:t>模型只能生成静态</a:t>
            </a:r>
            <a:r>
              <a:rPr lang="en-US" altLang="zh-CN" dirty="0"/>
              <a:t>embedding</a:t>
            </a:r>
            <a:r>
              <a:rPr lang="zh-CN" altLang="en-US" dirty="0"/>
              <a:t>不能很好处理一词多义的地方。</a:t>
            </a:r>
            <a:endParaRPr lang="en-US" altLang="zh-CN" dirty="0"/>
          </a:p>
          <a:p>
            <a:pPr lvl="2"/>
            <a:r>
              <a:rPr lang="zh-CN" altLang="en-US" dirty="0"/>
              <a:t>可以是</a:t>
            </a:r>
            <a:r>
              <a:rPr lang="zh-CN" altLang="en-US" b="1" dirty="0"/>
              <a:t>与全连接层的权重相关</a:t>
            </a:r>
            <a:r>
              <a:rPr lang="zh-CN" altLang="en-US" dirty="0"/>
              <a:t>：</a:t>
            </a:r>
            <a:endParaRPr lang="en-US" altLang="zh-CN" dirty="0"/>
          </a:p>
          <a:p>
            <a:pPr lvl="3"/>
            <a:r>
              <a:rPr lang="zh-CN" altLang="en-US" dirty="0"/>
              <a:t>比如对于</a:t>
            </a:r>
            <a:r>
              <a:rPr lang="en-US" altLang="zh-CN" dirty="0" err="1"/>
              <a:t>Youtube</a:t>
            </a:r>
            <a:r>
              <a:rPr lang="en-US" altLang="zh-CN" dirty="0"/>
              <a:t> DNN</a:t>
            </a:r>
            <a:r>
              <a:rPr lang="zh-CN" altLang="en-US" dirty="0"/>
              <a:t>的实时召回模型，它把最后一个全连接层的权重矩阵</a:t>
            </a:r>
            <a:r>
              <a:rPr lang="en-US" altLang="zh-CN" dirty="0"/>
              <a:t>[</a:t>
            </a:r>
            <a:r>
              <a:rPr lang="en-US" dirty="0" err="1"/>
              <a:t>hiden_unit</a:t>
            </a:r>
            <a:r>
              <a:rPr lang="en-US" dirty="0"/>
              <a:t>, </a:t>
            </a:r>
            <a:r>
              <a:rPr lang="en-US" dirty="0" err="1"/>
              <a:t>item_count</a:t>
            </a:r>
            <a:r>
              <a:rPr lang="en-US" dirty="0"/>
              <a:t>]</a:t>
            </a:r>
            <a:r>
              <a:rPr lang="zh-CN" altLang="en-US" dirty="0"/>
              <a:t>做转置后得到的矩阵的每行对应一个</a:t>
            </a:r>
            <a:r>
              <a:rPr lang="en-US" dirty="0"/>
              <a:t>video </a:t>
            </a:r>
            <a:r>
              <a:rPr lang="en-US" altLang="zh-CN" dirty="0"/>
              <a:t>item</a:t>
            </a:r>
            <a:r>
              <a:rPr lang="zh-CN" altLang="en-US" dirty="0"/>
              <a:t>的</a:t>
            </a:r>
            <a:r>
              <a:rPr lang="en-US" dirty="0"/>
              <a:t>output embedding</a:t>
            </a:r>
            <a:r>
              <a:rPr lang="zh-CN" altLang="en-US" dirty="0"/>
              <a:t>，这个是静态的</a:t>
            </a:r>
            <a:r>
              <a:rPr lang="en-US" altLang="zh-CN" dirty="0"/>
              <a:t>embedding</a:t>
            </a:r>
            <a:r>
              <a:rPr lang="zh-CN" altLang="en-US" dirty="0"/>
              <a:t>。</a:t>
            </a:r>
            <a:endParaRPr lang="en-US" altLang="zh-CN" dirty="0"/>
          </a:p>
          <a:p>
            <a:pPr lvl="2"/>
            <a:r>
              <a:rPr lang="zh-CN" altLang="en-US" dirty="0"/>
              <a:t>对于图片的</a:t>
            </a:r>
            <a:r>
              <a:rPr lang="en-US" altLang="zh-CN" dirty="0"/>
              <a:t>embedding</a:t>
            </a:r>
            <a:r>
              <a:rPr lang="zh-CN" altLang="en-US" dirty="0"/>
              <a:t>来说，一般可以用某一层</a:t>
            </a:r>
            <a:r>
              <a:rPr lang="en-US" altLang="zh-CN" dirty="0"/>
              <a:t>flatten</a:t>
            </a:r>
            <a:r>
              <a:rPr lang="zh-CN" altLang="en-US" dirty="0"/>
              <a:t>以后的输出激活值或者某几层</a:t>
            </a:r>
            <a:r>
              <a:rPr lang="en-US" altLang="zh-CN" dirty="0"/>
              <a:t>flatten</a:t>
            </a:r>
            <a:r>
              <a:rPr lang="zh-CN" altLang="en-US" dirty="0"/>
              <a:t>以后的输出激活值的聚合来表示。这个</a:t>
            </a:r>
            <a:r>
              <a:rPr lang="en-US" altLang="zh-CN" dirty="0"/>
              <a:t>embedding</a:t>
            </a:r>
            <a:r>
              <a:rPr lang="zh-CN" altLang="en-US" dirty="0"/>
              <a:t>是静态的</a:t>
            </a:r>
            <a:r>
              <a:rPr lang="en-US" altLang="zh-CN" dirty="0"/>
              <a:t>embedding</a:t>
            </a:r>
            <a:r>
              <a:rPr lang="zh-CN" altLang="en-US" dirty="0"/>
              <a:t>。</a:t>
            </a:r>
            <a:endParaRPr lang="en-US" dirty="0"/>
          </a:p>
        </p:txBody>
      </p:sp>
    </p:spTree>
    <p:extLst>
      <p:ext uri="{BB962C8B-B14F-4D97-AF65-F5344CB8AC3E}">
        <p14:creationId xmlns:p14="http://schemas.microsoft.com/office/powerpoint/2010/main" val="1369055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4461"/>
          </a:xfrm>
        </p:spPr>
        <p:txBody>
          <a:bodyPr>
            <a:normAutofit/>
          </a:bodyPr>
          <a:lstStyle/>
          <a:p>
            <a:r>
              <a:rPr lang="en-US" altLang="zh-CN" dirty="0"/>
              <a:t>Tips</a:t>
            </a:r>
            <a:endParaRPr lang="en-US" dirty="0"/>
          </a:p>
        </p:txBody>
      </p:sp>
      <p:sp>
        <p:nvSpPr>
          <p:cNvPr id="3" name="Content Placeholder 2"/>
          <p:cNvSpPr>
            <a:spLocks noGrp="1"/>
          </p:cNvSpPr>
          <p:nvPr>
            <p:ph idx="1"/>
          </p:nvPr>
        </p:nvSpPr>
        <p:spPr>
          <a:xfrm>
            <a:off x="838200" y="1637071"/>
            <a:ext cx="10515600" cy="4944482"/>
          </a:xfrm>
        </p:spPr>
        <p:txBody>
          <a:bodyPr>
            <a:normAutofit fontScale="92500"/>
          </a:bodyPr>
          <a:lstStyle/>
          <a:p>
            <a:r>
              <a:rPr lang="zh-CN" altLang="en-US" b="1" dirty="0">
                <a:solidFill>
                  <a:srgbClr val="FF0000"/>
                </a:solidFill>
              </a:rPr>
              <a:t>根据之后选择的模型，</a:t>
            </a:r>
            <a:r>
              <a:rPr lang="en-US" altLang="zh-CN" b="1" dirty="0">
                <a:solidFill>
                  <a:srgbClr val="FF0000"/>
                </a:solidFill>
              </a:rPr>
              <a:t>category</a:t>
            </a:r>
            <a:r>
              <a:rPr lang="zh-CN" altLang="en-US" b="1" dirty="0">
                <a:solidFill>
                  <a:srgbClr val="FF0000"/>
                </a:solidFill>
              </a:rPr>
              <a:t>特征的基数大小，数据集大小来综合决定选择哪种特征编码方式</a:t>
            </a:r>
            <a:r>
              <a:rPr lang="zh-CN" altLang="en-US" b="1" dirty="0"/>
              <a:t>。</a:t>
            </a:r>
            <a:endParaRPr lang="en-US" altLang="zh-CN" b="1" dirty="0"/>
          </a:p>
          <a:p>
            <a:r>
              <a:rPr lang="zh-CN" altLang="en-US" b="1" dirty="0"/>
              <a:t>每种特征编码方式都有局限性，如果可以的话，可以先选择适合直接处理</a:t>
            </a:r>
            <a:r>
              <a:rPr lang="en-US" altLang="zh-CN" b="1" dirty="0"/>
              <a:t>category</a:t>
            </a:r>
            <a:r>
              <a:rPr lang="zh-CN" altLang="en-US" b="1" dirty="0"/>
              <a:t>特征的模型比如</a:t>
            </a:r>
            <a:r>
              <a:rPr lang="en-US" altLang="zh-CN" b="1" dirty="0" err="1"/>
              <a:t>lightgbm</a:t>
            </a:r>
            <a:r>
              <a:rPr lang="zh-CN" altLang="en-US" b="1" dirty="0"/>
              <a:t>和</a:t>
            </a:r>
            <a:r>
              <a:rPr lang="en-US" altLang="zh-CN" b="1" dirty="0" err="1"/>
              <a:t>CatBoost</a:t>
            </a:r>
            <a:r>
              <a:rPr lang="zh-CN" altLang="en-US" dirty="0"/>
              <a:t>。</a:t>
            </a:r>
            <a:endParaRPr lang="en-US" altLang="zh-CN" dirty="0"/>
          </a:p>
          <a:p>
            <a:pPr lvl="1"/>
            <a:r>
              <a:rPr lang="zh-CN" altLang="en-US" b="1" dirty="0"/>
              <a:t>基于树的模型不关心</a:t>
            </a:r>
            <a:r>
              <a:rPr lang="en-US" altLang="zh-CN" b="1" dirty="0"/>
              <a:t>category</a:t>
            </a:r>
            <a:r>
              <a:rPr lang="zh-CN" altLang="en-US" b="1" dirty="0"/>
              <a:t>特征是否有序，并且尽量不要用</a:t>
            </a:r>
            <a:r>
              <a:rPr lang="en-US" b="1" dirty="0"/>
              <a:t>one</a:t>
            </a:r>
            <a:r>
              <a:rPr lang="en-US" altLang="zh-CN" b="1" dirty="0"/>
              <a:t>-</a:t>
            </a:r>
            <a:r>
              <a:rPr lang="en-US" b="1" dirty="0"/>
              <a:t>hot</a:t>
            </a:r>
            <a:r>
              <a:rPr lang="zh-CN" altLang="en-US" b="1" dirty="0"/>
              <a:t>向量</a:t>
            </a:r>
            <a:r>
              <a:rPr lang="zh-CN" altLang="en-US" dirty="0"/>
              <a:t>。</a:t>
            </a:r>
            <a:endParaRPr lang="en-US" altLang="zh-CN" dirty="0"/>
          </a:p>
          <a:p>
            <a:pPr lvl="2"/>
            <a:r>
              <a:rPr lang="en-US" altLang="zh-CN" dirty="0" err="1"/>
              <a:t>Sklearn</a:t>
            </a:r>
            <a:r>
              <a:rPr lang="zh-CN" altLang="en-US" dirty="0"/>
              <a:t>和</a:t>
            </a:r>
            <a:r>
              <a:rPr lang="en-US" altLang="zh-CN" dirty="0" err="1"/>
              <a:t>Xgboost</a:t>
            </a:r>
            <a:r>
              <a:rPr lang="zh-CN" altLang="en-US" dirty="0"/>
              <a:t>的实现是不区分数值</a:t>
            </a:r>
            <a:r>
              <a:rPr lang="en-US" altLang="zh-CN" dirty="0"/>
              <a:t>category</a:t>
            </a:r>
            <a:r>
              <a:rPr lang="zh-CN" altLang="en-US" dirty="0"/>
              <a:t>特征和连续型特征的，统一都作为连续性特征来处理。因此</a:t>
            </a:r>
            <a:r>
              <a:rPr lang="en-US" altLang="zh-CN" dirty="0"/>
              <a:t>category</a:t>
            </a:r>
            <a:r>
              <a:rPr lang="zh-CN" altLang="en-US" dirty="0"/>
              <a:t>数字特征最好不要直接丢给</a:t>
            </a:r>
            <a:r>
              <a:rPr lang="en-US" altLang="zh-CN" dirty="0" err="1"/>
              <a:t>sklearn</a:t>
            </a:r>
            <a:r>
              <a:rPr lang="zh-CN" altLang="en-US" dirty="0"/>
              <a:t>或</a:t>
            </a:r>
            <a:r>
              <a:rPr lang="en-US" altLang="zh-CN" dirty="0" err="1"/>
              <a:t>Xgboost</a:t>
            </a:r>
            <a:r>
              <a:rPr lang="zh-CN" altLang="en-US" dirty="0"/>
              <a:t>的基于</a:t>
            </a:r>
            <a:r>
              <a:rPr lang="en-US" altLang="zh-CN" dirty="0"/>
              <a:t>tree</a:t>
            </a:r>
            <a:r>
              <a:rPr lang="zh-CN" altLang="en-US" dirty="0"/>
              <a:t>的模型，要提前对</a:t>
            </a:r>
            <a:r>
              <a:rPr lang="en-US" altLang="zh-CN" dirty="0"/>
              <a:t>category</a:t>
            </a:r>
            <a:r>
              <a:rPr lang="zh-CN" altLang="en-US" dirty="0"/>
              <a:t>特征进行编码转换为连续特征或者使用别的模型比如</a:t>
            </a:r>
            <a:r>
              <a:rPr lang="en-US" altLang="zh-CN" dirty="0" err="1"/>
              <a:t>CatBoost</a:t>
            </a:r>
            <a:r>
              <a:rPr lang="zh-CN" altLang="en-US" dirty="0"/>
              <a:t>。</a:t>
            </a:r>
            <a:endParaRPr lang="en-US" altLang="zh-CN" dirty="0"/>
          </a:p>
          <a:p>
            <a:pPr lvl="3"/>
            <a:r>
              <a:rPr lang="zh-CN" altLang="en-US" b="1" dirty="0"/>
              <a:t>对于</a:t>
            </a:r>
            <a:r>
              <a:rPr lang="en-US" altLang="zh-CN" b="1" dirty="0" err="1"/>
              <a:t>Xgboost</a:t>
            </a:r>
            <a:r>
              <a:rPr lang="zh-CN" altLang="en-US" b="1" dirty="0"/>
              <a:t>，</a:t>
            </a:r>
            <a:r>
              <a:rPr lang="en-US" altLang="zh-CN" b="1" dirty="0"/>
              <a:t>category</a:t>
            </a:r>
            <a:r>
              <a:rPr lang="zh-CN" altLang="en-US" b="1" dirty="0"/>
              <a:t>特征的基数是</a:t>
            </a:r>
            <a:r>
              <a:rPr lang="en-US" altLang="zh-CN" b="1" dirty="0"/>
              <a:t>10</a:t>
            </a:r>
            <a:r>
              <a:rPr lang="zh-CN" altLang="en-US" b="1" dirty="0"/>
              <a:t>到</a:t>
            </a:r>
            <a:r>
              <a:rPr lang="en-US" altLang="zh-CN" b="1" dirty="0"/>
              <a:t>100</a:t>
            </a:r>
            <a:r>
              <a:rPr lang="zh-CN" altLang="en-US" b="1" dirty="0"/>
              <a:t>之间的话，也可以考虑用</a:t>
            </a:r>
            <a:r>
              <a:rPr lang="en-US" altLang="zh-CN" b="1" dirty="0"/>
              <a:t>one-hot</a:t>
            </a:r>
            <a:r>
              <a:rPr lang="zh-CN" altLang="en-US" b="1" dirty="0"/>
              <a:t>编码；即使这样，如果有很多基数小的</a:t>
            </a:r>
            <a:r>
              <a:rPr lang="en-US" altLang="zh-CN" b="1" dirty="0"/>
              <a:t>category</a:t>
            </a:r>
            <a:r>
              <a:rPr lang="zh-CN" altLang="en-US" b="1" dirty="0"/>
              <a:t>特征的话，</a:t>
            </a:r>
            <a:r>
              <a:rPr lang="en-US" altLang="zh-CN" b="1" dirty="0"/>
              <a:t>one-hot</a:t>
            </a:r>
            <a:r>
              <a:rPr lang="zh-CN" altLang="en-US" b="1" dirty="0"/>
              <a:t>编码所有这样的</a:t>
            </a:r>
            <a:r>
              <a:rPr lang="en-US" altLang="zh-CN" b="1" dirty="0"/>
              <a:t>category</a:t>
            </a:r>
            <a:r>
              <a:rPr lang="zh-CN" altLang="en-US" b="1" dirty="0"/>
              <a:t>特征同样不合适。</a:t>
            </a:r>
            <a:endParaRPr lang="en-US" altLang="zh-CN" b="1" dirty="0"/>
          </a:p>
          <a:p>
            <a:pPr lvl="3"/>
            <a:r>
              <a:rPr lang="zh-CN" altLang="en-US" b="1" dirty="0"/>
              <a:t>如果在有</a:t>
            </a:r>
            <a:r>
              <a:rPr lang="en-US" altLang="zh-CN" b="1" dirty="0"/>
              <a:t>category</a:t>
            </a:r>
            <a:r>
              <a:rPr lang="zh-CN" altLang="en-US" b="1" dirty="0"/>
              <a:t>特征的情况下，非要使用</a:t>
            </a:r>
            <a:r>
              <a:rPr lang="en-US" altLang="zh-CN" b="1" dirty="0" err="1"/>
              <a:t>Xgboost</a:t>
            </a:r>
            <a:r>
              <a:rPr lang="zh-CN" altLang="en-US" b="1" dirty="0"/>
              <a:t>，可以考虑对</a:t>
            </a:r>
            <a:r>
              <a:rPr lang="en-US" altLang="zh-CN" b="1" dirty="0"/>
              <a:t>category</a:t>
            </a:r>
            <a:r>
              <a:rPr lang="zh-CN" altLang="en-US" b="1" dirty="0"/>
              <a:t>特征做</a:t>
            </a:r>
            <a:r>
              <a:rPr lang="en-US" altLang="zh-CN" b="1" dirty="0"/>
              <a:t>target encoding</a:t>
            </a:r>
            <a:r>
              <a:rPr lang="zh-CN" altLang="en-US" b="1" dirty="0"/>
              <a:t>编码为连续特征后在联合其他连续特征送入</a:t>
            </a:r>
            <a:r>
              <a:rPr lang="en-US" altLang="zh-CN" b="1" dirty="0" err="1"/>
              <a:t>Xgboost</a:t>
            </a:r>
            <a:r>
              <a:rPr lang="zh-CN" altLang="en-US" b="1" dirty="0"/>
              <a:t>来建模。</a:t>
            </a:r>
            <a:endParaRPr lang="en-US" altLang="zh-CN" dirty="0"/>
          </a:p>
          <a:p>
            <a:pPr lvl="2"/>
            <a:r>
              <a:rPr lang="en-US" altLang="zh-CN" dirty="0" err="1"/>
              <a:t>SparkML</a:t>
            </a:r>
            <a:r>
              <a:rPr lang="zh-CN" altLang="en-US" dirty="0"/>
              <a:t>的</a:t>
            </a:r>
            <a:r>
              <a:rPr lang="en-US" altLang="zh-CN" dirty="0"/>
              <a:t>tree-based</a:t>
            </a:r>
            <a:r>
              <a:rPr lang="zh-CN" altLang="en-US" dirty="0"/>
              <a:t>的模型和</a:t>
            </a:r>
            <a:r>
              <a:rPr lang="en-US" altLang="zh-CN" dirty="0" err="1"/>
              <a:t>Lightgbm</a:t>
            </a:r>
            <a:r>
              <a:rPr lang="zh-CN" altLang="en-US" dirty="0"/>
              <a:t>以及</a:t>
            </a:r>
            <a:r>
              <a:rPr lang="en-US" altLang="zh-CN" dirty="0" err="1"/>
              <a:t>CatBoost</a:t>
            </a:r>
            <a:r>
              <a:rPr lang="zh-CN" altLang="en-US" dirty="0"/>
              <a:t>，它们能区分</a:t>
            </a:r>
            <a:r>
              <a:rPr lang="en-US" altLang="zh-CN" dirty="0"/>
              <a:t>category</a:t>
            </a:r>
            <a:r>
              <a:rPr lang="zh-CN" altLang="en-US" dirty="0"/>
              <a:t>特征和连续特征。因此对于这些模型，</a:t>
            </a:r>
            <a:r>
              <a:rPr lang="en-US" altLang="zh-CN" dirty="0"/>
              <a:t>category</a:t>
            </a:r>
            <a:r>
              <a:rPr lang="zh-CN" altLang="en-US" dirty="0"/>
              <a:t>特征可以不做编码。</a:t>
            </a:r>
            <a:endParaRPr lang="en-US" altLang="zh-CN" dirty="0"/>
          </a:p>
          <a:p>
            <a:pPr lvl="2"/>
            <a:endParaRPr lang="en-US" altLang="zh-CN" dirty="0"/>
          </a:p>
          <a:p>
            <a:endParaRPr lang="en-US" altLang="zh-CN" dirty="0"/>
          </a:p>
        </p:txBody>
      </p:sp>
    </p:spTree>
    <p:extLst>
      <p:ext uri="{BB962C8B-B14F-4D97-AF65-F5344CB8AC3E}">
        <p14:creationId xmlns:p14="http://schemas.microsoft.com/office/powerpoint/2010/main" val="4075988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11C4-264E-4AD5-AF48-D641F219693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374B7E8-FAAE-423C-8FCE-661C411FB30B}"/>
              </a:ext>
            </a:extLst>
          </p:cNvPr>
          <p:cNvSpPr>
            <a:spLocks noGrp="1"/>
          </p:cNvSpPr>
          <p:nvPr>
            <p:ph idx="1"/>
          </p:nvPr>
        </p:nvSpPr>
        <p:spPr/>
        <p:txBody>
          <a:bodyPr>
            <a:normAutofit fontScale="92500" lnSpcReduction="10000"/>
          </a:bodyPr>
          <a:lstStyle/>
          <a:p>
            <a:pPr lvl="1"/>
            <a:r>
              <a:rPr lang="zh-CN" altLang="en-US" dirty="0"/>
              <a:t>对于深度学习模型的话，不考虑</a:t>
            </a:r>
            <a:r>
              <a:rPr lang="en-US" altLang="zh-CN" dirty="0"/>
              <a:t>category</a:t>
            </a:r>
            <a:r>
              <a:rPr lang="zh-CN" altLang="en-US" dirty="0"/>
              <a:t>特征是否有序，常见的处理方法是：</a:t>
            </a:r>
            <a:endParaRPr lang="en-US" dirty="0"/>
          </a:p>
          <a:p>
            <a:pPr lvl="2"/>
            <a:r>
              <a:rPr lang="zh-CN" altLang="en-US" b="1" dirty="0"/>
              <a:t>可以把</a:t>
            </a:r>
            <a:r>
              <a:rPr lang="en-US" altLang="zh-CN" b="1" dirty="0"/>
              <a:t>category</a:t>
            </a:r>
            <a:r>
              <a:rPr lang="zh-CN" altLang="en-US" b="1" dirty="0"/>
              <a:t>特征先做</a:t>
            </a:r>
            <a:r>
              <a:rPr lang="en-US" altLang="zh-CN" b="1" dirty="0"/>
              <a:t>mapping</a:t>
            </a:r>
            <a:r>
              <a:rPr lang="zh-CN" altLang="en-US" b="1" dirty="0"/>
              <a:t>比如字典映射或者</a:t>
            </a:r>
            <a:r>
              <a:rPr lang="en-US" altLang="zh-CN" b="1" dirty="0"/>
              <a:t>hash</a:t>
            </a:r>
            <a:r>
              <a:rPr lang="zh-CN" altLang="en-US" b="1" dirty="0"/>
              <a:t>映射然后在做</a:t>
            </a:r>
            <a:r>
              <a:rPr lang="en-US" altLang="zh-CN" b="1" dirty="0"/>
              <a:t>embedding</a:t>
            </a:r>
            <a:r>
              <a:rPr lang="zh-CN" altLang="en-US" dirty="0"/>
              <a:t>；如果</a:t>
            </a:r>
            <a:r>
              <a:rPr lang="en-US" altLang="zh-CN" dirty="0"/>
              <a:t>category</a:t>
            </a:r>
            <a:r>
              <a:rPr lang="zh-CN" altLang="en-US" dirty="0"/>
              <a:t>特征的基数不大的话，也可以考虑只是做</a:t>
            </a:r>
            <a:r>
              <a:rPr lang="en-US" altLang="zh-CN" dirty="0"/>
              <a:t>one-hot</a:t>
            </a:r>
            <a:r>
              <a:rPr lang="zh-CN" altLang="en-US" dirty="0"/>
              <a:t>编码。</a:t>
            </a:r>
            <a:endParaRPr lang="en-US" altLang="zh-CN" dirty="0"/>
          </a:p>
          <a:p>
            <a:pPr lvl="2"/>
            <a:r>
              <a:rPr lang="zh-CN" altLang="en-US" b="1" dirty="0">
                <a:solidFill>
                  <a:srgbClr val="FF0000"/>
                </a:solidFill>
              </a:rPr>
              <a:t>不是所有的</a:t>
            </a:r>
            <a:r>
              <a:rPr lang="en-US" altLang="zh-CN" b="1" dirty="0">
                <a:solidFill>
                  <a:srgbClr val="FF0000"/>
                </a:solidFill>
              </a:rPr>
              <a:t>category</a:t>
            </a:r>
            <a:r>
              <a:rPr lang="zh-CN" altLang="en-US" b="1" dirty="0">
                <a:solidFill>
                  <a:srgbClr val="FF0000"/>
                </a:solidFill>
              </a:rPr>
              <a:t>特征都一定要做</a:t>
            </a:r>
            <a:r>
              <a:rPr lang="en-US" altLang="zh-CN" b="1" dirty="0">
                <a:solidFill>
                  <a:srgbClr val="FF0000"/>
                </a:solidFill>
              </a:rPr>
              <a:t>embedding</a:t>
            </a:r>
            <a:r>
              <a:rPr lang="zh-CN" altLang="en-US" dirty="0"/>
              <a:t>。</a:t>
            </a:r>
            <a:endParaRPr lang="en-US" altLang="zh-CN" dirty="0"/>
          </a:p>
          <a:p>
            <a:pPr lvl="3"/>
            <a:r>
              <a:rPr lang="zh-CN" altLang="en-US" b="1" dirty="0"/>
              <a:t>一般</a:t>
            </a:r>
            <a:r>
              <a:rPr lang="zh-CN" altLang="en-US" dirty="0"/>
              <a:t>是针对纯</a:t>
            </a:r>
            <a:r>
              <a:rPr lang="en-US" altLang="zh-CN" dirty="0"/>
              <a:t>id</a:t>
            </a:r>
            <a:r>
              <a:rPr lang="zh-CN" altLang="en-US" dirty="0"/>
              <a:t>类的</a:t>
            </a:r>
            <a:r>
              <a:rPr lang="en-US" altLang="zh-CN" dirty="0"/>
              <a:t>category</a:t>
            </a:r>
            <a:r>
              <a:rPr lang="zh-CN" altLang="en-US" dirty="0"/>
              <a:t>特征并且是有内涵的实体（比如</a:t>
            </a:r>
            <a:r>
              <a:rPr lang="en-US" altLang="zh-CN" dirty="0" err="1"/>
              <a:t>usrid</a:t>
            </a:r>
            <a:r>
              <a:rPr lang="zh-CN" altLang="en-US" dirty="0"/>
              <a:t>，</a:t>
            </a:r>
            <a:r>
              <a:rPr lang="en-US" altLang="zh-CN" dirty="0" err="1"/>
              <a:t>itemid</a:t>
            </a:r>
            <a:r>
              <a:rPr lang="zh-CN" altLang="en-US" dirty="0"/>
              <a:t>，</a:t>
            </a:r>
            <a:r>
              <a:rPr lang="en-US" altLang="zh-CN" dirty="0" err="1"/>
              <a:t>channelid</a:t>
            </a:r>
            <a:r>
              <a:rPr lang="zh-CN" altLang="en-US" dirty="0"/>
              <a:t>等等）做</a:t>
            </a:r>
            <a:r>
              <a:rPr lang="en-US" altLang="zh-CN" dirty="0"/>
              <a:t>embedding</a:t>
            </a:r>
            <a:r>
              <a:rPr lang="zh-CN" altLang="en-US" dirty="0"/>
              <a:t>（</a:t>
            </a:r>
            <a:r>
              <a:rPr lang="zh-CN" altLang="en-US" b="1" dirty="0"/>
              <a:t>当然这个也和模型有关</a:t>
            </a:r>
            <a:r>
              <a:rPr lang="zh-CN" altLang="en-US" dirty="0"/>
              <a:t>）。</a:t>
            </a:r>
            <a:endParaRPr lang="en-US" altLang="zh-CN" dirty="0"/>
          </a:p>
          <a:p>
            <a:pPr lvl="4"/>
            <a:r>
              <a:rPr lang="zh-CN" altLang="en-US" dirty="0"/>
              <a:t>对于</a:t>
            </a:r>
            <a:r>
              <a:rPr lang="en-US" altLang="zh-CN" dirty="0" err="1"/>
              <a:t>DeepFM</a:t>
            </a:r>
            <a:r>
              <a:rPr lang="zh-CN" altLang="en-US" dirty="0"/>
              <a:t>模型，每个连续特征以及每个</a:t>
            </a:r>
            <a:r>
              <a:rPr lang="en-US" altLang="zh-CN" dirty="0"/>
              <a:t>category</a:t>
            </a:r>
            <a:r>
              <a:rPr lang="zh-CN" altLang="en-US" dirty="0"/>
              <a:t>特征的每个特征值都会做</a:t>
            </a:r>
            <a:r>
              <a:rPr lang="en-US" altLang="zh-CN" dirty="0"/>
              <a:t>embedding</a:t>
            </a:r>
            <a:r>
              <a:rPr lang="zh-CN" altLang="en-US" dirty="0"/>
              <a:t>；</a:t>
            </a:r>
            <a:endParaRPr lang="en-US" altLang="zh-CN" dirty="0"/>
          </a:p>
          <a:p>
            <a:pPr lvl="4"/>
            <a:r>
              <a:rPr lang="zh-CN" altLang="en-US" dirty="0"/>
              <a:t>对于</a:t>
            </a:r>
            <a:r>
              <a:rPr lang="en-US" altLang="zh-CN" dirty="0"/>
              <a:t>wide and deep </a:t>
            </a:r>
            <a:r>
              <a:rPr lang="zh-CN" altLang="en-US" dirty="0"/>
              <a:t>模型，</a:t>
            </a:r>
            <a:r>
              <a:rPr lang="en-US" altLang="zh-CN" dirty="0" err="1"/>
              <a:t>usrid</a:t>
            </a:r>
            <a:r>
              <a:rPr lang="en-US" altLang="zh-CN" dirty="0"/>
              <a:t>/</a:t>
            </a:r>
            <a:r>
              <a:rPr lang="en-US" altLang="zh-CN" dirty="0" err="1"/>
              <a:t>itemid</a:t>
            </a:r>
            <a:r>
              <a:rPr lang="zh-CN" altLang="en-US" dirty="0"/>
              <a:t>这样的有内涵实体的</a:t>
            </a:r>
            <a:r>
              <a:rPr lang="en-US" altLang="zh-CN" dirty="0"/>
              <a:t>id</a:t>
            </a:r>
            <a:r>
              <a:rPr lang="zh-CN" altLang="en-US" dirty="0"/>
              <a:t>类特征做</a:t>
            </a:r>
            <a:r>
              <a:rPr lang="en-US" altLang="zh-CN" dirty="0"/>
              <a:t>embedding</a:t>
            </a:r>
            <a:r>
              <a:rPr lang="zh-CN" altLang="en-US" dirty="0"/>
              <a:t>并作为</a:t>
            </a:r>
            <a:r>
              <a:rPr lang="en-US" altLang="zh-CN" dirty="0"/>
              <a:t>deep</a:t>
            </a:r>
            <a:r>
              <a:rPr lang="zh-CN" altLang="en-US" dirty="0"/>
              <a:t>部分的一部分输入，而其他的</a:t>
            </a:r>
            <a:r>
              <a:rPr lang="en-US" altLang="zh-CN" dirty="0"/>
              <a:t>category</a:t>
            </a:r>
            <a:r>
              <a:rPr lang="zh-CN" altLang="en-US" dirty="0"/>
              <a:t>特征则考虑做</a:t>
            </a:r>
            <a:r>
              <a:rPr lang="en-US" altLang="zh-CN" dirty="0"/>
              <a:t>one-hot</a:t>
            </a:r>
            <a:r>
              <a:rPr lang="zh-CN" altLang="en-US" dirty="0"/>
              <a:t>并作为</a:t>
            </a:r>
            <a:r>
              <a:rPr lang="en-US" altLang="zh-CN" dirty="0"/>
              <a:t>wide</a:t>
            </a:r>
            <a:r>
              <a:rPr lang="zh-CN" altLang="en-US" dirty="0"/>
              <a:t>部分的输入。这里可以选择哪些</a:t>
            </a:r>
            <a:r>
              <a:rPr lang="en-US" altLang="zh-CN" dirty="0"/>
              <a:t>category</a:t>
            </a:r>
            <a:r>
              <a:rPr lang="zh-CN" altLang="en-US" dirty="0"/>
              <a:t>特征做</a:t>
            </a:r>
            <a:r>
              <a:rPr lang="en-US" altLang="zh-CN" dirty="0"/>
              <a:t>embedding</a:t>
            </a:r>
            <a:r>
              <a:rPr lang="zh-CN" altLang="en-US" dirty="0"/>
              <a:t>并送入</a:t>
            </a:r>
            <a:r>
              <a:rPr lang="en-US" altLang="zh-CN" dirty="0"/>
              <a:t>deep</a:t>
            </a:r>
            <a:r>
              <a:rPr lang="zh-CN" altLang="en-US" dirty="0"/>
              <a:t>部分。</a:t>
            </a:r>
            <a:endParaRPr lang="en-US" altLang="zh-CN" dirty="0"/>
          </a:p>
          <a:p>
            <a:pPr lvl="3"/>
            <a:r>
              <a:rPr lang="zh-CN" altLang="en-US" dirty="0"/>
              <a:t>对没有内涵实体的</a:t>
            </a:r>
            <a:r>
              <a:rPr lang="en-US" dirty="0"/>
              <a:t>id</a:t>
            </a:r>
            <a:r>
              <a:rPr lang="zh-CN" altLang="en-US" dirty="0"/>
              <a:t>类特征（比如常驻地或者学历等级也用</a:t>
            </a:r>
            <a:r>
              <a:rPr lang="en-US" dirty="0"/>
              <a:t>id</a:t>
            </a:r>
            <a:r>
              <a:rPr lang="zh-CN" altLang="en-US" dirty="0"/>
              <a:t>来表示了）或者不是</a:t>
            </a:r>
            <a:r>
              <a:rPr lang="en-US" dirty="0"/>
              <a:t>id</a:t>
            </a:r>
            <a:r>
              <a:rPr lang="zh-CN" altLang="en-US" dirty="0"/>
              <a:t>类的</a:t>
            </a:r>
            <a:r>
              <a:rPr lang="en-US" dirty="0"/>
              <a:t>category</a:t>
            </a:r>
            <a:r>
              <a:rPr lang="zh-CN" altLang="en-US" dirty="0"/>
              <a:t>特征（比如性别或者职位级别），可能做</a:t>
            </a:r>
            <a:r>
              <a:rPr lang="en-US" altLang="zh-CN" dirty="0"/>
              <a:t>embedding</a:t>
            </a:r>
            <a:r>
              <a:rPr lang="zh-CN" altLang="en-US" dirty="0"/>
              <a:t>的意义不大（</a:t>
            </a:r>
            <a:r>
              <a:rPr lang="zh-CN" altLang="en-US" b="1" dirty="0"/>
              <a:t>这里并不说这样的</a:t>
            </a:r>
            <a:r>
              <a:rPr lang="en-US" altLang="zh-CN" b="1" dirty="0"/>
              <a:t>category</a:t>
            </a:r>
            <a:r>
              <a:rPr lang="zh-CN" altLang="en-US" b="1" dirty="0"/>
              <a:t>特征就一定不做</a:t>
            </a:r>
            <a:r>
              <a:rPr lang="en-US" altLang="zh-CN" b="1" dirty="0"/>
              <a:t>embedding</a:t>
            </a:r>
            <a:r>
              <a:rPr lang="zh-CN" altLang="en-US" dirty="0"/>
              <a:t>）。</a:t>
            </a:r>
            <a:endParaRPr lang="en-US" altLang="zh-CN" dirty="0"/>
          </a:p>
          <a:p>
            <a:pPr lvl="3"/>
            <a:r>
              <a:rPr lang="zh-CN" altLang="en-US" dirty="0"/>
              <a:t>如果有些</a:t>
            </a:r>
            <a:r>
              <a:rPr lang="en-US" altLang="zh-CN" dirty="0"/>
              <a:t>category</a:t>
            </a:r>
            <a:r>
              <a:rPr lang="zh-CN" altLang="en-US" dirty="0"/>
              <a:t>特征不做</a:t>
            </a:r>
            <a:r>
              <a:rPr lang="en-US" altLang="zh-CN" dirty="0"/>
              <a:t>embedding</a:t>
            </a:r>
            <a:r>
              <a:rPr lang="zh-CN" altLang="en-US" dirty="0"/>
              <a:t>，并且要送入神经网络的话，需要选择下面某种方法：</a:t>
            </a:r>
            <a:endParaRPr lang="en-US" altLang="zh-CN" dirty="0"/>
          </a:p>
          <a:p>
            <a:pPr lvl="4"/>
            <a:r>
              <a:rPr lang="zh-CN" altLang="en-US" dirty="0"/>
              <a:t>转为</a:t>
            </a:r>
            <a:r>
              <a:rPr lang="en-US" altLang="zh-CN" dirty="0"/>
              <a:t>one-hot</a:t>
            </a:r>
            <a:r>
              <a:rPr lang="zh-CN" altLang="en-US" dirty="0"/>
              <a:t>（适用于离散特征的基数很小比如小于</a:t>
            </a:r>
            <a:r>
              <a:rPr lang="en-US" altLang="zh-CN" dirty="0"/>
              <a:t>10</a:t>
            </a:r>
            <a:r>
              <a:rPr lang="zh-CN" altLang="en-US" dirty="0"/>
              <a:t>并且总的离散特征的数量不多）</a:t>
            </a:r>
            <a:endParaRPr lang="en-US" altLang="zh-CN" dirty="0"/>
          </a:p>
          <a:p>
            <a:pPr lvl="4"/>
            <a:r>
              <a:rPr lang="zh-CN" altLang="en-US" dirty="0"/>
              <a:t>转为连续特征（比如后面要介绍的</a:t>
            </a:r>
            <a:r>
              <a:rPr lang="en-US" altLang="zh-CN" dirty="0"/>
              <a:t>target encoding</a:t>
            </a:r>
            <a:r>
              <a:rPr lang="zh-CN" altLang="en-US" dirty="0"/>
              <a:t>方法）</a:t>
            </a:r>
            <a:endParaRPr lang="en-US" dirty="0"/>
          </a:p>
        </p:txBody>
      </p:sp>
    </p:spTree>
    <p:extLst>
      <p:ext uri="{BB962C8B-B14F-4D97-AF65-F5344CB8AC3E}">
        <p14:creationId xmlns:p14="http://schemas.microsoft.com/office/powerpoint/2010/main" val="3075614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10137"/>
          </a:xfrm>
        </p:spPr>
        <p:txBody>
          <a:bodyPr>
            <a:normAutofit/>
          </a:bodyPr>
          <a:lstStyle/>
          <a:p>
            <a:r>
              <a:rPr lang="zh-CN" altLang="en-US" dirty="0"/>
              <a:t>前面讨论的都是</a:t>
            </a:r>
            <a:r>
              <a:rPr lang="zh-CN" altLang="en-US" b="1" dirty="0"/>
              <a:t>单值</a:t>
            </a:r>
            <a:r>
              <a:rPr lang="en-US" altLang="zh-CN" b="1" dirty="0"/>
              <a:t>category</a:t>
            </a:r>
            <a:r>
              <a:rPr lang="zh-CN" altLang="en-US" b="1" dirty="0"/>
              <a:t>特征</a:t>
            </a:r>
            <a:r>
              <a:rPr lang="zh-CN" altLang="en-US" dirty="0"/>
              <a:t>（如左下图）的编码方法，现实中还经常会有所谓的</a:t>
            </a:r>
            <a:r>
              <a:rPr lang="zh-CN" altLang="en-US" b="1" dirty="0"/>
              <a:t>多值</a:t>
            </a:r>
            <a:r>
              <a:rPr lang="en-US" altLang="zh-CN" b="1" dirty="0"/>
              <a:t>category</a:t>
            </a:r>
            <a:r>
              <a:rPr lang="zh-CN" altLang="en-US" b="1" dirty="0"/>
              <a:t>特征</a:t>
            </a:r>
            <a:r>
              <a:rPr lang="zh-CN" altLang="en-US" dirty="0"/>
              <a:t>（如右下图）。</a:t>
            </a:r>
            <a:endParaRPr lang="en-US" altLang="zh-CN" dirty="0"/>
          </a:p>
          <a:p>
            <a:endParaRPr lang="en-US" altLang="zh-CN" dirty="0"/>
          </a:p>
          <a:p>
            <a:endParaRPr lang="en-US" altLang="zh-CN" dirty="0"/>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018" y="2800349"/>
            <a:ext cx="4545807" cy="3400426"/>
          </a:xfrm>
          <a:prstGeom prst="rect">
            <a:avLst/>
          </a:prstGeom>
        </p:spPr>
      </p:pic>
      <p:pic>
        <p:nvPicPr>
          <p:cNvPr id="6" name="Picture 5"/>
          <p:cNvPicPr>
            <a:picLocks noChangeAspect="1"/>
          </p:cNvPicPr>
          <p:nvPr/>
        </p:nvPicPr>
        <p:blipFill>
          <a:blip r:embed="rId4"/>
          <a:stretch>
            <a:fillRect/>
          </a:stretch>
        </p:blipFill>
        <p:spPr>
          <a:xfrm>
            <a:off x="1471613" y="2800349"/>
            <a:ext cx="1914525" cy="3400426"/>
          </a:xfrm>
          <a:prstGeom prst="rect">
            <a:avLst/>
          </a:prstGeom>
        </p:spPr>
      </p:pic>
    </p:spTree>
    <p:extLst>
      <p:ext uri="{BB962C8B-B14F-4D97-AF65-F5344CB8AC3E}">
        <p14:creationId xmlns:p14="http://schemas.microsoft.com/office/powerpoint/2010/main" val="2591245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多值</a:t>
            </a:r>
            <a:r>
              <a:rPr lang="en-US" altLang="zh-CN" dirty="0"/>
              <a:t>category</a:t>
            </a:r>
            <a:r>
              <a:rPr lang="zh-CN" altLang="en-US" dirty="0"/>
              <a:t>特征的编码方式</a:t>
            </a:r>
            <a:endParaRPr lang="en-US" altLang="zh-CN" dirty="0"/>
          </a:p>
        </p:txBody>
      </p:sp>
      <p:sp>
        <p:nvSpPr>
          <p:cNvPr id="3" name="Content Placeholder 2"/>
          <p:cNvSpPr>
            <a:spLocks noGrp="1"/>
          </p:cNvSpPr>
          <p:nvPr>
            <p:ph idx="1"/>
          </p:nvPr>
        </p:nvSpPr>
        <p:spPr>
          <a:xfrm>
            <a:off x="838200" y="1690688"/>
            <a:ext cx="10515600" cy="5048779"/>
          </a:xfrm>
        </p:spPr>
        <p:txBody>
          <a:bodyPr>
            <a:normAutofit/>
          </a:bodyPr>
          <a:lstStyle/>
          <a:p>
            <a:r>
              <a:rPr lang="zh-CN" altLang="en-US" b="1" dirty="0"/>
              <a:t>转换为</a:t>
            </a:r>
            <a:r>
              <a:rPr lang="en-US" altLang="zh-CN" b="1" dirty="0"/>
              <a:t>multi-hot</a:t>
            </a:r>
            <a:r>
              <a:rPr lang="zh-CN" altLang="en-US" b="1" dirty="0"/>
              <a:t>向量</a:t>
            </a:r>
            <a:r>
              <a:rPr lang="zh-CN" altLang="en-US" dirty="0"/>
              <a:t>：</a:t>
            </a:r>
            <a:endParaRPr lang="en-US" altLang="zh-CN" dirty="0"/>
          </a:p>
          <a:p>
            <a:pPr lvl="1"/>
            <a:r>
              <a:rPr lang="zh-CN" altLang="en-US" dirty="0"/>
              <a:t>最直觉和简单的一种方法，适合特征的基数不大的情况。</a:t>
            </a:r>
            <a:endParaRPr lang="en-US" altLang="zh-CN" dirty="0"/>
          </a:p>
          <a:p>
            <a:r>
              <a:rPr lang="zh-CN" altLang="en-US" b="1" dirty="0"/>
              <a:t>多值</a:t>
            </a:r>
            <a:r>
              <a:rPr lang="en-US" altLang="zh-CN" b="1" dirty="0"/>
              <a:t>category</a:t>
            </a:r>
            <a:r>
              <a:rPr lang="zh-CN" altLang="en-US" b="1" dirty="0"/>
              <a:t>特征转换为单值</a:t>
            </a:r>
            <a:r>
              <a:rPr lang="en-US" altLang="zh-CN" b="1" dirty="0"/>
              <a:t>category</a:t>
            </a:r>
            <a:r>
              <a:rPr lang="zh-CN" altLang="en-US" b="1" dirty="0"/>
              <a:t>特征，然后在编码，最后结果融合（本质是拆分单条样本为多条样本）。</a:t>
            </a:r>
            <a:endParaRPr lang="en-US" altLang="zh-CN" b="1" dirty="0"/>
          </a:p>
          <a:p>
            <a:pPr lvl="1"/>
            <a:r>
              <a:rPr lang="zh-CN" altLang="en-US" dirty="0"/>
              <a:t>比如对多值</a:t>
            </a:r>
            <a:r>
              <a:rPr lang="en-US" altLang="zh-CN" dirty="0"/>
              <a:t>category</a:t>
            </a:r>
            <a:r>
              <a:rPr lang="zh-CN" altLang="en-US" dirty="0"/>
              <a:t>特征的样本拆分为多个单值</a:t>
            </a:r>
            <a:r>
              <a:rPr lang="en-US" altLang="zh-CN" dirty="0"/>
              <a:t>category</a:t>
            </a:r>
            <a:r>
              <a:rPr lang="zh-CN" altLang="en-US" dirty="0"/>
              <a:t>特征的样本，然后对单值</a:t>
            </a:r>
            <a:r>
              <a:rPr lang="en-US" altLang="zh-CN" dirty="0"/>
              <a:t>category</a:t>
            </a:r>
            <a:r>
              <a:rPr lang="zh-CN" altLang="en-US" dirty="0"/>
              <a:t>特征做</a:t>
            </a:r>
            <a:r>
              <a:rPr lang="en-US" altLang="zh-CN" dirty="0"/>
              <a:t>embedding</a:t>
            </a:r>
            <a:r>
              <a:rPr lang="zh-CN" altLang="en-US" dirty="0"/>
              <a:t>。</a:t>
            </a:r>
            <a:endParaRPr lang="en-US" altLang="zh-CN" dirty="0"/>
          </a:p>
          <a:p>
            <a:pPr lvl="2"/>
            <a:r>
              <a:rPr lang="zh-CN" altLang="en-US" dirty="0"/>
              <a:t>预测样本也可以用类似的拆分方式送入模型获得预测值，然后把多个拆分的预测值进行平均。</a:t>
            </a:r>
            <a:endParaRPr lang="en-US" altLang="zh-CN" dirty="0"/>
          </a:p>
          <a:p>
            <a:pPr lvl="2"/>
            <a:r>
              <a:rPr lang="zh-CN" altLang="en-US" dirty="0"/>
              <a:t>或者用该模型获得的每个离散值的</a:t>
            </a:r>
            <a:r>
              <a:rPr lang="en-US" altLang="zh-CN" dirty="0"/>
              <a:t>embedding</a:t>
            </a:r>
            <a:r>
              <a:rPr lang="zh-CN" altLang="en-US" dirty="0"/>
              <a:t>向量通过求和或者平均的方式得到多值</a:t>
            </a:r>
            <a:r>
              <a:rPr lang="en-US" altLang="zh-CN" dirty="0"/>
              <a:t>category</a:t>
            </a:r>
            <a:r>
              <a:rPr lang="zh-CN" altLang="en-US" dirty="0"/>
              <a:t>特征的</a:t>
            </a:r>
            <a:r>
              <a:rPr lang="en-US" altLang="zh-CN" dirty="0"/>
              <a:t>embedding</a:t>
            </a:r>
            <a:r>
              <a:rPr lang="zh-CN" altLang="en-US" dirty="0"/>
              <a:t>向量作为物品的内容</a:t>
            </a:r>
            <a:r>
              <a:rPr lang="en-US" altLang="zh-CN" dirty="0"/>
              <a:t>embedding</a:t>
            </a:r>
            <a:r>
              <a:rPr lang="zh-CN" altLang="en-US" dirty="0"/>
              <a:t>向量，来训练下游模型。</a:t>
            </a:r>
            <a:endParaRPr lang="en-US" altLang="zh-CN" dirty="0"/>
          </a:p>
          <a:p>
            <a:endParaRPr lang="en-US" dirty="0"/>
          </a:p>
        </p:txBody>
      </p:sp>
    </p:spTree>
    <p:extLst>
      <p:ext uri="{BB962C8B-B14F-4D97-AF65-F5344CB8AC3E}">
        <p14:creationId xmlns:p14="http://schemas.microsoft.com/office/powerpoint/2010/main" val="110513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80B7-4348-4529-BB5B-A95EDBDFCC92}"/>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ED56116-C98C-465F-A0AA-1ED89111828D}"/>
              </a:ext>
            </a:extLst>
          </p:cNvPr>
          <p:cNvSpPr>
            <a:spLocks noGrp="1"/>
          </p:cNvSpPr>
          <p:nvPr>
            <p:ph idx="1"/>
          </p:nvPr>
        </p:nvSpPr>
        <p:spPr/>
        <p:txBody>
          <a:bodyPr/>
          <a:lstStyle/>
          <a:p>
            <a:r>
              <a:rPr lang="zh-CN" altLang="en-US" dirty="0"/>
              <a:t>特征最基本的</a:t>
            </a:r>
            <a:r>
              <a:rPr lang="en-US" altLang="zh-CN" dirty="0"/>
              <a:t>2</a:t>
            </a:r>
            <a:r>
              <a:rPr lang="zh-CN" altLang="en-US" dirty="0"/>
              <a:t>个统计特点：</a:t>
            </a:r>
            <a:endParaRPr lang="en-US" altLang="zh-CN" dirty="0"/>
          </a:p>
          <a:p>
            <a:pPr lvl="1"/>
            <a:r>
              <a:rPr lang="zh-CN" altLang="en-US" b="1" dirty="0">
                <a:solidFill>
                  <a:srgbClr val="FF0000"/>
                </a:solidFill>
              </a:rPr>
              <a:t>特征是否发散</a:t>
            </a:r>
            <a:r>
              <a:rPr lang="zh-CN" altLang="en-US" dirty="0"/>
              <a:t>：</a:t>
            </a:r>
            <a:endParaRPr lang="en-US" altLang="zh-CN" dirty="0"/>
          </a:p>
          <a:p>
            <a:pPr lvl="2"/>
            <a:r>
              <a:rPr lang="zh-CN" altLang="en-US" dirty="0"/>
              <a:t>如果一个特征的方差接近于</a:t>
            </a:r>
            <a:r>
              <a:rPr lang="en-US" altLang="zh-CN" dirty="0"/>
              <a:t>0</a:t>
            </a:r>
            <a:r>
              <a:rPr lang="zh-CN" altLang="en-US" dirty="0"/>
              <a:t>，我们称这个特征不发散。也就是说所有样本在这个特征上基本没有差异，这个特征对于样本的区分没有什么用，可以丢弃它。</a:t>
            </a:r>
            <a:endParaRPr lang="en-US" altLang="zh-CN" dirty="0"/>
          </a:p>
          <a:p>
            <a:pPr lvl="3"/>
            <a:r>
              <a:rPr lang="zh-CN" altLang="en-US" dirty="0"/>
              <a:t>比如</a:t>
            </a:r>
            <a:r>
              <a:rPr lang="en-US" altLang="zh-CN" dirty="0"/>
              <a:t>1</a:t>
            </a:r>
            <a:r>
              <a:rPr lang="zh-CN" altLang="en-US" dirty="0"/>
              <a:t>万条样本中的“性别”这个特征的取值都是</a:t>
            </a:r>
            <a:r>
              <a:rPr lang="en-US" altLang="zh-CN" dirty="0"/>
              <a:t>“</a:t>
            </a:r>
            <a:r>
              <a:rPr lang="zh-CN" altLang="en-US" dirty="0"/>
              <a:t>男性</a:t>
            </a:r>
            <a:r>
              <a:rPr lang="en-US" altLang="zh-CN" dirty="0"/>
              <a:t>”</a:t>
            </a:r>
            <a:r>
              <a:rPr lang="zh-CN" altLang="en-US" dirty="0"/>
              <a:t>，这时候我们说“性别”这个特征的方差就是</a:t>
            </a:r>
            <a:r>
              <a:rPr lang="en-US" altLang="zh-CN" dirty="0"/>
              <a:t>0.</a:t>
            </a:r>
          </a:p>
          <a:p>
            <a:pPr lvl="3"/>
            <a:r>
              <a:rPr lang="zh-CN" altLang="en-US" dirty="0"/>
              <a:t>比如</a:t>
            </a:r>
            <a:r>
              <a:rPr lang="en-US" altLang="zh-CN" dirty="0"/>
              <a:t>1</a:t>
            </a:r>
            <a:r>
              <a:rPr lang="zh-CN" altLang="en-US" dirty="0"/>
              <a:t>万条样本中的“国家”这个特征的取值有</a:t>
            </a:r>
            <a:r>
              <a:rPr lang="en-US" altLang="zh-CN" dirty="0"/>
              <a:t>9900</a:t>
            </a:r>
            <a:r>
              <a:rPr lang="zh-CN" altLang="en-US" dirty="0"/>
              <a:t>都是“中国”，其他国家一共的样本数才</a:t>
            </a:r>
            <a:r>
              <a:rPr lang="en-US" altLang="zh-CN" dirty="0"/>
              <a:t>100</a:t>
            </a:r>
            <a:r>
              <a:rPr lang="zh-CN" altLang="en-US" dirty="0"/>
              <a:t>条，这个时候我们说“国家”这个特征的方差接近于</a:t>
            </a:r>
            <a:r>
              <a:rPr lang="en-US" altLang="zh-CN" dirty="0"/>
              <a:t>0</a:t>
            </a:r>
            <a:r>
              <a:rPr lang="zh-CN" altLang="en-US" dirty="0"/>
              <a:t>。</a:t>
            </a:r>
            <a:endParaRPr lang="en-US" altLang="zh-CN" dirty="0"/>
          </a:p>
          <a:p>
            <a:pPr lvl="1"/>
            <a:r>
              <a:rPr lang="zh-CN" altLang="en-US" b="1" dirty="0">
                <a:solidFill>
                  <a:srgbClr val="FF0000"/>
                </a:solidFill>
              </a:rPr>
              <a:t>特征与目标的相关性</a:t>
            </a:r>
            <a:r>
              <a:rPr lang="zh-CN" altLang="en-US" dirty="0"/>
              <a:t>：</a:t>
            </a:r>
            <a:endParaRPr lang="en-US" altLang="zh-CN" dirty="0"/>
          </a:p>
          <a:p>
            <a:pPr lvl="2"/>
            <a:r>
              <a:rPr lang="zh-CN" altLang="en-US" dirty="0"/>
              <a:t>与目标相关性高的特征（包括正相关和负相关），应当优选选择。</a:t>
            </a:r>
            <a:endParaRPr lang="en-US" altLang="zh-CN" dirty="0"/>
          </a:p>
          <a:p>
            <a:pPr lvl="3"/>
            <a:r>
              <a:rPr lang="zh-CN" altLang="en-US" dirty="0"/>
              <a:t>比如预测试用产品的用户是否在一个月内付费的目标任务，“用户的累积登录次数”这样的特征可能就是与目标相关性高的特征。</a:t>
            </a:r>
          </a:p>
          <a:p>
            <a:endParaRPr lang="en-US" dirty="0"/>
          </a:p>
        </p:txBody>
      </p:sp>
    </p:spTree>
    <p:extLst>
      <p:ext uri="{BB962C8B-B14F-4D97-AF65-F5344CB8AC3E}">
        <p14:creationId xmlns:p14="http://schemas.microsoft.com/office/powerpoint/2010/main" val="3787962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CCD1-D483-4F4E-9123-CF424402EAD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2B2059D-EAB7-4678-B242-767880C3F4AC}"/>
              </a:ext>
            </a:extLst>
          </p:cNvPr>
          <p:cNvSpPr>
            <a:spLocks noGrp="1"/>
          </p:cNvSpPr>
          <p:nvPr>
            <p:ph idx="1"/>
          </p:nvPr>
        </p:nvSpPr>
        <p:spPr/>
        <p:txBody>
          <a:bodyPr>
            <a:normAutofit lnSpcReduction="10000"/>
          </a:bodyPr>
          <a:lstStyle/>
          <a:p>
            <a:r>
              <a:rPr lang="zh-CN" altLang="en-US" b="1" dirty="0"/>
              <a:t>多值</a:t>
            </a:r>
            <a:r>
              <a:rPr lang="en-US" altLang="zh-CN" b="1" dirty="0"/>
              <a:t>category</a:t>
            </a:r>
            <a:r>
              <a:rPr lang="zh-CN" altLang="en-US" b="1" dirty="0"/>
              <a:t>特征看作一个有机整体进行编码</a:t>
            </a:r>
            <a:r>
              <a:rPr lang="zh-CN" altLang="en-US" dirty="0"/>
              <a:t>。</a:t>
            </a:r>
            <a:endParaRPr lang="en-US" altLang="zh-CN" dirty="0"/>
          </a:p>
          <a:p>
            <a:pPr lvl="1"/>
            <a:r>
              <a:rPr lang="zh-CN" altLang="en-US" dirty="0"/>
              <a:t>如果多值</a:t>
            </a:r>
            <a:r>
              <a:rPr lang="en-US" altLang="zh-CN" dirty="0"/>
              <a:t>category</a:t>
            </a:r>
            <a:r>
              <a:rPr lang="zh-CN" altLang="en-US" dirty="0"/>
              <a:t>特征表示的是某种序列比如用户点击行为序列，则：</a:t>
            </a:r>
            <a:endParaRPr lang="en-US" altLang="zh-CN" dirty="0"/>
          </a:p>
          <a:p>
            <a:pPr lvl="2"/>
            <a:r>
              <a:rPr lang="zh-CN" altLang="en-US" dirty="0"/>
              <a:t>可以单独用类似</a:t>
            </a:r>
            <a:r>
              <a:rPr lang="en-US" altLang="zh-CN" dirty="0"/>
              <a:t>word2vec</a:t>
            </a:r>
            <a:r>
              <a:rPr lang="zh-CN" altLang="en-US" dirty="0"/>
              <a:t>的思路（或者</a:t>
            </a:r>
            <a:r>
              <a:rPr lang="en-US" altLang="zh-CN" dirty="0"/>
              <a:t>entity2vec</a:t>
            </a:r>
            <a:r>
              <a:rPr lang="zh-CN" altLang="en-US" dirty="0"/>
              <a:t>）非监督学习每个</a:t>
            </a:r>
            <a:r>
              <a:rPr lang="en-US" altLang="zh-CN" dirty="0"/>
              <a:t>item</a:t>
            </a:r>
            <a:r>
              <a:rPr lang="zh-CN" altLang="en-US" dirty="0"/>
              <a:t>的</a:t>
            </a:r>
            <a:r>
              <a:rPr lang="en-US" altLang="zh-CN" dirty="0"/>
              <a:t>embedding</a:t>
            </a:r>
            <a:r>
              <a:rPr lang="zh-CN" altLang="en-US" dirty="0"/>
              <a:t>，对近期点击的</a:t>
            </a:r>
            <a:r>
              <a:rPr lang="en-US" altLang="zh-CN" dirty="0"/>
              <a:t>item</a:t>
            </a:r>
            <a:r>
              <a:rPr lang="zh-CN" altLang="en-US" dirty="0"/>
              <a:t>的</a:t>
            </a:r>
            <a:r>
              <a:rPr lang="en-US" altLang="zh-CN" dirty="0"/>
              <a:t>embedding</a:t>
            </a:r>
            <a:r>
              <a:rPr lang="zh-CN" altLang="en-US" dirty="0"/>
              <a:t>求和或者平均就是该用户的近期兴趣爱好表征。之后可以把这个</a:t>
            </a:r>
            <a:r>
              <a:rPr lang="en-US" altLang="zh-CN" dirty="0"/>
              <a:t>pre-trained</a:t>
            </a:r>
            <a:r>
              <a:rPr lang="zh-CN" altLang="en-US" dirty="0"/>
              <a:t>的兴趣爱好表征联合其他特征一起送入下游模型训练。</a:t>
            </a:r>
            <a:endParaRPr lang="en-US" altLang="zh-CN" dirty="0"/>
          </a:p>
          <a:p>
            <a:pPr lvl="2"/>
            <a:r>
              <a:rPr lang="zh-CN" altLang="en-US" dirty="0"/>
              <a:t>也可以利用复杂的神经网络结构直接对包括用户点击行为序列的多值</a:t>
            </a:r>
            <a:r>
              <a:rPr lang="en-US" altLang="zh-CN" dirty="0"/>
              <a:t>category</a:t>
            </a:r>
            <a:r>
              <a:rPr lang="zh-CN" altLang="en-US" dirty="0"/>
              <a:t>特征和其他特征拼接进行监督学习；这样多个点击</a:t>
            </a:r>
            <a:r>
              <a:rPr lang="en-US" altLang="zh-CN" dirty="0"/>
              <a:t>item</a:t>
            </a:r>
            <a:r>
              <a:rPr lang="zh-CN" altLang="en-US" dirty="0"/>
              <a:t>的</a:t>
            </a:r>
            <a:r>
              <a:rPr lang="en-US" altLang="zh-CN" dirty="0"/>
              <a:t>embedding</a:t>
            </a:r>
            <a:r>
              <a:rPr lang="zh-CN" altLang="en-US" dirty="0"/>
              <a:t>配合上</a:t>
            </a:r>
            <a:r>
              <a:rPr lang="en-US" altLang="zh-CN" dirty="0"/>
              <a:t>pooling</a:t>
            </a:r>
            <a:r>
              <a:rPr lang="zh-CN" altLang="en-US" dirty="0"/>
              <a:t>做</a:t>
            </a:r>
            <a:r>
              <a:rPr lang="en-US" altLang="zh-CN" dirty="0"/>
              <a:t>end-to-end</a:t>
            </a:r>
            <a:r>
              <a:rPr lang="zh-CN" altLang="en-US" dirty="0"/>
              <a:t>训练。</a:t>
            </a:r>
            <a:endParaRPr lang="en-US" altLang="zh-CN" dirty="0"/>
          </a:p>
          <a:p>
            <a:r>
              <a:rPr lang="zh-CN" altLang="en-US" b="1" dirty="0"/>
              <a:t>把多值</a:t>
            </a:r>
            <a:r>
              <a:rPr lang="en-US" altLang="zh-CN" b="1" dirty="0"/>
              <a:t>category</a:t>
            </a:r>
            <a:r>
              <a:rPr lang="zh-CN" altLang="en-US" b="1" dirty="0"/>
              <a:t>特征字符串化</a:t>
            </a:r>
            <a:r>
              <a:rPr lang="zh-CN" altLang="en-US" dirty="0"/>
              <a:t>。</a:t>
            </a:r>
            <a:endParaRPr lang="en-US" altLang="zh-CN" dirty="0"/>
          </a:p>
          <a:p>
            <a:pPr lvl="1"/>
            <a:r>
              <a:rPr lang="zh-CN" altLang="en-US" dirty="0"/>
              <a:t>如果多值</a:t>
            </a:r>
            <a:r>
              <a:rPr lang="en-US" altLang="zh-CN" dirty="0"/>
              <a:t>category</a:t>
            </a:r>
            <a:r>
              <a:rPr lang="zh-CN" altLang="en-US" dirty="0"/>
              <a:t>特征对应的是多个文本标签或者能转成多个文本标签，就可以把这些单个的标签的文本</a:t>
            </a:r>
            <a:r>
              <a:rPr lang="en-US" altLang="zh-CN" dirty="0"/>
              <a:t>embedding</a:t>
            </a:r>
            <a:r>
              <a:rPr lang="zh-CN" altLang="en-US" dirty="0"/>
              <a:t>从某个预训练的语言模型获得，然后把所有的这些标签的文本</a:t>
            </a:r>
            <a:r>
              <a:rPr lang="en-US" altLang="zh-CN" dirty="0"/>
              <a:t>embedding</a:t>
            </a:r>
            <a:r>
              <a:rPr lang="zh-CN" altLang="en-US" dirty="0"/>
              <a:t>在做一下聚合操作。</a:t>
            </a:r>
            <a:endParaRPr lang="en-US" altLang="zh-CN" dirty="0"/>
          </a:p>
          <a:p>
            <a:endParaRPr lang="en-US" dirty="0"/>
          </a:p>
        </p:txBody>
      </p:sp>
    </p:spTree>
    <p:extLst>
      <p:ext uri="{BB962C8B-B14F-4D97-AF65-F5344CB8AC3E}">
        <p14:creationId xmlns:p14="http://schemas.microsoft.com/office/powerpoint/2010/main" val="1454817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3243"/>
          </a:xfrm>
        </p:spPr>
        <p:txBody>
          <a:bodyPr/>
          <a:lstStyle/>
          <a:p>
            <a:r>
              <a:rPr lang="zh-CN" altLang="en-US" dirty="0"/>
              <a:t>特征缩放</a:t>
            </a:r>
            <a:r>
              <a:rPr lang="en-US" altLang="zh-CN" dirty="0"/>
              <a:t>scaling</a:t>
            </a:r>
            <a:endParaRPr lang="en-US" dirty="0"/>
          </a:p>
        </p:txBody>
      </p:sp>
      <p:sp>
        <p:nvSpPr>
          <p:cNvPr id="3" name="Content Placeholder 2"/>
          <p:cNvSpPr>
            <a:spLocks noGrp="1"/>
          </p:cNvSpPr>
          <p:nvPr>
            <p:ph idx="1"/>
          </p:nvPr>
        </p:nvSpPr>
        <p:spPr>
          <a:xfrm>
            <a:off x="838200" y="1696064"/>
            <a:ext cx="10515600" cy="4970207"/>
          </a:xfrm>
        </p:spPr>
        <p:txBody>
          <a:bodyPr>
            <a:normAutofit fontScale="85000" lnSpcReduction="20000"/>
          </a:bodyPr>
          <a:lstStyle/>
          <a:p>
            <a:r>
              <a:rPr lang="zh-CN" altLang="en-US" dirty="0"/>
              <a:t>什么是特征缩放？</a:t>
            </a:r>
            <a:endParaRPr lang="en-US" altLang="zh-CN" dirty="0"/>
          </a:p>
          <a:p>
            <a:pPr lvl="1"/>
            <a:r>
              <a:rPr lang="zh-CN" altLang="en-US" b="1" dirty="0"/>
              <a:t>特征缩放是用来统一数据集中的特征的值的幅度变化范围的方法</a:t>
            </a:r>
            <a:r>
              <a:rPr lang="zh-CN" altLang="en-US" dirty="0"/>
              <a:t>。</a:t>
            </a:r>
            <a:endParaRPr lang="en-US" altLang="zh-CN" dirty="0"/>
          </a:p>
          <a:p>
            <a:pPr lvl="1"/>
            <a:r>
              <a:rPr lang="zh-CN" altLang="en-US" b="1" dirty="0"/>
              <a:t>主要针对的是连续性特征，尽管数值型的</a:t>
            </a:r>
            <a:r>
              <a:rPr lang="en-US" altLang="zh-CN" b="1" dirty="0"/>
              <a:t>category</a:t>
            </a:r>
            <a:r>
              <a:rPr lang="zh-CN" altLang="en-US" b="1" dirty="0">
                <a:solidFill>
                  <a:srgbClr val="FF0000"/>
                </a:solidFill>
              </a:rPr>
              <a:t>有序特征</a:t>
            </a:r>
            <a:r>
              <a:rPr lang="zh-CN" altLang="en-US" b="1" dirty="0"/>
              <a:t>也适用</a:t>
            </a:r>
            <a:r>
              <a:rPr lang="zh-CN" altLang="en-US" dirty="0"/>
              <a:t>。</a:t>
            </a:r>
            <a:endParaRPr lang="en-US" altLang="zh-CN" dirty="0"/>
          </a:p>
          <a:p>
            <a:r>
              <a:rPr lang="zh-CN" altLang="en-US" dirty="0"/>
              <a:t>特征缩放有什么作用？（假设两个特征的幅度变化有数量级的差别）</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左上图是未作特征</a:t>
            </a:r>
            <a:r>
              <a:rPr lang="en-US" altLang="zh-CN" dirty="0"/>
              <a:t>scaling</a:t>
            </a:r>
            <a:r>
              <a:rPr lang="zh-CN" altLang="en-US" dirty="0"/>
              <a:t>的目标函数关于</a:t>
            </a:r>
            <a:r>
              <a:rPr lang="en-US" altLang="zh-CN" dirty="0"/>
              <a:t>2</a:t>
            </a:r>
            <a:r>
              <a:rPr lang="zh-CN" altLang="en-US" dirty="0"/>
              <a:t>个模型参数的等高线，右上图是作完特征</a:t>
            </a:r>
            <a:r>
              <a:rPr lang="en-US" altLang="zh-CN" dirty="0"/>
              <a:t>scaling</a:t>
            </a:r>
            <a:r>
              <a:rPr lang="zh-CN" altLang="en-US" dirty="0"/>
              <a:t>的。可以看出右上图</a:t>
            </a:r>
            <a:r>
              <a:rPr lang="zh-CN" altLang="en-US" b="1" dirty="0"/>
              <a:t>最优解的寻优过程明显会变得平缓，更容易正确的收敛到最优解。也就是说作完</a:t>
            </a:r>
            <a:r>
              <a:rPr lang="en-US" altLang="zh-CN" b="1" dirty="0"/>
              <a:t>scaling</a:t>
            </a:r>
            <a:r>
              <a:rPr lang="zh-CN" altLang="en-US" b="1" dirty="0"/>
              <a:t>，梯度下降不容易震荡，能更快收敛。</a:t>
            </a:r>
            <a:endParaRPr lang="en-US" altLang="zh-CN" dirty="0"/>
          </a:p>
          <a:p>
            <a:pPr lvl="1"/>
            <a:r>
              <a:rPr lang="zh-CN" altLang="en-US" dirty="0"/>
              <a:t>特征缩放的</a:t>
            </a:r>
            <a:r>
              <a:rPr lang="zh-CN" altLang="en-US" b="1" dirty="0"/>
              <a:t>缺点</a:t>
            </a:r>
            <a:r>
              <a:rPr lang="zh-CN" altLang="en-US" dirty="0"/>
              <a:t>：</a:t>
            </a:r>
            <a:endParaRPr lang="en-US" altLang="zh-CN" dirty="0"/>
          </a:p>
          <a:p>
            <a:pPr lvl="2"/>
            <a:r>
              <a:rPr lang="zh-CN" altLang="en-US" b="1" dirty="0"/>
              <a:t>容易让特征失真</a:t>
            </a:r>
            <a:r>
              <a:rPr lang="zh-CN" altLang="en-US" dirty="0"/>
              <a:t>；</a:t>
            </a:r>
            <a:r>
              <a:rPr lang="zh-CN" altLang="en-US" b="1" dirty="0"/>
              <a:t>可能丢失对训练模型一些重要的信息。</a:t>
            </a:r>
            <a:endParaRPr lang="en-US" altLang="zh-CN" b="1"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311" y="3027003"/>
            <a:ext cx="3724526" cy="21006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110" y="3027002"/>
            <a:ext cx="3906755" cy="2100635"/>
          </a:xfrm>
          <a:prstGeom prst="rect">
            <a:avLst/>
          </a:prstGeom>
        </p:spPr>
      </p:pic>
    </p:spTree>
    <p:extLst>
      <p:ext uri="{BB962C8B-B14F-4D97-AF65-F5344CB8AC3E}">
        <p14:creationId xmlns:p14="http://schemas.microsoft.com/office/powerpoint/2010/main" val="2006412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755057"/>
          </a:xfrm>
        </p:spPr>
        <p:txBody>
          <a:bodyPr>
            <a:normAutofit/>
          </a:bodyPr>
          <a:lstStyle/>
          <a:p>
            <a:r>
              <a:rPr lang="zh-CN" altLang="en-US" dirty="0"/>
              <a:t>什么时候做特征</a:t>
            </a:r>
            <a:r>
              <a:rPr lang="en-US" altLang="zh-CN" dirty="0"/>
              <a:t>scaling</a:t>
            </a:r>
            <a:r>
              <a:rPr lang="zh-CN" altLang="en-US" dirty="0"/>
              <a:t>（</a:t>
            </a:r>
            <a:r>
              <a:rPr lang="zh-CN" altLang="en-US" b="1" dirty="0">
                <a:solidFill>
                  <a:srgbClr val="FF0000"/>
                </a:solidFill>
              </a:rPr>
              <a:t>不一定要做</a:t>
            </a:r>
            <a:r>
              <a:rPr lang="zh-CN" altLang="en-US" dirty="0"/>
              <a:t>）？</a:t>
            </a:r>
            <a:endParaRPr lang="en-US" altLang="zh-CN" dirty="0"/>
          </a:p>
          <a:p>
            <a:pPr lvl="1"/>
            <a:r>
              <a:rPr lang="zh-CN" altLang="en-US" dirty="0"/>
              <a:t>通用原则：简单就是美</a:t>
            </a:r>
            <a:r>
              <a:rPr lang="en-US" altLang="zh-CN" dirty="0"/>
              <a:t>-------</a:t>
            </a:r>
            <a:r>
              <a:rPr lang="zh-CN" altLang="en-US" dirty="0"/>
              <a:t>因为特征缩放有缺点，</a:t>
            </a:r>
            <a:r>
              <a:rPr lang="zh-CN" altLang="en-US" b="1" dirty="0"/>
              <a:t>先不要这样做，发现模型效果不好再尝试。</a:t>
            </a:r>
            <a:endParaRPr lang="en-US" altLang="zh-CN" b="1" dirty="0"/>
          </a:p>
          <a:p>
            <a:pPr lvl="1"/>
            <a:r>
              <a:rPr lang="zh-CN" altLang="en-US" dirty="0"/>
              <a:t>如果样本的所有特征的幅度范围都具有同样的量级，先不做特征缩放。</a:t>
            </a:r>
            <a:endParaRPr lang="en-US" altLang="zh-CN" dirty="0"/>
          </a:p>
          <a:p>
            <a:pPr lvl="1"/>
            <a:r>
              <a:rPr lang="zh-CN" altLang="en-US" dirty="0"/>
              <a:t>根据之后是否需要做特征降维分情况讨论：</a:t>
            </a:r>
            <a:endParaRPr lang="en-US" altLang="zh-CN" dirty="0"/>
          </a:p>
          <a:p>
            <a:pPr lvl="2"/>
            <a:r>
              <a:rPr lang="zh-CN" altLang="en-US" dirty="0"/>
              <a:t>如果选择用</a:t>
            </a:r>
            <a:r>
              <a:rPr lang="en-US" altLang="zh-CN" dirty="0"/>
              <a:t>PCA</a:t>
            </a:r>
            <a:r>
              <a:rPr lang="zh-CN" altLang="en-US" dirty="0"/>
              <a:t>（主成分分析）做特征降维，在当前步骤只需要做中心化</a:t>
            </a:r>
            <a:r>
              <a:rPr lang="en-US" altLang="zh-CN" dirty="0"/>
              <a:t>(</a:t>
            </a:r>
            <a:r>
              <a:rPr lang="zh-CN" altLang="en-US" dirty="0"/>
              <a:t>即特征值减去均值作为新的特征值，因此新特征的均值为</a:t>
            </a:r>
            <a:r>
              <a:rPr lang="en-US" altLang="zh-CN" dirty="0"/>
              <a:t>0)</a:t>
            </a:r>
            <a:r>
              <a:rPr lang="zh-CN" altLang="en-US" dirty="0"/>
              <a:t>，不做其他特征缩放。</a:t>
            </a:r>
            <a:endParaRPr lang="en-US" altLang="zh-CN" dirty="0"/>
          </a:p>
          <a:p>
            <a:pPr lvl="2"/>
            <a:r>
              <a:rPr lang="zh-CN" altLang="en-US" dirty="0"/>
              <a:t>如果选择</a:t>
            </a:r>
            <a:r>
              <a:rPr lang="en-US" altLang="zh-CN" dirty="0"/>
              <a:t>LDA</a:t>
            </a:r>
            <a:r>
              <a:rPr lang="zh-CN" altLang="en-US" dirty="0"/>
              <a:t>（线性判别分析）做特征降维，在当前步骤即不需要做中心化也不做其他特征缩放。</a:t>
            </a:r>
            <a:endParaRPr lang="en-US" altLang="zh-CN" dirty="0"/>
          </a:p>
          <a:p>
            <a:pPr lvl="1"/>
            <a:r>
              <a:rPr lang="zh-CN" altLang="en-US" dirty="0"/>
              <a:t>之后如果选择对于数据尺寸不敏感的基于</a:t>
            </a:r>
            <a:r>
              <a:rPr lang="en-US" altLang="zh-CN" dirty="0"/>
              <a:t>tree</a:t>
            </a:r>
            <a:r>
              <a:rPr lang="zh-CN" altLang="en-US" dirty="0"/>
              <a:t>的模型，先忽略该步骤。</a:t>
            </a:r>
            <a:endParaRPr lang="en-US" altLang="zh-CN" dirty="0"/>
          </a:p>
          <a:p>
            <a:pPr lvl="1"/>
            <a:r>
              <a:rPr lang="zh-CN" altLang="en-US" dirty="0"/>
              <a:t>最后在对原特征或者特征降维后得到的新特征做特征缩放。</a:t>
            </a:r>
            <a:endParaRPr lang="en-US" altLang="zh-CN" dirty="0"/>
          </a:p>
          <a:p>
            <a:endParaRPr lang="en-US" dirty="0"/>
          </a:p>
        </p:txBody>
      </p:sp>
    </p:spTree>
    <p:extLst>
      <p:ext uri="{BB962C8B-B14F-4D97-AF65-F5344CB8AC3E}">
        <p14:creationId xmlns:p14="http://schemas.microsoft.com/office/powerpoint/2010/main" val="175367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86694"/>
          </a:xfrm>
        </p:spPr>
        <p:txBody>
          <a:bodyPr/>
          <a:lstStyle/>
          <a:p>
            <a:r>
              <a:rPr lang="en-US" altLang="zh-CN" dirty="0"/>
              <a:t>Tips</a:t>
            </a:r>
            <a:endParaRPr lang="en-US" dirty="0"/>
          </a:p>
        </p:txBody>
      </p:sp>
      <p:sp>
        <p:nvSpPr>
          <p:cNvPr id="3" name="Content Placeholder 2"/>
          <p:cNvSpPr>
            <a:spLocks noGrp="1"/>
          </p:cNvSpPr>
          <p:nvPr>
            <p:ph idx="1"/>
          </p:nvPr>
        </p:nvSpPr>
        <p:spPr>
          <a:xfrm>
            <a:off x="838200" y="1813809"/>
            <a:ext cx="10515600" cy="4571493"/>
          </a:xfrm>
        </p:spPr>
        <p:txBody>
          <a:bodyPr>
            <a:normAutofit lnSpcReduction="10000"/>
          </a:bodyPr>
          <a:lstStyle/>
          <a:p>
            <a:r>
              <a:rPr lang="zh-CN" altLang="en-US" b="1" dirty="0"/>
              <a:t>样本的不同特征的值的幅度范围具有不同量级时，数量级的差异将导致量级较大的特征占据主导地位</a:t>
            </a:r>
            <a:r>
              <a:rPr lang="zh-CN" altLang="en-US" dirty="0"/>
              <a:t>。</a:t>
            </a:r>
            <a:endParaRPr lang="en-US" altLang="zh-CN" dirty="0"/>
          </a:p>
          <a:p>
            <a:r>
              <a:rPr lang="zh-CN" altLang="en-US" b="1" dirty="0"/>
              <a:t>深度学习模型对特征值的尺度是比较敏感的（因为它用的是梯度下降方法来学习参数的）</a:t>
            </a:r>
            <a:r>
              <a:rPr lang="zh-CN" altLang="en-US" dirty="0"/>
              <a:t>，因此在使用深度学习模型建模的时候，特征缩放是经常需要做的。</a:t>
            </a:r>
            <a:endParaRPr lang="en-US" altLang="zh-CN" dirty="0"/>
          </a:p>
          <a:p>
            <a:r>
              <a:rPr lang="zh-CN" altLang="en-US" dirty="0"/>
              <a:t>思考：</a:t>
            </a:r>
            <a:r>
              <a:rPr lang="zh-CN" altLang="en-US" b="1" dirty="0"/>
              <a:t>为什么线性模型学习到的权重值不能抑制不同特征的尺度？</a:t>
            </a:r>
            <a:endParaRPr lang="en-US" altLang="zh-CN" b="1" dirty="0"/>
          </a:p>
          <a:p>
            <a:pPr lvl="1"/>
            <a:r>
              <a:rPr lang="zh-CN" altLang="en-US" dirty="0"/>
              <a:t>举例：线性模型 </a:t>
            </a:r>
            <a:r>
              <a:rPr lang="en-US" altLang="zh-CN" dirty="0"/>
              <a:t>Y = WX</a:t>
            </a:r>
            <a:r>
              <a:rPr lang="zh-CN" altLang="en-US" dirty="0"/>
              <a:t>，幅度范围很大的特征学习到的权重可能很小，如果在训练时幅度范围很大的特征的值的变化范围没有被模型全部看到，但是预测时来一个特征变化范围之外的样本，相比幅度范围小的特征的类似情况，它对整个结果的影响就很大，造成结果的抖动。</a:t>
            </a:r>
            <a:r>
              <a:rPr lang="zh-CN" altLang="en-US" b="1" dirty="0"/>
              <a:t>也就是说这样的模型的稳定性比较差</a:t>
            </a:r>
            <a:r>
              <a:rPr lang="zh-CN" altLang="en-US" dirty="0"/>
              <a:t>。</a:t>
            </a:r>
            <a:endParaRPr lang="en-US" altLang="zh-CN" dirty="0"/>
          </a:p>
          <a:p>
            <a:pPr lvl="1"/>
            <a:r>
              <a:rPr lang="zh-CN" altLang="en-US" dirty="0"/>
              <a:t>具体的例子参考本页的注释。</a:t>
            </a:r>
            <a:endParaRPr lang="en-US" altLang="zh-CN" dirty="0"/>
          </a:p>
          <a:p>
            <a:endParaRPr lang="en-US" dirty="0"/>
          </a:p>
        </p:txBody>
      </p:sp>
    </p:spTree>
    <p:extLst>
      <p:ext uri="{BB962C8B-B14F-4D97-AF65-F5344CB8AC3E}">
        <p14:creationId xmlns:p14="http://schemas.microsoft.com/office/powerpoint/2010/main" val="3212217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1719"/>
          </a:xfrm>
        </p:spPr>
        <p:txBody>
          <a:bodyPr/>
          <a:lstStyle/>
          <a:p>
            <a:r>
              <a:rPr lang="en-US" altLang="zh-CN" dirty="0"/>
              <a:t>Continue….</a:t>
            </a:r>
            <a:endParaRPr lang="en-US" dirty="0"/>
          </a:p>
        </p:txBody>
      </p:sp>
      <p:sp>
        <p:nvSpPr>
          <p:cNvPr id="3" name="Content Placeholder 2"/>
          <p:cNvSpPr>
            <a:spLocks noGrp="1"/>
          </p:cNvSpPr>
          <p:nvPr>
            <p:ph idx="1"/>
          </p:nvPr>
        </p:nvSpPr>
        <p:spPr>
          <a:xfrm>
            <a:off x="838200" y="1648918"/>
            <a:ext cx="10515600" cy="5071922"/>
          </a:xfrm>
        </p:spPr>
        <p:txBody>
          <a:bodyPr>
            <a:normAutofit fontScale="92500" lnSpcReduction="20000"/>
          </a:bodyPr>
          <a:lstStyle/>
          <a:p>
            <a:r>
              <a:rPr lang="zh-CN" altLang="en-US" dirty="0"/>
              <a:t>特征缩放的常用方法：</a:t>
            </a:r>
            <a:endParaRPr lang="en-US" altLang="zh-CN" dirty="0"/>
          </a:p>
          <a:p>
            <a:pPr lvl="1"/>
            <a:r>
              <a:rPr lang="en-US" altLang="zh-CN" dirty="0"/>
              <a:t>Z-score</a:t>
            </a:r>
            <a:r>
              <a:rPr lang="zh-CN" altLang="en-US" dirty="0"/>
              <a:t>标准化：把特征变为均值为</a:t>
            </a:r>
            <a:r>
              <a:rPr lang="en-US" altLang="zh-CN" dirty="0"/>
              <a:t>0</a:t>
            </a:r>
            <a:r>
              <a:rPr lang="zh-CN" altLang="en-US" dirty="0"/>
              <a:t>，方差为</a:t>
            </a:r>
            <a:r>
              <a:rPr lang="en-US" altLang="zh-CN" dirty="0"/>
              <a:t>1</a:t>
            </a:r>
            <a:r>
              <a:rPr lang="zh-CN" altLang="en-US" dirty="0"/>
              <a:t>的新特征</a:t>
            </a:r>
            <a:endParaRPr lang="en-US" altLang="zh-CN" dirty="0"/>
          </a:p>
          <a:p>
            <a:endParaRPr lang="en-US" altLang="zh-CN" dirty="0"/>
          </a:p>
          <a:p>
            <a:endParaRPr lang="en-US" altLang="zh-CN" dirty="0"/>
          </a:p>
          <a:p>
            <a:pPr lvl="1"/>
            <a:r>
              <a:rPr lang="zh-CN" altLang="en-US" dirty="0"/>
              <a:t>对数</a:t>
            </a:r>
            <a:r>
              <a:rPr lang="en-US" altLang="zh-CN" dirty="0"/>
              <a:t>Log</a:t>
            </a:r>
            <a:r>
              <a:rPr lang="zh-CN" altLang="en-US" dirty="0"/>
              <a:t>变换（</a:t>
            </a:r>
            <a:r>
              <a:rPr lang="zh-CN" altLang="en-US" b="1" dirty="0"/>
              <a:t>实际项目中用的很多的一种方法</a:t>
            </a:r>
            <a:r>
              <a:rPr lang="zh-CN" altLang="en-US" dirty="0"/>
              <a:t>）：相当于压缩特征值的变化范围</a:t>
            </a:r>
            <a:endParaRPr lang="en-US" altLang="zh-CN" dirty="0"/>
          </a:p>
          <a:p>
            <a:pPr lvl="1"/>
            <a:r>
              <a:rPr lang="zh-CN" altLang="en-US" dirty="0"/>
              <a:t>区间缩放法（也叫归一化）：常见的办法利用两个最值进行缩放为</a:t>
            </a:r>
            <a:r>
              <a:rPr lang="en-US" altLang="zh-CN" dirty="0"/>
              <a:t>【0</a:t>
            </a:r>
            <a:r>
              <a:rPr lang="zh-CN" altLang="en-US" dirty="0"/>
              <a:t>，</a:t>
            </a:r>
            <a:r>
              <a:rPr lang="en-US" altLang="zh-CN" dirty="0"/>
              <a:t>1】</a:t>
            </a:r>
            <a:r>
              <a:rPr lang="zh-CN" altLang="en-US" dirty="0"/>
              <a:t>区间，公式为：</a:t>
            </a:r>
            <a:endParaRPr lang="en-US" altLang="zh-CN" dirty="0"/>
          </a:p>
          <a:p>
            <a:endParaRPr lang="en-US" dirty="0"/>
          </a:p>
          <a:p>
            <a:r>
              <a:rPr lang="en-US" altLang="zh-CN" dirty="0"/>
              <a:t>Tips</a:t>
            </a:r>
            <a:r>
              <a:rPr lang="zh-CN" altLang="en-US" dirty="0"/>
              <a:t>：</a:t>
            </a:r>
            <a:endParaRPr lang="en-US" altLang="zh-CN" dirty="0"/>
          </a:p>
          <a:p>
            <a:pPr lvl="1"/>
            <a:r>
              <a:rPr lang="zh-CN" altLang="en-US" dirty="0"/>
              <a:t>如果训练数据中含有异常数据并且需要做规范化，采用对异常数据更健壮的比如</a:t>
            </a:r>
            <a:r>
              <a:rPr lang="en-US" altLang="zh-CN" dirty="0" err="1"/>
              <a:t>sklearn</a:t>
            </a:r>
            <a:r>
              <a:rPr lang="zh-CN" altLang="en-US" dirty="0"/>
              <a:t>中的</a:t>
            </a:r>
            <a:r>
              <a:rPr lang="en-US" b="1" dirty="0" err="1"/>
              <a:t>RobustScaler</a:t>
            </a:r>
            <a:r>
              <a:rPr lang="zh-CN" altLang="en-US" dirty="0"/>
              <a:t>来进行处理，它的公式是： </a:t>
            </a:r>
            <a:endParaRPr lang="en-US" altLang="zh-CN" dirty="0"/>
          </a:p>
          <a:p>
            <a:pPr lvl="2"/>
            <a:r>
              <a:rPr lang="zh-CN" altLang="en-US" dirty="0"/>
              <a:t>（特征值</a:t>
            </a:r>
            <a:r>
              <a:rPr lang="en-US" altLang="zh-CN" dirty="0"/>
              <a:t> – </a:t>
            </a:r>
            <a:r>
              <a:rPr lang="zh-CN" altLang="en-US" dirty="0"/>
              <a:t>该特征的中位数）</a:t>
            </a:r>
            <a:r>
              <a:rPr lang="en-US" altLang="zh-CN" dirty="0"/>
              <a:t>/</a:t>
            </a:r>
            <a:r>
              <a:rPr lang="zh-CN" altLang="en-US" dirty="0"/>
              <a:t>（该特征的</a:t>
            </a:r>
            <a:r>
              <a:rPr lang="en-US" altLang="zh-CN" dirty="0"/>
              <a:t>75%</a:t>
            </a:r>
            <a:r>
              <a:rPr lang="zh-CN" altLang="en-US" dirty="0"/>
              <a:t>分位数 </a:t>
            </a:r>
            <a:r>
              <a:rPr lang="en-US" altLang="zh-CN" dirty="0"/>
              <a:t>- </a:t>
            </a:r>
            <a:r>
              <a:rPr lang="zh-CN" altLang="en-US" dirty="0"/>
              <a:t>该特征的</a:t>
            </a:r>
            <a:r>
              <a:rPr lang="en-US" altLang="zh-CN" dirty="0"/>
              <a:t>25%</a:t>
            </a:r>
            <a:r>
              <a:rPr lang="zh-CN" altLang="en-US" dirty="0"/>
              <a:t>分位数）</a:t>
            </a:r>
            <a:endParaRPr lang="en-US" altLang="zh-CN" dirty="0"/>
          </a:p>
          <a:p>
            <a:pPr lvl="1"/>
            <a:r>
              <a:rPr lang="zh-CN" altLang="en-US" dirty="0"/>
              <a:t>上面提到的对数变换是为了让特征的幅度变化变小，相反的情况是，有些情况下某个连续特征的幅度变化很小，我们</a:t>
            </a:r>
            <a:r>
              <a:rPr lang="zh-CN" altLang="en-US" b="1" dirty="0"/>
              <a:t>可以使用指数变化把这个幅度变化放大</a:t>
            </a:r>
            <a:r>
              <a:rPr lang="zh-CN" altLang="en-US" dirty="0"/>
              <a:t>。</a:t>
            </a:r>
            <a:endParaRPr lang="en-US" altLang="zh-C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001" y="3933313"/>
            <a:ext cx="3295179" cy="9184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885" y="2412446"/>
            <a:ext cx="2043329" cy="570280"/>
          </a:xfrm>
          <a:prstGeom prst="rect">
            <a:avLst/>
          </a:prstGeom>
        </p:spPr>
      </p:pic>
    </p:spTree>
    <p:extLst>
      <p:ext uri="{BB962C8B-B14F-4D97-AF65-F5344CB8AC3E}">
        <p14:creationId xmlns:p14="http://schemas.microsoft.com/office/powerpoint/2010/main" val="1067823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en-US" altLang="zh-CN" dirty="0"/>
              <a:t>Continue…..</a:t>
            </a:r>
            <a:endParaRPr lang="en-US" dirty="0"/>
          </a:p>
        </p:txBody>
      </p:sp>
      <p:sp>
        <p:nvSpPr>
          <p:cNvPr id="3" name="Content Placeholder 2"/>
          <p:cNvSpPr>
            <a:spLocks noGrp="1"/>
          </p:cNvSpPr>
          <p:nvPr>
            <p:ph idx="1"/>
          </p:nvPr>
        </p:nvSpPr>
        <p:spPr>
          <a:xfrm>
            <a:off x="838200" y="1643063"/>
            <a:ext cx="10515600" cy="4888366"/>
          </a:xfrm>
        </p:spPr>
        <p:txBody>
          <a:bodyPr>
            <a:normAutofit/>
          </a:bodyPr>
          <a:lstStyle/>
          <a:p>
            <a:r>
              <a:rPr lang="zh-CN" altLang="en-US" b="1" dirty="0"/>
              <a:t>如何选择标准化方法还是归一化方法？</a:t>
            </a:r>
            <a:endParaRPr lang="en-US" altLang="zh-CN" b="1" dirty="0"/>
          </a:p>
          <a:p>
            <a:pPr lvl="1"/>
            <a:r>
              <a:rPr lang="zh-CN" altLang="en-US" dirty="0"/>
              <a:t>如果数据稳定，不存在极端的最大值最小值，用归一化</a:t>
            </a:r>
            <a:endParaRPr lang="en-US" altLang="zh-CN" dirty="0"/>
          </a:p>
          <a:p>
            <a:pPr lvl="1"/>
            <a:r>
              <a:rPr lang="zh-CN" altLang="en-US" dirty="0"/>
              <a:t>如果数据存在异常值或者较多噪音，用标准化（它间接通过中心化来降低异常值和噪音的影响）或基于分位数的规范化</a:t>
            </a:r>
            <a:endParaRPr lang="en-US" altLang="zh-CN" dirty="0"/>
          </a:p>
          <a:p>
            <a:pPr lvl="1"/>
            <a:r>
              <a:rPr lang="zh-CN" altLang="en-US" b="1" dirty="0"/>
              <a:t>更好的方式仍旧是线上</a:t>
            </a:r>
            <a:r>
              <a:rPr lang="en-US" altLang="zh-CN" b="1" dirty="0"/>
              <a:t>AB test</a:t>
            </a:r>
            <a:r>
              <a:rPr lang="zh-CN" altLang="en-US" b="1" dirty="0"/>
              <a:t>看对应的效果</a:t>
            </a:r>
            <a:r>
              <a:rPr lang="zh-CN" altLang="en-US" dirty="0"/>
              <a:t>。</a:t>
            </a:r>
            <a:endParaRPr lang="en-US" altLang="zh-CN" dirty="0"/>
          </a:p>
          <a:p>
            <a:r>
              <a:rPr lang="zh-CN" altLang="en-US" b="1" dirty="0"/>
              <a:t>除了对单个特征做的特征缩放，还有对整个样本做的样本规范化</a:t>
            </a:r>
            <a:r>
              <a:rPr lang="zh-CN" altLang="en-US" dirty="0"/>
              <a:t>：</a:t>
            </a:r>
            <a:endParaRPr lang="en-US" altLang="zh-CN" dirty="0"/>
          </a:p>
          <a:p>
            <a:pPr lvl="1"/>
            <a:r>
              <a:rPr lang="zh-CN" altLang="en-US" dirty="0"/>
              <a:t>样本规范化</a:t>
            </a:r>
            <a:r>
              <a:rPr lang="en-US" altLang="zh-CN" dirty="0"/>
              <a:t>Normalization</a:t>
            </a:r>
            <a:r>
              <a:rPr lang="zh-CN" altLang="en-US" dirty="0"/>
              <a:t>属于样本工程范畴（对应于特征工程概念）</a:t>
            </a:r>
            <a:endParaRPr lang="en-US" altLang="zh-CN" dirty="0"/>
          </a:p>
          <a:p>
            <a:pPr lvl="1"/>
            <a:r>
              <a:rPr lang="zh-CN" altLang="en-US" dirty="0"/>
              <a:t>常用的</a:t>
            </a:r>
            <a:r>
              <a:rPr lang="en-US" altLang="zh-CN" dirty="0"/>
              <a:t>sample Normalization</a:t>
            </a:r>
            <a:r>
              <a:rPr lang="zh-CN" altLang="en-US" dirty="0"/>
              <a:t>方法：</a:t>
            </a:r>
            <a:endParaRPr lang="en-US" altLang="zh-CN" dirty="0"/>
          </a:p>
          <a:p>
            <a:pPr lvl="2"/>
            <a:r>
              <a:rPr lang="en-US" altLang="zh-CN" dirty="0"/>
              <a:t>Z-score</a:t>
            </a:r>
            <a:r>
              <a:rPr lang="zh-CN" altLang="en-US" dirty="0"/>
              <a:t>标准化：常用于深度学习中的图像预处理</a:t>
            </a:r>
            <a:endParaRPr lang="en-US" altLang="zh-CN" dirty="0"/>
          </a:p>
          <a:p>
            <a:pPr lvl="2"/>
            <a:r>
              <a:rPr lang="en-US" altLang="zh-CN" dirty="0"/>
              <a:t>p-</a:t>
            </a:r>
            <a:r>
              <a:rPr lang="zh-CN" altLang="en-US" dirty="0"/>
              <a:t>范数正则化：主要思想是对每个样本计算其</a:t>
            </a:r>
            <a:r>
              <a:rPr lang="en-US" altLang="zh-CN" dirty="0"/>
              <a:t>p-</a:t>
            </a:r>
            <a:r>
              <a:rPr lang="zh-CN" altLang="en-US" dirty="0"/>
              <a:t>范数，然后对该样本中每个特征除以该范数。（常用于基于传统机器学习的文本分类。）</a:t>
            </a:r>
            <a:endParaRPr lang="en-US" altLang="zh-CN" dirty="0"/>
          </a:p>
          <a:p>
            <a:pPr lvl="3"/>
            <a:r>
              <a:rPr lang="en-US" dirty="0"/>
              <a:t>p-</a:t>
            </a:r>
            <a:r>
              <a:rPr lang="zh-CN" altLang="en-US" dirty="0"/>
              <a:t>范数的计算公式：</a:t>
            </a:r>
            <a:r>
              <a:rPr lang="en-US" altLang="zh-CN" dirty="0"/>
              <a:t>||</a:t>
            </a:r>
            <a:r>
              <a:rPr lang="en-US" dirty="0"/>
              <a:t>X||p=(|x1|^p+|x2|^p+...+|</a:t>
            </a:r>
            <a:r>
              <a:rPr lang="en-US" dirty="0" err="1"/>
              <a:t>xn</a:t>
            </a:r>
            <a:r>
              <a:rPr lang="en-US" dirty="0"/>
              <a:t>|^p)^1/p</a:t>
            </a:r>
          </a:p>
          <a:p>
            <a:endParaRPr lang="en-US" dirty="0"/>
          </a:p>
        </p:txBody>
      </p:sp>
    </p:spTree>
    <p:extLst>
      <p:ext uri="{BB962C8B-B14F-4D97-AF65-F5344CB8AC3E}">
        <p14:creationId xmlns:p14="http://schemas.microsoft.com/office/powerpoint/2010/main" val="1024158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特征生成</a:t>
            </a:r>
            <a:endParaRPr lang="en-US" dirty="0"/>
          </a:p>
        </p:txBody>
      </p:sp>
      <p:sp>
        <p:nvSpPr>
          <p:cNvPr id="3" name="Content Placeholder 2"/>
          <p:cNvSpPr>
            <a:spLocks noGrp="1"/>
          </p:cNvSpPr>
          <p:nvPr>
            <p:ph idx="1"/>
          </p:nvPr>
        </p:nvSpPr>
        <p:spPr>
          <a:xfrm>
            <a:off x="838200" y="1907628"/>
            <a:ext cx="10515600" cy="4696372"/>
          </a:xfrm>
        </p:spPr>
        <p:txBody>
          <a:bodyPr>
            <a:normAutofit/>
          </a:bodyPr>
          <a:lstStyle/>
          <a:p>
            <a:r>
              <a:rPr lang="zh-CN" altLang="en-US" dirty="0"/>
              <a:t>为什么要做特征生成？</a:t>
            </a:r>
            <a:endParaRPr lang="en-US" altLang="zh-CN" dirty="0"/>
          </a:p>
          <a:p>
            <a:pPr lvl="1"/>
            <a:r>
              <a:rPr lang="zh-CN" altLang="en-US" b="1" dirty="0"/>
              <a:t>特征生成的目的是为了把</a:t>
            </a:r>
            <a:r>
              <a:rPr lang="zh-CN" altLang="en-US" b="1" dirty="0">
                <a:solidFill>
                  <a:srgbClr val="FF0000"/>
                </a:solidFill>
              </a:rPr>
              <a:t>人的先验知识</a:t>
            </a:r>
            <a:r>
              <a:rPr lang="zh-CN" altLang="en-US" b="1" dirty="0"/>
              <a:t>通过特征的方式注入模型中。</a:t>
            </a:r>
            <a:endParaRPr lang="en-US" altLang="zh-CN" b="1" dirty="0"/>
          </a:p>
          <a:p>
            <a:r>
              <a:rPr lang="zh-CN" altLang="en-US" dirty="0"/>
              <a:t>什么时候做特征生成？</a:t>
            </a:r>
            <a:endParaRPr lang="en-US" altLang="zh-CN" dirty="0"/>
          </a:p>
          <a:p>
            <a:pPr lvl="1"/>
            <a:r>
              <a:rPr lang="zh-CN" altLang="en-US" b="1" dirty="0"/>
              <a:t>特征生成可以贯穿在整个</a:t>
            </a:r>
            <a:r>
              <a:rPr lang="en-US" altLang="zh-CN" b="1" dirty="0"/>
              <a:t>ML</a:t>
            </a:r>
            <a:r>
              <a:rPr lang="zh-CN" altLang="en-US" b="1" dirty="0"/>
              <a:t>项目的生命周期中</a:t>
            </a:r>
            <a:r>
              <a:rPr lang="zh-CN" altLang="en-US" dirty="0"/>
              <a:t>：</a:t>
            </a:r>
            <a:endParaRPr lang="en-US" altLang="zh-CN" dirty="0"/>
          </a:p>
          <a:p>
            <a:pPr lvl="2"/>
            <a:r>
              <a:rPr lang="zh-CN" altLang="en-US" dirty="0"/>
              <a:t>最开始时候，需要从各种日志和表中</a:t>
            </a:r>
            <a:r>
              <a:rPr lang="zh-CN" altLang="en-US" b="1" dirty="0"/>
              <a:t>抽取并加工出原始特征</a:t>
            </a:r>
            <a:r>
              <a:rPr lang="zh-CN" altLang="en-US" dirty="0"/>
              <a:t>；</a:t>
            </a:r>
            <a:endParaRPr lang="en-US" altLang="zh-CN" dirty="0"/>
          </a:p>
          <a:p>
            <a:pPr lvl="2"/>
            <a:r>
              <a:rPr lang="zh-CN" altLang="en-US" dirty="0"/>
              <a:t>接着可能需要对原始特征做数据探索或分析然后生成一些新的特征替换或追加到原始特征；</a:t>
            </a:r>
            <a:endParaRPr lang="en-US" altLang="zh-CN" dirty="0"/>
          </a:p>
          <a:p>
            <a:pPr lvl="2"/>
            <a:r>
              <a:rPr lang="zh-CN" altLang="en-US" dirty="0"/>
              <a:t>在数据探索</a:t>
            </a:r>
            <a:r>
              <a:rPr lang="en-US" altLang="zh-CN" dirty="0"/>
              <a:t>/</a:t>
            </a:r>
            <a:r>
              <a:rPr lang="zh-CN" altLang="en-US" dirty="0"/>
              <a:t>分析之后得到的特征可能仍然很少，这个时候可以考虑增加一些新的特征。</a:t>
            </a:r>
            <a:endParaRPr lang="en-US" altLang="zh-CN" dirty="0"/>
          </a:p>
          <a:p>
            <a:pPr lvl="2"/>
            <a:r>
              <a:rPr lang="zh-CN" altLang="en-US" dirty="0"/>
              <a:t>在模型训练后发现欠拟合，这个时候可以考虑增加一些新的特征。</a:t>
            </a:r>
            <a:endParaRPr lang="en-US" altLang="zh-CN" dirty="0"/>
          </a:p>
          <a:p>
            <a:endParaRPr lang="en-US" altLang="zh-CN" dirty="0"/>
          </a:p>
        </p:txBody>
      </p:sp>
    </p:spTree>
    <p:extLst>
      <p:ext uri="{BB962C8B-B14F-4D97-AF65-F5344CB8AC3E}">
        <p14:creationId xmlns:p14="http://schemas.microsoft.com/office/powerpoint/2010/main" val="1979408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CFCB-061C-4F06-ABD9-E4392CF06A3B}"/>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2B80A247-C393-4887-B3D3-32262116C47F}"/>
              </a:ext>
            </a:extLst>
          </p:cNvPr>
          <p:cNvSpPr>
            <a:spLocks noGrp="1"/>
          </p:cNvSpPr>
          <p:nvPr>
            <p:ph idx="1"/>
          </p:nvPr>
        </p:nvSpPr>
        <p:spPr/>
        <p:txBody>
          <a:bodyPr/>
          <a:lstStyle/>
          <a:p>
            <a:r>
              <a:rPr lang="zh-CN" altLang="en-US" dirty="0"/>
              <a:t>注意：</a:t>
            </a:r>
            <a:r>
              <a:rPr lang="zh-CN" altLang="en-US" b="1" dirty="0"/>
              <a:t>从我的排版上看，特征生成放在了特征预处理之后，但是二者其实没有什么顺序依次关系</a:t>
            </a:r>
            <a:r>
              <a:rPr lang="zh-CN" altLang="en-US" dirty="0"/>
              <a:t>。</a:t>
            </a:r>
            <a:endParaRPr lang="en-US" altLang="zh-CN" dirty="0"/>
          </a:p>
          <a:p>
            <a:r>
              <a:rPr lang="zh-CN" altLang="en-US" dirty="0"/>
              <a:t>优先使用直接观测或收集</a:t>
            </a:r>
            <a:r>
              <a:rPr lang="en-US" altLang="zh-CN" dirty="0"/>
              <a:t>/</a:t>
            </a:r>
            <a:r>
              <a:rPr lang="zh-CN" altLang="en-US" dirty="0"/>
              <a:t>抽取到的特征，而不是创造特征。</a:t>
            </a:r>
            <a:endParaRPr lang="en-US" altLang="zh-CN" dirty="0"/>
          </a:p>
          <a:p>
            <a:r>
              <a:rPr lang="zh-CN" altLang="en-US" dirty="0"/>
              <a:t>如果模型性能不好，再考虑特征生成。</a:t>
            </a:r>
            <a:endParaRPr lang="en-US" altLang="zh-CN" dirty="0"/>
          </a:p>
          <a:p>
            <a:r>
              <a:rPr lang="zh-CN" altLang="en-US" b="1" dirty="0"/>
              <a:t>对于聚类任务，尽量少的创造特征</a:t>
            </a:r>
            <a:r>
              <a:rPr lang="zh-CN" altLang="en-US" dirty="0"/>
              <a:t>。</a:t>
            </a:r>
            <a:endParaRPr lang="en-US" altLang="zh-CN" dirty="0"/>
          </a:p>
          <a:p>
            <a:pPr lvl="1"/>
            <a:r>
              <a:rPr lang="zh-CN" altLang="en-US" dirty="0"/>
              <a:t>因为聚类没有明确目标，而创造的特征又是目的性的，所以二者有冲突。</a:t>
            </a:r>
            <a:endParaRPr lang="en-US" altLang="zh-CN" dirty="0"/>
          </a:p>
          <a:p>
            <a:r>
              <a:rPr lang="zh-CN" altLang="en-US" b="1" dirty="0"/>
              <a:t>对于分类和回归任务，相对来说可以多创造一些特征</a:t>
            </a:r>
            <a:r>
              <a:rPr lang="zh-CN" altLang="en-US" dirty="0"/>
              <a:t>。</a:t>
            </a:r>
            <a:endParaRPr lang="en-US" altLang="zh-CN" dirty="0"/>
          </a:p>
          <a:p>
            <a:pPr lvl="1"/>
            <a:r>
              <a:rPr lang="zh-CN" altLang="en-US" dirty="0"/>
              <a:t>分类和回归任务的目标明确，因此可以把人工对任务的理解的一些知识加入，有助于更好的达成这个目标。</a:t>
            </a:r>
            <a:endParaRPr lang="en-US" altLang="zh-CN" dirty="0"/>
          </a:p>
          <a:p>
            <a:endParaRPr lang="en-US" dirty="0"/>
          </a:p>
        </p:txBody>
      </p:sp>
    </p:spTree>
    <p:extLst>
      <p:ext uri="{BB962C8B-B14F-4D97-AF65-F5344CB8AC3E}">
        <p14:creationId xmlns:p14="http://schemas.microsoft.com/office/powerpoint/2010/main" val="644988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C52E-3531-4B69-A2E6-CAD03BFD5F91}"/>
              </a:ext>
            </a:extLst>
          </p:cNvPr>
          <p:cNvSpPr>
            <a:spLocks noGrp="1"/>
          </p:cNvSpPr>
          <p:nvPr>
            <p:ph type="title"/>
          </p:nvPr>
        </p:nvSpPr>
        <p:spPr/>
        <p:txBody>
          <a:bodyPr/>
          <a:lstStyle/>
          <a:p>
            <a:r>
              <a:rPr lang="zh-CN" altLang="en-US" dirty="0"/>
              <a:t>特征生成的常用方法</a:t>
            </a:r>
            <a:endParaRPr lang="en-US" dirty="0"/>
          </a:p>
        </p:txBody>
      </p:sp>
      <p:sp>
        <p:nvSpPr>
          <p:cNvPr id="3" name="Content Placeholder 2">
            <a:extLst>
              <a:ext uri="{FF2B5EF4-FFF2-40B4-BE49-F238E27FC236}">
                <a16:creationId xmlns:a16="http://schemas.microsoft.com/office/drawing/2014/main" id="{372BC39F-DDA9-4915-B20E-D59E58ABDCDC}"/>
              </a:ext>
            </a:extLst>
          </p:cNvPr>
          <p:cNvSpPr>
            <a:spLocks noGrp="1"/>
          </p:cNvSpPr>
          <p:nvPr>
            <p:ph idx="1"/>
          </p:nvPr>
        </p:nvSpPr>
        <p:spPr/>
        <p:txBody>
          <a:bodyPr>
            <a:normAutofit/>
          </a:bodyPr>
          <a:lstStyle/>
          <a:p>
            <a:r>
              <a:rPr lang="zh-CN" altLang="en-US" b="1" dirty="0"/>
              <a:t>时间窗口内的统计特征（原始特征的抽取时）：</a:t>
            </a:r>
            <a:endParaRPr lang="en-US" altLang="zh-CN" b="1" dirty="0"/>
          </a:p>
          <a:p>
            <a:pPr lvl="1"/>
            <a:r>
              <a:rPr lang="zh-CN" altLang="en-US" dirty="0"/>
              <a:t>历史统计量特征：</a:t>
            </a:r>
            <a:endParaRPr lang="en-US" altLang="zh-CN" dirty="0"/>
          </a:p>
          <a:p>
            <a:pPr lvl="2"/>
            <a:r>
              <a:rPr lang="zh-CN" altLang="en-US" dirty="0"/>
              <a:t>比如用户一周的点击次数，物品最近</a:t>
            </a:r>
            <a:r>
              <a:rPr lang="en-US" dirty="0"/>
              <a:t>1</a:t>
            </a:r>
            <a:r>
              <a:rPr lang="zh-CN" altLang="en-US" dirty="0"/>
              <a:t>天的点击率，用户一个月的累积消费。</a:t>
            </a:r>
            <a:endParaRPr lang="en-US" dirty="0"/>
          </a:p>
          <a:p>
            <a:pPr lvl="1"/>
            <a:r>
              <a:rPr lang="zh-CN" altLang="en-US" b="1" dirty="0"/>
              <a:t>统计聚合量特征：</a:t>
            </a:r>
            <a:endParaRPr lang="en-US" altLang="zh-CN" b="1" dirty="0"/>
          </a:p>
          <a:p>
            <a:pPr lvl="2"/>
            <a:r>
              <a:rPr lang="zh-CN" altLang="en-US" dirty="0"/>
              <a:t>比如一周内某商品按照天计算的点击率的</a:t>
            </a:r>
            <a:r>
              <a:rPr lang="en-US" altLang="zh-CN" dirty="0"/>
              <a:t>min</a:t>
            </a:r>
            <a:r>
              <a:rPr lang="zh-CN" altLang="en-US" dirty="0"/>
              <a:t>，</a:t>
            </a:r>
            <a:r>
              <a:rPr lang="en-US" altLang="zh-CN" dirty="0"/>
              <a:t>max</a:t>
            </a:r>
            <a:r>
              <a:rPr lang="zh-CN" altLang="en-US" dirty="0"/>
              <a:t>，</a:t>
            </a:r>
            <a:r>
              <a:rPr lang="en-US" altLang="zh-CN" dirty="0"/>
              <a:t>average</a:t>
            </a:r>
          </a:p>
          <a:p>
            <a:pPr lvl="1"/>
            <a:r>
              <a:rPr lang="zh-CN" altLang="en-US" b="1" dirty="0"/>
              <a:t>常见的分组统计量如下</a:t>
            </a:r>
            <a:r>
              <a:rPr lang="zh-CN" altLang="en-US" dirty="0"/>
              <a:t>：</a:t>
            </a:r>
            <a:endParaRPr lang="en-US" altLang="zh-CN" dirty="0"/>
          </a:p>
          <a:p>
            <a:pPr lvl="2"/>
            <a:r>
              <a:rPr lang="zh-CN" altLang="en-US" dirty="0"/>
              <a:t>分组统计中位数：比如所属公司职员的工资的中位数。</a:t>
            </a:r>
            <a:endParaRPr lang="en-US" altLang="zh-CN" dirty="0"/>
          </a:p>
          <a:p>
            <a:pPr lvl="2"/>
            <a:r>
              <a:rPr lang="zh-CN" altLang="en-US" dirty="0"/>
              <a:t>分组统计算术平均数：比如顾客平均每次的购买金额。</a:t>
            </a:r>
          </a:p>
          <a:p>
            <a:pPr lvl="2"/>
            <a:r>
              <a:rPr lang="zh-CN" altLang="en-US" dirty="0"/>
              <a:t>某段时间内的分组统计众数：比如某类客户一周内购买商品类型的众数。</a:t>
            </a:r>
            <a:endParaRPr lang="en-US" altLang="zh-CN" dirty="0"/>
          </a:p>
          <a:p>
            <a:endParaRPr lang="en-US" dirty="0"/>
          </a:p>
        </p:txBody>
      </p:sp>
    </p:spTree>
    <p:extLst>
      <p:ext uri="{BB962C8B-B14F-4D97-AF65-F5344CB8AC3E}">
        <p14:creationId xmlns:p14="http://schemas.microsoft.com/office/powerpoint/2010/main" val="21011064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728B-5EF4-4180-B587-9A07C4524B9E}"/>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926A3A5-2354-4EC0-98C2-D22E969C0161}"/>
              </a:ext>
            </a:extLst>
          </p:cNvPr>
          <p:cNvSpPr>
            <a:spLocks noGrp="1"/>
          </p:cNvSpPr>
          <p:nvPr>
            <p:ph idx="1"/>
          </p:nvPr>
        </p:nvSpPr>
        <p:spPr/>
        <p:txBody>
          <a:bodyPr/>
          <a:lstStyle/>
          <a:p>
            <a:r>
              <a:rPr lang="zh-CN" altLang="en-US" b="1" dirty="0"/>
              <a:t>通过特征之间的语义来进行加减乘除创造新的特征 （原始特征的抽取时） </a:t>
            </a:r>
            <a:r>
              <a:rPr lang="zh-CN" altLang="en-US" dirty="0"/>
              <a:t>。</a:t>
            </a:r>
            <a:endParaRPr lang="en-US" altLang="zh-CN" dirty="0"/>
          </a:p>
          <a:p>
            <a:pPr lvl="1"/>
            <a:r>
              <a:rPr lang="zh-CN" altLang="en-US" dirty="0"/>
              <a:t>特征相减：比如根据房屋的建造时间和购买时间的差来得到房屋购买时的年限；比如游戏用户</a:t>
            </a:r>
            <a:r>
              <a:rPr lang="en-US" altLang="zh-CN" dirty="0"/>
              <a:t>logout</a:t>
            </a:r>
            <a:r>
              <a:rPr lang="zh-CN" altLang="en-US" dirty="0"/>
              <a:t>与</a:t>
            </a:r>
            <a:r>
              <a:rPr lang="en-US" altLang="zh-CN" dirty="0"/>
              <a:t>login</a:t>
            </a:r>
            <a:r>
              <a:rPr lang="zh-CN" altLang="en-US" dirty="0"/>
              <a:t>的时间差是单次用户停留时长。</a:t>
            </a:r>
            <a:endParaRPr lang="en-US" altLang="zh-CN" dirty="0"/>
          </a:p>
          <a:p>
            <a:pPr lvl="1"/>
            <a:r>
              <a:rPr lang="zh-CN" altLang="en-US" dirty="0"/>
              <a:t>特征相加：比如把同一个类目的商品的销量相加得到该类目的总销量。</a:t>
            </a:r>
            <a:endParaRPr lang="en-US" altLang="zh-CN" dirty="0"/>
          </a:p>
          <a:p>
            <a:pPr lvl="1"/>
            <a:r>
              <a:rPr lang="zh-CN" altLang="en-US" dirty="0"/>
              <a:t>特征相乘：比如可以通过售价和成交率相乘来得到新的特征单次收益。</a:t>
            </a:r>
            <a:endParaRPr lang="en-US" altLang="zh-CN" dirty="0"/>
          </a:p>
          <a:p>
            <a:pPr lvl="1"/>
            <a:r>
              <a:rPr lang="zh-CN" altLang="en-US" dirty="0"/>
              <a:t>特征相除：比如可以通过点击次数和网页曝光次数相除来得到点击率。（</a:t>
            </a:r>
            <a:r>
              <a:rPr lang="zh-CN" altLang="en-US" b="1" dirty="0">
                <a:solidFill>
                  <a:srgbClr val="FF0000"/>
                </a:solidFill>
              </a:rPr>
              <a:t>可以把点击率和点击次数一起作为特征，这样能更好的反应</a:t>
            </a:r>
            <a:r>
              <a:rPr lang="en-US" altLang="zh-CN" b="1" dirty="0">
                <a:solidFill>
                  <a:srgbClr val="FF0000"/>
                </a:solidFill>
              </a:rPr>
              <a:t>item</a:t>
            </a:r>
            <a:r>
              <a:rPr lang="zh-CN" altLang="en-US" b="1" dirty="0">
                <a:solidFill>
                  <a:srgbClr val="FF0000"/>
                </a:solidFill>
              </a:rPr>
              <a:t>的受欢迎程度</a:t>
            </a:r>
            <a:r>
              <a:rPr lang="zh-CN" altLang="en-US" dirty="0"/>
              <a:t>）</a:t>
            </a:r>
            <a:endParaRPr lang="en-US" altLang="zh-CN" dirty="0"/>
          </a:p>
          <a:p>
            <a:pPr lvl="1"/>
            <a:r>
              <a:rPr lang="zh-CN" altLang="en-US" dirty="0"/>
              <a:t>注意：</a:t>
            </a:r>
            <a:r>
              <a:rPr lang="zh-CN" altLang="en-US" b="1" dirty="0"/>
              <a:t>通过特征的语义创造出新的特征后，要注意把可能冗余的特征去掉，留下最有用的特征。</a:t>
            </a:r>
            <a:endParaRPr lang="en-US" b="1" dirty="0"/>
          </a:p>
          <a:p>
            <a:endParaRPr lang="en-US" dirty="0"/>
          </a:p>
        </p:txBody>
      </p:sp>
    </p:spTree>
    <p:extLst>
      <p:ext uri="{BB962C8B-B14F-4D97-AF65-F5344CB8AC3E}">
        <p14:creationId xmlns:p14="http://schemas.microsoft.com/office/powerpoint/2010/main" val="279841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连续特征和</a:t>
            </a:r>
            <a:r>
              <a:rPr lang="en-US" altLang="zh-CN" dirty="0"/>
              <a:t>category</a:t>
            </a:r>
            <a:r>
              <a:rPr lang="zh-CN" altLang="en-US" dirty="0"/>
              <a:t>特征（</a:t>
            </a:r>
            <a:r>
              <a:rPr lang="zh-CN" altLang="en-US" b="1" dirty="0">
                <a:solidFill>
                  <a:srgbClr val="FF0000"/>
                </a:solidFill>
              </a:rPr>
              <a:t>非常非常重要</a:t>
            </a:r>
            <a:r>
              <a:rPr lang="zh-CN" altLang="en-US" dirty="0"/>
              <a:t>）</a:t>
            </a:r>
            <a:endParaRPr lang="en-US" dirty="0"/>
          </a:p>
        </p:txBody>
      </p:sp>
      <p:sp>
        <p:nvSpPr>
          <p:cNvPr id="3" name="Content Placeholder 2"/>
          <p:cNvSpPr>
            <a:spLocks noGrp="1"/>
          </p:cNvSpPr>
          <p:nvPr>
            <p:ph idx="1"/>
          </p:nvPr>
        </p:nvSpPr>
        <p:spPr>
          <a:xfrm>
            <a:off x="838200" y="1825624"/>
            <a:ext cx="10515600" cy="4840990"/>
          </a:xfrm>
        </p:spPr>
        <p:txBody>
          <a:bodyPr>
            <a:normAutofit/>
          </a:bodyPr>
          <a:lstStyle/>
          <a:p>
            <a:r>
              <a:rPr lang="zh-CN" altLang="en-US" dirty="0"/>
              <a:t>连续特征指</a:t>
            </a:r>
            <a:r>
              <a:rPr lang="zh-CN" altLang="en-US" b="1" dirty="0"/>
              <a:t>语义上连续</a:t>
            </a:r>
            <a:r>
              <a:rPr lang="zh-CN" altLang="en-US" dirty="0"/>
              <a:t>的数值型特征，包括整数类型和浮点类型。</a:t>
            </a:r>
            <a:endParaRPr lang="en-US" altLang="zh-CN" dirty="0"/>
          </a:p>
          <a:p>
            <a:pPr lvl="1"/>
            <a:r>
              <a:rPr lang="zh-CN" altLang="en-US" b="1" dirty="0">
                <a:solidFill>
                  <a:srgbClr val="FF0000"/>
                </a:solidFill>
              </a:rPr>
              <a:t>数值型特征不一定就是连续特征。</a:t>
            </a:r>
            <a:endParaRPr lang="en-US" altLang="zh-CN" b="1" dirty="0">
              <a:solidFill>
                <a:srgbClr val="FF0000"/>
              </a:solidFill>
            </a:endParaRPr>
          </a:p>
          <a:p>
            <a:r>
              <a:rPr lang="en-US" altLang="zh-CN" dirty="0"/>
              <a:t>Category</a:t>
            </a:r>
            <a:r>
              <a:rPr lang="zh-CN" altLang="en-US" dirty="0"/>
              <a:t>特征指</a:t>
            </a:r>
            <a:r>
              <a:rPr lang="zh-CN" altLang="en-US" b="1" dirty="0"/>
              <a:t>语义上有枚举特点</a:t>
            </a:r>
            <a:r>
              <a:rPr lang="zh-CN" altLang="en-US" dirty="0"/>
              <a:t>的特征，</a:t>
            </a:r>
            <a:r>
              <a:rPr lang="zh-CN" altLang="en-US" b="1" dirty="0"/>
              <a:t>包括字符串类型和数值类型</a:t>
            </a:r>
            <a:r>
              <a:rPr lang="zh-CN" altLang="en-US" dirty="0"/>
              <a:t>。</a:t>
            </a:r>
            <a:endParaRPr lang="en-US" altLang="zh-CN" dirty="0"/>
          </a:p>
          <a:p>
            <a:pPr lvl="1"/>
            <a:r>
              <a:rPr lang="zh-CN" altLang="en-US" dirty="0"/>
              <a:t>离散特征是指具有数值类型的</a:t>
            </a:r>
            <a:r>
              <a:rPr lang="en-US" altLang="zh-CN" dirty="0"/>
              <a:t>Category</a:t>
            </a:r>
            <a:r>
              <a:rPr lang="zh-CN" altLang="en-US" dirty="0"/>
              <a:t>特征。</a:t>
            </a:r>
            <a:endParaRPr lang="en-US" altLang="zh-CN" dirty="0"/>
          </a:p>
          <a:p>
            <a:pPr lvl="1"/>
            <a:r>
              <a:rPr lang="en-US" altLang="zh-CN" dirty="0"/>
              <a:t>Category</a:t>
            </a:r>
            <a:r>
              <a:rPr lang="zh-CN" altLang="en-US" dirty="0"/>
              <a:t>特征的枚举值数量越多，我们称它的基数越高。</a:t>
            </a:r>
            <a:endParaRPr lang="en-US" altLang="zh-CN" dirty="0"/>
          </a:p>
          <a:p>
            <a:pPr lvl="1"/>
            <a:r>
              <a:rPr lang="zh-CN" altLang="en-US" dirty="0"/>
              <a:t>以后的</a:t>
            </a:r>
            <a:r>
              <a:rPr lang="en-US" altLang="zh-CN" dirty="0"/>
              <a:t>PPT</a:t>
            </a:r>
            <a:r>
              <a:rPr lang="zh-CN" altLang="en-US" dirty="0"/>
              <a:t>中为了行文方便，不区分离散特征和</a:t>
            </a:r>
            <a:r>
              <a:rPr lang="en-US" altLang="zh-CN" dirty="0"/>
              <a:t>Category</a:t>
            </a:r>
            <a:r>
              <a:rPr lang="zh-CN" altLang="en-US" dirty="0"/>
              <a:t>特征。</a:t>
            </a:r>
          </a:p>
          <a:p>
            <a:r>
              <a:rPr lang="en-US" altLang="zh-CN" b="1" dirty="0"/>
              <a:t>Category</a:t>
            </a:r>
            <a:r>
              <a:rPr lang="zh-CN" altLang="en-US" b="1" dirty="0"/>
              <a:t>特征的无序与有序</a:t>
            </a:r>
            <a:r>
              <a:rPr lang="zh-CN" altLang="en-US" dirty="0"/>
              <a:t>：</a:t>
            </a:r>
            <a:endParaRPr lang="en-US" altLang="zh-CN" dirty="0"/>
          </a:p>
          <a:p>
            <a:pPr lvl="1"/>
            <a:r>
              <a:rPr lang="zh-CN" altLang="en-US" b="1" dirty="0">
                <a:solidFill>
                  <a:srgbClr val="FF0000"/>
                </a:solidFill>
              </a:rPr>
              <a:t>有序和无序只是相对于当前的目标任务</a:t>
            </a:r>
            <a:r>
              <a:rPr lang="zh-CN" altLang="en-US" dirty="0"/>
              <a:t>。</a:t>
            </a:r>
            <a:endParaRPr lang="en-US" altLang="zh-CN" dirty="0"/>
          </a:p>
          <a:p>
            <a:pPr lvl="2"/>
            <a:r>
              <a:rPr lang="zh-CN" altLang="en-US" dirty="0"/>
              <a:t>比如学历等级特征</a:t>
            </a:r>
            <a:r>
              <a:rPr lang="en-US" altLang="zh-CN" dirty="0"/>
              <a:t>[“</a:t>
            </a:r>
            <a:r>
              <a:rPr lang="zh-CN" altLang="en-US" dirty="0"/>
              <a:t>小学</a:t>
            </a:r>
            <a:r>
              <a:rPr lang="en-US" altLang="zh-CN" dirty="0"/>
              <a:t>”</a:t>
            </a:r>
            <a:r>
              <a:rPr lang="zh-CN" altLang="en-US" dirty="0"/>
              <a:t>，</a:t>
            </a:r>
            <a:r>
              <a:rPr lang="en-US" altLang="zh-CN" dirty="0"/>
              <a:t>“</a:t>
            </a:r>
            <a:r>
              <a:rPr lang="zh-CN" altLang="en-US" dirty="0"/>
              <a:t>初中</a:t>
            </a:r>
            <a:r>
              <a:rPr lang="en-US" altLang="zh-CN" dirty="0"/>
              <a:t>”</a:t>
            </a:r>
            <a:r>
              <a:rPr lang="zh-CN" altLang="en-US" dirty="0"/>
              <a:t>，“高中”，“学士”，“硕士”，“博士”</a:t>
            </a:r>
            <a:r>
              <a:rPr lang="en-US" altLang="zh-CN" dirty="0"/>
              <a:t>]</a:t>
            </a:r>
            <a:r>
              <a:rPr lang="zh-CN" altLang="en-US" dirty="0"/>
              <a:t>，在预测收入的时候可能是有序特征，而在预测身体健康程度的时候可能就是无序特征。</a:t>
            </a:r>
            <a:endParaRPr lang="en-US" altLang="zh-CN" dirty="0"/>
          </a:p>
          <a:p>
            <a:endParaRPr lang="en-US" dirty="0"/>
          </a:p>
        </p:txBody>
      </p:sp>
    </p:spTree>
    <p:extLst>
      <p:ext uri="{BB962C8B-B14F-4D97-AF65-F5344CB8AC3E}">
        <p14:creationId xmlns:p14="http://schemas.microsoft.com/office/powerpoint/2010/main" val="1827653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06538"/>
          </a:xfrm>
        </p:spPr>
        <p:txBody>
          <a:bodyPr/>
          <a:lstStyle/>
          <a:p>
            <a:r>
              <a:rPr lang="en-US" altLang="zh-CN" dirty="0"/>
              <a:t>Continue…..</a:t>
            </a:r>
          </a:p>
        </p:txBody>
      </p:sp>
      <p:sp>
        <p:nvSpPr>
          <p:cNvPr id="3" name="Content Placeholder 2"/>
          <p:cNvSpPr>
            <a:spLocks noGrp="1"/>
          </p:cNvSpPr>
          <p:nvPr>
            <p:ph idx="1"/>
          </p:nvPr>
        </p:nvSpPr>
        <p:spPr>
          <a:xfrm>
            <a:off x="838200" y="2114550"/>
            <a:ext cx="10515600" cy="4214813"/>
          </a:xfrm>
        </p:spPr>
        <p:txBody>
          <a:bodyPr>
            <a:normAutofit/>
          </a:bodyPr>
          <a:lstStyle/>
          <a:p>
            <a:r>
              <a:rPr lang="zh-CN" altLang="en-US" dirty="0"/>
              <a:t>用人类可理解的方式对已有特征进行组合或修改来得到新特征</a:t>
            </a:r>
            <a:r>
              <a:rPr lang="zh-CN" altLang="en-US" b="1" dirty="0"/>
              <a:t>（数据探索</a:t>
            </a:r>
            <a:r>
              <a:rPr lang="en-US" altLang="zh-CN" b="1" dirty="0"/>
              <a:t>/</a:t>
            </a:r>
            <a:r>
              <a:rPr lang="zh-CN" altLang="en-US" b="1" dirty="0"/>
              <a:t>分析时） </a:t>
            </a:r>
            <a:r>
              <a:rPr lang="zh-CN" altLang="en-US" dirty="0"/>
              <a:t>。</a:t>
            </a:r>
            <a:endParaRPr lang="en-US" altLang="zh-CN" dirty="0"/>
          </a:p>
          <a:p>
            <a:pPr lvl="1"/>
            <a:r>
              <a:rPr lang="zh-CN" altLang="en-US" dirty="0"/>
              <a:t>比如把基于</a:t>
            </a:r>
            <a:r>
              <a:rPr lang="en-US" altLang="zh-CN" dirty="0"/>
              <a:t>daytime</a:t>
            </a:r>
            <a:r>
              <a:rPr lang="zh-CN" altLang="en-US" dirty="0"/>
              <a:t>时间戳的时间特征变成早上，上午，下午，晚上这样的</a:t>
            </a:r>
            <a:r>
              <a:rPr lang="en-US" altLang="zh-CN" dirty="0"/>
              <a:t>category</a:t>
            </a:r>
            <a:r>
              <a:rPr lang="zh-CN" altLang="en-US" dirty="0"/>
              <a:t>特征并替换原时间特征（</a:t>
            </a:r>
            <a:r>
              <a:rPr lang="zh-CN" altLang="en-US" b="1" dirty="0"/>
              <a:t>替换原特征</a:t>
            </a:r>
            <a:r>
              <a:rPr lang="zh-CN" altLang="en-US" dirty="0"/>
              <a:t>）；或者变成一天中的</a:t>
            </a:r>
            <a:r>
              <a:rPr lang="en-US" altLang="zh-CN" dirty="0"/>
              <a:t>24</a:t>
            </a:r>
            <a:r>
              <a:rPr lang="zh-CN" altLang="en-US" dirty="0"/>
              <a:t>个小时的分桶离散特征（</a:t>
            </a:r>
            <a:r>
              <a:rPr lang="zh-CN" altLang="en-US" b="1" dirty="0"/>
              <a:t>替换原特征</a:t>
            </a:r>
            <a:r>
              <a:rPr lang="zh-CN" altLang="en-US" dirty="0"/>
              <a:t>） 。</a:t>
            </a:r>
            <a:endParaRPr lang="en-US" altLang="zh-CN" dirty="0"/>
          </a:p>
          <a:p>
            <a:pPr lvl="1"/>
            <a:r>
              <a:rPr lang="zh-CN" altLang="en-US" dirty="0"/>
              <a:t>比如把经纬度</a:t>
            </a:r>
            <a:r>
              <a:rPr lang="en-US" altLang="zh-CN" dirty="0"/>
              <a:t>2</a:t>
            </a:r>
            <a:r>
              <a:rPr lang="zh-CN" altLang="en-US" dirty="0"/>
              <a:t>个特征转化为国家，省，市三个特征并追加（</a:t>
            </a:r>
            <a:r>
              <a:rPr lang="zh-CN" altLang="en-US" b="1" dirty="0"/>
              <a:t>追加新特征</a:t>
            </a:r>
            <a:r>
              <a:rPr lang="zh-CN" altLang="en-US" dirty="0"/>
              <a:t>）或者替换掉经纬度特征（</a:t>
            </a:r>
            <a:r>
              <a:rPr lang="zh-CN" altLang="en-US" b="1" dirty="0"/>
              <a:t>替换原特征</a:t>
            </a:r>
            <a:r>
              <a:rPr lang="zh-CN" altLang="en-US" dirty="0"/>
              <a:t>）</a:t>
            </a:r>
            <a:endParaRPr lang="en-US" altLang="zh-CN" dirty="0"/>
          </a:p>
          <a:p>
            <a:pPr lvl="1"/>
            <a:r>
              <a:rPr lang="zh-CN" altLang="en-US" dirty="0"/>
              <a:t>比如把用户最近一次登录时间戳换算为它距离当前时间点的以天为单位的时间间隔（</a:t>
            </a:r>
            <a:r>
              <a:rPr lang="zh-CN" altLang="en-US" b="1" dirty="0"/>
              <a:t>追加新特征</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2368893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3F-3AFE-4C8A-9462-4C276AD5DB7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949F5FBE-737D-428A-BB64-B267AEFBBDA7}"/>
              </a:ext>
            </a:extLst>
          </p:cNvPr>
          <p:cNvSpPr>
            <a:spLocks noGrp="1"/>
          </p:cNvSpPr>
          <p:nvPr>
            <p:ph idx="1"/>
          </p:nvPr>
        </p:nvSpPr>
        <p:spPr/>
        <p:txBody>
          <a:bodyPr>
            <a:normAutofit/>
          </a:bodyPr>
          <a:lstStyle/>
          <a:p>
            <a:r>
              <a:rPr lang="zh-CN" altLang="en-US" b="1" dirty="0"/>
              <a:t>合并</a:t>
            </a:r>
            <a:r>
              <a:rPr lang="en-US" altLang="zh-CN" b="1" dirty="0"/>
              <a:t>category</a:t>
            </a:r>
            <a:r>
              <a:rPr lang="zh-CN" altLang="en-US" b="1" dirty="0"/>
              <a:t>特征的稀疏类别（数据探索</a:t>
            </a:r>
            <a:r>
              <a:rPr lang="en-US" altLang="zh-CN" b="1" dirty="0"/>
              <a:t>/</a:t>
            </a:r>
            <a:r>
              <a:rPr lang="zh-CN" altLang="en-US" b="1" dirty="0"/>
              <a:t>分析时）：</a:t>
            </a:r>
            <a:endParaRPr lang="en-US" altLang="zh-CN" b="1" dirty="0"/>
          </a:p>
          <a:p>
            <a:pPr lvl="1"/>
            <a:r>
              <a:rPr lang="zh-CN" altLang="en-US" dirty="0"/>
              <a:t>如果某</a:t>
            </a:r>
            <a:r>
              <a:rPr lang="en-US" altLang="zh-CN" dirty="0"/>
              <a:t>category</a:t>
            </a:r>
            <a:r>
              <a:rPr lang="zh-CN" altLang="en-US" dirty="0"/>
              <a:t>特征的一些类别只有很少数量的样本，可以考虑将这些类别统一归并成一大类“</a:t>
            </a:r>
            <a:r>
              <a:rPr lang="en-US" altLang="zh-CN" dirty="0"/>
              <a:t>Other”</a:t>
            </a:r>
            <a:r>
              <a:rPr lang="zh-CN" altLang="en-US" dirty="0"/>
              <a:t>。</a:t>
            </a:r>
            <a:endParaRPr lang="en-US" altLang="zh-CN" dirty="0"/>
          </a:p>
          <a:p>
            <a:pPr lvl="1"/>
            <a:r>
              <a:rPr lang="zh-CN" altLang="en-US" dirty="0"/>
              <a:t>有个例外是比如约会类</a:t>
            </a:r>
            <a:r>
              <a:rPr lang="en-US" altLang="zh-CN" dirty="0"/>
              <a:t>app</a:t>
            </a:r>
            <a:r>
              <a:rPr lang="zh-CN" altLang="en-US" dirty="0"/>
              <a:t>应用，有的“城市”比如“合肥”的样本少，如果把这些小样本的城市都合并为一个</a:t>
            </a:r>
            <a:r>
              <a:rPr lang="en-US" altLang="zh-CN" dirty="0"/>
              <a:t>other</a:t>
            </a:r>
            <a:r>
              <a:rPr lang="zh-CN" altLang="en-US" dirty="0"/>
              <a:t>的话，会违背了同城约会可能性更高这样的事实，这个时候可能就不要合并了。</a:t>
            </a:r>
            <a:endParaRPr lang="en-US" altLang="zh-CN" dirty="0"/>
          </a:p>
          <a:p>
            <a:r>
              <a:rPr lang="zh-CN" altLang="en-US" b="1" dirty="0"/>
              <a:t>根据对业务的理解，把先验知识作为新的特征加入数据集（数据探索</a:t>
            </a:r>
            <a:r>
              <a:rPr lang="en-US" altLang="zh-CN" b="1" dirty="0"/>
              <a:t>/</a:t>
            </a:r>
            <a:r>
              <a:rPr lang="zh-CN" altLang="en-US" b="1" dirty="0"/>
              <a:t>分析时）</a:t>
            </a:r>
            <a:endParaRPr lang="en-US" altLang="zh-CN" b="1" dirty="0"/>
          </a:p>
          <a:p>
            <a:pPr lvl="1"/>
            <a:r>
              <a:rPr lang="zh-CN" altLang="en-US" dirty="0"/>
              <a:t>比如一些衣服会根据季节不同销量不同，那需要把季节特征加入进来。</a:t>
            </a:r>
            <a:endParaRPr lang="en-US" altLang="zh-CN" dirty="0"/>
          </a:p>
          <a:p>
            <a:pPr lvl="1"/>
            <a:r>
              <a:rPr lang="zh-CN" altLang="en-US" dirty="0"/>
              <a:t>比如用户消费水平可能对用户流失预测任务有帮助，把用户消费水平特征加入进来。</a:t>
            </a:r>
            <a:endParaRPr lang="en-US" altLang="zh-CN" dirty="0"/>
          </a:p>
          <a:p>
            <a:pPr lvl="1"/>
            <a:endParaRPr lang="en-US" dirty="0"/>
          </a:p>
        </p:txBody>
      </p:sp>
    </p:spTree>
    <p:extLst>
      <p:ext uri="{BB962C8B-B14F-4D97-AF65-F5344CB8AC3E}">
        <p14:creationId xmlns:p14="http://schemas.microsoft.com/office/powerpoint/2010/main" val="19897723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p:spPr>
        <p:txBody>
          <a:bodyPr/>
          <a:lstStyle/>
          <a:p>
            <a:r>
              <a:rPr lang="en-US" altLang="zh-CN" dirty="0"/>
              <a:t>Continue……</a:t>
            </a:r>
            <a:endParaRPr lang="en-US" dirty="0"/>
          </a:p>
        </p:txBody>
      </p:sp>
      <p:sp>
        <p:nvSpPr>
          <p:cNvPr id="3" name="Content Placeholder 2"/>
          <p:cNvSpPr>
            <a:spLocks noGrp="1"/>
          </p:cNvSpPr>
          <p:nvPr>
            <p:ph idx="1"/>
          </p:nvPr>
        </p:nvSpPr>
        <p:spPr>
          <a:xfrm>
            <a:off x="838200" y="1579418"/>
            <a:ext cx="10515600" cy="5153891"/>
          </a:xfrm>
        </p:spPr>
        <p:txBody>
          <a:bodyPr>
            <a:normAutofit/>
          </a:bodyPr>
          <a:lstStyle/>
          <a:p>
            <a:r>
              <a:rPr lang="zh-CN" altLang="en-US" dirty="0"/>
              <a:t>通过机器学习算法或统计分析方法来构造新特征</a:t>
            </a:r>
            <a:r>
              <a:rPr lang="zh-CN" altLang="en-US" b="1" dirty="0"/>
              <a:t>（特征数量不足或者模型欠拟合时）</a:t>
            </a:r>
            <a:endParaRPr lang="en-US" altLang="zh-CN" b="1" dirty="0"/>
          </a:p>
          <a:p>
            <a:pPr lvl="1"/>
            <a:r>
              <a:rPr lang="zh-CN" altLang="en-US" dirty="0"/>
              <a:t>比如聚类算法和主题模型来提取隐特征。</a:t>
            </a:r>
            <a:endParaRPr lang="en-US" altLang="zh-CN" dirty="0"/>
          </a:p>
          <a:p>
            <a:pPr lvl="1"/>
            <a:r>
              <a:rPr lang="zh-CN" altLang="en-US" dirty="0"/>
              <a:t>比如通过</a:t>
            </a:r>
            <a:r>
              <a:rPr lang="en-US" altLang="zh-CN" dirty="0"/>
              <a:t>GDBT</a:t>
            </a:r>
            <a:r>
              <a:rPr lang="zh-CN" altLang="en-US" dirty="0"/>
              <a:t>在每棵树的输出的叶子节点的索引来构造新特征。</a:t>
            </a:r>
            <a:endParaRPr lang="en-US" altLang="zh-CN" dirty="0"/>
          </a:p>
          <a:p>
            <a:pPr lvl="1"/>
            <a:r>
              <a:rPr lang="zh-CN" altLang="en-US" dirty="0"/>
              <a:t>比如利用统计分析或者机器学习方法对用户和物品分别建立画像特征。</a:t>
            </a:r>
            <a:endParaRPr lang="en-US" altLang="zh-CN" dirty="0"/>
          </a:p>
          <a:p>
            <a:r>
              <a:rPr lang="zh-CN" altLang="en-US" b="1" dirty="0"/>
              <a:t>考虑交叉特征（特征数量不足或者模型欠拟合时） </a:t>
            </a:r>
            <a:r>
              <a:rPr lang="zh-CN" altLang="en-US" dirty="0"/>
              <a:t>。</a:t>
            </a:r>
            <a:endParaRPr lang="en-US" altLang="zh-CN" dirty="0"/>
          </a:p>
          <a:p>
            <a:pPr lvl="1"/>
            <a:r>
              <a:rPr lang="en-US" altLang="zh-CN" dirty="0" err="1"/>
              <a:t>Sklearn</a:t>
            </a:r>
            <a:r>
              <a:rPr lang="zh-CN" altLang="en-US" dirty="0"/>
              <a:t>中提供</a:t>
            </a:r>
            <a:r>
              <a:rPr lang="en-US" dirty="0" err="1"/>
              <a:t>PolynomialFeatures</a:t>
            </a:r>
            <a:r>
              <a:rPr lang="en-US" altLang="zh-CN" dirty="0"/>
              <a:t>()</a:t>
            </a:r>
            <a:r>
              <a:rPr lang="zh-CN" altLang="en-US" dirty="0"/>
              <a:t>来建立包括交叉特征的多项式特征。</a:t>
            </a:r>
            <a:endParaRPr lang="en-US" altLang="zh-CN" dirty="0"/>
          </a:p>
          <a:p>
            <a:pPr lvl="1"/>
            <a:r>
              <a:rPr lang="zh-CN" altLang="en-US" dirty="0"/>
              <a:t>有些</a:t>
            </a:r>
            <a:r>
              <a:rPr lang="en-US" altLang="zh-CN" dirty="0"/>
              <a:t>DL</a:t>
            </a:r>
            <a:r>
              <a:rPr lang="zh-CN" altLang="en-US" dirty="0"/>
              <a:t>的模型可以用来自动生成交叉特征比如</a:t>
            </a:r>
            <a:r>
              <a:rPr lang="en-US" dirty="0"/>
              <a:t>Deep &amp; Cross network(DCN)</a:t>
            </a:r>
            <a:r>
              <a:rPr lang="zh-CN" altLang="en-US" dirty="0"/>
              <a:t>。</a:t>
            </a:r>
            <a:endParaRPr lang="en-US" dirty="0"/>
          </a:p>
          <a:p>
            <a:r>
              <a:rPr lang="zh-CN" altLang="en-US" dirty="0"/>
              <a:t>可以尝试使用能自动生成特征的工具比如</a:t>
            </a:r>
            <a:r>
              <a:rPr lang="en-US" altLang="zh-CN" dirty="0" err="1"/>
              <a:t>featuretools</a:t>
            </a:r>
            <a:r>
              <a:rPr lang="zh-CN" altLang="en-US" dirty="0"/>
              <a:t>，</a:t>
            </a:r>
            <a:r>
              <a:rPr lang="en-US" altLang="zh-CN" dirty="0" err="1"/>
              <a:t>tsfresh</a:t>
            </a:r>
            <a:r>
              <a:rPr lang="zh-CN" altLang="en-US" dirty="0"/>
              <a:t>等等</a:t>
            </a:r>
            <a:r>
              <a:rPr lang="zh-CN" altLang="en-US" b="1" dirty="0"/>
              <a:t>（特征数量不足或者模型欠拟合时） </a:t>
            </a:r>
            <a:r>
              <a:rPr lang="zh-CN" altLang="en-US" dirty="0"/>
              <a:t>。</a:t>
            </a:r>
            <a:endParaRPr lang="en-US" altLang="zh-CN" dirty="0"/>
          </a:p>
          <a:p>
            <a:pPr lvl="1"/>
            <a:r>
              <a:rPr lang="zh-CN" altLang="en-US" b="1" dirty="0"/>
              <a:t>自动生成特征的工具的问题是会导致“特征爆炸”</a:t>
            </a:r>
            <a:r>
              <a:rPr lang="zh-CN" altLang="en-US" dirty="0"/>
              <a:t>。（实际项目中几乎没有见到人用这个自动生成特征的工具）</a:t>
            </a:r>
            <a:endParaRPr lang="en-US" altLang="zh-CN" dirty="0"/>
          </a:p>
          <a:p>
            <a:pPr lvl="3"/>
            <a:endParaRPr lang="en-US" altLang="zh-CN" dirty="0"/>
          </a:p>
          <a:p>
            <a:pPr lvl="3"/>
            <a:endParaRPr lang="zh-CN" altLang="en-US" b="1" dirty="0"/>
          </a:p>
          <a:p>
            <a:pPr lvl="3"/>
            <a:endParaRPr lang="en-US" dirty="0"/>
          </a:p>
        </p:txBody>
      </p:sp>
    </p:spTree>
    <p:extLst>
      <p:ext uri="{BB962C8B-B14F-4D97-AF65-F5344CB8AC3E}">
        <p14:creationId xmlns:p14="http://schemas.microsoft.com/office/powerpoint/2010/main" val="20935475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97172"/>
          </a:xfrm>
        </p:spPr>
        <p:txBody>
          <a:bodyPr/>
          <a:lstStyle/>
          <a:p>
            <a:r>
              <a:rPr lang="zh-CN" altLang="en-US" dirty="0"/>
              <a:t>特征选择</a:t>
            </a:r>
            <a:endParaRPr lang="en-US" dirty="0"/>
          </a:p>
        </p:txBody>
      </p:sp>
      <p:sp>
        <p:nvSpPr>
          <p:cNvPr id="3" name="Content Placeholder 2"/>
          <p:cNvSpPr>
            <a:spLocks noGrp="1"/>
          </p:cNvSpPr>
          <p:nvPr>
            <p:ph idx="1"/>
          </p:nvPr>
        </p:nvSpPr>
        <p:spPr>
          <a:xfrm>
            <a:off x="838200" y="1895302"/>
            <a:ext cx="10051473" cy="4771505"/>
          </a:xfrm>
        </p:spPr>
        <p:txBody>
          <a:bodyPr>
            <a:normAutofit/>
          </a:bodyPr>
          <a:lstStyle/>
          <a:p>
            <a:r>
              <a:rPr lang="zh-CN" altLang="en-US" dirty="0"/>
              <a:t>特征选择</a:t>
            </a:r>
            <a:r>
              <a:rPr lang="en-US" dirty="0"/>
              <a:t>feature selection</a:t>
            </a:r>
            <a:r>
              <a:rPr lang="zh-CN" altLang="en-US" dirty="0"/>
              <a:t>：</a:t>
            </a:r>
            <a:endParaRPr lang="en-US" altLang="zh-CN" dirty="0"/>
          </a:p>
          <a:p>
            <a:pPr lvl="1"/>
            <a:r>
              <a:rPr lang="zh-CN" altLang="en-US" dirty="0"/>
              <a:t>即从给定的特征集合中选出可能的重要特征子集的过程。</a:t>
            </a:r>
            <a:endParaRPr lang="en-US" altLang="zh-CN" dirty="0"/>
          </a:p>
          <a:p>
            <a:r>
              <a:rPr lang="zh-CN" altLang="en-US" dirty="0"/>
              <a:t>为什么进行特征选择？</a:t>
            </a:r>
          </a:p>
          <a:p>
            <a:pPr lvl="1"/>
            <a:r>
              <a:rPr lang="zh-CN" altLang="en-US" dirty="0"/>
              <a:t>首先，在现实任务中可能会遇到维度灾难问题，这往往是对高基数的</a:t>
            </a:r>
            <a:r>
              <a:rPr lang="en-US" altLang="zh-CN" dirty="0"/>
              <a:t>category</a:t>
            </a:r>
            <a:r>
              <a:rPr lang="zh-CN" altLang="en-US" dirty="0"/>
              <a:t>特征作了</a:t>
            </a:r>
            <a:r>
              <a:rPr lang="en-US" altLang="zh-CN" dirty="0"/>
              <a:t>One-hot</a:t>
            </a:r>
            <a:r>
              <a:rPr lang="zh-CN" altLang="en-US" dirty="0"/>
              <a:t>向量造成的（也可能是进行了特征交叉后导致的维度灾难，这个时候要考虑这样的两个特征交叉是否合理以及考虑利用深度学习模型来做特征交叉）。如果能从中选择出重要的特征，使得后续学习过程仅仅需要在一部分特征上进行，那么维度灾难问题会大大减轻。</a:t>
            </a:r>
          </a:p>
          <a:p>
            <a:pPr lvl="1"/>
            <a:r>
              <a:rPr lang="zh-CN" altLang="en-US" dirty="0"/>
              <a:t>其次，</a:t>
            </a:r>
            <a:r>
              <a:rPr lang="zh-CN" altLang="en-US" b="1" dirty="0"/>
              <a:t>去除不相关特征往往会降低学习任务的难度</a:t>
            </a:r>
            <a:r>
              <a:rPr lang="zh-CN" altLang="en-US" dirty="0"/>
              <a:t>。</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2839098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F7E9-9245-41AF-BA72-BC8C930674B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9D43FA3-CC73-4054-B883-0CF4B48B9DDD}"/>
              </a:ext>
            </a:extLst>
          </p:cNvPr>
          <p:cNvSpPr>
            <a:spLocks noGrp="1"/>
          </p:cNvSpPr>
          <p:nvPr>
            <p:ph idx="1"/>
          </p:nvPr>
        </p:nvSpPr>
        <p:spPr/>
        <p:txBody>
          <a:bodyPr/>
          <a:lstStyle/>
          <a:p>
            <a:r>
              <a:rPr lang="zh-CN" altLang="en-US" dirty="0"/>
              <a:t>从减少特征维度这个角度来讲，</a:t>
            </a:r>
            <a:r>
              <a:rPr lang="zh-CN" altLang="en-US" b="1" dirty="0"/>
              <a:t>特征选择与特征降维有相似的动机。事实上它们是传统机器学习处理高维数据的两大主流技术</a:t>
            </a:r>
            <a:r>
              <a:rPr lang="zh-CN" altLang="en-US" dirty="0"/>
              <a:t>。就目前来讲，在实际的</a:t>
            </a:r>
            <a:r>
              <a:rPr lang="en-US" dirty="0"/>
              <a:t>ML</a:t>
            </a:r>
            <a:r>
              <a:rPr lang="zh-CN" altLang="en-US" dirty="0"/>
              <a:t>项目中，除了在数据探索阶段会考虑特征的方差选择法，两两特征之间的相关性，特征与目标变量之间的相关性来进行可能的特征选择外，特征选择的其他方法和特征降维几乎很少用到，可能是因为实际项目中更多时候是原始特征相对比较少，高基数的</a:t>
            </a:r>
            <a:r>
              <a:rPr lang="en-US" dirty="0"/>
              <a:t>category</a:t>
            </a:r>
            <a:r>
              <a:rPr lang="zh-CN" altLang="en-US" dirty="0"/>
              <a:t>特征我们有更好的办法来处理（比如用</a:t>
            </a:r>
            <a:r>
              <a:rPr lang="en-US" dirty="0" err="1"/>
              <a:t>Lightgbm</a:t>
            </a:r>
            <a:r>
              <a:rPr lang="zh-CN" altLang="en-US" dirty="0"/>
              <a:t>或者深度学习模型）。我们这里为了特征工程方法论的完整性，还是需要把特征选择和特征降维介绍一下，但是我们要知道在实际项目中他们不是重点。</a:t>
            </a:r>
            <a:endParaRPr lang="en-US" altLang="zh-CN" dirty="0"/>
          </a:p>
          <a:p>
            <a:endParaRPr lang="en-US" dirty="0"/>
          </a:p>
        </p:txBody>
      </p:sp>
    </p:spTree>
    <p:extLst>
      <p:ext uri="{BB962C8B-B14F-4D97-AF65-F5344CB8AC3E}">
        <p14:creationId xmlns:p14="http://schemas.microsoft.com/office/powerpoint/2010/main" val="1740841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691553"/>
          </a:xfrm>
        </p:spPr>
        <p:txBody>
          <a:bodyPr>
            <a:normAutofit/>
          </a:bodyPr>
          <a:lstStyle/>
          <a:p>
            <a:r>
              <a:rPr lang="zh-CN" altLang="en-US" dirty="0"/>
              <a:t>是否一定要做特征选择？</a:t>
            </a:r>
            <a:endParaRPr lang="en-US" altLang="zh-CN" dirty="0"/>
          </a:p>
          <a:p>
            <a:pPr lvl="1"/>
            <a:r>
              <a:rPr lang="zh-CN" altLang="en-US" b="1" dirty="0"/>
              <a:t>特征选择可能会降低模型的预测能力</a:t>
            </a:r>
            <a:r>
              <a:rPr lang="zh-CN" altLang="en-US" dirty="0"/>
              <a:t>。</a:t>
            </a:r>
            <a:endParaRPr lang="en-US" altLang="zh-CN" dirty="0"/>
          </a:p>
          <a:p>
            <a:pPr lvl="2"/>
            <a:r>
              <a:rPr lang="zh-CN" altLang="en-US" dirty="0"/>
              <a:t>因为被剔除的特征中可能包含了有效的信息，抛弃了这部分信息可能会一定程度上降低预测准确率。</a:t>
            </a:r>
          </a:p>
          <a:p>
            <a:pPr lvl="1"/>
            <a:r>
              <a:rPr lang="zh-CN" altLang="en-US" b="1" dirty="0"/>
              <a:t>这是计算复杂度和预测能力之间的折衷</a:t>
            </a:r>
            <a:r>
              <a:rPr lang="zh-CN" altLang="en-US" dirty="0"/>
              <a:t>：</a:t>
            </a:r>
          </a:p>
          <a:p>
            <a:pPr lvl="2"/>
            <a:r>
              <a:rPr lang="zh-CN" altLang="en-US" dirty="0"/>
              <a:t>如果保留尽可能多的特征，则模型的预测能力可能会提升，但是计算复杂度会上升。</a:t>
            </a:r>
          </a:p>
          <a:p>
            <a:pPr lvl="2"/>
            <a:r>
              <a:rPr lang="zh-CN" altLang="en-US" dirty="0"/>
              <a:t>如果剔除尽可能多的特征，则模型的预测能力可能会下降，但是计算复杂度会下降。</a:t>
            </a:r>
            <a:endParaRPr lang="en-US" altLang="zh-CN" dirty="0"/>
          </a:p>
          <a:p>
            <a:r>
              <a:rPr lang="zh-CN" altLang="en-US" dirty="0"/>
              <a:t>如何进行特征选择？</a:t>
            </a:r>
            <a:endParaRPr lang="en-US" altLang="zh-CN" dirty="0"/>
          </a:p>
          <a:p>
            <a:pPr lvl="1"/>
            <a:r>
              <a:rPr lang="zh-CN" altLang="en-US" dirty="0"/>
              <a:t>简单就是美</a:t>
            </a:r>
            <a:r>
              <a:rPr lang="en-US" altLang="zh-CN" dirty="0"/>
              <a:t>-------</a:t>
            </a:r>
            <a:r>
              <a:rPr lang="zh-CN" altLang="en-US" dirty="0"/>
              <a:t>先不要做特征选择，看看之后的模型效果。</a:t>
            </a:r>
            <a:endParaRPr lang="en-US" altLang="zh-CN" dirty="0"/>
          </a:p>
          <a:p>
            <a:pPr lvl="1"/>
            <a:r>
              <a:rPr lang="zh-CN" altLang="en-US" dirty="0"/>
              <a:t>如果特征维度不大，先跳过该步骤。</a:t>
            </a:r>
            <a:endParaRPr lang="en-US" altLang="zh-CN" dirty="0"/>
          </a:p>
          <a:p>
            <a:pPr lvl="1"/>
            <a:r>
              <a:rPr lang="zh-CN" altLang="en-US" dirty="0"/>
              <a:t>首先和业务领域专家沟通，向他们咨询哪些特征重要，哪些不重要；</a:t>
            </a:r>
            <a:endParaRPr lang="en-US" altLang="zh-CN" dirty="0"/>
          </a:p>
          <a:p>
            <a:pPr lvl="1"/>
            <a:r>
              <a:rPr lang="zh-CN" altLang="en-US" dirty="0"/>
              <a:t>然后再用统计方法或者机器学习的方法来选择特征。</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19297715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三种常见的特征选择方法</a:t>
            </a:r>
            <a:endParaRPr lang="en-US" dirty="0"/>
          </a:p>
        </p:txBody>
      </p:sp>
      <p:sp>
        <p:nvSpPr>
          <p:cNvPr id="3" name="Content Placeholder 2"/>
          <p:cNvSpPr>
            <a:spLocks noGrp="1"/>
          </p:cNvSpPr>
          <p:nvPr>
            <p:ph idx="1"/>
          </p:nvPr>
        </p:nvSpPr>
        <p:spPr>
          <a:xfrm>
            <a:off x="838200" y="1825625"/>
            <a:ext cx="10515600" cy="4591800"/>
          </a:xfrm>
        </p:spPr>
        <p:txBody>
          <a:bodyPr/>
          <a:lstStyle/>
          <a:p>
            <a:r>
              <a:rPr lang="en-US" altLang="zh-CN" dirty="0"/>
              <a:t>Filter method</a:t>
            </a:r>
            <a:r>
              <a:rPr lang="zh-CN" altLang="en-US" dirty="0"/>
              <a:t>：</a:t>
            </a:r>
            <a:endParaRPr lang="en-US" altLang="zh-CN" dirty="0"/>
          </a:p>
          <a:p>
            <a:pPr lvl="1"/>
            <a:r>
              <a:rPr lang="zh-CN" altLang="en-US" dirty="0"/>
              <a:t>按照发散性或者相关性对各个特征进行评分，设定阈值来选择特征。</a:t>
            </a:r>
            <a:endParaRPr lang="en-US" altLang="zh-CN" dirty="0"/>
          </a:p>
          <a:p>
            <a:pPr lvl="2"/>
            <a:r>
              <a:rPr lang="zh-CN" altLang="en-US" dirty="0"/>
              <a:t>计算特征本身的统计信息：</a:t>
            </a:r>
            <a:endParaRPr lang="en-US" altLang="zh-CN" dirty="0"/>
          </a:p>
          <a:p>
            <a:pPr lvl="3"/>
            <a:r>
              <a:rPr lang="zh-CN" altLang="en-US" dirty="0"/>
              <a:t>方差选择法：</a:t>
            </a:r>
            <a:endParaRPr lang="en-US" altLang="zh-CN" dirty="0"/>
          </a:p>
          <a:p>
            <a:pPr lvl="4"/>
            <a:r>
              <a:rPr lang="zh-CN" altLang="en-US" dirty="0"/>
              <a:t>它只适合连续特征。</a:t>
            </a:r>
            <a:endParaRPr lang="en-US" altLang="zh-CN" dirty="0"/>
          </a:p>
          <a:p>
            <a:pPr lvl="2"/>
            <a:r>
              <a:rPr lang="zh-CN" altLang="en-US" dirty="0"/>
              <a:t>计算单个特征与目标变量之间的相关性：</a:t>
            </a:r>
            <a:endParaRPr lang="en-US" altLang="zh-CN" dirty="0"/>
          </a:p>
          <a:p>
            <a:pPr lvl="3"/>
            <a:r>
              <a:rPr lang="en-US" dirty="0"/>
              <a:t>Pearson</a:t>
            </a:r>
            <a:r>
              <a:rPr lang="zh-CN" altLang="en-US" dirty="0"/>
              <a:t>相关系数法：</a:t>
            </a:r>
            <a:endParaRPr lang="en-US" altLang="zh-CN" dirty="0"/>
          </a:p>
          <a:p>
            <a:pPr lvl="4"/>
            <a:r>
              <a:rPr lang="zh-CN" altLang="en-US" dirty="0"/>
              <a:t>它的输出范围为</a:t>
            </a:r>
            <a:r>
              <a:rPr lang="en-US" altLang="zh-CN" dirty="0"/>
              <a:t>-1</a:t>
            </a:r>
            <a:r>
              <a:rPr lang="zh-CN" altLang="en-US" dirty="0"/>
              <a:t>到</a:t>
            </a:r>
            <a:r>
              <a:rPr lang="en-US" altLang="zh-CN" dirty="0"/>
              <a:t>+1, 0</a:t>
            </a:r>
            <a:r>
              <a:rPr lang="zh-CN" altLang="en-US" dirty="0"/>
              <a:t>代表无相关性，负值为负相关，正值为正相关。</a:t>
            </a:r>
            <a:endParaRPr lang="en-US" altLang="zh-CN" dirty="0"/>
          </a:p>
          <a:p>
            <a:pPr lvl="4"/>
            <a:r>
              <a:rPr lang="zh-CN" altLang="en-US" b="1" dirty="0"/>
              <a:t>它的局限是特征和目标变量都需要是连续的，并且是线性关系。</a:t>
            </a:r>
            <a:endParaRPr lang="en-US" altLang="zh-CN" b="1" dirty="0"/>
          </a:p>
          <a:p>
            <a:pPr lvl="3"/>
            <a:r>
              <a:rPr lang="zh-CN" altLang="en-US" dirty="0"/>
              <a:t>卡方检验法：</a:t>
            </a:r>
            <a:endParaRPr lang="en-US" altLang="zh-CN" dirty="0"/>
          </a:p>
          <a:p>
            <a:pPr lvl="4"/>
            <a:r>
              <a:rPr lang="zh-CN" altLang="en-US" dirty="0"/>
              <a:t>它要求特征和目标变量都是</a:t>
            </a:r>
            <a:r>
              <a:rPr lang="en-US" altLang="zh-CN" dirty="0"/>
              <a:t>category</a:t>
            </a:r>
            <a:r>
              <a:rPr lang="zh-CN" altLang="en-US" dirty="0"/>
              <a:t>的。</a:t>
            </a:r>
            <a:endParaRPr lang="en-US" altLang="zh-CN" dirty="0"/>
          </a:p>
          <a:p>
            <a:pPr lvl="3"/>
            <a:r>
              <a:rPr lang="zh-CN" altLang="en-US" dirty="0"/>
              <a:t>互信息法：</a:t>
            </a:r>
            <a:endParaRPr lang="en-US" altLang="zh-CN" dirty="0"/>
          </a:p>
          <a:p>
            <a:pPr lvl="4"/>
            <a:r>
              <a:rPr lang="zh-CN" altLang="en-US" dirty="0"/>
              <a:t>它也是适合特征和目标变量都是</a:t>
            </a:r>
            <a:r>
              <a:rPr lang="en-US" altLang="zh-CN" dirty="0"/>
              <a:t>category</a:t>
            </a:r>
            <a:r>
              <a:rPr lang="zh-CN" altLang="en-US" dirty="0"/>
              <a:t>的。</a:t>
            </a:r>
            <a:endParaRPr lang="en-US" altLang="zh-CN" dirty="0"/>
          </a:p>
          <a:p>
            <a:pPr lvl="4"/>
            <a:endParaRPr lang="en-US" altLang="zh-CN" dirty="0"/>
          </a:p>
          <a:p>
            <a:endParaRPr lang="en-US" dirty="0"/>
          </a:p>
        </p:txBody>
      </p:sp>
    </p:spTree>
    <p:extLst>
      <p:ext uri="{BB962C8B-B14F-4D97-AF65-F5344CB8AC3E}">
        <p14:creationId xmlns:p14="http://schemas.microsoft.com/office/powerpoint/2010/main" val="8384414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en-US" altLang="zh-CN" dirty="0"/>
              <a:t>Continue…..</a:t>
            </a:r>
            <a:endParaRPr lang="en-US" dirty="0"/>
          </a:p>
        </p:txBody>
      </p:sp>
      <p:sp>
        <p:nvSpPr>
          <p:cNvPr id="3" name="Content Placeholder 2"/>
          <p:cNvSpPr>
            <a:spLocks noGrp="1"/>
          </p:cNvSpPr>
          <p:nvPr>
            <p:ph idx="1"/>
          </p:nvPr>
        </p:nvSpPr>
        <p:spPr>
          <a:xfrm>
            <a:off x="838200" y="1695795"/>
            <a:ext cx="10515600" cy="5039301"/>
          </a:xfrm>
        </p:spPr>
        <p:txBody>
          <a:bodyPr>
            <a:normAutofit fontScale="92500" lnSpcReduction="20000"/>
          </a:bodyPr>
          <a:lstStyle/>
          <a:p>
            <a:r>
              <a:rPr lang="en-US" altLang="zh-CN" dirty="0"/>
              <a:t>Wrapper method</a:t>
            </a:r>
            <a:r>
              <a:rPr lang="zh-CN" altLang="en-US" dirty="0"/>
              <a:t>：</a:t>
            </a:r>
            <a:endParaRPr lang="en-US" altLang="zh-CN" dirty="0"/>
          </a:p>
          <a:p>
            <a:pPr lvl="1"/>
            <a:r>
              <a:rPr lang="zh-CN" altLang="en-US" dirty="0"/>
              <a:t>利用机器学习模型来进行多轮训练，选出最优特征子集。</a:t>
            </a:r>
            <a:endParaRPr lang="en-US" altLang="zh-CN" dirty="0"/>
          </a:p>
          <a:p>
            <a:pPr lvl="2"/>
            <a:r>
              <a:rPr lang="zh-CN" altLang="en-US" dirty="0"/>
              <a:t>比如使用递归式特征消除算法</a:t>
            </a:r>
            <a:r>
              <a:rPr lang="en-US" altLang="zh-CN" dirty="0"/>
              <a:t>RFE</a:t>
            </a:r>
            <a:r>
              <a:rPr lang="zh-CN" altLang="en-US" dirty="0"/>
              <a:t>， 它使用一个机器学习模型来进行多轮训练，每轮训练后，消除若干不重要的特征，再基于新的特征集进行下一轮训练。评价标准就是特征的重要性，迭代停止条件就是达到最终选择的特征的数量。</a:t>
            </a:r>
            <a:endParaRPr lang="en-US" altLang="zh-CN" dirty="0"/>
          </a:p>
          <a:p>
            <a:pPr lvl="3"/>
            <a:r>
              <a:rPr lang="en-US" altLang="zh-CN" dirty="0" err="1"/>
              <a:t>Sklearn</a:t>
            </a:r>
            <a:r>
              <a:rPr lang="zh-CN" altLang="en-US" dirty="0"/>
              <a:t>的</a:t>
            </a:r>
            <a:r>
              <a:rPr lang="en-US" altLang="zh-CN" dirty="0"/>
              <a:t>RFE() API</a:t>
            </a:r>
            <a:r>
              <a:rPr lang="zh-CN" altLang="en-US" dirty="0"/>
              <a:t>对于最终选择</a:t>
            </a:r>
            <a:r>
              <a:rPr lang="en-US" altLang="zh-CN" dirty="0"/>
              <a:t>feature</a:t>
            </a:r>
            <a:r>
              <a:rPr lang="zh-CN" altLang="en-US" dirty="0"/>
              <a:t>的数量以及每次迭代消除几个</a:t>
            </a:r>
            <a:r>
              <a:rPr lang="en-US" altLang="zh-CN" dirty="0"/>
              <a:t>feature</a:t>
            </a:r>
            <a:r>
              <a:rPr lang="zh-CN" altLang="en-US" dirty="0"/>
              <a:t>都可以设置。</a:t>
            </a:r>
            <a:endParaRPr lang="en-US" altLang="zh-CN" dirty="0"/>
          </a:p>
          <a:p>
            <a:pPr lvl="2"/>
            <a:r>
              <a:rPr lang="zh-CN" altLang="en-US" dirty="0"/>
              <a:t>比如</a:t>
            </a:r>
            <a:r>
              <a:rPr lang="en-US" altLang="zh-CN" dirty="0"/>
              <a:t>LVM(Las Vegas Wrapper)</a:t>
            </a:r>
            <a:r>
              <a:rPr lang="zh-CN" altLang="en-US" dirty="0"/>
              <a:t>算法，它使用随机策略来进行子集搜索，并以最终学习器的误差作为特征子集的评价标准。</a:t>
            </a:r>
            <a:endParaRPr lang="en-US" altLang="zh-CN" dirty="0"/>
          </a:p>
          <a:p>
            <a:pPr lvl="3"/>
            <a:r>
              <a:rPr lang="zh-CN" altLang="en-US" dirty="0"/>
              <a:t>初始化时用全量特征作为最优特征子集，然后开始迭代，停止条件为迭代次数。每次迭代随机选择一部分特征子集来训练模型并评估模型的误差，误差变小或误差相等但是特征数量更少则更新最优特征子集。</a:t>
            </a:r>
            <a:endParaRPr lang="en-US" altLang="zh-CN" dirty="0"/>
          </a:p>
          <a:p>
            <a:r>
              <a:rPr lang="en-US" altLang="zh-CN" dirty="0"/>
              <a:t>Embedded method:</a:t>
            </a:r>
          </a:p>
          <a:p>
            <a:pPr lvl="1"/>
            <a:r>
              <a:rPr lang="zh-CN" altLang="en-US" dirty="0"/>
              <a:t>先使用某个机器学习模型进行训练，根据训练完得到的特征的重要性或权重来选择特征。</a:t>
            </a:r>
            <a:endParaRPr lang="en-US" altLang="zh-CN" dirty="0"/>
          </a:p>
          <a:p>
            <a:pPr lvl="2"/>
            <a:r>
              <a:rPr lang="zh-CN" altLang="en-US" dirty="0"/>
              <a:t>基于</a:t>
            </a:r>
            <a:r>
              <a:rPr lang="en-US" altLang="zh-CN" dirty="0"/>
              <a:t>L1</a:t>
            </a:r>
            <a:r>
              <a:rPr lang="zh-CN" altLang="en-US" dirty="0"/>
              <a:t>正则（惩罚项）的特征选择</a:t>
            </a:r>
            <a:endParaRPr lang="en-US" altLang="zh-CN" dirty="0"/>
          </a:p>
          <a:p>
            <a:pPr lvl="3"/>
            <a:r>
              <a:rPr lang="zh-CN" altLang="en-US" dirty="0"/>
              <a:t>因为</a:t>
            </a:r>
            <a:r>
              <a:rPr lang="en-US" altLang="zh-CN" dirty="0"/>
              <a:t>L1</a:t>
            </a:r>
            <a:r>
              <a:rPr lang="zh-CN" altLang="en-US" dirty="0"/>
              <a:t>正则倾向于把权重变为</a:t>
            </a:r>
            <a:r>
              <a:rPr lang="en-US" altLang="zh-CN" dirty="0"/>
              <a:t>0.</a:t>
            </a:r>
          </a:p>
          <a:p>
            <a:pPr lvl="2"/>
            <a:r>
              <a:rPr lang="zh-CN" altLang="en-US" dirty="0"/>
              <a:t>基于</a:t>
            </a:r>
            <a:r>
              <a:rPr lang="en-US" altLang="zh-CN" dirty="0"/>
              <a:t>tree</a:t>
            </a:r>
            <a:r>
              <a:rPr lang="zh-CN" altLang="en-US" dirty="0"/>
              <a:t>算法的特征选择</a:t>
            </a:r>
            <a:endParaRPr lang="en-US" altLang="zh-CN" dirty="0"/>
          </a:p>
          <a:p>
            <a:pPr lvl="1"/>
            <a:r>
              <a:rPr lang="en-US" altLang="zh-CN" dirty="0"/>
              <a:t>Tips</a:t>
            </a:r>
            <a:r>
              <a:rPr lang="zh-CN" altLang="en-US" dirty="0"/>
              <a:t>：利用</a:t>
            </a:r>
            <a:r>
              <a:rPr lang="en-US" altLang="zh-CN" dirty="0" err="1"/>
              <a:t>sklearn</a:t>
            </a:r>
            <a:r>
              <a:rPr lang="zh-CN" altLang="en-US" dirty="0"/>
              <a:t>的</a:t>
            </a:r>
            <a:r>
              <a:rPr lang="en-US" dirty="0" err="1"/>
              <a:t>SelectFromModel</a:t>
            </a:r>
            <a:r>
              <a:rPr lang="en-US" b="1" dirty="0"/>
              <a:t> </a:t>
            </a:r>
            <a:r>
              <a:rPr lang="zh-CN" altLang="en-US" dirty="0"/>
              <a:t>的方法时尽量用</a:t>
            </a:r>
            <a:r>
              <a:rPr lang="en-US" altLang="zh-CN" dirty="0"/>
              <a:t>threshold</a:t>
            </a:r>
            <a:r>
              <a:rPr lang="zh-CN" altLang="en-US" dirty="0"/>
              <a:t>的默认值。</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26382462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8901"/>
          </a:xfrm>
        </p:spPr>
        <p:txBody>
          <a:bodyPr/>
          <a:lstStyle/>
          <a:p>
            <a:r>
              <a:rPr lang="en-US" altLang="zh-CN" dirty="0"/>
              <a:t>Continue….</a:t>
            </a:r>
            <a:endParaRPr lang="en-US" dirty="0"/>
          </a:p>
        </p:txBody>
      </p:sp>
      <p:sp>
        <p:nvSpPr>
          <p:cNvPr id="3" name="Content Placeholder 2"/>
          <p:cNvSpPr>
            <a:spLocks noGrp="1"/>
          </p:cNvSpPr>
          <p:nvPr>
            <p:ph idx="1"/>
          </p:nvPr>
        </p:nvSpPr>
        <p:spPr>
          <a:xfrm>
            <a:off x="838200" y="1484026"/>
            <a:ext cx="10515600" cy="5237786"/>
          </a:xfrm>
        </p:spPr>
        <p:txBody>
          <a:bodyPr>
            <a:normAutofit lnSpcReduction="10000"/>
          </a:bodyPr>
          <a:lstStyle/>
          <a:p>
            <a:r>
              <a:rPr lang="en-US" altLang="zh-CN" dirty="0"/>
              <a:t>Filter</a:t>
            </a:r>
            <a:r>
              <a:rPr lang="zh-CN" altLang="en-US" dirty="0"/>
              <a:t>方法与</a:t>
            </a:r>
            <a:r>
              <a:rPr lang="en-US" altLang="zh-CN" dirty="0"/>
              <a:t>Wrapper</a:t>
            </a:r>
            <a:r>
              <a:rPr lang="zh-CN" altLang="en-US" dirty="0"/>
              <a:t>方法的区别：</a:t>
            </a:r>
            <a:endParaRPr lang="en-US" altLang="zh-CN" dirty="0"/>
          </a:p>
          <a:p>
            <a:pPr lvl="1"/>
            <a:r>
              <a:rPr lang="en-US" altLang="zh-CN" dirty="0"/>
              <a:t>Filter</a:t>
            </a:r>
            <a:r>
              <a:rPr lang="zh-CN" altLang="en-US" dirty="0"/>
              <a:t>方法不考虑后续的学习器。</a:t>
            </a:r>
            <a:endParaRPr lang="en-US" altLang="zh-CN" dirty="0"/>
          </a:p>
          <a:p>
            <a:pPr lvl="1"/>
            <a:r>
              <a:rPr lang="en-US" altLang="zh-CN" dirty="0"/>
              <a:t>Wrapper</a:t>
            </a:r>
            <a:r>
              <a:rPr lang="zh-CN" altLang="en-US" dirty="0"/>
              <a:t>方法直接把最终将要使用的学习器的性能作为特征子集的评价准则。其目的就是为给定学习器选择最有利于其性能、量身定做的特征子集。</a:t>
            </a:r>
            <a:endParaRPr lang="en-US" altLang="zh-CN" dirty="0"/>
          </a:p>
          <a:p>
            <a:pPr lvl="2"/>
            <a:r>
              <a:rPr lang="zh-CN" altLang="en-US" dirty="0"/>
              <a:t>优点：由于直接针对特定学习器进行优化，从最终学习器性能来看比</a:t>
            </a:r>
            <a:r>
              <a:rPr lang="en-US" altLang="zh-CN" dirty="0"/>
              <a:t>filter</a:t>
            </a:r>
            <a:r>
              <a:rPr lang="zh-CN" altLang="en-US" dirty="0"/>
              <a:t>方法更好。</a:t>
            </a:r>
          </a:p>
          <a:p>
            <a:pPr lvl="2"/>
            <a:r>
              <a:rPr lang="zh-CN" altLang="en-US" dirty="0"/>
              <a:t>缺点：需要多次训练学习器，因此计算开销通常比</a:t>
            </a:r>
            <a:r>
              <a:rPr lang="en-US" altLang="zh-CN" dirty="0"/>
              <a:t>filter</a:t>
            </a:r>
            <a:r>
              <a:rPr lang="zh-CN" altLang="en-US" dirty="0"/>
              <a:t>方法大得多。</a:t>
            </a:r>
            <a:endParaRPr lang="en-US" altLang="zh-CN" dirty="0"/>
          </a:p>
          <a:p>
            <a:r>
              <a:rPr lang="en-US" altLang="zh-CN" dirty="0"/>
              <a:t>Wrapper</a:t>
            </a:r>
            <a:r>
              <a:rPr lang="zh-CN" altLang="en-US" dirty="0"/>
              <a:t>方法与</a:t>
            </a:r>
            <a:r>
              <a:rPr lang="en-US" altLang="zh-CN" dirty="0"/>
              <a:t>embedded</a:t>
            </a:r>
            <a:r>
              <a:rPr lang="zh-CN" altLang="en-US" dirty="0"/>
              <a:t>方法的区别：</a:t>
            </a:r>
            <a:endParaRPr lang="en-US" altLang="zh-CN" dirty="0"/>
          </a:p>
          <a:p>
            <a:pPr lvl="1"/>
            <a:r>
              <a:rPr lang="zh-CN" altLang="en-US" dirty="0"/>
              <a:t>在</a:t>
            </a:r>
            <a:r>
              <a:rPr lang="en-US" altLang="zh-CN" dirty="0"/>
              <a:t>Wrapper</a:t>
            </a:r>
            <a:r>
              <a:rPr lang="zh-CN" altLang="en-US" dirty="0"/>
              <a:t>方法中，用来做特征选择的机器学习模型和之后专门用来训练的机器学习模型是同一种。</a:t>
            </a:r>
            <a:endParaRPr lang="en-US" altLang="zh-CN" dirty="0"/>
          </a:p>
          <a:p>
            <a:pPr lvl="1"/>
            <a:r>
              <a:rPr lang="zh-CN" altLang="en-US" dirty="0"/>
              <a:t>在</a:t>
            </a:r>
            <a:r>
              <a:rPr lang="en-US" altLang="zh-CN" dirty="0"/>
              <a:t>embedded</a:t>
            </a:r>
            <a:r>
              <a:rPr lang="zh-CN" altLang="en-US" dirty="0"/>
              <a:t>方法中，用来做特征选择的机器学习模型和之后专门用来做训练的机器学习模型可以是不同的。</a:t>
            </a:r>
            <a:endParaRPr lang="en-US" altLang="zh-CN" dirty="0"/>
          </a:p>
          <a:p>
            <a:r>
              <a:rPr lang="en-US" altLang="zh-CN" dirty="0"/>
              <a:t>Tips</a:t>
            </a:r>
            <a:r>
              <a:rPr lang="zh-CN" altLang="en-US" dirty="0"/>
              <a:t>：</a:t>
            </a:r>
            <a:endParaRPr lang="en-US" altLang="zh-CN" dirty="0"/>
          </a:p>
          <a:p>
            <a:pPr lvl="1"/>
            <a:r>
              <a:rPr lang="zh-CN" altLang="en-US" dirty="0"/>
              <a:t>除了方差选择法，这里提到的其他方法都是对于有</a:t>
            </a:r>
            <a:r>
              <a:rPr lang="en-US" altLang="zh-CN" dirty="0"/>
              <a:t>label</a:t>
            </a:r>
            <a:r>
              <a:rPr lang="zh-CN" altLang="en-US" dirty="0"/>
              <a:t>的数据进行的。</a:t>
            </a:r>
            <a:endParaRPr lang="en-US" altLang="zh-CN" dirty="0"/>
          </a:p>
          <a:p>
            <a:endParaRPr lang="en-US" dirty="0"/>
          </a:p>
        </p:txBody>
      </p:sp>
    </p:spTree>
    <p:extLst>
      <p:ext uri="{BB962C8B-B14F-4D97-AF65-F5344CB8AC3E}">
        <p14:creationId xmlns:p14="http://schemas.microsoft.com/office/powerpoint/2010/main" val="23140302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特征降维</a:t>
            </a:r>
            <a:endParaRPr lang="en-US" dirty="0"/>
          </a:p>
        </p:txBody>
      </p:sp>
      <p:sp>
        <p:nvSpPr>
          <p:cNvPr id="3" name="Content Placeholder 2"/>
          <p:cNvSpPr>
            <a:spLocks noGrp="1"/>
          </p:cNvSpPr>
          <p:nvPr>
            <p:ph idx="1"/>
          </p:nvPr>
        </p:nvSpPr>
        <p:spPr>
          <a:xfrm>
            <a:off x="838200" y="1959429"/>
            <a:ext cx="10515600" cy="4640154"/>
          </a:xfrm>
        </p:spPr>
        <p:txBody>
          <a:bodyPr>
            <a:normAutofit/>
          </a:bodyPr>
          <a:lstStyle/>
          <a:p>
            <a:r>
              <a:rPr lang="zh-CN" altLang="en-US" sz="2400" dirty="0"/>
              <a:t>什么时候考虑特征降维？</a:t>
            </a:r>
            <a:endParaRPr lang="en-US" altLang="zh-CN" sz="2400" dirty="0"/>
          </a:p>
          <a:p>
            <a:pPr lvl="1"/>
            <a:r>
              <a:rPr lang="zh-CN" altLang="en-US" sz="2000" dirty="0"/>
              <a:t>到了这个步骤，如果特征维度过大，会导致计算量大，训练时间长，模型的容量太大，模型容易过拟合。</a:t>
            </a:r>
            <a:endParaRPr lang="en-US" altLang="zh-CN" sz="2000" dirty="0"/>
          </a:p>
          <a:p>
            <a:pPr lvl="1"/>
            <a:r>
              <a:rPr lang="zh-CN" altLang="en-US" sz="2000" b="1" dirty="0">
                <a:solidFill>
                  <a:srgbClr val="FF0000"/>
                </a:solidFill>
              </a:rPr>
              <a:t>这个时候要首先考虑特征维度这么高是否合理，是否是因为</a:t>
            </a:r>
            <a:r>
              <a:rPr lang="en-US" altLang="zh-CN" sz="2000" b="1" dirty="0">
                <a:solidFill>
                  <a:srgbClr val="FF0000"/>
                </a:solidFill>
              </a:rPr>
              <a:t>one-hot</a:t>
            </a:r>
            <a:r>
              <a:rPr lang="zh-CN" altLang="en-US" sz="2000" b="1" dirty="0">
                <a:solidFill>
                  <a:srgbClr val="FF0000"/>
                </a:solidFill>
              </a:rPr>
              <a:t>向量导致的，是否可以做</a:t>
            </a:r>
            <a:r>
              <a:rPr lang="en-US" altLang="zh-CN" sz="2000" b="1" dirty="0">
                <a:solidFill>
                  <a:srgbClr val="FF0000"/>
                </a:solidFill>
              </a:rPr>
              <a:t>embedding</a:t>
            </a:r>
            <a:r>
              <a:rPr lang="zh-CN" altLang="en-US" sz="2000" dirty="0"/>
              <a:t>。之后在考虑降低特征维度。</a:t>
            </a:r>
            <a:endParaRPr lang="en-US" altLang="zh-CN" sz="2000" dirty="0"/>
          </a:p>
          <a:p>
            <a:r>
              <a:rPr lang="zh-CN" altLang="en-US" sz="2400" b="1" dirty="0"/>
              <a:t>特征降维有什么假设</a:t>
            </a:r>
            <a:r>
              <a:rPr lang="zh-CN" altLang="en-US" sz="2400" dirty="0"/>
              <a:t>？</a:t>
            </a:r>
            <a:endParaRPr lang="en-US" altLang="zh-CN" sz="2400" dirty="0"/>
          </a:p>
          <a:p>
            <a:pPr lvl="1"/>
            <a:r>
              <a:rPr lang="zh-CN" altLang="en-US" sz="2000" b="1" dirty="0"/>
              <a:t>人们观测或者收集到的数据样本虽然是高维的，但是与学习任务密切相关的也许仅仅是某个低维分布</a:t>
            </a:r>
            <a:r>
              <a:rPr lang="zh-CN" altLang="en-US" sz="2000" dirty="0"/>
              <a:t>，即高维空间中的一个低维“嵌入”。</a:t>
            </a:r>
            <a:endParaRPr lang="en-US" altLang="zh-CN" sz="2000" dirty="0"/>
          </a:p>
          <a:p>
            <a:r>
              <a:rPr lang="en-US" altLang="zh-CN" sz="2400" dirty="0"/>
              <a:t>Tips</a:t>
            </a:r>
            <a:r>
              <a:rPr lang="zh-CN" altLang="en-US" sz="2400" dirty="0"/>
              <a:t>：</a:t>
            </a:r>
            <a:endParaRPr lang="en-US" altLang="zh-CN" sz="2400" dirty="0"/>
          </a:p>
          <a:p>
            <a:pPr lvl="1"/>
            <a:r>
              <a:rPr lang="zh-CN" altLang="en-US" sz="2000" b="1" dirty="0"/>
              <a:t>当前主流的特征降维的方法都是针对连续性特征的。</a:t>
            </a:r>
            <a:endParaRPr lang="en-US" altLang="zh-CN" sz="2000" b="1" dirty="0"/>
          </a:p>
          <a:p>
            <a:pPr lvl="2"/>
            <a:r>
              <a:rPr lang="zh-CN" altLang="en-US" sz="1600" dirty="0"/>
              <a:t>针对</a:t>
            </a:r>
            <a:r>
              <a:rPr lang="en-US" altLang="zh-CN" sz="1600" dirty="0"/>
              <a:t>category</a:t>
            </a:r>
            <a:r>
              <a:rPr lang="zh-CN" altLang="en-US" sz="1600" dirty="0"/>
              <a:t>特征的降维有一些研究比如</a:t>
            </a:r>
            <a:r>
              <a:rPr lang="en-US" altLang="zh-CN" sz="1600" dirty="0"/>
              <a:t>MCA</a:t>
            </a:r>
            <a:r>
              <a:rPr lang="zh-CN" altLang="en-US" sz="1600" dirty="0"/>
              <a:t>，</a:t>
            </a:r>
            <a:r>
              <a:rPr lang="en-US" altLang="zh-CN" sz="1600" dirty="0"/>
              <a:t>RS-PCA</a:t>
            </a:r>
            <a:r>
              <a:rPr lang="zh-CN" altLang="en-US" sz="1600" dirty="0"/>
              <a:t>。但是开源的机器学习库都没有这些对应的实现。</a:t>
            </a:r>
            <a:endParaRPr lang="en-US" altLang="zh-CN" sz="1600" dirty="0"/>
          </a:p>
        </p:txBody>
      </p:sp>
    </p:spTree>
    <p:extLst>
      <p:ext uri="{BB962C8B-B14F-4D97-AF65-F5344CB8AC3E}">
        <p14:creationId xmlns:p14="http://schemas.microsoft.com/office/powerpoint/2010/main" val="50342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Tips</a:t>
            </a:r>
          </a:p>
        </p:txBody>
      </p:sp>
      <p:sp>
        <p:nvSpPr>
          <p:cNvPr id="3" name="Content Placeholder 2"/>
          <p:cNvSpPr>
            <a:spLocks noGrp="1"/>
          </p:cNvSpPr>
          <p:nvPr>
            <p:ph idx="1"/>
          </p:nvPr>
        </p:nvSpPr>
        <p:spPr/>
        <p:txBody>
          <a:bodyPr>
            <a:normAutofit fontScale="92500"/>
          </a:bodyPr>
          <a:lstStyle/>
          <a:p>
            <a:r>
              <a:rPr lang="zh-CN" altLang="en-US" dirty="0"/>
              <a:t>理论上来说，可以把数值型</a:t>
            </a:r>
            <a:r>
              <a:rPr lang="en-US" altLang="zh-CN" dirty="0"/>
              <a:t>category</a:t>
            </a:r>
            <a:r>
              <a:rPr lang="zh-CN" altLang="en-US" dirty="0"/>
              <a:t>有序特征看成连续特征；但是一般情况下，数值型</a:t>
            </a:r>
            <a:r>
              <a:rPr lang="en-US" altLang="zh-CN" dirty="0"/>
              <a:t>category</a:t>
            </a:r>
            <a:r>
              <a:rPr lang="zh-CN" altLang="en-US" dirty="0"/>
              <a:t>有序特征还是按照</a:t>
            </a:r>
            <a:r>
              <a:rPr lang="en-US" altLang="zh-CN" dirty="0"/>
              <a:t>category</a:t>
            </a:r>
            <a:r>
              <a:rPr lang="zh-CN" altLang="en-US" dirty="0"/>
              <a:t>特征来处理。</a:t>
            </a:r>
            <a:endParaRPr lang="en-US" altLang="zh-CN" dirty="0"/>
          </a:p>
          <a:p>
            <a:r>
              <a:rPr lang="zh-CN" altLang="en-US" b="1" dirty="0">
                <a:solidFill>
                  <a:srgbClr val="FF0000"/>
                </a:solidFill>
              </a:rPr>
              <a:t>特征工程阶段不同子步骤的不同方法对</a:t>
            </a:r>
            <a:r>
              <a:rPr lang="en-US" altLang="zh-CN" b="1" dirty="0">
                <a:solidFill>
                  <a:srgbClr val="FF0000"/>
                </a:solidFill>
              </a:rPr>
              <a:t>category</a:t>
            </a:r>
            <a:r>
              <a:rPr lang="zh-CN" altLang="en-US" b="1" dirty="0">
                <a:solidFill>
                  <a:srgbClr val="FF0000"/>
                </a:solidFill>
              </a:rPr>
              <a:t>特征的适用性也是不同的。</a:t>
            </a:r>
            <a:endParaRPr lang="en-US" altLang="zh-CN" b="1" dirty="0">
              <a:solidFill>
                <a:srgbClr val="FF0000"/>
              </a:solidFill>
            </a:endParaRPr>
          </a:p>
          <a:p>
            <a:pPr lvl="1"/>
            <a:r>
              <a:rPr lang="zh-CN" altLang="en-US" dirty="0"/>
              <a:t>比如特征缩放主要是针对连续性特征。</a:t>
            </a:r>
            <a:endParaRPr lang="en-US" altLang="zh-CN" dirty="0"/>
          </a:p>
          <a:p>
            <a:pPr lvl="1"/>
            <a:r>
              <a:rPr lang="zh-CN" altLang="en-US" dirty="0"/>
              <a:t>比如特征降维的</a:t>
            </a:r>
            <a:r>
              <a:rPr lang="en-US" altLang="zh-CN" dirty="0"/>
              <a:t>PCA</a:t>
            </a:r>
            <a:r>
              <a:rPr lang="zh-CN" altLang="en-US" dirty="0"/>
              <a:t>只是针对连续性特征。</a:t>
            </a:r>
            <a:endParaRPr lang="en-US" altLang="zh-CN" dirty="0"/>
          </a:p>
          <a:p>
            <a:r>
              <a:rPr lang="zh-CN" altLang="en-US" b="1" dirty="0">
                <a:solidFill>
                  <a:srgbClr val="FF0000"/>
                </a:solidFill>
              </a:rPr>
              <a:t>不同的机器学习模型对连续特征和</a:t>
            </a:r>
            <a:r>
              <a:rPr lang="en-US" altLang="zh-CN" b="1" dirty="0">
                <a:solidFill>
                  <a:srgbClr val="FF0000"/>
                </a:solidFill>
              </a:rPr>
              <a:t>category</a:t>
            </a:r>
            <a:r>
              <a:rPr lang="zh-CN" altLang="en-US" b="1" dirty="0">
                <a:solidFill>
                  <a:srgbClr val="FF0000"/>
                </a:solidFill>
              </a:rPr>
              <a:t>特征的适用性是不同的</a:t>
            </a:r>
            <a:r>
              <a:rPr lang="zh-CN" altLang="en-US" dirty="0"/>
              <a:t>。</a:t>
            </a:r>
            <a:endParaRPr lang="en-US" altLang="zh-CN" dirty="0"/>
          </a:p>
          <a:p>
            <a:pPr lvl="1"/>
            <a:r>
              <a:rPr lang="zh-CN" altLang="en-US" dirty="0"/>
              <a:t>比如</a:t>
            </a:r>
            <a:r>
              <a:rPr lang="en-US" altLang="zh-CN" dirty="0"/>
              <a:t>GMM</a:t>
            </a:r>
            <a:r>
              <a:rPr lang="zh-CN" altLang="en-US" dirty="0"/>
              <a:t>高斯混合模型只能使用连续特征，而多项式分布朴素贝叶斯模型只能使用</a:t>
            </a:r>
            <a:r>
              <a:rPr lang="en-US" altLang="zh-CN" dirty="0"/>
              <a:t>category</a:t>
            </a:r>
            <a:r>
              <a:rPr lang="zh-CN" altLang="en-US" dirty="0"/>
              <a:t>特征。</a:t>
            </a:r>
            <a:endParaRPr lang="en-US" altLang="zh-CN" dirty="0"/>
          </a:p>
          <a:p>
            <a:pPr lvl="1"/>
            <a:r>
              <a:rPr lang="zh-CN" altLang="en-US" b="1" dirty="0">
                <a:solidFill>
                  <a:srgbClr val="FF0000"/>
                </a:solidFill>
              </a:rPr>
              <a:t>比如</a:t>
            </a:r>
            <a:r>
              <a:rPr lang="en-US" altLang="zh-CN" b="1" dirty="0" err="1">
                <a:solidFill>
                  <a:srgbClr val="FF0000"/>
                </a:solidFill>
              </a:rPr>
              <a:t>Xgboost</a:t>
            </a:r>
            <a:r>
              <a:rPr lang="zh-CN" altLang="en-US" b="1" dirty="0">
                <a:solidFill>
                  <a:srgbClr val="FF0000"/>
                </a:solidFill>
              </a:rPr>
              <a:t>模型把所有特征都当成连续特征。</a:t>
            </a:r>
            <a:endParaRPr lang="en-US" altLang="zh-CN" b="1" dirty="0">
              <a:solidFill>
                <a:srgbClr val="FF0000"/>
              </a:solidFill>
            </a:endParaRPr>
          </a:p>
          <a:p>
            <a:pPr lvl="2"/>
            <a:endParaRPr lang="en-US" dirty="0"/>
          </a:p>
        </p:txBody>
      </p:sp>
    </p:spTree>
    <p:extLst>
      <p:ext uri="{BB962C8B-B14F-4D97-AF65-F5344CB8AC3E}">
        <p14:creationId xmlns:p14="http://schemas.microsoft.com/office/powerpoint/2010/main" val="14703196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r>
              <a:rPr lang="zh-CN" altLang="en-US" sz="2400" dirty="0"/>
              <a:t>如何评估降维的效果？</a:t>
            </a:r>
            <a:endParaRPr lang="en-US" altLang="zh-CN" sz="2400" dirty="0"/>
          </a:p>
          <a:p>
            <a:pPr lvl="1"/>
            <a:r>
              <a:rPr lang="zh-CN" altLang="en-US" sz="2000" dirty="0"/>
              <a:t>没有很好的直接评价指标。</a:t>
            </a:r>
            <a:endParaRPr lang="en-US" altLang="zh-CN" sz="2000" dirty="0"/>
          </a:p>
          <a:p>
            <a:pPr lvl="1"/>
            <a:r>
              <a:rPr lang="zh-CN" altLang="en-US" sz="2000" dirty="0"/>
              <a:t>通常是比较降维前后学习器的性能。</a:t>
            </a:r>
            <a:endParaRPr lang="en-US" altLang="zh-CN" sz="2000" dirty="0"/>
          </a:p>
          <a:p>
            <a:pPr lvl="2"/>
            <a:r>
              <a:rPr lang="zh-CN" altLang="en-US" sz="1600" dirty="0"/>
              <a:t>如果模型性能有所提高（尤其是模型的线上效果），则认为降维可能起了作用。</a:t>
            </a:r>
          </a:p>
          <a:p>
            <a:pPr lvl="1"/>
            <a:r>
              <a:rPr lang="zh-CN" altLang="en-US" sz="2000" dirty="0"/>
              <a:t>也可以将维数降至二维或者三维，然后通过可视化技术来直观地判断降维效果。</a:t>
            </a:r>
          </a:p>
          <a:p>
            <a:pPr>
              <a:lnSpc>
                <a:spcPct val="100000"/>
              </a:lnSpc>
            </a:pPr>
            <a:r>
              <a:rPr lang="zh-CN" altLang="en-US" sz="2400" dirty="0"/>
              <a:t>如何选择降维到多少？</a:t>
            </a:r>
            <a:endParaRPr lang="en-US" altLang="zh-CN" sz="2400" dirty="0"/>
          </a:p>
          <a:p>
            <a:pPr lvl="1">
              <a:lnSpc>
                <a:spcPct val="100000"/>
              </a:lnSpc>
            </a:pPr>
            <a:r>
              <a:rPr lang="zh-CN" altLang="en-US" sz="2000" dirty="0"/>
              <a:t>把这个维数当作超参数来选择。</a:t>
            </a:r>
            <a:endParaRPr lang="en-US" altLang="zh-CN" sz="2000" dirty="0"/>
          </a:p>
          <a:p>
            <a:pPr lvl="2">
              <a:lnSpc>
                <a:spcPct val="100000"/>
              </a:lnSpc>
            </a:pPr>
            <a:r>
              <a:rPr lang="zh-CN" altLang="en-US" sz="1600" dirty="0"/>
              <a:t>根据不同的维数使用</a:t>
            </a:r>
            <a:r>
              <a:rPr lang="en-US" altLang="zh-CN" sz="1600" dirty="0"/>
              <a:t>PCA</a:t>
            </a:r>
            <a:r>
              <a:rPr lang="zh-CN" altLang="en-US" sz="1600" dirty="0"/>
              <a:t>降维后看学习器的性能（尤其是线上效果），性能最好的那个对应的</a:t>
            </a:r>
            <a:r>
              <a:rPr lang="en-US" altLang="zh-CN" sz="1600" dirty="0"/>
              <a:t>PCA</a:t>
            </a:r>
            <a:r>
              <a:rPr lang="zh-CN" altLang="en-US" sz="1600" dirty="0"/>
              <a:t>的维数可能就是应该降到的维数。</a:t>
            </a:r>
            <a:endParaRPr lang="en-US" altLang="zh-CN" sz="1600" dirty="0"/>
          </a:p>
          <a:p>
            <a:pPr lvl="1">
              <a:lnSpc>
                <a:spcPct val="100000"/>
              </a:lnSpc>
            </a:pPr>
            <a:r>
              <a:rPr lang="zh-CN" altLang="en-US" sz="2000" dirty="0"/>
              <a:t>可以按照百分比来设置：</a:t>
            </a:r>
            <a:endParaRPr lang="en-US" altLang="zh-CN" sz="2000" dirty="0"/>
          </a:p>
          <a:p>
            <a:pPr lvl="2">
              <a:lnSpc>
                <a:spcPct val="100000"/>
              </a:lnSpc>
            </a:pPr>
            <a:r>
              <a:rPr lang="zh-CN" altLang="en-US" sz="1800" dirty="0"/>
              <a:t>比如</a:t>
            </a:r>
            <a:r>
              <a:rPr lang="en-US" sz="1800" dirty="0"/>
              <a:t>PCA(</a:t>
            </a:r>
            <a:r>
              <a:rPr lang="en-US" sz="1800" dirty="0" err="1"/>
              <a:t>n_components</a:t>
            </a:r>
            <a:r>
              <a:rPr lang="en-US" sz="1800" dirty="0"/>
              <a:t>=0.9) # </a:t>
            </a:r>
            <a:r>
              <a:rPr lang="zh-CN" altLang="en-US" sz="1800" dirty="0"/>
              <a:t>使降维后的数据保持</a:t>
            </a:r>
            <a:r>
              <a:rPr lang="en-US" altLang="zh-CN" sz="1800" dirty="0"/>
              <a:t>90%</a:t>
            </a:r>
            <a:r>
              <a:rPr lang="zh-CN" altLang="en-US" sz="1800" dirty="0"/>
              <a:t>的原始信息</a:t>
            </a:r>
            <a:endParaRPr lang="en-US" sz="1800" dirty="0"/>
          </a:p>
          <a:p>
            <a:endParaRPr lang="en-US" dirty="0"/>
          </a:p>
        </p:txBody>
      </p:sp>
    </p:spTree>
    <p:extLst>
      <p:ext uri="{BB962C8B-B14F-4D97-AF65-F5344CB8AC3E}">
        <p14:creationId xmlns:p14="http://schemas.microsoft.com/office/powerpoint/2010/main" val="29666553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5450"/>
          </a:xfrm>
        </p:spPr>
        <p:txBody>
          <a:bodyPr>
            <a:normAutofit/>
          </a:bodyPr>
          <a:lstStyle/>
          <a:p>
            <a:r>
              <a:rPr lang="en-US" altLang="zh-CN" dirty="0"/>
              <a:t>Continue….</a:t>
            </a:r>
            <a:endParaRPr lang="en-US" dirty="0"/>
          </a:p>
        </p:txBody>
      </p:sp>
      <p:sp>
        <p:nvSpPr>
          <p:cNvPr id="3" name="Content Placeholder 2"/>
          <p:cNvSpPr>
            <a:spLocks noGrp="1"/>
          </p:cNvSpPr>
          <p:nvPr>
            <p:ph idx="1"/>
          </p:nvPr>
        </p:nvSpPr>
        <p:spPr>
          <a:xfrm>
            <a:off x="838200" y="1520575"/>
            <a:ext cx="10515600" cy="5042456"/>
          </a:xfrm>
        </p:spPr>
        <p:txBody>
          <a:bodyPr>
            <a:normAutofit/>
          </a:bodyPr>
          <a:lstStyle/>
          <a:p>
            <a:r>
              <a:rPr lang="zh-CN" altLang="en-US" dirty="0"/>
              <a:t>常见的降维方法</a:t>
            </a:r>
            <a:r>
              <a:rPr lang="zh-CN" altLang="en-US" sz="2400" dirty="0"/>
              <a:t>：</a:t>
            </a:r>
            <a:endParaRPr lang="en-US" altLang="zh-CN" sz="2400" dirty="0"/>
          </a:p>
          <a:p>
            <a:pPr lvl="1"/>
            <a:r>
              <a:rPr lang="zh-CN" altLang="en-US" dirty="0"/>
              <a:t>从是否线性降维来划分</a:t>
            </a:r>
            <a:r>
              <a:rPr lang="en-US" altLang="zh-CN" dirty="0"/>
              <a:t>(</a:t>
            </a:r>
            <a:r>
              <a:rPr lang="zh-CN" altLang="en-US" dirty="0"/>
              <a:t>线性降维即假设从高维空间到低维空间的映射是线性的效果好，也就是认为低维空间特征是高维空间特征的线性组合</a:t>
            </a:r>
            <a:r>
              <a:rPr lang="en-US" altLang="zh-CN" dirty="0"/>
              <a:t>)</a:t>
            </a:r>
            <a:r>
              <a:rPr lang="zh-CN" altLang="en-US" sz="2000" dirty="0"/>
              <a:t>：</a:t>
            </a:r>
            <a:endParaRPr lang="en-US" altLang="zh-CN" sz="2000" dirty="0"/>
          </a:p>
          <a:p>
            <a:pPr lvl="2"/>
            <a:r>
              <a:rPr lang="zh-CN" altLang="en-US" dirty="0"/>
              <a:t>线性降维</a:t>
            </a:r>
            <a:r>
              <a:rPr lang="zh-CN" altLang="en-US" sz="1600" dirty="0"/>
              <a:t>：</a:t>
            </a:r>
            <a:endParaRPr lang="en-US" altLang="zh-CN" sz="1600" dirty="0"/>
          </a:p>
          <a:p>
            <a:pPr lvl="3"/>
            <a:r>
              <a:rPr lang="zh-CN" altLang="en-US" dirty="0"/>
              <a:t>主成分分析法（</a:t>
            </a:r>
            <a:r>
              <a:rPr lang="en-US" dirty="0"/>
              <a:t>PCA）</a:t>
            </a:r>
            <a:r>
              <a:rPr lang="zh-CN" altLang="en-US" dirty="0"/>
              <a:t>，线性判别分析（</a:t>
            </a:r>
            <a:r>
              <a:rPr lang="en-US" dirty="0"/>
              <a:t>LDA）</a:t>
            </a:r>
            <a:r>
              <a:rPr lang="zh-CN" altLang="en-US" dirty="0"/>
              <a:t>，概率</a:t>
            </a:r>
            <a:r>
              <a:rPr lang="en-US" altLang="zh-CN" dirty="0"/>
              <a:t>PCA</a:t>
            </a:r>
            <a:endParaRPr lang="zh-CN" altLang="en-US" sz="1200" dirty="0"/>
          </a:p>
          <a:p>
            <a:pPr lvl="2"/>
            <a:r>
              <a:rPr lang="zh-CN" altLang="en-US" dirty="0"/>
              <a:t>非线性降维：</a:t>
            </a:r>
            <a:endParaRPr lang="en-US" altLang="zh-CN" dirty="0"/>
          </a:p>
          <a:p>
            <a:pPr lvl="3"/>
            <a:r>
              <a:rPr lang="zh-CN" altLang="en-US" dirty="0"/>
              <a:t>流形降维（比如多维放缩</a:t>
            </a:r>
            <a:r>
              <a:rPr lang="en-US" altLang="zh-CN" dirty="0"/>
              <a:t>MDS</a:t>
            </a:r>
            <a:r>
              <a:rPr lang="zh-CN" altLang="en-US" dirty="0"/>
              <a:t>和局部线性嵌入</a:t>
            </a:r>
            <a:r>
              <a:rPr lang="en-US" altLang="zh-CN" dirty="0"/>
              <a:t>LLE</a:t>
            </a:r>
            <a:r>
              <a:rPr lang="zh-CN" altLang="en-US" dirty="0"/>
              <a:t>），</a:t>
            </a:r>
            <a:r>
              <a:rPr lang="en-US" altLang="zh-CN" dirty="0"/>
              <a:t>Auto-encoder</a:t>
            </a:r>
            <a:r>
              <a:rPr lang="zh-CN" altLang="en-US" dirty="0"/>
              <a:t>，</a:t>
            </a:r>
            <a:r>
              <a:rPr lang="en-US" altLang="zh-CN" dirty="0"/>
              <a:t>VAE</a:t>
            </a:r>
            <a:r>
              <a:rPr lang="zh-CN" altLang="en-US" dirty="0"/>
              <a:t>。</a:t>
            </a:r>
            <a:endParaRPr lang="en-US" altLang="zh-CN" dirty="0"/>
          </a:p>
          <a:p>
            <a:pPr lvl="4"/>
            <a:r>
              <a:rPr lang="zh-CN" altLang="en-US" dirty="0"/>
              <a:t>所谓流形（</a:t>
            </a:r>
            <a:r>
              <a:rPr lang="en-US" altLang="zh-CN" dirty="0"/>
              <a:t>manifold</a:t>
            </a:r>
            <a:r>
              <a:rPr lang="zh-CN" altLang="en-US" dirty="0"/>
              <a:t>）就是一般的几何对象的总称。流形包括各种维数的曲线曲面等。和一般的降维分析一样，流形学习把一组在高维空间中的数据在低维空间中重新表示。和以往方法不同的是，</a:t>
            </a:r>
            <a:r>
              <a:rPr lang="zh-CN" altLang="en-US" b="1" dirty="0"/>
              <a:t>在流形学习中有一个假设，就是所处理的数据采样于一个潜在的流形上，或是说对于这组数据存在一个潜在的流形</a:t>
            </a:r>
            <a:r>
              <a:rPr lang="zh-CN" altLang="en-US" dirty="0"/>
              <a:t>。</a:t>
            </a:r>
            <a:endParaRPr lang="en-US" altLang="zh-CN" dirty="0"/>
          </a:p>
          <a:p>
            <a:pPr lvl="2"/>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308" y="5038972"/>
            <a:ext cx="3965825" cy="1631511"/>
          </a:xfrm>
          <a:prstGeom prst="rect">
            <a:avLst/>
          </a:prstGeom>
        </p:spPr>
      </p:pic>
    </p:spTree>
    <p:extLst>
      <p:ext uri="{BB962C8B-B14F-4D97-AF65-F5344CB8AC3E}">
        <p14:creationId xmlns:p14="http://schemas.microsoft.com/office/powerpoint/2010/main" val="7757503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9218"/>
          </a:xfrm>
        </p:spPr>
        <p:txBody>
          <a:bodyPr/>
          <a:lstStyle/>
          <a:p>
            <a:r>
              <a:rPr lang="en-US" altLang="zh-CN" dirty="0"/>
              <a:t>Continue….</a:t>
            </a:r>
            <a:endParaRPr lang="en-US" dirty="0"/>
          </a:p>
        </p:txBody>
      </p:sp>
      <p:sp>
        <p:nvSpPr>
          <p:cNvPr id="3" name="Content Placeholder 2"/>
          <p:cNvSpPr>
            <a:spLocks noGrp="1"/>
          </p:cNvSpPr>
          <p:nvPr>
            <p:ph idx="1"/>
          </p:nvPr>
        </p:nvSpPr>
        <p:spPr>
          <a:xfrm>
            <a:off x="838200" y="1567542"/>
            <a:ext cx="10515600" cy="5069563"/>
          </a:xfrm>
        </p:spPr>
        <p:txBody>
          <a:bodyPr>
            <a:normAutofit/>
          </a:bodyPr>
          <a:lstStyle/>
          <a:p>
            <a:pPr lvl="2"/>
            <a:r>
              <a:rPr lang="en-US" altLang="zh-CN" dirty="0"/>
              <a:t>KPCA</a:t>
            </a:r>
            <a:r>
              <a:rPr lang="zh-CN" altLang="en-US" dirty="0"/>
              <a:t>（</a:t>
            </a:r>
            <a:r>
              <a:rPr lang="en-US" altLang="zh-CN" dirty="0"/>
              <a:t>PCA</a:t>
            </a:r>
            <a:r>
              <a:rPr lang="zh-CN" altLang="en-US" dirty="0"/>
              <a:t>的</a:t>
            </a:r>
            <a:r>
              <a:rPr lang="en-US" altLang="zh-CN" dirty="0"/>
              <a:t>kernel function</a:t>
            </a:r>
            <a:r>
              <a:rPr lang="zh-CN" altLang="en-US" dirty="0"/>
              <a:t>版本，用来做非线性降维）：</a:t>
            </a:r>
            <a:endParaRPr lang="en-US" altLang="zh-CN" dirty="0"/>
          </a:p>
          <a:p>
            <a:pPr lvl="3"/>
            <a:r>
              <a:rPr lang="zh-CN" altLang="en-US" dirty="0"/>
              <a:t>核</a:t>
            </a:r>
            <a:r>
              <a:rPr lang="en-US" dirty="0"/>
              <a:t>PCA</a:t>
            </a:r>
            <a:r>
              <a:rPr lang="zh-CN" altLang="en-US" dirty="0"/>
              <a:t>就是把线性不可分的</a:t>
            </a:r>
            <a:r>
              <a:rPr lang="en-US" altLang="zh-CN" dirty="0"/>
              <a:t>n</a:t>
            </a:r>
            <a:r>
              <a:rPr lang="zh-CN" altLang="en-US" dirty="0"/>
              <a:t>维数据集</a:t>
            </a:r>
            <a:r>
              <a:rPr lang="zh-CN" altLang="en-US" b="1" dirty="0"/>
              <a:t>非线性映射</a:t>
            </a:r>
            <a:r>
              <a:rPr lang="zh-CN" altLang="en-US" dirty="0"/>
              <a:t>到很高的</a:t>
            </a:r>
            <a:r>
              <a:rPr lang="en-US" altLang="zh-CN" dirty="0"/>
              <a:t>N</a:t>
            </a:r>
            <a:r>
              <a:rPr lang="zh-CN" altLang="en-US" dirty="0"/>
              <a:t>维线性可分的空间</a:t>
            </a:r>
            <a:r>
              <a:rPr lang="en-US" altLang="zh-CN" dirty="0"/>
              <a:t>(N&gt;n), </a:t>
            </a:r>
            <a:r>
              <a:rPr lang="zh-CN" altLang="en-US" dirty="0"/>
              <a:t>然后在这个高维空间利用</a:t>
            </a:r>
            <a:r>
              <a:rPr lang="en-US" altLang="zh-CN" dirty="0"/>
              <a:t>PCA</a:t>
            </a:r>
            <a:r>
              <a:rPr lang="zh-CN" altLang="en-US" dirty="0"/>
              <a:t>降维到一个低维度</a:t>
            </a:r>
            <a:r>
              <a:rPr lang="en-US" altLang="zh-CN" dirty="0"/>
              <a:t>n‘, </a:t>
            </a:r>
            <a:r>
              <a:rPr lang="zh-CN" altLang="en-US" dirty="0"/>
              <a:t>这里的维度之间满足</a:t>
            </a:r>
            <a:r>
              <a:rPr lang="en-US" altLang="zh-CN" dirty="0"/>
              <a:t>n’&lt;n&lt;N</a:t>
            </a:r>
            <a:r>
              <a:rPr lang="zh-CN" altLang="en-US" dirty="0"/>
              <a:t>。整个高维空间的计算过程涉及内积运算，可以利用核函数在原空间进行计算。</a:t>
            </a:r>
            <a:endParaRPr lang="en-US" altLang="zh-CN" dirty="0"/>
          </a:p>
          <a:p>
            <a:pPr lvl="4"/>
            <a:r>
              <a:rPr lang="en-US" dirty="0"/>
              <a:t>kernel function</a:t>
            </a:r>
            <a:r>
              <a:rPr lang="zh-CN" altLang="en-US" dirty="0"/>
              <a:t>要根据经验来选择比如用多项式核函数还是高斯核函数。</a:t>
            </a:r>
            <a:endParaRPr lang="en-US" altLang="zh-CN" dirty="0"/>
          </a:p>
          <a:p>
            <a:pPr lvl="4"/>
            <a:r>
              <a:rPr lang="zh-CN" altLang="en-US" dirty="0"/>
              <a:t>为了获取新样本降维后的特征， </a:t>
            </a:r>
            <a:r>
              <a:rPr lang="en-US" altLang="zh-CN" dirty="0"/>
              <a:t>KPCA</a:t>
            </a:r>
            <a:r>
              <a:rPr lang="zh-CN" altLang="en-US" dirty="0"/>
              <a:t>需要利用每个训练样本和新样本作为核函数的一对参数来计算，因此它的计算开销较大，而且它需要存储所有训练样本，空间开销也大。</a:t>
            </a:r>
            <a:endParaRPr lang="en-US" dirty="0"/>
          </a:p>
          <a:p>
            <a:pPr lvl="1"/>
            <a:r>
              <a:rPr lang="zh-CN" altLang="en-US" dirty="0"/>
              <a:t>从是否生成式方法来划分</a:t>
            </a:r>
            <a:r>
              <a:rPr lang="en-US" altLang="zh-CN" dirty="0"/>
              <a:t>: </a:t>
            </a:r>
          </a:p>
          <a:p>
            <a:pPr lvl="2"/>
            <a:r>
              <a:rPr lang="zh-CN" altLang="en-US" dirty="0"/>
              <a:t>生成式方法：</a:t>
            </a:r>
            <a:endParaRPr lang="en-US" altLang="zh-CN" dirty="0"/>
          </a:p>
          <a:p>
            <a:pPr lvl="3"/>
            <a:r>
              <a:rPr lang="zh-CN" altLang="en-US" dirty="0"/>
              <a:t>概率</a:t>
            </a:r>
            <a:r>
              <a:rPr lang="en-US" altLang="zh-CN" dirty="0"/>
              <a:t>PCA</a:t>
            </a:r>
            <a:r>
              <a:rPr lang="zh-CN" altLang="en-US" dirty="0"/>
              <a:t>和</a:t>
            </a:r>
            <a:r>
              <a:rPr lang="en-US" altLang="zh-CN" dirty="0"/>
              <a:t>VAE</a:t>
            </a:r>
          </a:p>
          <a:p>
            <a:pPr lvl="2"/>
            <a:r>
              <a:rPr lang="zh-CN" altLang="en-US" dirty="0"/>
              <a:t>非生成式方法：</a:t>
            </a:r>
            <a:endParaRPr lang="en-US" altLang="zh-CN" dirty="0"/>
          </a:p>
          <a:p>
            <a:pPr lvl="3"/>
            <a:r>
              <a:rPr lang="en-US" altLang="zh-CN" dirty="0"/>
              <a:t>PCA</a:t>
            </a:r>
            <a:r>
              <a:rPr lang="zh-CN" altLang="en-US" dirty="0"/>
              <a:t>，</a:t>
            </a:r>
            <a:r>
              <a:rPr lang="en-US" altLang="zh-CN" dirty="0"/>
              <a:t>LDA</a:t>
            </a:r>
            <a:r>
              <a:rPr lang="zh-CN" altLang="en-US" dirty="0"/>
              <a:t>，</a:t>
            </a:r>
            <a:r>
              <a:rPr lang="en-US" altLang="zh-CN" dirty="0"/>
              <a:t>KPCA</a:t>
            </a:r>
            <a:r>
              <a:rPr lang="zh-CN" altLang="en-US" dirty="0"/>
              <a:t>，</a:t>
            </a:r>
            <a:r>
              <a:rPr lang="en-US" altLang="zh-CN" dirty="0"/>
              <a:t>AE</a:t>
            </a:r>
            <a:r>
              <a:rPr lang="zh-CN" altLang="en-US" dirty="0"/>
              <a:t>，流形降维</a:t>
            </a:r>
            <a:endParaRPr lang="en-US" altLang="zh-CN" dirty="0"/>
          </a:p>
          <a:p>
            <a:pPr lvl="2"/>
            <a:r>
              <a:rPr lang="en-US" altLang="zh-CN" dirty="0"/>
              <a:t>Tips</a:t>
            </a:r>
            <a:r>
              <a:rPr lang="zh-CN" altLang="en-US" dirty="0"/>
              <a:t>：</a:t>
            </a:r>
            <a:endParaRPr lang="en-US" altLang="zh-CN" dirty="0"/>
          </a:p>
          <a:p>
            <a:pPr lvl="3"/>
            <a:r>
              <a:rPr lang="zh-CN" altLang="en-US" b="1" dirty="0"/>
              <a:t>一般情况下选择非生成式方法进行降维</a:t>
            </a:r>
            <a:r>
              <a:rPr lang="zh-CN" altLang="en-US" dirty="0"/>
              <a:t>，</a:t>
            </a:r>
            <a:r>
              <a:rPr lang="zh-CN" altLang="en-US" b="1" dirty="0"/>
              <a:t>在需要生成新样本的情况下，生成式方法是更好或唯一的选择。</a:t>
            </a:r>
            <a:endParaRPr lang="en-US" altLang="zh-CN" dirty="0"/>
          </a:p>
          <a:p>
            <a:pPr lvl="3"/>
            <a:endParaRPr lang="en-US" dirty="0"/>
          </a:p>
        </p:txBody>
      </p:sp>
    </p:spTree>
    <p:extLst>
      <p:ext uri="{BB962C8B-B14F-4D97-AF65-F5344CB8AC3E}">
        <p14:creationId xmlns:p14="http://schemas.microsoft.com/office/powerpoint/2010/main" val="4877455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lnSpcReduction="10000"/>
          </a:bodyPr>
          <a:lstStyle/>
          <a:p>
            <a:r>
              <a:rPr lang="en-US" altLang="zh-CN" sz="2400" dirty="0"/>
              <a:t>PCA</a:t>
            </a:r>
            <a:r>
              <a:rPr lang="zh-CN" altLang="en-US" sz="2400" dirty="0"/>
              <a:t>的原理：</a:t>
            </a:r>
            <a:endParaRPr lang="en-US" altLang="zh-CN" sz="2400" dirty="0"/>
          </a:p>
          <a:p>
            <a:pPr lvl="1"/>
            <a:r>
              <a:rPr lang="zh-CN" altLang="en-US" sz="2000" dirty="0"/>
              <a:t>把原先的</a:t>
            </a:r>
            <a:r>
              <a:rPr lang="en-US" altLang="zh-CN" sz="2000" dirty="0"/>
              <a:t>n</a:t>
            </a:r>
            <a:r>
              <a:rPr lang="zh-CN" altLang="en-US" sz="2000" dirty="0"/>
              <a:t>个特征用数目更少的</a:t>
            </a:r>
            <a:r>
              <a:rPr lang="en-US" altLang="zh-CN" sz="2000" dirty="0"/>
              <a:t>m</a:t>
            </a:r>
            <a:r>
              <a:rPr lang="zh-CN" altLang="en-US" sz="2000" dirty="0"/>
              <a:t>个特征取代，新特征是旧特征的线性组合，尽量使新的</a:t>
            </a:r>
            <a:r>
              <a:rPr lang="en-US" altLang="zh-CN" sz="2000" dirty="0"/>
              <a:t>m</a:t>
            </a:r>
            <a:r>
              <a:rPr lang="zh-CN" altLang="en-US" sz="2000" dirty="0"/>
              <a:t>个特征互不相关。</a:t>
            </a:r>
            <a:endParaRPr lang="en-US" altLang="zh-CN" sz="2000" dirty="0"/>
          </a:p>
          <a:p>
            <a:pPr lvl="1"/>
            <a:r>
              <a:rPr lang="zh-CN" altLang="en-US" sz="2000" b="1" dirty="0"/>
              <a:t>目标是最大化投影后的方差（即样本在这个投影方向最发散）。从另外一个角度来说，目标是让重构误差最小，即从变换后的低维空间再投影回原始空间后与原始样本距离最小。</a:t>
            </a:r>
            <a:endParaRPr lang="en-US" altLang="zh-CN" sz="2000" b="1" dirty="0"/>
          </a:p>
          <a:p>
            <a:pPr lvl="1"/>
            <a:r>
              <a:rPr lang="en-US" altLang="zh-CN" sz="2000" b="1" dirty="0"/>
              <a:t>PCA</a:t>
            </a:r>
            <a:r>
              <a:rPr lang="zh-CN" altLang="en-US" sz="2000" b="1" dirty="0"/>
              <a:t>假设一：</a:t>
            </a:r>
            <a:endParaRPr lang="en-US" altLang="zh-CN" sz="2000" b="1" dirty="0"/>
          </a:p>
          <a:p>
            <a:pPr lvl="2"/>
            <a:r>
              <a:rPr lang="zh-CN" altLang="en-US" sz="1600" b="1" dirty="0"/>
              <a:t>不同的特征可能包含了冗余的信息</a:t>
            </a:r>
            <a:r>
              <a:rPr lang="zh-CN" altLang="en-US" sz="1600" dirty="0"/>
              <a:t>。通过线性组合原始特征，从而去掉一些冗余的或者不重要的特征，保留重要的特征。</a:t>
            </a:r>
            <a:endParaRPr lang="en-US" altLang="zh-CN" sz="1600" dirty="0"/>
          </a:p>
          <a:p>
            <a:pPr lvl="1"/>
            <a:r>
              <a:rPr lang="en-US" altLang="zh-CN" sz="2000" b="1" dirty="0"/>
              <a:t>PCA</a:t>
            </a:r>
            <a:r>
              <a:rPr lang="zh-CN" altLang="en-US" sz="2000" b="1" dirty="0"/>
              <a:t>假设二</a:t>
            </a:r>
            <a:r>
              <a:rPr lang="zh-CN" altLang="en-US" sz="2000" dirty="0"/>
              <a:t>：</a:t>
            </a:r>
            <a:endParaRPr lang="en-US" altLang="zh-CN" sz="2000" dirty="0"/>
          </a:p>
          <a:p>
            <a:pPr lvl="2"/>
            <a:r>
              <a:rPr lang="zh-CN" altLang="en-US" sz="1600" b="1" dirty="0"/>
              <a:t>重构误差符合高斯分布</a:t>
            </a:r>
            <a:r>
              <a:rPr lang="zh-CN" altLang="en-US" sz="1600" dirty="0"/>
              <a:t>。</a:t>
            </a:r>
            <a:endParaRPr lang="en-US" altLang="zh-CN" sz="1600" dirty="0"/>
          </a:p>
          <a:p>
            <a:pPr lvl="3"/>
            <a:r>
              <a:rPr lang="zh-CN" altLang="en-US" sz="1400" dirty="0"/>
              <a:t>也就是说降维后的新的特征还能保留原特征的</a:t>
            </a:r>
            <a:r>
              <a:rPr lang="en-US" altLang="zh-CN" sz="1400" dirty="0"/>
              <a:t>“</a:t>
            </a:r>
            <a:r>
              <a:rPr lang="zh-CN" altLang="en-US" sz="1400" dirty="0"/>
              <a:t>信息</a:t>
            </a:r>
            <a:r>
              <a:rPr lang="en-US" altLang="zh-CN" sz="1400" dirty="0"/>
              <a:t>”</a:t>
            </a:r>
            <a:r>
              <a:rPr lang="zh-CN" altLang="en-US" sz="1400" dirty="0"/>
              <a:t>的前提是假设重构误差符合高斯分布。</a:t>
            </a:r>
            <a:endParaRPr lang="en-US" altLang="zh-CN" sz="1400" dirty="0"/>
          </a:p>
          <a:p>
            <a:pPr lvl="3"/>
            <a:r>
              <a:rPr lang="zh-CN" altLang="en-US" sz="1400" b="1" dirty="0"/>
              <a:t>注意</a:t>
            </a:r>
            <a:r>
              <a:rPr lang="en-US" altLang="zh-CN" sz="1400" b="1" dirty="0"/>
              <a:t>PCA</a:t>
            </a:r>
            <a:r>
              <a:rPr lang="zh-CN" altLang="en-US" sz="1400" b="1" dirty="0"/>
              <a:t>并不假设数据本身符合高斯分布</a:t>
            </a:r>
            <a:r>
              <a:rPr lang="zh-CN" altLang="en-US" sz="1400" dirty="0"/>
              <a:t>。</a:t>
            </a:r>
            <a:endParaRPr lang="en-US" altLang="zh-CN" sz="1400" dirty="0"/>
          </a:p>
          <a:p>
            <a:pPr lvl="3"/>
            <a:r>
              <a:rPr lang="zh-CN" altLang="en-US" sz="1400" dirty="0"/>
              <a:t>但是如果数据本身符合高斯分布的话（即所有</a:t>
            </a:r>
            <a:r>
              <a:rPr lang="en-US" altLang="zh-CN" sz="1400" dirty="0"/>
              <a:t>feature</a:t>
            </a:r>
            <a:r>
              <a:rPr lang="zh-CN" altLang="en-US" sz="1400" dirty="0"/>
              <a:t>满足多变量联合高斯分布），降维后得到的新的特征是正交的，也就是互不相关的，这样的效果最好。</a:t>
            </a:r>
            <a:endParaRPr lang="en-US" altLang="zh-CN" sz="1400" dirty="0"/>
          </a:p>
          <a:p>
            <a:pPr lvl="2"/>
            <a:r>
              <a:rPr lang="zh-CN" altLang="en-US" sz="1600" b="1" dirty="0"/>
              <a:t>而概率</a:t>
            </a:r>
            <a:r>
              <a:rPr lang="en-US" altLang="zh-CN" sz="1600" b="1" dirty="0"/>
              <a:t>PCA</a:t>
            </a:r>
            <a:r>
              <a:rPr lang="zh-CN" altLang="en-US" sz="1600" b="1" dirty="0"/>
              <a:t>是假设数据本身以及隐变量本身都是高斯分布</a:t>
            </a:r>
            <a:r>
              <a:rPr lang="zh-CN" altLang="en-US" sz="1600" dirty="0"/>
              <a:t>，这个是为了计算方便。</a:t>
            </a:r>
            <a:endParaRPr lang="en-US" sz="1600" dirty="0"/>
          </a:p>
          <a:p>
            <a:pPr lvl="1"/>
            <a:endParaRPr lang="zh-CN" altLang="en-US" sz="2000" b="1" dirty="0"/>
          </a:p>
        </p:txBody>
      </p:sp>
    </p:spTree>
    <p:extLst>
      <p:ext uri="{BB962C8B-B14F-4D97-AF65-F5344CB8AC3E}">
        <p14:creationId xmlns:p14="http://schemas.microsoft.com/office/powerpoint/2010/main" val="3166380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91378"/>
          </a:xfrm>
        </p:spPr>
        <p:txBody>
          <a:bodyPr/>
          <a:lstStyle/>
          <a:p>
            <a:r>
              <a:rPr lang="en-US" altLang="zh-CN" dirty="0"/>
              <a:t>Continue….</a:t>
            </a:r>
            <a:endParaRPr lang="en-US" dirty="0"/>
          </a:p>
        </p:txBody>
      </p:sp>
      <p:sp>
        <p:nvSpPr>
          <p:cNvPr id="3" name="Content Placeholder 2"/>
          <p:cNvSpPr>
            <a:spLocks noGrp="1"/>
          </p:cNvSpPr>
          <p:nvPr>
            <p:ph idx="1"/>
          </p:nvPr>
        </p:nvSpPr>
        <p:spPr>
          <a:xfrm>
            <a:off x="838200" y="1956503"/>
            <a:ext cx="10515600" cy="4111788"/>
          </a:xfrm>
        </p:spPr>
        <p:txBody>
          <a:bodyPr/>
          <a:lstStyle/>
          <a:p>
            <a:r>
              <a:rPr lang="en-US" altLang="zh-CN" dirty="0"/>
              <a:t>LDA</a:t>
            </a:r>
            <a:r>
              <a:rPr lang="zh-CN" altLang="en-US" dirty="0"/>
              <a:t>的原理：</a:t>
            </a:r>
            <a:endParaRPr lang="en-US" altLang="zh-CN" dirty="0"/>
          </a:p>
          <a:p>
            <a:pPr lvl="1"/>
            <a:r>
              <a:rPr lang="zh-CN" altLang="en-US" dirty="0"/>
              <a:t>将带有标签的数据点，通过投影的方法，投影到维度更低的空间中，使得投影后的点，会形成按类别区分一簇一簇的情况，相同类别的点将会在投影后的空间中更接近。</a:t>
            </a:r>
            <a:endParaRPr lang="en-US" altLang="zh-CN" dirty="0"/>
          </a:p>
          <a:p>
            <a:pPr lvl="1"/>
            <a:r>
              <a:rPr lang="zh-CN" altLang="en-US" b="1" dirty="0"/>
              <a:t>目标是使得类别内的点距离越近越好（集中），类别间的点越远越好</a:t>
            </a:r>
            <a:r>
              <a:rPr lang="zh-CN" altLang="en-US" dirty="0"/>
              <a:t>。</a:t>
            </a:r>
            <a:endParaRPr lang="en-US" altLang="zh-CN" dirty="0"/>
          </a:p>
          <a:p>
            <a:pPr lvl="1"/>
            <a:r>
              <a:rPr lang="en-US" altLang="zh-CN" dirty="0"/>
              <a:t>LDA</a:t>
            </a:r>
            <a:r>
              <a:rPr lang="zh-CN" altLang="en-US" dirty="0"/>
              <a:t>做降维时并没有假设样本数据符合高斯分布。</a:t>
            </a:r>
            <a:endParaRPr lang="en-US" altLang="zh-CN" dirty="0"/>
          </a:p>
          <a:p>
            <a:endParaRPr lang="en-US" altLang="zh-CN" dirty="0"/>
          </a:p>
          <a:p>
            <a:endParaRPr lang="en-US" dirty="0"/>
          </a:p>
          <a:p>
            <a:endParaRPr lang="en-US" dirty="0"/>
          </a:p>
        </p:txBody>
      </p:sp>
    </p:spTree>
    <p:extLst>
      <p:ext uri="{BB962C8B-B14F-4D97-AF65-F5344CB8AC3E}">
        <p14:creationId xmlns:p14="http://schemas.microsoft.com/office/powerpoint/2010/main" val="2455203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1715"/>
          </a:xfrm>
        </p:spPr>
        <p:txBody>
          <a:bodyPr/>
          <a:lstStyle/>
          <a:p>
            <a:r>
              <a:rPr lang="en-US" altLang="zh-CN" dirty="0"/>
              <a:t>Continue…..</a:t>
            </a:r>
            <a:endParaRPr lang="en-US" dirty="0"/>
          </a:p>
        </p:txBody>
      </p:sp>
      <p:sp>
        <p:nvSpPr>
          <p:cNvPr id="5" name="Content Placeholder 4"/>
          <p:cNvSpPr>
            <a:spLocks noGrp="1"/>
          </p:cNvSpPr>
          <p:nvPr>
            <p:ph idx="1"/>
          </p:nvPr>
        </p:nvSpPr>
        <p:spPr>
          <a:xfrm>
            <a:off x="838200" y="1611086"/>
            <a:ext cx="10515600" cy="4565877"/>
          </a:xfrm>
        </p:spPr>
        <p:txBody>
          <a:bodyPr/>
          <a:lstStyle/>
          <a:p>
            <a:r>
              <a:rPr lang="en-US" altLang="zh-CN" dirty="0"/>
              <a:t>PCA</a:t>
            </a:r>
            <a:r>
              <a:rPr lang="zh-CN" altLang="en-US" dirty="0"/>
              <a:t>和</a:t>
            </a:r>
            <a:r>
              <a:rPr lang="en-US" altLang="zh-CN" dirty="0"/>
              <a:t>LDA</a:t>
            </a:r>
            <a:r>
              <a:rPr lang="zh-CN" altLang="en-US" dirty="0"/>
              <a:t>的相似点：</a:t>
            </a:r>
            <a:endParaRPr lang="en-US" altLang="zh-CN" dirty="0"/>
          </a:p>
          <a:p>
            <a:pPr lvl="1"/>
            <a:r>
              <a:rPr lang="zh-CN" altLang="en-US" dirty="0"/>
              <a:t>两者均可以对数据进行降维，均使用了矩阵特征分解的思想。</a:t>
            </a:r>
            <a:endParaRPr lang="en-US" altLang="zh-CN" dirty="0"/>
          </a:p>
          <a:p>
            <a:pPr lvl="1"/>
            <a:r>
              <a:rPr lang="zh-CN" altLang="en-US" dirty="0"/>
              <a:t>两者都只是适合线性的场景。</a:t>
            </a:r>
            <a:endParaRPr lang="en-US" altLang="zh-CN" dirty="0"/>
          </a:p>
          <a:p>
            <a:pPr lvl="1"/>
            <a:r>
              <a:rPr lang="zh-CN" altLang="en-US" dirty="0"/>
              <a:t>两者都不适合对非高斯分布样本进行降维</a:t>
            </a:r>
            <a:endParaRPr lang="en-US" altLang="zh-CN" dirty="0"/>
          </a:p>
          <a:p>
            <a:pPr lvl="2"/>
            <a:r>
              <a:rPr lang="zh-CN" altLang="en-US" b="1" dirty="0"/>
              <a:t>尽管这两个算法在降维时并不假设数据本身符合高斯分布</a:t>
            </a:r>
            <a:r>
              <a:rPr lang="zh-CN" altLang="en-US" dirty="0"/>
              <a:t>。</a:t>
            </a:r>
          </a:p>
          <a:p>
            <a:endParaRPr lang="zh-CN" altLang="en-US" dirty="0"/>
          </a:p>
          <a:p>
            <a:endParaRPr lang="en-US" dirty="0"/>
          </a:p>
          <a:p>
            <a:endParaRPr lang="en-US"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21" y="3828831"/>
            <a:ext cx="7884807" cy="2721378"/>
          </a:xfrm>
          <a:prstGeom prst="rect">
            <a:avLst/>
          </a:prstGeom>
        </p:spPr>
      </p:pic>
    </p:spTree>
    <p:extLst>
      <p:ext uri="{BB962C8B-B14F-4D97-AF65-F5344CB8AC3E}">
        <p14:creationId xmlns:p14="http://schemas.microsoft.com/office/powerpoint/2010/main" val="28081854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888"/>
          </a:xfrm>
        </p:spPr>
        <p:txBody>
          <a:bodyPr/>
          <a:lstStyle/>
          <a:p>
            <a:r>
              <a:rPr lang="en-US" altLang="zh-CN" dirty="0"/>
              <a:t>Continue…..</a:t>
            </a:r>
            <a:endParaRPr lang="en-US" dirty="0"/>
          </a:p>
        </p:txBody>
      </p:sp>
      <p:sp>
        <p:nvSpPr>
          <p:cNvPr id="3" name="Content Placeholder 2"/>
          <p:cNvSpPr>
            <a:spLocks noGrp="1"/>
          </p:cNvSpPr>
          <p:nvPr>
            <p:ph idx="1"/>
          </p:nvPr>
        </p:nvSpPr>
        <p:spPr>
          <a:xfrm>
            <a:off x="838200" y="1573161"/>
            <a:ext cx="10515600" cy="4603802"/>
          </a:xfrm>
        </p:spPr>
        <p:txBody>
          <a:bodyPr>
            <a:normAutofit/>
          </a:bodyPr>
          <a:lstStyle/>
          <a:p>
            <a:r>
              <a:rPr lang="en-US" altLang="zh-CN" dirty="0"/>
              <a:t>PCA</a:t>
            </a:r>
            <a:r>
              <a:rPr lang="zh-CN" altLang="en-US" dirty="0"/>
              <a:t>和</a:t>
            </a:r>
            <a:r>
              <a:rPr lang="en-US" altLang="zh-CN" dirty="0"/>
              <a:t>LDA</a:t>
            </a:r>
            <a:r>
              <a:rPr lang="zh-CN" altLang="en-US" dirty="0"/>
              <a:t>的区别：</a:t>
            </a:r>
            <a:endParaRPr lang="en-US" altLang="zh-CN" dirty="0"/>
          </a:p>
          <a:p>
            <a:pPr lvl="1"/>
            <a:r>
              <a:rPr lang="zh-CN" altLang="en-US" dirty="0"/>
              <a:t>出发思想不同：</a:t>
            </a:r>
            <a:endParaRPr lang="en-US" altLang="zh-CN" dirty="0"/>
          </a:p>
          <a:p>
            <a:pPr lvl="2"/>
            <a:r>
              <a:rPr lang="en-US" altLang="zh-CN" dirty="0"/>
              <a:t>PCA</a:t>
            </a:r>
            <a:r>
              <a:rPr lang="zh-CN" altLang="en-US" dirty="0"/>
              <a:t>是从特征的协方差角度出发，</a:t>
            </a:r>
            <a:r>
              <a:rPr lang="zh-CN" altLang="en-US" b="1" dirty="0"/>
              <a:t>选择样本点投影具有最大方差的方向</a:t>
            </a:r>
            <a:r>
              <a:rPr lang="zh-CN" altLang="en-US" dirty="0"/>
              <a:t>；</a:t>
            </a:r>
            <a:endParaRPr lang="en-US" altLang="zh-CN" dirty="0"/>
          </a:p>
          <a:p>
            <a:pPr lvl="2"/>
            <a:r>
              <a:rPr lang="en-US" altLang="zh-CN" dirty="0"/>
              <a:t>LDA</a:t>
            </a:r>
            <a:r>
              <a:rPr lang="zh-CN" altLang="en-US" dirty="0"/>
              <a:t>是更多考虑分类标签信息，</a:t>
            </a:r>
            <a:r>
              <a:rPr lang="zh-CN" altLang="en-US" b="1" dirty="0"/>
              <a:t>选择把类别分的最开的方向</a:t>
            </a:r>
            <a:r>
              <a:rPr lang="zh-CN" altLang="en-US" dirty="0"/>
              <a:t>。 </a:t>
            </a:r>
            <a:endParaRPr lang="en-US" altLang="zh-CN" dirty="0"/>
          </a:p>
          <a:p>
            <a:pPr lvl="1"/>
            <a:r>
              <a:rPr lang="zh-CN" altLang="en-US" dirty="0"/>
              <a:t>学习模式不同：</a:t>
            </a:r>
            <a:endParaRPr lang="en-US" altLang="zh-CN" dirty="0"/>
          </a:p>
          <a:p>
            <a:pPr lvl="2"/>
            <a:r>
              <a:rPr lang="en-US" altLang="zh-CN" dirty="0"/>
              <a:t>PCA</a:t>
            </a:r>
            <a:r>
              <a:rPr lang="zh-CN" altLang="en-US" dirty="0"/>
              <a:t>属于无监督学习，属于特征工程的范畴。</a:t>
            </a:r>
            <a:endParaRPr lang="en-US" altLang="zh-CN" dirty="0"/>
          </a:p>
          <a:p>
            <a:pPr lvl="2"/>
            <a:r>
              <a:rPr lang="en-US" altLang="zh-CN" dirty="0"/>
              <a:t>LDA</a:t>
            </a:r>
            <a:r>
              <a:rPr lang="zh-CN" altLang="en-US" dirty="0"/>
              <a:t>是一种监督式学习，本身除了可以降维外，还可以进行分类。</a:t>
            </a:r>
            <a:endParaRPr lang="en-US" altLang="zh-CN" dirty="0"/>
          </a:p>
          <a:p>
            <a:pPr lvl="3"/>
            <a:r>
              <a:rPr lang="en-US" altLang="zh-CN" dirty="0"/>
              <a:t>LDA</a:t>
            </a:r>
            <a:r>
              <a:rPr lang="zh-CN" altLang="en-US" dirty="0"/>
              <a:t>主要还是用于降维。 </a:t>
            </a:r>
            <a:endParaRPr lang="en-US" altLang="zh-CN" dirty="0"/>
          </a:p>
          <a:p>
            <a:pPr lvl="1"/>
            <a:r>
              <a:rPr lang="zh-CN" altLang="en-US" dirty="0"/>
              <a:t>降维后可用维度数量不同：</a:t>
            </a:r>
            <a:endParaRPr lang="en-US" altLang="zh-CN" dirty="0"/>
          </a:p>
          <a:p>
            <a:pPr lvl="2"/>
            <a:r>
              <a:rPr lang="en-US" altLang="zh-CN" dirty="0"/>
              <a:t>LDA</a:t>
            </a:r>
            <a:r>
              <a:rPr lang="zh-CN" altLang="en-US" dirty="0"/>
              <a:t>降维后最多可生成</a:t>
            </a:r>
            <a:r>
              <a:rPr lang="en-US" altLang="zh-CN" dirty="0"/>
              <a:t>C-1</a:t>
            </a:r>
            <a:r>
              <a:rPr lang="zh-CN" altLang="en-US" dirty="0"/>
              <a:t>维子空间（分类标签数</a:t>
            </a:r>
            <a:r>
              <a:rPr lang="en-US" altLang="zh-CN" dirty="0"/>
              <a:t>-1</a:t>
            </a:r>
            <a:r>
              <a:rPr lang="zh-CN" altLang="en-US" dirty="0"/>
              <a:t>）。</a:t>
            </a:r>
            <a:endParaRPr lang="en-US" altLang="zh-CN" dirty="0"/>
          </a:p>
          <a:p>
            <a:pPr lvl="3"/>
            <a:r>
              <a:rPr lang="zh-CN" altLang="en-US" dirty="0"/>
              <a:t>因此</a:t>
            </a:r>
            <a:r>
              <a:rPr lang="en-US" altLang="zh-CN" dirty="0"/>
              <a:t>LDA</a:t>
            </a:r>
            <a:r>
              <a:rPr lang="zh-CN" altLang="en-US" dirty="0"/>
              <a:t>与原始特征维度</a:t>
            </a:r>
            <a:r>
              <a:rPr lang="en-US" altLang="zh-CN" dirty="0"/>
              <a:t>N</a:t>
            </a:r>
            <a:r>
              <a:rPr lang="zh-CN" altLang="en-US" dirty="0"/>
              <a:t>数量无关，只与数据标签分类数量有关。</a:t>
            </a:r>
            <a:endParaRPr lang="en-US" altLang="zh-CN" dirty="0"/>
          </a:p>
          <a:p>
            <a:pPr lvl="2"/>
            <a:r>
              <a:rPr lang="en-US" altLang="zh-CN" dirty="0"/>
              <a:t>PCA</a:t>
            </a:r>
            <a:r>
              <a:rPr lang="zh-CN" altLang="en-US" dirty="0"/>
              <a:t>最多有</a:t>
            </a:r>
            <a:r>
              <a:rPr lang="en-US" altLang="zh-CN" dirty="0"/>
              <a:t>N</a:t>
            </a:r>
            <a:r>
              <a:rPr lang="zh-CN" altLang="en-US" dirty="0"/>
              <a:t>维度可用，即最大可以选择全部可用维度。</a:t>
            </a:r>
            <a:endParaRPr lang="en-US" dirty="0"/>
          </a:p>
        </p:txBody>
      </p:sp>
    </p:spTree>
    <p:extLst>
      <p:ext uri="{BB962C8B-B14F-4D97-AF65-F5344CB8AC3E}">
        <p14:creationId xmlns:p14="http://schemas.microsoft.com/office/powerpoint/2010/main" val="7545974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lstStyle/>
          <a:p>
            <a:r>
              <a:rPr lang="en-US" altLang="zh-CN" dirty="0"/>
              <a:t>Continue….</a:t>
            </a:r>
            <a:endParaRPr lang="en-US" dirty="0"/>
          </a:p>
        </p:txBody>
      </p:sp>
      <p:sp>
        <p:nvSpPr>
          <p:cNvPr id="3" name="Content Placeholder 2"/>
          <p:cNvSpPr>
            <a:spLocks noGrp="1"/>
          </p:cNvSpPr>
          <p:nvPr>
            <p:ph idx="1"/>
          </p:nvPr>
        </p:nvSpPr>
        <p:spPr>
          <a:xfrm>
            <a:off x="838200" y="1430594"/>
            <a:ext cx="10515600" cy="5098025"/>
          </a:xfrm>
        </p:spPr>
        <p:txBody>
          <a:bodyPr>
            <a:normAutofit fontScale="92500" lnSpcReduction="10000"/>
          </a:bodyPr>
          <a:lstStyle/>
          <a:p>
            <a:r>
              <a:rPr lang="en-US" altLang="zh-CN" dirty="0"/>
              <a:t>PCA</a:t>
            </a:r>
            <a:r>
              <a:rPr lang="zh-CN" altLang="en-US" dirty="0"/>
              <a:t>的主要优点：</a:t>
            </a:r>
          </a:p>
          <a:p>
            <a:pPr lvl="1"/>
            <a:r>
              <a:rPr lang="zh-CN" altLang="en-US" dirty="0"/>
              <a:t>计算方法简单，易于实现：</a:t>
            </a:r>
            <a:endParaRPr lang="en-US" altLang="zh-CN" dirty="0"/>
          </a:p>
          <a:p>
            <a:pPr lvl="2"/>
            <a:r>
              <a:rPr lang="zh-CN" altLang="en-US" dirty="0"/>
              <a:t>主要运算是矩阵的特征值分解。</a:t>
            </a:r>
            <a:endParaRPr lang="en-US" altLang="zh-CN" dirty="0"/>
          </a:p>
          <a:p>
            <a:pPr lvl="1"/>
            <a:r>
              <a:rPr lang="zh-CN" altLang="en-US" dirty="0"/>
              <a:t>尽量使各主成分之间正交：</a:t>
            </a:r>
            <a:endParaRPr lang="en-US" altLang="zh-CN" dirty="0"/>
          </a:p>
          <a:p>
            <a:pPr lvl="2"/>
            <a:r>
              <a:rPr lang="zh-CN" altLang="en-US" dirty="0"/>
              <a:t>这样可消除原始数据特征间的相互影响的因素。</a:t>
            </a:r>
          </a:p>
          <a:p>
            <a:pPr lvl="1"/>
            <a:r>
              <a:rPr lang="zh-CN" altLang="en-US" dirty="0"/>
              <a:t>有一定的降噪效果：</a:t>
            </a:r>
            <a:endParaRPr lang="en-US" altLang="zh-CN" dirty="0"/>
          </a:p>
          <a:p>
            <a:pPr lvl="2"/>
            <a:r>
              <a:rPr lang="zh-CN" altLang="en-US" dirty="0"/>
              <a:t>当数据受到噪声影响时，</a:t>
            </a:r>
            <a:r>
              <a:rPr lang="zh-CN" altLang="en-US" b="1" dirty="0"/>
              <a:t>最小的矩阵特征值对应的特征向量往往与噪声有关</a:t>
            </a:r>
            <a:r>
              <a:rPr lang="zh-CN" altLang="en-US" dirty="0"/>
              <a:t>，所以</a:t>
            </a:r>
            <a:r>
              <a:rPr lang="en-US" altLang="zh-CN" dirty="0"/>
              <a:t>PCA</a:t>
            </a:r>
            <a:r>
              <a:rPr lang="zh-CN" altLang="en-US" dirty="0"/>
              <a:t>将它们舍弃能在一定程度上起到降噪效果。</a:t>
            </a:r>
          </a:p>
          <a:p>
            <a:r>
              <a:rPr lang="en-US" altLang="zh-CN" dirty="0"/>
              <a:t>PCA</a:t>
            </a:r>
            <a:r>
              <a:rPr lang="zh-CN" altLang="en-US" dirty="0"/>
              <a:t>的主要缺点：</a:t>
            </a:r>
            <a:endParaRPr lang="en-US" altLang="zh-CN" dirty="0"/>
          </a:p>
          <a:p>
            <a:pPr lvl="1"/>
            <a:r>
              <a:rPr lang="zh-CN" altLang="en-US" dirty="0"/>
              <a:t>可解释性不好：</a:t>
            </a:r>
          </a:p>
          <a:p>
            <a:pPr lvl="2"/>
            <a:r>
              <a:rPr lang="zh-CN" altLang="en-US" dirty="0"/>
              <a:t>主成分各个特征维度没有明晰的含义。</a:t>
            </a:r>
          </a:p>
          <a:p>
            <a:pPr lvl="1"/>
            <a:r>
              <a:rPr lang="zh-CN" altLang="en-US" dirty="0"/>
              <a:t>可能加剧过拟合：</a:t>
            </a:r>
            <a:endParaRPr lang="en-US" altLang="zh-CN" dirty="0"/>
          </a:p>
          <a:p>
            <a:pPr lvl="2"/>
            <a:r>
              <a:rPr lang="zh-CN" altLang="en-US" dirty="0"/>
              <a:t>方差小的非主成分也可能含有样本的重要信息，因降维丢弃可能对后续数据处理有影响，它只是在训练集上没有很大的表现，所以</a:t>
            </a:r>
            <a:r>
              <a:rPr lang="en-US" altLang="zh-CN" dirty="0"/>
              <a:t>PCA</a:t>
            </a:r>
            <a:r>
              <a:rPr lang="zh-CN" altLang="en-US" dirty="0"/>
              <a:t>也可能加剧了过拟合。</a:t>
            </a:r>
            <a:endParaRPr lang="en-US" altLang="zh-CN" dirty="0"/>
          </a:p>
          <a:p>
            <a:pPr lvl="2"/>
            <a:r>
              <a:rPr lang="en-US" altLang="zh-CN" dirty="0"/>
              <a:t>Tips: </a:t>
            </a:r>
            <a:r>
              <a:rPr lang="en-US" altLang="zh-CN" b="1" dirty="0"/>
              <a:t>PCA</a:t>
            </a:r>
            <a:r>
              <a:rPr lang="zh-CN" altLang="en-US" b="1" dirty="0"/>
              <a:t>的训练样本越多越好</a:t>
            </a:r>
            <a:r>
              <a:rPr lang="zh-CN" altLang="en-US" dirty="0"/>
              <a:t>。</a:t>
            </a:r>
            <a:endParaRPr lang="en-US" dirty="0"/>
          </a:p>
          <a:p>
            <a:pPr lvl="1"/>
            <a:endParaRPr lang="en-US" dirty="0"/>
          </a:p>
          <a:p>
            <a:endParaRPr lang="en-US" dirty="0"/>
          </a:p>
        </p:txBody>
      </p:sp>
    </p:spTree>
    <p:extLst>
      <p:ext uri="{BB962C8B-B14F-4D97-AF65-F5344CB8AC3E}">
        <p14:creationId xmlns:p14="http://schemas.microsoft.com/office/powerpoint/2010/main" val="37341465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1"/>
          </a:xfrm>
        </p:spPr>
        <p:txBody>
          <a:bodyPr/>
          <a:lstStyle/>
          <a:p>
            <a:r>
              <a:rPr lang="en-US" altLang="zh-CN" dirty="0"/>
              <a:t>Continue…..</a:t>
            </a:r>
            <a:endParaRPr lang="en-US" dirty="0"/>
          </a:p>
        </p:txBody>
      </p:sp>
      <p:sp>
        <p:nvSpPr>
          <p:cNvPr id="3" name="Content Placeholder 2"/>
          <p:cNvSpPr>
            <a:spLocks noGrp="1"/>
          </p:cNvSpPr>
          <p:nvPr>
            <p:ph idx="1"/>
          </p:nvPr>
        </p:nvSpPr>
        <p:spPr>
          <a:xfrm>
            <a:off x="973111" y="1355538"/>
            <a:ext cx="10515600" cy="5261572"/>
          </a:xfrm>
        </p:spPr>
        <p:txBody>
          <a:bodyPr>
            <a:normAutofit fontScale="92500" lnSpcReduction="10000"/>
          </a:bodyPr>
          <a:lstStyle/>
          <a:p>
            <a:r>
              <a:rPr lang="en-US" altLang="zh-CN" dirty="0"/>
              <a:t>Tips</a:t>
            </a:r>
            <a:r>
              <a:rPr lang="zh-CN" altLang="en-US" dirty="0"/>
              <a:t>：</a:t>
            </a:r>
            <a:endParaRPr lang="en-US" altLang="zh-CN" dirty="0"/>
          </a:p>
          <a:p>
            <a:pPr lvl="1"/>
            <a:r>
              <a:rPr lang="zh-CN" altLang="en-US" dirty="0"/>
              <a:t>对新的样本如何利用</a:t>
            </a:r>
            <a:r>
              <a:rPr lang="en-US" altLang="zh-CN" dirty="0"/>
              <a:t>PCA</a:t>
            </a:r>
            <a:r>
              <a:rPr lang="zh-CN" altLang="en-US" dirty="0"/>
              <a:t>来降维？</a:t>
            </a:r>
            <a:endParaRPr lang="en-US" altLang="zh-CN" dirty="0"/>
          </a:p>
          <a:p>
            <a:pPr lvl="2"/>
            <a:r>
              <a:rPr lang="en-US" altLang="zh-CN" dirty="0"/>
              <a:t>PCA</a:t>
            </a:r>
            <a:r>
              <a:rPr lang="zh-CN" altLang="en-US" dirty="0"/>
              <a:t>对训练集拟合完</a:t>
            </a:r>
            <a:r>
              <a:rPr lang="zh-CN" altLang="en-US" b="1" dirty="0"/>
              <a:t>会生成投影矩阵</a:t>
            </a:r>
            <a:r>
              <a:rPr lang="zh-CN" altLang="en-US" dirty="0"/>
              <a:t>，并保存训练集的每个特征的平均值。</a:t>
            </a:r>
            <a:endParaRPr lang="en-US" altLang="zh-CN" dirty="0"/>
          </a:p>
          <a:p>
            <a:pPr lvl="2"/>
            <a:r>
              <a:rPr lang="zh-CN" altLang="en-US" dirty="0"/>
              <a:t>新的数据</a:t>
            </a:r>
            <a:r>
              <a:rPr lang="en-US" altLang="zh-CN" dirty="0"/>
              <a:t>(</a:t>
            </a:r>
            <a:r>
              <a:rPr lang="zh-CN" altLang="en-US" b="1" dirty="0"/>
              <a:t>包括验证集，测试集以及将来才能获得的数据</a:t>
            </a:r>
            <a:r>
              <a:rPr lang="en-US" altLang="zh-CN" dirty="0"/>
              <a:t>)</a:t>
            </a:r>
            <a:r>
              <a:rPr lang="zh-CN" altLang="en-US" dirty="0"/>
              <a:t>进行降维时，利用保存的每个特征的平均值来进行中心化，然后与投影矩阵运算生成降维后的结果。</a:t>
            </a:r>
            <a:endParaRPr lang="en-US" altLang="zh-CN" dirty="0"/>
          </a:p>
          <a:p>
            <a:pPr lvl="1"/>
            <a:r>
              <a:rPr lang="zh-CN" altLang="en-US" dirty="0"/>
              <a:t>如何选择</a:t>
            </a:r>
            <a:r>
              <a:rPr lang="en-US" altLang="zh-CN" dirty="0"/>
              <a:t>PCA</a:t>
            </a:r>
            <a:r>
              <a:rPr lang="zh-CN" altLang="en-US" dirty="0"/>
              <a:t>还是</a:t>
            </a:r>
            <a:r>
              <a:rPr lang="en-US" altLang="zh-CN" dirty="0"/>
              <a:t>LDA</a:t>
            </a:r>
            <a:r>
              <a:rPr lang="zh-CN" altLang="en-US" dirty="0"/>
              <a:t>来降维？</a:t>
            </a:r>
            <a:endParaRPr lang="en-US" altLang="zh-CN" dirty="0"/>
          </a:p>
          <a:p>
            <a:pPr lvl="2"/>
            <a:r>
              <a:rPr lang="zh-CN" altLang="en-US" dirty="0"/>
              <a:t>如果数据集有类别标签，优先选择</a:t>
            </a:r>
            <a:r>
              <a:rPr lang="en-US" altLang="zh-CN" dirty="0"/>
              <a:t>LDA</a:t>
            </a:r>
            <a:r>
              <a:rPr lang="zh-CN" altLang="en-US" dirty="0"/>
              <a:t>去降维（</a:t>
            </a:r>
            <a:r>
              <a:rPr lang="zh-CN" altLang="en-US" b="1" dirty="0"/>
              <a:t>当然最好权衡想到降低到的维度以及分类任务的类别数量来权衡是否选择</a:t>
            </a:r>
            <a:r>
              <a:rPr lang="en-US" altLang="zh-CN" b="1" dirty="0"/>
              <a:t>LDA</a:t>
            </a:r>
            <a:r>
              <a:rPr lang="zh-CN" altLang="en-US" dirty="0"/>
              <a:t>）；</a:t>
            </a:r>
            <a:endParaRPr lang="en-US" altLang="zh-CN" dirty="0"/>
          </a:p>
          <a:p>
            <a:pPr lvl="2"/>
            <a:r>
              <a:rPr lang="zh-CN" altLang="en-US" dirty="0"/>
              <a:t>也可以使用</a:t>
            </a:r>
            <a:r>
              <a:rPr lang="en-US" altLang="zh-CN" dirty="0"/>
              <a:t>PCA</a:t>
            </a:r>
            <a:r>
              <a:rPr lang="zh-CN" altLang="en-US" dirty="0"/>
              <a:t>做很小幅度的降维去消去噪声，然后再使用</a:t>
            </a:r>
            <a:r>
              <a:rPr lang="en-US" altLang="zh-CN" dirty="0"/>
              <a:t>LDA</a:t>
            </a:r>
            <a:r>
              <a:rPr lang="zh-CN" altLang="en-US" dirty="0"/>
              <a:t>降维。</a:t>
            </a:r>
            <a:endParaRPr lang="en-US" altLang="zh-CN" dirty="0"/>
          </a:p>
          <a:p>
            <a:pPr lvl="2"/>
            <a:r>
              <a:rPr lang="zh-CN" altLang="en-US" dirty="0"/>
              <a:t>如果没有类别标签，那么肯定是考虑</a:t>
            </a:r>
            <a:r>
              <a:rPr lang="en-US" altLang="zh-CN" dirty="0"/>
              <a:t>PCA</a:t>
            </a:r>
            <a:r>
              <a:rPr lang="zh-CN" altLang="en-US" dirty="0"/>
              <a:t>。</a:t>
            </a:r>
            <a:endParaRPr lang="en-US" altLang="zh-CN" dirty="0"/>
          </a:p>
          <a:p>
            <a:pPr lvl="1"/>
            <a:r>
              <a:rPr lang="zh-CN" altLang="en-US" dirty="0"/>
              <a:t>求解</a:t>
            </a:r>
            <a:r>
              <a:rPr lang="en-US" altLang="zh-CN" dirty="0"/>
              <a:t>PCA</a:t>
            </a:r>
            <a:r>
              <a:rPr lang="zh-CN" altLang="en-US" dirty="0"/>
              <a:t>或者</a:t>
            </a:r>
            <a:r>
              <a:rPr lang="en-US" altLang="zh-CN" dirty="0"/>
              <a:t>LDA</a:t>
            </a:r>
            <a:r>
              <a:rPr lang="zh-CN" altLang="en-US" dirty="0"/>
              <a:t>的矩阵分解有很多方法，在特征维度比较大的情况下一般使用</a:t>
            </a:r>
            <a:r>
              <a:rPr lang="en-US" altLang="zh-CN" dirty="0"/>
              <a:t>SVD</a:t>
            </a:r>
            <a:r>
              <a:rPr lang="zh-CN" altLang="en-US" dirty="0"/>
              <a:t>（奇异值分解算法）比直接用特征值分解算法要高效。</a:t>
            </a:r>
            <a:endParaRPr lang="en-US" altLang="zh-CN" dirty="0"/>
          </a:p>
          <a:p>
            <a:pPr lvl="1"/>
            <a:r>
              <a:rPr lang="en-US" altLang="zh-CN" dirty="0"/>
              <a:t>PCA</a:t>
            </a:r>
            <a:r>
              <a:rPr lang="zh-CN" altLang="en-US" dirty="0"/>
              <a:t>白化和</a:t>
            </a:r>
            <a:r>
              <a:rPr lang="en-US" altLang="zh-CN" dirty="0"/>
              <a:t>ZCA</a:t>
            </a:r>
            <a:r>
              <a:rPr lang="zh-CN" altLang="en-US" dirty="0"/>
              <a:t>白化：</a:t>
            </a:r>
            <a:endParaRPr lang="en-US" altLang="zh-CN" dirty="0"/>
          </a:p>
          <a:p>
            <a:pPr lvl="2"/>
            <a:r>
              <a:rPr lang="zh-CN" altLang="en-US" dirty="0"/>
              <a:t>在机器视觉领域或者早期的计算机视觉领域，经常用</a:t>
            </a:r>
            <a:r>
              <a:rPr lang="en-US" altLang="zh-CN" dirty="0"/>
              <a:t>PCA</a:t>
            </a:r>
            <a:r>
              <a:rPr lang="zh-CN" altLang="en-US" dirty="0"/>
              <a:t>白化和</a:t>
            </a:r>
            <a:r>
              <a:rPr lang="en-US" altLang="zh-CN" dirty="0"/>
              <a:t>ZCA</a:t>
            </a:r>
            <a:r>
              <a:rPr lang="zh-CN" altLang="en-US" dirty="0"/>
              <a:t>白化来处理图像。</a:t>
            </a:r>
            <a:r>
              <a:rPr lang="en-US" altLang="zh-CN" dirty="0"/>
              <a:t>PCA</a:t>
            </a:r>
            <a:r>
              <a:rPr lang="zh-CN" altLang="en-US" dirty="0"/>
              <a:t>白化其实就是把</a:t>
            </a:r>
            <a:r>
              <a:rPr lang="en-US" altLang="zh-CN" dirty="0"/>
              <a:t>PCA</a:t>
            </a:r>
            <a:r>
              <a:rPr lang="zh-CN" altLang="en-US" dirty="0"/>
              <a:t>后的新的特征做标准化，把每个特征的方差变为</a:t>
            </a:r>
            <a:r>
              <a:rPr lang="en-US" altLang="zh-CN" dirty="0"/>
              <a:t>1</a:t>
            </a:r>
            <a:r>
              <a:rPr lang="zh-CN" altLang="en-US" dirty="0"/>
              <a:t>。</a:t>
            </a:r>
            <a:r>
              <a:rPr lang="en-US" altLang="zh-CN" dirty="0"/>
              <a:t> </a:t>
            </a:r>
          </a:p>
          <a:p>
            <a:pPr lvl="3"/>
            <a:r>
              <a:rPr lang="zh-CN" altLang="en-US" dirty="0"/>
              <a:t>白化的目的就是降低输入的冗余性。</a:t>
            </a:r>
            <a:endParaRPr lang="en-US" altLang="zh-CN" dirty="0"/>
          </a:p>
          <a:p>
            <a:pPr lvl="3"/>
            <a:r>
              <a:rPr lang="en-US" altLang="zh-CN" dirty="0"/>
              <a:t>ZCA </a:t>
            </a:r>
            <a:r>
              <a:rPr lang="zh-CN" altLang="en-US" dirty="0"/>
              <a:t>白化：把经过</a:t>
            </a:r>
            <a:r>
              <a:rPr lang="en-US" altLang="zh-CN" dirty="0"/>
              <a:t>PCA</a:t>
            </a:r>
            <a:r>
              <a:rPr lang="zh-CN" altLang="en-US" dirty="0"/>
              <a:t>白化后的数据再变换回原空间 。</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5358170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2240"/>
          </a:xfrm>
        </p:spPr>
        <p:txBody>
          <a:bodyPr/>
          <a:lstStyle/>
          <a:p>
            <a:r>
              <a:rPr lang="en-US" altLang="zh-CN" dirty="0"/>
              <a:t>Continue….</a:t>
            </a:r>
            <a:endParaRPr lang="en-US" dirty="0"/>
          </a:p>
        </p:txBody>
      </p:sp>
      <p:sp>
        <p:nvSpPr>
          <p:cNvPr id="3" name="Content Placeholder 2"/>
          <p:cNvSpPr>
            <a:spLocks noGrp="1"/>
          </p:cNvSpPr>
          <p:nvPr>
            <p:ph idx="1"/>
          </p:nvPr>
        </p:nvSpPr>
        <p:spPr>
          <a:xfrm>
            <a:off x="838200" y="1560786"/>
            <a:ext cx="10515600" cy="5155323"/>
          </a:xfrm>
        </p:spPr>
        <p:txBody>
          <a:bodyPr>
            <a:normAutofit fontScale="92500" lnSpcReduction="20000"/>
          </a:bodyPr>
          <a:lstStyle/>
          <a:p>
            <a:r>
              <a:rPr lang="en-US" dirty="0"/>
              <a:t>t-</a:t>
            </a:r>
            <a:r>
              <a:rPr lang="en-US" altLang="zh-CN" dirty="0">
                <a:latin typeface="+mn-ea"/>
              </a:rPr>
              <a:t>SNE</a:t>
            </a:r>
            <a:r>
              <a:rPr lang="zh-CN" altLang="en-US" dirty="0"/>
              <a:t>（一种流形学习算法）：</a:t>
            </a:r>
            <a:endParaRPr lang="en-US" altLang="zh-CN" dirty="0"/>
          </a:p>
          <a:p>
            <a:pPr lvl="1"/>
            <a:r>
              <a:rPr lang="zh-CN" altLang="en-US" dirty="0"/>
              <a:t>一般用来做数据的可视化，在实作中一般先用</a:t>
            </a:r>
            <a:r>
              <a:rPr lang="en-US" dirty="0"/>
              <a:t>PCA</a:t>
            </a:r>
            <a:r>
              <a:rPr lang="zh-CN" altLang="en-US" dirty="0"/>
              <a:t>降维，然后用</a:t>
            </a:r>
            <a:r>
              <a:rPr lang="en-US" dirty="0"/>
              <a:t>t-</a:t>
            </a:r>
            <a:r>
              <a:rPr lang="en-US" altLang="zh-CN" dirty="0">
                <a:latin typeface="+mn-ea"/>
              </a:rPr>
              <a:t>SNE</a:t>
            </a:r>
            <a:r>
              <a:rPr lang="zh-CN" altLang="en-US" dirty="0"/>
              <a:t>降到</a:t>
            </a:r>
            <a:r>
              <a:rPr lang="en-US" dirty="0"/>
              <a:t>2</a:t>
            </a:r>
            <a:r>
              <a:rPr lang="zh-CN" altLang="en-US" dirty="0"/>
              <a:t>维来可视化。</a:t>
            </a:r>
            <a:endParaRPr lang="en-US" altLang="zh-CN" dirty="0"/>
          </a:p>
          <a:p>
            <a:r>
              <a:rPr lang="en-US" altLang="zh-CN" dirty="0"/>
              <a:t>t-</a:t>
            </a:r>
            <a:r>
              <a:rPr lang="en-US" altLang="zh-CN" dirty="0">
                <a:latin typeface="+mn-ea"/>
              </a:rPr>
              <a:t>SNE</a:t>
            </a:r>
            <a:r>
              <a:rPr lang="zh-CN" altLang="en-US" dirty="0"/>
              <a:t>有什么用处？</a:t>
            </a:r>
            <a:endParaRPr lang="en-US" altLang="zh-CN" dirty="0"/>
          </a:p>
          <a:p>
            <a:pPr lvl="1"/>
            <a:r>
              <a:rPr lang="zh-CN" altLang="en-US" dirty="0"/>
              <a:t>数据可视化</a:t>
            </a:r>
            <a:endParaRPr lang="en-US" altLang="zh-CN" dirty="0"/>
          </a:p>
          <a:p>
            <a:pPr lvl="1"/>
            <a:r>
              <a:rPr lang="zh-CN" altLang="en-US" b="1" dirty="0"/>
              <a:t>作为是否需要使用非线性方法的一个依据</a:t>
            </a:r>
            <a:endParaRPr lang="en-US" altLang="zh-CN" b="1" dirty="0"/>
          </a:p>
          <a:p>
            <a:pPr lvl="2"/>
            <a:r>
              <a:rPr lang="zh-CN" altLang="en-US" dirty="0"/>
              <a:t>如果用 </a:t>
            </a:r>
            <a:r>
              <a:rPr lang="en-US" altLang="zh-CN" dirty="0"/>
              <a:t>t-SNE </a:t>
            </a:r>
            <a:r>
              <a:rPr lang="zh-CN" altLang="en-US" dirty="0"/>
              <a:t>把数据在</a:t>
            </a:r>
            <a:r>
              <a:rPr lang="en-US" altLang="zh-CN" dirty="0"/>
              <a:t>2</a:t>
            </a:r>
            <a:r>
              <a:rPr lang="zh-CN" altLang="en-US" dirty="0"/>
              <a:t>维空间投影并用样本类别标签涂色，且每个类别之间的样本几乎没有重叠，而</a:t>
            </a:r>
            <a:r>
              <a:rPr lang="en-US" altLang="zh-CN" dirty="0"/>
              <a:t>PCA</a:t>
            </a:r>
            <a:r>
              <a:rPr lang="zh-CN" altLang="en-US" dirty="0"/>
              <a:t>线性 </a:t>
            </a:r>
            <a:r>
              <a:rPr lang="en-US" altLang="zh-CN" dirty="0"/>
              <a:t>2</a:t>
            </a:r>
            <a:r>
              <a:rPr lang="zh-CN" altLang="en-US" dirty="0"/>
              <a:t>维投影区域用样本类别标签来涂色后在很大程度上有重叠的话，这是一个强有力的线索，表明可以用关注局部结构的非线性方法</a:t>
            </a:r>
            <a:r>
              <a:rPr lang="en-US" altLang="zh-CN" dirty="0"/>
              <a:t>(</a:t>
            </a:r>
            <a:r>
              <a:rPr lang="zh-CN" altLang="en-US" dirty="0"/>
              <a:t>比如具有高斯核的 </a:t>
            </a:r>
            <a:r>
              <a:rPr lang="en-US" altLang="zh-CN" dirty="0"/>
              <a:t>SVM)</a:t>
            </a:r>
            <a:r>
              <a:rPr lang="zh-CN" altLang="en-US" dirty="0"/>
              <a:t>很好地分离不同的样本类别。</a:t>
            </a:r>
            <a:endParaRPr lang="en-US" altLang="zh-CN" dirty="0"/>
          </a:p>
          <a:p>
            <a:pPr lvl="2"/>
            <a:r>
              <a:rPr lang="zh-CN" altLang="en-US" dirty="0"/>
              <a:t>如果不能在二维中用 </a:t>
            </a:r>
            <a:r>
              <a:rPr lang="en-US" altLang="zh-CN" dirty="0"/>
              <a:t>t-SNE </a:t>
            </a:r>
            <a:r>
              <a:rPr lang="zh-CN" altLang="en-US" dirty="0"/>
              <a:t>可视化的来分离不同的样本类别，并不一定意味着数据不能被线性的监督模型正确地分类。</a:t>
            </a:r>
            <a:endParaRPr lang="en-US" dirty="0"/>
          </a:p>
          <a:p>
            <a:r>
              <a:rPr lang="en-US" altLang="zh-CN" dirty="0">
                <a:latin typeface="+mn-ea"/>
              </a:rPr>
              <a:t>t-SNE</a:t>
            </a:r>
            <a:r>
              <a:rPr lang="zh-CN" altLang="en-US" dirty="0">
                <a:latin typeface="+mn-ea"/>
              </a:rPr>
              <a:t>的缺点：</a:t>
            </a:r>
          </a:p>
          <a:p>
            <a:pPr lvl="1"/>
            <a:r>
              <a:rPr lang="zh-CN" altLang="en-US" dirty="0">
                <a:latin typeface="+mn-ea"/>
              </a:rPr>
              <a:t>性能在数据维度增加时明显恶化。</a:t>
            </a:r>
          </a:p>
          <a:p>
            <a:pPr lvl="1"/>
            <a:r>
              <a:rPr lang="zh-CN" altLang="en-US" dirty="0">
                <a:latin typeface="+mn-ea"/>
              </a:rPr>
              <a:t>当数据量变大时，可视化效率明显恶化。</a:t>
            </a:r>
            <a:endParaRPr lang="en-US" altLang="zh-CN" dirty="0">
              <a:latin typeface="+mn-ea"/>
            </a:endParaRPr>
          </a:p>
          <a:p>
            <a:pPr lvl="2"/>
            <a:r>
              <a:rPr lang="zh-CN" altLang="en-US" dirty="0">
                <a:latin typeface="+mn-ea"/>
              </a:rPr>
              <a:t>与</a:t>
            </a:r>
            <a:r>
              <a:rPr lang="en-US" altLang="zh-CN" dirty="0">
                <a:latin typeface="+mn-ea"/>
              </a:rPr>
              <a:t>t-SNE </a:t>
            </a:r>
            <a:r>
              <a:rPr lang="zh-CN" altLang="en-US" dirty="0">
                <a:latin typeface="+mn-ea"/>
              </a:rPr>
              <a:t>相比，</a:t>
            </a:r>
            <a:r>
              <a:rPr lang="en-US" altLang="zh-CN" dirty="0" err="1">
                <a:latin typeface="+mn-ea"/>
              </a:rPr>
              <a:t>LargeVis</a:t>
            </a:r>
            <a:r>
              <a:rPr lang="en-US" altLang="zh-CN" dirty="0">
                <a:latin typeface="+mn-ea"/>
              </a:rPr>
              <a:t> </a:t>
            </a:r>
            <a:r>
              <a:rPr lang="zh-CN" altLang="en-US" dirty="0">
                <a:latin typeface="+mn-ea"/>
              </a:rPr>
              <a:t>是一种不同的可视化技术，可以支持百万级别的数据点可视化。</a:t>
            </a:r>
            <a:endParaRPr lang="en-US" dirty="0">
              <a:latin typeface="+mn-ea"/>
            </a:endParaRPr>
          </a:p>
          <a:p>
            <a:pPr lvl="1"/>
            <a:r>
              <a:rPr lang="en-US" altLang="zh-CN" dirty="0">
                <a:latin typeface="+mn-ea"/>
              </a:rPr>
              <a:t>t-SNE </a:t>
            </a:r>
            <a:r>
              <a:rPr lang="zh-CN" altLang="en-US" dirty="0">
                <a:latin typeface="+mn-ea"/>
              </a:rPr>
              <a:t>的参数对于不同数据集非常敏感，需要花费较多的时间在调参上。</a:t>
            </a:r>
          </a:p>
          <a:p>
            <a:endParaRPr lang="en-US" altLang="zh-CN" sz="2000" dirty="0"/>
          </a:p>
          <a:p>
            <a:endParaRPr lang="en-US" altLang="zh-CN" sz="2000" dirty="0"/>
          </a:p>
        </p:txBody>
      </p:sp>
    </p:spTree>
    <p:extLst>
      <p:ext uri="{BB962C8B-B14F-4D97-AF65-F5344CB8AC3E}">
        <p14:creationId xmlns:p14="http://schemas.microsoft.com/office/powerpoint/2010/main" val="348543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7EC4-1995-4E59-B35C-413E2CF668E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8B58BA9-55DF-4EE4-8A98-C13E75A5F215}"/>
              </a:ext>
            </a:extLst>
          </p:cNvPr>
          <p:cNvSpPr>
            <a:spLocks noGrp="1"/>
          </p:cNvSpPr>
          <p:nvPr>
            <p:ph idx="1"/>
          </p:nvPr>
        </p:nvSpPr>
        <p:spPr/>
        <p:txBody>
          <a:bodyPr>
            <a:normAutofit/>
          </a:bodyPr>
          <a:lstStyle/>
          <a:p>
            <a:r>
              <a:rPr lang="zh-CN" altLang="en-US" b="1" dirty="0">
                <a:solidFill>
                  <a:srgbClr val="FF0000"/>
                </a:solidFill>
              </a:rPr>
              <a:t>不同的机器学习模型对</a:t>
            </a:r>
            <a:r>
              <a:rPr lang="en-US" altLang="zh-CN" b="1" dirty="0">
                <a:solidFill>
                  <a:srgbClr val="FF0000"/>
                </a:solidFill>
              </a:rPr>
              <a:t>category</a:t>
            </a:r>
            <a:r>
              <a:rPr lang="zh-CN" altLang="en-US" b="1" dirty="0">
                <a:solidFill>
                  <a:srgbClr val="FF0000"/>
                </a:solidFill>
              </a:rPr>
              <a:t>特征的无序和有序的适用性也是不同的。</a:t>
            </a:r>
            <a:endParaRPr lang="en-US" altLang="zh-CN" b="1" dirty="0">
              <a:solidFill>
                <a:srgbClr val="FF0000"/>
              </a:solidFill>
            </a:endParaRPr>
          </a:p>
          <a:p>
            <a:pPr lvl="1"/>
            <a:r>
              <a:rPr lang="zh-CN" altLang="en-US" dirty="0"/>
              <a:t>比如逻辑回归模型</a:t>
            </a:r>
            <a:r>
              <a:rPr lang="en-US" altLang="zh-CN" dirty="0"/>
              <a:t>LR</a:t>
            </a:r>
            <a:r>
              <a:rPr lang="zh-CN" altLang="en-US" dirty="0"/>
              <a:t>这种基于距离计算的模型不适合无序</a:t>
            </a:r>
            <a:r>
              <a:rPr lang="en-US" altLang="zh-CN" dirty="0"/>
              <a:t>category</a:t>
            </a:r>
            <a:r>
              <a:rPr lang="zh-CN" altLang="en-US" dirty="0"/>
              <a:t>特征，理论上来说可以使用有序</a:t>
            </a:r>
            <a:r>
              <a:rPr lang="en-US" altLang="zh-CN" dirty="0"/>
              <a:t>category</a:t>
            </a:r>
            <a:r>
              <a:rPr lang="zh-CN" altLang="en-US" dirty="0"/>
              <a:t>特征。但是不建议这样做，对于</a:t>
            </a:r>
            <a:r>
              <a:rPr lang="en-US" altLang="zh-CN" dirty="0"/>
              <a:t>category</a:t>
            </a:r>
            <a:r>
              <a:rPr lang="zh-CN" altLang="en-US" dirty="0"/>
              <a:t>特征的基数不是很高比如小于</a:t>
            </a:r>
            <a:r>
              <a:rPr lang="en-US" altLang="zh-CN" dirty="0"/>
              <a:t>10</a:t>
            </a:r>
            <a:r>
              <a:rPr lang="zh-CN" altLang="en-US" dirty="0"/>
              <a:t>的情况，一个可行的做法是把单维</a:t>
            </a:r>
            <a:r>
              <a:rPr lang="en-US" altLang="zh-CN" dirty="0"/>
              <a:t>category</a:t>
            </a:r>
            <a:r>
              <a:rPr lang="zh-CN" altLang="en-US" dirty="0"/>
              <a:t>特征变成多维的</a:t>
            </a:r>
            <a:r>
              <a:rPr lang="en-US" altLang="zh-CN" dirty="0"/>
              <a:t>One-hot</a:t>
            </a:r>
            <a:r>
              <a:rPr lang="zh-CN" altLang="en-US" dirty="0"/>
              <a:t>向量</a:t>
            </a:r>
            <a:r>
              <a:rPr lang="zh-CN" altLang="en-US" b="1" dirty="0"/>
              <a:t>。</a:t>
            </a:r>
            <a:endParaRPr lang="en-US" altLang="zh-CN" b="1" dirty="0"/>
          </a:p>
          <a:p>
            <a:pPr lvl="1"/>
            <a:r>
              <a:rPr lang="zh-CN" altLang="en-US" dirty="0"/>
              <a:t>比如</a:t>
            </a:r>
            <a:r>
              <a:rPr lang="en-US" altLang="zh-CN" dirty="0" err="1"/>
              <a:t>lightgbm</a:t>
            </a:r>
            <a:r>
              <a:rPr lang="zh-CN" altLang="en-US" dirty="0"/>
              <a:t>可以处理</a:t>
            </a:r>
            <a:r>
              <a:rPr lang="en-US" altLang="zh-CN" dirty="0"/>
              <a:t>category</a:t>
            </a:r>
            <a:r>
              <a:rPr lang="zh-CN" altLang="en-US" dirty="0"/>
              <a:t>特征并且它不考虑该</a:t>
            </a:r>
            <a:r>
              <a:rPr lang="en-US" altLang="zh-CN" dirty="0"/>
              <a:t>category</a:t>
            </a:r>
            <a:r>
              <a:rPr lang="zh-CN" altLang="en-US" dirty="0"/>
              <a:t>特征是有序还是无序。</a:t>
            </a:r>
            <a:endParaRPr lang="en-US" altLang="zh-CN" dirty="0"/>
          </a:p>
          <a:p>
            <a:pPr lvl="2"/>
            <a:r>
              <a:rPr lang="zh-CN" altLang="en-US" dirty="0"/>
              <a:t>因为</a:t>
            </a:r>
            <a:r>
              <a:rPr lang="en-US" altLang="zh-CN" dirty="0" err="1"/>
              <a:t>lightgbm</a:t>
            </a:r>
            <a:r>
              <a:rPr lang="zh-CN" altLang="en-US" dirty="0"/>
              <a:t>在做树的节点分裂的时候，对于</a:t>
            </a:r>
            <a:r>
              <a:rPr lang="en-US" altLang="zh-CN" dirty="0"/>
              <a:t>category</a:t>
            </a:r>
            <a:r>
              <a:rPr lang="zh-CN" altLang="en-US" dirty="0"/>
              <a:t>特征的候选分裂点计算过程不涉及排序。</a:t>
            </a:r>
            <a:endParaRPr lang="en-US" altLang="zh-CN" dirty="0"/>
          </a:p>
        </p:txBody>
      </p:sp>
    </p:spTree>
    <p:extLst>
      <p:ext uri="{BB962C8B-B14F-4D97-AF65-F5344CB8AC3E}">
        <p14:creationId xmlns:p14="http://schemas.microsoft.com/office/powerpoint/2010/main" val="19571597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3780-E22B-4C6C-9C18-27AC265502CB}"/>
              </a:ext>
            </a:extLst>
          </p:cNvPr>
          <p:cNvSpPr>
            <a:spLocks noGrp="1"/>
          </p:cNvSpPr>
          <p:nvPr>
            <p:ph type="title"/>
          </p:nvPr>
        </p:nvSpPr>
        <p:spPr/>
        <p:txBody>
          <a:bodyPr/>
          <a:lstStyle/>
          <a:p>
            <a:r>
              <a:rPr lang="zh-CN" altLang="en-US" dirty="0"/>
              <a:t>总结</a:t>
            </a:r>
            <a:endParaRPr lang="en-US" dirty="0"/>
          </a:p>
        </p:txBody>
      </p:sp>
      <p:sp>
        <p:nvSpPr>
          <p:cNvPr id="3" name="Content Placeholder 2">
            <a:extLst>
              <a:ext uri="{FF2B5EF4-FFF2-40B4-BE49-F238E27FC236}">
                <a16:creationId xmlns:a16="http://schemas.microsoft.com/office/drawing/2014/main" id="{4D8B28DF-6B26-4A2A-B938-6B7C1CC0FCE8}"/>
              </a:ext>
            </a:extLst>
          </p:cNvPr>
          <p:cNvSpPr>
            <a:spLocks noGrp="1"/>
          </p:cNvSpPr>
          <p:nvPr>
            <p:ph idx="1"/>
          </p:nvPr>
        </p:nvSpPr>
        <p:spPr/>
        <p:txBody>
          <a:bodyPr/>
          <a:lstStyle/>
          <a:p>
            <a:r>
              <a:rPr lang="zh-CN" altLang="en-US" b="1" dirty="0">
                <a:solidFill>
                  <a:srgbClr val="FF0000"/>
                </a:solidFill>
              </a:rPr>
              <a:t>先调样本和特征，然后在调模型</a:t>
            </a:r>
            <a:r>
              <a:rPr lang="zh-CN" altLang="en-US" dirty="0">
                <a:solidFill>
                  <a:srgbClr val="FF0000"/>
                </a:solidFill>
              </a:rPr>
              <a:t>。</a:t>
            </a:r>
            <a:endParaRPr lang="en-US" altLang="zh-CN" dirty="0">
              <a:solidFill>
                <a:srgbClr val="FF0000"/>
              </a:solidFill>
            </a:endParaRPr>
          </a:p>
          <a:p>
            <a:r>
              <a:rPr lang="zh-CN" altLang="en-US" b="1" dirty="0"/>
              <a:t>在换更复杂的模型之前，考虑特征工程是否做到位了</a:t>
            </a:r>
            <a:r>
              <a:rPr lang="zh-CN" altLang="en-US" dirty="0"/>
              <a:t>。</a:t>
            </a:r>
            <a:endParaRPr lang="en-US" altLang="zh-CN" dirty="0"/>
          </a:p>
          <a:p>
            <a:r>
              <a:rPr lang="zh-CN" altLang="en-US" dirty="0"/>
              <a:t>算法工程师除了关注模型本身，</a:t>
            </a:r>
            <a:r>
              <a:rPr lang="zh-CN" altLang="en-US" b="1" dirty="0"/>
              <a:t>应该花更多的时间在特征工程上</a:t>
            </a:r>
            <a:r>
              <a:rPr lang="zh-CN" altLang="en-US" dirty="0"/>
              <a:t>。</a:t>
            </a:r>
            <a:endParaRPr lang="en-US" altLang="zh-CN" dirty="0"/>
          </a:p>
          <a:p>
            <a:r>
              <a:rPr lang="zh-CN" altLang="en-US" dirty="0"/>
              <a:t>发现线上效果不好的时候，</a:t>
            </a:r>
            <a:r>
              <a:rPr lang="zh-CN" altLang="en-US" b="1" dirty="0"/>
              <a:t>第一时间去检查样本和特征</a:t>
            </a:r>
            <a:r>
              <a:rPr lang="zh-CN" altLang="en-US" dirty="0"/>
              <a:t>。</a:t>
            </a:r>
            <a:endParaRPr lang="en-US" dirty="0"/>
          </a:p>
        </p:txBody>
      </p:sp>
    </p:spTree>
    <p:extLst>
      <p:ext uri="{BB962C8B-B14F-4D97-AF65-F5344CB8AC3E}">
        <p14:creationId xmlns:p14="http://schemas.microsoft.com/office/powerpoint/2010/main" val="42837611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458" y="2921713"/>
            <a:ext cx="10515600" cy="1325563"/>
          </a:xfrm>
        </p:spPr>
        <p:txBody>
          <a:bodyPr/>
          <a:lstStyle/>
          <a:p>
            <a:pPr algn="ctr"/>
            <a:r>
              <a:rPr lang="zh-CN" altLang="en-US" dirty="0"/>
              <a:t>谢谢！</a:t>
            </a:r>
            <a:endParaRPr lang="en-US" dirty="0"/>
          </a:p>
        </p:txBody>
      </p:sp>
    </p:spTree>
    <p:extLst>
      <p:ext uri="{BB962C8B-B14F-4D97-AF65-F5344CB8AC3E}">
        <p14:creationId xmlns:p14="http://schemas.microsoft.com/office/powerpoint/2010/main" val="131838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11799"/>
          </a:xfrm>
        </p:spPr>
        <p:txBody>
          <a:bodyPr/>
          <a:lstStyle/>
          <a:p>
            <a:r>
              <a:rPr lang="zh-CN" altLang="en-US" dirty="0"/>
              <a:t>什么是好的特征？</a:t>
            </a:r>
            <a:endParaRPr lang="en-US" dirty="0"/>
          </a:p>
        </p:txBody>
      </p:sp>
      <p:sp>
        <p:nvSpPr>
          <p:cNvPr id="3" name="Content Placeholder 2"/>
          <p:cNvSpPr>
            <a:spLocks noGrp="1"/>
          </p:cNvSpPr>
          <p:nvPr>
            <p:ph idx="1"/>
          </p:nvPr>
        </p:nvSpPr>
        <p:spPr>
          <a:xfrm>
            <a:off x="838200" y="1876925"/>
            <a:ext cx="10515600" cy="4620128"/>
          </a:xfrm>
        </p:spPr>
        <p:txBody>
          <a:bodyPr>
            <a:normAutofit/>
          </a:bodyPr>
          <a:lstStyle/>
          <a:p>
            <a:r>
              <a:rPr lang="zh-CN" altLang="en-US" b="1" dirty="0"/>
              <a:t>对当前任务有用的特征</a:t>
            </a:r>
            <a:endParaRPr lang="en-US" altLang="zh-CN" b="1" dirty="0"/>
          </a:p>
          <a:p>
            <a:pPr lvl="1"/>
            <a:r>
              <a:rPr lang="zh-CN" altLang="en-US" dirty="0"/>
              <a:t>特征的好坏一定要放在具体的上下文中来看。</a:t>
            </a:r>
            <a:endParaRPr lang="en-US" altLang="zh-CN" dirty="0"/>
          </a:p>
          <a:p>
            <a:r>
              <a:rPr lang="zh-CN" altLang="en-US" b="1" dirty="0"/>
              <a:t>好的</a:t>
            </a:r>
            <a:r>
              <a:rPr lang="en-US" altLang="zh-CN" b="1" dirty="0"/>
              <a:t>category</a:t>
            </a:r>
            <a:r>
              <a:rPr lang="zh-CN" altLang="en-US" b="1" dirty="0"/>
              <a:t>特征的枚举值应在数据集中出现多次比如 </a:t>
            </a:r>
            <a:r>
              <a:rPr lang="en-US" altLang="zh-CN" b="1" dirty="0"/>
              <a:t>5 </a:t>
            </a:r>
            <a:r>
              <a:rPr lang="zh-CN" altLang="en-US" b="1" dirty="0"/>
              <a:t>次以上</a:t>
            </a:r>
            <a:endParaRPr lang="en-US" altLang="zh-CN" b="1" dirty="0"/>
          </a:p>
          <a:p>
            <a:r>
              <a:rPr lang="zh-CN" altLang="en-US" b="1" dirty="0"/>
              <a:t>最好具有清晰明确的含义</a:t>
            </a:r>
            <a:r>
              <a:rPr lang="zh-CN" altLang="en-US" dirty="0"/>
              <a:t>（见文识意）</a:t>
            </a:r>
            <a:endParaRPr lang="en-US" altLang="zh-CN" dirty="0"/>
          </a:p>
          <a:p>
            <a:r>
              <a:rPr lang="zh-CN" altLang="en-US" dirty="0"/>
              <a:t>特征的值不应该超出语义范围或者业务知识范围</a:t>
            </a:r>
            <a:endParaRPr lang="en-US" altLang="zh-CN" dirty="0"/>
          </a:p>
          <a:p>
            <a:r>
              <a:rPr lang="zh-CN" altLang="en-US" b="1" dirty="0"/>
              <a:t>与目标变量相关性高的特征</a:t>
            </a:r>
            <a:r>
              <a:rPr lang="zh-CN" altLang="en-US" dirty="0"/>
              <a:t>（包括正相关和负相关）。</a:t>
            </a:r>
            <a:endParaRPr lang="en-US" altLang="zh-CN" dirty="0"/>
          </a:p>
          <a:p>
            <a:pPr lvl="1"/>
            <a:r>
              <a:rPr lang="zh-CN" altLang="en-US" dirty="0"/>
              <a:t>经常叫这样的特征是</a:t>
            </a:r>
            <a:r>
              <a:rPr lang="en-US" altLang="zh-CN" dirty="0"/>
              <a:t>“</a:t>
            </a:r>
            <a:r>
              <a:rPr lang="zh-CN" altLang="en-US" b="1" dirty="0"/>
              <a:t>强特征</a:t>
            </a:r>
            <a:r>
              <a:rPr lang="en-US" altLang="zh-CN" dirty="0"/>
              <a:t>"</a:t>
            </a:r>
            <a:endParaRPr lang="zh-CN" altLang="en-US" dirty="0"/>
          </a:p>
          <a:p>
            <a:endParaRPr lang="en-US" dirty="0"/>
          </a:p>
        </p:txBody>
      </p:sp>
    </p:spTree>
    <p:extLst>
      <p:ext uri="{BB962C8B-B14F-4D97-AF65-F5344CB8AC3E}">
        <p14:creationId xmlns:p14="http://schemas.microsoft.com/office/powerpoint/2010/main" val="2083616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236748</TotalTime>
  <Words>22468</Words>
  <Application>Microsoft Office PowerPoint</Application>
  <PresentationFormat>Widescreen</PresentationFormat>
  <Paragraphs>873</Paragraphs>
  <Slides>81</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等线</vt:lpstr>
      <vt:lpstr>等线 Light</vt:lpstr>
      <vt:lpstr>Arial</vt:lpstr>
      <vt:lpstr>Calibri</vt:lpstr>
      <vt:lpstr>Calibri Light</vt:lpstr>
      <vt:lpstr>Office Theme</vt:lpstr>
      <vt:lpstr>Data-centric AI之特征工程</vt:lpstr>
      <vt:lpstr>序言</vt:lpstr>
      <vt:lpstr>议程</vt:lpstr>
      <vt:lpstr>什么是特征？</vt:lpstr>
      <vt:lpstr>Continue……</vt:lpstr>
      <vt:lpstr>连续特征和category特征（非常非常重要）</vt:lpstr>
      <vt:lpstr>Tips</vt:lpstr>
      <vt:lpstr>Continue……</vt:lpstr>
      <vt:lpstr>什么是好的特征？</vt:lpstr>
      <vt:lpstr>特征工程概览（下图是广义的特征工程）</vt:lpstr>
      <vt:lpstr>Continue……</vt:lpstr>
      <vt:lpstr>特征预处理---------字符串特征转换为数字特征</vt:lpstr>
      <vt:lpstr>Continue……</vt:lpstr>
      <vt:lpstr>特征预处理-------异常值处理</vt:lpstr>
      <vt:lpstr>Continue….</vt:lpstr>
      <vt:lpstr>特征预处理-------缺失值处理</vt:lpstr>
      <vt:lpstr>Continue……</vt:lpstr>
      <vt:lpstr>Continue…..</vt:lpstr>
      <vt:lpstr>Continue……</vt:lpstr>
      <vt:lpstr>Continue……</vt:lpstr>
      <vt:lpstr>Continue……</vt:lpstr>
      <vt:lpstr>Continue…..</vt:lpstr>
      <vt:lpstr>Continue….</vt:lpstr>
      <vt:lpstr>特征预处理----类别不均衡处理</vt:lpstr>
      <vt:lpstr>Continue……</vt:lpstr>
      <vt:lpstr>Continue…….</vt:lpstr>
      <vt:lpstr>处理样本类别不均衡的方法？</vt:lpstr>
      <vt:lpstr>Continue……</vt:lpstr>
      <vt:lpstr>Continue….</vt:lpstr>
      <vt:lpstr>Continue……</vt:lpstr>
      <vt:lpstr>Continue….</vt:lpstr>
      <vt:lpstr>Tips</vt:lpstr>
      <vt:lpstr>特征预处理-----特征变换</vt:lpstr>
      <vt:lpstr>连续性特征离散化</vt:lpstr>
      <vt:lpstr>Continue…..</vt:lpstr>
      <vt:lpstr>Tips： </vt:lpstr>
      <vt:lpstr>离散化的方法</vt:lpstr>
      <vt:lpstr>Continue……</vt:lpstr>
      <vt:lpstr>Tips</vt:lpstr>
      <vt:lpstr>数值型category特征编码</vt:lpstr>
      <vt:lpstr>Category特征常用的编码方式：</vt:lpstr>
      <vt:lpstr>Continue…..</vt:lpstr>
      <vt:lpstr>Continue……</vt:lpstr>
      <vt:lpstr>Continue…….</vt:lpstr>
      <vt:lpstr>Continue……</vt:lpstr>
      <vt:lpstr>Tips</vt:lpstr>
      <vt:lpstr>Continue……</vt:lpstr>
      <vt:lpstr>Continue…..</vt:lpstr>
      <vt:lpstr>多值category特征的编码方式</vt:lpstr>
      <vt:lpstr>Continue……</vt:lpstr>
      <vt:lpstr>特征缩放scaling</vt:lpstr>
      <vt:lpstr>Continue……</vt:lpstr>
      <vt:lpstr>Tips</vt:lpstr>
      <vt:lpstr>Continue….</vt:lpstr>
      <vt:lpstr>Continue…..</vt:lpstr>
      <vt:lpstr>特征生成</vt:lpstr>
      <vt:lpstr>Tips</vt:lpstr>
      <vt:lpstr>特征生成的常用方法</vt:lpstr>
      <vt:lpstr>Continue……</vt:lpstr>
      <vt:lpstr>Continue…..</vt:lpstr>
      <vt:lpstr>Continue…….</vt:lpstr>
      <vt:lpstr>Continue……</vt:lpstr>
      <vt:lpstr>特征选择</vt:lpstr>
      <vt:lpstr>Continue……</vt:lpstr>
      <vt:lpstr>Continue…..</vt:lpstr>
      <vt:lpstr>三种常见的特征选择方法</vt:lpstr>
      <vt:lpstr>Continue…..</vt:lpstr>
      <vt:lpstr>Continue….</vt:lpstr>
      <vt:lpstr>特征降维</vt:lpstr>
      <vt:lpstr>Continue……</vt:lpstr>
      <vt:lpstr>Continue….</vt:lpstr>
      <vt:lpstr>Continue….</vt:lpstr>
      <vt:lpstr>Continue….</vt:lpstr>
      <vt:lpstr>Continue….</vt:lpstr>
      <vt:lpstr>Continue…..</vt:lpstr>
      <vt:lpstr>Continue…..</vt:lpstr>
      <vt:lpstr>Continue….</vt:lpstr>
      <vt:lpstr>Continue…..</vt:lpstr>
      <vt:lpstr>Continue….</vt:lpstr>
      <vt:lpstr>总结</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机器学习入门</dc:title>
  <dc:creator>Liang, Yuhui</dc:creator>
  <cp:lastModifiedBy>Liang, Yuhui</cp:lastModifiedBy>
  <cp:revision>5514</cp:revision>
  <dcterms:created xsi:type="dcterms:W3CDTF">2018-08-20T14:47:13Z</dcterms:created>
  <dcterms:modified xsi:type="dcterms:W3CDTF">2022-05-20T07:25:24Z</dcterms:modified>
</cp:coreProperties>
</file>