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147479006" r:id="rId3"/>
    <p:sldId id="2147479002" r:id="rId4"/>
    <p:sldId id="2147477636" r:id="rId5"/>
    <p:sldId id="2147477627" r:id="rId6"/>
    <p:sldId id="2147479003" r:id="rId7"/>
    <p:sldId id="2147477634" r:id="rId8"/>
    <p:sldId id="2147478996" r:id="rId9"/>
    <p:sldId id="2147477628" r:id="rId10"/>
    <p:sldId id="2147477629" r:id="rId11"/>
    <p:sldId id="2147478997" r:id="rId12"/>
    <p:sldId id="2147479005" r:id="rId13"/>
    <p:sldId id="2147477632" r:id="rId14"/>
    <p:sldId id="2147478998" r:id="rId15"/>
    <p:sldId id="293" r:id="rId16"/>
    <p:sldId id="2147479004" r:id="rId17"/>
    <p:sldId id="2147478999" r:id="rId18"/>
    <p:sldId id="2147478992" r:id="rId19"/>
    <p:sldId id="21474776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57" autoAdjust="0"/>
  </p:normalViewPr>
  <p:slideViewPr>
    <p:cSldViewPr snapToGrid="0">
      <p:cViewPr varScale="1">
        <p:scale>
          <a:sx n="73" d="100"/>
          <a:sy n="73" d="100"/>
        </p:scale>
        <p:origin x="4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D91B2-B2C9-450A-89D6-4B86558F01C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DECD-EE28-41CC-A2CC-A376E2E7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hu_zhiting/article/details/127725244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https://www.labellerr.com/blog/data-collection-and-preprocessing-for-large-language-models/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88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6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https://gist.github.com/ritwikraha/77e79990992043f60a9588610b2781c5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https://quickcreator.io/seo/simple-3-step-guide-for-llm-training-data/</a:t>
            </a:r>
          </a:p>
          <a:p>
            <a:r>
              <a:rPr lang="en-US" dirty="0"/>
              <a:t>https://www.forbes.com/sites/shashankagarwal/2023/12/27/demystifying-data-preparation-for-llma-strategic-guide-for-leaders/?sh=2e5ba482f8d0</a:t>
            </a:r>
          </a:p>
          <a:p>
            <a:r>
              <a:rPr lang="en-US" dirty="0"/>
              <a:t>https://www.turing.com/resources/building-effective-data-strategy-for-llm-training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处理文本中的缩写词（可选）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zh-CN" altLang="en-US" dirty="0"/>
              <a:t>数据格式规范化：</a:t>
            </a:r>
            <a:endParaRPr lang="en-US" altLang="zh-CN" dirty="0"/>
          </a:p>
          <a:p>
            <a:pPr lvl="1"/>
            <a:r>
              <a:rPr lang="zh-CN" altLang="en-US" dirty="0"/>
              <a:t>一般是</a:t>
            </a:r>
            <a:r>
              <a:rPr lang="en-US" altLang="zh-CN" dirty="0"/>
              <a:t>FT</a:t>
            </a:r>
            <a:r>
              <a:rPr lang="zh-CN" altLang="en-US" dirty="0"/>
              <a:t>的时候，样本的对齐需要规范化（必须）。</a:t>
            </a:r>
            <a:endParaRPr lang="en-US" altLang="zh-CN" dirty="0"/>
          </a:p>
          <a:p>
            <a:pPr lvl="1"/>
            <a:r>
              <a:rPr lang="zh-CN" altLang="en-US" dirty="0"/>
              <a:t>有些特别的任务，在</a:t>
            </a:r>
            <a:r>
              <a:rPr lang="en-US" altLang="zh-CN" dirty="0"/>
              <a:t>pretrain</a:t>
            </a:r>
            <a:r>
              <a:rPr lang="zh-CN" altLang="en-US" dirty="0"/>
              <a:t>阶段就建模该任务的话，也需要把该任务对应的样本规范化。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如果数据集中涉及结构化的数据，可以考虑对结构化数据的</a:t>
            </a:r>
            <a:r>
              <a:rPr lang="en-US" altLang="zh-CN" dirty="0"/>
              <a:t>outlier</a:t>
            </a:r>
            <a:r>
              <a:rPr lang="zh-CN" altLang="en-US" dirty="0"/>
              <a:t>的识别和去除。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65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标准定义了四种归一化格式，</a:t>
            </a:r>
            <a:r>
              <a:rPr lang="en-US" altLang="zh-CN" dirty="0"/>
              <a:t>NFD</a:t>
            </a:r>
            <a:r>
              <a:rPr lang="zh-CN" altLang="en-US" dirty="0"/>
              <a:t>是其中一种。</a:t>
            </a:r>
            <a:r>
              <a:rPr lang="en-US" dirty="0"/>
              <a:t>NFD</a:t>
            </a:r>
            <a:r>
              <a:rPr lang="zh-CN" altLang="en-US" dirty="0"/>
              <a:t>是指使用规范分解（</a:t>
            </a:r>
            <a:r>
              <a:rPr lang="en-US" dirty="0"/>
              <a:t>canonical decomposition）</a:t>
            </a:r>
            <a:r>
              <a:rPr lang="zh-CN" altLang="en-US" dirty="0"/>
              <a:t>将</a:t>
            </a:r>
            <a:r>
              <a:rPr lang="en-US" dirty="0"/>
              <a:t>Unicode</a:t>
            </a:r>
            <a:r>
              <a:rPr lang="zh-CN" altLang="en-US" dirty="0"/>
              <a:t>字符串转换成一系列基本字符和组合符号的组合。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</a:t>
            </a:r>
            <a:r>
              <a:rPr lang="en-US" altLang="zh-CN" dirty="0" err="1"/>
              <a:t>inhash</a:t>
            </a:r>
            <a:r>
              <a:rPr lang="zh-CN" altLang="en-US" dirty="0"/>
              <a:t>和</a:t>
            </a:r>
            <a:r>
              <a:rPr lang="en-US" altLang="zh-CN" dirty="0"/>
              <a:t>Sim</a:t>
            </a:r>
            <a:r>
              <a:rPr lang="zh-CN" altLang="en-US" dirty="0"/>
              <a:t>是</a:t>
            </a:r>
            <a:r>
              <a:rPr lang="en-US" altLang="zh-CN" dirty="0"/>
              <a:t>LSH</a:t>
            </a:r>
            <a:r>
              <a:rPr lang="zh-CN" altLang="en-US" dirty="0"/>
              <a:t>的两种实现。</a:t>
            </a:r>
            <a:endParaRPr lang="en-US" altLang="zh-CN" sz="1200" dirty="0">
              <a:effectLst/>
              <a:latin typeface="+mn-lt"/>
              <a:ea typeface="+mn-ea"/>
              <a:cs typeface="+mn-cs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SimHash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算法原理与应用：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https://blog.csdn.net/hu_zhiting/article/details/127725244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simhash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是一种能计算文档相似度的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算法（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simhash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LSH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的一种实现）。通过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simhash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能将一篇文章映射成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64bit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，再比较两篇文章的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64bit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的海明距离，就能知道文章的相似程序。若两篇文章的海明距离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&lt;=3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，可认为这两篇文章很相近，可认为它们是重复的文章。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https://zhuanlan.zhihu.com/p/638466685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 </a:t>
            </a:r>
            <a:r>
              <a:rPr lang="en-US" b="1" dirty="0" err="1"/>
              <a:t>AutoTokenizer.train_new_from_iterator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zh-CN" altLang="en-US" dirty="0"/>
              <a:t>仅当您使用的标记器是“快速（</a:t>
            </a:r>
            <a:r>
              <a:rPr lang="en-US" dirty="0"/>
              <a:t>fast）”</a:t>
            </a:r>
            <a:r>
              <a:rPr lang="zh-CN" altLang="en-US" dirty="0"/>
              <a:t>标记器时才有效。</a:t>
            </a:r>
            <a:r>
              <a:rPr lang="en-US" dirty="0"/>
              <a:t>Transformers </a:t>
            </a:r>
            <a:r>
              <a:rPr lang="zh-CN" altLang="en-US" dirty="0"/>
              <a:t>库包含两种类型的标记器：一些完全用 </a:t>
            </a:r>
            <a:r>
              <a:rPr lang="en-US" dirty="0"/>
              <a:t>Python </a:t>
            </a:r>
            <a:r>
              <a:rPr lang="zh-CN" altLang="en-US" dirty="0"/>
              <a:t>编写，而另一些（快速的）由 </a:t>
            </a:r>
            <a:r>
              <a:rPr lang="en-US" dirty="0"/>
              <a:t>Tokenizers </a:t>
            </a:r>
            <a:r>
              <a:rPr lang="zh-CN" altLang="en-US" dirty="0"/>
              <a:t>库支持，该库用</a:t>
            </a:r>
            <a:r>
              <a:rPr lang="en-US" dirty="0">
                <a:hlinkClick r:id="rId3"/>
              </a:rPr>
              <a:t>Rust</a:t>
            </a:r>
            <a:r>
              <a:rPr lang="zh-CN" altLang="en-US" dirty="0"/>
              <a:t>编程语言编写。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https://github.com/huggingface/notebooks/blob/main/examples/tokenizer_training.ipynb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56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2DECD-EE28-41CC-A2CC-A376E2E7F9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FDE35-1C8F-4349-8FE2-8C0EF52A45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EE94-2364-4FC7-B1BB-398CE01F3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65FFC-4AEB-437C-B6D4-6BEA46303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699B-E063-4F1E-AC6A-DAB0DD24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32F8-21CB-492B-8DD7-B280A0E7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653F-6619-4127-9B53-E1310105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3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E7C6-C62C-4BCF-9C21-B9619F03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FC2F-CBBB-47C7-97E3-AA2F8D67A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0B2E-35B5-485E-9D81-175B1548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BFE5-A837-4F80-BEAD-674EC192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D1BA-B349-43B1-87CD-2F4D8193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3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78F6E-C6D7-4ED4-83E6-1F5AF2AD2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8582F-6241-4E14-AC5F-42D82A3B3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AE00B-2054-4FA4-A89F-14CE6947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E5171-33BE-4B02-9C13-59426DB1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C24FB-665E-4774-9089-1507C429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407E-8E7C-4DFF-8C75-458E3B2E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4463-2A47-4C15-BE3E-2B355124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E62A-DBC5-4421-A662-76CBAE2F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8F84D-B2D5-49C7-810E-F65DE345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285B9-8F9A-404B-855C-AEBE1B99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8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14BC-B8A4-4AFD-B256-A9E777E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CF5A-24F1-4D78-B08E-1ED08C7B5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99CC1-F35E-4F44-9883-94ED4A88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E994-7419-42E1-A2D2-806B877C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95FB-540F-4D4F-8A1C-1EF703AF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6557-A100-4DBB-953A-7E68C253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C5C7-AB7D-4C0F-9C22-2029422CD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7AAC6-23DC-47CE-A9E4-B9C7CB8EB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F7C1-3981-459A-B0A3-585A24B5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4A857-8CE9-48E2-83A8-808A251B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F39BD-8F31-41A1-B4BA-174FA86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5F54-23BA-435B-AB66-99CF8552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9AF79-F499-4203-B48F-1843A998C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51709-F2B3-483E-9574-0FB73C9C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687E-3875-4E42-8836-5EBE99A0E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22435-30A4-4C84-99FB-06934DDE6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0C3AC-84B4-4D57-B4E9-4B5DDC1F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89ABE-E4E5-4F38-95B3-FCD224A4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E39DB-2698-4212-BE37-D30AAE6F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4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C020-3118-4E12-8ACF-7F4C50DF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F2BCA-38FA-4432-A2F7-86B67167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C42B1-51CA-4198-A662-6D7E3C31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A19B1-F04B-4BB8-9E33-CC514A0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5F743-6B12-4F7B-849F-C8D264AD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092BE-DB4B-4140-AAFE-92974B20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CF1D-B671-4413-81AF-5139E949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6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6392-E7AF-460C-B7D7-D7878089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EC2A-8B53-4D8E-8EB2-26FAA105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66A1B-2E43-45CD-AAC6-D53AFB7E3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B3ED5-E12F-43F9-A759-A2AA762B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74691-CE09-42F1-8EAD-14F95BFC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1F774-CBDD-46D4-BF14-8181A05E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049E-BFF7-4D48-95B7-DB288539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7A798-AC8E-439A-B5FC-FF595B462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833F6-C976-45BA-8E9E-04A180087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C12F8-CAB3-4ACB-9B5F-64007380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1415-0CD1-4460-84DC-4BF55AC09D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378-E286-4DAF-AD04-3371C188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5020D-332D-4598-BD42-23E2DBE7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7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872C2-C9DA-45C3-9068-4F9B600F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55E12-4256-4566-8E08-E93D69E8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52DE-8ABA-4248-82FA-145B3B944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1415-0CD1-4460-84DC-4BF55AC09D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EB1E-F8DB-4E97-9E36-9D00FB632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68D6-0CA1-4A14-B447-DA16FB6F8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0E70-D868-489F-B5EA-7710E97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zhihu.com/?target=https%3A//trafilatura.readthedocs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pypi.org/project/langdetec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48F9-CBCA-49A5-B642-C3880B7FB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8" y="1122363"/>
            <a:ext cx="11585448" cy="2387600"/>
          </a:xfrm>
        </p:spPr>
        <p:txBody>
          <a:bodyPr/>
          <a:lstStyle/>
          <a:p>
            <a:r>
              <a:rPr lang="en-US" dirty="0"/>
              <a:t>LLM Pretrain</a:t>
            </a:r>
            <a:r>
              <a:rPr lang="zh-CN" altLang="en-US" dirty="0"/>
              <a:t>和</a:t>
            </a:r>
            <a:r>
              <a:rPr lang="en-US" altLang="zh-CN" dirty="0"/>
              <a:t>SFT</a:t>
            </a:r>
            <a:r>
              <a:rPr lang="zh-CN" altLang="en-US" dirty="0"/>
              <a:t>的数据预处理</a:t>
            </a:r>
            <a:r>
              <a:rPr lang="en-US" altLang="zh-CN" dirty="0"/>
              <a:t>tips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8440E-FE0B-4F1E-A0B8-22CCEA5FC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520" y="3720910"/>
            <a:ext cx="9144000" cy="1655762"/>
          </a:xfrm>
        </p:spPr>
        <p:txBody>
          <a:bodyPr/>
          <a:lstStyle/>
          <a:p>
            <a:r>
              <a:rPr lang="zh-CN" altLang="en-US" dirty="0"/>
              <a:t>梁宇辉 </a:t>
            </a:r>
            <a:endParaRPr lang="en-US" altLang="zh-CN" dirty="0"/>
          </a:p>
          <a:p>
            <a:r>
              <a:rPr lang="en-US" altLang="zh-CN" dirty="0"/>
              <a:t>AWS GCR ML 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2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152F-BA3B-4A38-B086-0FA3D7B0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4792"/>
          </a:xfrm>
        </p:spPr>
        <p:txBody>
          <a:bodyPr>
            <a:normAutofit/>
          </a:bodyPr>
          <a:lstStyle/>
          <a:p>
            <a:r>
              <a:rPr lang="en-US" altLang="zh-CN" dirty="0"/>
              <a:t>LLM Pretraining</a:t>
            </a:r>
            <a:r>
              <a:rPr lang="zh-CN" altLang="en-US" dirty="0"/>
              <a:t>数据预处理之数据去重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08C2-FB71-4FD9-9C4F-7E34D4CCD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593"/>
            <a:ext cx="10515600" cy="4570451"/>
          </a:xfrm>
        </p:spPr>
        <p:txBody>
          <a:bodyPr>
            <a:normAutofit/>
          </a:bodyPr>
          <a:lstStyle/>
          <a:p>
            <a:r>
              <a:rPr lang="zh-CN" altLang="en-US" dirty="0"/>
              <a:t>去重前的</a:t>
            </a:r>
            <a:r>
              <a:rPr lang="zh-CN" altLang="en-US" b="1" dirty="0"/>
              <a:t>规范化处理</a:t>
            </a:r>
            <a:r>
              <a:rPr lang="zh-CN" altLang="en-US" dirty="0"/>
              <a:t>（</a:t>
            </a:r>
            <a:r>
              <a:rPr lang="zh-CN" altLang="en-US" b="1" dirty="0"/>
              <a:t>可选</a:t>
            </a:r>
            <a:r>
              <a:rPr lang="zh-CN" altLang="en-US" dirty="0"/>
              <a:t>；</a:t>
            </a:r>
            <a:r>
              <a:rPr lang="en-US" altLang="zh-CN" dirty="0"/>
              <a:t>from Falcon</a:t>
            </a:r>
            <a:r>
              <a:rPr lang="zh-CN" altLang="en-US" dirty="0"/>
              <a:t>的经验）</a:t>
            </a:r>
            <a:endParaRPr lang="en-US" altLang="zh-CN" dirty="0"/>
          </a:p>
          <a:p>
            <a:pPr lvl="1"/>
            <a:r>
              <a:rPr lang="zh-CN" altLang="en-US" dirty="0"/>
              <a:t> 去掉标点符号；</a:t>
            </a:r>
          </a:p>
          <a:p>
            <a:pPr lvl="1"/>
            <a:r>
              <a:rPr lang="zh-CN" altLang="en-US" dirty="0"/>
              <a:t> 把文本转换为小写；</a:t>
            </a:r>
          </a:p>
          <a:p>
            <a:pPr lvl="1"/>
            <a:r>
              <a:rPr lang="zh-CN" altLang="en-US" dirty="0"/>
              <a:t> 使用</a:t>
            </a:r>
            <a:r>
              <a:rPr lang="en-US" altLang="zh-CN" dirty="0"/>
              <a:t>NFD Unicode</a:t>
            </a:r>
            <a:r>
              <a:rPr lang="zh-CN" altLang="en-US" dirty="0"/>
              <a:t>规范化；</a:t>
            </a:r>
            <a:endParaRPr lang="en-US" altLang="zh-CN" dirty="0"/>
          </a:p>
          <a:p>
            <a:pPr lvl="2"/>
            <a:r>
              <a:rPr lang="zh-CN" altLang="en-US" dirty="0"/>
              <a:t>目的是为了让文本更一致，例如，会把字符</a:t>
            </a:r>
            <a:r>
              <a:rPr lang="en-US" altLang="zh-CN" dirty="0"/>
              <a:t>"é"</a:t>
            </a:r>
            <a:r>
              <a:rPr lang="zh-CN" altLang="en-US" dirty="0"/>
              <a:t>拆分为</a:t>
            </a:r>
            <a:r>
              <a:rPr lang="en-US" altLang="zh-CN" dirty="0"/>
              <a:t>"e"</a:t>
            </a:r>
            <a:r>
              <a:rPr lang="zh-CN" altLang="en-US" dirty="0"/>
              <a:t>和</a:t>
            </a:r>
            <a:r>
              <a:rPr lang="en-US" altLang="zh-CN" dirty="0"/>
              <a:t>"´"</a:t>
            </a:r>
            <a:r>
              <a:rPr lang="zh-CN" altLang="en-US" dirty="0"/>
              <a:t>两个部分。</a:t>
            </a:r>
          </a:p>
          <a:p>
            <a:pPr lvl="1"/>
            <a:r>
              <a:rPr lang="zh-CN" altLang="en-US" dirty="0"/>
              <a:t>去掉口音符号；</a:t>
            </a:r>
            <a:endParaRPr lang="en-US" altLang="zh-CN" dirty="0"/>
          </a:p>
          <a:p>
            <a:pPr lvl="2"/>
            <a:r>
              <a:rPr lang="zh-CN" altLang="en-US" dirty="0"/>
              <a:t>例如把</a:t>
            </a:r>
            <a:r>
              <a:rPr lang="en-US" altLang="zh-CN" dirty="0"/>
              <a:t>é</a:t>
            </a:r>
            <a:r>
              <a:rPr lang="zh-CN" altLang="en-US" dirty="0"/>
              <a:t>改为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è</a:t>
            </a:r>
            <a:r>
              <a:rPr lang="zh-CN" altLang="en-US" dirty="0"/>
              <a:t>改为</a:t>
            </a:r>
            <a:r>
              <a:rPr lang="en-US" altLang="zh-CN" dirty="0"/>
              <a:t>e</a:t>
            </a:r>
            <a:r>
              <a:rPr lang="zh-CN" altLang="en-US" dirty="0"/>
              <a:t>等。</a:t>
            </a:r>
          </a:p>
          <a:p>
            <a:pPr lvl="1"/>
            <a:r>
              <a:rPr lang="zh-CN" altLang="en-US" dirty="0"/>
              <a:t>把所有空格规范化：</a:t>
            </a:r>
            <a:endParaRPr lang="en-US" altLang="zh-CN" dirty="0"/>
          </a:p>
          <a:p>
            <a:pPr lvl="2"/>
            <a:r>
              <a:rPr lang="zh-CN" altLang="en-US" dirty="0"/>
              <a:t>比如把所有的制表符、换行符等空白字符，全部转换为普通空格。</a:t>
            </a:r>
            <a:endParaRPr lang="en-US" altLang="zh-CN" dirty="0"/>
          </a:p>
          <a:p>
            <a:r>
              <a:rPr lang="zh-CN" altLang="en-US" dirty="0"/>
              <a:t>去重粒度：</a:t>
            </a:r>
            <a:endParaRPr lang="en-US" altLang="zh-CN" dirty="0"/>
          </a:p>
          <a:p>
            <a:pPr lvl="1"/>
            <a:r>
              <a:rPr lang="en-US" altLang="zh-CN" dirty="0"/>
              <a:t>Sentence-level</a:t>
            </a:r>
            <a:r>
              <a:rPr lang="zh-CN" altLang="en-US" dirty="0"/>
              <a:t> </a:t>
            </a:r>
            <a:r>
              <a:rPr lang="en-US" altLang="zh-CN" dirty="0"/>
              <a:t>or document-level</a:t>
            </a:r>
          </a:p>
          <a:p>
            <a:pPr lvl="2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1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28C4-F4F6-4F21-B032-1570FC2A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41DE1-6D81-435F-A5ED-7BC078215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8855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去重方法：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Overlap ratio</a:t>
            </a:r>
            <a:r>
              <a:rPr lang="zh-CN" altLang="en-US" dirty="0"/>
              <a:t>去重（</a:t>
            </a:r>
            <a:r>
              <a:rPr lang="en-US" altLang="zh-CN" dirty="0"/>
              <a:t>Sentence-level</a:t>
            </a:r>
            <a:r>
              <a:rPr lang="zh-CN" altLang="en-US" dirty="0"/>
              <a:t> </a:t>
            </a:r>
            <a:r>
              <a:rPr lang="en-US" altLang="zh-CN" dirty="0"/>
              <a:t>or document-level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zh-CN" altLang="en-US" dirty="0"/>
              <a:t>即</a:t>
            </a:r>
            <a:r>
              <a:rPr lang="en-US" altLang="zh-CN" dirty="0"/>
              <a:t>overlap</a:t>
            </a:r>
            <a:r>
              <a:rPr lang="zh-CN" altLang="en-US" dirty="0"/>
              <a:t>的</a:t>
            </a:r>
            <a:r>
              <a:rPr lang="en-US" altLang="zh-CN" dirty="0"/>
              <a:t>word</a:t>
            </a:r>
            <a:r>
              <a:rPr lang="zh-CN" altLang="en-US" dirty="0"/>
              <a:t>或者</a:t>
            </a:r>
            <a:r>
              <a:rPr lang="en-US" altLang="zh-CN" dirty="0"/>
              <a:t>n-gram</a:t>
            </a:r>
            <a:r>
              <a:rPr lang="zh-CN" altLang="en-US" dirty="0"/>
              <a:t>的数量占比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LSH/</a:t>
            </a:r>
            <a:r>
              <a:rPr lang="zh-CN" altLang="en-US" dirty="0"/>
              <a:t>局部敏感哈希的去重（</a:t>
            </a:r>
            <a:r>
              <a:rPr lang="en-US" altLang="zh-CN" dirty="0"/>
              <a:t>for document-level 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zh-CN" altLang="en-US" b="1" dirty="0"/>
              <a:t>常用的海量数据去重方法；</a:t>
            </a:r>
            <a:endParaRPr lang="en-US" altLang="zh-CN" dirty="0"/>
          </a:p>
          <a:p>
            <a:pPr lvl="2"/>
            <a:r>
              <a:rPr lang="en-US" altLang="zh-CN" dirty="0" err="1"/>
              <a:t>Minhash</a:t>
            </a:r>
            <a:r>
              <a:rPr lang="en-US" altLang="zh-CN" dirty="0"/>
              <a:t> LSH</a:t>
            </a:r>
            <a:r>
              <a:rPr lang="zh-CN" altLang="en-US" dirty="0"/>
              <a:t>，</a:t>
            </a:r>
            <a:r>
              <a:rPr lang="en-US" altLang="zh-CN" dirty="0"/>
              <a:t>Sim LSH </a:t>
            </a:r>
          </a:p>
          <a:p>
            <a:pPr lvl="1"/>
            <a:r>
              <a:rPr lang="zh-CN" altLang="en-US" dirty="0"/>
              <a:t>基于后缀匹配的去重（</a:t>
            </a:r>
            <a:r>
              <a:rPr lang="en-US" altLang="zh-CN" dirty="0"/>
              <a:t>for sentence-level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zh-CN" altLang="en-US" dirty="0"/>
              <a:t>针对长子字符串的去重（比如连续</a:t>
            </a:r>
            <a:r>
              <a:rPr lang="en-US" altLang="zh-CN" dirty="0"/>
              <a:t>50</a:t>
            </a:r>
            <a:r>
              <a:rPr lang="zh-CN" altLang="en-US" dirty="0"/>
              <a:t>个词相同的子字符串，则认为这个长句子是相似的）</a:t>
            </a:r>
            <a:endParaRPr lang="en-US" altLang="zh-CN" dirty="0"/>
          </a:p>
          <a:p>
            <a:pPr lvl="2"/>
            <a:r>
              <a:rPr lang="zh-CN" altLang="en-US" dirty="0"/>
              <a:t>在英语模型的</a:t>
            </a:r>
            <a:r>
              <a:rPr lang="en-US" altLang="zh-CN" dirty="0"/>
              <a:t>pretrain</a:t>
            </a:r>
            <a:r>
              <a:rPr lang="zh-CN" altLang="en-US" dirty="0"/>
              <a:t>上比较有用（来自</a:t>
            </a:r>
            <a:r>
              <a:rPr lang="en-US" altLang="zh-CN" dirty="0" err="1"/>
              <a:t>BigScience</a:t>
            </a:r>
            <a:r>
              <a:rPr lang="zh-CN" altLang="en-US" dirty="0"/>
              <a:t>的经验）</a:t>
            </a:r>
            <a:endParaRPr lang="en-US" altLang="zh-CN" dirty="0"/>
          </a:p>
          <a:p>
            <a:pPr lvl="1"/>
            <a:r>
              <a:rPr lang="zh-CN" altLang="en-US" dirty="0"/>
              <a:t>基于精确匹配的去重（</a:t>
            </a:r>
            <a:r>
              <a:rPr lang="en-US" altLang="zh-CN" dirty="0"/>
              <a:t>for document-level 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zh-CN" altLang="en-US" dirty="0"/>
              <a:t>主要是针对代码模型的数据集</a:t>
            </a:r>
            <a:endParaRPr lang="en-US" altLang="zh-CN" dirty="0"/>
          </a:p>
          <a:p>
            <a:pPr lvl="1"/>
            <a:r>
              <a:rPr lang="zh-CN" altLang="en-US" dirty="0"/>
              <a:t>基于语义相似度的去重（</a:t>
            </a:r>
            <a:r>
              <a:rPr lang="en-US" altLang="zh-CN" dirty="0"/>
              <a:t>for document-level 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Embedding</a:t>
            </a:r>
            <a:r>
              <a:rPr lang="zh-CN" altLang="en-US" dirty="0"/>
              <a:t>相似度（这里需要考虑成本，目前</a:t>
            </a:r>
            <a:r>
              <a:rPr lang="zh-CN" altLang="en-US" b="1" dirty="0"/>
              <a:t>几乎在</a:t>
            </a:r>
            <a:r>
              <a:rPr lang="en-US" altLang="zh-CN" b="1" dirty="0"/>
              <a:t>pretrain</a:t>
            </a:r>
            <a:r>
              <a:rPr lang="zh-CN" altLang="en-US" b="1" dirty="0"/>
              <a:t>中不会用； 但是可以考虑在</a:t>
            </a:r>
            <a:r>
              <a:rPr lang="en-US" altLang="zh-CN" b="1" dirty="0"/>
              <a:t>SFT</a:t>
            </a:r>
            <a:r>
              <a:rPr lang="zh-CN" altLang="en-US" b="1" dirty="0"/>
              <a:t>中使用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确保训练数据和测试数据之间不存在</a:t>
            </a:r>
            <a:r>
              <a:rPr lang="en-US" altLang="zh-CN" dirty="0"/>
              <a:t>sample</a:t>
            </a:r>
            <a:r>
              <a:rPr lang="zh-CN" altLang="en-US" dirty="0"/>
              <a:t>级别的重复数据。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8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868B-6CCF-46AA-861A-A5B15A04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48169" cy="1325563"/>
          </a:xfrm>
        </p:spPr>
        <p:txBody>
          <a:bodyPr/>
          <a:lstStyle/>
          <a:p>
            <a:r>
              <a:rPr lang="en-US" altLang="zh-CN" dirty="0"/>
              <a:t>LLM Pretraining</a:t>
            </a:r>
            <a:r>
              <a:rPr lang="zh-CN" altLang="en-US" dirty="0"/>
              <a:t>数据预处理之</a:t>
            </a:r>
            <a:r>
              <a:rPr lang="en-US" altLang="zh-CN" dirty="0"/>
              <a:t>Tokenization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2889-5BE0-4ED4-B221-3AF826EB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Tokenizer</a:t>
            </a:r>
            <a:r>
              <a:rPr lang="zh-CN" altLang="en-US" dirty="0"/>
              <a:t>的思考：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LLM</a:t>
            </a:r>
            <a:r>
              <a:rPr lang="zh-CN" altLang="en-US" dirty="0"/>
              <a:t>的</a:t>
            </a:r>
            <a:r>
              <a:rPr lang="en-US" altLang="zh-CN" dirty="0"/>
              <a:t>Pretraining from scratch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选择</a:t>
            </a:r>
            <a:r>
              <a:rPr lang="en-US" altLang="zh-CN" dirty="0"/>
              <a:t>tokenizer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比如</a:t>
            </a:r>
            <a:r>
              <a:rPr lang="en-US" altLang="zh-CN" dirty="0"/>
              <a:t>BPE</a:t>
            </a:r>
            <a:r>
              <a:rPr lang="zh-CN" altLang="en-US" dirty="0"/>
              <a:t>（</a:t>
            </a:r>
            <a:r>
              <a:rPr lang="en-US" altLang="zh-CN" dirty="0"/>
              <a:t>llama</a:t>
            </a:r>
            <a:r>
              <a:rPr lang="zh-CN" altLang="en-US" dirty="0"/>
              <a:t>的</a:t>
            </a:r>
            <a:r>
              <a:rPr lang="en-US" altLang="zh-CN" dirty="0"/>
              <a:t>tokenizer</a:t>
            </a:r>
            <a:r>
              <a:rPr lang="zh-CN" altLang="en-US" dirty="0"/>
              <a:t>）</a:t>
            </a:r>
            <a:r>
              <a:rPr lang="en-US" dirty="0"/>
              <a:t>,  </a:t>
            </a:r>
            <a:r>
              <a:rPr lang="en-US" dirty="0" err="1"/>
              <a:t>WordPiece</a:t>
            </a:r>
            <a:r>
              <a:rPr lang="zh-CN" altLang="en-US" dirty="0"/>
              <a:t>等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从头开始训练</a:t>
            </a:r>
            <a:r>
              <a:rPr lang="en-US" altLang="zh-CN" dirty="0"/>
              <a:t>tokenizer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en-US" altLang="zh-CN" dirty="0"/>
              <a:t>Tokenizer. </a:t>
            </a:r>
            <a:r>
              <a:rPr lang="en-US" altLang="zh-CN" dirty="0" err="1"/>
              <a:t>train_from_iterator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LLM</a:t>
            </a:r>
            <a:r>
              <a:rPr lang="zh-CN" altLang="en-US" dirty="0"/>
              <a:t>的</a:t>
            </a:r>
            <a:r>
              <a:rPr lang="en-US" altLang="zh-CN" dirty="0"/>
              <a:t>Continue pretraining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首先要决定是否训练</a:t>
            </a:r>
            <a:r>
              <a:rPr lang="en-US" altLang="zh-CN" dirty="0"/>
              <a:t>tokenizer</a:t>
            </a:r>
            <a:r>
              <a:rPr lang="zh-CN" altLang="en-US" dirty="0"/>
              <a:t>；</a:t>
            </a:r>
            <a:endParaRPr lang="en-US" altLang="zh-CN" dirty="0"/>
          </a:p>
          <a:p>
            <a:pPr lvl="3"/>
            <a:r>
              <a:rPr lang="en-US" altLang="zh-CN" dirty="0"/>
              <a:t>Continue pretraining</a:t>
            </a:r>
            <a:r>
              <a:rPr lang="zh-CN" altLang="en-US" dirty="0"/>
              <a:t>的语料如果和之前</a:t>
            </a:r>
            <a:r>
              <a:rPr lang="en-US" altLang="zh-CN" dirty="0"/>
              <a:t>pretraining</a:t>
            </a:r>
            <a:r>
              <a:rPr lang="zh-CN" altLang="en-US" dirty="0"/>
              <a:t>的语料差别很大，就要考虑训练</a:t>
            </a:r>
            <a:r>
              <a:rPr lang="en-US" altLang="zh-CN" dirty="0"/>
              <a:t>tokenizer</a:t>
            </a:r>
            <a:r>
              <a:rPr lang="zh-CN" altLang="en-US" dirty="0"/>
              <a:t>了。 </a:t>
            </a:r>
            <a:endParaRPr lang="en-US" altLang="zh-CN" dirty="0"/>
          </a:p>
          <a:p>
            <a:pPr lvl="2"/>
            <a:r>
              <a:rPr lang="zh-CN" altLang="en-US" dirty="0"/>
              <a:t>如果决定训练</a:t>
            </a:r>
            <a:r>
              <a:rPr lang="en-US" altLang="zh-CN" dirty="0"/>
              <a:t>tokenizer</a:t>
            </a:r>
            <a:r>
              <a:rPr lang="zh-CN" altLang="en-US" dirty="0"/>
              <a:t>，可以基于该</a:t>
            </a:r>
            <a:r>
              <a:rPr lang="en-US" dirty="0"/>
              <a:t>pretrain</a:t>
            </a:r>
            <a:r>
              <a:rPr lang="zh-CN" altLang="en-US" dirty="0"/>
              <a:t>模型的</a:t>
            </a:r>
            <a:r>
              <a:rPr lang="en-US" dirty="0"/>
              <a:t>tokenizer</a:t>
            </a:r>
            <a:r>
              <a:rPr lang="zh-CN" altLang="en-US" dirty="0"/>
              <a:t>来继续训练从而扩展词表</a:t>
            </a:r>
            <a:r>
              <a:rPr lang="en-US" altLang="zh-CN" dirty="0"/>
              <a:t>/Vocab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使用</a:t>
            </a:r>
            <a:r>
              <a:rPr lang="en-US" dirty="0" err="1"/>
              <a:t>AutoTokenizer.train_new_from_iterator</a:t>
            </a:r>
            <a:r>
              <a:rPr lang="en-US" dirty="0"/>
              <a:t>()</a:t>
            </a:r>
            <a:r>
              <a:rPr lang="zh-CN" altLang="en-US" dirty="0"/>
              <a:t>来实现这一需求，但是前提是该模型的</a:t>
            </a:r>
            <a:r>
              <a:rPr lang="en-US" dirty="0"/>
              <a:t>tokenizer</a:t>
            </a:r>
            <a:r>
              <a:rPr lang="zh-CN" altLang="en-US" dirty="0"/>
              <a:t>是</a:t>
            </a:r>
            <a:r>
              <a:rPr lang="en-US" dirty="0"/>
              <a:t>fast </a:t>
            </a:r>
            <a:r>
              <a:rPr lang="zh-CN" altLang="en-US" dirty="0"/>
              <a:t>类型的。目前大部分的模型的</a:t>
            </a:r>
            <a:r>
              <a:rPr lang="en-US" dirty="0"/>
              <a:t>tokenizer</a:t>
            </a:r>
            <a:r>
              <a:rPr lang="zh-CN" altLang="en-US" dirty="0"/>
              <a:t>是</a:t>
            </a:r>
            <a:r>
              <a:rPr lang="en-US" dirty="0"/>
              <a:t>fast</a:t>
            </a:r>
            <a:r>
              <a:rPr lang="zh-CN" altLang="en-US" dirty="0"/>
              <a:t>类型（比如</a:t>
            </a:r>
            <a:r>
              <a:rPr lang="en-US" dirty="0"/>
              <a:t>llama）。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9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3BB8-D89E-4D90-9C77-7CE36B7C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158"/>
          </a:xfrm>
        </p:spPr>
        <p:txBody>
          <a:bodyPr/>
          <a:lstStyle/>
          <a:p>
            <a:r>
              <a:rPr lang="en-US" altLang="zh-CN" dirty="0"/>
              <a:t>Continue……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C71E-04E5-4343-A966-180CE952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369"/>
            <a:ext cx="10515600" cy="4850506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和</a:t>
            </a:r>
            <a:r>
              <a:rPr lang="en-US" altLang="zh-CN" dirty="0"/>
              <a:t>target/label</a:t>
            </a:r>
            <a:r>
              <a:rPr lang="zh-CN" altLang="en-US" dirty="0"/>
              <a:t>的划分：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Decoder-only</a:t>
            </a:r>
            <a:r>
              <a:rPr lang="zh-CN" altLang="en-US" dirty="0"/>
              <a:t>的模型，</a:t>
            </a:r>
            <a:r>
              <a:rPr lang="en-US" altLang="zh-CN" dirty="0"/>
              <a:t>pretrain task</a:t>
            </a:r>
            <a:r>
              <a:rPr lang="zh-CN" altLang="en-US" dirty="0"/>
              <a:t>是</a:t>
            </a:r>
            <a:r>
              <a:rPr lang="en-US" altLang="zh-CN" dirty="0"/>
              <a:t>predict next token task</a:t>
            </a:r>
            <a:r>
              <a:rPr lang="zh-CN" altLang="en-US" dirty="0"/>
              <a:t>（也叫</a:t>
            </a:r>
            <a:r>
              <a:rPr lang="en-US" altLang="zh-CN" dirty="0"/>
              <a:t>Language Modelling task</a:t>
            </a:r>
            <a:r>
              <a:rPr lang="zh-CN" altLang="en-US" dirty="0"/>
              <a:t>）。</a:t>
            </a:r>
            <a:r>
              <a:rPr lang="en-US" altLang="zh-CN" dirty="0"/>
              <a:t>Input</a:t>
            </a:r>
            <a:r>
              <a:rPr lang="zh-CN" altLang="en-US" dirty="0"/>
              <a:t>就是</a:t>
            </a:r>
            <a:r>
              <a:rPr lang="en-US" altLang="zh-CN" dirty="0"/>
              <a:t>document</a:t>
            </a:r>
            <a:r>
              <a:rPr lang="zh-CN" altLang="en-US" dirty="0"/>
              <a:t>，</a:t>
            </a:r>
            <a:r>
              <a:rPr lang="en-US" altLang="zh-CN" dirty="0"/>
              <a:t>target</a:t>
            </a:r>
            <a:r>
              <a:rPr lang="zh-CN" altLang="en-US" dirty="0"/>
              <a:t>是</a:t>
            </a:r>
            <a:r>
              <a:rPr lang="en-US" altLang="zh-CN" dirty="0"/>
              <a:t>input</a:t>
            </a:r>
            <a:r>
              <a:rPr lang="zh-CN" altLang="en-US" dirty="0"/>
              <a:t>内容右移一个</a:t>
            </a:r>
            <a:r>
              <a:rPr lang="en-US" altLang="zh-CN" dirty="0"/>
              <a:t>token</a:t>
            </a:r>
            <a:r>
              <a:rPr lang="zh-CN" altLang="en-US" dirty="0"/>
              <a:t>（</a:t>
            </a:r>
            <a:r>
              <a:rPr lang="en-US" altLang="zh-CN" b="1" dirty="0"/>
              <a:t>HF trainer API</a:t>
            </a:r>
            <a:r>
              <a:rPr lang="zh-CN" altLang="en-US" b="1" dirty="0"/>
              <a:t>实现会自动对</a:t>
            </a:r>
            <a:r>
              <a:rPr lang="en-US" altLang="zh-CN" b="1" dirty="0"/>
              <a:t>target</a:t>
            </a:r>
            <a:r>
              <a:rPr lang="zh-CN" altLang="en-US" b="1" dirty="0"/>
              <a:t>右移一个</a:t>
            </a:r>
            <a:r>
              <a:rPr lang="en-US" altLang="zh-CN" b="1" dirty="0"/>
              <a:t>token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Encoder-decoder</a:t>
            </a:r>
            <a:r>
              <a:rPr lang="zh-CN" altLang="en-US" dirty="0"/>
              <a:t>的模型，</a:t>
            </a:r>
            <a:r>
              <a:rPr lang="en-US" altLang="zh-CN" dirty="0"/>
              <a:t>pretrain task</a:t>
            </a:r>
            <a:r>
              <a:rPr lang="zh-CN" altLang="en-US" dirty="0"/>
              <a:t>一般用的是所谓的</a:t>
            </a:r>
            <a:r>
              <a:rPr lang="en-US" altLang="zh-CN" dirty="0"/>
              <a:t>denoising autoencoding task</a:t>
            </a:r>
            <a:r>
              <a:rPr lang="zh-CN" altLang="en-US" dirty="0"/>
              <a:t>。</a:t>
            </a:r>
            <a:r>
              <a:rPr lang="en-US" altLang="zh-CN" dirty="0"/>
              <a:t>Input</a:t>
            </a:r>
            <a:r>
              <a:rPr lang="zh-CN" altLang="en-US" dirty="0"/>
              <a:t>是</a:t>
            </a:r>
            <a:r>
              <a:rPr lang="en-US" altLang="zh-CN" dirty="0"/>
              <a:t>raw text/document</a:t>
            </a:r>
            <a:r>
              <a:rPr lang="zh-CN" altLang="en-US" dirty="0"/>
              <a:t>对</a:t>
            </a:r>
            <a:r>
              <a:rPr lang="en-US" altLang="zh-CN" dirty="0"/>
              <a:t>span</a:t>
            </a:r>
            <a:r>
              <a:rPr lang="zh-CN" altLang="en-US" dirty="0"/>
              <a:t>做了</a:t>
            </a:r>
            <a:r>
              <a:rPr lang="en-US" altLang="zh-CN" dirty="0"/>
              <a:t>mask</a:t>
            </a:r>
            <a:r>
              <a:rPr lang="zh-CN" altLang="en-US" dirty="0"/>
              <a:t>后的文本，</a:t>
            </a:r>
            <a:r>
              <a:rPr lang="en-US" altLang="zh-CN" dirty="0"/>
              <a:t>target</a:t>
            </a:r>
            <a:r>
              <a:rPr lang="zh-CN" altLang="en-US" dirty="0"/>
              <a:t>是多个</a:t>
            </a:r>
            <a:r>
              <a:rPr lang="en-US" altLang="zh-CN" dirty="0"/>
              <a:t>mask</a:t>
            </a:r>
            <a:r>
              <a:rPr lang="zh-CN" altLang="en-US" dirty="0"/>
              <a:t>对应的</a:t>
            </a:r>
            <a:r>
              <a:rPr lang="en-US" altLang="zh-CN" dirty="0"/>
              <a:t>span</a:t>
            </a:r>
            <a:r>
              <a:rPr lang="zh-CN" altLang="en-US" dirty="0"/>
              <a:t>内容。参考</a:t>
            </a:r>
            <a:r>
              <a:rPr lang="en-US" altLang="zh-CN" dirty="0"/>
              <a:t>T5 pretrain task</a:t>
            </a:r>
            <a:r>
              <a:rPr lang="zh-CN" altLang="en-US" dirty="0"/>
              <a:t>如下图：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9C671-BCA6-4D93-85D1-EE826F976D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54015" y="4208016"/>
            <a:ext cx="5686095" cy="24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7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0290-B51E-4206-9BCC-4BDF6CFD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LLM SFT</a:t>
            </a:r>
            <a:r>
              <a:rPr lang="zh-CN" altLang="en-US" dirty="0"/>
              <a:t>数据预处理的</a:t>
            </a:r>
            <a:r>
              <a:rPr lang="en-US" altLang="zh-CN" dirty="0"/>
              <a:t>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9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65AB-ABB8-4734-91CA-07E554A3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 SFT</a:t>
            </a:r>
            <a:r>
              <a:rPr lang="zh-CN" altLang="en-US" dirty="0"/>
              <a:t>数据预处理的</a:t>
            </a:r>
            <a:r>
              <a:rPr lang="en-US" altLang="zh-CN" dirty="0"/>
              <a:t>tips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7429-1E30-4789-AFA8-A70EB25B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LLM SFT</a:t>
            </a:r>
            <a:r>
              <a:rPr lang="zh-CN" altLang="en-US" dirty="0"/>
              <a:t>数据预处理之收集数据：</a:t>
            </a:r>
            <a:endParaRPr lang="en-US" altLang="zh-CN" dirty="0"/>
          </a:p>
          <a:p>
            <a:pPr lvl="1"/>
            <a:r>
              <a:rPr lang="en-US" altLang="zh-CN" dirty="0"/>
              <a:t>SFT</a:t>
            </a:r>
            <a:r>
              <a:rPr lang="zh-CN" altLang="en-US" dirty="0"/>
              <a:t>样本的数据来源：</a:t>
            </a:r>
            <a:endParaRPr lang="en-US" altLang="zh-CN" dirty="0"/>
          </a:p>
          <a:p>
            <a:pPr lvl="2"/>
            <a:r>
              <a:rPr lang="zh-CN" altLang="en-US" dirty="0"/>
              <a:t>自己积累的数据；</a:t>
            </a:r>
            <a:endParaRPr lang="en-US" altLang="zh-CN" dirty="0"/>
          </a:p>
          <a:p>
            <a:pPr lvl="2"/>
            <a:r>
              <a:rPr lang="zh-CN" altLang="en-US" dirty="0"/>
              <a:t>利用标注工人来进行数据集的对齐标注；</a:t>
            </a:r>
            <a:endParaRPr lang="en-US" altLang="zh-CN" dirty="0"/>
          </a:p>
          <a:p>
            <a:pPr lvl="2"/>
            <a:r>
              <a:rPr lang="zh-CN" altLang="en-US" dirty="0"/>
              <a:t>直接购买对齐的数据集；</a:t>
            </a:r>
            <a:endParaRPr lang="en-US" altLang="zh-CN" dirty="0"/>
          </a:p>
          <a:p>
            <a:pPr lvl="2"/>
            <a:r>
              <a:rPr lang="zh-CN" altLang="en-US" dirty="0"/>
              <a:t>下载开源的对应任务的对齐数据集；</a:t>
            </a:r>
            <a:endParaRPr lang="en-US" altLang="zh-CN" dirty="0"/>
          </a:p>
          <a:p>
            <a:pPr lvl="3"/>
            <a:r>
              <a:rPr lang="zh-CN" altLang="en-US" dirty="0"/>
              <a:t>比如</a:t>
            </a:r>
            <a:r>
              <a:rPr lang="en-US" altLang="zh-CN" dirty="0"/>
              <a:t>QA</a:t>
            </a:r>
            <a:r>
              <a:rPr lang="zh-CN" altLang="en-US" dirty="0"/>
              <a:t>形式的试卷本身就是高质量的对齐数据集。</a:t>
            </a:r>
            <a:endParaRPr lang="en-US" altLang="zh-CN" dirty="0"/>
          </a:p>
          <a:p>
            <a:pPr lvl="2"/>
            <a:r>
              <a:rPr lang="zh-CN" altLang="en-US" dirty="0"/>
              <a:t>借助</a:t>
            </a:r>
            <a:r>
              <a:rPr lang="en-US" altLang="zh-CN" dirty="0"/>
              <a:t>SOTA LLM</a:t>
            </a:r>
            <a:r>
              <a:rPr lang="zh-CN" altLang="en-US" dirty="0"/>
              <a:t>来生成对齐的样本。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901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D200-84A8-42E8-9FD6-C2AF484E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E689-29A6-49FF-B29F-F402F2FD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719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原则：</a:t>
            </a:r>
            <a:endParaRPr lang="en-US" altLang="zh-CN" dirty="0"/>
          </a:p>
          <a:p>
            <a:pPr lvl="2"/>
            <a:r>
              <a:rPr lang="zh-CN" altLang="en-US" dirty="0"/>
              <a:t>一般来说，使用多个任务的对齐样本对模型进行全参数微调的</a:t>
            </a:r>
            <a:r>
              <a:rPr lang="en-US" altLang="zh-CN" dirty="0"/>
              <a:t>SFT</a:t>
            </a:r>
            <a:r>
              <a:rPr lang="zh-CN" altLang="en-US" dirty="0"/>
              <a:t>的效果更好。</a:t>
            </a:r>
            <a:endParaRPr lang="en-US" altLang="zh-CN" dirty="0"/>
          </a:p>
          <a:p>
            <a:pPr lvl="3"/>
            <a:r>
              <a:rPr lang="zh-CN" altLang="en-US" dirty="0"/>
              <a:t>如果是使用参数高效</a:t>
            </a:r>
            <a:r>
              <a:rPr lang="en-US" altLang="zh-CN" dirty="0"/>
              <a:t>PEFT</a:t>
            </a:r>
            <a:r>
              <a:rPr lang="zh-CN" altLang="en-US" dirty="0"/>
              <a:t>比如</a:t>
            </a:r>
            <a:r>
              <a:rPr lang="en-US" altLang="zh-CN" dirty="0"/>
              <a:t>lora</a:t>
            </a:r>
            <a:r>
              <a:rPr lang="zh-CN" altLang="en-US" dirty="0"/>
              <a:t>这样的训练方式，最好是单个任务的对齐样本做</a:t>
            </a:r>
            <a:r>
              <a:rPr lang="en-US" altLang="zh-CN" dirty="0"/>
              <a:t>SFT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一般来说，在</a:t>
            </a:r>
            <a:r>
              <a:rPr lang="en-US" altLang="zh-CN" dirty="0"/>
              <a:t>SFT</a:t>
            </a:r>
            <a:r>
              <a:rPr lang="zh-CN" altLang="en-US" dirty="0"/>
              <a:t>的时候可以混合一些通用领域</a:t>
            </a:r>
            <a:r>
              <a:rPr lang="zh-CN" altLang="en-US" b="1" dirty="0"/>
              <a:t>和或</a:t>
            </a:r>
            <a:r>
              <a:rPr lang="zh-CN" altLang="en-US" dirty="0"/>
              <a:t>垂直领域的样本来缓解可能的灾难性遗忘。</a:t>
            </a:r>
            <a:endParaRPr lang="en-US" altLang="zh-CN" dirty="0"/>
          </a:p>
          <a:p>
            <a:pPr lvl="3"/>
            <a:r>
              <a:rPr lang="zh-CN" altLang="en-US" dirty="0"/>
              <a:t>混合比例是个实验性的参数。</a:t>
            </a:r>
            <a:endParaRPr lang="en-US" altLang="zh-CN" dirty="0"/>
          </a:p>
          <a:p>
            <a:pPr lvl="3"/>
            <a:r>
              <a:rPr lang="zh-CN" altLang="en-US" dirty="0"/>
              <a:t>混合的样本常见的是自监督的样本，也可以混合一些通用领域和或垂直领域的对齐样本。</a:t>
            </a:r>
            <a:endParaRPr lang="en-US" altLang="zh-CN" dirty="0"/>
          </a:p>
          <a:p>
            <a:pPr lvl="2"/>
            <a:r>
              <a:rPr lang="zh-CN" altLang="en-US" dirty="0"/>
              <a:t>对于需要</a:t>
            </a:r>
            <a:r>
              <a:rPr lang="zh-CN" altLang="en-US" b="1" dirty="0"/>
              <a:t>从非对齐数据中生产对齐样本</a:t>
            </a:r>
            <a:r>
              <a:rPr lang="zh-CN" altLang="en-US" dirty="0"/>
              <a:t>的情况：</a:t>
            </a:r>
            <a:endParaRPr lang="en-US" altLang="zh-CN" dirty="0"/>
          </a:p>
          <a:p>
            <a:pPr lvl="3"/>
            <a:r>
              <a:rPr lang="zh-CN" altLang="en-US" dirty="0"/>
              <a:t>借助</a:t>
            </a:r>
            <a:r>
              <a:rPr lang="en-US" altLang="zh-CN" dirty="0"/>
              <a:t>SOTA LLM</a:t>
            </a:r>
            <a:r>
              <a:rPr lang="zh-CN" altLang="en-US" dirty="0"/>
              <a:t>来根据非对齐数据生产对齐样本；</a:t>
            </a:r>
            <a:endParaRPr lang="en-US" altLang="zh-CN" dirty="0"/>
          </a:p>
          <a:p>
            <a:pPr lvl="3"/>
            <a:r>
              <a:rPr lang="zh-CN" altLang="en-US" dirty="0"/>
              <a:t>针对具体的任务，通过某种方法来生产对齐样本（比如</a:t>
            </a:r>
            <a:r>
              <a:rPr lang="en-US" altLang="zh-CN" dirty="0"/>
              <a:t>FIM</a:t>
            </a:r>
            <a:r>
              <a:rPr lang="zh-CN" altLang="en-US" dirty="0"/>
              <a:t>代码插入任务）</a:t>
            </a:r>
            <a:endParaRPr lang="en-US" altLang="zh-CN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9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DAEC-4E07-4B43-BFEC-DAE76329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7045-ACA9-45B5-A425-D5C7C425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LLM SFT</a:t>
            </a:r>
            <a:r>
              <a:rPr lang="zh-CN" altLang="en-US" dirty="0"/>
              <a:t>数据预处理之数据质量过滤：</a:t>
            </a:r>
            <a:endParaRPr lang="en-US" altLang="zh-CN" dirty="0"/>
          </a:p>
          <a:p>
            <a:pPr lvl="1"/>
            <a:r>
              <a:rPr lang="zh-CN" altLang="en-US" dirty="0"/>
              <a:t>前面提到的对于</a:t>
            </a:r>
            <a:r>
              <a:rPr lang="en-US" altLang="zh-CN" dirty="0"/>
              <a:t>pretrain</a:t>
            </a:r>
            <a:r>
              <a:rPr lang="zh-CN" altLang="en-US" dirty="0"/>
              <a:t>的数据质量过滤，基本上同样适用于</a:t>
            </a:r>
            <a:r>
              <a:rPr lang="en-US" altLang="zh-CN" dirty="0"/>
              <a:t>SFT</a:t>
            </a:r>
            <a:r>
              <a:rPr lang="zh-CN" altLang="en-US" dirty="0"/>
              <a:t>的数据质量过滤。</a:t>
            </a:r>
            <a:endParaRPr lang="en-US" altLang="zh-CN" dirty="0"/>
          </a:p>
          <a:p>
            <a:pPr lvl="2"/>
            <a:r>
              <a:rPr lang="zh-CN" altLang="en-US" dirty="0"/>
              <a:t>除了基于规则和基于模型的质量过滤，</a:t>
            </a:r>
            <a:r>
              <a:rPr lang="zh-CN" altLang="en-US" b="1" dirty="0"/>
              <a:t>也可以考虑使用人工抽查的方式来过滤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在某些行业的某</a:t>
            </a:r>
            <a:r>
              <a:rPr lang="en-US" altLang="zh-CN" dirty="0"/>
              <a:t>SFT</a:t>
            </a:r>
            <a:r>
              <a:rPr lang="zh-CN" altLang="en-US" dirty="0"/>
              <a:t>任务，每条样本都需要经过人工的检查和确认。</a:t>
            </a:r>
            <a:endParaRPr lang="en-US" altLang="zh-CN" dirty="0"/>
          </a:p>
          <a:p>
            <a:r>
              <a:rPr lang="en-US" altLang="zh-CN" dirty="0"/>
              <a:t>LLM SFT</a:t>
            </a:r>
            <a:r>
              <a:rPr lang="zh-CN" altLang="en-US" dirty="0"/>
              <a:t>数据预处理之数据去重：</a:t>
            </a:r>
            <a:endParaRPr lang="en-US" altLang="zh-CN" dirty="0"/>
          </a:p>
          <a:p>
            <a:pPr lvl="1"/>
            <a:r>
              <a:rPr lang="zh-CN" altLang="en-US" b="1" dirty="0"/>
              <a:t>两个层面的去重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input + output</a:t>
            </a:r>
            <a:r>
              <a:rPr lang="zh-CN" altLang="en-US" dirty="0"/>
              <a:t>文本拼接后得到的样本，基于样本相似性的去重（</a:t>
            </a:r>
            <a:r>
              <a:rPr lang="en-US" altLang="zh-CN" dirty="0"/>
              <a:t>only for decoder-only</a:t>
            </a:r>
            <a:r>
              <a:rPr lang="zh-CN" altLang="en-US" dirty="0"/>
              <a:t>模型）；</a:t>
            </a:r>
            <a:endParaRPr lang="en-US" altLang="zh-CN" dirty="0"/>
          </a:p>
          <a:p>
            <a:pPr lvl="2"/>
            <a:r>
              <a:rPr lang="zh-CN" altLang="en-US" dirty="0"/>
              <a:t>相似的同一个</a:t>
            </a:r>
            <a:r>
              <a:rPr lang="en-US" altLang="zh-CN" dirty="0"/>
              <a:t>input </a:t>
            </a:r>
            <a:r>
              <a:rPr lang="zh-CN" altLang="en-US" dirty="0"/>
              <a:t>文本只保留一个质量最好的</a:t>
            </a:r>
            <a:r>
              <a:rPr lang="en-US" altLang="zh-CN" dirty="0"/>
              <a:t>output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可以借助</a:t>
            </a:r>
            <a:r>
              <a:rPr lang="en-US" altLang="zh-CN" dirty="0"/>
              <a:t>LLM</a:t>
            </a:r>
            <a:r>
              <a:rPr lang="zh-CN" altLang="en-US" dirty="0"/>
              <a:t>来打分实现</a:t>
            </a:r>
            <a:endParaRPr lang="en-US" altLang="zh-CN" dirty="0"/>
          </a:p>
          <a:p>
            <a:pPr lvl="1"/>
            <a:r>
              <a:rPr lang="zh-CN" altLang="en-US" dirty="0"/>
              <a:t>前面提到的对于</a:t>
            </a:r>
            <a:r>
              <a:rPr lang="en-US" altLang="zh-CN" dirty="0"/>
              <a:t>pretrain</a:t>
            </a:r>
            <a:r>
              <a:rPr lang="zh-CN" altLang="en-US" dirty="0"/>
              <a:t>的数据质量过滤，基本上同样适用于</a:t>
            </a:r>
            <a:r>
              <a:rPr lang="en-US" altLang="zh-CN" dirty="0"/>
              <a:t>SFT</a:t>
            </a:r>
            <a:r>
              <a:rPr lang="zh-CN" altLang="en-US" dirty="0"/>
              <a:t>的数据质量过滤。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38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EDC-CE3E-4CFF-B53B-EAC718F2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ontinue……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677F-CC06-4007-8E30-30AC636A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LLM SFT</a:t>
            </a:r>
            <a:r>
              <a:rPr lang="zh-CN" altLang="en-US" dirty="0"/>
              <a:t>数据预处理之</a:t>
            </a:r>
            <a:r>
              <a:rPr lang="en-US" altLang="zh-CN" dirty="0"/>
              <a:t>Tokenization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SFT</a:t>
            </a:r>
            <a:r>
              <a:rPr lang="zh-CN" altLang="en-US" dirty="0"/>
              <a:t>情况下，一般不需要对</a:t>
            </a:r>
            <a:r>
              <a:rPr lang="en-US" altLang="zh-CN" dirty="0"/>
              <a:t>tokenizer</a:t>
            </a:r>
            <a:r>
              <a:rPr lang="zh-CN" altLang="en-US" dirty="0"/>
              <a:t>做继续训练；</a:t>
            </a:r>
            <a:endParaRPr lang="en-US" altLang="zh-CN" dirty="0"/>
          </a:p>
          <a:p>
            <a:pPr lvl="1"/>
            <a:r>
              <a:rPr lang="en-US" altLang="zh-CN" dirty="0"/>
              <a:t>Input</a:t>
            </a:r>
            <a:r>
              <a:rPr lang="zh-CN" altLang="en-US" dirty="0"/>
              <a:t>和</a:t>
            </a:r>
            <a:r>
              <a:rPr lang="en-US" altLang="zh-CN" dirty="0"/>
              <a:t>target/Label</a:t>
            </a:r>
            <a:r>
              <a:rPr lang="zh-CN" altLang="en-US" dirty="0"/>
              <a:t>的划分：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decoder-only</a:t>
            </a:r>
            <a:r>
              <a:rPr lang="zh-CN" altLang="en-US" dirty="0"/>
              <a:t>的模型，使用</a:t>
            </a:r>
            <a:r>
              <a:rPr lang="en-US" altLang="zh-CN" dirty="0" err="1"/>
              <a:t>huggingface</a:t>
            </a:r>
            <a:r>
              <a:rPr lang="en-US" altLang="zh-CN" dirty="0"/>
              <a:t> trainer API</a:t>
            </a:r>
            <a:r>
              <a:rPr lang="zh-CN" altLang="en-US" dirty="0"/>
              <a:t>训练，把</a:t>
            </a:r>
            <a:r>
              <a:rPr lang="en-US" altLang="zh-CN" dirty="0"/>
              <a:t>raw text</a:t>
            </a:r>
            <a:r>
              <a:rPr lang="zh-CN" altLang="en-US" dirty="0"/>
              <a:t>的</a:t>
            </a:r>
            <a:r>
              <a:rPr lang="en-US" altLang="zh-CN" dirty="0"/>
              <a:t>input</a:t>
            </a:r>
            <a:r>
              <a:rPr lang="zh-CN" altLang="en-US" dirty="0"/>
              <a:t>和</a:t>
            </a:r>
            <a:r>
              <a:rPr lang="en-US" altLang="zh-CN" dirty="0"/>
              <a:t>output</a:t>
            </a:r>
            <a:r>
              <a:rPr lang="zh-CN" altLang="en-US" dirty="0"/>
              <a:t>拼接得到的就是模型的</a:t>
            </a:r>
            <a:r>
              <a:rPr lang="en-US" altLang="zh-CN" dirty="0"/>
              <a:t>final input</a:t>
            </a:r>
            <a:r>
              <a:rPr lang="zh-CN" altLang="en-US" dirty="0"/>
              <a:t>，设定</a:t>
            </a:r>
            <a:r>
              <a:rPr lang="en-US" altLang="zh-CN" dirty="0"/>
              <a:t>target</a:t>
            </a:r>
            <a:r>
              <a:rPr lang="zh-CN" altLang="en-US" dirty="0"/>
              <a:t>等于</a:t>
            </a:r>
            <a:r>
              <a:rPr lang="en-US" altLang="zh-CN" dirty="0"/>
              <a:t>final input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encoder-decoder</a:t>
            </a:r>
            <a:r>
              <a:rPr lang="zh-CN" altLang="en-US" dirty="0"/>
              <a:t>的模型，</a:t>
            </a:r>
            <a:r>
              <a:rPr lang="en-US" altLang="zh-CN" dirty="0"/>
              <a:t>input</a:t>
            </a:r>
            <a:r>
              <a:rPr lang="zh-CN" altLang="en-US" dirty="0"/>
              <a:t>就是</a:t>
            </a:r>
            <a:r>
              <a:rPr lang="en-US" altLang="zh-CN" dirty="0"/>
              <a:t>raw text</a:t>
            </a:r>
            <a:r>
              <a:rPr lang="zh-CN" altLang="en-US" dirty="0"/>
              <a:t>的原始</a:t>
            </a:r>
            <a:r>
              <a:rPr lang="en-US" altLang="zh-CN" dirty="0"/>
              <a:t>input</a:t>
            </a:r>
            <a:r>
              <a:rPr lang="zh-CN" altLang="en-US" dirty="0"/>
              <a:t>，</a:t>
            </a:r>
            <a:r>
              <a:rPr lang="en-US" altLang="zh-CN" dirty="0"/>
              <a:t>target</a:t>
            </a:r>
            <a:r>
              <a:rPr lang="zh-CN" altLang="en-US" dirty="0"/>
              <a:t>就是</a:t>
            </a:r>
            <a:r>
              <a:rPr lang="en-US" altLang="zh-CN" dirty="0"/>
              <a:t>raw text</a:t>
            </a:r>
            <a:r>
              <a:rPr lang="zh-CN" altLang="en-US" dirty="0"/>
              <a:t>的原始</a:t>
            </a:r>
            <a:r>
              <a:rPr lang="en-US" altLang="zh-CN" dirty="0"/>
              <a:t>output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2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A976-333F-4F50-9F48-2300F96E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090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3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1471-4D96-415E-80EE-B123B630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5D0B-0019-4B8F-8EE1-99BDA15E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LLM Pretraining</a:t>
            </a:r>
            <a:r>
              <a:rPr lang="zh-CN" altLang="en-US" dirty="0"/>
              <a:t>和</a:t>
            </a:r>
            <a:r>
              <a:rPr lang="en-US" altLang="zh-CN" dirty="0"/>
              <a:t>SFT</a:t>
            </a:r>
            <a:r>
              <a:rPr lang="zh-CN" altLang="en-US" dirty="0"/>
              <a:t>的数据预处理的</a:t>
            </a:r>
            <a:r>
              <a:rPr lang="en-US" altLang="zh-CN" dirty="0"/>
              <a:t>pipeline</a:t>
            </a:r>
          </a:p>
          <a:p>
            <a:r>
              <a:rPr lang="en-US" altLang="zh-CN" dirty="0"/>
              <a:t>LLM Pretraining</a:t>
            </a:r>
            <a:r>
              <a:rPr lang="zh-CN" altLang="en-US" dirty="0"/>
              <a:t>数据预处理的</a:t>
            </a:r>
            <a:r>
              <a:rPr lang="en-US" altLang="zh-CN" dirty="0"/>
              <a:t>tips</a:t>
            </a:r>
          </a:p>
          <a:p>
            <a:r>
              <a:rPr lang="en-US" altLang="zh-CN" dirty="0"/>
              <a:t>LLM SFT</a:t>
            </a:r>
            <a:r>
              <a:rPr lang="zh-CN" altLang="en-US" dirty="0"/>
              <a:t>数据预处理的</a:t>
            </a:r>
            <a:r>
              <a:rPr lang="en-US" altLang="zh-CN" dirty="0"/>
              <a:t>tips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7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0394-1527-48FB-B34B-9F3FA991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365125"/>
            <a:ext cx="10786872" cy="1325563"/>
          </a:xfrm>
        </p:spPr>
        <p:txBody>
          <a:bodyPr/>
          <a:lstStyle/>
          <a:p>
            <a:r>
              <a:rPr lang="en-US" altLang="zh-CN" dirty="0"/>
              <a:t>LLM Pretraining</a:t>
            </a:r>
            <a:r>
              <a:rPr lang="zh-CN" altLang="en-US" dirty="0"/>
              <a:t>和</a:t>
            </a:r>
            <a:r>
              <a:rPr lang="en-US" altLang="zh-CN" dirty="0"/>
              <a:t>SFT</a:t>
            </a:r>
            <a:r>
              <a:rPr lang="zh-CN" altLang="en-US" dirty="0"/>
              <a:t>的数据预处理的</a:t>
            </a:r>
            <a:r>
              <a:rPr lang="en-US" altLang="zh-CN" dirty="0"/>
              <a:t>pipeline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E192D-588C-42FD-B543-C7F6DB93B552}"/>
              </a:ext>
            </a:extLst>
          </p:cNvPr>
          <p:cNvGrpSpPr/>
          <p:nvPr/>
        </p:nvGrpSpPr>
        <p:grpSpPr>
          <a:xfrm>
            <a:off x="1700784" y="2321608"/>
            <a:ext cx="7502654" cy="2921220"/>
            <a:chOff x="1335024" y="2531920"/>
            <a:chExt cx="7502654" cy="29212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FCCF66-7BA0-4982-A925-DC70A4432FE0}"/>
                </a:ext>
              </a:extLst>
            </p:cNvPr>
            <p:cNvSpPr/>
            <p:nvPr/>
          </p:nvSpPr>
          <p:spPr>
            <a:xfrm>
              <a:off x="1335024" y="2531921"/>
              <a:ext cx="2642620" cy="897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收集数据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C34FEB-C0C1-4FFB-ACE3-458C5BD61985}"/>
                </a:ext>
              </a:extLst>
            </p:cNvPr>
            <p:cNvSpPr/>
            <p:nvPr/>
          </p:nvSpPr>
          <p:spPr>
            <a:xfrm>
              <a:off x="5678425" y="2531920"/>
              <a:ext cx="3159253" cy="901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清洗数据</a:t>
              </a:r>
              <a:r>
                <a:rPr lang="en-US" altLang="zh-CN" dirty="0"/>
                <a:t>/</a:t>
              </a:r>
              <a:r>
                <a:rPr lang="zh-CN" altLang="en-US" dirty="0"/>
                <a:t>数据质量过滤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7F4457-8108-4EF1-82F2-7A4E3CBDC0FE}"/>
                </a:ext>
              </a:extLst>
            </p:cNvPr>
            <p:cNvSpPr/>
            <p:nvPr/>
          </p:nvSpPr>
          <p:spPr>
            <a:xfrm>
              <a:off x="6008370" y="4609049"/>
              <a:ext cx="2632710" cy="844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数据去重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3D7674-01EC-4458-B87B-D7EE46447974}"/>
                </a:ext>
              </a:extLst>
            </p:cNvPr>
            <p:cNvSpPr/>
            <p:nvPr/>
          </p:nvSpPr>
          <p:spPr>
            <a:xfrm>
              <a:off x="1636776" y="4666756"/>
              <a:ext cx="2455164" cy="78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</a:t>
              </a:r>
              <a:r>
                <a:rPr lang="en-US" altLang="zh-CN" dirty="0"/>
                <a:t>tokenization</a:t>
              </a:r>
              <a:endParaRPr lang="en-US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953FDE8A-6680-4F33-8F73-854276FCA91D}"/>
                </a:ext>
              </a:extLst>
            </p:cNvPr>
            <p:cNvSpPr/>
            <p:nvPr/>
          </p:nvSpPr>
          <p:spPr>
            <a:xfrm flipH="1">
              <a:off x="6876287" y="3429000"/>
              <a:ext cx="228601" cy="11800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11BDC7B-047D-4E9A-9F21-415DC63ADEFC}"/>
                </a:ext>
              </a:extLst>
            </p:cNvPr>
            <p:cNvSpPr/>
            <p:nvPr/>
          </p:nvSpPr>
          <p:spPr>
            <a:xfrm flipV="1">
              <a:off x="3977645" y="2891439"/>
              <a:ext cx="1700780" cy="208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AAF4BD4-E437-4FA8-A541-ED66151C9778}"/>
                </a:ext>
              </a:extLst>
            </p:cNvPr>
            <p:cNvSpPr/>
            <p:nvPr/>
          </p:nvSpPr>
          <p:spPr>
            <a:xfrm rot="10800000">
              <a:off x="4091940" y="4955759"/>
              <a:ext cx="1916430" cy="208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121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A000-335C-43B8-B0BB-581EB716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86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LLM Pretraining</a:t>
            </a:r>
            <a:r>
              <a:rPr lang="zh-CN" altLang="en-US" dirty="0"/>
              <a:t>数据预处理的</a:t>
            </a:r>
            <a:r>
              <a:rPr lang="en-US" altLang="zh-CN" dirty="0"/>
              <a:t>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5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BAF0-3216-4AD5-8752-84EAF8E8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 Pretraining</a:t>
            </a:r>
            <a:r>
              <a:rPr lang="zh-CN" altLang="en-US" dirty="0"/>
              <a:t>数据预处理之收集数据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9520-7BB0-4E8D-A84E-0ABB6C6C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确定数据的来源：</a:t>
            </a:r>
            <a:endParaRPr lang="en-US" altLang="zh-CN" dirty="0"/>
          </a:p>
          <a:p>
            <a:pPr lvl="1"/>
            <a:r>
              <a:rPr lang="zh-CN" altLang="en-US" dirty="0"/>
              <a:t>爬取</a:t>
            </a:r>
            <a:r>
              <a:rPr lang="en-US" altLang="zh-CN" b="1" dirty="0"/>
              <a:t>Internet</a:t>
            </a:r>
            <a:r>
              <a:rPr lang="zh-CN" altLang="en-US" dirty="0"/>
              <a:t>的数据（</a:t>
            </a:r>
            <a:r>
              <a:rPr lang="zh-CN" altLang="en-US" b="1" dirty="0"/>
              <a:t>多而脏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/>
            <a:r>
              <a:rPr lang="zh-CN" altLang="en-US" dirty="0"/>
              <a:t>下载</a:t>
            </a:r>
            <a:r>
              <a:rPr lang="zh-CN" altLang="en-US" b="1" dirty="0"/>
              <a:t>经过清洗的</a:t>
            </a:r>
            <a:r>
              <a:rPr lang="zh-CN" altLang="en-US" dirty="0"/>
              <a:t>开源的数据集（比如</a:t>
            </a:r>
            <a:r>
              <a:rPr lang="en-US" altLang="zh-CN" dirty="0"/>
              <a:t>C4</a:t>
            </a:r>
            <a:r>
              <a:rPr lang="zh-CN" altLang="en-US" dirty="0"/>
              <a:t>，</a:t>
            </a:r>
            <a:r>
              <a:rPr lang="en-US" altLang="zh-CN" dirty="0"/>
              <a:t>The Pile</a:t>
            </a:r>
            <a:r>
              <a:rPr lang="zh-CN" altLang="en-US" dirty="0"/>
              <a:t>数据集）；</a:t>
            </a:r>
            <a:endParaRPr lang="en-US" altLang="zh-CN" dirty="0"/>
          </a:p>
          <a:p>
            <a:pPr lvl="1"/>
            <a:r>
              <a:rPr lang="zh-CN" altLang="en-US" b="1" dirty="0"/>
              <a:t>垂域的</a:t>
            </a:r>
            <a:r>
              <a:rPr lang="zh-CN" altLang="en-US" dirty="0"/>
              <a:t>自己积累的数据集；</a:t>
            </a:r>
            <a:endParaRPr lang="en-US" altLang="zh-CN" dirty="0"/>
          </a:p>
          <a:p>
            <a:pPr lvl="1"/>
            <a:r>
              <a:rPr lang="zh-CN" altLang="en-US" b="1" dirty="0"/>
              <a:t>购买第三方</a:t>
            </a:r>
            <a:r>
              <a:rPr lang="zh-CN" altLang="en-US" dirty="0"/>
              <a:t>数据集；</a:t>
            </a:r>
            <a:endParaRPr lang="en-US" altLang="zh-CN" dirty="0"/>
          </a:p>
          <a:p>
            <a:r>
              <a:rPr lang="zh-CN" altLang="en-US" dirty="0"/>
              <a:t>原则：</a:t>
            </a:r>
            <a:endParaRPr lang="en-US" altLang="zh-CN" dirty="0"/>
          </a:p>
          <a:p>
            <a:pPr lvl="1"/>
            <a:r>
              <a:rPr lang="zh-CN" altLang="en-US" dirty="0"/>
              <a:t>数据的来源最好是</a:t>
            </a:r>
            <a:r>
              <a:rPr lang="zh-CN" altLang="en-US" b="1" dirty="0"/>
              <a:t>多样性的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数据的来源最好</a:t>
            </a:r>
            <a:r>
              <a:rPr lang="zh-CN" altLang="en-US" b="1" dirty="0"/>
              <a:t>口碑好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比如不在</a:t>
            </a:r>
            <a:r>
              <a:rPr lang="en-US" altLang="zh-CN" dirty="0"/>
              <a:t>URL</a:t>
            </a:r>
            <a:r>
              <a:rPr lang="zh-CN" altLang="en-US" dirty="0"/>
              <a:t>黑名单列表中的</a:t>
            </a:r>
            <a:r>
              <a:rPr lang="en-US" altLang="zh-CN" dirty="0"/>
              <a:t>document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比如</a:t>
            </a:r>
            <a:r>
              <a:rPr lang="en-US" dirty="0"/>
              <a:t>Wikipedia</a:t>
            </a:r>
            <a:r>
              <a:rPr lang="zh-CN" altLang="en-US" dirty="0"/>
              <a:t>（维基百科），</a:t>
            </a:r>
            <a:r>
              <a:rPr lang="en-US" altLang="zh-CN" dirty="0"/>
              <a:t>Books</a:t>
            </a:r>
            <a:r>
              <a:rPr lang="zh-CN" altLang="en-US" dirty="0"/>
              <a:t>等；</a:t>
            </a:r>
            <a:endParaRPr lang="en-US" altLang="zh-CN" dirty="0"/>
          </a:p>
          <a:p>
            <a:pPr lvl="2"/>
            <a:r>
              <a:rPr lang="zh-CN" altLang="en-US" dirty="0"/>
              <a:t>比如中文的悟道数据集；</a:t>
            </a:r>
            <a:endParaRPr lang="en-US" altLang="zh-CN" dirty="0"/>
          </a:p>
          <a:p>
            <a:pPr lvl="2"/>
            <a:r>
              <a:rPr lang="zh-CN" altLang="en-US" dirty="0"/>
              <a:t>比如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star</a:t>
            </a:r>
            <a:r>
              <a:rPr lang="zh-CN" altLang="en-US" dirty="0"/>
              <a:t>高的代码库、高质量论文、高质量问答数据。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0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0F6-2E1F-48C3-8FB8-AFBC09AB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 Pretraining</a:t>
            </a:r>
            <a:r>
              <a:rPr lang="zh-CN" altLang="en-US" dirty="0"/>
              <a:t>数据预处理之数据质量过滤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AC60-7110-4558-81F6-6FAD9A3C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52237"/>
          </a:xfrm>
        </p:spPr>
        <p:txBody>
          <a:bodyPr/>
          <a:lstStyle/>
          <a:p>
            <a:r>
              <a:rPr lang="zh-CN" altLang="en-US" dirty="0"/>
              <a:t>从爬取的网页内容中做</a:t>
            </a:r>
            <a:r>
              <a:rPr lang="zh-CN" altLang="en-US" b="1" dirty="0"/>
              <a:t>文本提取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比如，对于</a:t>
            </a:r>
            <a:r>
              <a:rPr lang="en-US" altLang="zh-CN" dirty="0" err="1"/>
              <a:t>RefinedWeb</a:t>
            </a:r>
            <a:r>
              <a:rPr lang="zh-CN" altLang="en-US" dirty="0"/>
              <a:t>数据集，它使用</a:t>
            </a:r>
            <a:r>
              <a:rPr lang="en-US" altLang="zh-CN" u="sng" dirty="0" err="1">
                <a:hlinkClick r:id="rId2"/>
              </a:rPr>
              <a:t>trafilatura</a:t>
            </a:r>
            <a:r>
              <a:rPr lang="zh-CN" altLang="en-US" dirty="0"/>
              <a:t>工具从网页中提取出有用的文本内容。</a:t>
            </a:r>
            <a:endParaRPr lang="en-US" altLang="zh-CN" dirty="0"/>
          </a:p>
          <a:p>
            <a:pPr lvl="1"/>
            <a:r>
              <a:rPr lang="zh-CN" altLang="en-US" dirty="0"/>
              <a:t>比如，</a:t>
            </a:r>
            <a:r>
              <a:rPr lang="en-US" altLang="zh-CN" dirty="0"/>
              <a:t>Gopher</a:t>
            </a:r>
            <a:r>
              <a:rPr lang="zh-CN" altLang="en-US" dirty="0"/>
              <a:t>大模型的</a:t>
            </a:r>
            <a:r>
              <a:rPr lang="en-US" altLang="zh-CN" dirty="0"/>
              <a:t>pretrain</a:t>
            </a:r>
            <a:r>
              <a:rPr lang="zh-CN" altLang="en-US" dirty="0"/>
              <a:t>数据集，在提取文本时会考虑网页的</a:t>
            </a:r>
            <a:r>
              <a:rPr lang="en-US" altLang="zh-CN" dirty="0"/>
              <a:t>HTML</a:t>
            </a:r>
            <a:r>
              <a:rPr lang="zh-CN" altLang="en-US" dirty="0"/>
              <a:t>结构（比如 标题，网页关键字，网页的描述等），从中提取出有意义的且结构化的文本。它还会保留一些重要的格式特征，比如缩进、换行和项目符号。</a:t>
            </a:r>
            <a:endParaRPr lang="en-US" altLang="zh-CN" dirty="0"/>
          </a:p>
          <a:p>
            <a:pPr lvl="2"/>
            <a:r>
              <a:rPr lang="zh-CN" altLang="en-US" dirty="0"/>
              <a:t>这种方式有助于模型更好地理解和生成具有特定格式和结构的文本。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4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5E91-B7B2-4655-9DDB-551B1415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6541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C12A-2339-41FC-9FF1-0F921A4D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069"/>
            <a:ext cx="10515600" cy="4015818"/>
          </a:xfrm>
        </p:spPr>
        <p:txBody>
          <a:bodyPr>
            <a:normAutofit/>
          </a:bodyPr>
          <a:lstStyle/>
          <a:p>
            <a:r>
              <a:rPr lang="zh-CN" altLang="en-US" dirty="0"/>
              <a:t>借助规则来过滤（</a:t>
            </a:r>
            <a:r>
              <a:rPr lang="zh-CN" altLang="en-US" b="1" dirty="0"/>
              <a:t>必须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en-US" altLang="zh-CN" dirty="0"/>
              <a:t>Language-based rule</a:t>
            </a:r>
            <a:r>
              <a:rPr lang="zh-CN" altLang="en-US" dirty="0"/>
              <a:t> （</a:t>
            </a:r>
            <a:r>
              <a:rPr lang="en-US" altLang="zh-CN" dirty="0"/>
              <a:t>for document level</a:t>
            </a:r>
            <a:r>
              <a:rPr lang="zh-CN" altLang="en-US" dirty="0"/>
              <a:t>） ：</a:t>
            </a:r>
            <a:endParaRPr lang="en-US" altLang="zh-CN" dirty="0"/>
          </a:p>
          <a:p>
            <a:pPr lvl="2"/>
            <a:r>
              <a:rPr lang="zh-CN" altLang="en-US" dirty="0"/>
              <a:t>比如剔除非目标任务的语言相关的</a:t>
            </a:r>
            <a:r>
              <a:rPr lang="en-US" altLang="zh-CN" dirty="0"/>
              <a:t>document</a:t>
            </a:r>
            <a:r>
              <a:rPr lang="zh-CN" altLang="en-US" dirty="0"/>
              <a:t>（</a:t>
            </a:r>
            <a:r>
              <a:rPr lang="zh-CN" altLang="en-US" b="1" dirty="0"/>
              <a:t>可以借助语言识别模型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3"/>
            <a:r>
              <a:rPr lang="en-US" altLang="zh-CN" dirty="0"/>
              <a:t>C4</a:t>
            </a:r>
            <a:r>
              <a:rPr lang="zh-CN" altLang="en-US" dirty="0"/>
              <a:t>使用了</a:t>
            </a:r>
            <a:r>
              <a:rPr lang="en-US" altLang="zh-CN" dirty="0" err="1">
                <a:hlinkClick r:id="rId3"/>
              </a:rPr>
              <a:t>langdetect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工具；</a:t>
            </a:r>
            <a:r>
              <a:rPr lang="en-US" altLang="zh-CN" dirty="0" err="1"/>
              <a:t>RefinedWeb</a:t>
            </a:r>
            <a:r>
              <a:rPr lang="zh-CN" altLang="en-US" dirty="0"/>
              <a:t>则使用了</a:t>
            </a:r>
            <a:r>
              <a:rPr lang="en-US" altLang="zh-CN" dirty="0" err="1"/>
              <a:t>CCNet</a:t>
            </a:r>
            <a:r>
              <a:rPr lang="zh-CN" altLang="en-US" dirty="0"/>
              <a:t>的分类器来进行语言筛选。</a:t>
            </a:r>
            <a:endParaRPr lang="en-US" altLang="zh-CN" dirty="0"/>
          </a:p>
          <a:p>
            <a:pPr lvl="1"/>
            <a:r>
              <a:rPr lang="en-US" altLang="zh-CN" dirty="0"/>
              <a:t>Metric-based rule</a:t>
            </a:r>
            <a:r>
              <a:rPr lang="zh-CN" altLang="en-US" dirty="0"/>
              <a:t> （</a:t>
            </a:r>
            <a:r>
              <a:rPr lang="en-US" altLang="zh-CN" dirty="0"/>
              <a:t>for document level</a:t>
            </a:r>
            <a:r>
              <a:rPr lang="zh-CN" altLang="en-US" dirty="0"/>
              <a:t>） ：</a:t>
            </a:r>
            <a:endParaRPr lang="en-US" altLang="zh-CN" dirty="0"/>
          </a:p>
          <a:p>
            <a:pPr lvl="2"/>
            <a:r>
              <a:rPr lang="zh-CN" altLang="en-US" dirty="0"/>
              <a:t>比如根据困惑度</a:t>
            </a:r>
            <a:r>
              <a:rPr lang="en-US" altLang="zh-CN" dirty="0"/>
              <a:t>perplexity</a:t>
            </a:r>
            <a:r>
              <a:rPr lang="zh-CN" altLang="en-US" dirty="0"/>
              <a:t>指标</a:t>
            </a:r>
            <a:endParaRPr lang="en-US" altLang="zh-CN" dirty="0"/>
          </a:p>
          <a:p>
            <a:pPr lvl="1"/>
            <a:r>
              <a:rPr lang="en-US" altLang="zh-CN" dirty="0"/>
              <a:t>Statistic-based rule</a:t>
            </a:r>
            <a:r>
              <a:rPr lang="zh-CN" altLang="en-US" dirty="0"/>
              <a:t> （</a:t>
            </a:r>
            <a:r>
              <a:rPr lang="en-US" altLang="zh-CN" dirty="0"/>
              <a:t>for document level or sentence level</a:t>
            </a:r>
            <a:r>
              <a:rPr lang="zh-CN" altLang="en-US" dirty="0"/>
              <a:t>） ：</a:t>
            </a:r>
            <a:endParaRPr lang="en-US" altLang="zh-CN" dirty="0"/>
          </a:p>
          <a:p>
            <a:pPr lvl="2"/>
            <a:r>
              <a:rPr lang="zh-CN" altLang="en-US" dirty="0">
                <a:effectLst/>
              </a:rPr>
              <a:t>针对文本，可以计算包括标点符号占比、句子长度在内的统计特征，利用这些特征过滤低质量数据。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105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115E-EEB7-4463-95C7-91FFBA92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6E4A-6479-4C19-BE29-6D66C87F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80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Keyword-based </a:t>
            </a:r>
            <a:r>
              <a:rPr lang="en-US" altLang="zh-CN" dirty="0"/>
              <a:t>rule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document</a:t>
            </a:r>
            <a:r>
              <a:rPr lang="zh-CN" altLang="en-US" dirty="0"/>
              <a:t>的</a:t>
            </a:r>
            <a:r>
              <a:rPr lang="en-US" altLang="zh-CN" dirty="0"/>
              <a:t>meta data</a:t>
            </a:r>
            <a:r>
              <a:rPr lang="zh-CN" altLang="en-US" dirty="0"/>
              <a:t>的关键字过滤（</a:t>
            </a:r>
            <a:r>
              <a:rPr lang="en-US" altLang="zh-CN" dirty="0"/>
              <a:t>for document level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2"/>
            <a:r>
              <a:rPr lang="zh-CN" altLang="en-US" dirty="0"/>
              <a:t>根据特定关键字删除嘈杂或无用的元素（</a:t>
            </a:r>
            <a:r>
              <a:rPr lang="en-US" altLang="zh-CN" dirty="0"/>
              <a:t>for word/element level</a:t>
            </a:r>
            <a:r>
              <a:rPr lang="zh-CN" altLang="en-US" dirty="0"/>
              <a:t>），例如 </a:t>
            </a:r>
            <a:r>
              <a:rPr lang="en-US" altLang="zh-CN" dirty="0"/>
              <a:t>HTML </a:t>
            </a:r>
            <a:r>
              <a:rPr lang="zh-CN" altLang="en-US" dirty="0"/>
              <a:t>标签、超链接。</a:t>
            </a:r>
            <a:endParaRPr lang="en-US" altLang="zh-CN" dirty="0"/>
          </a:p>
          <a:p>
            <a:pPr lvl="2"/>
            <a:r>
              <a:rPr lang="zh-CN" altLang="en-US" dirty="0"/>
              <a:t>如果命中特定关键词，如</a:t>
            </a:r>
            <a:r>
              <a:rPr lang="en-US" altLang="zh-CN" dirty="0"/>
              <a:t>[‘</a:t>
            </a:r>
            <a:r>
              <a:rPr lang="zh-CN" altLang="en-US" dirty="0"/>
              <a:t>关注</a:t>
            </a:r>
            <a:r>
              <a:rPr lang="en-US" altLang="zh-CN" dirty="0"/>
              <a:t>’, ‘</a:t>
            </a:r>
            <a:r>
              <a:rPr lang="zh-CN" altLang="en-US" dirty="0"/>
              <a:t>转发</a:t>
            </a:r>
            <a:r>
              <a:rPr lang="en-US" altLang="zh-CN" dirty="0"/>
              <a:t>’, ‘</a:t>
            </a:r>
            <a:r>
              <a:rPr lang="zh-CN" altLang="en-US" dirty="0"/>
              <a:t>点赞</a:t>
            </a:r>
            <a:r>
              <a:rPr lang="en-US" altLang="zh-CN" dirty="0"/>
              <a:t>‘]</a:t>
            </a:r>
            <a:r>
              <a:rPr lang="zh-CN" altLang="en-US" dirty="0"/>
              <a:t> 这种明显的广告，则丢弃整个句子（</a:t>
            </a:r>
            <a:r>
              <a:rPr lang="en-US" altLang="zh-CN" dirty="0"/>
              <a:t>for sentence level</a:t>
            </a:r>
            <a:r>
              <a:rPr lang="zh-CN" altLang="en-US" dirty="0"/>
              <a:t>） 。</a:t>
            </a:r>
            <a:endParaRPr lang="en-US" altLang="zh-CN" dirty="0"/>
          </a:p>
          <a:p>
            <a:pPr lvl="1"/>
            <a:r>
              <a:rPr lang="en-US" altLang="zh-CN" dirty="0"/>
              <a:t>Policy-based rule</a:t>
            </a:r>
            <a:r>
              <a:rPr lang="zh-CN" altLang="en-US" dirty="0"/>
              <a:t>（比如来自</a:t>
            </a:r>
            <a:r>
              <a:rPr lang="en-US" altLang="zh-CN" dirty="0"/>
              <a:t>Falcon</a:t>
            </a:r>
            <a:r>
              <a:rPr lang="zh-CN" altLang="en-US" dirty="0"/>
              <a:t>模型的数据清洗实践）：</a:t>
            </a:r>
            <a:endParaRPr lang="en-US" altLang="zh-CN" dirty="0"/>
          </a:p>
          <a:p>
            <a:pPr lvl="2"/>
            <a:r>
              <a:rPr lang="zh-CN" altLang="en-US" dirty="0"/>
              <a:t>句子主要由大写字符组成（丢弃；</a:t>
            </a:r>
            <a:r>
              <a:rPr lang="en-US" altLang="zh-CN" dirty="0"/>
              <a:t>for sentence level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句子由纯数字组成（丢弃；</a:t>
            </a:r>
            <a:r>
              <a:rPr lang="en-US" altLang="zh-CN" dirty="0"/>
              <a:t> for sentence level 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如果句子长度小于 </a:t>
            </a:r>
            <a:r>
              <a:rPr lang="en-US" altLang="zh-CN" dirty="0"/>
              <a:t>10</a:t>
            </a:r>
            <a:r>
              <a:rPr lang="zh-CN" altLang="en-US" dirty="0"/>
              <a:t>，且命中以下模版（丢弃；</a:t>
            </a:r>
            <a:r>
              <a:rPr lang="en-US" altLang="zh-CN" dirty="0"/>
              <a:t> for sentence level 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3"/>
            <a:r>
              <a:rPr lang="zh-CN" altLang="en-US" dirty="0"/>
              <a:t>句子以（登录、注册）开头；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952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8208-570D-42CB-986B-735FD0DF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F55F-0692-4172-BE83-530480D6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643"/>
            <a:ext cx="10515600" cy="40671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借助模型来过滤：</a:t>
            </a:r>
            <a:endParaRPr lang="en-US" altLang="zh-CN" dirty="0"/>
          </a:p>
          <a:p>
            <a:pPr lvl="1"/>
            <a:r>
              <a:rPr lang="zh-CN" altLang="en-US" dirty="0"/>
              <a:t>借助模型给样本打质量分数来过滤（</a:t>
            </a:r>
            <a:r>
              <a:rPr lang="en-US" altLang="zh-CN" dirty="0"/>
              <a:t>document-level</a:t>
            </a:r>
            <a:r>
              <a:rPr lang="zh-CN" altLang="en-US" dirty="0"/>
              <a:t>；</a:t>
            </a:r>
            <a:r>
              <a:rPr lang="zh-CN" altLang="en-US" b="1" dirty="0"/>
              <a:t>可选</a:t>
            </a:r>
            <a:r>
              <a:rPr lang="zh-CN" altLang="en-US" dirty="0"/>
              <a:t>） ：</a:t>
            </a:r>
            <a:endParaRPr lang="en-US" altLang="zh-CN" dirty="0"/>
          </a:p>
          <a:p>
            <a:pPr lvl="2"/>
            <a:r>
              <a:rPr lang="zh-CN" altLang="en-US" dirty="0"/>
              <a:t>如果不存在数据敏感问题，可以借助当前性能最好的</a:t>
            </a:r>
            <a:r>
              <a:rPr lang="zh-CN" altLang="en-US" b="1" dirty="0"/>
              <a:t>闭源</a:t>
            </a:r>
            <a:r>
              <a:rPr lang="en-US" altLang="zh-CN" b="1" dirty="0"/>
              <a:t>LLM</a:t>
            </a:r>
            <a:r>
              <a:rPr lang="zh-CN" altLang="en-US" b="1" dirty="0"/>
              <a:t>进行打分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如果数据敏感，</a:t>
            </a:r>
            <a:r>
              <a:rPr lang="zh-CN" altLang="en-US" b="1" dirty="0"/>
              <a:t>训练一个分类器</a:t>
            </a:r>
            <a:r>
              <a:rPr lang="zh-CN" altLang="en-US" dirty="0"/>
              <a:t>来过滤掉分数低的</a:t>
            </a:r>
            <a:r>
              <a:rPr lang="en-US" altLang="zh-CN" dirty="0"/>
              <a:t>document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比如</a:t>
            </a:r>
            <a:r>
              <a:rPr lang="en-US" altLang="zh-CN" dirty="0"/>
              <a:t>GPT3</a:t>
            </a:r>
            <a:r>
              <a:rPr lang="zh-CN" altLang="en-US" dirty="0"/>
              <a:t>使用高质量的语料（比如</a:t>
            </a:r>
            <a:r>
              <a:rPr lang="en-US" altLang="zh-CN" dirty="0"/>
              <a:t>Books</a:t>
            </a:r>
            <a:r>
              <a:rPr lang="zh-CN" altLang="en-US" dirty="0"/>
              <a:t>，</a:t>
            </a:r>
            <a:r>
              <a:rPr lang="en-US" altLang="zh-CN" dirty="0"/>
              <a:t>Wikipedia</a:t>
            </a:r>
            <a:r>
              <a:rPr lang="zh-CN" altLang="en-US" dirty="0"/>
              <a:t>，</a:t>
            </a:r>
            <a:r>
              <a:rPr lang="en-US" altLang="zh-CN" dirty="0" err="1"/>
              <a:t>WebText</a:t>
            </a:r>
            <a:r>
              <a:rPr lang="zh-CN" altLang="en-US" dirty="0"/>
              <a:t>）作为正样本，把</a:t>
            </a:r>
            <a:r>
              <a:rPr lang="en-US" altLang="zh-CN" dirty="0"/>
              <a:t>unfiltered Common crawl</a:t>
            </a:r>
            <a:r>
              <a:rPr lang="zh-CN" altLang="en-US" dirty="0"/>
              <a:t>作为负样本。训练完以后用该分类器给</a:t>
            </a:r>
            <a:r>
              <a:rPr lang="en-US" altLang="zh-CN" dirty="0"/>
              <a:t>unfiltered Common crawl</a:t>
            </a:r>
            <a:r>
              <a:rPr lang="zh-CN" altLang="en-US" dirty="0"/>
              <a:t>样本打分，过滤掉分数低的样本。</a:t>
            </a:r>
            <a:endParaRPr lang="en-US" altLang="zh-CN" dirty="0"/>
          </a:p>
          <a:p>
            <a:pPr lvl="1"/>
            <a:r>
              <a:rPr lang="zh-CN" altLang="en-US" dirty="0"/>
              <a:t>借助文本审核模型去掉不合规的文本（</a:t>
            </a:r>
            <a:r>
              <a:rPr lang="zh-CN" altLang="en-US" b="1" dirty="0"/>
              <a:t>必须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2"/>
            <a:r>
              <a:rPr lang="en-US" altLang="zh-CN" dirty="0"/>
              <a:t>Sentence-level</a:t>
            </a:r>
            <a:r>
              <a:rPr lang="zh-CN" altLang="en-US" dirty="0"/>
              <a:t>，</a:t>
            </a:r>
            <a:r>
              <a:rPr lang="en-US" altLang="zh-CN" dirty="0"/>
              <a:t>paragraph-level</a:t>
            </a:r>
            <a:r>
              <a:rPr lang="zh-CN" altLang="en-US" dirty="0"/>
              <a:t>，</a:t>
            </a:r>
            <a:r>
              <a:rPr lang="en-US" altLang="zh-CN" dirty="0"/>
              <a:t>document-level</a:t>
            </a:r>
          </a:p>
          <a:p>
            <a:pPr lvl="2"/>
            <a:r>
              <a:rPr lang="zh-CN" altLang="en-US" dirty="0"/>
              <a:t>涉黄，涉恐，涉暴，涉政，涉及辱骂，涉及性别歧视，涉及人种</a:t>
            </a:r>
            <a:r>
              <a:rPr lang="en-US" altLang="zh-CN" dirty="0"/>
              <a:t>/</a:t>
            </a:r>
            <a:r>
              <a:rPr lang="zh-CN" altLang="en-US" dirty="0"/>
              <a:t>种族歧视，涉及语言暴力等等。</a:t>
            </a:r>
            <a:endParaRPr lang="en-US" altLang="zh-CN" dirty="0"/>
          </a:p>
          <a:p>
            <a:pPr lvl="1"/>
            <a:r>
              <a:rPr lang="zh-CN" altLang="en-US" dirty="0"/>
              <a:t>借助模型识别并去掉</a:t>
            </a:r>
            <a:r>
              <a:rPr lang="en-US" altLang="zh-CN" dirty="0"/>
              <a:t>document</a:t>
            </a:r>
            <a:r>
              <a:rPr lang="zh-CN" altLang="en-US" dirty="0"/>
              <a:t>中的个人敏感信息</a:t>
            </a:r>
            <a:r>
              <a:rPr lang="en-US" altLang="zh-CN" dirty="0"/>
              <a:t>/PII</a:t>
            </a:r>
            <a:r>
              <a:rPr lang="zh-CN" altLang="en-US" dirty="0"/>
              <a:t>（</a:t>
            </a:r>
            <a:r>
              <a:rPr lang="zh-CN" altLang="en-US" b="1" dirty="0"/>
              <a:t>必须</a:t>
            </a:r>
            <a:r>
              <a:rPr lang="zh-CN" altLang="en-US" dirty="0"/>
              <a:t>）</a:t>
            </a:r>
            <a:endParaRPr lang="en-US" dirty="0"/>
          </a:p>
          <a:p>
            <a:pPr lvl="3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5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8762</TotalTime>
  <Words>2968</Words>
  <Application>Microsoft Office PowerPoint</Application>
  <PresentationFormat>Widescreen</PresentationFormat>
  <Paragraphs>187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LLM Pretrain和SFT的数据预处理tips</vt:lpstr>
      <vt:lpstr>议程</vt:lpstr>
      <vt:lpstr>LLM Pretraining和SFT的数据预处理的pipeline</vt:lpstr>
      <vt:lpstr>LLM Pretraining数据预处理的tips</vt:lpstr>
      <vt:lpstr>LLM Pretraining数据预处理之收集数据</vt:lpstr>
      <vt:lpstr>LLM Pretraining数据预处理之数据质量过滤</vt:lpstr>
      <vt:lpstr>Continue….</vt:lpstr>
      <vt:lpstr>Continue…..</vt:lpstr>
      <vt:lpstr>Continue…..</vt:lpstr>
      <vt:lpstr>LLM Pretraining数据预处理之数据去重</vt:lpstr>
      <vt:lpstr>Continue…..</vt:lpstr>
      <vt:lpstr>LLM Pretraining数据预处理之Tokenization</vt:lpstr>
      <vt:lpstr>Continue……</vt:lpstr>
      <vt:lpstr>LLM SFT数据预处理的tips</vt:lpstr>
      <vt:lpstr>LLM SFT数据预处理的tips </vt:lpstr>
      <vt:lpstr>Continue…..</vt:lpstr>
      <vt:lpstr>Continue…..</vt:lpstr>
      <vt:lpstr>Continue……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Yuhui</dc:creator>
  <cp:lastModifiedBy>Liang, Yuhui</cp:lastModifiedBy>
  <cp:revision>569</cp:revision>
  <dcterms:created xsi:type="dcterms:W3CDTF">2024-05-15T06:28:39Z</dcterms:created>
  <dcterms:modified xsi:type="dcterms:W3CDTF">2024-06-14T08:43:50Z</dcterms:modified>
</cp:coreProperties>
</file>