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11" r:id="rId3"/>
    <p:sldId id="312" r:id="rId4"/>
    <p:sldId id="304" r:id="rId5"/>
    <p:sldId id="305" r:id="rId6"/>
    <p:sldId id="306" r:id="rId7"/>
    <p:sldId id="307" r:id="rId8"/>
    <p:sldId id="308" r:id="rId9"/>
    <p:sldId id="309" r:id="rId10"/>
    <p:sldId id="313" r:id="rId11"/>
    <p:sldId id="257" r:id="rId12"/>
    <p:sldId id="282" r:id="rId13"/>
    <p:sldId id="258" r:id="rId14"/>
    <p:sldId id="259" r:id="rId15"/>
    <p:sldId id="260" r:id="rId16"/>
    <p:sldId id="262" r:id="rId17"/>
    <p:sldId id="265" r:id="rId18"/>
    <p:sldId id="261" r:id="rId19"/>
    <p:sldId id="266" r:id="rId20"/>
    <p:sldId id="264" r:id="rId21"/>
    <p:sldId id="267" r:id="rId22"/>
    <p:sldId id="268" r:id="rId23"/>
    <p:sldId id="269" r:id="rId24"/>
    <p:sldId id="271" r:id="rId25"/>
    <p:sldId id="272" r:id="rId26"/>
    <p:sldId id="274" r:id="rId27"/>
    <p:sldId id="275" r:id="rId28"/>
    <p:sldId id="281" r:id="rId29"/>
    <p:sldId id="270" r:id="rId30"/>
    <p:sldId id="273" r:id="rId31"/>
    <p:sldId id="276" r:id="rId32"/>
    <p:sldId id="277" r:id="rId33"/>
    <p:sldId id="278" r:id="rId34"/>
    <p:sldId id="279" r:id="rId35"/>
    <p:sldId id="263" r:id="rId36"/>
    <p:sldId id="314" r:id="rId37"/>
    <p:sldId id="284" r:id="rId38"/>
    <p:sldId id="285" r:id="rId39"/>
    <p:sldId id="286" r:id="rId40"/>
    <p:sldId id="287" r:id="rId41"/>
    <p:sldId id="291" r:id="rId42"/>
    <p:sldId id="288" r:id="rId43"/>
    <p:sldId id="293" r:id="rId44"/>
    <p:sldId id="294" r:id="rId45"/>
    <p:sldId id="295" r:id="rId46"/>
    <p:sldId id="297" r:id="rId47"/>
    <p:sldId id="299" r:id="rId48"/>
    <p:sldId id="300" r:id="rId49"/>
    <p:sldId id="298" r:id="rId50"/>
    <p:sldId id="315" r:id="rId51"/>
    <p:sldId id="290" r:id="rId52"/>
    <p:sldId id="292" r:id="rId53"/>
    <p:sldId id="289" r:id="rId54"/>
    <p:sldId id="301" r:id="rId55"/>
    <p:sldId id="302" r:id="rId56"/>
    <p:sldId id="31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44" autoAdjust="0"/>
  </p:normalViewPr>
  <p:slideViewPr>
    <p:cSldViewPr snapToGrid="0">
      <p:cViewPr varScale="1">
        <p:scale>
          <a:sx n="70" d="100"/>
          <a:sy n="70" d="100"/>
        </p:scale>
        <p:origin x="15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670B7-F365-4137-81DC-B40DBE711A55}"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DE35-1C8F-4349-8FE2-8C0EF52A459A}" type="slidenum">
              <a:rPr lang="en-US" smtClean="0"/>
              <a:t>‹#›</a:t>
            </a:fld>
            <a:endParaRPr lang="en-US"/>
          </a:p>
        </p:txBody>
      </p:sp>
    </p:spTree>
    <p:extLst>
      <p:ext uri="{BB962C8B-B14F-4D97-AF65-F5344CB8AC3E}">
        <p14:creationId xmlns:p14="http://schemas.microsoft.com/office/powerpoint/2010/main" val="336215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DeepSpeed/pull/2744"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github.com/microsoft/DeepSpeed/issues/2954"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iscuss.huggingface.co/t/what-is-the-purpose-of-use-cache-in-decoder/958"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ogerspy.github.io/2020/03/30/transformer%E5%AE%B6%E6%97%8F-spars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huggingface.co/docs/transformers/main/attentio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zhuanlan.zhihu.com/p/614499449"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uggingface.co/docs/transformers/main_classes/deepspeed"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解读很清晰的一个文章（</a:t>
            </a:r>
            <a:r>
              <a:rPr lang="zh-CN" altLang="en-US" sz="1200" b="1" kern="1200" dirty="0">
                <a:solidFill>
                  <a:schemeClr val="tx1"/>
                </a:solidFill>
                <a:effectLst/>
                <a:latin typeface="+mn-lt"/>
                <a:ea typeface="+mn-ea"/>
                <a:cs typeface="+mn-cs"/>
              </a:rPr>
              <a:t>强烈推荐阅读</a:t>
            </a:r>
            <a:r>
              <a:rPr lang="zh-CN" altLang="en-US" sz="1200" kern="1200" dirty="0">
                <a:solidFill>
                  <a:schemeClr val="tx1"/>
                </a:solidFill>
                <a:effectLst/>
                <a:latin typeface="+mn-lt"/>
                <a:ea typeface="+mn-ea"/>
                <a:cs typeface="+mn-cs"/>
              </a:rPr>
              <a:t>）：</a:t>
            </a:r>
            <a:r>
              <a:rPr lang="en-US" dirty="0"/>
              <a:t>https://mp.weixin.qq.com/s/RLxWevVWHXgX-UcoxDS70w</a:t>
            </a:r>
            <a:r>
              <a:rPr lang="zh-CN" altLang="en-US" dirty="0"/>
              <a:t>（从这个文章中可以看到</a:t>
            </a:r>
            <a:r>
              <a:rPr lang="en-US" altLang="zh-CN" dirty="0"/>
              <a:t>position encoding</a:t>
            </a:r>
            <a:r>
              <a:rPr lang="zh-CN" altLang="en-US" dirty="0"/>
              <a:t>是用正弦函数和余弦函数计算出来的，不需要参数学习的过程）</a:t>
            </a:r>
            <a:endParaRPr lang="en-US"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11</a:t>
            </a:fld>
            <a:endParaRPr lang="en-US"/>
          </a:p>
        </p:txBody>
      </p:sp>
    </p:spTree>
    <p:extLst>
      <p:ext uri="{BB962C8B-B14F-4D97-AF65-F5344CB8AC3E}">
        <p14:creationId xmlns:p14="http://schemas.microsoft.com/office/powerpoint/2010/main" val="2385713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https://github.com/microsoft/DeepSpeed/pull/2744 </a:t>
            </a:r>
            <a:r>
              <a:rPr lang="en-US" dirty="0"/>
              <a:t>, </a:t>
            </a:r>
            <a:r>
              <a:rPr lang="en-US" dirty="0">
                <a:hlinkClick r:id="rId4"/>
              </a:rPr>
              <a:t>https://github.com/microsoft/DeepSpeed/issues/2954</a:t>
            </a:r>
            <a:r>
              <a:rPr lang="en-US" dirty="0"/>
              <a:t> </a:t>
            </a:r>
          </a:p>
        </p:txBody>
      </p:sp>
      <p:sp>
        <p:nvSpPr>
          <p:cNvPr id="4" name="Slide Number Placeholder 3"/>
          <p:cNvSpPr>
            <a:spLocks noGrp="1"/>
          </p:cNvSpPr>
          <p:nvPr>
            <p:ph type="sldNum" sz="quarter" idx="5"/>
          </p:nvPr>
        </p:nvSpPr>
        <p:spPr/>
        <p:txBody>
          <a:bodyPr/>
          <a:lstStyle/>
          <a:p>
            <a:fld id="{8FBFDE35-1C8F-4349-8FE2-8C0EF52A459A}" type="slidenum">
              <a:rPr lang="en-US" smtClean="0"/>
              <a:t>39</a:t>
            </a:fld>
            <a:endParaRPr lang="en-US"/>
          </a:p>
        </p:txBody>
      </p:sp>
    </p:spTree>
    <p:extLst>
      <p:ext uri="{BB962C8B-B14F-4D97-AF65-F5344CB8AC3E}">
        <p14:creationId xmlns:p14="http://schemas.microsoft.com/office/powerpoint/2010/main" val="107125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在使用</a:t>
            </a:r>
            <a:r>
              <a:rPr lang="en-US" dirty="0"/>
              <a:t>HF</a:t>
            </a:r>
            <a:r>
              <a:rPr lang="zh-CN" altLang="en-US" dirty="0"/>
              <a:t>的</a:t>
            </a:r>
            <a:r>
              <a:rPr lang="en-US" dirty="0"/>
              <a:t>model</a:t>
            </a:r>
            <a:r>
              <a:rPr lang="zh-CN" altLang="en-US" dirty="0"/>
              <a:t>进行生成时，不管是用的</a:t>
            </a:r>
            <a:r>
              <a:rPr lang="en-US" dirty="0"/>
              <a:t>pipeline API</a:t>
            </a:r>
            <a:r>
              <a:rPr lang="zh-CN" altLang="en-US" dirty="0"/>
              <a:t>还是</a:t>
            </a:r>
            <a:r>
              <a:rPr lang="en-US" dirty="0"/>
              <a:t>generate API，</a:t>
            </a:r>
            <a:r>
              <a:rPr lang="zh-CN" altLang="en-US" dirty="0"/>
              <a:t>设置了参数</a:t>
            </a:r>
            <a:r>
              <a:rPr lang="en-US" dirty="0" err="1"/>
              <a:t>use_cache</a:t>
            </a:r>
            <a:r>
              <a:rPr lang="zh-CN" altLang="en-US" dirty="0"/>
              <a:t>都会加速模型的</a:t>
            </a:r>
            <a:r>
              <a:rPr lang="en-US" dirty="0"/>
              <a:t>inference</a:t>
            </a:r>
            <a:r>
              <a:rPr lang="zh-CN" altLang="en-US" dirty="0"/>
              <a:t>速度。而关于</a:t>
            </a:r>
            <a:r>
              <a:rPr lang="en-US" dirty="0" err="1"/>
              <a:t>use_cache</a:t>
            </a:r>
            <a:r>
              <a:rPr lang="zh-CN" altLang="en-US" dirty="0"/>
              <a:t>的解释可以参考：</a:t>
            </a:r>
            <a:r>
              <a:rPr lang="en-US" dirty="0">
                <a:hlinkClick r:id="rId3"/>
              </a:rPr>
              <a:t>https://discuss.huggingface.co/t/what-is-the-purpose-of-use-cache-in-decoder/958</a:t>
            </a:r>
            <a:r>
              <a:rPr lang="en-US" dirty="0"/>
              <a:t>，</a:t>
            </a:r>
            <a:r>
              <a:rPr lang="zh-CN" altLang="en-US" dirty="0"/>
              <a:t>大致意思就是把这个</a:t>
            </a:r>
            <a:r>
              <a:rPr lang="en-US" dirty="0"/>
              <a:t>enable</a:t>
            </a:r>
            <a:r>
              <a:rPr lang="zh-CN" altLang="en-US" dirty="0"/>
              <a:t>以后，就不再需要每次生成下一个</a:t>
            </a:r>
            <a:r>
              <a:rPr lang="en-US" dirty="0"/>
              <a:t>token</a:t>
            </a:r>
            <a:r>
              <a:rPr lang="zh-CN" altLang="en-US" dirty="0"/>
              <a:t>的时候重新计算前面所有新生成</a:t>
            </a:r>
            <a:r>
              <a:rPr lang="en-US" dirty="0"/>
              <a:t>token</a:t>
            </a:r>
            <a:r>
              <a:rPr lang="zh-CN" altLang="en-US" dirty="0"/>
              <a:t>的</a:t>
            </a:r>
            <a:r>
              <a:rPr lang="en-US" u="sng" dirty="0"/>
              <a:t>hidden</a:t>
            </a:r>
            <a:r>
              <a:rPr lang="en-US" dirty="0"/>
              <a:t> state，</a:t>
            </a:r>
            <a:r>
              <a:rPr lang="zh-CN" altLang="en-US" dirty="0"/>
              <a:t>从而大大节省时间，这个对于自回归的模型是很大的加速</a:t>
            </a:r>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48</a:t>
            </a:fld>
            <a:endParaRPr lang="en-US"/>
          </a:p>
        </p:txBody>
      </p:sp>
    </p:spTree>
    <p:extLst>
      <p:ext uri="{BB962C8B-B14F-4D97-AF65-F5344CB8AC3E}">
        <p14:creationId xmlns:p14="http://schemas.microsoft.com/office/powerpoint/2010/main" val="403176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54</a:t>
            </a:fld>
            <a:endParaRPr lang="en-US"/>
          </a:p>
        </p:txBody>
      </p:sp>
    </p:spTree>
    <p:extLst>
      <p:ext uri="{BB962C8B-B14F-4D97-AF65-F5344CB8AC3E}">
        <p14:creationId xmlns:p14="http://schemas.microsoft.com/office/powerpoint/2010/main" val="313583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transformer</a:t>
            </a:r>
            <a:r>
              <a:rPr lang="zh-CN" altLang="en-US" dirty="0"/>
              <a:t>的位置编码可以参考：</a:t>
            </a:r>
            <a:r>
              <a:rPr lang="en-US" altLang="zh-CN" dirty="0"/>
              <a:t>https://kexue.fm/archives/8130 </a:t>
            </a:r>
          </a:p>
          <a:p>
            <a:endParaRPr lang="en-US" altLang="zh-CN"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13</a:t>
            </a:fld>
            <a:endParaRPr lang="en-US"/>
          </a:p>
        </p:txBody>
      </p:sp>
    </p:spTree>
    <p:extLst>
      <p:ext uri="{BB962C8B-B14F-4D97-AF65-F5344CB8AC3E}">
        <p14:creationId xmlns:p14="http://schemas.microsoft.com/office/powerpoint/2010/main" val="333099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sparse transformer</a:t>
            </a:r>
            <a:r>
              <a:rPr lang="zh-CN" altLang="en-US" dirty="0"/>
              <a:t>的讲解可以参考：</a:t>
            </a:r>
            <a:r>
              <a:rPr lang="en-US" altLang="zh-CN" dirty="0"/>
              <a:t> </a:t>
            </a:r>
            <a:r>
              <a:rPr lang="en-US" altLang="zh-CN" dirty="0">
                <a:hlinkClick r:id="rId3"/>
              </a:rPr>
              <a:t>https://rogerspy.github.io/2020/03/30/transformer%E5%AE%B6%E6%97%8F-sparse/</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当前</a:t>
            </a:r>
            <a:r>
              <a:rPr lang="en-US" altLang="zh-CN" dirty="0"/>
              <a:t>HF</a:t>
            </a:r>
            <a:r>
              <a:rPr lang="zh-CN" altLang="en-US" dirty="0"/>
              <a:t>的绝大部分</a:t>
            </a:r>
            <a:r>
              <a:rPr lang="en-US" altLang="zh-CN" dirty="0"/>
              <a:t>model</a:t>
            </a:r>
            <a:r>
              <a:rPr lang="zh-CN" altLang="en-US" dirty="0"/>
              <a:t>都没有用到</a:t>
            </a:r>
            <a:r>
              <a:rPr lang="en-US" altLang="zh-CN" dirty="0"/>
              <a:t>sparse transformer</a:t>
            </a:r>
            <a:r>
              <a:rPr lang="zh-CN" altLang="en-US" dirty="0"/>
              <a:t>，具体可以参考：</a:t>
            </a:r>
            <a:r>
              <a:rPr lang="en-US" altLang="zh-CN" dirty="0"/>
              <a:t> </a:t>
            </a:r>
            <a:r>
              <a:rPr lang="en-US" altLang="zh-CN" dirty="0">
                <a:hlinkClick r:id="rId4"/>
              </a:rPr>
              <a:t>https://huggingface.co/docs/transformers/main/attention</a:t>
            </a:r>
            <a:r>
              <a:rPr lang="en-US" altLang="zh-CN" dirty="0"/>
              <a:t> </a:t>
            </a:r>
            <a:endParaRPr lang="en-US"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14</a:t>
            </a:fld>
            <a:endParaRPr lang="en-US"/>
          </a:p>
        </p:txBody>
      </p:sp>
    </p:spTree>
    <p:extLst>
      <p:ext uri="{BB962C8B-B14F-4D97-AF65-F5344CB8AC3E}">
        <p14:creationId xmlns:p14="http://schemas.microsoft.com/office/powerpoint/2010/main" val="156543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a:t>
            </a:r>
            <a:r>
              <a:rPr lang="en-US" sz="1200" kern="1200" dirty="0">
                <a:solidFill>
                  <a:schemeClr val="tx1"/>
                </a:solidFill>
                <a:effectLst/>
                <a:latin typeface="+mn-lt"/>
                <a:ea typeface="+mn-ea"/>
                <a:cs typeface="+mn-cs"/>
              </a:rPr>
              <a:t>GPT4</a:t>
            </a:r>
            <a:r>
              <a:rPr lang="zh-CN" altLang="en-US" sz="1200" kern="1200" dirty="0">
                <a:solidFill>
                  <a:schemeClr val="tx1"/>
                </a:solidFill>
                <a:effectLst/>
                <a:latin typeface="+mn-lt"/>
                <a:ea typeface="+mn-ea"/>
                <a:cs typeface="+mn-cs"/>
              </a:rPr>
              <a:t>的解读可以参考（</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https://zhuanlan.zhihu.com/p/614499449</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15</a:t>
            </a:fld>
            <a:endParaRPr lang="en-US"/>
          </a:p>
        </p:txBody>
      </p:sp>
    </p:spTree>
    <p:extLst>
      <p:ext uri="{BB962C8B-B14F-4D97-AF65-F5344CB8AC3E}">
        <p14:creationId xmlns:p14="http://schemas.microsoft.com/office/powerpoint/2010/main" val="387179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长度外推性与局部注意力</a:t>
            </a:r>
            <a:r>
              <a:rPr lang="en-US" altLang="zh-CN" dirty="0"/>
              <a:t>: </a:t>
            </a:r>
            <a:r>
              <a:rPr lang="en-US" dirty="0"/>
              <a:t>https://kexue.fm/archives/9431/comment-page-1</a:t>
            </a:r>
          </a:p>
        </p:txBody>
      </p:sp>
      <p:sp>
        <p:nvSpPr>
          <p:cNvPr id="4" name="Slide Number Placeholder 3"/>
          <p:cNvSpPr>
            <a:spLocks noGrp="1"/>
          </p:cNvSpPr>
          <p:nvPr>
            <p:ph type="sldNum" sz="quarter" idx="5"/>
          </p:nvPr>
        </p:nvSpPr>
        <p:spPr/>
        <p:txBody>
          <a:bodyPr/>
          <a:lstStyle/>
          <a:p>
            <a:fld id="{8FBFDE35-1C8F-4349-8FE2-8C0EF52A459A}" type="slidenum">
              <a:rPr lang="en-US" smtClean="0"/>
              <a:t>18</a:t>
            </a:fld>
            <a:endParaRPr lang="en-US"/>
          </a:p>
        </p:txBody>
      </p:sp>
    </p:spTree>
    <p:extLst>
      <p:ext uri="{BB962C8B-B14F-4D97-AF65-F5344CB8AC3E}">
        <p14:creationId xmlns:p14="http://schemas.microsoft.com/office/powerpoint/2010/main" val="1587975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GLM</a:t>
            </a:r>
            <a:r>
              <a:rPr lang="zh-CN" altLang="en-US" dirty="0"/>
              <a:t>模型的解读可以参考：</a:t>
            </a:r>
            <a:r>
              <a:rPr lang="en-US" altLang="zh-CN" dirty="0"/>
              <a:t>https://zhuanlan.zhihu.com/p/604958461</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20</a:t>
            </a:fld>
            <a:endParaRPr lang="en-US"/>
          </a:p>
        </p:txBody>
      </p:sp>
    </p:spTree>
    <p:extLst>
      <p:ext uri="{BB962C8B-B14F-4D97-AF65-F5344CB8AC3E}">
        <p14:creationId xmlns:p14="http://schemas.microsoft.com/office/powerpoint/2010/main" val="398820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24</a:t>
            </a:fld>
            <a:endParaRPr lang="en-US"/>
          </a:p>
        </p:txBody>
      </p:sp>
    </p:spTree>
    <p:extLst>
      <p:ext uri="{BB962C8B-B14F-4D97-AF65-F5344CB8AC3E}">
        <p14:creationId xmlns:p14="http://schemas.microsoft.com/office/powerpoint/2010/main" val="51893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关于高效的参数微调方式可以参考：</a:t>
            </a:r>
            <a:r>
              <a:rPr lang="en-US" dirty="0"/>
              <a:t>https://kexue.fm/archives/9138</a:t>
            </a:r>
          </a:p>
          <a:p>
            <a:r>
              <a:rPr lang="zh-CN" altLang="en-US" dirty="0"/>
              <a:t>关于</a:t>
            </a:r>
            <a:r>
              <a:rPr lang="en-US" altLang="zh-CN" dirty="0"/>
              <a:t>prefix tuning/p-tuning v2</a:t>
            </a:r>
            <a:r>
              <a:rPr lang="zh-CN" altLang="en-US" dirty="0"/>
              <a:t>的解读可以参考：</a:t>
            </a:r>
            <a:r>
              <a:rPr lang="en-US" altLang="zh-CN" dirty="0"/>
              <a:t>https://coding-zuo.github.io/2021/11/25/P-Tuning-v2-Prompt-Tuning-Can-BeComparable-to-Fine-tuning-Universally-Across-Scales-and-Tasks/</a:t>
            </a:r>
          </a:p>
          <a:p>
            <a:r>
              <a:rPr lang="zh-CN" altLang="en-US" dirty="0"/>
              <a:t>关于</a:t>
            </a:r>
            <a:r>
              <a:rPr lang="en-US" altLang="zh-CN" dirty="0"/>
              <a:t>P-Tuning</a:t>
            </a:r>
            <a:r>
              <a:rPr lang="zh-CN" altLang="en-US" dirty="0"/>
              <a:t>和</a:t>
            </a:r>
            <a:r>
              <a:rPr lang="en-US" altLang="zh-CN" dirty="0"/>
              <a:t>prompt tuning</a:t>
            </a:r>
            <a:r>
              <a:rPr lang="zh-CN" altLang="en-US" dirty="0"/>
              <a:t>，他们的原理很相似，只是实现有些区别，可以参考如下（</a:t>
            </a:r>
            <a:r>
              <a:rPr lang="en-US" altLang="zh-CN" dirty="0"/>
              <a:t>https://github.com/NVIDIA/NeMo/blob/main/tutorials/nlp/Multitask_Prompt_and_PTuning.ipynb</a:t>
            </a:r>
            <a:r>
              <a:rPr lang="zh-CN" altLang="en-US" dirty="0"/>
              <a:t>）：</a:t>
            </a:r>
            <a:endParaRPr lang="en-US" altLang="zh-CN" dirty="0"/>
          </a:p>
          <a:p>
            <a:endParaRPr lang="en-US" altLang="zh-CN" dirty="0"/>
          </a:p>
          <a:p>
            <a:r>
              <a:rPr lang="en-US" b="1" dirty="0"/>
              <a:t>Prompt-Tuning</a:t>
            </a:r>
          </a:p>
          <a:p>
            <a:r>
              <a:rPr lang="en-US" dirty="0"/>
              <a:t>In prompt-tuning a pretrained GPT model, soft prompt embeddings are initialized as a 2D matrix of size </a:t>
            </a:r>
            <a:r>
              <a:rPr lang="en-US" dirty="0" err="1"/>
              <a:t>total_virtual_tokens</a:t>
            </a:r>
            <a:r>
              <a:rPr lang="en-US" dirty="0"/>
              <a:t> X </a:t>
            </a:r>
            <a:r>
              <a:rPr lang="en-US" dirty="0" err="1"/>
              <a:t>hidden_size</a:t>
            </a:r>
            <a:r>
              <a:rPr lang="en-US" dirty="0"/>
              <a:t>. Each task the model is prompt-tuned to perform has its own 2D embedding matrix associated with it. Tasks do not share any parameters during training or inference. All GPT model parameters are frozen and only the embedding parameters for each task are updated during training.</a:t>
            </a:r>
          </a:p>
          <a:p>
            <a:r>
              <a:rPr lang="en-US" dirty="0"/>
              <a:t>In prompt tuning you can specify how the embeddings are initialized for each task. You can either</a:t>
            </a:r>
          </a:p>
          <a:p>
            <a:r>
              <a:rPr lang="en-US" dirty="0"/>
              <a:t>Initialize embedding parameters according to some random distribution</a:t>
            </a:r>
          </a:p>
          <a:p>
            <a:r>
              <a:rPr lang="en-US" dirty="0"/>
              <a:t>Initialize embedding parameters from existing vocabulary embeddings (recommended)</a:t>
            </a:r>
          </a:p>
          <a:p>
            <a:r>
              <a:rPr lang="en-US" dirty="0"/>
              <a:t>If you choose to initialize virtual token embeddings from existing embedding weights, you can provide the string of words you want to use for initialization in the model’s config. This string will be tokenized and tiled or truncated to match the specified number of virtual tokens you would like to use (</a:t>
            </a:r>
            <a:r>
              <a:rPr lang="en-US" dirty="0" err="1"/>
              <a:t>total_virtual_tokens</a:t>
            </a:r>
            <a:r>
              <a:rPr lang="en-US" dirty="0"/>
              <a:t>). Vocab embeddings are copied and used to initialize the soft prompt embedding matrix for each task. The vocab embeddings themselves are not updated or changed during prompt tuning.</a:t>
            </a:r>
          </a:p>
          <a:p>
            <a:r>
              <a:rPr lang="en-US" b="1" dirty="0"/>
              <a:t>P-Tuning</a:t>
            </a:r>
          </a:p>
          <a:p>
            <a:r>
              <a:rPr lang="en-US" dirty="0"/>
              <a:t>In p-tuning, an LSTM model is used to predict virtual token embeddings. We refer to this LSTM model as our </a:t>
            </a:r>
            <a:r>
              <a:rPr lang="en-US" dirty="0" err="1"/>
              <a:t>prompt_encoder</a:t>
            </a:r>
            <a:r>
              <a:rPr lang="en-US" dirty="0"/>
              <a:t>. LSTM parameters are randomly initialized at the start of p-tuning. All GPT model parameters are frozen, and only the LSTM weights are updated at each training step. LSTM parameters are shared between all tasks that are p-tuned at the same time, but the LSTM model outputs unique virtual token embeddings for each task. The virtual tokens predicted by the LSTM are inserted among the discrete token input in the exact same manner as with prompt-tuning. You still specify the number of virtual tokens you want to use by setting </a:t>
            </a:r>
            <a:r>
              <a:rPr lang="en-US" dirty="0" err="1"/>
              <a:t>total_virtual_tokens</a:t>
            </a:r>
            <a:r>
              <a:rPr lang="en-US" dirty="0"/>
              <a:t> and each virtual token embedding is still a 1D vector of size </a:t>
            </a:r>
            <a:r>
              <a:rPr lang="en-US" dirty="0" err="1"/>
              <a:t>hidden_size</a:t>
            </a:r>
            <a:r>
              <a:rPr lang="en-US" dirty="0"/>
              <a:t>.</a:t>
            </a:r>
          </a:p>
          <a:p>
            <a:endParaRPr lang="en-US" altLang="zh-CN"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35</a:t>
            </a:fld>
            <a:endParaRPr lang="en-US"/>
          </a:p>
        </p:txBody>
      </p:sp>
    </p:spTree>
    <p:extLst>
      <p:ext uri="{BB962C8B-B14F-4D97-AF65-F5344CB8AC3E}">
        <p14:creationId xmlns:p14="http://schemas.microsoft.com/office/powerpoint/2010/main" val="174487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关于与</a:t>
            </a:r>
            <a:r>
              <a:rPr lang="en-US" altLang="zh-CN" dirty="0" err="1"/>
              <a:t>deepspeed</a:t>
            </a:r>
            <a:r>
              <a:rPr lang="zh-CN" altLang="en-US" dirty="0"/>
              <a:t>，参考</a:t>
            </a:r>
            <a:r>
              <a:rPr lang="en-US" altLang="zh-CN" dirty="0"/>
              <a:t>HF</a:t>
            </a:r>
            <a:r>
              <a:rPr lang="zh-CN" altLang="en-US" dirty="0"/>
              <a:t>官网：</a:t>
            </a:r>
            <a:r>
              <a:rPr lang="en-US" dirty="0">
                <a:hlinkClick r:id="rId3"/>
              </a:rPr>
              <a:t>https://huggingface.co/docs/transformers/main_classes/deepspeed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of all </a:t>
            </a:r>
            <a:r>
              <a:rPr lang="en-US" b="1" dirty="0"/>
              <a:t>set batch size to 1 </a:t>
            </a:r>
            <a:r>
              <a:rPr lang="en-US" dirty="0"/>
              <a:t>(you can always use gradient accumulation for any desired effective batch size).</a:t>
            </a:r>
            <a:br>
              <a:rPr lang="en-US" dirty="0"/>
            </a:br>
            <a:br>
              <a:rPr lang="en-US" dirty="0"/>
            </a:br>
            <a:r>
              <a:rPr lang="en-US" dirty="0"/>
              <a:t>1. Enable --</a:t>
            </a:r>
            <a:r>
              <a:rPr lang="en-US" dirty="0" err="1"/>
              <a:t>gradient_checkpointing</a:t>
            </a:r>
            <a:r>
              <a:rPr lang="en-US" dirty="0"/>
              <a:t> 1 (HF Trainer) or directly </a:t>
            </a:r>
            <a:r>
              <a:rPr lang="en-US" dirty="0" err="1"/>
              <a:t>model.gradient_checkpointing_enable</a:t>
            </a:r>
            <a:r>
              <a:rPr lang="en-US" dirty="0"/>
              <a:t>() - if OOM then</a:t>
            </a:r>
            <a:br>
              <a:rPr lang="en-US" dirty="0"/>
            </a:br>
            <a:br>
              <a:rPr lang="en-US" dirty="0"/>
            </a:br>
            <a:r>
              <a:rPr lang="en-US" dirty="0"/>
              <a:t>2. Try </a:t>
            </a:r>
            <a:r>
              <a:rPr lang="en-US" dirty="0" err="1"/>
              <a:t>ZeRO</a:t>
            </a:r>
            <a:r>
              <a:rPr lang="en-US" dirty="0"/>
              <a:t> stage 2 first. if OOM then</a:t>
            </a:r>
            <a:br>
              <a:rPr lang="en-US" dirty="0"/>
            </a:br>
            <a:br>
              <a:rPr lang="en-US" dirty="0"/>
            </a:br>
            <a:r>
              <a:rPr lang="en-US" dirty="0"/>
              <a:t>3. Try </a:t>
            </a:r>
            <a:r>
              <a:rPr lang="en-US" dirty="0" err="1"/>
              <a:t>ZeRO</a:t>
            </a:r>
            <a:r>
              <a:rPr lang="en-US" dirty="0"/>
              <a:t> stage 2 + </a:t>
            </a:r>
            <a:r>
              <a:rPr lang="en-US" dirty="0" err="1"/>
              <a:t>offload_optimizer</a:t>
            </a:r>
            <a:r>
              <a:rPr lang="en-US" dirty="0"/>
              <a:t> - if OOM then</a:t>
            </a:r>
            <a:br>
              <a:rPr lang="en-US" dirty="0"/>
            </a:br>
            <a:br>
              <a:rPr lang="en-US" dirty="0"/>
            </a:br>
            <a:r>
              <a:rPr lang="en-US" dirty="0"/>
              <a:t>4. Switch to </a:t>
            </a:r>
            <a:r>
              <a:rPr lang="en-US" dirty="0" err="1"/>
              <a:t>ZeRO</a:t>
            </a:r>
            <a:r>
              <a:rPr lang="en-US" dirty="0"/>
              <a:t> stage 3 - if OOM then</a:t>
            </a:r>
            <a:br>
              <a:rPr lang="en-US" dirty="0"/>
            </a:br>
            <a:br>
              <a:rPr lang="en-US" dirty="0"/>
            </a:br>
            <a:r>
              <a:rPr lang="en-US" dirty="0"/>
              <a:t>5. Enable </a:t>
            </a:r>
            <a:r>
              <a:rPr lang="en-US" dirty="0" err="1"/>
              <a:t>offload_param</a:t>
            </a:r>
            <a:r>
              <a:rPr lang="en-US" dirty="0"/>
              <a:t> to </a:t>
            </a:r>
            <a:r>
              <a:rPr lang="en-US" dirty="0" err="1"/>
              <a:t>cpu</a:t>
            </a:r>
            <a:r>
              <a:rPr lang="en-US" dirty="0"/>
              <a:t> - if OOM then</a:t>
            </a:r>
            <a:br>
              <a:rPr lang="en-US" dirty="0"/>
            </a:br>
            <a:br>
              <a:rPr lang="en-US" dirty="0"/>
            </a:br>
            <a:r>
              <a:rPr lang="en-US" dirty="0"/>
              <a:t>6. Enable </a:t>
            </a:r>
            <a:r>
              <a:rPr lang="en-US" dirty="0" err="1"/>
              <a:t>offload_optimizer</a:t>
            </a:r>
            <a:r>
              <a:rPr lang="en-US" dirty="0"/>
              <a:t> to </a:t>
            </a:r>
            <a:r>
              <a:rPr lang="en-US" dirty="0" err="1"/>
              <a:t>cpu</a:t>
            </a:r>
            <a:r>
              <a:rPr lang="en-US" dirty="0"/>
              <a:t> - if OOM then</a:t>
            </a:r>
            <a:br>
              <a:rPr lang="en-US" dirty="0"/>
            </a:br>
            <a:br>
              <a:rPr lang="en-US" dirty="0"/>
            </a:br>
            <a:r>
              <a:rPr lang="en-US" dirty="0"/>
              <a:t>7. If you still can’t fit a batch size of 1 first check various default values and lower them if you can. For example, if you use generate and you don’t use a wide search beam make it narrower as it’d take a lot of memory.</a:t>
            </a:r>
            <a:br>
              <a:rPr lang="en-US" dirty="0"/>
            </a:br>
            <a:br>
              <a:rPr lang="en-US" dirty="0"/>
            </a:br>
            <a:r>
              <a:rPr lang="en-US" dirty="0"/>
              <a:t>8. Definitely use mixed half-precision over fp32 - so bf16 on Ampere and higher GPUs and fp16 on older </a:t>
            </a:r>
            <a:r>
              <a:rPr lang="en-US" dirty="0" err="1"/>
              <a:t>gpu</a:t>
            </a:r>
            <a:r>
              <a:rPr lang="en-US" dirty="0"/>
              <a:t> architectures.</a:t>
            </a:r>
            <a:br>
              <a:rPr lang="en-US" dirty="0"/>
            </a:br>
            <a:br>
              <a:rPr lang="en-US" dirty="0"/>
            </a:br>
            <a:r>
              <a:rPr lang="en-US" dirty="0"/>
              <a:t>9. If you still OOM you could add more hardware or enable </a:t>
            </a:r>
            <a:r>
              <a:rPr lang="en-US" dirty="0" err="1"/>
              <a:t>ZeRO</a:t>
            </a:r>
            <a:r>
              <a:rPr lang="en-US" dirty="0"/>
              <a:t>-Infinity - that is switch offloads </a:t>
            </a:r>
            <a:r>
              <a:rPr lang="en-US" dirty="0" err="1"/>
              <a:t>offload_param</a:t>
            </a:r>
            <a:r>
              <a:rPr lang="en-US" dirty="0"/>
              <a:t> and </a:t>
            </a:r>
            <a:r>
              <a:rPr lang="en-US" dirty="0" err="1"/>
              <a:t>offload_optimizer</a:t>
            </a:r>
            <a:r>
              <a:rPr lang="en-US" dirty="0"/>
              <a:t> to </a:t>
            </a:r>
            <a:r>
              <a:rPr lang="en-US" dirty="0" err="1"/>
              <a:t>nvme</a:t>
            </a:r>
            <a:r>
              <a:rPr lang="en-US" dirty="0"/>
              <a:t>. You need to make sure it’s a very fast </a:t>
            </a:r>
            <a:r>
              <a:rPr lang="en-US" dirty="0" err="1"/>
              <a:t>nvme</a:t>
            </a:r>
            <a:r>
              <a:rPr lang="en-US" dirty="0"/>
              <a:t>. As an anecdote I was able to infer BLOOM-176B on a tiny GPU using </a:t>
            </a:r>
            <a:r>
              <a:rPr lang="en-US" dirty="0" err="1"/>
              <a:t>ZeRO</a:t>
            </a:r>
            <a:r>
              <a:rPr lang="en-US" dirty="0"/>
              <a:t>-Infinity except it was extremely slow. But it worked!</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37</a:t>
            </a:fld>
            <a:endParaRPr lang="en-US"/>
          </a:p>
        </p:txBody>
      </p:sp>
    </p:spTree>
    <p:extLst>
      <p:ext uri="{BB962C8B-B14F-4D97-AF65-F5344CB8AC3E}">
        <p14:creationId xmlns:p14="http://schemas.microsoft.com/office/powerpoint/2010/main" val="4229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B950-6DE2-4FFB-995C-6D81ED619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1A3DB5-95C0-4297-B28F-97AF39DAC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74A5B-0EB4-4C5A-A0C0-30CDE66E1CFF}"/>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5" name="Footer Placeholder 4">
            <a:extLst>
              <a:ext uri="{FF2B5EF4-FFF2-40B4-BE49-F238E27FC236}">
                <a16:creationId xmlns:a16="http://schemas.microsoft.com/office/drawing/2014/main" id="{32649B0D-DE20-4964-B590-DF4AE519A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CFB15-3F3F-42A4-9F4E-D32C6190B2C8}"/>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6434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FE54-803F-46F6-B01B-92F1DAEE58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622EC3-7D01-4222-AC4B-FA45470935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8FF7C-B4A1-4514-9BAB-E26BF6FCCF52}"/>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5" name="Footer Placeholder 4">
            <a:extLst>
              <a:ext uri="{FF2B5EF4-FFF2-40B4-BE49-F238E27FC236}">
                <a16:creationId xmlns:a16="http://schemas.microsoft.com/office/drawing/2014/main" id="{98CEF643-3032-47C2-8EC4-F73BE965E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2E0E8-957D-4401-A26F-995C4E906BF6}"/>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19368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78A21-2E40-444C-8EC1-8F5E68C59B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6C902-42E6-4089-9429-FD5BCF3AAD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C5CAF-BA5D-42AE-96B2-84E80202E64F}"/>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5" name="Footer Placeholder 4">
            <a:extLst>
              <a:ext uri="{FF2B5EF4-FFF2-40B4-BE49-F238E27FC236}">
                <a16:creationId xmlns:a16="http://schemas.microsoft.com/office/drawing/2014/main" id="{201ED0AE-A77A-484E-AE2E-A3E720897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FF2C6-FB4D-4B5A-97F5-C99A79E36A46}"/>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3371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05AC-EAE9-41E3-8F3F-148B4D398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03E73-3ABE-4BB2-92E5-65380E9E12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0BD8B-083D-4991-8983-F930F47F4879}"/>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5" name="Footer Placeholder 4">
            <a:extLst>
              <a:ext uri="{FF2B5EF4-FFF2-40B4-BE49-F238E27FC236}">
                <a16:creationId xmlns:a16="http://schemas.microsoft.com/office/drawing/2014/main" id="{182E8805-B60E-4284-86AE-A3EC5AF79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30400-BD98-4DD2-BC55-5B381D5CB8AA}"/>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43068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9D4-FAE0-4AE7-8C03-D187E442D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A4CE7F-64BC-41CF-9489-6E862EF28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6A08E-2EC1-4D1C-9D69-4891C9E5BFF5}"/>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5" name="Footer Placeholder 4">
            <a:extLst>
              <a:ext uri="{FF2B5EF4-FFF2-40B4-BE49-F238E27FC236}">
                <a16:creationId xmlns:a16="http://schemas.microsoft.com/office/drawing/2014/main" id="{5E422D54-9D64-462E-A8C0-2375D3946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EB6EB-7E63-4EF7-8CFB-4E0E83C94AF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67019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020B-571F-43E1-9F30-C7CD13E2C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0516C-3104-4543-BBC1-7655BA3875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80B05A-F59B-451A-9860-CC7C42FE61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4FF75-CDDB-4DE5-9394-8E4D02005C8A}"/>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6" name="Footer Placeholder 5">
            <a:extLst>
              <a:ext uri="{FF2B5EF4-FFF2-40B4-BE49-F238E27FC236}">
                <a16:creationId xmlns:a16="http://schemas.microsoft.com/office/drawing/2014/main" id="{F9921501-1FBE-476D-961F-3A992A80D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23B5F-A505-4111-999A-9BA13A237BA2}"/>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275960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ED9C-4F3D-4D86-8992-B4C51D237A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1AE5A-A892-40D9-96B2-30F84F21F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0716B2-2D75-4EA6-88CF-8A18EAF4AC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93080-802B-492E-8E43-0AC9F8F75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2863E6-8F22-430F-AFBA-7F6FCFE235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F9263-1092-427B-852B-03D75029AA17}"/>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8" name="Footer Placeholder 7">
            <a:extLst>
              <a:ext uri="{FF2B5EF4-FFF2-40B4-BE49-F238E27FC236}">
                <a16:creationId xmlns:a16="http://schemas.microsoft.com/office/drawing/2014/main" id="{8FD908F9-4C2E-445D-BC15-191A93CA19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89DBF-A9FA-4532-8C66-2A967EAD4DD8}"/>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320350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0BB9-37C3-4453-BB75-588D54D78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C819F-7F10-4BF0-A830-D017E1435F09}"/>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4" name="Footer Placeholder 3">
            <a:extLst>
              <a:ext uri="{FF2B5EF4-FFF2-40B4-BE49-F238E27FC236}">
                <a16:creationId xmlns:a16="http://schemas.microsoft.com/office/drawing/2014/main" id="{95435EFC-E567-43EC-8880-50FCC11AF0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3D635C-843B-4BFA-81BB-978B29231461}"/>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1903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4AE0B-88C6-44E4-9E12-5BD618D54A0D}"/>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3" name="Footer Placeholder 2">
            <a:extLst>
              <a:ext uri="{FF2B5EF4-FFF2-40B4-BE49-F238E27FC236}">
                <a16:creationId xmlns:a16="http://schemas.microsoft.com/office/drawing/2014/main" id="{4AA1AF03-163C-4021-8865-C81B7101ED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27F615-978E-4DB5-9791-58BCCEBC982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017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2EAA-B98E-43CA-A51E-7CFD34BE8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8FC2DB-00A0-458F-A116-E36E8F855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4F0E2B-367E-4C31-A62C-A85554196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330F4F-3E6B-44EB-B294-52D390D2D7D9}"/>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6" name="Footer Placeholder 5">
            <a:extLst>
              <a:ext uri="{FF2B5EF4-FFF2-40B4-BE49-F238E27FC236}">
                <a16:creationId xmlns:a16="http://schemas.microsoft.com/office/drawing/2014/main" id="{D0DB9680-6D62-4CC4-916F-7C8BA1E11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FDA61-C238-4AC9-99F4-367B09D8F74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206988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F573-78EF-482F-83DD-A60B14F62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F3F6E-66A3-4371-9051-5488DEEF1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EFE01-1973-45B4-921A-2A31E0B9F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2670EA-80CB-4021-B422-A38FF176992E}"/>
              </a:ext>
            </a:extLst>
          </p:cNvPr>
          <p:cNvSpPr>
            <a:spLocks noGrp="1"/>
          </p:cNvSpPr>
          <p:nvPr>
            <p:ph type="dt" sz="half" idx="10"/>
          </p:nvPr>
        </p:nvSpPr>
        <p:spPr/>
        <p:txBody>
          <a:bodyPr/>
          <a:lstStyle/>
          <a:p>
            <a:fld id="{49F8A5CC-B6C3-42B1-97A6-28D9EAD09702}" type="datetimeFigureOut">
              <a:rPr lang="en-US" smtClean="0"/>
              <a:t>4/21/2023</a:t>
            </a:fld>
            <a:endParaRPr lang="en-US"/>
          </a:p>
        </p:txBody>
      </p:sp>
      <p:sp>
        <p:nvSpPr>
          <p:cNvPr id="6" name="Footer Placeholder 5">
            <a:extLst>
              <a:ext uri="{FF2B5EF4-FFF2-40B4-BE49-F238E27FC236}">
                <a16:creationId xmlns:a16="http://schemas.microsoft.com/office/drawing/2014/main" id="{C703B7F9-3D1B-4676-B74E-78C523C53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5EB23-6203-4019-96DB-21D720F89F8F}"/>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31113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DA4AB-0C4C-47A9-A003-FB96AAA14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2BFDF-86E5-4CEC-86B5-59FC2722D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4A895-59D3-47A9-A4F5-A286846CA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8A5CC-B6C3-42B1-97A6-28D9EAD09702}" type="datetimeFigureOut">
              <a:rPr lang="en-US" smtClean="0"/>
              <a:t>4/21/2023</a:t>
            </a:fld>
            <a:endParaRPr lang="en-US"/>
          </a:p>
        </p:txBody>
      </p:sp>
      <p:sp>
        <p:nvSpPr>
          <p:cNvPr id="5" name="Footer Placeholder 4">
            <a:extLst>
              <a:ext uri="{FF2B5EF4-FFF2-40B4-BE49-F238E27FC236}">
                <a16:creationId xmlns:a16="http://schemas.microsoft.com/office/drawing/2014/main" id="{4877A416-3B07-4C7A-9FD7-A67E09480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D8824B-1C99-421C-BEC7-21BB3206E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0901A-E09A-4535-9CE7-7A1CEBA1EE84}" type="slidenum">
              <a:rPr lang="en-US" smtClean="0"/>
              <a:t>‹#›</a:t>
            </a:fld>
            <a:endParaRPr lang="en-US"/>
          </a:p>
        </p:txBody>
      </p:sp>
    </p:spTree>
    <p:extLst>
      <p:ext uri="{BB962C8B-B14F-4D97-AF65-F5344CB8AC3E}">
        <p14:creationId xmlns:p14="http://schemas.microsoft.com/office/powerpoint/2010/main" val="3735519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zhuanlan.zhihu.com/p/35950262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nowolf/alpaca-on-amazon-sagemaker" TargetMode="External"/><Relationship Id="rId2" Type="http://schemas.openxmlformats.org/officeDocument/2006/relationships/hyperlink" Target="https://github.com/yuhuiaws/DeepSpeed-training-LLM-on-SageMaker-for-multiple-nodes/blob/main/README.m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snowolf/alpaca-on-amazon-sagemak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huggingface.co/transformers/v4.9.0/parallelism.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zhuanlan.zhihu.com/p/5619969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peak/s5cmd"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2404-F325-4882-AD74-13BF856A13DF}"/>
              </a:ext>
            </a:extLst>
          </p:cNvPr>
          <p:cNvSpPr>
            <a:spLocks noGrp="1"/>
          </p:cNvSpPr>
          <p:nvPr>
            <p:ph type="ctrTitle"/>
          </p:nvPr>
        </p:nvSpPr>
        <p:spPr/>
        <p:txBody>
          <a:bodyPr/>
          <a:lstStyle/>
          <a:p>
            <a:r>
              <a:rPr lang="en-US" altLang="zh-CN" dirty="0"/>
              <a:t>LLM on </a:t>
            </a:r>
            <a:r>
              <a:rPr lang="en-US" altLang="zh-CN" dirty="0" err="1"/>
              <a:t>SageMaker</a:t>
            </a:r>
            <a:endParaRPr lang="en-US" dirty="0"/>
          </a:p>
        </p:txBody>
      </p:sp>
      <p:sp>
        <p:nvSpPr>
          <p:cNvPr id="3" name="Subtitle 2">
            <a:extLst>
              <a:ext uri="{FF2B5EF4-FFF2-40B4-BE49-F238E27FC236}">
                <a16:creationId xmlns:a16="http://schemas.microsoft.com/office/drawing/2014/main" id="{3B6B60DF-0D1F-433F-A370-B27394EBA0A3}"/>
              </a:ext>
            </a:extLst>
          </p:cNvPr>
          <p:cNvSpPr>
            <a:spLocks noGrp="1"/>
          </p:cNvSpPr>
          <p:nvPr>
            <p:ph type="subTitle" idx="1"/>
          </p:nvPr>
        </p:nvSpPr>
        <p:spPr/>
        <p:txBody>
          <a:bodyPr/>
          <a:lstStyle/>
          <a:p>
            <a:r>
              <a:rPr lang="zh-CN" altLang="en-US" dirty="0"/>
              <a:t>梁宇辉 </a:t>
            </a:r>
            <a:r>
              <a:rPr lang="en-US" altLang="zh-CN" dirty="0"/>
              <a:t>ML SSA</a:t>
            </a:r>
            <a:endParaRPr lang="en-US" dirty="0"/>
          </a:p>
        </p:txBody>
      </p:sp>
    </p:spTree>
    <p:extLst>
      <p:ext uri="{BB962C8B-B14F-4D97-AF65-F5344CB8AC3E}">
        <p14:creationId xmlns:p14="http://schemas.microsoft.com/office/powerpoint/2010/main" val="320569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D630-8974-4CED-ACA2-DD7A09866CED}"/>
              </a:ext>
            </a:extLst>
          </p:cNvPr>
          <p:cNvSpPr>
            <a:spLocks noGrp="1"/>
          </p:cNvSpPr>
          <p:nvPr>
            <p:ph type="title"/>
          </p:nvPr>
        </p:nvSpPr>
        <p:spPr>
          <a:xfrm>
            <a:off x="838200" y="2917825"/>
            <a:ext cx="10515600" cy="1325563"/>
          </a:xfrm>
        </p:spPr>
        <p:txBody>
          <a:bodyPr/>
          <a:lstStyle/>
          <a:p>
            <a:pPr algn="ctr"/>
            <a:r>
              <a:rPr lang="en-US" altLang="zh-CN" dirty="0"/>
              <a:t>LLM</a:t>
            </a:r>
            <a:r>
              <a:rPr lang="zh-CN" altLang="en-US" dirty="0"/>
              <a:t>的基石之</a:t>
            </a:r>
            <a:r>
              <a:rPr lang="en-US" altLang="zh-CN" dirty="0"/>
              <a:t>transformer</a:t>
            </a:r>
            <a:endParaRPr lang="en-US" dirty="0"/>
          </a:p>
        </p:txBody>
      </p:sp>
    </p:spTree>
    <p:extLst>
      <p:ext uri="{BB962C8B-B14F-4D97-AF65-F5344CB8AC3E}">
        <p14:creationId xmlns:p14="http://schemas.microsoft.com/office/powerpoint/2010/main" val="15265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8595-4D99-4CE9-8483-D8AAAF2905A2}"/>
              </a:ext>
            </a:extLst>
          </p:cNvPr>
          <p:cNvSpPr>
            <a:spLocks noGrp="1"/>
          </p:cNvSpPr>
          <p:nvPr>
            <p:ph type="title"/>
          </p:nvPr>
        </p:nvSpPr>
        <p:spPr/>
        <p:txBody>
          <a:bodyPr/>
          <a:lstStyle/>
          <a:p>
            <a:r>
              <a:rPr lang="en-US" altLang="zh-CN" dirty="0"/>
              <a:t>Transformer</a:t>
            </a:r>
            <a:r>
              <a:rPr lang="zh-CN" altLang="en-US" dirty="0"/>
              <a:t>的结构</a:t>
            </a:r>
            <a:endParaRPr lang="en-US" dirty="0"/>
          </a:p>
        </p:txBody>
      </p:sp>
      <p:pic>
        <p:nvPicPr>
          <p:cNvPr id="5" name="Content Placeholder 4">
            <a:extLst>
              <a:ext uri="{FF2B5EF4-FFF2-40B4-BE49-F238E27FC236}">
                <a16:creationId xmlns:a16="http://schemas.microsoft.com/office/drawing/2014/main" id="{03351E67-0A4F-41C0-AA01-00C78C2A55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5625"/>
            <a:ext cx="5154638" cy="4667250"/>
          </a:xfrm>
        </p:spPr>
      </p:pic>
      <p:pic>
        <p:nvPicPr>
          <p:cNvPr id="6" name="Picture 5">
            <a:extLst>
              <a:ext uri="{FF2B5EF4-FFF2-40B4-BE49-F238E27FC236}">
                <a16:creationId xmlns:a16="http://schemas.microsoft.com/office/drawing/2014/main" id="{431C01FE-212B-4355-8455-BA685C885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04" y="1825625"/>
            <a:ext cx="5154638" cy="4667250"/>
          </a:xfrm>
          <a:prstGeom prst="rect">
            <a:avLst/>
          </a:prstGeom>
        </p:spPr>
      </p:pic>
    </p:spTree>
    <p:extLst>
      <p:ext uri="{BB962C8B-B14F-4D97-AF65-F5344CB8AC3E}">
        <p14:creationId xmlns:p14="http://schemas.microsoft.com/office/powerpoint/2010/main" val="191891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1360-1CDD-4CEA-B1B9-C662CA75191C}"/>
              </a:ext>
            </a:extLst>
          </p:cNvPr>
          <p:cNvSpPr>
            <a:spLocks noGrp="1"/>
          </p:cNvSpPr>
          <p:nvPr>
            <p:ph type="title"/>
          </p:nvPr>
        </p:nvSpPr>
        <p:spPr/>
        <p:txBody>
          <a:bodyPr/>
          <a:lstStyle/>
          <a:p>
            <a:r>
              <a:rPr lang="zh-CN" altLang="en-US" dirty="0"/>
              <a:t>不同</a:t>
            </a:r>
            <a:r>
              <a:rPr lang="en-US" altLang="zh-CN" dirty="0"/>
              <a:t>LLM</a:t>
            </a:r>
            <a:r>
              <a:rPr lang="zh-CN" altLang="en-US" dirty="0"/>
              <a:t>在</a:t>
            </a:r>
            <a:r>
              <a:rPr lang="en-US" altLang="zh-CN" dirty="0"/>
              <a:t>transformer</a:t>
            </a:r>
            <a:r>
              <a:rPr lang="zh-CN" altLang="en-US" dirty="0"/>
              <a:t>网络结构上的尝试</a:t>
            </a:r>
            <a:endParaRPr lang="en-US" dirty="0"/>
          </a:p>
        </p:txBody>
      </p:sp>
      <p:sp>
        <p:nvSpPr>
          <p:cNvPr id="3" name="Content Placeholder 2">
            <a:extLst>
              <a:ext uri="{FF2B5EF4-FFF2-40B4-BE49-F238E27FC236}">
                <a16:creationId xmlns:a16="http://schemas.microsoft.com/office/drawing/2014/main" id="{535A1B3F-099A-41AD-8E68-875C17627068}"/>
              </a:ext>
            </a:extLst>
          </p:cNvPr>
          <p:cNvSpPr>
            <a:spLocks noGrp="1"/>
          </p:cNvSpPr>
          <p:nvPr>
            <p:ph idx="1"/>
          </p:nvPr>
        </p:nvSpPr>
        <p:spPr/>
        <p:txBody>
          <a:bodyPr>
            <a:normAutofit/>
          </a:bodyPr>
          <a:lstStyle/>
          <a:p>
            <a:r>
              <a:rPr lang="zh-CN" altLang="en-US" dirty="0"/>
              <a:t>使用</a:t>
            </a:r>
            <a:r>
              <a:rPr lang="en-US" altLang="zh-CN" dirty="0"/>
              <a:t>transformer</a:t>
            </a:r>
            <a:r>
              <a:rPr lang="zh-CN" altLang="en-US" dirty="0"/>
              <a:t>的不同部件</a:t>
            </a:r>
            <a:endParaRPr lang="en-US" altLang="zh-CN" dirty="0"/>
          </a:p>
          <a:p>
            <a:pPr lvl="1"/>
            <a:r>
              <a:rPr lang="en-US" altLang="zh-CN" dirty="0"/>
              <a:t>encoder-decoder(seq2seqLM), decoder-only(</a:t>
            </a:r>
            <a:r>
              <a:rPr lang="en-US" altLang="zh-CN" dirty="0" err="1"/>
              <a:t>causalLM</a:t>
            </a:r>
            <a:r>
              <a:rPr lang="en-US" altLang="zh-CN" dirty="0"/>
              <a:t>)</a:t>
            </a:r>
          </a:p>
          <a:p>
            <a:r>
              <a:rPr lang="zh-CN" altLang="en-US" dirty="0"/>
              <a:t>位置编码</a:t>
            </a:r>
            <a:endParaRPr lang="en-US" altLang="zh-CN" dirty="0"/>
          </a:p>
          <a:p>
            <a:pPr lvl="1"/>
            <a:r>
              <a:rPr lang="zh-CN" altLang="en-US" dirty="0"/>
              <a:t>绝对位置编码和相对位置编码</a:t>
            </a:r>
            <a:endParaRPr lang="en-US" altLang="zh-CN" dirty="0"/>
          </a:p>
          <a:p>
            <a:pPr lvl="1"/>
            <a:r>
              <a:rPr lang="zh-CN" altLang="en-US" dirty="0"/>
              <a:t>计算型编码和学习型编码</a:t>
            </a:r>
            <a:endParaRPr lang="en-US" altLang="zh-CN" dirty="0"/>
          </a:p>
          <a:p>
            <a:r>
              <a:rPr lang="en-US" altLang="zh-CN" dirty="0"/>
              <a:t>Self attention</a:t>
            </a:r>
            <a:r>
              <a:rPr lang="zh-CN" altLang="en-US" dirty="0"/>
              <a:t>计算技巧</a:t>
            </a:r>
            <a:r>
              <a:rPr lang="en-US" altLang="zh-CN" dirty="0"/>
              <a:t>:</a:t>
            </a:r>
          </a:p>
          <a:p>
            <a:pPr lvl="1"/>
            <a:r>
              <a:rPr lang="en-US" altLang="zh-CN" dirty="0"/>
              <a:t>Flash attention</a:t>
            </a:r>
          </a:p>
          <a:p>
            <a:pPr lvl="1"/>
            <a:r>
              <a:rPr lang="en-US" altLang="zh-CN" dirty="0"/>
              <a:t>Sparse attention</a:t>
            </a:r>
          </a:p>
          <a:p>
            <a:r>
              <a:rPr lang="zh-CN" altLang="en-US" dirty="0"/>
              <a:t>激活函数的选择</a:t>
            </a:r>
            <a:endParaRPr lang="en-US" altLang="zh-CN" dirty="0"/>
          </a:p>
          <a:p>
            <a:endParaRPr lang="en-US" dirty="0"/>
          </a:p>
        </p:txBody>
      </p:sp>
    </p:spTree>
    <p:extLst>
      <p:ext uri="{BB962C8B-B14F-4D97-AF65-F5344CB8AC3E}">
        <p14:creationId xmlns:p14="http://schemas.microsoft.com/office/powerpoint/2010/main" val="195943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AAE6-B717-4C16-9CBF-11C5CAEE4B41}"/>
              </a:ext>
            </a:extLst>
          </p:cNvPr>
          <p:cNvSpPr>
            <a:spLocks noGrp="1"/>
          </p:cNvSpPr>
          <p:nvPr>
            <p:ph type="title"/>
          </p:nvPr>
        </p:nvSpPr>
        <p:spPr/>
        <p:txBody>
          <a:bodyPr/>
          <a:lstStyle/>
          <a:p>
            <a:r>
              <a:rPr lang="en-US" altLang="zh-CN" dirty="0"/>
              <a:t>GPT2</a:t>
            </a:r>
            <a:endParaRPr lang="en-US" dirty="0"/>
          </a:p>
        </p:txBody>
      </p:sp>
      <p:sp>
        <p:nvSpPr>
          <p:cNvPr id="10" name="Content Placeholder 9">
            <a:extLst>
              <a:ext uri="{FF2B5EF4-FFF2-40B4-BE49-F238E27FC236}">
                <a16:creationId xmlns:a16="http://schemas.microsoft.com/office/drawing/2014/main" id="{60878BB9-1917-45E2-9112-1C2D0F9242D9}"/>
              </a:ext>
            </a:extLst>
          </p:cNvPr>
          <p:cNvSpPr>
            <a:spLocks noGrp="1"/>
          </p:cNvSpPr>
          <p:nvPr>
            <p:ph idx="1"/>
          </p:nvPr>
        </p:nvSpPr>
        <p:spPr>
          <a:xfrm>
            <a:off x="838200" y="1690688"/>
            <a:ext cx="10515600" cy="4982828"/>
          </a:xfrm>
        </p:spPr>
        <p:txBody>
          <a:bodyPr/>
          <a:lstStyle/>
          <a:p>
            <a:r>
              <a:rPr lang="en-US" altLang="zh-CN" dirty="0"/>
              <a:t>decoder-only</a:t>
            </a:r>
            <a:r>
              <a:rPr lang="zh-CN" altLang="en-US" dirty="0"/>
              <a:t>的自回归模型，并且去掉了</a:t>
            </a:r>
            <a:r>
              <a:rPr lang="en-US" altLang="zh-CN" dirty="0"/>
              <a:t>encoder-decoder multi-head attention</a:t>
            </a:r>
            <a:r>
              <a:rPr lang="zh-CN" altLang="en-US" dirty="0"/>
              <a:t>部分。</a:t>
            </a:r>
            <a:endParaRPr lang="en-US" altLang="zh-CN" dirty="0"/>
          </a:p>
          <a:p>
            <a:r>
              <a:rPr lang="zh-CN" altLang="en-US" dirty="0"/>
              <a:t>区别于标准的</a:t>
            </a:r>
            <a:r>
              <a:rPr lang="en-US" altLang="zh-CN" dirty="0"/>
              <a:t>transformer</a:t>
            </a:r>
            <a:r>
              <a:rPr lang="zh-CN" altLang="en-US" dirty="0"/>
              <a:t>使用</a:t>
            </a:r>
            <a:r>
              <a:rPr lang="en-US" altLang="zh-CN" dirty="0"/>
              <a:t>sin/cos</a:t>
            </a:r>
            <a:r>
              <a:rPr lang="zh-CN" altLang="en-US" dirty="0"/>
              <a:t>函数来计算</a:t>
            </a:r>
            <a:r>
              <a:rPr lang="en-US" altLang="zh-CN" dirty="0"/>
              <a:t>position encoding</a:t>
            </a:r>
            <a:r>
              <a:rPr lang="zh-CN" altLang="en-US" dirty="0"/>
              <a:t>，</a:t>
            </a:r>
            <a:r>
              <a:rPr lang="en-US" altLang="zh-CN" dirty="0"/>
              <a:t>GPT2</a:t>
            </a:r>
            <a:r>
              <a:rPr lang="zh-CN" altLang="en-US" dirty="0"/>
              <a:t>的</a:t>
            </a:r>
            <a:r>
              <a:rPr lang="en-US" altLang="zh-CN" dirty="0"/>
              <a:t>position embedding</a:t>
            </a:r>
            <a:r>
              <a:rPr lang="zh-CN" altLang="en-US" dirty="0"/>
              <a:t>是需要学习的。</a:t>
            </a:r>
            <a:endParaRPr lang="en-US" altLang="zh-CN" dirty="0"/>
          </a:p>
          <a:p>
            <a:endParaRPr lang="en-US" dirty="0"/>
          </a:p>
        </p:txBody>
      </p:sp>
      <p:pic>
        <p:nvPicPr>
          <p:cNvPr id="11" name="Content Placeholder 4">
            <a:extLst>
              <a:ext uri="{FF2B5EF4-FFF2-40B4-BE49-F238E27FC236}">
                <a16:creationId xmlns:a16="http://schemas.microsoft.com/office/drawing/2014/main" id="{00B69C3E-7D9F-4D24-B0FA-CB27A1DE8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3429001"/>
            <a:ext cx="9258300" cy="3063874"/>
          </a:xfrm>
          <a:prstGeom prst="rect">
            <a:avLst/>
          </a:prstGeom>
        </p:spPr>
      </p:pic>
    </p:spTree>
    <p:extLst>
      <p:ext uri="{BB962C8B-B14F-4D97-AF65-F5344CB8AC3E}">
        <p14:creationId xmlns:p14="http://schemas.microsoft.com/office/powerpoint/2010/main" val="12352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D314-D9AF-45CD-92A4-50CE61D20904}"/>
              </a:ext>
            </a:extLst>
          </p:cNvPr>
          <p:cNvSpPr>
            <a:spLocks noGrp="1"/>
          </p:cNvSpPr>
          <p:nvPr>
            <p:ph type="title"/>
          </p:nvPr>
        </p:nvSpPr>
        <p:spPr/>
        <p:txBody>
          <a:bodyPr/>
          <a:lstStyle/>
          <a:p>
            <a:r>
              <a:rPr lang="en-US" altLang="zh-CN" dirty="0"/>
              <a:t>GPT3</a:t>
            </a:r>
            <a:endParaRPr lang="en-US" dirty="0"/>
          </a:p>
        </p:txBody>
      </p:sp>
      <p:sp>
        <p:nvSpPr>
          <p:cNvPr id="3" name="Content Placeholder 2">
            <a:extLst>
              <a:ext uri="{FF2B5EF4-FFF2-40B4-BE49-F238E27FC236}">
                <a16:creationId xmlns:a16="http://schemas.microsoft.com/office/drawing/2014/main" id="{F65918B6-B95F-4A75-8524-9BC33B009AE5}"/>
              </a:ext>
            </a:extLst>
          </p:cNvPr>
          <p:cNvSpPr>
            <a:spLocks noGrp="1"/>
          </p:cNvSpPr>
          <p:nvPr>
            <p:ph idx="1"/>
          </p:nvPr>
        </p:nvSpPr>
        <p:spPr/>
        <p:txBody>
          <a:bodyPr>
            <a:normAutofit/>
          </a:bodyPr>
          <a:lstStyle/>
          <a:p>
            <a:r>
              <a:rPr lang="zh-CN" altLang="en-US" dirty="0"/>
              <a:t>相对于</a:t>
            </a:r>
            <a:r>
              <a:rPr lang="en-US" altLang="zh-CN" dirty="0"/>
              <a:t>GPT2</a:t>
            </a:r>
            <a:r>
              <a:rPr lang="zh-CN" altLang="en-US" dirty="0"/>
              <a:t>，</a:t>
            </a:r>
            <a:r>
              <a:rPr lang="en-US" altLang="zh-CN" dirty="0"/>
              <a:t>GPT3</a:t>
            </a:r>
            <a:r>
              <a:rPr lang="zh-CN" altLang="en-US" dirty="0"/>
              <a:t>扩展了模型大小（包括</a:t>
            </a:r>
            <a:r>
              <a:rPr lang="en-US" altLang="zh-CN" dirty="0"/>
              <a:t>embedding size</a:t>
            </a:r>
            <a:r>
              <a:rPr lang="zh-CN" altLang="en-US" dirty="0"/>
              <a:t>），数据集大小。</a:t>
            </a:r>
            <a:endParaRPr lang="en-US" altLang="zh-CN" dirty="0"/>
          </a:p>
          <a:p>
            <a:pPr lvl="1"/>
            <a:r>
              <a:rPr lang="en-US" altLang="zh-CN" dirty="0"/>
              <a:t>GPT</a:t>
            </a:r>
            <a:r>
              <a:rPr lang="zh-CN" altLang="en-US" dirty="0"/>
              <a:t>用结果证明了</a:t>
            </a:r>
            <a:r>
              <a:rPr lang="zh-CN" altLang="en-US" b="1" dirty="0"/>
              <a:t>更大的模型容量以及更多的多样性任务的语料规模，能让模型的效果不断提升</a:t>
            </a:r>
            <a:r>
              <a:rPr lang="zh-CN" altLang="en-US" dirty="0"/>
              <a:t>。</a:t>
            </a:r>
            <a:endParaRPr lang="en-US" altLang="zh-CN" dirty="0"/>
          </a:p>
          <a:p>
            <a:r>
              <a:rPr lang="zh-CN" altLang="en-US" dirty="0"/>
              <a:t>模型结构和</a:t>
            </a:r>
            <a:r>
              <a:rPr lang="en-US" altLang="zh-CN" dirty="0"/>
              <a:t>GPT2</a:t>
            </a:r>
            <a:r>
              <a:rPr lang="zh-CN" altLang="en-US" dirty="0"/>
              <a:t>类似，但是把</a:t>
            </a:r>
            <a:r>
              <a:rPr lang="en-US" dirty="0"/>
              <a:t>transformer</a:t>
            </a:r>
            <a:r>
              <a:rPr lang="zh-CN" altLang="en-US" dirty="0"/>
              <a:t>中的</a:t>
            </a:r>
            <a:r>
              <a:rPr lang="en-US" dirty="0"/>
              <a:t>attention</a:t>
            </a:r>
            <a:r>
              <a:rPr lang="zh-CN" altLang="en-US" dirty="0"/>
              <a:t>替换成了</a:t>
            </a:r>
            <a:r>
              <a:rPr lang="en-US" b="1" dirty="0"/>
              <a:t>Sparse Transformer</a:t>
            </a:r>
            <a:r>
              <a:rPr lang="zh-CN" altLang="en-US" dirty="0"/>
              <a:t>的稀疏注意力。</a:t>
            </a:r>
            <a:endParaRPr lang="en-US" altLang="zh-CN" dirty="0"/>
          </a:p>
          <a:p>
            <a:pPr lvl="1"/>
            <a:r>
              <a:rPr lang="zh-CN" altLang="en-US" dirty="0"/>
              <a:t>简单讲，</a:t>
            </a:r>
            <a:r>
              <a:rPr lang="en-US" altLang="zh-CN" dirty="0"/>
              <a:t>Sparse transformer</a:t>
            </a:r>
            <a:r>
              <a:rPr lang="zh-CN" altLang="en-US" dirty="0"/>
              <a:t>的目的就是把</a:t>
            </a:r>
            <a:r>
              <a:rPr lang="en-US" altLang="zh-CN" dirty="0"/>
              <a:t>attention</a:t>
            </a:r>
            <a:r>
              <a:rPr lang="zh-CN" altLang="en-US" dirty="0"/>
              <a:t>的计算过程简化，不对整个输入的</a:t>
            </a:r>
            <a:r>
              <a:rPr lang="en-US" altLang="zh-CN" dirty="0"/>
              <a:t>token</a:t>
            </a:r>
            <a:r>
              <a:rPr lang="zh-CN" altLang="en-US" dirty="0"/>
              <a:t>做两两相关性的计算。</a:t>
            </a:r>
            <a:endParaRPr lang="en-US" altLang="zh-CN" dirty="0"/>
          </a:p>
          <a:p>
            <a:pPr lvl="1"/>
            <a:r>
              <a:rPr lang="zh-CN" altLang="en-US" dirty="0"/>
              <a:t>当前</a:t>
            </a:r>
            <a:r>
              <a:rPr lang="en-US" altLang="zh-CN" dirty="0"/>
              <a:t>HF</a:t>
            </a:r>
            <a:r>
              <a:rPr lang="zh-CN" altLang="en-US" dirty="0"/>
              <a:t>的绝大部分</a:t>
            </a:r>
            <a:r>
              <a:rPr lang="en-US" altLang="zh-CN" dirty="0"/>
              <a:t>model</a:t>
            </a:r>
            <a:r>
              <a:rPr lang="zh-CN" altLang="en-US" dirty="0"/>
              <a:t>都没有用到</a:t>
            </a:r>
            <a:r>
              <a:rPr lang="en-US" altLang="zh-CN" dirty="0"/>
              <a:t>sparse transformer</a:t>
            </a:r>
            <a:r>
              <a:rPr lang="zh-CN" altLang="en-US" dirty="0"/>
              <a:t>。</a:t>
            </a:r>
            <a:endParaRPr lang="en-US" altLang="zh-CN" dirty="0"/>
          </a:p>
        </p:txBody>
      </p:sp>
    </p:spTree>
    <p:extLst>
      <p:ext uri="{BB962C8B-B14F-4D97-AF65-F5344CB8AC3E}">
        <p14:creationId xmlns:p14="http://schemas.microsoft.com/office/powerpoint/2010/main" val="46304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94FF-534E-445F-83B0-50D95784AE16}"/>
              </a:ext>
            </a:extLst>
          </p:cNvPr>
          <p:cNvSpPr>
            <a:spLocks noGrp="1"/>
          </p:cNvSpPr>
          <p:nvPr>
            <p:ph type="title"/>
          </p:nvPr>
        </p:nvSpPr>
        <p:spPr/>
        <p:txBody>
          <a:bodyPr/>
          <a:lstStyle/>
          <a:p>
            <a:r>
              <a:rPr lang="en-US" altLang="zh-CN" dirty="0" err="1"/>
              <a:t>OpenAI</a:t>
            </a:r>
            <a:r>
              <a:rPr lang="en-US" altLang="zh-CN" dirty="0"/>
              <a:t> GPT</a:t>
            </a:r>
            <a:r>
              <a:rPr lang="zh-CN" altLang="en-US" dirty="0"/>
              <a:t>系列模型的迭代</a:t>
            </a:r>
            <a:endParaRPr lang="en-US" dirty="0"/>
          </a:p>
        </p:txBody>
      </p:sp>
      <p:pic>
        <p:nvPicPr>
          <p:cNvPr id="5" name="Content Placeholder 4">
            <a:extLst>
              <a:ext uri="{FF2B5EF4-FFF2-40B4-BE49-F238E27FC236}">
                <a16:creationId xmlns:a16="http://schemas.microsoft.com/office/drawing/2014/main" id="{1E2C354D-0D94-4CE6-830A-32C7F87C86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1" y="1825625"/>
            <a:ext cx="8849532" cy="4351338"/>
          </a:xfrm>
        </p:spPr>
      </p:pic>
    </p:spTree>
    <p:extLst>
      <p:ext uri="{BB962C8B-B14F-4D97-AF65-F5344CB8AC3E}">
        <p14:creationId xmlns:p14="http://schemas.microsoft.com/office/powerpoint/2010/main" val="153566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A4AA-2985-4301-937A-F95A65166F69}"/>
              </a:ext>
            </a:extLst>
          </p:cNvPr>
          <p:cNvSpPr>
            <a:spLocks noGrp="1"/>
          </p:cNvSpPr>
          <p:nvPr>
            <p:ph type="title"/>
          </p:nvPr>
        </p:nvSpPr>
        <p:spPr/>
        <p:txBody>
          <a:bodyPr/>
          <a:lstStyle/>
          <a:p>
            <a:r>
              <a:rPr lang="en-US" altLang="zh-CN" dirty="0"/>
              <a:t>GPT-J</a:t>
            </a:r>
            <a:r>
              <a:rPr lang="zh-CN" altLang="en-US" dirty="0"/>
              <a:t>和</a:t>
            </a:r>
            <a:r>
              <a:rPr lang="en-US" altLang="zh-CN" dirty="0"/>
              <a:t>GPT-NEO</a:t>
            </a:r>
            <a:endParaRPr lang="en-US" dirty="0"/>
          </a:p>
        </p:txBody>
      </p:sp>
      <p:sp>
        <p:nvSpPr>
          <p:cNvPr id="3" name="Content Placeholder 2">
            <a:extLst>
              <a:ext uri="{FF2B5EF4-FFF2-40B4-BE49-F238E27FC236}">
                <a16:creationId xmlns:a16="http://schemas.microsoft.com/office/drawing/2014/main" id="{DA6A574F-34EA-4D6B-8CFA-AACF815DCD1C}"/>
              </a:ext>
            </a:extLst>
          </p:cNvPr>
          <p:cNvSpPr>
            <a:spLocks noGrp="1"/>
          </p:cNvSpPr>
          <p:nvPr>
            <p:ph idx="1"/>
          </p:nvPr>
        </p:nvSpPr>
        <p:spPr/>
        <p:txBody>
          <a:bodyPr>
            <a:normAutofit lnSpcReduction="10000"/>
          </a:bodyPr>
          <a:lstStyle/>
          <a:p>
            <a:r>
              <a:rPr lang="en-US" altLang="zh-CN" dirty="0"/>
              <a:t>GPT-NEO</a:t>
            </a:r>
            <a:r>
              <a:rPr lang="zh-CN" altLang="en-US" dirty="0"/>
              <a:t>针对不同的</a:t>
            </a:r>
            <a:r>
              <a:rPr lang="en-US" altLang="zh-CN" dirty="0"/>
              <a:t>attention</a:t>
            </a:r>
            <a:r>
              <a:rPr lang="zh-CN" altLang="en-US" dirty="0"/>
              <a:t>层使用了</a:t>
            </a:r>
            <a:r>
              <a:rPr lang="en-US" altLang="zh-CN" dirty="0"/>
              <a:t>global attention</a:t>
            </a:r>
            <a:r>
              <a:rPr lang="zh-CN" altLang="en-US" dirty="0"/>
              <a:t>和</a:t>
            </a:r>
            <a:r>
              <a:rPr lang="en-US" altLang="zh-CN" dirty="0"/>
              <a:t>local attention.</a:t>
            </a:r>
          </a:p>
          <a:p>
            <a:pPr lvl="1"/>
            <a:r>
              <a:rPr lang="en-US" altLang="zh-CN" b="1" dirty="0"/>
              <a:t>global attention</a:t>
            </a:r>
            <a:r>
              <a:rPr lang="zh-CN" altLang="en-US" dirty="0"/>
              <a:t>：对于每个词，需要计算该词与左边所有的词的相关性。</a:t>
            </a:r>
            <a:endParaRPr lang="en-US" altLang="zh-CN" dirty="0"/>
          </a:p>
          <a:p>
            <a:pPr lvl="1"/>
            <a:r>
              <a:rPr lang="en-US" altLang="zh-CN" b="1" dirty="0"/>
              <a:t>local attention</a:t>
            </a:r>
            <a:r>
              <a:rPr lang="zh-CN" altLang="en-US" dirty="0"/>
              <a:t>：对于每个词，只是计算该词与靠自己最近的</a:t>
            </a:r>
            <a:r>
              <a:rPr lang="en-US" altLang="zh-CN" dirty="0"/>
              <a:t>k</a:t>
            </a:r>
            <a:r>
              <a:rPr lang="zh-CN" altLang="en-US" dirty="0"/>
              <a:t>个词的相关性。</a:t>
            </a:r>
            <a:endParaRPr lang="en-US" altLang="zh-CN" dirty="0"/>
          </a:p>
          <a:p>
            <a:r>
              <a:rPr lang="en-US" altLang="zh-CN" dirty="0"/>
              <a:t>GPT-J</a:t>
            </a:r>
            <a:r>
              <a:rPr lang="zh-CN" altLang="en-US" dirty="0"/>
              <a:t>使用了</a:t>
            </a:r>
            <a:r>
              <a:rPr lang="en-US" altLang="zh-CN" dirty="0" err="1"/>
              <a:t>RoPE</a:t>
            </a:r>
            <a:r>
              <a:rPr lang="zh-CN" altLang="en-US" dirty="0"/>
              <a:t>旋转位置编码：</a:t>
            </a:r>
            <a:endParaRPr lang="en-US" altLang="zh-CN" dirty="0"/>
          </a:p>
          <a:p>
            <a:pPr lvl="1"/>
            <a:r>
              <a:rPr lang="en-US" altLang="zh-CN" dirty="0" err="1"/>
              <a:t>RoPE</a:t>
            </a:r>
            <a:r>
              <a:rPr lang="zh-CN" altLang="en-US" dirty="0"/>
              <a:t>是一种相对位置编码，它利用复数空间的正交投影矩阵来表示标识符的相对距离（参考：</a:t>
            </a:r>
            <a:r>
              <a:rPr lang="en-US" altLang="zh-CN" dirty="0">
                <a:hlinkClick r:id="rId2"/>
              </a:rPr>
              <a:t>https://zhuanlan.zhihu.com/p/359502624</a:t>
            </a:r>
            <a:r>
              <a:rPr lang="zh-CN" altLang="en-US" dirty="0"/>
              <a:t>）。</a:t>
            </a:r>
            <a:endParaRPr lang="en-US" altLang="zh-CN" dirty="0"/>
          </a:p>
          <a:p>
            <a:r>
              <a:rPr lang="en-US" altLang="zh-CN" dirty="0"/>
              <a:t>GPT-J</a:t>
            </a:r>
            <a:r>
              <a:rPr lang="zh-CN" altLang="en-US" dirty="0"/>
              <a:t>和</a:t>
            </a:r>
            <a:r>
              <a:rPr lang="en-US" altLang="zh-CN" dirty="0"/>
              <a:t>GPT-NEO</a:t>
            </a:r>
            <a:r>
              <a:rPr lang="zh-CN" altLang="en-US" dirty="0"/>
              <a:t>都是</a:t>
            </a:r>
            <a:r>
              <a:rPr lang="zh-CN" altLang="en-US" b="1" dirty="0"/>
              <a:t>只使用了英文的语料</a:t>
            </a:r>
            <a:r>
              <a:rPr lang="zh-CN" altLang="en-US" dirty="0"/>
              <a:t>来训练。</a:t>
            </a:r>
            <a:endParaRPr lang="en-US" altLang="zh-CN" dirty="0"/>
          </a:p>
          <a:p>
            <a:pPr lvl="1"/>
            <a:r>
              <a:rPr lang="zh-CN" altLang="en-US" dirty="0"/>
              <a:t>据我了解，</a:t>
            </a:r>
            <a:r>
              <a:rPr lang="en-US" altLang="zh-CN" dirty="0"/>
              <a:t>global</a:t>
            </a:r>
            <a:r>
              <a:rPr lang="zh-CN" altLang="en-US" dirty="0"/>
              <a:t>的客户使用这两个模型还是挺多的。</a:t>
            </a:r>
            <a:endParaRPr lang="en-US" altLang="zh-CN" dirty="0"/>
          </a:p>
          <a:p>
            <a:r>
              <a:rPr lang="en-US" altLang="zh-CN" dirty="0"/>
              <a:t>GPT-NEOX</a:t>
            </a:r>
            <a:r>
              <a:rPr lang="zh-CN" altLang="en-US" dirty="0"/>
              <a:t>的网络结构是</a:t>
            </a:r>
            <a:r>
              <a:rPr lang="en-US" altLang="zh-CN" dirty="0"/>
              <a:t>GPT-J</a:t>
            </a:r>
            <a:r>
              <a:rPr lang="zh-CN" altLang="en-US" dirty="0"/>
              <a:t>是类似的，只是模型更大。</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50103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DDB5-2240-4A2B-9966-9F8459CE166F}"/>
              </a:ext>
            </a:extLst>
          </p:cNvPr>
          <p:cNvSpPr>
            <a:spLocks noGrp="1"/>
          </p:cNvSpPr>
          <p:nvPr>
            <p:ph type="title"/>
          </p:nvPr>
        </p:nvSpPr>
        <p:spPr/>
        <p:txBody>
          <a:bodyPr/>
          <a:lstStyle/>
          <a:p>
            <a:r>
              <a:rPr lang="en-US" altLang="zh-CN" dirty="0"/>
              <a:t>bloom</a:t>
            </a:r>
            <a:r>
              <a:rPr lang="zh-CN" altLang="en-US" dirty="0"/>
              <a:t>和</a:t>
            </a:r>
            <a:r>
              <a:rPr lang="en-US" altLang="zh-CN" dirty="0" err="1"/>
              <a:t>bloomz</a:t>
            </a:r>
            <a:endParaRPr lang="en-US" dirty="0"/>
          </a:p>
        </p:txBody>
      </p:sp>
      <p:pic>
        <p:nvPicPr>
          <p:cNvPr id="4" name="Content Placeholder 4">
            <a:extLst>
              <a:ext uri="{FF2B5EF4-FFF2-40B4-BE49-F238E27FC236}">
                <a16:creationId xmlns:a16="http://schemas.microsoft.com/office/drawing/2014/main" id="{797D9F19-50F3-4368-9E89-4F434964F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243088" cy="4667250"/>
          </a:xfrm>
          <a:prstGeom prst="rect">
            <a:avLst/>
          </a:prstGeom>
        </p:spPr>
      </p:pic>
    </p:spTree>
    <p:extLst>
      <p:ext uri="{BB962C8B-B14F-4D97-AF65-F5344CB8AC3E}">
        <p14:creationId xmlns:p14="http://schemas.microsoft.com/office/powerpoint/2010/main" val="3099430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39F9-B95C-44F1-B763-A82699761D67}"/>
              </a:ext>
            </a:extLst>
          </p:cNvPr>
          <p:cNvSpPr>
            <a:spLocks noGrp="1"/>
          </p:cNvSpPr>
          <p:nvPr>
            <p:ph type="title"/>
          </p:nvPr>
        </p:nvSpPr>
        <p:spPr/>
        <p:txBody>
          <a:bodyPr/>
          <a:lstStyle/>
          <a:p>
            <a:r>
              <a:rPr lang="en-US" altLang="zh-CN" dirty="0"/>
              <a:t>Continue….</a:t>
            </a:r>
            <a:endParaRPr lang="en-US" dirty="0"/>
          </a:p>
        </p:txBody>
      </p:sp>
      <p:sp>
        <p:nvSpPr>
          <p:cNvPr id="6" name="Content Placeholder 5">
            <a:extLst>
              <a:ext uri="{FF2B5EF4-FFF2-40B4-BE49-F238E27FC236}">
                <a16:creationId xmlns:a16="http://schemas.microsoft.com/office/drawing/2014/main" id="{B68C8229-80B6-4AAF-B200-2A14B04AAF2A}"/>
              </a:ext>
            </a:extLst>
          </p:cNvPr>
          <p:cNvSpPr>
            <a:spLocks noGrp="1"/>
          </p:cNvSpPr>
          <p:nvPr>
            <p:ph idx="1"/>
          </p:nvPr>
        </p:nvSpPr>
        <p:spPr/>
        <p:txBody>
          <a:bodyPr>
            <a:normAutofit fontScale="92500"/>
          </a:bodyPr>
          <a:lstStyle/>
          <a:p>
            <a:r>
              <a:rPr lang="en-US" dirty="0"/>
              <a:t>Bloom</a:t>
            </a:r>
            <a:r>
              <a:rPr lang="zh-CN" altLang="en-US" dirty="0"/>
              <a:t>和</a:t>
            </a:r>
            <a:r>
              <a:rPr lang="en-US" altLang="zh-CN" dirty="0" err="1"/>
              <a:t>Bloomz</a:t>
            </a:r>
            <a:r>
              <a:rPr lang="zh-CN" altLang="en-US" dirty="0"/>
              <a:t>使用了</a:t>
            </a:r>
            <a:r>
              <a:rPr lang="en-US" altLang="zh-CN" dirty="0"/>
              <a:t>ALIBI</a:t>
            </a:r>
            <a:r>
              <a:rPr lang="zh-CN" altLang="en-US" dirty="0"/>
              <a:t>局部注意力技巧。</a:t>
            </a:r>
            <a:endParaRPr lang="en-US" altLang="zh-CN" dirty="0"/>
          </a:p>
          <a:p>
            <a:pPr lvl="1"/>
            <a:r>
              <a:rPr lang="en-US" altLang="zh-CN" b="1" dirty="0"/>
              <a:t>Bloom</a:t>
            </a:r>
            <a:r>
              <a:rPr lang="zh-CN" altLang="en-US" b="1" dirty="0"/>
              <a:t>和</a:t>
            </a:r>
            <a:r>
              <a:rPr lang="en-US" altLang="zh-CN" b="1" dirty="0" err="1"/>
              <a:t>bloomz</a:t>
            </a:r>
            <a:r>
              <a:rPr lang="zh-CN" altLang="en-US" b="1" dirty="0"/>
              <a:t>可能具有更好的预测时外推能力</a:t>
            </a:r>
            <a:endParaRPr lang="en-US" altLang="zh-CN" b="1" dirty="0"/>
          </a:p>
          <a:p>
            <a:pPr lvl="2"/>
            <a:r>
              <a:rPr lang="zh-CN" altLang="en-US" dirty="0"/>
              <a:t>就是在生成效果不降低的情况下，推理时的生成的序列比模型训练时最长的输入序列要更长。</a:t>
            </a:r>
            <a:endParaRPr lang="en-US" altLang="zh-CN" dirty="0"/>
          </a:p>
          <a:p>
            <a:pPr lvl="0"/>
            <a:r>
              <a:rPr lang="en-US" dirty="0" err="1"/>
              <a:t>Bloomz</a:t>
            </a:r>
            <a:r>
              <a:rPr lang="zh-CN" altLang="en-US" dirty="0"/>
              <a:t>与</a:t>
            </a:r>
            <a:r>
              <a:rPr lang="en-US" dirty="0"/>
              <a:t>bloom</a:t>
            </a:r>
            <a:r>
              <a:rPr lang="zh-CN" altLang="en-US" dirty="0"/>
              <a:t>本身在网络结构上没有区别，</a:t>
            </a:r>
            <a:r>
              <a:rPr lang="en-US" dirty="0" err="1"/>
              <a:t>bloomz</a:t>
            </a:r>
            <a:r>
              <a:rPr lang="zh-CN" altLang="en-US" dirty="0"/>
              <a:t>是基于</a:t>
            </a:r>
            <a:r>
              <a:rPr lang="en-US" dirty="0"/>
              <a:t>bloom</a:t>
            </a:r>
            <a:r>
              <a:rPr lang="zh-CN" altLang="en-US" dirty="0"/>
              <a:t>然后用</a:t>
            </a:r>
            <a:r>
              <a:rPr lang="en-US" dirty="0"/>
              <a:t>xP3</a:t>
            </a:r>
            <a:r>
              <a:rPr lang="zh-CN" altLang="en-US" dirty="0"/>
              <a:t>语料来</a:t>
            </a:r>
            <a:r>
              <a:rPr lang="en-US" dirty="0"/>
              <a:t>finetuning</a:t>
            </a:r>
            <a:r>
              <a:rPr lang="zh-CN" altLang="en-US" dirty="0"/>
              <a:t>的（</a:t>
            </a:r>
            <a:r>
              <a:rPr lang="zh-CN" altLang="en-US" b="1" dirty="0"/>
              <a:t>但是</a:t>
            </a:r>
            <a:r>
              <a:rPr lang="en-US" altLang="zh-CN" b="1" dirty="0" err="1"/>
              <a:t>bloomz</a:t>
            </a:r>
            <a:r>
              <a:rPr lang="zh-CN" altLang="en-US" b="1" dirty="0"/>
              <a:t>比</a:t>
            </a:r>
            <a:r>
              <a:rPr lang="en-US" altLang="zh-CN" b="1" dirty="0"/>
              <a:t>bloom</a:t>
            </a:r>
            <a:r>
              <a:rPr lang="zh-CN" altLang="en-US" b="1" dirty="0"/>
              <a:t>的中英文效果好很多</a:t>
            </a:r>
            <a:r>
              <a:rPr lang="zh-CN" altLang="en-US" dirty="0"/>
              <a:t>）。</a:t>
            </a:r>
            <a:endParaRPr lang="en-US" altLang="zh-CN" dirty="0"/>
          </a:p>
          <a:p>
            <a:pPr lvl="1"/>
            <a:r>
              <a:rPr lang="en-US" dirty="0"/>
              <a:t>including 13 training tasks across 46 languages with English prompts.</a:t>
            </a:r>
          </a:p>
          <a:p>
            <a:pPr lvl="1"/>
            <a:r>
              <a:rPr lang="zh-CN" altLang="en-US" dirty="0"/>
              <a:t>重点：</a:t>
            </a:r>
            <a:r>
              <a:rPr lang="zh-CN" altLang="en-US" b="1" dirty="0"/>
              <a:t>多任务的高质量数据集非常重要</a:t>
            </a:r>
            <a:r>
              <a:rPr lang="zh-CN" altLang="en-US" dirty="0"/>
              <a:t>。</a:t>
            </a:r>
            <a:endParaRPr lang="en-US" dirty="0"/>
          </a:p>
          <a:p>
            <a:r>
              <a:rPr lang="en-US" dirty="0"/>
              <a:t>Mt0</a:t>
            </a:r>
            <a:r>
              <a:rPr lang="zh-CN" altLang="en-US" dirty="0"/>
              <a:t>与</a:t>
            </a:r>
            <a:r>
              <a:rPr lang="en-US" dirty="0"/>
              <a:t>Mt5</a:t>
            </a:r>
            <a:r>
              <a:rPr lang="zh-CN" altLang="en-US" dirty="0"/>
              <a:t>本身在网络结构上也没有啥区别，同样是基于</a:t>
            </a:r>
            <a:r>
              <a:rPr lang="en-US" dirty="0"/>
              <a:t>xP3</a:t>
            </a:r>
            <a:r>
              <a:rPr lang="zh-CN" altLang="en-US" dirty="0"/>
              <a:t>，</a:t>
            </a:r>
            <a:r>
              <a:rPr lang="en-US" dirty="0"/>
              <a:t>xP3mt</a:t>
            </a:r>
            <a:r>
              <a:rPr lang="zh-CN" altLang="en-US" dirty="0"/>
              <a:t>以及</a:t>
            </a:r>
            <a:r>
              <a:rPr lang="en-US" dirty="0"/>
              <a:t>P3</a:t>
            </a:r>
            <a:r>
              <a:rPr lang="zh-CN" altLang="en-US" dirty="0"/>
              <a:t>来</a:t>
            </a:r>
            <a:r>
              <a:rPr lang="en-US" dirty="0" err="1"/>
              <a:t>finetuing</a:t>
            </a:r>
            <a:r>
              <a:rPr lang="zh-CN" altLang="en-US" dirty="0"/>
              <a:t>的。</a:t>
            </a:r>
            <a:endParaRPr lang="en-US" altLang="zh-CN" dirty="0"/>
          </a:p>
          <a:p>
            <a:r>
              <a:rPr lang="en-US" dirty="0" err="1"/>
              <a:t>bloomz</a:t>
            </a:r>
            <a:r>
              <a:rPr lang="zh-CN" altLang="en-US" dirty="0"/>
              <a:t>和</a:t>
            </a:r>
            <a:r>
              <a:rPr lang="en-US" dirty="0"/>
              <a:t>mt0</a:t>
            </a:r>
            <a:r>
              <a:rPr lang="zh-CN" altLang="en-US" dirty="0"/>
              <a:t>可以支持跨语言回答。</a:t>
            </a:r>
            <a:endParaRPr lang="en-US" altLang="zh-CN" dirty="0"/>
          </a:p>
          <a:p>
            <a:endParaRPr lang="en-US" dirty="0"/>
          </a:p>
          <a:p>
            <a:pPr lvl="2"/>
            <a:endParaRPr lang="en-US" dirty="0"/>
          </a:p>
          <a:p>
            <a:endParaRPr lang="en-US" dirty="0"/>
          </a:p>
        </p:txBody>
      </p:sp>
    </p:spTree>
    <p:extLst>
      <p:ext uri="{BB962C8B-B14F-4D97-AF65-F5344CB8AC3E}">
        <p14:creationId xmlns:p14="http://schemas.microsoft.com/office/powerpoint/2010/main" val="1216933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BEE4-E0C1-4B24-87F6-1222D0AC1922}"/>
              </a:ext>
            </a:extLst>
          </p:cNvPr>
          <p:cNvSpPr>
            <a:spLocks noGrp="1"/>
          </p:cNvSpPr>
          <p:nvPr>
            <p:ph type="title"/>
          </p:nvPr>
        </p:nvSpPr>
        <p:spPr/>
        <p:txBody>
          <a:bodyPr/>
          <a:lstStyle/>
          <a:p>
            <a:r>
              <a:rPr lang="en-US" altLang="zh-CN" dirty="0"/>
              <a:t>Llama</a:t>
            </a:r>
            <a:r>
              <a:rPr lang="zh-CN" altLang="en-US" dirty="0"/>
              <a:t>系列</a:t>
            </a:r>
            <a:endParaRPr lang="en-US" dirty="0"/>
          </a:p>
        </p:txBody>
      </p:sp>
      <p:sp>
        <p:nvSpPr>
          <p:cNvPr id="3" name="Content Placeholder 2">
            <a:extLst>
              <a:ext uri="{FF2B5EF4-FFF2-40B4-BE49-F238E27FC236}">
                <a16:creationId xmlns:a16="http://schemas.microsoft.com/office/drawing/2014/main" id="{641CF0B7-7763-4D02-9EB8-6ECFF5A90C27}"/>
              </a:ext>
            </a:extLst>
          </p:cNvPr>
          <p:cNvSpPr>
            <a:spLocks noGrp="1"/>
          </p:cNvSpPr>
          <p:nvPr>
            <p:ph idx="1"/>
          </p:nvPr>
        </p:nvSpPr>
        <p:spPr/>
        <p:txBody>
          <a:bodyPr>
            <a:normAutofit/>
          </a:bodyPr>
          <a:lstStyle/>
          <a:p>
            <a:r>
              <a:rPr lang="en-US" altLang="zh-CN" dirty="0"/>
              <a:t>Llama</a:t>
            </a:r>
            <a:r>
              <a:rPr lang="zh-CN" altLang="en-US" dirty="0"/>
              <a:t>：</a:t>
            </a:r>
            <a:endParaRPr lang="en-US" altLang="zh-CN" dirty="0"/>
          </a:p>
          <a:p>
            <a:pPr lvl="1"/>
            <a:r>
              <a:rPr lang="en-US" altLang="zh-CN" dirty="0"/>
              <a:t>Llama</a:t>
            </a:r>
            <a:r>
              <a:rPr lang="zh-CN" altLang="en-US" dirty="0"/>
              <a:t>使用的是</a:t>
            </a:r>
            <a:r>
              <a:rPr lang="en-US" altLang="zh-CN" dirty="0" err="1"/>
              <a:t>RoPE</a:t>
            </a:r>
            <a:r>
              <a:rPr lang="zh-CN" altLang="en-US" dirty="0"/>
              <a:t>位置编码。</a:t>
            </a:r>
            <a:endParaRPr lang="en-US" altLang="zh-CN" dirty="0"/>
          </a:p>
          <a:p>
            <a:r>
              <a:rPr lang="en-US" altLang="zh-CN" dirty="0"/>
              <a:t>Alpaca</a:t>
            </a:r>
            <a:r>
              <a:rPr lang="zh-CN" altLang="en-US" dirty="0"/>
              <a:t>：</a:t>
            </a:r>
            <a:endParaRPr lang="en-US" altLang="zh-CN" dirty="0"/>
          </a:p>
          <a:p>
            <a:pPr lvl="1"/>
            <a:r>
              <a:rPr lang="zh-CN" altLang="en-US" dirty="0"/>
              <a:t>使用</a:t>
            </a:r>
            <a:r>
              <a:rPr lang="en-US" altLang="zh-CN" dirty="0"/>
              <a:t>prompt</a:t>
            </a:r>
            <a:r>
              <a:rPr lang="zh-CN" altLang="en-US" dirty="0"/>
              <a:t>模板 </a:t>
            </a:r>
            <a:r>
              <a:rPr lang="en-US" altLang="zh-CN" dirty="0"/>
              <a:t>+ few shot prompt</a:t>
            </a:r>
            <a:r>
              <a:rPr lang="zh-CN" altLang="en-US" dirty="0"/>
              <a:t>的所谓的</a:t>
            </a:r>
            <a:r>
              <a:rPr lang="en-US" altLang="zh-CN" b="1" dirty="0"/>
              <a:t>self instruct</a:t>
            </a:r>
            <a:r>
              <a:rPr lang="zh-CN" altLang="en-US" dirty="0"/>
              <a:t>方式来借助</a:t>
            </a:r>
            <a:r>
              <a:rPr lang="en-US" altLang="zh-CN" dirty="0" err="1"/>
              <a:t>openai</a:t>
            </a:r>
            <a:r>
              <a:rPr lang="zh-CN" altLang="en-US" dirty="0"/>
              <a:t>的</a:t>
            </a:r>
            <a:r>
              <a:rPr lang="en-US" altLang="zh-CN" dirty="0"/>
              <a:t>API</a:t>
            </a:r>
            <a:r>
              <a:rPr lang="zh-CN" altLang="en-US" dirty="0"/>
              <a:t>来生成所谓的</a:t>
            </a:r>
            <a:r>
              <a:rPr lang="en-US" altLang="zh-CN" dirty="0"/>
              <a:t>instruct-following</a:t>
            </a:r>
            <a:r>
              <a:rPr lang="zh-CN" altLang="en-US" dirty="0"/>
              <a:t>数据集。</a:t>
            </a:r>
            <a:endParaRPr lang="en-US" altLang="zh-CN" dirty="0"/>
          </a:p>
          <a:p>
            <a:pPr lvl="2"/>
            <a:r>
              <a:rPr lang="zh-CN" altLang="en-US" b="1" dirty="0"/>
              <a:t>它生成数据集的方式很值得借鉴</a:t>
            </a:r>
            <a:r>
              <a:rPr lang="zh-CN" altLang="en-US" dirty="0"/>
              <a:t>。</a:t>
            </a:r>
            <a:endParaRPr lang="en-US" altLang="zh-CN" dirty="0"/>
          </a:p>
          <a:p>
            <a:r>
              <a:rPr lang="en-US" altLang="zh-CN" dirty="0"/>
              <a:t>Vicuna</a:t>
            </a:r>
            <a:r>
              <a:rPr lang="zh-CN" altLang="en-US" dirty="0"/>
              <a:t>：</a:t>
            </a:r>
            <a:endParaRPr lang="en-US" altLang="zh-CN" dirty="0"/>
          </a:p>
          <a:p>
            <a:pPr lvl="1"/>
            <a:r>
              <a:rPr lang="zh-CN" altLang="en-US" dirty="0"/>
              <a:t>使用了</a:t>
            </a:r>
            <a:r>
              <a:rPr lang="en-US" altLang="zh-CN" dirty="0"/>
              <a:t>flash attention</a:t>
            </a:r>
            <a:r>
              <a:rPr lang="zh-CN" altLang="en-US" dirty="0"/>
              <a:t>来进行</a:t>
            </a:r>
            <a:r>
              <a:rPr lang="en-US" altLang="zh-CN" dirty="0"/>
              <a:t>transformer</a:t>
            </a:r>
            <a:r>
              <a:rPr lang="zh-CN" altLang="en-US" dirty="0"/>
              <a:t>计算的加速。</a:t>
            </a:r>
            <a:endParaRPr lang="en-US" altLang="zh-CN" dirty="0"/>
          </a:p>
          <a:p>
            <a:r>
              <a:rPr lang="en-US" altLang="zh-CN" dirty="0"/>
              <a:t>Llama</a:t>
            </a:r>
            <a:r>
              <a:rPr lang="zh-CN" altLang="en-US" dirty="0"/>
              <a:t>以及</a:t>
            </a:r>
            <a:r>
              <a:rPr lang="en-US" altLang="zh-CN" dirty="0"/>
              <a:t>llama</a:t>
            </a:r>
            <a:r>
              <a:rPr lang="zh-CN" altLang="en-US" dirty="0"/>
              <a:t>系列的模型的</a:t>
            </a:r>
            <a:r>
              <a:rPr lang="zh-CN" altLang="en-US" b="1" dirty="0"/>
              <a:t>英文效果好</a:t>
            </a:r>
            <a:r>
              <a:rPr lang="zh-CN" altLang="en-US" dirty="0"/>
              <a:t>，</a:t>
            </a:r>
            <a:r>
              <a:rPr lang="zh-CN" altLang="en-US" b="1" dirty="0"/>
              <a:t>中文效果不好</a:t>
            </a:r>
            <a:r>
              <a:rPr lang="zh-CN" altLang="en-US" dirty="0"/>
              <a:t>。</a:t>
            </a:r>
            <a:endParaRPr lang="en-US" altLang="zh-CN" dirty="0"/>
          </a:p>
          <a:p>
            <a:pPr lvl="1"/>
            <a:r>
              <a:rPr lang="zh-CN" altLang="en-US" dirty="0"/>
              <a:t>目前也有开源的支持中文的</a:t>
            </a:r>
            <a:r>
              <a:rPr lang="en-US" altLang="zh-CN" dirty="0"/>
              <a:t>llama</a:t>
            </a:r>
            <a:r>
              <a:rPr lang="zh-CN" altLang="en-US" dirty="0"/>
              <a:t>的模型。</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267105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BDCD-AF72-4A73-B7BA-5534D812125A}"/>
              </a:ext>
            </a:extLst>
          </p:cNvPr>
          <p:cNvSpPr>
            <a:spLocks noGrp="1"/>
          </p:cNvSpPr>
          <p:nvPr>
            <p:ph type="title"/>
          </p:nvPr>
        </p:nvSpPr>
        <p:spPr/>
        <p:txBody>
          <a:bodyPr/>
          <a:lstStyle/>
          <a:p>
            <a:r>
              <a:rPr lang="zh-CN" altLang="en-US" dirty="0"/>
              <a:t>议程</a:t>
            </a:r>
            <a:endParaRPr lang="en-US" dirty="0"/>
          </a:p>
        </p:txBody>
      </p:sp>
      <p:sp>
        <p:nvSpPr>
          <p:cNvPr id="3" name="Content Placeholder 2">
            <a:extLst>
              <a:ext uri="{FF2B5EF4-FFF2-40B4-BE49-F238E27FC236}">
                <a16:creationId xmlns:a16="http://schemas.microsoft.com/office/drawing/2014/main" id="{7993C5AD-A1EB-4709-BFC3-602A395A47F8}"/>
              </a:ext>
            </a:extLst>
          </p:cNvPr>
          <p:cNvSpPr>
            <a:spLocks noGrp="1"/>
          </p:cNvSpPr>
          <p:nvPr>
            <p:ph idx="1"/>
          </p:nvPr>
        </p:nvSpPr>
        <p:spPr/>
        <p:txBody>
          <a:bodyPr/>
          <a:lstStyle/>
          <a:p>
            <a:r>
              <a:rPr lang="en-US" altLang="zh-CN" dirty="0"/>
              <a:t>LLM</a:t>
            </a:r>
            <a:r>
              <a:rPr lang="zh-CN" altLang="en-US" dirty="0"/>
              <a:t>的</a:t>
            </a:r>
            <a:r>
              <a:rPr lang="en-US" altLang="zh-CN" dirty="0"/>
              <a:t>tokenizer</a:t>
            </a:r>
          </a:p>
          <a:p>
            <a:r>
              <a:rPr lang="en-US" altLang="zh-CN" dirty="0"/>
              <a:t>LLM</a:t>
            </a:r>
            <a:r>
              <a:rPr lang="zh-CN" altLang="en-US" dirty="0"/>
              <a:t>的基石之</a:t>
            </a:r>
            <a:r>
              <a:rPr lang="en-US" altLang="zh-CN" dirty="0"/>
              <a:t>transformer</a:t>
            </a:r>
          </a:p>
          <a:p>
            <a:r>
              <a:rPr lang="en-US" altLang="zh-CN" dirty="0"/>
              <a:t>LLM</a:t>
            </a:r>
            <a:r>
              <a:rPr lang="zh-CN" altLang="en-US" dirty="0"/>
              <a:t>的基石之分布式训练</a:t>
            </a:r>
            <a:endParaRPr lang="en-US" altLang="zh-CN" dirty="0"/>
          </a:p>
          <a:p>
            <a:r>
              <a:rPr lang="en-US" altLang="zh-CN" dirty="0" err="1"/>
              <a:t>DeepSpeed</a:t>
            </a:r>
            <a:r>
              <a:rPr lang="zh-CN" altLang="en-US" dirty="0"/>
              <a:t>训练的实践</a:t>
            </a:r>
            <a:endParaRPr lang="en-US" altLang="zh-CN" dirty="0"/>
          </a:p>
          <a:p>
            <a:r>
              <a:rPr lang="en-US" altLang="zh-CN" dirty="0"/>
              <a:t>LLM</a:t>
            </a:r>
            <a:r>
              <a:rPr lang="zh-CN" altLang="en-US" dirty="0"/>
              <a:t>的实践和</a:t>
            </a:r>
            <a:r>
              <a:rPr lang="en-US" altLang="zh-CN" dirty="0"/>
              <a:t>tips</a:t>
            </a:r>
          </a:p>
          <a:p>
            <a:r>
              <a:rPr lang="en-US" altLang="zh-CN" dirty="0"/>
              <a:t>LLM</a:t>
            </a:r>
            <a:r>
              <a:rPr lang="zh-CN" altLang="en-US" dirty="0"/>
              <a:t> </a:t>
            </a:r>
            <a:r>
              <a:rPr lang="en-US" altLang="zh-CN" dirty="0"/>
              <a:t>on </a:t>
            </a:r>
            <a:r>
              <a:rPr lang="en-US" altLang="zh-CN" dirty="0" err="1"/>
              <a:t>SageMaker</a:t>
            </a:r>
            <a:r>
              <a:rPr lang="zh-CN" altLang="en-US" dirty="0"/>
              <a:t>上的通用实践和</a:t>
            </a:r>
            <a:r>
              <a:rPr lang="en-US" altLang="zh-CN" dirty="0"/>
              <a:t>tips</a:t>
            </a:r>
          </a:p>
        </p:txBody>
      </p:sp>
    </p:spTree>
    <p:extLst>
      <p:ext uri="{BB962C8B-B14F-4D97-AF65-F5344CB8AC3E}">
        <p14:creationId xmlns:p14="http://schemas.microsoft.com/office/powerpoint/2010/main" val="255718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EF9C-526A-4578-9927-416E2F57CECE}"/>
              </a:ext>
            </a:extLst>
          </p:cNvPr>
          <p:cNvSpPr>
            <a:spLocks noGrp="1"/>
          </p:cNvSpPr>
          <p:nvPr>
            <p:ph type="title"/>
          </p:nvPr>
        </p:nvSpPr>
        <p:spPr/>
        <p:txBody>
          <a:bodyPr/>
          <a:lstStyle/>
          <a:p>
            <a:r>
              <a:rPr lang="en-US" altLang="zh-CN" dirty="0"/>
              <a:t>GLM</a:t>
            </a:r>
            <a:r>
              <a:rPr lang="zh-CN" altLang="en-US" dirty="0"/>
              <a:t>和</a:t>
            </a:r>
            <a:r>
              <a:rPr lang="en-US" altLang="zh-CN" dirty="0" err="1"/>
              <a:t>ChatGLM</a:t>
            </a:r>
            <a:endParaRPr lang="en-US" dirty="0"/>
          </a:p>
        </p:txBody>
      </p:sp>
      <p:sp>
        <p:nvSpPr>
          <p:cNvPr id="3" name="Content Placeholder 2">
            <a:extLst>
              <a:ext uri="{FF2B5EF4-FFF2-40B4-BE49-F238E27FC236}">
                <a16:creationId xmlns:a16="http://schemas.microsoft.com/office/drawing/2014/main" id="{D19E579A-32D3-4743-AEE9-3E402C4FABE5}"/>
              </a:ext>
            </a:extLst>
          </p:cNvPr>
          <p:cNvSpPr>
            <a:spLocks noGrp="1"/>
          </p:cNvSpPr>
          <p:nvPr>
            <p:ph idx="1"/>
          </p:nvPr>
        </p:nvSpPr>
        <p:spPr/>
        <p:txBody>
          <a:bodyPr/>
          <a:lstStyle/>
          <a:p>
            <a:r>
              <a:rPr lang="en-US" altLang="zh-CN" dirty="0"/>
              <a:t>GLM</a:t>
            </a:r>
            <a:r>
              <a:rPr lang="zh-CN" altLang="en-US" dirty="0"/>
              <a:t>是一个</a:t>
            </a:r>
            <a:r>
              <a:rPr lang="en-US" altLang="zh-CN" dirty="0"/>
              <a:t>encoder-decoder</a:t>
            </a:r>
            <a:r>
              <a:rPr lang="zh-CN" altLang="en-US" dirty="0"/>
              <a:t>的</a:t>
            </a:r>
            <a:r>
              <a:rPr lang="en-US" altLang="zh-CN" dirty="0"/>
              <a:t>seq2seq</a:t>
            </a:r>
            <a:r>
              <a:rPr lang="zh-CN" altLang="en-US" dirty="0"/>
              <a:t>模型。</a:t>
            </a:r>
            <a:endParaRPr lang="en-US" altLang="zh-CN" dirty="0"/>
          </a:p>
          <a:p>
            <a:r>
              <a:rPr lang="en-US" altLang="zh-CN" dirty="0" err="1"/>
              <a:t>ChatGLM</a:t>
            </a:r>
            <a:r>
              <a:rPr lang="zh-CN" altLang="en-US" dirty="0"/>
              <a:t>是基于</a:t>
            </a:r>
            <a:r>
              <a:rPr lang="en-US" altLang="zh-CN" dirty="0"/>
              <a:t>GLM</a:t>
            </a:r>
            <a:r>
              <a:rPr lang="zh-CN" altLang="en-US" dirty="0"/>
              <a:t>模型</a:t>
            </a:r>
            <a:r>
              <a:rPr lang="en-US" altLang="zh-CN" dirty="0"/>
              <a:t>, </a:t>
            </a:r>
            <a:r>
              <a:rPr lang="zh-CN" altLang="en-US" dirty="0"/>
              <a:t>且使用类似</a:t>
            </a:r>
            <a:r>
              <a:rPr lang="en-US" altLang="zh-CN" dirty="0" err="1"/>
              <a:t>ChatGPT</a:t>
            </a:r>
            <a:r>
              <a:rPr lang="en-US" altLang="zh-CN" dirty="0"/>
              <a:t>/</a:t>
            </a:r>
            <a:r>
              <a:rPr lang="en-US" altLang="zh-CN" dirty="0" err="1"/>
              <a:t>instructGPT</a:t>
            </a:r>
            <a:r>
              <a:rPr lang="zh-CN" altLang="en-US" dirty="0"/>
              <a:t>的三步走训练方式来训练得到的。</a:t>
            </a:r>
            <a:endParaRPr lang="en-US" altLang="zh-CN" dirty="0"/>
          </a:p>
          <a:p>
            <a:pPr lvl="1"/>
            <a:r>
              <a:rPr lang="zh-CN" altLang="en-US" dirty="0"/>
              <a:t>基于中文</a:t>
            </a:r>
            <a:r>
              <a:rPr lang="en-US" altLang="zh-CN" dirty="0"/>
              <a:t>QA</a:t>
            </a:r>
            <a:r>
              <a:rPr lang="zh-CN" altLang="en-US" dirty="0"/>
              <a:t>和中文对话语料。</a:t>
            </a:r>
            <a:endParaRPr lang="en-US" altLang="zh-CN" dirty="0"/>
          </a:p>
          <a:p>
            <a:r>
              <a:rPr lang="en-US" altLang="zh-CN" dirty="0" err="1"/>
              <a:t>ChatGLM</a:t>
            </a:r>
            <a:r>
              <a:rPr lang="zh-CN" altLang="en-US" dirty="0"/>
              <a:t>是支持中英文双语的：</a:t>
            </a:r>
            <a:endParaRPr lang="en-US" altLang="zh-CN" dirty="0"/>
          </a:p>
          <a:p>
            <a:pPr lvl="1"/>
            <a:r>
              <a:rPr lang="zh-CN" altLang="en-US" b="1" dirty="0"/>
              <a:t>中文效果很不错</a:t>
            </a:r>
            <a:r>
              <a:rPr lang="zh-CN" altLang="en-US" dirty="0"/>
              <a:t>。</a:t>
            </a:r>
            <a:endParaRPr lang="en-US" altLang="zh-CN" dirty="0"/>
          </a:p>
          <a:p>
            <a:pPr lvl="1"/>
            <a:r>
              <a:rPr lang="zh-CN" altLang="en-US" dirty="0"/>
              <a:t>英文效果一般。</a:t>
            </a:r>
            <a:endParaRPr lang="en-US" altLang="zh-CN" dirty="0"/>
          </a:p>
          <a:p>
            <a:r>
              <a:rPr lang="zh-CN" altLang="en-US" dirty="0"/>
              <a:t>对于中文的多轮对话的支持，效果不错。</a:t>
            </a:r>
            <a:endParaRPr lang="en-US" altLang="zh-CN" dirty="0"/>
          </a:p>
          <a:p>
            <a:endParaRPr lang="en-US" dirty="0"/>
          </a:p>
        </p:txBody>
      </p:sp>
    </p:spTree>
    <p:extLst>
      <p:ext uri="{BB962C8B-B14F-4D97-AF65-F5344CB8AC3E}">
        <p14:creationId xmlns:p14="http://schemas.microsoft.com/office/powerpoint/2010/main" val="244741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FDDC-80BD-4785-BF45-A39861329B64}"/>
              </a:ext>
            </a:extLst>
          </p:cNvPr>
          <p:cNvSpPr>
            <a:spLocks noGrp="1"/>
          </p:cNvSpPr>
          <p:nvPr>
            <p:ph type="title"/>
          </p:nvPr>
        </p:nvSpPr>
        <p:spPr/>
        <p:txBody>
          <a:bodyPr/>
          <a:lstStyle/>
          <a:p>
            <a:r>
              <a:rPr lang="en-US" altLang="zh-CN" dirty="0"/>
              <a:t>T5</a:t>
            </a:r>
            <a:r>
              <a:rPr lang="zh-CN" altLang="en-US" dirty="0"/>
              <a:t>和</a:t>
            </a:r>
            <a:r>
              <a:rPr lang="en-US" altLang="zh-CN" dirty="0"/>
              <a:t>Flan-T5</a:t>
            </a:r>
            <a:endParaRPr lang="en-US" dirty="0"/>
          </a:p>
        </p:txBody>
      </p:sp>
      <p:pic>
        <p:nvPicPr>
          <p:cNvPr id="4" name="Content Placeholder 3">
            <a:extLst>
              <a:ext uri="{FF2B5EF4-FFF2-40B4-BE49-F238E27FC236}">
                <a16:creationId xmlns:a16="http://schemas.microsoft.com/office/drawing/2014/main" id="{D46C265A-E364-43E8-931D-C2341B2D87B4}"/>
              </a:ext>
            </a:extLst>
          </p:cNvPr>
          <p:cNvPicPr>
            <a:picLocks noGrp="1" noChangeAspect="1"/>
          </p:cNvPicPr>
          <p:nvPr>
            <p:ph idx="1"/>
          </p:nvPr>
        </p:nvPicPr>
        <p:blipFill>
          <a:blip r:embed="rId2"/>
          <a:stretch>
            <a:fillRect/>
          </a:stretch>
        </p:blipFill>
        <p:spPr>
          <a:xfrm>
            <a:off x="928687" y="2158206"/>
            <a:ext cx="4834338" cy="3328193"/>
          </a:xfrm>
          <a:prstGeom prst="rect">
            <a:avLst/>
          </a:prstGeom>
        </p:spPr>
      </p:pic>
      <p:pic>
        <p:nvPicPr>
          <p:cNvPr id="6" name="Picture 5">
            <a:extLst>
              <a:ext uri="{FF2B5EF4-FFF2-40B4-BE49-F238E27FC236}">
                <a16:creationId xmlns:a16="http://schemas.microsoft.com/office/drawing/2014/main" id="{2C960F7E-D1CE-4B9C-A854-75D676A9C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609" y="2145271"/>
            <a:ext cx="4926139" cy="3328193"/>
          </a:xfrm>
          <a:prstGeom prst="rect">
            <a:avLst/>
          </a:prstGeom>
        </p:spPr>
      </p:pic>
    </p:spTree>
    <p:extLst>
      <p:ext uri="{BB962C8B-B14F-4D97-AF65-F5344CB8AC3E}">
        <p14:creationId xmlns:p14="http://schemas.microsoft.com/office/powerpoint/2010/main" val="20536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E02A-9D66-4793-8659-C6C016F69A8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44887EF8-2135-48C9-8604-F67D3EC09BAC}"/>
              </a:ext>
            </a:extLst>
          </p:cNvPr>
          <p:cNvSpPr>
            <a:spLocks noGrp="1"/>
          </p:cNvSpPr>
          <p:nvPr>
            <p:ph idx="1"/>
          </p:nvPr>
        </p:nvSpPr>
        <p:spPr/>
        <p:txBody>
          <a:bodyPr/>
          <a:lstStyle/>
          <a:p>
            <a:r>
              <a:rPr lang="en-US" altLang="zh-CN" dirty="0"/>
              <a:t>T5</a:t>
            </a:r>
            <a:r>
              <a:rPr lang="zh-CN" altLang="en-US" dirty="0"/>
              <a:t>是</a:t>
            </a:r>
            <a:r>
              <a:rPr lang="en-US" altLang="zh-CN" dirty="0"/>
              <a:t>encoder-decoder</a:t>
            </a:r>
            <a:r>
              <a:rPr lang="zh-CN" altLang="en-US" dirty="0"/>
              <a:t>的</a:t>
            </a:r>
            <a:r>
              <a:rPr lang="en-US" altLang="zh-CN" dirty="0"/>
              <a:t>seq2seq</a:t>
            </a:r>
            <a:r>
              <a:rPr lang="zh-CN" altLang="en-US" dirty="0"/>
              <a:t>模型</a:t>
            </a:r>
            <a:r>
              <a:rPr lang="en-US" altLang="zh-CN" dirty="0"/>
              <a:t>.</a:t>
            </a:r>
          </a:p>
          <a:p>
            <a:pPr lvl="1"/>
            <a:r>
              <a:rPr lang="zh-CN" altLang="en-US" b="1" dirty="0"/>
              <a:t>统一了</a:t>
            </a:r>
            <a:r>
              <a:rPr lang="en-US" altLang="zh-CN" b="1" dirty="0"/>
              <a:t>NLG</a:t>
            </a:r>
            <a:r>
              <a:rPr lang="zh-CN" altLang="en-US" b="1" dirty="0"/>
              <a:t>和</a:t>
            </a:r>
            <a:r>
              <a:rPr lang="en-US" altLang="zh-CN" b="1" dirty="0"/>
              <a:t>NLU</a:t>
            </a:r>
            <a:r>
              <a:rPr lang="zh-CN" altLang="en-US" b="1" dirty="0"/>
              <a:t>任务的建模思路</a:t>
            </a:r>
            <a:endParaRPr lang="en-US" altLang="zh-CN" b="1" dirty="0"/>
          </a:p>
          <a:p>
            <a:r>
              <a:rPr lang="en-US" altLang="zh-CN" dirty="0"/>
              <a:t>Flan-T5</a:t>
            </a:r>
            <a:r>
              <a:rPr lang="zh-CN" altLang="en-US" dirty="0"/>
              <a:t>则是使用了指令方式的</a:t>
            </a:r>
            <a:r>
              <a:rPr lang="en-US" altLang="zh-CN" dirty="0"/>
              <a:t>prompt</a:t>
            </a:r>
            <a:r>
              <a:rPr lang="zh-CN" altLang="en-US" dirty="0"/>
              <a:t>来</a:t>
            </a:r>
            <a:r>
              <a:rPr lang="en-US" altLang="zh-CN" dirty="0"/>
              <a:t>finetuning</a:t>
            </a:r>
            <a:r>
              <a:rPr lang="zh-CN" altLang="en-US" dirty="0"/>
              <a:t>的</a:t>
            </a:r>
            <a:r>
              <a:rPr lang="en-US" altLang="zh-CN" dirty="0"/>
              <a:t>T5.</a:t>
            </a:r>
          </a:p>
          <a:p>
            <a:pPr lvl="1"/>
            <a:r>
              <a:rPr lang="en-US" altLang="zh-CN" dirty="0"/>
              <a:t>Flan-T5</a:t>
            </a:r>
            <a:r>
              <a:rPr lang="zh-CN" altLang="en-US" dirty="0"/>
              <a:t>是</a:t>
            </a:r>
            <a:r>
              <a:rPr lang="en-US" altLang="zh-CN" dirty="0"/>
              <a:t>seq2seq</a:t>
            </a:r>
            <a:r>
              <a:rPr lang="zh-CN" altLang="en-US" dirty="0"/>
              <a:t>中使用比较多的一个模型</a:t>
            </a:r>
            <a:r>
              <a:rPr lang="en-US" altLang="zh-CN" dirty="0"/>
              <a:t>.</a:t>
            </a:r>
          </a:p>
          <a:p>
            <a:pPr lvl="1"/>
            <a:r>
              <a:rPr lang="en-US" altLang="zh-CN" dirty="0"/>
              <a:t>Finetuning flan-t5</a:t>
            </a:r>
            <a:r>
              <a:rPr lang="zh-CN" altLang="en-US" dirty="0"/>
              <a:t>的时候，如果使用</a:t>
            </a:r>
            <a:r>
              <a:rPr lang="en-US" altLang="zh-CN" dirty="0"/>
              <a:t>fp16</a:t>
            </a:r>
            <a:r>
              <a:rPr lang="zh-CN" altLang="en-US" dirty="0"/>
              <a:t>很容易发生</a:t>
            </a:r>
            <a:r>
              <a:rPr lang="en-US" altLang="zh-CN" dirty="0"/>
              <a:t>overflow</a:t>
            </a:r>
            <a:r>
              <a:rPr lang="zh-CN" altLang="en-US" dirty="0"/>
              <a:t>，所以如果要使用混合精度训练的话，对于</a:t>
            </a:r>
            <a:r>
              <a:rPr lang="en-US" altLang="zh-CN" dirty="0"/>
              <a:t>T5</a:t>
            </a:r>
            <a:r>
              <a:rPr lang="zh-CN" altLang="en-US" dirty="0"/>
              <a:t>系列使用</a:t>
            </a:r>
            <a:r>
              <a:rPr lang="en-US" altLang="zh-CN" dirty="0"/>
              <a:t>bf16.</a:t>
            </a:r>
          </a:p>
          <a:p>
            <a:pPr lvl="2"/>
            <a:r>
              <a:rPr lang="en-US" dirty="0"/>
              <a:t>bf16 and tf32 are only available on the Ampere architecture GPUS </a:t>
            </a:r>
            <a:r>
              <a:rPr lang="en-US" altLang="zh-CN" dirty="0"/>
              <a:t>such as A100</a:t>
            </a:r>
          </a:p>
        </p:txBody>
      </p:sp>
    </p:spTree>
    <p:extLst>
      <p:ext uri="{BB962C8B-B14F-4D97-AF65-F5344CB8AC3E}">
        <p14:creationId xmlns:p14="http://schemas.microsoft.com/office/powerpoint/2010/main" val="263285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68A3-7B01-4375-AA90-97E6AF8B1D1D}"/>
              </a:ext>
            </a:extLst>
          </p:cNvPr>
          <p:cNvSpPr>
            <a:spLocks noGrp="1"/>
          </p:cNvSpPr>
          <p:nvPr>
            <p:ph type="title"/>
          </p:nvPr>
        </p:nvSpPr>
        <p:spPr>
          <a:xfrm>
            <a:off x="838200" y="2658745"/>
            <a:ext cx="10515600" cy="1325563"/>
          </a:xfrm>
        </p:spPr>
        <p:txBody>
          <a:bodyPr/>
          <a:lstStyle/>
          <a:p>
            <a:pPr algn="ctr"/>
            <a:r>
              <a:rPr lang="en-US" altLang="zh-CN" dirty="0"/>
              <a:t>LLM</a:t>
            </a:r>
            <a:r>
              <a:rPr lang="zh-CN" altLang="en-US" dirty="0"/>
              <a:t>的基石之分布式训练</a:t>
            </a:r>
            <a:endParaRPr lang="en-US" dirty="0"/>
          </a:p>
        </p:txBody>
      </p:sp>
    </p:spTree>
    <p:extLst>
      <p:ext uri="{BB962C8B-B14F-4D97-AF65-F5344CB8AC3E}">
        <p14:creationId xmlns:p14="http://schemas.microsoft.com/office/powerpoint/2010/main" val="2139912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F83E-C066-4878-BFE4-06DED0EC3FAE}"/>
              </a:ext>
            </a:extLst>
          </p:cNvPr>
          <p:cNvSpPr>
            <a:spLocks noGrp="1"/>
          </p:cNvSpPr>
          <p:nvPr>
            <p:ph type="title"/>
          </p:nvPr>
        </p:nvSpPr>
        <p:spPr/>
        <p:txBody>
          <a:bodyPr/>
          <a:lstStyle/>
          <a:p>
            <a:r>
              <a:rPr lang="zh-CN" altLang="en-US" dirty="0"/>
              <a:t>常见的概念</a:t>
            </a:r>
            <a:endParaRPr lang="en-US" dirty="0"/>
          </a:p>
        </p:txBody>
      </p:sp>
      <p:sp>
        <p:nvSpPr>
          <p:cNvPr id="3" name="Content Placeholder 2">
            <a:extLst>
              <a:ext uri="{FF2B5EF4-FFF2-40B4-BE49-F238E27FC236}">
                <a16:creationId xmlns:a16="http://schemas.microsoft.com/office/drawing/2014/main" id="{DC0C3EB7-4F0B-4855-AF78-34357DE4EC81}"/>
              </a:ext>
            </a:extLst>
          </p:cNvPr>
          <p:cNvSpPr>
            <a:spLocks noGrp="1"/>
          </p:cNvSpPr>
          <p:nvPr>
            <p:ph idx="1"/>
          </p:nvPr>
        </p:nvSpPr>
        <p:spPr/>
        <p:txBody>
          <a:bodyPr/>
          <a:lstStyle/>
          <a:p>
            <a:r>
              <a:rPr lang="en-US" altLang="zh-CN" dirty="0"/>
              <a:t>Data parallelism/DP</a:t>
            </a:r>
          </a:p>
          <a:p>
            <a:r>
              <a:rPr lang="en-US" altLang="zh-CN" dirty="0"/>
              <a:t>Pipeline parallelism/PP </a:t>
            </a:r>
          </a:p>
          <a:p>
            <a:r>
              <a:rPr lang="en-US" altLang="zh-CN" dirty="0"/>
              <a:t>Tensor parallelism/TP</a:t>
            </a:r>
          </a:p>
          <a:p>
            <a:r>
              <a:rPr lang="en-US" altLang="zh-CN" dirty="0"/>
              <a:t>Sequence parallelism</a:t>
            </a:r>
          </a:p>
          <a:p>
            <a:r>
              <a:rPr lang="en-US" altLang="zh-CN" dirty="0"/>
              <a:t>Zero </a:t>
            </a:r>
            <a:br>
              <a:rPr lang="en-US" altLang="zh-CN" dirty="0"/>
            </a:br>
            <a:endParaRPr lang="en-US" dirty="0"/>
          </a:p>
        </p:txBody>
      </p:sp>
      <p:pic>
        <p:nvPicPr>
          <p:cNvPr id="5" name="Picture 4">
            <a:extLst>
              <a:ext uri="{FF2B5EF4-FFF2-40B4-BE49-F238E27FC236}">
                <a16:creationId xmlns:a16="http://schemas.microsoft.com/office/drawing/2014/main" id="{BFA2D9C4-3F67-43A8-A288-64244DF19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004" y="1598279"/>
            <a:ext cx="6312640" cy="3454808"/>
          </a:xfrm>
          <a:prstGeom prst="rect">
            <a:avLst/>
          </a:prstGeom>
        </p:spPr>
      </p:pic>
      <p:pic>
        <p:nvPicPr>
          <p:cNvPr id="6" name="Picture 5">
            <a:extLst>
              <a:ext uri="{FF2B5EF4-FFF2-40B4-BE49-F238E27FC236}">
                <a16:creationId xmlns:a16="http://schemas.microsoft.com/office/drawing/2014/main" id="{36B3929D-D093-411B-ABFF-799FE3DAD1A5}"/>
              </a:ext>
            </a:extLst>
          </p:cNvPr>
          <p:cNvPicPr>
            <a:picLocks noChangeAspect="1"/>
          </p:cNvPicPr>
          <p:nvPr/>
        </p:nvPicPr>
        <p:blipFill>
          <a:blip r:embed="rId4"/>
          <a:stretch>
            <a:fillRect/>
          </a:stretch>
        </p:blipFill>
        <p:spPr>
          <a:xfrm>
            <a:off x="4034119" y="5308736"/>
            <a:ext cx="7668664" cy="1099748"/>
          </a:xfrm>
          <a:prstGeom prst="rect">
            <a:avLst/>
          </a:prstGeom>
        </p:spPr>
      </p:pic>
    </p:spTree>
    <p:extLst>
      <p:ext uri="{BB962C8B-B14F-4D97-AF65-F5344CB8AC3E}">
        <p14:creationId xmlns:p14="http://schemas.microsoft.com/office/powerpoint/2010/main" val="3151011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0EA9-8C7D-40E5-A8A8-0517ACBEC983}"/>
              </a:ext>
            </a:extLst>
          </p:cNvPr>
          <p:cNvSpPr>
            <a:spLocks noGrp="1"/>
          </p:cNvSpPr>
          <p:nvPr>
            <p:ph type="title"/>
          </p:nvPr>
        </p:nvSpPr>
        <p:spPr/>
        <p:txBody>
          <a:bodyPr/>
          <a:lstStyle/>
          <a:p>
            <a:r>
              <a:rPr lang="en-US" altLang="zh-CN" dirty="0" err="1"/>
              <a:t>DeepSpeed</a:t>
            </a:r>
            <a:endParaRPr lang="en-US" dirty="0"/>
          </a:p>
        </p:txBody>
      </p:sp>
      <p:sp>
        <p:nvSpPr>
          <p:cNvPr id="3" name="Content Placeholder 2">
            <a:extLst>
              <a:ext uri="{FF2B5EF4-FFF2-40B4-BE49-F238E27FC236}">
                <a16:creationId xmlns:a16="http://schemas.microsoft.com/office/drawing/2014/main" id="{3F388B73-568A-4966-B27D-25CF116FD699}"/>
              </a:ext>
            </a:extLst>
          </p:cNvPr>
          <p:cNvSpPr>
            <a:spLocks noGrp="1"/>
          </p:cNvSpPr>
          <p:nvPr>
            <p:ph idx="1"/>
          </p:nvPr>
        </p:nvSpPr>
        <p:spPr/>
        <p:txBody>
          <a:bodyPr/>
          <a:lstStyle/>
          <a:p>
            <a:r>
              <a:rPr lang="en-US" altLang="zh-CN" dirty="0"/>
              <a:t>Zero stage 0</a:t>
            </a:r>
          </a:p>
          <a:p>
            <a:r>
              <a:rPr lang="en-US" altLang="zh-CN" dirty="0"/>
              <a:t>Zero stage 1</a:t>
            </a:r>
          </a:p>
          <a:p>
            <a:r>
              <a:rPr lang="en-US" altLang="zh-CN" dirty="0"/>
              <a:t>Zero stage 2</a:t>
            </a:r>
          </a:p>
          <a:p>
            <a:r>
              <a:rPr lang="en-US" altLang="zh-CN" dirty="0"/>
              <a:t>Zero stage 3</a:t>
            </a:r>
          </a:p>
          <a:p>
            <a:r>
              <a:rPr lang="en-US" altLang="zh-CN" dirty="0"/>
              <a:t>Zero offload</a:t>
            </a:r>
          </a:p>
          <a:p>
            <a:pPr lvl="1"/>
            <a:r>
              <a:rPr lang="en-US" altLang="zh-CN" dirty="0"/>
              <a:t>Offload CPU</a:t>
            </a:r>
          </a:p>
          <a:p>
            <a:pPr lvl="1"/>
            <a:r>
              <a:rPr lang="en-US" altLang="zh-CN" dirty="0"/>
              <a:t>Offload NVME</a:t>
            </a:r>
          </a:p>
          <a:p>
            <a:pPr lvl="1"/>
            <a:r>
              <a:rPr lang="en-US" altLang="zh-CN" dirty="0"/>
              <a:t>activations offload</a:t>
            </a:r>
          </a:p>
          <a:p>
            <a:r>
              <a:rPr lang="en-US" altLang="zh-CN" dirty="0"/>
              <a:t>Pipeline parallelism</a:t>
            </a:r>
          </a:p>
          <a:p>
            <a:endParaRPr lang="en-US" dirty="0"/>
          </a:p>
        </p:txBody>
      </p:sp>
    </p:spTree>
    <p:extLst>
      <p:ext uri="{BB962C8B-B14F-4D97-AF65-F5344CB8AC3E}">
        <p14:creationId xmlns:p14="http://schemas.microsoft.com/office/powerpoint/2010/main" val="466700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1732-2E22-4491-B655-ABC5732A879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622A6F23-C8CC-48AA-80E2-75C401A49578}"/>
              </a:ext>
            </a:extLst>
          </p:cNvPr>
          <p:cNvSpPr>
            <a:spLocks noGrp="1"/>
          </p:cNvSpPr>
          <p:nvPr>
            <p:ph idx="1"/>
          </p:nvPr>
        </p:nvSpPr>
        <p:spPr/>
        <p:txBody>
          <a:bodyPr>
            <a:normAutofit/>
          </a:bodyPr>
          <a:lstStyle/>
          <a:p>
            <a:r>
              <a:rPr lang="zh-CN" altLang="en-US" dirty="0"/>
              <a:t>优点：</a:t>
            </a:r>
          </a:p>
          <a:p>
            <a:pPr lvl="1"/>
            <a:r>
              <a:rPr lang="en-US" altLang="zh-CN" dirty="0" err="1"/>
              <a:t>D</a:t>
            </a:r>
            <a:r>
              <a:rPr lang="en-US" dirty="0" err="1"/>
              <a:t>eepspeed</a:t>
            </a:r>
            <a:r>
              <a:rPr lang="zh-CN" altLang="en-US" dirty="0"/>
              <a:t>的功能很多，社区比较成熟，客户对它的认可度比较高；</a:t>
            </a:r>
            <a:endParaRPr lang="en-US" altLang="zh-CN" dirty="0"/>
          </a:p>
          <a:p>
            <a:pPr lvl="1"/>
            <a:r>
              <a:rPr lang="zh-CN" altLang="en-US" dirty="0"/>
              <a:t>可以使用</a:t>
            </a:r>
            <a:r>
              <a:rPr lang="en-US" altLang="zh-CN" dirty="0" err="1"/>
              <a:t>deepspeed</a:t>
            </a:r>
            <a:r>
              <a:rPr lang="en-US" altLang="zh-CN" dirty="0"/>
              <a:t>, </a:t>
            </a:r>
            <a:r>
              <a:rPr lang="en-US" altLang="zh-CN" dirty="0" err="1"/>
              <a:t>torchrun</a:t>
            </a:r>
            <a:r>
              <a:rPr lang="en-US" altLang="zh-CN" dirty="0"/>
              <a:t>, </a:t>
            </a:r>
            <a:r>
              <a:rPr lang="en-US" altLang="zh-CN" dirty="0" err="1"/>
              <a:t>torch.distributed.launch</a:t>
            </a:r>
            <a:r>
              <a:rPr lang="zh-CN" altLang="en-US" dirty="0"/>
              <a:t>来使用</a:t>
            </a:r>
            <a:r>
              <a:rPr lang="en-US" altLang="zh-CN" dirty="0" err="1"/>
              <a:t>deepspeed</a:t>
            </a:r>
            <a:r>
              <a:rPr lang="zh-CN" altLang="en-US" dirty="0"/>
              <a:t>训练。</a:t>
            </a:r>
            <a:endParaRPr lang="en-US" dirty="0"/>
          </a:p>
          <a:p>
            <a:pPr lvl="1"/>
            <a:r>
              <a:rPr lang="en-US" altLang="zh-CN" b="1" dirty="0" err="1"/>
              <a:t>D</a:t>
            </a:r>
            <a:r>
              <a:rPr lang="en-US" b="1" dirty="0" err="1"/>
              <a:t>eepspeed</a:t>
            </a:r>
            <a:r>
              <a:rPr lang="zh-CN" altLang="en-US" b="1" dirty="0"/>
              <a:t>与</a:t>
            </a:r>
            <a:r>
              <a:rPr lang="en-US" altLang="zh-CN" b="1" dirty="0" err="1"/>
              <a:t>H</a:t>
            </a:r>
            <a:r>
              <a:rPr lang="en-US" b="1" dirty="0" err="1"/>
              <a:t>ugging</a:t>
            </a:r>
            <a:r>
              <a:rPr lang="en-US" altLang="zh-CN" b="1" dirty="0" err="1"/>
              <a:t>F</a:t>
            </a:r>
            <a:r>
              <a:rPr lang="en-US" b="1" dirty="0" err="1"/>
              <a:t>ace</a:t>
            </a:r>
            <a:r>
              <a:rPr lang="en-US" altLang="zh-CN" b="1" dirty="0"/>
              <a:t>/HF</a:t>
            </a:r>
            <a:r>
              <a:rPr lang="en-US" b="1" dirty="0"/>
              <a:t> trainer API</a:t>
            </a:r>
            <a:r>
              <a:rPr lang="zh-CN" altLang="en-US" b="1" dirty="0"/>
              <a:t>的集成度很好，几乎不需要修改代码</a:t>
            </a:r>
            <a:r>
              <a:rPr lang="zh-CN" altLang="en-US" dirty="0"/>
              <a:t>。 </a:t>
            </a:r>
          </a:p>
          <a:p>
            <a:pPr lvl="2"/>
            <a:r>
              <a:rPr lang="en-US" dirty="0" err="1"/>
              <a:t>deepspeed</a:t>
            </a:r>
            <a:r>
              <a:rPr lang="en-US" dirty="0"/>
              <a:t> + </a:t>
            </a:r>
            <a:r>
              <a:rPr lang="en-US" dirty="0" err="1"/>
              <a:t>S</a:t>
            </a:r>
            <a:r>
              <a:rPr lang="en-US" altLang="zh-CN" dirty="0" err="1"/>
              <a:t>agemaker</a:t>
            </a:r>
            <a:r>
              <a:rPr lang="en-US" dirty="0"/>
              <a:t> + HF trainer API + </a:t>
            </a:r>
            <a:r>
              <a:rPr lang="zh-CN" altLang="en-US" dirty="0"/>
              <a:t>多机多卡</a:t>
            </a:r>
            <a:r>
              <a:rPr lang="en-US" altLang="zh-CN" dirty="0"/>
              <a:t>/</a:t>
            </a:r>
            <a:r>
              <a:rPr lang="zh-CN" altLang="en-US" dirty="0"/>
              <a:t>单机多卡的方案请参考我的</a:t>
            </a:r>
            <a:r>
              <a:rPr lang="en-US" dirty="0" err="1"/>
              <a:t>github：</a:t>
            </a:r>
            <a:r>
              <a:rPr lang="en-US" dirty="0" err="1">
                <a:hlinkClick r:id="rId2"/>
              </a:rPr>
              <a:t>https</a:t>
            </a:r>
            <a:r>
              <a:rPr lang="en-US" dirty="0">
                <a:hlinkClick r:id="rId2"/>
              </a:rPr>
              <a:t>://github.com/yuhuiaws/DeepSpeed-training-LLM-on-SageMaker-for-multiple-nodes/blob/main/README.md</a:t>
            </a:r>
            <a:endParaRPr lang="en-US" dirty="0"/>
          </a:p>
          <a:p>
            <a:pPr lvl="2"/>
            <a:r>
              <a:rPr lang="en-US" dirty="0"/>
              <a:t>alpaca on </a:t>
            </a:r>
            <a:r>
              <a:rPr lang="en-US" dirty="0" err="1"/>
              <a:t>sagemaker</a:t>
            </a:r>
            <a:r>
              <a:rPr lang="en-US" dirty="0"/>
              <a:t> sample </a:t>
            </a:r>
            <a:r>
              <a:rPr lang="zh-CN" altLang="en-US" dirty="0"/>
              <a:t>来自世帅同学</a:t>
            </a:r>
            <a:r>
              <a:rPr lang="en-US" dirty="0"/>
              <a:t>(based on </a:t>
            </a:r>
            <a:r>
              <a:rPr lang="en-US" dirty="0" err="1"/>
              <a:t>deepspeed</a:t>
            </a:r>
            <a:r>
              <a:rPr lang="zh-CN" altLang="en-US" dirty="0"/>
              <a:t>单机多卡</a:t>
            </a:r>
            <a:r>
              <a:rPr lang="en-US" dirty="0"/>
              <a:t>): </a:t>
            </a:r>
            <a:r>
              <a:rPr lang="en-US" dirty="0">
                <a:hlinkClick r:id="rId3"/>
              </a:rPr>
              <a:t>https://github.com/snowolf/alpaca-on-amazon-sagemaker</a:t>
            </a:r>
            <a:endParaRPr lang="en-US" dirty="0"/>
          </a:p>
        </p:txBody>
      </p:sp>
    </p:spTree>
    <p:extLst>
      <p:ext uri="{BB962C8B-B14F-4D97-AF65-F5344CB8AC3E}">
        <p14:creationId xmlns:p14="http://schemas.microsoft.com/office/powerpoint/2010/main" val="2674459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B2C0-772F-4D0C-A673-358155113CD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34CEFD5-8D22-4D3C-A01C-39F91AE76FB3}"/>
              </a:ext>
            </a:extLst>
          </p:cNvPr>
          <p:cNvSpPr>
            <a:spLocks noGrp="1"/>
          </p:cNvSpPr>
          <p:nvPr>
            <p:ph idx="1"/>
          </p:nvPr>
        </p:nvSpPr>
        <p:spPr/>
        <p:txBody>
          <a:bodyPr>
            <a:normAutofit/>
          </a:bodyPr>
          <a:lstStyle/>
          <a:p>
            <a:r>
              <a:rPr lang="zh-CN" altLang="en-US" dirty="0"/>
              <a:t>缺点：</a:t>
            </a:r>
          </a:p>
          <a:p>
            <a:pPr lvl="1"/>
            <a:r>
              <a:rPr lang="zh-CN" altLang="en-US" dirty="0"/>
              <a:t>使用</a:t>
            </a:r>
            <a:r>
              <a:rPr lang="en-US" dirty="0" err="1"/>
              <a:t>deepspeed</a:t>
            </a:r>
            <a:r>
              <a:rPr lang="en-US" dirty="0"/>
              <a:t> + </a:t>
            </a:r>
            <a:r>
              <a:rPr lang="en-US" dirty="0" err="1"/>
              <a:t>pytorch</a:t>
            </a:r>
            <a:r>
              <a:rPr lang="zh-CN" altLang="en-US" dirty="0"/>
              <a:t>自定义</a:t>
            </a:r>
            <a:r>
              <a:rPr lang="en-US" dirty="0"/>
              <a:t>train loop </a:t>
            </a:r>
            <a:r>
              <a:rPr lang="en-US" altLang="zh-CN" dirty="0"/>
              <a:t>+ </a:t>
            </a:r>
            <a:r>
              <a:rPr lang="zh-CN" altLang="en-US" dirty="0"/>
              <a:t>多机多卡的方案的话，修改的代码会比较多，非常复杂 ；</a:t>
            </a:r>
            <a:endParaRPr lang="en-US" altLang="zh-CN" dirty="0"/>
          </a:p>
          <a:p>
            <a:pPr lvl="1"/>
            <a:r>
              <a:rPr lang="zh-CN" altLang="en-US" dirty="0"/>
              <a:t>当</a:t>
            </a:r>
            <a:r>
              <a:rPr lang="en-US" dirty="0"/>
              <a:t>LLM</a:t>
            </a:r>
            <a:r>
              <a:rPr lang="zh-CN" altLang="en-US" dirty="0"/>
              <a:t>训练的时候</a:t>
            </a:r>
            <a:r>
              <a:rPr lang="en-US" altLang="zh-CN" dirty="0"/>
              <a:t>, </a:t>
            </a:r>
            <a:r>
              <a:rPr lang="zh-CN" altLang="en-US" dirty="0"/>
              <a:t>如果需要的</a:t>
            </a:r>
            <a:r>
              <a:rPr lang="en-US" altLang="zh-CN" dirty="0"/>
              <a:t>max </a:t>
            </a:r>
            <a:r>
              <a:rPr lang="en-US" dirty="0"/>
              <a:t>context length</a:t>
            </a:r>
            <a:r>
              <a:rPr lang="zh-CN" altLang="en-US" dirty="0"/>
              <a:t>比较长（比如对于</a:t>
            </a:r>
            <a:r>
              <a:rPr lang="en-US" dirty="0"/>
              <a:t>llama 7B，max context token length</a:t>
            </a:r>
            <a:r>
              <a:rPr lang="zh-CN" altLang="en-US" dirty="0"/>
              <a:t>超过</a:t>
            </a:r>
            <a:r>
              <a:rPr lang="en-US" altLang="zh-CN" dirty="0"/>
              <a:t>1</a:t>
            </a:r>
            <a:r>
              <a:rPr lang="en-US" dirty="0"/>
              <a:t>K+）, </a:t>
            </a:r>
            <a:r>
              <a:rPr lang="zh-CN" altLang="en-US" dirty="0"/>
              <a:t>使用</a:t>
            </a:r>
            <a:r>
              <a:rPr lang="en-US" dirty="0" err="1"/>
              <a:t>deepspeed</a:t>
            </a:r>
            <a:r>
              <a:rPr lang="zh-CN" altLang="en-US" dirty="0"/>
              <a:t>的</a:t>
            </a:r>
            <a:r>
              <a:rPr lang="en-US" dirty="0"/>
              <a:t>zero </a:t>
            </a:r>
            <a:r>
              <a:rPr lang="en-US" altLang="zh-CN" dirty="0"/>
              <a:t>stage 3</a:t>
            </a:r>
            <a:r>
              <a:rPr lang="zh-CN" altLang="en-US" dirty="0"/>
              <a:t>很可能不能</a:t>
            </a:r>
            <a:r>
              <a:rPr lang="en-US" dirty="0"/>
              <a:t>work（</a:t>
            </a:r>
            <a:r>
              <a:rPr lang="zh-CN" altLang="en-US" dirty="0"/>
              <a:t>即使开启</a:t>
            </a:r>
            <a:r>
              <a:rPr lang="en-US" altLang="zh-CN" dirty="0"/>
              <a:t>offload CPU</a:t>
            </a:r>
            <a:r>
              <a:rPr lang="zh-CN" altLang="en-US" dirty="0"/>
              <a:t>和</a:t>
            </a:r>
            <a:r>
              <a:rPr lang="en-US" altLang="zh-CN" dirty="0"/>
              <a:t>activations offload</a:t>
            </a:r>
            <a:r>
              <a:rPr lang="zh-CN" altLang="en-US" dirty="0"/>
              <a:t>也会</a:t>
            </a:r>
            <a:r>
              <a:rPr lang="en-US" dirty="0"/>
              <a:t>OOM</a:t>
            </a:r>
            <a:r>
              <a:rPr lang="zh-CN" altLang="en-US" dirty="0"/>
              <a:t>）；而如果尝试使用</a:t>
            </a:r>
            <a:r>
              <a:rPr lang="en-US" dirty="0" err="1"/>
              <a:t>deepspeed</a:t>
            </a:r>
            <a:r>
              <a:rPr lang="zh-CN" altLang="en-US" dirty="0"/>
              <a:t>的</a:t>
            </a:r>
            <a:r>
              <a:rPr lang="en-US" dirty="0"/>
              <a:t>PP</a:t>
            </a:r>
            <a:r>
              <a:rPr lang="zh-CN" altLang="en-US" dirty="0"/>
              <a:t>方式</a:t>
            </a:r>
            <a:r>
              <a:rPr lang="en-US" altLang="zh-CN" dirty="0"/>
              <a:t>, </a:t>
            </a:r>
            <a:r>
              <a:rPr lang="zh-CN" altLang="en-US" dirty="0"/>
              <a:t>需要修改代码去满足</a:t>
            </a:r>
            <a:r>
              <a:rPr lang="en-US" dirty="0"/>
              <a:t>PP</a:t>
            </a:r>
            <a:r>
              <a:rPr lang="zh-CN" altLang="en-US" dirty="0"/>
              <a:t>的要求</a:t>
            </a:r>
            <a:r>
              <a:rPr lang="en-US" altLang="zh-CN" dirty="0"/>
              <a:t>, </a:t>
            </a:r>
            <a:r>
              <a:rPr lang="zh-CN" altLang="en-US" dirty="0"/>
              <a:t>相对来说比较复杂。</a:t>
            </a:r>
            <a:endParaRPr lang="en-US" altLang="zh-CN" dirty="0"/>
          </a:p>
          <a:p>
            <a:pPr lvl="2"/>
            <a:r>
              <a:rPr lang="zh-CN" altLang="en-US" b="1" dirty="0">
                <a:solidFill>
                  <a:srgbClr val="FF0000"/>
                </a:solidFill>
              </a:rPr>
              <a:t>这个时候建议的方案是使用</a:t>
            </a:r>
            <a:r>
              <a:rPr lang="en-US" altLang="zh-CN" b="1" dirty="0" err="1">
                <a:solidFill>
                  <a:srgbClr val="FF0000"/>
                </a:solidFill>
              </a:rPr>
              <a:t>Sagemaker</a:t>
            </a:r>
            <a:r>
              <a:rPr lang="en-US" altLang="zh-CN" b="1" dirty="0">
                <a:solidFill>
                  <a:srgbClr val="FF0000"/>
                </a:solidFill>
              </a:rPr>
              <a:t> model parallelism/SMP</a:t>
            </a:r>
            <a:r>
              <a:rPr lang="zh-CN" altLang="en-US" b="1" dirty="0">
                <a:solidFill>
                  <a:srgbClr val="FF0000"/>
                </a:solidFill>
              </a:rPr>
              <a:t>的</a:t>
            </a:r>
            <a:r>
              <a:rPr lang="en-US" altLang="zh-CN" b="1" dirty="0">
                <a:solidFill>
                  <a:srgbClr val="FF0000"/>
                </a:solidFill>
              </a:rPr>
              <a:t>PP</a:t>
            </a:r>
            <a:r>
              <a:rPr lang="zh-CN" altLang="en-US" b="1" dirty="0">
                <a:solidFill>
                  <a:srgbClr val="FF0000"/>
                </a:solidFill>
              </a:rPr>
              <a:t>或者</a:t>
            </a:r>
            <a:r>
              <a:rPr lang="en-US" altLang="zh-CN" b="1" dirty="0">
                <a:solidFill>
                  <a:srgbClr val="FF0000"/>
                </a:solidFill>
              </a:rPr>
              <a:t>PP/TP</a:t>
            </a:r>
            <a:r>
              <a:rPr lang="zh-CN" altLang="en-US" b="1" dirty="0">
                <a:solidFill>
                  <a:srgbClr val="FF0000"/>
                </a:solidFill>
              </a:rPr>
              <a:t>的组合</a:t>
            </a:r>
            <a:r>
              <a:rPr lang="zh-CN" altLang="en-US" dirty="0"/>
              <a:t>。</a:t>
            </a:r>
            <a:endParaRPr lang="en-US" altLang="zh-CN" dirty="0"/>
          </a:p>
          <a:p>
            <a:pPr lvl="1"/>
            <a:r>
              <a:rPr lang="en-US" altLang="zh-CN" dirty="0"/>
              <a:t>activations</a:t>
            </a:r>
            <a:r>
              <a:rPr lang="zh-CN" altLang="en-US" dirty="0"/>
              <a:t>和临时缓冲区</a:t>
            </a:r>
            <a:r>
              <a:rPr lang="en-US" altLang="zh-CN" dirty="0"/>
              <a:t>buffer</a:t>
            </a:r>
            <a:r>
              <a:rPr lang="zh-CN" altLang="en-US" dirty="0"/>
              <a:t>不能被</a:t>
            </a:r>
            <a:r>
              <a:rPr lang="en-US" altLang="zh-CN" dirty="0"/>
              <a:t>partition/shard.</a:t>
            </a:r>
            <a:endParaRPr lang="zh-CN" altLang="en-US" dirty="0"/>
          </a:p>
          <a:p>
            <a:endParaRPr lang="en-US" dirty="0"/>
          </a:p>
        </p:txBody>
      </p:sp>
    </p:spTree>
    <p:extLst>
      <p:ext uri="{BB962C8B-B14F-4D97-AF65-F5344CB8AC3E}">
        <p14:creationId xmlns:p14="http://schemas.microsoft.com/office/powerpoint/2010/main" val="3990390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A0E-0668-4CFB-BC2F-11DC30EA04DB}"/>
              </a:ext>
            </a:extLst>
          </p:cNvPr>
          <p:cNvSpPr>
            <a:spLocks noGrp="1"/>
          </p:cNvSpPr>
          <p:nvPr>
            <p:ph type="title"/>
          </p:nvPr>
        </p:nvSpPr>
        <p:spPr/>
        <p:txBody>
          <a:bodyPr/>
          <a:lstStyle/>
          <a:p>
            <a:r>
              <a:rPr lang="zh-CN" altLang="en-US" dirty="0"/>
              <a:t>思考：</a:t>
            </a:r>
            <a:endParaRPr lang="en-US" dirty="0"/>
          </a:p>
        </p:txBody>
      </p:sp>
      <p:sp>
        <p:nvSpPr>
          <p:cNvPr id="3" name="Content Placeholder 2">
            <a:extLst>
              <a:ext uri="{FF2B5EF4-FFF2-40B4-BE49-F238E27FC236}">
                <a16:creationId xmlns:a16="http://schemas.microsoft.com/office/drawing/2014/main" id="{FD39DC7F-10E7-40AE-8DFC-641B442E9050}"/>
              </a:ext>
            </a:extLst>
          </p:cNvPr>
          <p:cNvSpPr>
            <a:spLocks noGrp="1"/>
          </p:cNvSpPr>
          <p:nvPr>
            <p:ph idx="1"/>
          </p:nvPr>
        </p:nvSpPr>
        <p:spPr>
          <a:xfrm>
            <a:off x="653912" y="1690688"/>
            <a:ext cx="10515600" cy="4953952"/>
          </a:xfrm>
        </p:spPr>
        <p:txBody>
          <a:bodyPr>
            <a:normAutofit/>
          </a:bodyPr>
          <a:lstStyle/>
          <a:p>
            <a:r>
              <a:rPr lang="en-US" sz="2000" dirty="0" err="1"/>
              <a:t>deepspeed</a:t>
            </a:r>
            <a:r>
              <a:rPr lang="en-US" sz="2000" dirty="0"/>
              <a:t> zero 3 + CPU offload</a:t>
            </a:r>
            <a:r>
              <a:rPr lang="zh-CN" altLang="en-US" sz="2000" dirty="0"/>
              <a:t>对于</a:t>
            </a:r>
            <a:r>
              <a:rPr lang="en-US" sz="2000" dirty="0"/>
              <a:t>llama 7B</a:t>
            </a:r>
            <a:r>
              <a:rPr lang="zh-CN" altLang="en-US" sz="2000" dirty="0"/>
              <a:t>模型，</a:t>
            </a:r>
            <a:r>
              <a:rPr lang="en-US" sz="2000" dirty="0"/>
              <a:t>max context length</a:t>
            </a:r>
            <a:r>
              <a:rPr lang="zh-CN" altLang="en-US" sz="2000" dirty="0"/>
              <a:t>是</a:t>
            </a:r>
            <a:r>
              <a:rPr lang="en-US" altLang="zh-CN" sz="2000" dirty="0"/>
              <a:t>1.5K+</a:t>
            </a:r>
            <a:r>
              <a:rPr lang="zh-CN" altLang="en-US" sz="2000" dirty="0"/>
              <a:t>的情况下，即使把</a:t>
            </a:r>
            <a:r>
              <a:rPr lang="en-US" sz="2000" dirty="0"/>
              <a:t>per device batch size</a:t>
            </a:r>
            <a:r>
              <a:rPr lang="zh-CN" altLang="en-US" sz="2000" dirty="0"/>
              <a:t>设置为</a:t>
            </a:r>
            <a:r>
              <a:rPr lang="en-US" altLang="zh-CN" sz="2000" dirty="0"/>
              <a:t>1</a:t>
            </a:r>
            <a:r>
              <a:rPr lang="zh-CN" altLang="en-US" sz="2000" dirty="0"/>
              <a:t>，</a:t>
            </a:r>
            <a:r>
              <a:rPr lang="zh-CN" altLang="en-US" sz="2000" b="1" dirty="0"/>
              <a:t>使用多台</a:t>
            </a:r>
            <a:r>
              <a:rPr lang="en-US" sz="2000" b="1" dirty="0"/>
              <a:t>p4d.24xlarge</a:t>
            </a:r>
            <a:r>
              <a:rPr lang="zh-CN" altLang="en-US" sz="2000" b="1" dirty="0"/>
              <a:t>也会发生</a:t>
            </a:r>
            <a:r>
              <a:rPr lang="en-US" sz="2000" b="1" dirty="0"/>
              <a:t>OOM，</a:t>
            </a:r>
            <a:r>
              <a:rPr lang="zh-CN" altLang="en-US" sz="2000" b="1" dirty="0"/>
              <a:t>但是使用</a:t>
            </a:r>
            <a:r>
              <a:rPr lang="en-US" sz="2000" b="1" dirty="0"/>
              <a:t>SMP</a:t>
            </a:r>
            <a:r>
              <a:rPr lang="zh-CN" altLang="en-US" sz="2000" b="1" dirty="0"/>
              <a:t>的</a:t>
            </a:r>
            <a:r>
              <a:rPr lang="en-US" sz="2000" b="1" dirty="0"/>
              <a:t>PP</a:t>
            </a:r>
            <a:r>
              <a:rPr lang="zh-CN" altLang="en-US" sz="2000" b="1" dirty="0"/>
              <a:t>或者</a:t>
            </a:r>
            <a:r>
              <a:rPr lang="en-US" sz="2000" b="1" dirty="0"/>
              <a:t>PP/TP</a:t>
            </a:r>
            <a:r>
              <a:rPr lang="zh-CN" altLang="en-US" sz="2000" b="1" dirty="0"/>
              <a:t>的混合方式来训练同样上下文的</a:t>
            </a:r>
            <a:r>
              <a:rPr lang="en-US" sz="2000" b="1" dirty="0"/>
              <a:t>llama</a:t>
            </a:r>
            <a:r>
              <a:rPr lang="zh-CN" altLang="en-US" sz="2000" b="1" dirty="0"/>
              <a:t>就正常</a:t>
            </a:r>
            <a:r>
              <a:rPr lang="zh-CN" altLang="en-US" sz="2000" dirty="0"/>
              <a:t>，可能的原因（参考下图）：</a:t>
            </a:r>
            <a:endParaRPr lang="en-US" altLang="zh-CN" sz="2000" dirty="0"/>
          </a:p>
          <a:p>
            <a:pPr lvl="1"/>
            <a:r>
              <a:rPr lang="zh-CN" altLang="en-US" sz="2000" dirty="0"/>
              <a:t>当使用</a:t>
            </a:r>
            <a:r>
              <a:rPr lang="en-US" altLang="zh-CN" sz="2000" dirty="0" err="1"/>
              <a:t>deepspeed</a:t>
            </a:r>
            <a:r>
              <a:rPr lang="en-US" altLang="zh-CN" sz="2000" dirty="0"/>
              <a:t> zero</a:t>
            </a:r>
            <a:r>
              <a:rPr lang="zh-CN" altLang="en-US" sz="2000" dirty="0"/>
              <a:t> </a:t>
            </a:r>
            <a:r>
              <a:rPr lang="en-US" altLang="zh-CN" sz="2000" dirty="0"/>
              <a:t>3</a:t>
            </a:r>
            <a:r>
              <a:rPr lang="zh-CN" altLang="en-US" sz="2000" dirty="0"/>
              <a:t>时，每个模型参数</a:t>
            </a:r>
            <a:r>
              <a:rPr lang="en-US" altLang="zh-CN" sz="2000" dirty="0"/>
              <a:t>partition</a:t>
            </a:r>
            <a:r>
              <a:rPr lang="zh-CN" altLang="en-US" sz="2000" dirty="0"/>
              <a:t>都需要一个完整的输入的</a:t>
            </a:r>
            <a:r>
              <a:rPr lang="en-US" altLang="zh-CN" sz="2000" dirty="0"/>
              <a:t>copy</a:t>
            </a:r>
            <a:r>
              <a:rPr lang="zh-CN" altLang="en-US" sz="2000" dirty="0"/>
              <a:t>（或者是原始</a:t>
            </a:r>
            <a:r>
              <a:rPr lang="en-US" altLang="zh-CN" sz="2000" dirty="0"/>
              <a:t>input</a:t>
            </a:r>
            <a:r>
              <a:rPr lang="zh-CN" altLang="en-US" sz="2000" dirty="0"/>
              <a:t>或者是上一层的激活值输出的</a:t>
            </a:r>
            <a:r>
              <a:rPr lang="en-US" altLang="zh-CN" sz="2000" dirty="0"/>
              <a:t>copy</a:t>
            </a:r>
            <a:r>
              <a:rPr lang="zh-CN" altLang="en-US" sz="2000" dirty="0"/>
              <a:t>），这些冗余会占用更多的显存。而对于</a:t>
            </a:r>
            <a:r>
              <a:rPr lang="en-US" altLang="zh-CN" sz="2000" dirty="0"/>
              <a:t>PP</a:t>
            </a:r>
            <a:r>
              <a:rPr lang="zh-CN" altLang="en-US" sz="2000" dirty="0"/>
              <a:t>来说，</a:t>
            </a:r>
            <a:r>
              <a:rPr lang="en-US" altLang="zh-CN" sz="2000" dirty="0"/>
              <a:t>PP</a:t>
            </a:r>
            <a:r>
              <a:rPr lang="zh-CN" altLang="en-US" sz="2000" dirty="0"/>
              <a:t>每层的输入只需要一份，因此从这个角度来说，</a:t>
            </a:r>
            <a:r>
              <a:rPr lang="en-US" altLang="zh-CN" sz="2000" dirty="0"/>
              <a:t>PP</a:t>
            </a:r>
            <a:r>
              <a:rPr lang="zh-CN" altLang="en-US" sz="2000" dirty="0"/>
              <a:t>的显存利用率更高；另外当第一层的输入长度变大后，每个</a:t>
            </a:r>
            <a:r>
              <a:rPr lang="en-US" altLang="zh-CN" sz="2000" dirty="0"/>
              <a:t>partition</a:t>
            </a:r>
            <a:r>
              <a:rPr lang="zh-CN" altLang="en-US" sz="2000" dirty="0"/>
              <a:t>使用的显存也会变大。这两个原因最终导致</a:t>
            </a:r>
            <a:r>
              <a:rPr lang="en-US" altLang="zh-CN" sz="2000" dirty="0" err="1"/>
              <a:t>deepspeed</a:t>
            </a:r>
            <a:r>
              <a:rPr lang="en-US" altLang="zh-CN" sz="2000" dirty="0"/>
              <a:t> zero 3</a:t>
            </a:r>
            <a:r>
              <a:rPr lang="zh-CN" altLang="en-US" sz="2000" dirty="0"/>
              <a:t>比</a:t>
            </a:r>
            <a:r>
              <a:rPr lang="en-US" altLang="zh-CN" sz="2000" dirty="0"/>
              <a:t>SMP PP</a:t>
            </a:r>
            <a:r>
              <a:rPr lang="zh-CN" altLang="en-US" sz="2000" dirty="0"/>
              <a:t>或者</a:t>
            </a:r>
            <a:r>
              <a:rPr lang="en-US" altLang="zh-CN" sz="2000" dirty="0"/>
              <a:t>SMP PP/TP</a:t>
            </a:r>
            <a:r>
              <a:rPr lang="zh-CN" altLang="en-US" sz="2000" dirty="0"/>
              <a:t>混合的显存利用率低（</a:t>
            </a:r>
            <a:r>
              <a:rPr lang="zh-CN" altLang="en-US" sz="2000" b="1" dirty="0"/>
              <a:t>类似的问题是，在使用</a:t>
            </a:r>
            <a:r>
              <a:rPr lang="en-US" altLang="zh-CN" sz="2000" b="1" dirty="0"/>
              <a:t>SMP</a:t>
            </a:r>
            <a:r>
              <a:rPr lang="zh-CN" altLang="en-US" sz="2000" b="1" dirty="0"/>
              <a:t>的时候，混合使用</a:t>
            </a:r>
            <a:r>
              <a:rPr lang="en-US" altLang="zh-CN" sz="2000" b="1" dirty="0"/>
              <a:t>PP</a:t>
            </a:r>
            <a:r>
              <a:rPr lang="zh-CN" altLang="en-US" sz="2000" b="1" dirty="0"/>
              <a:t>和</a:t>
            </a:r>
            <a:r>
              <a:rPr lang="en-US" altLang="zh-CN" sz="2000" b="1" dirty="0"/>
              <a:t>TP</a:t>
            </a:r>
            <a:r>
              <a:rPr lang="zh-CN" altLang="en-US" sz="2000" b="1" dirty="0"/>
              <a:t>的时候，如果</a:t>
            </a:r>
            <a:r>
              <a:rPr lang="en-US" altLang="zh-CN" sz="2000" b="1" dirty="0"/>
              <a:t>TP</a:t>
            </a:r>
            <a:r>
              <a:rPr lang="zh-CN" altLang="en-US" sz="2000" b="1" dirty="0"/>
              <a:t>设置大一些，可能会</a:t>
            </a:r>
            <a:r>
              <a:rPr lang="en-US" altLang="zh-CN" sz="2000" b="1" dirty="0"/>
              <a:t>OOM</a:t>
            </a:r>
            <a:r>
              <a:rPr lang="zh-CN" altLang="en-US" sz="2000" b="1" dirty="0"/>
              <a:t>，原因应该是类似的</a:t>
            </a:r>
            <a:r>
              <a:rPr lang="zh-CN" altLang="en-US" sz="2000" dirty="0"/>
              <a:t>）。</a:t>
            </a:r>
            <a:endParaRPr lang="en-US" altLang="zh-CN" sz="2000" dirty="0"/>
          </a:p>
          <a:p>
            <a:pPr lvl="1"/>
            <a:endParaRPr lang="en-US" dirty="0"/>
          </a:p>
        </p:txBody>
      </p:sp>
      <p:pic>
        <p:nvPicPr>
          <p:cNvPr id="2050" name="Picture 2" descr="image.png">
            <a:extLst>
              <a:ext uri="{FF2B5EF4-FFF2-40B4-BE49-F238E27FC236}">
                <a16:creationId xmlns:a16="http://schemas.microsoft.com/office/drawing/2014/main" id="{000E7C13-A032-4676-BEE4-C5AC58448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680" y="4343400"/>
            <a:ext cx="7764780" cy="214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624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9DE8-CD39-450B-B8E6-C1A60586CA47}"/>
              </a:ext>
            </a:extLst>
          </p:cNvPr>
          <p:cNvSpPr>
            <a:spLocks noGrp="1"/>
          </p:cNvSpPr>
          <p:nvPr>
            <p:ph type="title"/>
          </p:nvPr>
        </p:nvSpPr>
        <p:spPr/>
        <p:txBody>
          <a:bodyPr/>
          <a:lstStyle/>
          <a:p>
            <a:r>
              <a:rPr lang="en-US" altLang="zh-CN" dirty="0"/>
              <a:t>FSDP</a:t>
            </a:r>
            <a:endParaRPr lang="en-US" dirty="0"/>
          </a:p>
        </p:txBody>
      </p:sp>
      <p:sp>
        <p:nvSpPr>
          <p:cNvPr id="3" name="Content Placeholder 2">
            <a:extLst>
              <a:ext uri="{FF2B5EF4-FFF2-40B4-BE49-F238E27FC236}">
                <a16:creationId xmlns:a16="http://schemas.microsoft.com/office/drawing/2014/main" id="{8668756F-1A92-44A5-8BC6-B6FF402D7B97}"/>
              </a:ext>
            </a:extLst>
          </p:cNvPr>
          <p:cNvSpPr>
            <a:spLocks noGrp="1"/>
          </p:cNvSpPr>
          <p:nvPr>
            <p:ph idx="1"/>
          </p:nvPr>
        </p:nvSpPr>
        <p:spPr>
          <a:xfrm>
            <a:off x="984197" y="1495210"/>
            <a:ext cx="10515600" cy="4351338"/>
          </a:xfrm>
        </p:spPr>
        <p:txBody>
          <a:bodyPr/>
          <a:lstStyle/>
          <a:p>
            <a:r>
              <a:rPr lang="en-US" altLang="zh-CN" dirty="0"/>
              <a:t>FSDP</a:t>
            </a:r>
            <a:r>
              <a:rPr lang="zh-CN" altLang="en-US" dirty="0"/>
              <a:t>是类似</a:t>
            </a:r>
            <a:r>
              <a:rPr lang="en-US" altLang="zh-CN" dirty="0" err="1"/>
              <a:t>Deepspeed</a:t>
            </a:r>
            <a:r>
              <a:rPr lang="en-US" altLang="zh-CN" dirty="0"/>
              <a:t> zero</a:t>
            </a:r>
            <a:r>
              <a:rPr lang="zh-CN" altLang="en-US" dirty="0"/>
              <a:t>以及</a:t>
            </a:r>
            <a:r>
              <a:rPr lang="en-US" altLang="zh-CN" dirty="0" err="1"/>
              <a:t>facebook</a:t>
            </a:r>
            <a:r>
              <a:rPr lang="zh-CN" altLang="en-US" dirty="0"/>
              <a:t>的</a:t>
            </a:r>
            <a:r>
              <a:rPr lang="en-US" altLang="zh-CN" dirty="0"/>
              <a:t>shared DP</a:t>
            </a:r>
            <a:r>
              <a:rPr lang="zh-CN" altLang="en-US" dirty="0"/>
              <a:t>的实现</a:t>
            </a:r>
            <a:endParaRPr lang="en-US" altLang="zh-CN" dirty="0"/>
          </a:p>
          <a:p>
            <a:r>
              <a:rPr lang="zh-CN" altLang="en-US" dirty="0"/>
              <a:t>优点：</a:t>
            </a:r>
          </a:p>
          <a:p>
            <a:pPr lvl="1"/>
            <a:r>
              <a:rPr lang="en-US" dirty="0" err="1"/>
              <a:t>pytorch</a:t>
            </a:r>
            <a:r>
              <a:rPr lang="zh-CN" altLang="en-US" dirty="0"/>
              <a:t>原生的分布式训练方式（</a:t>
            </a:r>
            <a:r>
              <a:rPr lang="en-US" altLang="zh-CN" dirty="0"/>
              <a:t>1.12</a:t>
            </a:r>
            <a:r>
              <a:rPr lang="zh-CN" altLang="en-US" dirty="0"/>
              <a:t>版本开始支持），直接迁移到</a:t>
            </a:r>
            <a:r>
              <a:rPr lang="en-US" dirty="0" err="1"/>
              <a:t>S</a:t>
            </a:r>
            <a:r>
              <a:rPr lang="en-US" altLang="zh-CN" dirty="0" err="1"/>
              <a:t>agemaker</a:t>
            </a:r>
            <a:r>
              <a:rPr lang="zh-CN" altLang="en-US" dirty="0"/>
              <a:t>非常方便；</a:t>
            </a:r>
          </a:p>
          <a:p>
            <a:pPr lvl="1"/>
            <a:r>
              <a:rPr lang="zh-CN" altLang="en-US" dirty="0"/>
              <a:t>使用</a:t>
            </a:r>
            <a:r>
              <a:rPr lang="en-US" dirty="0"/>
              <a:t>HF high level trainer API</a:t>
            </a:r>
            <a:r>
              <a:rPr lang="zh-CN" altLang="en-US" dirty="0"/>
              <a:t>的话</a:t>
            </a:r>
            <a:r>
              <a:rPr lang="en-US" altLang="zh-CN" dirty="0"/>
              <a:t>, </a:t>
            </a:r>
            <a:r>
              <a:rPr lang="zh-CN" altLang="en-US" dirty="0"/>
              <a:t>只需简单的设置和</a:t>
            </a:r>
            <a:r>
              <a:rPr lang="en-US" dirty="0"/>
              <a:t>FSDP</a:t>
            </a:r>
            <a:r>
              <a:rPr lang="zh-CN" altLang="en-US" dirty="0"/>
              <a:t>相关的参数就可以使用；</a:t>
            </a:r>
            <a:endParaRPr lang="en-US" altLang="zh-CN" dirty="0"/>
          </a:p>
          <a:p>
            <a:pPr lvl="1"/>
            <a:r>
              <a:rPr lang="zh-CN" altLang="en-US" dirty="0"/>
              <a:t>据某客户反馈，在</a:t>
            </a:r>
            <a:r>
              <a:rPr lang="en-US" altLang="zh-CN" dirty="0"/>
              <a:t>max context length/max model length</a:t>
            </a:r>
            <a:r>
              <a:rPr lang="zh-CN" altLang="en-US" dirty="0"/>
              <a:t>是</a:t>
            </a:r>
            <a:r>
              <a:rPr lang="en-US" altLang="zh-CN" dirty="0"/>
              <a:t>2048</a:t>
            </a:r>
            <a:r>
              <a:rPr lang="zh-CN" altLang="en-US" dirty="0"/>
              <a:t>的情况下，</a:t>
            </a:r>
            <a:r>
              <a:rPr lang="zh-CN" altLang="en-US" b="1" dirty="0"/>
              <a:t>使用</a:t>
            </a:r>
            <a:r>
              <a:rPr lang="en-US" altLang="zh-CN" b="1" dirty="0"/>
              <a:t>FSDP</a:t>
            </a:r>
            <a:r>
              <a:rPr lang="zh-CN" altLang="en-US" b="1" dirty="0"/>
              <a:t>的</a:t>
            </a:r>
            <a:r>
              <a:rPr lang="en-US" altLang="zh-CN" b="1" dirty="0"/>
              <a:t>full shard</a:t>
            </a:r>
            <a:r>
              <a:rPr lang="zh-CN" altLang="en-US" b="1" dirty="0"/>
              <a:t>要比</a:t>
            </a:r>
            <a:r>
              <a:rPr lang="en-US" altLang="zh-CN" b="1" dirty="0" err="1"/>
              <a:t>deepspeed</a:t>
            </a:r>
            <a:r>
              <a:rPr lang="en-US" altLang="zh-CN" b="1" dirty="0"/>
              <a:t> zero 3</a:t>
            </a:r>
            <a:r>
              <a:rPr lang="zh-CN" altLang="en-US" b="1" dirty="0"/>
              <a:t>的训练速度要快挺多</a:t>
            </a:r>
            <a:r>
              <a:rPr lang="zh-CN" altLang="en-US" dirty="0"/>
              <a:t>。</a:t>
            </a:r>
            <a:endParaRPr lang="en-US" altLang="zh-CN" dirty="0"/>
          </a:p>
          <a:p>
            <a:pPr lvl="1"/>
            <a:endParaRPr lang="en-US" altLang="zh-CN" dirty="0"/>
          </a:p>
          <a:p>
            <a:pPr lvl="1"/>
            <a:endParaRPr lang="zh-CN" altLang="en-US" dirty="0"/>
          </a:p>
          <a:p>
            <a:endParaRPr lang="en-US" dirty="0"/>
          </a:p>
        </p:txBody>
      </p:sp>
    </p:spTree>
    <p:extLst>
      <p:ext uri="{BB962C8B-B14F-4D97-AF65-F5344CB8AC3E}">
        <p14:creationId xmlns:p14="http://schemas.microsoft.com/office/powerpoint/2010/main" val="166130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2066-26BF-4DAD-943C-59CEDEAE47BE}"/>
              </a:ext>
            </a:extLst>
          </p:cNvPr>
          <p:cNvSpPr>
            <a:spLocks noGrp="1"/>
          </p:cNvSpPr>
          <p:nvPr>
            <p:ph type="title"/>
          </p:nvPr>
        </p:nvSpPr>
        <p:spPr>
          <a:xfrm>
            <a:off x="838200" y="2544445"/>
            <a:ext cx="10515600" cy="1325563"/>
          </a:xfrm>
        </p:spPr>
        <p:txBody>
          <a:bodyPr/>
          <a:lstStyle/>
          <a:p>
            <a:pPr algn="ctr"/>
            <a:r>
              <a:rPr lang="en-US" altLang="zh-CN" dirty="0"/>
              <a:t>LLM</a:t>
            </a:r>
            <a:r>
              <a:rPr lang="zh-CN" altLang="en-US" dirty="0"/>
              <a:t>的</a:t>
            </a:r>
            <a:r>
              <a:rPr lang="en-US" altLang="zh-CN" dirty="0"/>
              <a:t>tokenizer</a:t>
            </a:r>
            <a:endParaRPr lang="en-US" dirty="0"/>
          </a:p>
        </p:txBody>
      </p:sp>
    </p:spTree>
    <p:extLst>
      <p:ext uri="{BB962C8B-B14F-4D97-AF65-F5344CB8AC3E}">
        <p14:creationId xmlns:p14="http://schemas.microsoft.com/office/powerpoint/2010/main" val="599715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D385-09C4-4102-BD5F-3AE57EC1E04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0E49140-811D-4982-8B28-4936D735EB3F}"/>
              </a:ext>
            </a:extLst>
          </p:cNvPr>
          <p:cNvSpPr>
            <a:spLocks noGrp="1"/>
          </p:cNvSpPr>
          <p:nvPr>
            <p:ph idx="1"/>
          </p:nvPr>
        </p:nvSpPr>
        <p:spPr>
          <a:xfrm>
            <a:off x="838200" y="1825625"/>
            <a:ext cx="10515600" cy="4667250"/>
          </a:xfrm>
        </p:spPr>
        <p:txBody>
          <a:bodyPr>
            <a:normAutofit fontScale="92500" lnSpcReduction="20000"/>
          </a:bodyPr>
          <a:lstStyle/>
          <a:p>
            <a:r>
              <a:rPr lang="zh-CN" altLang="en-US" dirty="0"/>
              <a:t>缺点</a:t>
            </a:r>
            <a:r>
              <a:rPr lang="en-US" altLang="zh-CN" dirty="0"/>
              <a:t>(</a:t>
            </a:r>
            <a:r>
              <a:rPr lang="zh-CN" altLang="en-US" dirty="0"/>
              <a:t>用</a:t>
            </a:r>
            <a:r>
              <a:rPr lang="en-US" altLang="zh-CN" dirty="0"/>
              <a:t>alpaca + FSDP on g5.48xlarge</a:t>
            </a:r>
            <a:r>
              <a:rPr lang="zh-CN" altLang="en-US" dirty="0"/>
              <a:t>的训练来举例</a:t>
            </a:r>
            <a:r>
              <a:rPr lang="en-US" altLang="zh-CN" dirty="0"/>
              <a:t>):</a:t>
            </a:r>
          </a:p>
          <a:p>
            <a:pPr lvl="1"/>
            <a:r>
              <a:rPr lang="zh-CN" altLang="en-US" dirty="0"/>
              <a:t>在复现</a:t>
            </a:r>
            <a:r>
              <a:rPr lang="en-US" dirty="0"/>
              <a:t>alpaca</a:t>
            </a:r>
            <a:r>
              <a:rPr lang="zh-CN" altLang="en-US" dirty="0"/>
              <a:t>的时候</a:t>
            </a:r>
            <a:r>
              <a:rPr lang="en-US" dirty="0"/>
              <a:t>，</a:t>
            </a:r>
            <a:r>
              <a:rPr lang="zh-CN" altLang="en-US" dirty="0"/>
              <a:t>如果你使用的</a:t>
            </a:r>
            <a:r>
              <a:rPr lang="en-US" dirty="0"/>
              <a:t>GPU</a:t>
            </a:r>
            <a:r>
              <a:rPr lang="zh-CN" altLang="en-US" dirty="0"/>
              <a:t>单卡显存比较小（比如小于</a:t>
            </a:r>
            <a:r>
              <a:rPr lang="en-US" altLang="zh-CN" dirty="0"/>
              <a:t>80</a:t>
            </a:r>
            <a:r>
              <a:rPr lang="en-US" dirty="0"/>
              <a:t>GB</a:t>
            </a:r>
            <a:r>
              <a:rPr lang="zh-CN" altLang="en-US" dirty="0"/>
              <a:t>）</a:t>
            </a:r>
            <a:r>
              <a:rPr lang="en-US" dirty="0"/>
              <a:t>，</a:t>
            </a:r>
            <a:r>
              <a:rPr lang="zh-CN" altLang="en-US" dirty="0"/>
              <a:t>那么很可能会在最后模型保存的时候报错</a:t>
            </a:r>
            <a:r>
              <a:rPr lang="en-US" dirty="0"/>
              <a:t>OOM</a:t>
            </a:r>
            <a:r>
              <a:rPr lang="zh-CN" altLang="en-US" dirty="0"/>
              <a:t>。虽然</a:t>
            </a:r>
            <a:r>
              <a:rPr lang="en-US" dirty="0"/>
              <a:t>OOM</a:t>
            </a:r>
            <a:r>
              <a:rPr lang="zh-CN" altLang="en-US" dirty="0"/>
              <a:t>发生了，但是模型保存还在继续，之后用这个保存的模型做推理生成文本的时候，产生的是垃圾，看起来都不是英文语法。</a:t>
            </a:r>
            <a:endParaRPr lang="en-US" altLang="zh-CN" dirty="0"/>
          </a:p>
          <a:p>
            <a:endParaRPr lang="en-US" dirty="0"/>
          </a:p>
          <a:p>
            <a:endParaRPr lang="en-US" dirty="0"/>
          </a:p>
          <a:p>
            <a:endParaRPr lang="en-US" dirty="0"/>
          </a:p>
          <a:p>
            <a:endParaRPr lang="en-US" dirty="0"/>
          </a:p>
          <a:p>
            <a:pPr lvl="2"/>
            <a:endParaRPr lang="en-US" altLang="zh-CN" dirty="0"/>
          </a:p>
          <a:p>
            <a:pPr lvl="2"/>
            <a:endParaRPr lang="en-US" altLang="zh-CN" dirty="0"/>
          </a:p>
          <a:p>
            <a:pPr lvl="2"/>
            <a:r>
              <a:rPr lang="zh-CN" altLang="en-US" dirty="0"/>
              <a:t>参考</a:t>
            </a:r>
            <a:r>
              <a:rPr lang="en-US" dirty="0"/>
              <a:t>https://github.com/tatsu-lab/stanford_alpaca/issues/81</a:t>
            </a:r>
            <a:r>
              <a:rPr lang="zh-CN" altLang="en-US" dirty="0"/>
              <a:t>中修改代码把</a:t>
            </a:r>
            <a:r>
              <a:rPr lang="en-US" dirty="0" err="1"/>
              <a:t>state_dict</a:t>
            </a:r>
            <a:r>
              <a:rPr lang="zh-CN" altLang="en-US" dirty="0"/>
              <a:t>的获取</a:t>
            </a:r>
            <a:r>
              <a:rPr lang="en-US" dirty="0"/>
              <a:t>offload</a:t>
            </a:r>
            <a:r>
              <a:rPr lang="zh-CN" altLang="en-US" dirty="0"/>
              <a:t>到</a:t>
            </a:r>
            <a:r>
              <a:rPr lang="en-US" dirty="0"/>
              <a:t>CPU</a:t>
            </a:r>
            <a:r>
              <a:rPr lang="zh-CN" altLang="en-US" dirty="0"/>
              <a:t>上而不再</a:t>
            </a:r>
            <a:r>
              <a:rPr lang="en-US" dirty="0"/>
              <a:t>GPU</a:t>
            </a:r>
            <a:r>
              <a:rPr lang="zh-CN" altLang="en-US" dirty="0"/>
              <a:t>上的话</a:t>
            </a:r>
            <a:r>
              <a:rPr lang="en-US" altLang="zh-CN" dirty="0"/>
              <a:t>,</a:t>
            </a:r>
            <a:r>
              <a:rPr lang="zh-CN" altLang="en-US" dirty="0"/>
              <a:t>可以</a:t>
            </a:r>
            <a:r>
              <a:rPr lang="en-US" altLang="zh-CN" dirty="0"/>
              <a:t>fix</a:t>
            </a:r>
            <a:r>
              <a:rPr lang="zh-CN" altLang="en-US" dirty="0"/>
              <a:t>这个问题</a:t>
            </a:r>
            <a:r>
              <a:rPr lang="en-US" altLang="zh-CN" dirty="0"/>
              <a:t>.</a:t>
            </a:r>
          </a:p>
          <a:p>
            <a:pPr lvl="2"/>
            <a:r>
              <a:rPr lang="zh-CN" altLang="en-US" b="1" dirty="0"/>
              <a:t>如果要复刻</a:t>
            </a:r>
            <a:r>
              <a:rPr lang="en-US" altLang="zh-CN" b="1" dirty="0"/>
              <a:t>alpaca</a:t>
            </a:r>
            <a:r>
              <a:rPr lang="zh-CN" altLang="en-US" b="1" dirty="0"/>
              <a:t>的这个过程（</a:t>
            </a:r>
            <a:r>
              <a:rPr lang="zh-CN" altLang="en-US" dirty="0"/>
              <a:t>假设</a:t>
            </a:r>
            <a:r>
              <a:rPr lang="en-US" altLang="zh-CN" dirty="0" err="1"/>
              <a:t>model_max_length</a:t>
            </a:r>
            <a:r>
              <a:rPr lang="zh-CN" altLang="en-US" dirty="0"/>
              <a:t>是</a:t>
            </a:r>
            <a:r>
              <a:rPr lang="en-US" altLang="zh-CN" dirty="0"/>
              <a:t>512</a:t>
            </a:r>
            <a:r>
              <a:rPr lang="zh-CN" altLang="en-US" b="1" dirty="0"/>
              <a:t>），且没有</a:t>
            </a:r>
            <a:r>
              <a:rPr lang="en-US" altLang="zh-CN" b="1" dirty="0"/>
              <a:t>p4de</a:t>
            </a:r>
            <a:r>
              <a:rPr lang="zh-CN" altLang="en-US" b="1" dirty="0"/>
              <a:t>的机器的话，最建议的方式是使用</a:t>
            </a:r>
            <a:r>
              <a:rPr lang="en-US" altLang="zh-CN" b="1" dirty="0" err="1"/>
              <a:t>deepspeed</a:t>
            </a:r>
            <a:r>
              <a:rPr lang="en-US" altLang="zh-CN" b="1" dirty="0"/>
              <a:t> on p4d.24xlarge</a:t>
            </a:r>
            <a:r>
              <a:rPr lang="zh-CN" altLang="en-US" dirty="0"/>
              <a:t>（</a:t>
            </a:r>
            <a:r>
              <a:rPr lang="zh-CN" altLang="en-US" b="1" dirty="0"/>
              <a:t>这个世帅同学已经提供了完整的经过验证的代码 </a:t>
            </a:r>
            <a:r>
              <a:rPr lang="en-US" altLang="zh-CN" b="1" dirty="0">
                <a:hlinkClick r:id="rId2"/>
              </a:rPr>
              <a:t>https://github.com/snowolf/alpaca-on-amazon-sagemaker</a:t>
            </a:r>
            <a:r>
              <a:rPr lang="zh-CN" altLang="en-US" b="1" dirty="0"/>
              <a:t> </a:t>
            </a:r>
            <a:r>
              <a:rPr lang="zh-CN" altLang="en-US" dirty="0"/>
              <a:t>）</a:t>
            </a:r>
            <a:endParaRPr lang="en-US" altLang="zh-CN" dirty="0"/>
          </a:p>
          <a:p>
            <a:pPr lvl="1"/>
            <a:endParaRPr lang="en-US" altLang="zh-CN" dirty="0"/>
          </a:p>
          <a:p>
            <a:pPr lvl="1"/>
            <a:endParaRPr lang="en-US" dirty="0"/>
          </a:p>
        </p:txBody>
      </p:sp>
      <p:pic>
        <p:nvPicPr>
          <p:cNvPr id="4" name="Picture 2" descr="image.png">
            <a:extLst>
              <a:ext uri="{FF2B5EF4-FFF2-40B4-BE49-F238E27FC236}">
                <a16:creationId xmlns:a16="http://schemas.microsoft.com/office/drawing/2014/main" id="{F3345DF0-20ED-4DC9-8328-AD65C19C4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3150027"/>
            <a:ext cx="9204959" cy="213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260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9FB6-D314-49A1-9639-5F42B0EA9147}"/>
              </a:ext>
            </a:extLst>
          </p:cNvPr>
          <p:cNvSpPr>
            <a:spLocks noGrp="1"/>
          </p:cNvSpPr>
          <p:nvPr>
            <p:ph type="title"/>
          </p:nvPr>
        </p:nvSpPr>
        <p:spPr/>
        <p:txBody>
          <a:bodyPr/>
          <a:lstStyle/>
          <a:p>
            <a:r>
              <a:rPr lang="en-US" altLang="zh-CN" dirty="0" err="1"/>
              <a:t>SageMaker</a:t>
            </a:r>
            <a:r>
              <a:rPr lang="en-US" altLang="zh-CN" dirty="0"/>
              <a:t> model parallelism/SMP</a:t>
            </a:r>
            <a:endParaRPr lang="en-US" dirty="0"/>
          </a:p>
        </p:txBody>
      </p:sp>
      <p:pic>
        <p:nvPicPr>
          <p:cNvPr id="5" name="Content Placeholder 4">
            <a:extLst>
              <a:ext uri="{FF2B5EF4-FFF2-40B4-BE49-F238E27FC236}">
                <a16:creationId xmlns:a16="http://schemas.microsoft.com/office/drawing/2014/main" id="{CE5F2658-5A25-4547-9922-C49704F11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996" y="2014162"/>
            <a:ext cx="9192008" cy="3974263"/>
          </a:xfrm>
        </p:spPr>
      </p:pic>
    </p:spTree>
    <p:extLst>
      <p:ext uri="{BB962C8B-B14F-4D97-AF65-F5344CB8AC3E}">
        <p14:creationId xmlns:p14="http://schemas.microsoft.com/office/powerpoint/2010/main" val="3477581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69F7-14E5-41B9-A933-797DD963452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3539D5F6-BF34-476F-9A5C-0CDA361008D0}"/>
              </a:ext>
            </a:extLst>
          </p:cNvPr>
          <p:cNvSpPr>
            <a:spLocks noGrp="1"/>
          </p:cNvSpPr>
          <p:nvPr>
            <p:ph idx="1"/>
          </p:nvPr>
        </p:nvSpPr>
        <p:spPr>
          <a:xfrm>
            <a:off x="838200" y="1825625"/>
            <a:ext cx="10515600" cy="4728856"/>
          </a:xfrm>
        </p:spPr>
        <p:txBody>
          <a:bodyPr>
            <a:normAutofit fontScale="92500"/>
          </a:bodyPr>
          <a:lstStyle/>
          <a:p>
            <a:r>
              <a:rPr lang="en-US" dirty="0"/>
              <a:t>Interleaved pipeline vs Simple pipeline </a:t>
            </a:r>
            <a:r>
              <a:rPr lang="zh-CN" altLang="en-US" dirty="0"/>
              <a:t>（</a:t>
            </a:r>
            <a:r>
              <a:rPr lang="en-US" dirty="0"/>
              <a:t> Simple pipeline</a:t>
            </a:r>
            <a:r>
              <a:rPr lang="zh-CN" altLang="en-US" dirty="0"/>
              <a:t>与</a:t>
            </a:r>
            <a:r>
              <a:rPr lang="en-US" altLang="zh-CN" dirty="0" err="1"/>
              <a:t>Gpipe</a:t>
            </a:r>
            <a:r>
              <a:rPr lang="zh-CN" altLang="en-US" dirty="0"/>
              <a:t>类似）</a:t>
            </a:r>
            <a:endParaRPr lang="en-US" dirty="0"/>
          </a:p>
          <a:p>
            <a:endParaRPr lang="en-US" dirty="0"/>
          </a:p>
          <a:p>
            <a:endParaRPr lang="en-US" dirty="0"/>
          </a:p>
          <a:p>
            <a:endParaRPr lang="en-US" dirty="0"/>
          </a:p>
          <a:p>
            <a:pPr lvl="1"/>
            <a:r>
              <a:rPr lang="en-US" dirty="0"/>
              <a:t>Interleaved pipeline</a:t>
            </a:r>
            <a:r>
              <a:rPr lang="zh-CN" altLang="en-US" dirty="0"/>
              <a:t>是</a:t>
            </a:r>
            <a:r>
              <a:rPr lang="en-US" altLang="zh-CN" dirty="0"/>
              <a:t>1F1B</a:t>
            </a:r>
            <a:r>
              <a:rPr lang="zh-CN" altLang="en-US" dirty="0"/>
              <a:t>交错进行的，由此他能更快的释放</a:t>
            </a:r>
            <a:r>
              <a:rPr lang="en-US" altLang="zh-CN" dirty="0"/>
              <a:t>forward</a:t>
            </a:r>
            <a:r>
              <a:rPr lang="zh-CN" altLang="en-US" dirty="0"/>
              <a:t>计算中激活值占用的显存，</a:t>
            </a:r>
            <a:r>
              <a:rPr lang="zh-CN" altLang="en-US" b="1" dirty="0"/>
              <a:t>从而有更大的显存利用率</a:t>
            </a:r>
            <a:r>
              <a:rPr lang="zh-CN" altLang="en-US" dirty="0"/>
              <a:t>。</a:t>
            </a:r>
            <a:endParaRPr lang="en-US" altLang="zh-CN" dirty="0"/>
          </a:p>
          <a:p>
            <a:pPr lvl="2"/>
            <a:r>
              <a:rPr lang="zh-CN" altLang="en-US" dirty="0"/>
              <a:t>在每个</a:t>
            </a:r>
            <a:r>
              <a:rPr lang="en-US" altLang="zh-CN" dirty="0"/>
              <a:t>micro-batch</a:t>
            </a:r>
            <a:r>
              <a:rPr lang="zh-CN" altLang="en-US" dirty="0"/>
              <a:t>大小一定的情况下，</a:t>
            </a:r>
            <a:r>
              <a:rPr lang="en-US" dirty="0"/>
              <a:t> Interleaved pipeline </a:t>
            </a:r>
            <a:r>
              <a:rPr lang="zh-CN" altLang="en-US" dirty="0"/>
              <a:t>可以设置比</a:t>
            </a:r>
            <a:r>
              <a:rPr lang="en-US" dirty="0"/>
              <a:t>Simple pipeline</a:t>
            </a:r>
            <a:r>
              <a:rPr lang="zh-CN" altLang="en-US" dirty="0"/>
              <a:t>更大的</a:t>
            </a:r>
            <a:r>
              <a:rPr lang="en-US" altLang="zh-CN" dirty="0"/>
              <a:t>micro-batch</a:t>
            </a:r>
            <a:r>
              <a:rPr lang="zh-CN" altLang="en-US" dirty="0"/>
              <a:t>的数量。</a:t>
            </a:r>
            <a:endParaRPr lang="en-US" dirty="0"/>
          </a:p>
          <a:p>
            <a:pPr lvl="1"/>
            <a:r>
              <a:rPr lang="zh-CN" altLang="en-US" dirty="0"/>
              <a:t>在相同的</a:t>
            </a:r>
            <a:r>
              <a:rPr lang="en-US" altLang="zh-CN" dirty="0"/>
              <a:t>micro-batch</a:t>
            </a:r>
            <a:r>
              <a:rPr lang="zh-CN" altLang="en-US" dirty="0"/>
              <a:t>数量和相同的</a:t>
            </a:r>
            <a:r>
              <a:rPr lang="en-US" altLang="zh-CN" dirty="0"/>
              <a:t>pipeline parallelism degree</a:t>
            </a:r>
            <a:r>
              <a:rPr lang="zh-CN" altLang="en-US" dirty="0"/>
              <a:t>的情况下，</a:t>
            </a:r>
            <a:r>
              <a:rPr lang="en-US" dirty="0"/>
              <a:t>Interleaved pipeline</a:t>
            </a:r>
            <a:r>
              <a:rPr lang="zh-CN" altLang="en-US" dirty="0"/>
              <a:t>导致的</a:t>
            </a:r>
            <a:r>
              <a:rPr lang="en-US" altLang="zh-CN" dirty="0"/>
              <a:t>GPU bubble/idle time</a:t>
            </a:r>
            <a:r>
              <a:rPr lang="zh-CN" altLang="en-US" dirty="0"/>
              <a:t>比</a:t>
            </a:r>
            <a:r>
              <a:rPr lang="en-US" dirty="0"/>
              <a:t>Simple pipeline</a:t>
            </a:r>
            <a:r>
              <a:rPr lang="zh-CN" altLang="en-US" dirty="0"/>
              <a:t>要更大一些。</a:t>
            </a:r>
            <a:endParaRPr lang="en-US" altLang="zh-CN" dirty="0"/>
          </a:p>
          <a:p>
            <a:pPr lvl="1"/>
            <a:r>
              <a:rPr lang="zh-CN" altLang="en-US" b="1" dirty="0"/>
              <a:t>只是在最后的时刻，才会对模型的参数进行</a:t>
            </a:r>
            <a:r>
              <a:rPr lang="en-US" altLang="zh-CN" b="1" dirty="0"/>
              <a:t>update</a:t>
            </a:r>
            <a:r>
              <a:rPr lang="zh-CN" altLang="en-US" dirty="0"/>
              <a:t>，但是梯度的计算是每个</a:t>
            </a:r>
            <a:r>
              <a:rPr lang="en-US" altLang="zh-CN" dirty="0"/>
              <a:t>micro-batch</a:t>
            </a:r>
            <a:r>
              <a:rPr lang="zh-CN" altLang="en-US" dirty="0"/>
              <a:t>都要计算的（这个其实和</a:t>
            </a:r>
            <a:r>
              <a:rPr lang="en-US" altLang="zh-CN" dirty="0"/>
              <a:t>HF</a:t>
            </a:r>
            <a:r>
              <a:rPr lang="zh-CN" altLang="en-US" dirty="0"/>
              <a:t>中的梯度累积</a:t>
            </a:r>
            <a:r>
              <a:rPr lang="en-US" altLang="zh-CN" dirty="0"/>
              <a:t>step</a:t>
            </a:r>
            <a:r>
              <a:rPr lang="zh-CN" altLang="en-US" dirty="0"/>
              <a:t>是一样的概念）。</a:t>
            </a:r>
            <a:endParaRPr lang="en-US" altLang="zh-CN"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347C7EC1-CB34-46FB-9D23-7A9920070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857" y="2265709"/>
            <a:ext cx="4696586" cy="1299683"/>
          </a:xfrm>
          <a:prstGeom prst="rect">
            <a:avLst/>
          </a:prstGeom>
        </p:spPr>
      </p:pic>
      <p:pic>
        <p:nvPicPr>
          <p:cNvPr id="7" name="Picture 6">
            <a:extLst>
              <a:ext uri="{FF2B5EF4-FFF2-40B4-BE49-F238E27FC236}">
                <a16:creationId xmlns:a16="http://schemas.microsoft.com/office/drawing/2014/main" id="{E23254F5-FBF2-4118-8965-375B5333A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490" y="2265709"/>
            <a:ext cx="4996263" cy="1299683"/>
          </a:xfrm>
          <a:prstGeom prst="rect">
            <a:avLst/>
          </a:prstGeom>
        </p:spPr>
      </p:pic>
    </p:spTree>
    <p:extLst>
      <p:ext uri="{BB962C8B-B14F-4D97-AF65-F5344CB8AC3E}">
        <p14:creationId xmlns:p14="http://schemas.microsoft.com/office/powerpoint/2010/main" val="1111065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5C8A-02DE-494E-9B4E-AB221EE66D1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8C94217-ED75-40DE-ADC1-98BB20C42D94}"/>
              </a:ext>
            </a:extLst>
          </p:cNvPr>
          <p:cNvSpPr>
            <a:spLocks noGrp="1"/>
          </p:cNvSpPr>
          <p:nvPr>
            <p:ph idx="1"/>
          </p:nvPr>
        </p:nvSpPr>
        <p:spPr/>
        <p:txBody>
          <a:bodyPr>
            <a:normAutofit/>
          </a:bodyPr>
          <a:lstStyle/>
          <a:p>
            <a:r>
              <a:rPr lang="zh-CN" altLang="en-US" dirty="0"/>
              <a:t>在</a:t>
            </a:r>
            <a:r>
              <a:rPr lang="en-US" altLang="zh-CN" dirty="0"/>
              <a:t>SMP</a:t>
            </a:r>
            <a:r>
              <a:rPr lang="zh-CN" altLang="en-US" dirty="0"/>
              <a:t>中</a:t>
            </a:r>
            <a:r>
              <a:rPr lang="en-US" altLang="zh-CN" dirty="0"/>
              <a:t>disable shared DP</a:t>
            </a:r>
            <a:r>
              <a:rPr lang="zh-CN" altLang="en-US" dirty="0"/>
              <a:t>的情况下：</a:t>
            </a:r>
            <a:endParaRPr lang="en-US" altLang="zh-CN" dirty="0"/>
          </a:p>
          <a:p>
            <a:pPr lvl="1"/>
            <a:r>
              <a:rPr lang="en-US" altLang="zh-CN" dirty="0"/>
              <a:t>PP degree × TP degree × DP degree = </a:t>
            </a:r>
            <a:r>
              <a:rPr lang="zh-CN" altLang="en-US" dirty="0"/>
              <a:t>总的训练集群的</a:t>
            </a:r>
            <a:r>
              <a:rPr lang="en-US" altLang="zh-CN" dirty="0"/>
              <a:t>GPU</a:t>
            </a:r>
            <a:r>
              <a:rPr lang="zh-CN" altLang="en-US" dirty="0"/>
              <a:t>卡的数量。</a:t>
            </a:r>
            <a:endParaRPr lang="en-US" altLang="zh-CN" dirty="0"/>
          </a:p>
          <a:p>
            <a:r>
              <a:rPr lang="zh-CN" altLang="en-US" dirty="0"/>
              <a:t>优点：</a:t>
            </a:r>
          </a:p>
          <a:p>
            <a:pPr lvl="1"/>
            <a:r>
              <a:rPr lang="zh-CN" altLang="en-US" dirty="0"/>
              <a:t>对于</a:t>
            </a:r>
            <a:r>
              <a:rPr lang="en-US" dirty="0"/>
              <a:t>HF high level trainer API，</a:t>
            </a:r>
            <a:r>
              <a:rPr lang="zh-CN" altLang="en-US" dirty="0"/>
              <a:t>代码零侵入（</a:t>
            </a:r>
            <a:r>
              <a:rPr lang="en-US" altLang="zh-CN" dirty="0"/>
              <a:t>SMP</a:t>
            </a:r>
            <a:r>
              <a:rPr lang="zh-CN" altLang="en-US" dirty="0"/>
              <a:t>作为一个</a:t>
            </a:r>
            <a:r>
              <a:rPr lang="en-US" altLang="zh-CN" dirty="0"/>
              <a:t>backend</a:t>
            </a:r>
            <a:r>
              <a:rPr lang="zh-CN" altLang="en-US" dirty="0"/>
              <a:t>集成）。</a:t>
            </a:r>
            <a:endParaRPr lang="en-US" altLang="zh-CN" dirty="0"/>
          </a:p>
          <a:p>
            <a:pPr lvl="1"/>
            <a:r>
              <a:rPr lang="zh-CN" altLang="en-US" b="1" dirty="0"/>
              <a:t>使用</a:t>
            </a:r>
            <a:r>
              <a:rPr lang="en-US" b="1" dirty="0"/>
              <a:t>SMP</a:t>
            </a:r>
            <a:r>
              <a:rPr lang="zh-CN" altLang="en-US" b="1" dirty="0"/>
              <a:t>的</a:t>
            </a:r>
            <a:r>
              <a:rPr lang="en-US" b="1" dirty="0"/>
              <a:t>PP</a:t>
            </a:r>
            <a:r>
              <a:rPr lang="zh-CN" altLang="en-US" b="1" dirty="0"/>
              <a:t>或者</a:t>
            </a:r>
            <a:r>
              <a:rPr lang="en-US" b="1" dirty="0"/>
              <a:t>PP</a:t>
            </a:r>
            <a:r>
              <a:rPr lang="zh-CN" altLang="en-US" b="1" dirty="0"/>
              <a:t>和</a:t>
            </a:r>
            <a:r>
              <a:rPr lang="en-US" b="1" dirty="0"/>
              <a:t>TP</a:t>
            </a:r>
            <a:r>
              <a:rPr lang="zh-CN" altLang="en-US" b="1" dirty="0"/>
              <a:t>的组合可以训练需要更长</a:t>
            </a:r>
            <a:r>
              <a:rPr lang="en-US" b="1" dirty="0"/>
              <a:t>context length</a:t>
            </a:r>
            <a:r>
              <a:rPr lang="zh-CN" altLang="en-US" b="1" dirty="0"/>
              <a:t>的</a:t>
            </a:r>
            <a:r>
              <a:rPr lang="en-US" b="1" dirty="0"/>
              <a:t>LLM</a:t>
            </a:r>
            <a:r>
              <a:rPr lang="zh-CN" altLang="en-US" b="1" dirty="0"/>
              <a:t>：</a:t>
            </a:r>
            <a:endParaRPr lang="en-US" b="1" dirty="0"/>
          </a:p>
          <a:p>
            <a:pPr lvl="2"/>
            <a:r>
              <a:rPr lang="zh-CN" altLang="en-US" b="1" dirty="0">
                <a:solidFill>
                  <a:srgbClr val="FF0000"/>
                </a:solidFill>
              </a:rPr>
              <a:t>这个是非常大的一个亮点</a:t>
            </a:r>
            <a:r>
              <a:rPr lang="zh-CN" altLang="en-US" dirty="0">
                <a:solidFill>
                  <a:srgbClr val="FF0000"/>
                </a:solidFill>
              </a:rPr>
              <a:t>。</a:t>
            </a:r>
            <a:endParaRPr lang="en-US" altLang="zh-CN" dirty="0">
              <a:solidFill>
                <a:srgbClr val="FF0000"/>
              </a:solidFill>
            </a:endParaRPr>
          </a:p>
          <a:p>
            <a:pPr lvl="2"/>
            <a:r>
              <a:rPr lang="zh-CN" altLang="en-US" dirty="0"/>
              <a:t>对于</a:t>
            </a:r>
            <a:r>
              <a:rPr lang="en-US" altLang="zh-CN" dirty="0"/>
              <a:t>LLM</a:t>
            </a:r>
            <a:r>
              <a:rPr lang="zh-CN" altLang="en-US" dirty="0"/>
              <a:t>的很多使用场景，</a:t>
            </a:r>
            <a:r>
              <a:rPr lang="zh-CN" altLang="en-US" b="1" dirty="0"/>
              <a:t>尤其是多轮对话场景以及知识增强搜索场景</a:t>
            </a:r>
            <a:r>
              <a:rPr lang="zh-CN" altLang="en-US" dirty="0"/>
              <a:t>，需要输入的</a:t>
            </a:r>
            <a:r>
              <a:rPr lang="en-US" altLang="zh-CN" dirty="0"/>
              <a:t>token</a:t>
            </a:r>
            <a:r>
              <a:rPr lang="zh-CN" altLang="en-US" dirty="0"/>
              <a:t>比较多（比如</a:t>
            </a:r>
            <a:r>
              <a:rPr lang="en-US" altLang="zh-CN" dirty="0"/>
              <a:t>1K+</a:t>
            </a:r>
            <a:r>
              <a:rPr lang="zh-CN" altLang="en-US" dirty="0"/>
              <a:t>以上），使用其他方案或者不能</a:t>
            </a:r>
            <a:r>
              <a:rPr lang="en-US" altLang="zh-CN" dirty="0"/>
              <a:t>work</a:t>
            </a:r>
            <a:r>
              <a:rPr lang="zh-CN" altLang="en-US" dirty="0"/>
              <a:t>，或者需要复杂的代码修改，而使用</a:t>
            </a:r>
            <a:r>
              <a:rPr lang="en-US" altLang="zh-CN" dirty="0"/>
              <a:t>SMP</a:t>
            </a:r>
            <a:r>
              <a:rPr lang="zh-CN" altLang="en-US" dirty="0"/>
              <a:t>的</a:t>
            </a:r>
            <a:r>
              <a:rPr lang="en-US" altLang="zh-CN" dirty="0"/>
              <a:t>PP</a:t>
            </a:r>
            <a:r>
              <a:rPr lang="zh-CN" altLang="en-US" dirty="0"/>
              <a:t>或者</a:t>
            </a:r>
            <a:r>
              <a:rPr lang="en-US" altLang="zh-CN" dirty="0"/>
              <a:t>PP/TP</a:t>
            </a:r>
            <a:r>
              <a:rPr lang="zh-CN" altLang="en-US" dirty="0"/>
              <a:t>的混合方案配合</a:t>
            </a:r>
            <a:r>
              <a:rPr lang="en-US" altLang="zh-CN" dirty="0"/>
              <a:t>HF trainer API</a:t>
            </a:r>
            <a:r>
              <a:rPr lang="zh-CN" altLang="en-US" dirty="0"/>
              <a:t>非常简单。</a:t>
            </a:r>
            <a:endParaRPr lang="en-US" dirty="0"/>
          </a:p>
          <a:p>
            <a:endParaRPr lang="en-US" altLang="zh-CN" dirty="0"/>
          </a:p>
          <a:p>
            <a:endParaRPr lang="en-US" altLang="zh-CN" dirty="0"/>
          </a:p>
          <a:p>
            <a:pPr lvl="1"/>
            <a:endParaRPr lang="en-US" dirty="0"/>
          </a:p>
        </p:txBody>
      </p:sp>
    </p:spTree>
    <p:extLst>
      <p:ext uri="{BB962C8B-B14F-4D97-AF65-F5344CB8AC3E}">
        <p14:creationId xmlns:p14="http://schemas.microsoft.com/office/powerpoint/2010/main" val="3877057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4811-77BE-4DB6-BDC4-8C011B4B119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DB21CA9-D606-4D91-8E2B-61D779C817F9}"/>
              </a:ext>
            </a:extLst>
          </p:cNvPr>
          <p:cNvSpPr>
            <a:spLocks noGrp="1"/>
          </p:cNvSpPr>
          <p:nvPr>
            <p:ph idx="1"/>
          </p:nvPr>
        </p:nvSpPr>
        <p:spPr/>
        <p:txBody>
          <a:bodyPr>
            <a:normAutofit fontScale="92500" lnSpcReduction="10000"/>
          </a:bodyPr>
          <a:lstStyle/>
          <a:p>
            <a:r>
              <a:rPr lang="zh-CN" altLang="en-US" dirty="0"/>
              <a:t>同样的数据量，同样的其他上下文，对于</a:t>
            </a:r>
            <a:r>
              <a:rPr lang="en-US" dirty="0"/>
              <a:t>llama-7B max context length</a:t>
            </a:r>
            <a:r>
              <a:rPr lang="zh-CN" altLang="en-US" dirty="0"/>
              <a:t>为</a:t>
            </a:r>
            <a:r>
              <a:rPr lang="en-US" altLang="zh-CN" dirty="0"/>
              <a:t>1536</a:t>
            </a:r>
            <a:r>
              <a:rPr lang="zh-CN" altLang="en-US" dirty="0"/>
              <a:t>的实验，经过测试，</a:t>
            </a:r>
            <a:r>
              <a:rPr lang="en-US" b="1" dirty="0"/>
              <a:t>SMP PP/TP</a:t>
            </a:r>
            <a:r>
              <a:rPr lang="zh-CN" altLang="en-US" b="1" dirty="0"/>
              <a:t>混合的训练速度要快于纯的</a:t>
            </a:r>
            <a:r>
              <a:rPr lang="en-US" b="1" dirty="0"/>
              <a:t>PP</a:t>
            </a:r>
            <a:r>
              <a:rPr lang="zh-CN" altLang="en-US" b="1" dirty="0"/>
              <a:t>的训练速度</a:t>
            </a:r>
            <a:r>
              <a:rPr lang="zh-CN" altLang="en-US" dirty="0"/>
              <a:t>（</a:t>
            </a:r>
            <a:r>
              <a:rPr lang="en-US" b="1" dirty="0"/>
              <a:t>PP 8/TP 2</a:t>
            </a:r>
            <a:r>
              <a:rPr lang="zh-CN" altLang="en-US" b="1" dirty="0"/>
              <a:t>混合的速度是纯</a:t>
            </a:r>
            <a:r>
              <a:rPr lang="en-US" b="1" dirty="0"/>
              <a:t>PP 16</a:t>
            </a:r>
            <a:r>
              <a:rPr lang="zh-CN" altLang="en-US" b="1" dirty="0"/>
              <a:t>的</a:t>
            </a:r>
            <a:r>
              <a:rPr lang="en-US" altLang="zh-CN" b="1" dirty="0"/>
              <a:t>2.5</a:t>
            </a:r>
            <a:r>
              <a:rPr lang="zh-CN" altLang="en-US" b="1" dirty="0"/>
              <a:t>倍</a:t>
            </a:r>
            <a:r>
              <a:rPr lang="zh-CN" altLang="en-US" dirty="0"/>
              <a:t>）：</a:t>
            </a:r>
          </a:p>
          <a:p>
            <a:pPr lvl="1"/>
            <a:r>
              <a:rPr lang="en-US" b="1" dirty="0"/>
              <a:t>TP</a:t>
            </a:r>
            <a:r>
              <a:rPr lang="zh-CN" altLang="en-US" b="1" dirty="0"/>
              <a:t>可能会比</a:t>
            </a:r>
            <a:r>
              <a:rPr lang="en-US" b="1" dirty="0"/>
              <a:t>PP</a:t>
            </a:r>
            <a:r>
              <a:rPr lang="zh-CN" altLang="en-US" b="1" dirty="0"/>
              <a:t>速度快</a:t>
            </a:r>
            <a:r>
              <a:rPr lang="zh-CN" altLang="en-US" dirty="0"/>
              <a:t>，原因是：</a:t>
            </a:r>
            <a:r>
              <a:rPr lang="en-US" dirty="0"/>
              <a:t>TP</a:t>
            </a:r>
            <a:r>
              <a:rPr lang="zh-CN" altLang="en-US" dirty="0"/>
              <a:t>把大的计算单元拆分为更小的计算单元来并行计算，而</a:t>
            </a:r>
            <a:r>
              <a:rPr lang="en-US" dirty="0"/>
              <a:t>PP</a:t>
            </a:r>
            <a:r>
              <a:rPr lang="zh-CN" altLang="en-US" dirty="0"/>
              <a:t>则是有前后依赖，尽管可以使用</a:t>
            </a:r>
            <a:r>
              <a:rPr lang="en-US" dirty="0"/>
              <a:t>micro-batch</a:t>
            </a:r>
            <a:r>
              <a:rPr lang="zh-CN" altLang="en-US" dirty="0"/>
              <a:t>来缓解</a:t>
            </a:r>
            <a:r>
              <a:rPr lang="en-US" altLang="zh-CN" dirty="0"/>
              <a:t>GPU</a:t>
            </a:r>
            <a:r>
              <a:rPr lang="zh-CN" altLang="en-US" dirty="0"/>
              <a:t>等待时间，但是仍然会有</a:t>
            </a:r>
            <a:r>
              <a:rPr lang="en-US" dirty="0"/>
              <a:t>bubble time（</a:t>
            </a:r>
            <a:r>
              <a:rPr lang="zh-CN" altLang="en-US" dirty="0"/>
              <a:t>就是</a:t>
            </a:r>
            <a:r>
              <a:rPr lang="en-US" dirty="0"/>
              <a:t>GPU</a:t>
            </a:r>
            <a:r>
              <a:rPr lang="zh-CN" altLang="en-US" dirty="0"/>
              <a:t>空闲时间），浪费了</a:t>
            </a:r>
            <a:r>
              <a:rPr lang="en-US" dirty="0"/>
              <a:t>GPU</a:t>
            </a:r>
            <a:r>
              <a:rPr lang="zh-CN" altLang="en-US" dirty="0"/>
              <a:t>的算力，从而</a:t>
            </a:r>
            <a:r>
              <a:rPr lang="en-US" dirty="0"/>
              <a:t>PP</a:t>
            </a:r>
            <a:r>
              <a:rPr lang="zh-CN" altLang="en-US" dirty="0"/>
              <a:t>的训练速度可能会比</a:t>
            </a:r>
            <a:r>
              <a:rPr lang="en-US" dirty="0"/>
              <a:t>TP</a:t>
            </a:r>
            <a:r>
              <a:rPr lang="zh-CN" altLang="en-US" dirty="0"/>
              <a:t>慢一些；于此同时，</a:t>
            </a:r>
            <a:r>
              <a:rPr lang="en-US" dirty="0"/>
              <a:t>TP</a:t>
            </a:r>
            <a:r>
              <a:rPr lang="zh-CN" altLang="en-US" dirty="0"/>
              <a:t>的通信量要大于</a:t>
            </a:r>
            <a:r>
              <a:rPr lang="en-US" dirty="0"/>
              <a:t>PP，</a:t>
            </a:r>
            <a:r>
              <a:rPr lang="zh-CN" altLang="en-US" dirty="0"/>
              <a:t>这会带来一些开销，因此</a:t>
            </a:r>
            <a:r>
              <a:rPr lang="en-US" dirty="0"/>
              <a:t>TP</a:t>
            </a:r>
            <a:r>
              <a:rPr lang="zh-CN" altLang="en-US" dirty="0"/>
              <a:t>和</a:t>
            </a:r>
            <a:r>
              <a:rPr lang="en-US" dirty="0"/>
              <a:t>PP</a:t>
            </a:r>
            <a:r>
              <a:rPr lang="zh-CN" altLang="en-US" dirty="0"/>
              <a:t>到底那个快是不一定的，取决于节点内的</a:t>
            </a:r>
            <a:r>
              <a:rPr lang="en-US" dirty="0"/>
              <a:t>GPU</a:t>
            </a:r>
            <a:r>
              <a:rPr lang="zh-CN" altLang="en-US" dirty="0"/>
              <a:t>总线速度以及</a:t>
            </a:r>
            <a:r>
              <a:rPr lang="en-US" dirty="0"/>
              <a:t>TP</a:t>
            </a:r>
            <a:r>
              <a:rPr lang="zh-CN" altLang="en-US" dirty="0"/>
              <a:t>并行的数量和</a:t>
            </a:r>
            <a:r>
              <a:rPr lang="en-US" dirty="0"/>
              <a:t>PP</a:t>
            </a:r>
            <a:r>
              <a:rPr lang="zh-CN" altLang="en-US" dirty="0"/>
              <a:t>并行的数量等。</a:t>
            </a:r>
            <a:endParaRPr lang="en-US" altLang="zh-CN" dirty="0"/>
          </a:p>
          <a:p>
            <a:pPr lvl="2"/>
            <a:r>
              <a:rPr lang="zh-CN" altLang="en-US" dirty="0"/>
              <a:t>关于</a:t>
            </a:r>
            <a:r>
              <a:rPr lang="en-US" dirty="0"/>
              <a:t>TP/PP/ZERO</a:t>
            </a:r>
            <a:r>
              <a:rPr lang="zh-CN" altLang="en-US" dirty="0"/>
              <a:t>那个更快的说辞可以参考</a:t>
            </a:r>
            <a:r>
              <a:rPr lang="en-US" dirty="0"/>
              <a:t>HF</a:t>
            </a:r>
            <a:r>
              <a:rPr lang="zh-CN" altLang="en-US" dirty="0"/>
              <a:t>官网</a:t>
            </a:r>
            <a:r>
              <a:rPr lang="en-US" dirty="0">
                <a:hlinkClick r:id="rId2"/>
              </a:rPr>
              <a:t>https://huggingface.co/transformers/v4.9.0/parallelism.html</a:t>
            </a:r>
            <a:r>
              <a:rPr lang="en-US" dirty="0"/>
              <a:t>。</a:t>
            </a:r>
          </a:p>
          <a:p>
            <a:pPr lvl="2"/>
            <a:r>
              <a:rPr lang="zh-CN" altLang="en-US" b="1" dirty="0"/>
              <a:t>简单讲就是具体情况具体分析</a:t>
            </a:r>
            <a:r>
              <a:rPr lang="zh-CN" altLang="en-US" dirty="0"/>
              <a:t>：</a:t>
            </a:r>
            <a:r>
              <a:rPr lang="en-US" dirty="0"/>
              <a:t>With very fast intra-node connectivity of NVLINK or </a:t>
            </a:r>
            <a:r>
              <a:rPr lang="en-US" dirty="0" err="1"/>
              <a:t>NVSwitch</a:t>
            </a:r>
            <a:r>
              <a:rPr lang="en-US" dirty="0"/>
              <a:t> all three should be mostly on par, without these PP will be faster than TP and </a:t>
            </a:r>
            <a:r>
              <a:rPr lang="en-US" dirty="0" err="1"/>
              <a:t>ZeRO</a:t>
            </a:r>
            <a:r>
              <a:rPr lang="en-US" dirty="0"/>
              <a:t>. The degree of TP may also make a difference. Best to experiment to find the winner on your particular setup。</a:t>
            </a:r>
          </a:p>
          <a:p>
            <a:endParaRPr lang="en-US" dirty="0"/>
          </a:p>
        </p:txBody>
      </p:sp>
    </p:spTree>
    <p:extLst>
      <p:ext uri="{BB962C8B-B14F-4D97-AF65-F5344CB8AC3E}">
        <p14:creationId xmlns:p14="http://schemas.microsoft.com/office/powerpoint/2010/main" val="288649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F173-C235-4597-B02C-C36A5FCCE008}"/>
              </a:ext>
            </a:extLst>
          </p:cNvPr>
          <p:cNvSpPr>
            <a:spLocks noGrp="1"/>
          </p:cNvSpPr>
          <p:nvPr>
            <p:ph type="title"/>
          </p:nvPr>
        </p:nvSpPr>
        <p:spPr/>
        <p:txBody>
          <a:bodyPr/>
          <a:lstStyle/>
          <a:p>
            <a:r>
              <a:rPr lang="zh-CN" altLang="en-US" dirty="0"/>
              <a:t>参数高效的微调方式：</a:t>
            </a:r>
            <a:r>
              <a:rPr lang="en-US" altLang="zh-CN" dirty="0"/>
              <a:t>PEFT</a:t>
            </a:r>
            <a:endParaRPr lang="en-US" dirty="0"/>
          </a:p>
        </p:txBody>
      </p:sp>
      <p:pic>
        <p:nvPicPr>
          <p:cNvPr id="5" name="Content Placeholder 4">
            <a:extLst>
              <a:ext uri="{FF2B5EF4-FFF2-40B4-BE49-F238E27FC236}">
                <a16:creationId xmlns:a16="http://schemas.microsoft.com/office/drawing/2014/main" id="{A521E968-8C82-4662-AE31-2D613B64F0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0586" y="1926365"/>
            <a:ext cx="4869028" cy="2282700"/>
          </a:xfrm>
        </p:spPr>
      </p:pic>
      <p:pic>
        <p:nvPicPr>
          <p:cNvPr id="6" name="Picture 5">
            <a:extLst>
              <a:ext uri="{FF2B5EF4-FFF2-40B4-BE49-F238E27FC236}">
                <a16:creationId xmlns:a16="http://schemas.microsoft.com/office/drawing/2014/main" id="{93598C60-9408-4722-8AE3-0B685FBABBA9}"/>
              </a:ext>
            </a:extLst>
          </p:cNvPr>
          <p:cNvPicPr>
            <a:picLocks noChangeAspect="1"/>
          </p:cNvPicPr>
          <p:nvPr/>
        </p:nvPicPr>
        <p:blipFill>
          <a:blip r:embed="rId4"/>
          <a:stretch>
            <a:fillRect/>
          </a:stretch>
        </p:blipFill>
        <p:spPr>
          <a:xfrm>
            <a:off x="6563532" y="2018412"/>
            <a:ext cx="3897823" cy="1980151"/>
          </a:xfrm>
          <a:prstGeom prst="rect">
            <a:avLst/>
          </a:prstGeom>
        </p:spPr>
      </p:pic>
      <p:pic>
        <p:nvPicPr>
          <p:cNvPr id="7" name="Picture 6">
            <a:extLst>
              <a:ext uri="{FF2B5EF4-FFF2-40B4-BE49-F238E27FC236}">
                <a16:creationId xmlns:a16="http://schemas.microsoft.com/office/drawing/2014/main" id="{61E3F161-8A4D-48A3-8258-352110256BC8}"/>
              </a:ext>
            </a:extLst>
          </p:cNvPr>
          <p:cNvPicPr>
            <a:picLocks noChangeAspect="1"/>
          </p:cNvPicPr>
          <p:nvPr/>
        </p:nvPicPr>
        <p:blipFill>
          <a:blip r:embed="rId5"/>
          <a:stretch>
            <a:fillRect/>
          </a:stretch>
        </p:blipFill>
        <p:spPr>
          <a:xfrm>
            <a:off x="647700" y="4352925"/>
            <a:ext cx="10216612" cy="2143877"/>
          </a:xfrm>
          <a:prstGeom prst="rect">
            <a:avLst/>
          </a:prstGeom>
        </p:spPr>
      </p:pic>
    </p:spTree>
    <p:extLst>
      <p:ext uri="{BB962C8B-B14F-4D97-AF65-F5344CB8AC3E}">
        <p14:creationId xmlns:p14="http://schemas.microsoft.com/office/powerpoint/2010/main" val="839966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5FAC-F962-4EE8-9206-1AB08CB9C16B}"/>
              </a:ext>
            </a:extLst>
          </p:cNvPr>
          <p:cNvSpPr>
            <a:spLocks noGrp="1"/>
          </p:cNvSpPr>
          <p:nvPr>
            <p:ph type="title"/>
          </p:nvPr>
        </p:nvSpPr>
        <p:spPr>
          <a:xfrm>
            <a:off x="838200" y="2766218"/>
            <a:ext cx="10515600" cy="1325563"/>
          </a:xfrm>
        </p:spPr>
        <p:txBody>
          <a:bodyPr/>
          <a:lstStyle/>
          <a:p>
            <a:pPr algn="ctr"/>
            <a:r>
              <a:rPr lang="en-US" altLang="zh-CN" dirty="0" err="1"/>
              <a:t>Deepspeed</a:t>
            </a:r>
            <a:r>
              <a:rPr lang="zh-CN" altLang="en-US" dirty="0"/>
              <a:t>训练的实践</a:t>
            </a:r>
            <a:endParaRPr lang="en-US" dirty="0"/>
          </a:p>
        </p:txBody>
      </p:sp>
    </p:spTree>
    <p:extLst>
      <p:ext uri="{BB962C8B-B14F-4D97-AF65-F5344CB8AC3E}">
        <p14:creationId xmlns:p14="http://schemas.microsoft.com/office/powerpoint/2010/main" val="809468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FA79-E943-4109-9425-C863A7901E42}"/>
              </a:ext>
            </a:extLst>
          </p:cNvPr>
          <p:cNvSpPr>
            <a:spLocks noGrp="1"/>
          </p:cNvSpPr>
          <p:nvPr>
            <p:ph type="title"/>
          </p:nvPr>
        </p:nvSpPr>
        <p:spPr/>
        <p:txBody>
          <a:bodyPr/>
          <a:lstStyle/>
          <a:p>
            <a:r>
              <a:rPr lang="zh-CN" altLang="en-US" dirty="0"/>
              <a:t>使用</a:t>
            </a:r>
            <a:r>
              <a:rPr lang="en-US" altLang="zh-CN" dirty="0" err="1"/>
              <a:t>deepspeed</a:t>
            </a:r>
            <a:r>
              <a:rPr lang="zh-CN" altLang="en-US" dirty="0"/>
              <a:t>训练</a:t>
            </a:r>
            <a:r>
              <a:rPr lang="en-US" altLang="zh-CN" dirty="0"/>
              <a:t>, </a:t>
            </a:r>
            <a:r>
              <a:rPr lang="zh-CN" altLang="en-US" dirty="0"/>
              <a:t>如何选择</a:t>
            </a:r>
            <a:r>
              <a:rPr lang="en-US" altLang="zh-CN" dirty="0"/>
              <a:t>zero stage</a:t>
            </a:r>
            <a:r>
              <a:rPr lang="zh-CN" altLang="en-US" dirty="0"/>
              <a:t>？</a:t>
            </a:r>
            <a:endParaRPr lang="en-US" dirty="0"/>
          </a:p>
        </p:txBody>
      </p:sp>
      <p:sp>
        <p:nvSpPr>
          <p:cNvPr id="3" name="Content Placeholder 2">
            <a:extLst>
              <a:ext uri="{FF2B5EF4-FFF2-40B4-BE49-F238E27FC236}">
                <a16:creationId xmlns:a16="http://schemas.microsoft.com/office/drawing/2014/main" id="{05853636-821E-4833-8437-DE9BBFA5DE1D}"/>
              </a:ext>
            </a:extLst>
          </p:cNvPr>
          <p:cNvSpPr>
            <a:spLocks noGrp="1"/>
          </p:cNvSpPr>
          <p:nvPr>
            <p:ph idx="1"/>
          </p:nvPr>
        </p:nvSpPr>
        <p:spPr/>
        <p:txBody>
          <a:bodyPr>
            <a:normAutofit/>
          </a:bodyPr>
          <a:lstStyle/>
          <a:p>
            <a:r>
              <a:rPr lang="zh-CN" altLang="en-US" dirty="0"/>
              <a:t>速度：</a:t>
            </a:r>
            <a:r>
              <a:rPr lang="en-US" dirty="0"/>
              <a:t> Stage 0 (DDP) &gt; Stage 1 &gt; Stage 2 &gt; Stage 2 + offload &gt; Stage 3 &gt; Stage 3 + offloads</a:t>
            </a:r>
          </a:p>
          <a:p>
            <a:r>
              <a:rPr lang="en-US" dirty="0"/>
              <a:t>GPU Memory </a:t>
            </a:r>
            <a:r>
              <a:rPr lang="zh-CN" altLang="en-US" dirty="0"/>
              <a:t>效率：</a:t>
            </a:r>
            <a:r>
              <a:rPr lang="en-US" dirty="0"/>
              <a:t> Stage 0 (DDP) &lt; Stage 1 &lt; Stage 2 &lt; Stage 2 + offload &lt; Stage 3 &lt; Stage 3 + offloads</a:t>
            </a:r>
          </a:p>
          <a:p>
            <a:r>
              <a:rPr lang="zh-CN" altLang="en-US" b="1" dirty="0"/>
              <a:t>宗旨</a:t>
            </a:r>
            <a:r>
              <a:rPr lang="zh-CN" altLang="en-US" dirty="0"/>
              <a:t>：</a:t>
            </a:r>
            <a:endParaRPr lang="en-US" altLang="zh-CN" dirty="0"/>
          </a:p>
          <a:p>
            <a:pPr lvl="1"/>
            <a:r>
              <a:rPr lang="zh-CN" altLang="en-US" dirty="0"/>
              <a:t>先设定</a:t>
            </a:r>
            <a:r>
              <a:rPr lang="en-US" altLang="zh-CN" dirty="0"/>
              <a:t>per device train batch size </a:t>
            </a:r>
            <a:r>
              <a:rPr lang="zh-CN" altLang="en-US" dirty="0"/>
              <a:t>为</a:t>
            </a:r>
            <a:r>
              <a:rPr lang="en-US" altLang="zh-CN" dirty="0"/>
              <a:t>1</a:t>
            </a:r>
            <a:r>
              <a:rPr lang="zh-CN" altLang="en-US" dirty="0"/>
              <a:t>；</a:t>
            </a:r>
            <a:endParaRPr lang="en-US" altLang="zh-CN" dirty="0"/>
          </a:p>
          <a:p>
            <a:pPr lvl="1"/>
            <a:r>
              <a:rPr lang="zh-CN" altLang="en-US" dirty="0"/>
              <a:t>然后选择最快的方法：如果发生</a:t>
            </a:r>
            <a:r>
              <a:rPr lang="en-US" altLang="zh-CN" dirty="0"/>
              <a:t>OOM</a:t>
            </a:r>
            <a:r>
              <a:rPr lang="zh-CN" altLang="en-US" dirty="0"/>
              <a:t>，则进入下一个阶段；否则尝试把</a:t>
            </a:r>
            <a:r>
              <a:rPr lang="en-US" altLang="zh-CN" dirty="0"/>
              <a:t>per device train batch size </a:t>
            </a:r>
            <a:r>
              <a:rPr lang="zh-CN" altLang="en-US" dirty="0"/>
              <a:t>变大，直到发生</a:t>
            </a:r>
            <a:r>
              <a:rPr lang="en-US" altLang="zh-CN" dirty="0"/>
              <a:t>OOM</a:t>
            </a:r>
            <a:r>
              <a:rPr lang="zh-CN" altLang="en-US" dirty="0"/>
              <a:t>；</a:t>
            </a:r>
            <a:endParaRPr lang="en-US" altLang="zh-CN" dirty="0"/>
          </a:p>
          <a:p>
            <a:pPr lvl="1"/>
            <a:r>
              <a:rPr lang="zh-CN" altLang="en-US" dirty="0"/>
              <a:t>设置</a:t>
            </a:r>
            <a:r>
              <a:rPr lang="en-US" altLang="zh-CN" dirty="0"/>
              <a:t>per device eval batch size</a:t>
            </a:r>
            <a:r>
              <a:rPr lang="zh-CN" altLang="en-US" dirty="0"/>
              <a:t>大一些</a:t>
            </a:r>
            <a:endParaRPr lang="en-US" altLang="zh-CN" dirty="0"/>
          </a:p>
          <a:p>
            <a:pPr lvl="1"/>
            <a:endParaRPr lang="en-US" dirty="0"/>
          </a:p>
        </p:txBody>
      </p:sp>
    </p:spTree>
    <p:extLst>
      <p:ext uri="{BB962C8B-B14F-4D97-AF65-F5344CB8AC3E}">
        <p14:creationId xmlns:p14="http://schemas.microsoft.com/office/powerpoint/2010/main" val="36167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92E6-BF7F-4B85-899B-BA5137DF1E2F}"/>
              </a:ext>
            </a:extLst>
          </p:cNvPr>
          <p:cNvSpPr>
            <a:spLocks noGrp="1"/>
          </p:cNvSpPr>
          <p:nvPr>
            <p:ph type="title"/>
          </p:nvPr>
        </p:nvSpPr>
        <p:spPr>
          <a:xfrm>
            <a:off x="838200" y="608965"/>
            <a:ext cx="10515600" cy="1325563"/>
          </a:xfrm>
        </p:spPr>
        <p:txBody>
          <a:bodyPr>
            <a:normAutofit fontScale="90000"/>
          </a:bodyPr>
          <a:lstStyle/>
          <a:p>
            <a:r>
              <a:rPr lang="en-US" altLang="zh-CN" dirty="0" err="1"/>
              <a:t>deepspeed</a:t>
            </a:r>
            <a:r>
              <a:rPr lang="en-US" altLang="zh-CN" dirty="0"/>
              <a:t> config</a:t>
            </a:r>
            <a:r>
              <a:rPr lang="zh-CN" altLang="en-US" dirty="0"/>
              <a:t>文件的参数</a:t>
            </a:r>
            <a:r>
              <a:rPr lang="en-US" dirty="0"/>
              <a:t>stage3_gather_16bit_weights_on_model_save</a:t>
            </a:r>
            <a:r>
              <a:rPr lang="zh-CN" altLang="en-US" dirty="0"/>
              <a:t>的设定</a:t>
            </a:r>
            <a:endParaRPr lang="en-US" dirty="0"/>
          </a:p>
        </p:txBody>
      </p:sp>
      <p:sp>
        <p:nvSpPr>
          <p:cNvPr id="3" name="Content Placeholder 2">
            <a:extLst>
              <a:ext uri="{FF2B5EF4-FFF2-40B4-BE49-F238E27FC236}">
                <a16:creationId xmlns:a16="http://schemas.microsoft.com/office/drawing/2014/main" id="{3C8CF5D7-361D-461C-8729-C842F2F594B1}"/>
              </a:ext>
            </a:extLst>
          </p:cNvPr>
          <p:cNvSpPr>
            <a:spLocks noGrp="1"/>
          </p:cNvSpPr>
          <p:nvPr>
            <p:ph idx="1"/>
          </p:nvPr>
        </p:nvSpPr>
        <p:spPr>
          <a:xfrm>
            <a:off x="838200" y="2285999"/>
            <a:ext cx="10515600" cy="3890963"/>
          </a:xfrm>
        </p:spPr>
        <p:txBody>
          <a:bodyPr>
            <a:normAutofit fontScale="92500"/>
          </a:bodyPr>
          <a:lstStyle/>
          <a:p>
            <a:r>
              <a:rPr lang="zh-CN" altLang="en-US" dirty="0"/>
              <a:t>如果</a:t>
            </a:r>
            <a:r>
              <a:rPr lang="en-US" dirty="0"/>
              <a:t>stage3_gather_16bit_weights_on_model_save</a:t>
            </a:r>
            <a:r>
              <a:rPr lang="zh-CN" altLang="en-US" dirty="0"/>
              <a:t>设置为</a:t>
            </a:r>
            <a:r>
              <a:rPr lang="en-US" altLang="zh-CN" dirty="0"/>
              <a:t>false</a:t>
            </a:r>
            <a:r>
              <a:rPr lang="zh-CN" altLang="en-US" dirty="0"/>
              <a:t>：</a:t>
            </a:r>
            <a:endParaRPr lang="en-US" altLang="zh-CN" dirty="0"/>
          </a:p>
          <a:p>
            <a:pPr lvl="1"/>
            <a:r>
              <a:rPr lang="zh-CN" altLang="en-US" dirty="0"/>
              <a:t>那么训练完的模型格式是</a:t>
            </a:r>
            <a:r>
              <a:rPr lang="en-US" altLang="zh-CN" dirty="0"/>
              <a:t>zero </a:t>
            </a:r>
            <a:r>
              <a:rPr lang="en-US" altLang="zh-CN" dirty="0" err="1"/>
              <a:t>sharded</a:t>
            </a:r>
            <a:r>
              <a:rPr lang="en-US" altLang="zh-CN" dirty="0"/>
              <a:t> checkpoint</a:t>
            </a:r>
            <a:r>
              <a:rPr lang="zh-CN" altLang="en-US" dirty="0"/>
              <a:t>，需要使用大内存的</a:t>
            </a:r>
            <a:r>
              <a:rPr lang="en-US" dirty="0"/>
              <a:t>studio</a:t>
            </a:r>
            <a:r>
              <a:rPr lang="zh-CN" altLang="en-US" dirty="0"/>
              <a:t>实例</a:t>
            </a:r>
            <a:r>
              <a:rPr lang="en-US" altLang="zh-CN" dirty="0"/>
              <a:t>/</a:t>
            </a:r>
            <a:r>
              <a:rPr lang="en-US" dirty="0"/>
              <a:t>kernel gateway</a:t>
            </a:r>
            <a:r>
              <a:rPr lang="zh-CN" altLang="en-US" dirty="0"/>
              <a:t>实例来借助脚本</a:t>
            </a:r>
            <a:r>
              <a:rPr lang="en-US" dirty="0"/>
              <a:t>zero_to_fp32.py</a:t>
            </a:r>
            <a:r>
              <a:rPr lang="zh-CN" altLang="en-US" dirty="0"/>
              <a:t>把</a:t>
            </a:r>
            <a:r>
              <a:rPr lang="en-US" altLang="zh-CN" dirty="0"/>
              <a:t>zero shared checkpoint</a:t>
            </a:r>
            <a:r>
              <a:rPr lang="zh-CN" altLang="en-US" dirty="0"/>
              <a:t>转换为</a:t>
            </a:r>
            <a:r>
              <a:rPr lang="en-US" dirty="0"/>
              <a:t>python </a:t>
            </a:r>
            <a:r>
              <a:rPr lang="en-US" dirty="0" err="1"/>
              <a:t>modle</a:t>
            </a:r>
            <a:r>
              <a:rPr lang="en-US" dirty="0"/>
              <a:t> bin</a:t>
            </a:r>
            <a:r>
              <a:rPr lang="zh-CN" altLang="en-US" dirty="0"/>
              <a:t>，且需要把</a:t>
            </a:r>
            <a:r>
              <a:rPr lang="en-US" dirty="0" err="1"/>
              <a:t>config.json</a:t>
            </a:r>
            <a:r>
              <a:rPr lang="zh-CN" altLang="en-US" dirty="0"/>
              <a:t>中的</a:t>
            </a:r>
            <a:r>
              <a:rPr lang="en-US" dirty="0" err="1"/>
              <a:t>torch_dtype</a:t>
            </a:r>
            <a:r>
              <a:rPr lang="zh-CN" altLang="en-US" dirty="0"/>
              <a:t>修改为 </a:t>
            </a:r>
            <a:r>
              <a:rPr lang="en-US" dirty="0"/>
              <a:t>float32</a:t>
            </a:r>
            <a:r>
              <a:rPr lang="zh-CN" altLang="en-US" dirty="0"/>
              <a:t>。</a:t>
            </a:r>
            <a:endParaRPr lang="en-US" altLang="zh-CN" dirty="0"/>
          </a:p>
          <a:p>
            <a:r>
              <a:rPr lang="zh-CN" altLang="en-US" dirty="0"/>
              <a:t>如果</a:t>
            </a:r>
            <a:r>
              <a:rPr lang="en-US" dirty="0"/>
              <a:t>stage3_gather_16bit_weights_on_model_save</a:t>
            </a:r>
            <a:r>
              <a:rPr lang="zh-CN" altLang="en-US" dirty="0"/>
              <a:t>设置为</a:t>
            </a:r>
            <a:r>
              <a:rPr lang="en-US" dirty="0"/>
              <a:t>true</a:t>
            </a:r>
            <a:r>
              <a:rPr lang="zh-CN" altLang="en-US" dirty="0"/>
              <a:t>：</a:t>
            </a:r>
            <a:endParaRPr lang="en-US" altLang="zh-CN" dirty="0"/>
          </a:p>
          <a:p>
            <a:pPr lvl="1"/>
            <a:r>
              <a:rPr lang="zh-CN" altLang="en-US" dirty="0"/>
              <a:t>训练完模型保存的格式就是</a:t>
            </a:r>
            <a:r>
              <a:rPr lang="en-US" dirty="0" err="1"/>
              <a:t>pytorch</a:t>
            </a:r>
            <a:r>
              <a:rPr lang="en-US" dirty="0"/>
              <a:t> model bin</a:t>
            </a:r>
            <a:r>
              <a:rPr lang="zh-CN" altLang="en-US" dirty="0"/>
              <a:t>。</a:t>
            </a:r>
            <a:endParaRPr lang="en-US" altLang="zh-CN" dirty="0"/>
          </a:p>
          <a:p>
            <a:r>
              <a:rPr lang="zh-CN" altLang="en-US" dirty="0"/>
              <a:t>两种方式各有优缺点：</a:t>
            </a:r>
            <a:endParaRPr lang="en-US" altLang="zh-CN" dirty="0"/>
          </a:p>
          <a:p>
            <a:pPr lvl="1"/>
            <a:r>
              <a:rPr lang="zh-CN" altLang="en-US" dirty="0"/>
              <a:t>前者是训练时速度会快一点，但是训练完需要自己手动转模型格式；</a:t>
            </a:r>
            <a:endParaRPr lang="en-US" altLang="zh-CN" dirty="0"/>
          </a:p>
          <a:p>
            <a:pPr lvl="1"/>
            <a:r>
              <a:rPr lang="zh-CN" altLang="en-US" dirty="0"/>
              <a:t>后者是训练时速度会慢一些，但是训练完模型就保存为</a:t>
            </a:r>
            <a:r>
              <a:rPr lang="en-US" altLang="zh-CN" dirty="0" err="1"/>
              <a:t>pytorch</a:t>
            </a:r>
            <a:r>
              <a:rPr lang="en-US" altLang="zh-CN" dirty="0"/>
              <a:t> model bin</a:t>
            </a:r>
            <a:r>
              <a:rPr lang="zh-CN" altLang="en-US" dirty="0"/>
              <a:t>格式了。</a:t>
            </a:r>
            <a:endParaRPr lang="en-US" dirty="0"/>
          </a:p>
        </p:txBody>
      </p:sp>
    </p:spTree>
    <p:extLst>
      <p:ext uri="{BB962C8B-B14F-4D97-AF65-F5344CB8AC3E}">
        <p14:creationId xmlns:p14="http://schemas.microsoft.com/office/powerpoint/2010/main" val="429547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C197-8049-43F0-838B-544215BCF1D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59602-A6A0-4A2A-80E8-4E015DF96958}"/>
              </a:ext>
            </a:extLst>
          </p:cNvPr>
          <p:cNvSpPr>
            <a:spLocks noGrp="1"/>
          </p:cNvSpPr>
          <p:nvPr>
            <p:ph idx="1"/>
          </p:nvPr>
        </p:nvSpPr>
        <p:spPr/>
        <p:txBody>
          <a:bodyPr>
            <a:normAutofit/>
          </a:bodyPr>
          <a:lstStyle/>
          <a:p>
            <a:r>
              <a:rPr lang="en-US" dirty="0" err="1"/>
              <a:t>dee</a:t>
            </a:r>
            <a:r>
              <a:rPr lang="en-US" altLang="zh-CN" dirty="0" err="1"/>
              <a:t>p</a:t>
            </a:r>
            <a:r>
              <a:rPr lang="en-US" dirty="0" err="1"/>
              <a:t>speed</a:t>
            </a:r>
            <a:r>
              <a:rPr lang="zh-CN" altLang="en-US" dirty="0"/>
              <a:t>跑</a:t>
            </a:r>
            <a:r>
              <a:rPr lang="en-US" dirty="0"/>
              <a:t>bp16</a:t>
            </a:r>
            <a:r>
              <a:rPr lang="zh-CN" altLang="en-US" dirty="0"/>
              <a:t>训练是正常的，但是使用</a:t>
            </a:r>
            <a:r>
              <a:rPr lang="en-US" dirty="0" err="1"/>
              <a:t>deepspeed</a:t>
            </a:r>
            <a:r>
              <a:rPr lang="en-US" dirty="0"/>
              <a:t> inference</a:t>
            </a:r>
            <a:r>
              <a:rPr lang="zh-CN" altLang="en-US" dirty="0"/>
              <a:t>的时候不支持</a:t>
            </a:r>
            <a:r>
              <a:rPr lang="en-US" dirty="0"/>
              <a:t>bp16</a:t>
            </a:r>
            <a:r>
              <a:rPr lang="zh-CN" altLang="en-US" dirty="0"/>
              <a:t>，</a:t>
            </a:r>
            <a:r>
              <a:rPr lang="en-US" dirty="0"/>
              <a:t> </a:t>
            </a:r>
            <a:r>
              <a:rPr lang="zh-CN" altLang="en-US" dirty="0"/>
              <a:t>只是支持</a:t>
            </a:r>
            <a:r>
              <a:rPr lang="en-US" dirty="0"/>
              <a:t>fp32，fp16</a:t>
            </a:r>
            <a:r>
              <a:rPr lang="zh-CN" altLang="en-US" dirty="0"/>
              <a:t>和</a:t>
            </a:r>
            <a:r>
              <a:rPr lang="en-US" dirty="0"/>
              <a:t>int8。</a:t>
            </a:r>
          </a:p>
          <a:p>
            <a:r>
              <a:rPr lang="zh-CN" altLang="en-US" dirty="0"/>
              <a:t>在 </a:t>
            </a:r>
            <a:r>
              <a:rPr lang="en-US" altLang="zh-CN" dirty="0" err="1"/>
              <a:t>SageMaker</a:t>
            </a:r>
            <a:r>
              <a:rPr lang="en-US" altLang="zh-CN" dirty="0"/>
              <a:t> </a:t>
            </a:r>
            <a:r>
              <a:rPr lang="zh-CN" altLang="en-US" dirty="0"/>
              <a:t>的多个节点上使用 </a:t>
            </a:r>
            <a:r>
              <a:rPr lang="en-US" altLang="zh-CN" dirty="0" err="1"/>
              <a:t>deepspeed</a:t>
            </a:r>
            <a:r>
              <a:rPr lang="en-US" altLang="zh-CN" dirty="0"/>
              <a:t> zero stage</a:t>
            </a:r>
            <a:r>
              <a:rPr lang="zh-CN" altLang="en-US" dirty="0"/>
              <a:t> </a:t>
            </a:r>
            <a:r>
              <a:rPr lang="en-US" altLang="zh-CN" dirty="0"/>
              <a:t>2 </a:t>
            </a:r>
            <a:r>
              <a:rPr lang="zh-CN" altLang="en-US" dirty="0"/>
              <a:t>训练 </a:t>
            </a:r>
            <a:r>
              <a:rPr lang="en-US" altLang="zh-CN" dirty="0"/>
              <a:t>LLM </a:t>
            </a:r>
            <a:r>
              <a:rPr lang="zh-CN" altLang="en-US" dirty="0"/>
              <a:t>时，它可能会挂起直到 </a:t>
            </a:r>
            <a:r>
              <a:rPr lang="en-US" altLang="zh-CN" dirty="0"/>
              <a:t>NCCL </a:t>
            </a:r>
            <a:r>
              <a:rPr lang="zh-CN" altLang="en-US" dirty="0"/>
              <a:t>通信超时。 </a:t>
            </a:r>
            <a:endParaRPr lang="en-US" altLang="zh-CN" dirty="0"/>
          </a:p>
          <a:p>
            <a:pPr lvl="1"/>
            <a:r>
              <a:rPr lang="zh-CN" altLang="en-US" dirty="0"/>
              <a:t>发生这种情况时，可以从 </a:t>
            </a:r>
            <a:r>
              <a:rPr lang="en-US" altLang="zh-CN" dirty="0"/>
              <a:t>Amazon </a:t>
            </a:r>
            <a:r>
              <a:rPr lang="en-US" altLang="zh-CN" dirty="0" err="1"/>
              <a:t>cloudwatch</a:t>
            </a:r>
            <a:r>
              <a:rPr lang="en-US" altLang="zh-CN" dirty="0"/>
              <a:t> </a:t>
            </a:r>
            <a:r>
              <a:rPr lang="zh-CN" altLang="en-US" dirty="0"/>
              <a:t>检查训练实例的 </a:t>
            </a:r>
            <a:r>
              <a:rPr lang="en-US" altLang="zh-CN" dirty="0"/>
              <a:t>GPU </a:t>
            </a:r>
            <a:r>
              <a:rPr lang="zh-CN" altLang="en-US" dirty="0"/>
              <a:t>显存使用率。 在我的实验中，</a:t>
            </a:r>
            <a:r>
              <a:rPr lang="en-US" altLang="zh-CN" dirty="0"/>
              <a:t>GPU</a:t>
            </a:r>
            <a:r>
              <a:rPr lang="zh-CN" altLang="en-US" dirty="0"/>
              <a:t>显存使用率几乎已满（但没有发生</a:t>
            </a:r>
            <a:r>
              <a:rPr lang="en-US" altLang="zh-CN" dirty="0"/>
              <a:t>OOM</a:t>
            </a:r>
            <a:r>
              <a:rPr lang="zh-CN" altLang="en-US" dirty="0"/>
              <a:t>），</a:t>
            </a:r>
            <a:r>
              <a:rPr lang="zh-CN" altLang="en-US" b="1" dirty="0"/>
              <a:t>这可能是一个信号让你切换到</a:t>
            </a:r>
            <a:r>
              <a:rPr lang="en-US" altLang="zh-CN" b="1" dirty="0"/>
              <a:t>zero 3</a:t>
            </a:r>
            <a:r>
              <a:rPr lang="zh-CN" altLang="en-US" dirty="0"/>
              <a:t>（切换到</a:t>
            </a:r>
            <a:r>
              <a:rPr lang="en-US" altLang="zh-CN" dirty="0"/>
              <a:t>zero 3</a:t>
            </a:r>
            <a:r>
              <a:rPr lang="zh-CN" altLang="en-US" dirty="0"/>
              <a:t>以后，</a:t>
            </a:r>
            <a:r>
              <a:rPr lang="en-US" altLang="zh-CN" dirty="0"/>
              <a:t>fix</a:t>
            </a:r>
            <a:r>
              <a:rPr lang="zh-CN" altLang="en-US" dirty="0"/>
              <a:t>了这个</a:t>
            </a:r>
            <a:r>
              <a:rPr lang="en-US" altLang="zh-CN" dirty="0"/>
              <a:t>issue</a:t>
            </a:r>
            <a:r>
              <a:rPr lang="zh-CN" altLang="en-US" dirty="0"/>
              <a:t>）。</a:t>
            </a:r>
            <a:endParaRPr lang="en-US" dirty="0"/>
          </a:p>
        </p:txBody>
      </p:sp>
    </p:spTree>
    <p:extLst>
      <p:ext uri="{BB962C8B-B14F-4D97-AF65-F5344CB8AC3E}">
        <p14:creationId xmlns:p14="http://schemas.microsoft.com/office/powerpoint/2010/main" val="4206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5976-B3CD-4A89-A62A-40E0042E6C77}"/>
              </a:ext>
            </a:extLst>
          </p:cNvPr>
          <p:cNvSpPr>
            <a:spLocks noGrp="1"/>
          </p:cNvSpPr>
          <p:nvPr>
            <p:ph type="title"/>
          </p:nvPr>
        </p:nvSpPr>
        <p:spPr/>
        <p:txBody>
          <a:bodyPr/>
          <a:lstStyle/>
          <a:p>
            <a:r>
              <a:rPr lang="en-US" altLang="zh-CN" dirty="0"/>
              <a:t>GPT2 tokenizer</a:t>
            </a:r>
            <a:endParaRPr lang="en-US" dirty="0"/>
          </a:p>
        </p:txBody>
      </p:sp>
      <p:sp>
        <p:nvSpPr>
          <p:cNvPr id="3" name="Content Placeholder 2">
            <a:extLst>
              <a:ext uri="{FF2B5EF4-FFF2-40B4-BE49-F238E27FC236}">
                <a16:creationId xmlns:a16="http://schemas.microsoft.com/office/drawing/2014/main" id="{91E9634A-5098-4B3C-80E3-DE647696F256}"/>
              </a:ext>
            </a:extLst>
          </p:cNvPr>
          <p:cNvSpPr>
            <a:spLocks noGrp="1"/>
          </p:cNvSpPr>
          <p:nvPr>
            <p:ph idx="1"/>
          </p:nvPr>
        </p:nvSpPr>
        <p:spPr>
          <a:xfrm>
            <a:off x="838200" y="1795145"/>
            <a:ext cx="10515600" cy="4351338"/>
          </a:xfrm>
        </p:spPr>
        <p:txBody>
          <a:bodyPr/>
          <a:lstStyle/>
          <a:p>
            <a:r>
              <a:rPr lang="zh-CN" altLang="en-US" dirty="0"/>
              <a:t>使用</a:t>
            </a:r>
            <a:r>
              <a:rPr lang="en-US" altLang="zh-CN" dirty="0"/>
              <a:t>GPT2</a:t>
            </a:r>
            <a:r>
              <a:rPr lang="zh-CN" altLang="en-US" dirty="0"/>
              <a:t>的</a:t>
            </a:r>
            <a:r>
              <a:rPr lang="en-US" altLang="zh-CN" dirty="0"/>
              <a:t>tokenizer</a:t>
            </a:r>
            <a:r>
              <a:rPr lang="zh-CN" altLang="en-US" dirty="0"/>
              <a:t>，对于中文句子的</a:t>
            </a:r>
            <a:r>
              <a:rPr lang="en-US" altLang="zh-CN" dirty="0"/>
              <a:t>token</a:t>
            </a:r>
            <a:r>
              <a:rPr lang="zh-CN" altLang="en-US" dirty="0"/>
              <a:t>切分如下</a:t>
            </a:r>
            <a:endParaRPr lang="en-US" altLang="zh-CN" dirty="0"/>
          </a:p>
          <a:p>
            <a:pPr lvl="1"/>
            <a:r>
              <a:rPr lang="zh-CN" altLang="en-US" dirty="0"/>
              <a:t>有的汉字一个</a:t>
            </a:r>
            <a:r>
              <a:rPr lang="en-US" altLang="zh-CN" dirty="0"/>
              <a:t>token</a:t>
            </a:r>
            <a:r>
              <a:rPr lang="zh-CN" altLang="en-US" dirty="0"/>
              <a:t>比如”中”，有的汉字用</a:t>
            </a:r>
            <a:r>
              <a:rPr lang="en-US" altLang="zh-CN" dirty="0"/>
              <a:t>2</a:t>
            </a:r>
            <a:r>
              <a:rPr lang="zh-CN" altLang="en-US" dirty="0"/>
              <a:t>个</a:t>
            </a:r>
            <a:r>
              <a:rPr lang="en-US" altLang="zh-CN" dirty="0"/>
              <a:t>token</a:t>
            </a:r>
            <a:r>
              <a:rPr lang="zh-CN" altLang="en-US" dirty="0"/>
              <a:t>比如”我”，有的汉字用</a:t>
            </a:r>
            <a:r>
              <a:rPr lang="en-US" altLang="zh-CN" dirty="0"/>
              <a:t>3</a:t>
            </a:r>
            <a:r>
              <a:rPr lang="zh-CN" altLang="en-US" dirty="0"/>
              <a:t>个</a:t>
            </a:r>
            <a:r>
              <a:rPr lang="en-US" altLang="zh-CN" dirty="0"/>
              <a:t>token</a:t>
            </a:r>
            <a:r>
              <a:rPr lang="zh-CN" altLang="en-US" dirty="0"/>
              <a:t>比如”喜”。估算的话平均每个汉字</a:t>
            </a:r>
            <a:r>
              <a:rPr lang="en-US" altLang="zh-CN" dirty="0"/>
              <a:t>2</a:t>
            </a:r>
            <a:r>
              <a:rPr lang="zh-CN" altLang="en-US" dirty="0"/>
              <a:t>个</a:t>
            </a:r>
            <a:r>
              <a:rPr lang="en-US" altLang="zh-CN" dirty="0"/>
              <a:t>token</a:t>
            </a:r>
            <a:r>
              <a:rPr lang="zh-CN" altLang="en-US" dirty="0"/>
              <a:t>左右。</a:t>
            </a:r>
            <a:endParaRPr lang="en-US" dirty="0"/>
          </a:p>
        </p:txBody>
      </p:sp>
      <p:pic>
        <p:nvPicPr>
          <p:cNvPr id="4" name="Picture 3">
            <a:extLst>
              <a:ext uri="{FF2B5EF4-FFF2-40B4-BE49-F238E27FC236}">
                <a16:creationId xmlns:a16="http://schemas.microsoft.com/office/drawing/2014/main" id="{24000E9F-742F-43AF-A523-4D5551968ED4}"/>
              </a:ext>
            </a:extLst>
          </p:cNvPr>
          <p:cNvPicPr/>
          <p:nvPr/>
        </p:nvPicPr>
        <p:blipFill>
          <a:blip r:embed="rId2"/>
          <a:stretch>
            <a:fillRect/>
          </a:stretch>
        </p:blipFill>
        <p:spPr>
          <a:xfrm>
            <a:off x="1630680" y="3093720"/>
            <a:ext cx="8778240" cy="3399155"/>
          </a:xfrm>
          <a:prstGeom prst="rect">
            <a:avLst/>
          </a:prstGeom>
        </p:spPr>
      </p:pic>
    </p:spTree>
    <p:extLst>
      <p:ext uri="{BB962C8B-B14F-4D97-AF65-F5344CB8AC3E}">
        <p14:creationId xmlns:p14="http://schemas.microsoft.com/office/powerpoint/2010/main" val="2188076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0F5F-48B5-43CA-9F4F-16082E232E2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86545C3-2713-44B6-B9F8-E0E5FE9D6709}"/>
              </a:ext>
            </a:extLst>
          </p:cNvPr>
          <p:cNvSpPr>
            <a:spLocks noGrp="1"/>
          </p:cNvSpPr>
          <p:nvPr>
            <p:ph idx="1"/>
          </p:nvPr>
        </p:nvSpPr>
        <p:spPr/>
        <p:txBody>
          <a:bodyPr/>
          <a:lstStyle/>
          <a:p>
            <a:r>
              <a:rPr lang="zh-CN" altLang="en-US" dirty="0"/>
              <a:t>默认情况下，</a:t>
            </a:r>
            <a:r>
              <a:rPr lang="en-US" altLang="zh-CN" dirty="0" err="1"/>
              <a:t>DeepSpeed</a:t>
            </a:r>
            <a:r>
              <a:rPr lang="en-US" altLang="zh-CN" dirty="0"/>
              <a:t> </a:t>
            </a:r>
            <a:r>
              <a:rPr lang="zh-CN" altLang="en-US" dirty="0"/>
              <a:t>期望多节点环境使用共享存储。 如果不是这样，每个节点只能看到本地文件系统，则需要将 </a:t>
            </a:r>
            <a:r>
              <a:rPr lang="en-US" altLang="zh-CN" dirty="0"/>
              <a:t>Seq2SeqTrainingArguments API </a:t>
            </a:r>
            <a:r>
              <a:rPr lang="zh-CN" altLang="en-US" dirty="0"/>
              <a:t>或 </a:t>
            </a:r>
            <a:r>
              <a:rPr lang="en-US" altLang="zh-CN" dirty="0" err="1"/>
              <a:t>TrainingArguments</a:t>
            </a:r>
            <a:r>
              <a:rPr lang="en-US" altLang="zh-CN" dirty="0"/>
              <a:t> API </a:t>
            </a:r>
            <a:r>
              <a:rPr lang="zh-CN" altLang="en-US" dirty="0"/>
              <a:t>的参数</a:t>
            </a:r>
            <a:r>
              <a:rPr lang="zh-CN" altLang="en-US" b="1" dirty="0"/>
              <a:t>“</a:t>
            </a:r>
            <a:r>
              <a:rPr lang="en-US" altLang="zh-CN" b="1" dirty="0" err="1"/>
              <a:t>save_on_each_node</a:t>
            </a:r>
            <a:r>
              <a:rPr lang="en-US" altLang="zh-CN" b="1" dirty="0"/>
              <a:t>”</a:t>
            </a:r>
            <a:r>
              <a:rPr lang="zh-CN" altLang="en-US" b="1" dirty="0"/>
              <a:t>设置为 </a:t>
            </a:r>
            <a:r>
              <a:rPr lang="en-US" altLang="zh-CN" b="1" dirty="0"/>
              <a:t>true</a:t>
            </a:r>
            <a:r>
              <a:rPr lang="zh-CN" altLang="en-US" dirty="0"/>
              <a:t>。</a:t>
            </a:r>
            <a:endParaRPr lang="en-US" altLang="zh-CN" dirty="0"/>
          </a:p>
          <a:p>
            <a:r>
              <a:rPr lang="zh-CN" altLang="en-US" dirty="0"/>
              <a:t>当你的训练脚本会从网站下载一些东西时（比如</a:t>
            </a:r>
            <a:r>
              <a:rPr lang="en-US" altLang="zh-CN" dirty="0" err="1"/>
              <a:t>nltk.downlaod</a:t>
            </a:r>
            <a:r>
              <a:rPr lang="en-US" altLang="zh-CN" dirty="0"/>
              <a:t>(“</a:t>
            </a:r>
            <a:r>
              <a:rPr lang="en-US" altLang="zh-CN" dirty="0" err="1"/>
              <a:t>punkt</a:t>
            </a:r>
            <a:r>
              <a:rPr lang="en-US" altLang="zh-CN" dirty="0"/>
              <a:t>”)</a:t>
            </a:r>
            <a:r>
              <a:rPr lang="zh-CN" altLang="en-US" dirty="0"/>
              <a:t>），你应该</a:t>
            </a:r>
            <a:r>
              <a:rPr lang="zh-CN" altLang="en-US" b="1" dirty="0"/>
              <a:t>确保当前节点只有一个进程比如</a:t>
            </a:r>
            <a:r>
              <a:rPr lang="en-US" altLang="zh-CN" b="1" dirty="0"/>
              <a:t>local rank 0</a:t>
            </a:r>
            <a:r>
              <a:rPr lang="zh-CN" altLang="en-US" b="1" dirty="0"/>
              <a:t>来下载文件</a:t>
            </a:r>
            <a:r>
              <a:rPr lang="zh-CN" altLang="en-US" dirty="0"/>
              <a:t>，否则可能会导致训练失败。</a:t>
            </a:r>
            <a:endParaRPr lang="en-US" altLang="zh-CN" dirty="0"/>
          </a:p>
          <a:p>
            <a:pPr lvl="1"/>
            <a:r>
              <a:rPr lang="zh-CN" altLang="en-US" dirty="0"/>
              <a:t>如果你使用 </a:t>
            </a:r>
            <a:r>
              <a:rPr lang="en-US" altLang="zh-CN" dirty="0" err="1"/>
              <a:t>torch.distributed.launch</a:t>
            </a:r>
            <a:r>
              <a:rPr lang="zh-CN" altLang="en-US" dirty="0"/>
              <a:t>，可以利用</a:t>
            </a:r>
            <a:r>
              <a:rPr lang="en-US" dirty="0" err="1"/>
              <a:t>torch.distributed.barrier</a:t>
            </a:r>
            <a:r>
              <a:rPr lang="en-US" dirty="0"/>
              <a:t>()</a:t>
            </a:r>
            <a:r>
              <a:rPr lang="zh-CN" altLang="en-US" dirty="0"/>
              <a:t>函数来实现这个目的。</a:t>
            </a:r>
            <a:endParaRPr lang="en-US" altLang="zh-CN" dirty="0"/>
          </a:p>
          <a:p>
            <a:endParaRPr lang="en-US" dirty="0"/>
          </a:p>
        </p:txBody>
      </p:sp>
    </p:spTree>
    <p:extLst>
      <p:ext uri="{BB962C8B-B14F-4D97-AF65-F5344CB8AC3E}">
        <p14:creationId xmlns:p14="http://schemas.microsoft.com/office/powerpoint/2010/main" val="3187767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2803-B4E8-4405-AB0C-BE931BCE865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AFBB3B4-A142-4D61-8475-06EA4AC01B6C}"/>
              </a:ext>
            </a:extLst>
          </p:cNvPr>
          <p:cNvSpPr>
            <a:spLocks noGrp="1"/>
          </p:cNvSpPr>
          <p:nvPr>
            <p:ph idx="1"/>
          </p:nvPr>
        </p:nvSpPr>
        <p:spPr/>
        <p:txBody>
          <a:bodyPr/>
          <a:lstStyle/>
          <a:p>
            <a:r>
              <a:rPr lang="zh-CN" altLang="en-US" dirty="0"/>
              <a:t>当使用 </a:t>
            </a:r>
            <a:r>
              <a:rPr lang="en-US" altLang="zh-CN" dirty="0" err="1"/>
              <a:t>torch.distributed.launch</a:t>
            </a:r>
            <a:r>
              <a:rPr lang="en-US" altLang="zh-CN" dirty="0"/>
              <a:t> </a:t>
            </a:r>
            <a:r>
              <a:rPr lang="zh-CN" altLang="en-US" dirty="0"/>
              <a:t>时，请不要在你的训练脚本中使用全局变量。 否则，退出训练脚本时可能会出现 </a:t>
            </a:r>
            <a:r>
              <a:rPr lang="en-US" altLang="zh-CN" dirty="0"/>
              <a:t>CUDA </a:t>
            </a:r>
            <a:r>
              <a:rPr lang="zh-CN" altLang="en-US" dirty="0"/>
              <a:t>错误并导致训练任务失败。 </a:t>
            </a:r>
            <a:endParaRPr lang="en-US" altLang="zh-CN" dirty="0"/>
          </a:p>
          <a:p>
            <a:pPr lvl="1"/>
            <a:r>
              <a:rPr lang="zh-CN" altLang="en-US" b="1" dirty="0"/>
              <a:t>将全局变量更改为局部变量</a:t>
            </a:r>
            <a:r>
              <a:rPr lang="zh-CN" altLang="en-US" dirty="0"/>
              <a:t>。</a:t>
            </a:r>
            <a:endParaRPr lang="en-US" dirty="0"/>
          </a:p>
        </p:txBody>
      </p:sp>
    </p:spTree>
    <p:extLst>
      <p:ext uri="{BB962C8B-B14F-4D97-AF65-F5344CB8AC3E}">
        <p14:creationId xmlns:p14="http://schemas.microsoft.com/office/powerpoint/2010/main" val="108493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F983-5100-46A6-8AC9-2A348400C0D1}"/>
              </a:ext>
            </a:extLst>
          </p:cNvPr>
          <p:cNvSpPr>
            <a:spLocks noGrp="1"/>
          </p:cNvSpPr>
          <p:nvPr>
            <p:ph type="title"/>
          </p:nvPr>
        </p:nvSpPr>
        <p:spPr>
          <a:xfrm>
            <a:off x="838200" y="2414905"/>
            <a:ext cx="10515600" cy="1325563"/>
          </a:xfrm>
        </p:spPr>
        <p:txBody>
          <a:bodyPr/>
          <a:lstStyle/>
          <a:p>
            <a:pPr algn="ctr"/>
            <a:r>
              <a:rPr lang="en-US" altLang="zh-CN" dirty="0"/>
              <a:t>LLM</a:t>
            </a:r>
            <a:r>
              <a:rPr lang="zh-CN" altLang="en-US" dirty="0"/>
              <a:t>的实践和</a:t>
            </a:r>
            <a:r>
              <a:rPr lang="en-US" altLang="zh-CN" dirty="0"/>
              <a:t>tips</a:t>
            </a:r>
            <a:endParaRPr lang="en-US" dirty="0"/>
          </a:p>
        </p:txBody>
      </p:sp>
    </p:spTree>
    <p:extLst>
      <p:ext uri="{BB962C8B-B14F-4D97-AF65-F5344CB8AC3E}">
        <p14:creationId xmlns:p14="http://schemas.microsoft.com/office/powerpoint/2010/main" val="193907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65AB-ABB8-4734-91CA-07E554A374E1}"/>
              </a:ext>
            </a:extLst>
          </p:cNvPr>
          <p:cNvSpPr>
            <a:spLocks noGrp="1"/>
          </p:cNvSpPr>
          <p:nvPr>
            <p:ph type="title"/>
          </p:nvPr>
        </p:nvSpPr>
        <p:spPr/>
        <p:txBody>
          <a:bodyPr/>
          <a:lstStyle/>
          <a:p>
            <a:r>
              <a:rPr lang="zh-CN" altLang="en-US" dirty="0"/>
              <a:t>关于训练</a:t>
            </a:r>
            <a:r>
              <a:rPr lang="en-US" altLang="zh-CN" dirty="0"/>
              <a:t>LLM</a:t>
            </a:r>
            <a:r>
              <a:rPr lang="zh-CN" altLang="en-US" dirty="0"/>
              <a:t>的数据集</a:t>
            </a:r>
            <a:endParaRPr lang="en-US" dirty="0"/>
          </a:p>
        </p:txBody>
      </p:sp>
      <p:sp>
        <p:nvSpPr>
          <p:cNvPr id="3" name="Content Placeholder 2">
            <a:extLst>
              <a:ext uri="{FF2B5EF4-FFF2-40B4-BE49-F238E27FC236}">
                <a16:creationId xmlns:a16="http://schemas.microsoft.com/office/drawing/2014/main" id="{3C3F7429-1E30-4789-AFA8-A70EB25BC1A9}"/>
              </a:ext>
            </a:extLst>
          </p:cNvPr>
          <p:cNvSpPr>
            <a:spLocks noGrp="1"/>
          </p:cNvSpPr>
          <p:nvPr>
            <p:ph idx="1"/>
          </p:nvPr>
        </p:nvSpPr>
        <p:spPr/>
        <p:txBody>
          <a:bodyPr>
            <a:normAutofit/>
          </a:bodyPr>
          <a:lstStyle/>
          <a:p>
            <a:r>
              <a:rPr lang="zh-CN" altLang="en-US" dirty="0"/>
              <a:t>对于</a:t>
            </a:r>
            <a:r>
              <a:rPr lang="en-US" dirty="0"/>
              <a:t>LLM</a:t>
            </a:r>
            <a:r>
              <a:rPr lang="zh-CN" altLang="en-US" dirty="0"/>
              <a:t>的</a:t>
            </a:r>
            <a:r>
              <a:rPr lang="en-US" dirty="0"/>
              <a:t>finetuning，</a:t>
            </a:r>
            <a:r>
              <a:rPr lang="zh-CN" altLang="en-US" dirty="0"/>
              <a:t>数据集的获取方式主要是三种：</a:t>
            </a:r>
            <a:endParaRPr lang="en-US" altLang="zh-CN" dirty="0"/>
          </a:p>
          <a:p>
            <a:pPr lvl="1"/>
            <a:r>
              <a:rPr lang="zh-CN" altLang="en-US" dirty="0"/>
              <a:t>利用自己的私域数据，且要进行一定的预处理（</a:t>
            </a:r>
            <a:r>
              <a:rPr lang="zh-CN" altLang="en-US" b="1" dirty="0"/>
              <a:t>数据敏感的客户的做法</a:t>
            </a:r>
            <a:r>
              <a:rPr lang="zh-CN" altLang="en-US" dirty="0"/>
              <a:t>）；</a:t>
            </a:r>
            <a:endParaRPr lang="en-US" altLang="zh-CN" dirty="0"/>
          </a:p>
          <a:p>
            <a:pPr lvl="1"/>
            <a:r>
              <a:rPr lang="zh-CN" altLang="en-US" dirty="0"/>
              <a:t>利用</a:t>
            </a:r>
            <a:r>
              <a:rPr lang="en-US" dirty="0"/>
              <a:t>labe</a:t>
            </a:r>
            <a:r>
              <a:rPr lang="en-US" altLang="zh-CN" dirty="0"/>
              <a:t>le</a:t>
            </a:r>
            <a:r>
              <a:rPr lang="en-US" dirty="0"/>
              <a:t>r</a:t>
            </a:r>
            <a:r>
              <a:rPr lang="zh-CN" altLang="en-US" dirty="0"/>
              <a:t>工人来进行数据集的标注，其实就是</a:t>
            </a:r>
            <a:r>
              <a:rPr lang="en-US" dirty="0"/>
              <a:t>prompt/instruct-answer pair</a:t>
            </a:r>
            <a:r>
              <a:rPr lang="zh-CN" altLang="en-US" dirty="0"/>
              <a:t>的生产（</a:t>
            </a:r>
            <a:r>
              <a:rPr lang="en-US" dirty="0" err="1"/>
              <a:t>insturctGPT</a:t>
            </a:r>
            <a:r>
              <a:rPr lang="en-US" dirty="0"/>
              <a:t>/</a:t>
            </a:r>
            <a:r>
              <a:rPr lang="en-US" dirty="0" err="1"/>
              <a:t>chatGPT</a:t>
            </a:r>
            <a:r>
              <a:rPr lang="zh-CN" altLang="en-US" dirty="0"/>
              <a:t>的做法）；</a:t>
            </a:r>
            <a:endParaRPr lang="en-US" altLang="zh-CN" dirty="0"/>
          </a:p>
          <a:p>
            <a:pPr lvl="1"/>
            <a:r>
              <a:rPr lang="zh-CN" altLang="en-US" dirty="0"/>
              <a:t>针对具体的</a:t>
            </a:r>
            <a:r>
              <a:rPr lang="en-US" dirty="0"/>
              <a:t>NLP</a:t>
            </a:r>
            <a:r>
              <a:rPr lang="zh-CN" altLang="en-US" dirty="0"/>
              <a:t>任务，使用当前业界效果最好的</a:t>
            </a:r>
            <a:r>
              <a:rPr lang="en-US" dirty="0"/>
              <a:t>LLM</a:t>
            </a:r>
            <a:r>
              <a:rPr lang="zh-CN" altLang="en-US" dirty="0"/>
              <a:t>或者</a:t>
            </a:r>
            <a:r>
              <a:rPr lang="en-US" dirty="0" err="1"/>
              <a:t>openai</a:t>
            </a:r>
            <a:r>
              <a:rPr lang="zh-CN" altLang="en-US" dirty="0"/>
              <a:t>的</a:t>
            </a:r>
            <a:r>
              <a:rPr lang="en-US" dirty="0"/>
              <a:t>API</a:t>
            </a:r>
            <a:r>
              <a:rPr lang="zh-CN" altLang="en-US" dirty="0"/>
              <a:t>来生产高质量的数据集（斯坦福训练</a:t>
            </a:r>
            <a:r>
              <a:rPr lang="en-US" dirty="0"/>
              <a:t>Alpaca</a:t>
            </a:r>
            <a:r>
              <a:rPr lang="zh-CN" altLang="en-US" dirty="0"/>
              <a:t>的数据集就是这个套路）</a:t>
            </a:r>
            <a:endParaRPr lang="en-US" altLang="zh-CN" dirty="0"/>
          </a:p>
          <a:p>
            <a:r>
              <a:rPr lang="zh-CN" altLang="en-US" b="1" dirty="0"/>
              <a:t>如何对数据集的质量进行评估（</a:t>
            </a:r>
            <a:r>
              <a:rPr lang="zh-CN" altLang="en-US" b="1" dirty="0">
                <a:solidFill>
                  <a:srgbClr val="FF0000"/>
                </a:solidFill>
              </a:rPr>
              <a:t>非常重要</a:t>
            </a:r>
            <a:r>
              <a:rPr lang="zh-CN" altLang="en-US" b="1" dirty="0"/>
              <a:t>）</a:t>
            </a:r>
            <a:r>
              <a:rPr lang="zh-CN" altLang="en-US" dirty="0"/>
              <a:t>？</a:t>
            </a:r>
            <a:endParaRPr lang="en-US" altLang="zh-CN" dirty="0"/>
          </a:p>
          <a:p>
            <a:pPr lvl="1"/>
            <a:r>
              <a:rPr lang="zh-CN" altLang="en-US" dirty="0"/>
              <a:t>如果不存在数据敏感问题，可以借助当前性能最好的</a:t>
            </a:r>
            <a:r>
              <a:rPr lang="en-US" altLang="zh-CN" dirty="0"/>
              <a:t>LLM</a:t>
            </a:r>
            <a:r>
              <a:rPr lang="zh-CN" altLang="en-US" dirty="0"/>
              <a:t>进行打分评估；</a:t>
            </a:r>
            <a:endParaRPr lang="en-US" altLang="zh-CN" dirty="0"/>
          </a:p>
          <a:p>
            <a:pPr lvl="1"/>
            <a:r>
              <a:rPr lang="zh-CN" altLang="en-US" dirty="0"/>
              <a:t>如果数据敏感，那么自己来训练一个</a:t>
            </a:r>
            <a:r>
              <a:rPr lang="en-US" altLang="zh-CN" dirty="0"/>
              <a:t>LLM</a:t>
            </a:r>
            <a:r>
              <a:rPr lang="zh-CN" altLang="en-US" dirty="0"/>
              <a:t>专门做评级或者人工抽查来评分。</a:t>
            </a:r>
            <a:endParaRPr lang="en-US" altLang="zh-CN" dirty="0"/>
          </a:p>
          <a:p>
            <a:pPr lvl="1"/>
            <a:endParaRPr lang="en-US" dirty="0"/>
          </a:p>
        </p:txBody>
      </p:sp>
    </p:spTree>
    <p:extLst>
      <p:ext uri="{BB962C8B-B14F-4D97-AF65-F5344CB8AC3E}">
        <p14:creationId xmlns:p14="http://schemas.microsoft.com/office/powerpoint/2010/main" val="1210852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1E15-A13B-43C2-827D-06C458938096}"/>
              </a:ext>
            </a:extLst>
          </p:cNvPr>
          <p:cNvSpPr>
            <a:spLocks noGrp="1"/>
          </p:cNvSpPr>
          <p:nvPr>
            <p:ph type="title"/>
          </p:nvPr>
        </p:nvSpPr>
        <p:spPr/>
        <p:txBody>
          <a:bodyPr/>
          <a:lstStyle/>
          <a:p>
            <a:r>
              <a:rPr lang="zh-CN" altLang="en-US" dirty="0"/>
              <a:t>对于预训练的</a:t>
            </a:r>
            <a:r>
              <a:rPr lang="en-US" altLang="zh-CN" dirty="0"/>
              <a:t>LLM</a:t>
            </a:r>
            <a:r>
              <a:rPr lang="zh-CN" altLang="en-US" dirty="0"/>
              <a:t>继续训练的方法选择</a:t>
            </a:r>
            <a:r>
              <a:rPr lang="en-US" altLang="zh-CN" dirty="0"/>
              <a:t>:</a:t>
            </a:r>
          </a:p>
        </p:txBody>
      </p:sp>
      <p:sp>
        <p:nvSpPr>
          <p:cNvPr id="3" name="Content Placeholder 2">
            <a:extLst>
              <a:ext uri="{FF2B5EF4-FFF2-40B4-BE49-F238E27FC236}">
                <a16:creationId xmlns:a16="http://schemas.microsoft.com/office/drawing/2014/main" id="{8968D886-3364-4A2C-99AB-FEB46610D8B1}"/>
              </a:ext>
            </a:extLst>
          </p:cNvPr>
          <p:cNvSpPr>
            <a:spLocks noGrp="1"/>
          </p:cNvSpPr>
          <p:nvPr>
            <p:ph idx="1"/>
          </p:nvPr>
        </p:nvSpPr>
        <p:spPr/>
        <p:txBody>
          <a:bodyPr/>
          <a:lstStyle/>
          <a:p>
            <a:r>
              <a:rPr lang="en-US" altLang="zh-CN" dirty="0"/>
              <a:t>Full fine tuning</a:t>
            </a:r>
          </a:p>
          <a:p>
            <a:pPr lvl="1"/>
            <a:r>
              <a:rPr lang="zh-CN" altLang="en-US" b="1" dirty="0"/>
              <a:t>我看到的客户目前都是这种方式</a:t>
            </a:r>
            <a:endParaRPr lang="en-US" altLang="zh-CN" b="1" dirty="0"/>
          </a:p>
          <a:p>
            <a:r>
              <a:rPr lang="en-US" altLang="zh-CN" dirty="0"/>
              <a:t>PEFT</a:t>
            </a:r>
          </a:p>
          <a:p>
            <a:pPr lvl="1"/>
            <a:r>
              <a:rPr lang="zh-CN" altLang="en-US" dirty="0"/>
              <a:t>在开源的</a:t>
            </a:r>
            <a:r>
              <a:rPr lang="en-US" altLang="zh-CN" dirty="0" err="1"/>
              <a:t>github</a:t>
            </a:r>
            <a:r>
              <a:rPr lang="zh-CN" altLang="en-US" dirty="0"/>
              <a:t>上看到的使用</a:t>
            </a:r>
            <a:r>
              <a:rPr lang="en-US" altLang="zh-CN" dirty="0"/>
              <a:t>PEFT</a:t>
            </a:r>
            <a:r>
              <a:rPr lang="zh-CN" altLang="en-US" dirty="0"/>
              <a:t>方式的，还是基于</a:t>
            </a:r>
            <a:r>
              <a:rPr lang="en-US" altLang="zh-CN" dirty="0" err="1"/>
              <a:t>lora</a:t>
            </a:r>
            <a:r>
              <a:rPr lang="zh-CN" altLang="en-US" dirty="0"/>
              <a:t>的比较多。</a:t>
            </a:r>
            <a:endParaRPr lang="en-US" altLang="zh-CN" dirty="0"/>
          </a:p>
          <a:p>
            <a:r>
              <a:rPr lang="zh-CN" altLang="en-US" dirty="0"/>
              <a:t>类似</a:t>
            </a:r>
            <a:r>
              <a:rPr lang="en-US" altLang="zh-CN" dirty="0" err="1"/>
              <a:t>ChatGPT</a:t>
            </a:r>
            <a:r>
              <a:rPr lang="en-US" altLang="zh-CN" dirty="0"/>
              <a:t>/</a:t>
            </a:r>
            <a:r>
              <a:rPr lang="en-US" altLang="zh-CN" dirty="0" err="1"/>
              <a:t>instructGPT</a:t>
            </a:r>
            <a:r>
              <a:rPr lang="zh-CN" altLang="en-US" dirty="0"/>
              <a:t>三步走的训练方式：</a:t>
            </a:r>
            <a:endParaRPr lang="en-US" altLang="zh-CN" dirty="0"/>
          </a:p>
          <a:p>
            <a:pPr lvl="1"/>
            <a:r>
              <a:rPr lang="en-US" altLang="zh-CN" dirty="0" err="1"/>
              <a:t>Colossalai</a:t>
            </a:r>
            <a:endParaRPr lang="en-US" altLang="zh-CN" dirty="0"/>
          </a:p>
          <a:p>
            <a:pPr lvl="1"/>
            <a:r>
              <a:rPr lang="en-US" altLang="zh-CN" dirty="0" err="1"/>
              <a:t>Deepspeed</a:t>
            </a:r>
            <a:r>
              <a:rPr lang="en-US" altLang="zh-CN" dirty="0"/>
              <a:t> chat</a:t>
            </a:r>
          </a:p>
          <a:p>
            <a:pPr lvl="1"/>
            <a:r>
              <a:rPr lang="en-US" altLang="zh-CN" dirty="0" err="1"/>
              <a:t>ChatGLM</a:t>
            </a:r>
            <a:endParaRPr lang="en-US" dirty="0"/>
          </a:p>
        </p:txBody>
      </p:sp>
    </p:spTree>
    <p:extLst>
      <p:ext uri="{BB962C8B-B14F-4D97-AF65-F5344CB8AC3E}">
        <p14:creationId xmlns:p14="http://schemas.microsoft.com/office/powerpoint/2010/main" val="706168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F95B-FA93-4C40-83A5-FAB7DF95CC9C}"/>
              </a:ext>
            </a:extLst>
          </p:cNvPr>
          <p:cNvSpPr>
            <a:spLocks noGrp="1"/>
          </p:cNvSpPr>
          <p:nvPr>
            <p:ph type="title"/>
          </p:nvPr>
        </p:nvSpPr>
        <p:spPr/>
        <p:txBody>
          <a:bodyPr/>
          <a:lstStyle/>
          <a:p>
            <a:r>
              <a:rPr lang="en-US" altLang="zh-CN" dirty="0"/>
              <a:t>LLM</a:t>
            </a:r>
            <a:r>
              <a:rPr lang="zh-CN" altLang="en-US" dirty="0"/>
              <a:t>生成效果不好怎么调？</a:t>
            </a:r>
            <a:endParaRPr lang="en-US" altLang="zh-CN" dirty="0"/>
          </a:p>
        </p:txBody>
      </p:sp>
      <p:sp>
        <p:nvSpPr>
          <p:cNvPr id="3" name="Content Placeholder 2">
            <a:extLst>
              <a:ext uri="{FF2B5EF4-FFF2-40B4-BE49-F238E27FC236}">
                <a16:creationId xmlns:a16="http://schemas.microsoft.com/office/drawing/2014/main" id="{F842B8E8-FAB4-434D-B74E-B311D8799202}"/>
              </a:ext>
            </a:extLst>
          </p:cNvPr>
          <p:cNvSpPr>
            <a:spLocks noGrp="1"/>
          </p:cNvSpPr>
          <p:nvPr>
            <p:ph idx="1"/>
          </p:nvPr>
        </p:nvSpPr>
        <p:spPr/>
        <p:txBody>
          <a:bodyPr>
            <a:normAutofit fontScale="85000" lnSpcReduction="20000"/>
          </a:bodyPr>
          <a:lstStyle/>
          <a:p>
            <a:r>
              <a:rPr lang="zh-CN" altLang="en-US" b="1" dirty="0"/>
              <a:t>生成的是垃圾</a:t>
            </a:r>
            <a:r>
              <a:rPr lang="en-US" altLang="zh-CN" dirty="0"/>
              <a:t>(</a:t>
            </a:r>
            <a:r>
              <a:rPr lang="zh-CN" altLang="en-US" dirty="0"/>
              <a:t>下面两个是我遇到过的</a:t>
            </a:r>
            <a:r>
              <a:rPr lang="en-US" altLang="zh-CN" dirty="0"/>
              <a:t>)</a:t>
            </a:r>
            <a:r>
              <a:rPr lang="zh-CN" altLang="en-US" dirty="0"/>
              <a:t>：</a:t>
            </a:r>
            <a:endParaRPr lang="en-US" altLang="zh-CN" dirty="0"/>
          </a:p>
          <a:p>
            <a:pPr lvl="1"/>
            <a:r>
              <a:rPr lang="zh-CN" altLang="en-US" dirty="0"/>
              <a:t>可能是模型文件本身有问题：查看模型文件大小，查看保存模型的</a:t>
            </a:r>
            <a:r>
              <a:rPr lang="en-US" altLang="zh-CN" dirty="0"/>
              <a:t>API</a:t>
            </a:r>
            <a:r>
              <a:rPr lang="zh-CN" altLang="en-US" dirty="0"/>
              <a:t>是否正确</a:t>
            </a:r>
            <a:endParaRPr lang="en-US" altLang="zh-CN" dirty="0"/>
          </a:p>
          <a:p>
            <a:pPr lvl="1"/>
            <a:r>
              <a:rPr lang="zh-CN" altLang="en-US" dirty="0"/>
              <a:t>可能是最后训练完的</a:t>
            </a:r>
            <a:r>
              <a:rPr lang="en-US" altLang="zh-CN" dirty="0"/>
              <a:t>train loss</a:t>
            </a:r>
            <a:r>
              <a:rPr lang="zh-CN" altLang="en-US" dirty="0"/>
              <a:t>很高（比如是</a:t>
            </a:r>
            <a:r>
              <a:rPr lang="en-US" altLang="zh-CN" dirty="0"/>
              <a:t>7+</a:t>
            </a:r>
            <a:r>
              <a:rPr lang="zh-CN" altLang="en-US" dirty="0"/>
              <a:t>）</a:t>
            </a:r>
            <a:endParaRPr lang="en-US" altLang="zh-CN" dirty="0"/>
          </a:p>
          <a:p>
            <a:r>
              <a:rPr lang="zh-CN" altLang="en-US" dirty="0"/>
              <a:t>生成的不是垃圾但是效果不怎么好：</a:t>
            </a:r>
            <a:endParaRPr lang="en-US" altLang="zh-CN" dirty="0"/>
          </a:p>
          <a:p>
            <a:pPr lvl="1"/>
            <a:r>
              <a:rPr lang="zh-CN" altLang="en-US" b="1" dirty="0"/>
              <a:t>生成时的任务是不是和训练时的任务是一样的</a:t>
            </a:r>
            <a:r>
              <a:rPr lang="zh-CN" altLang="en-US" dirty="0"/>
              <a:t>。</a:t>
            </a:r>
            <a:endParaRPr lang="en-US" altLang="zh-CN" dirty="0"/>
          </a:p>
          <a:p>
            <a:pPr lvl="2"/>
            <a:r>
              <a:rPr lang="zh-CN" altLang="en-US" dirty="0"/>
              <a:t>生成时需要什么任务，在训练时就一定也要包含这些任务的数据。</a:t>
            </a:r>
            <a:endParaRPr lang="en-US" altLang="zh-CN" dirty="0"/>
          </a:p>
          <a:p>
            <a:pPr lvl="1"/>
            <a:r>
              <a:rPr lang="zh-CN" altLang="en-US" b="1" dirty="0"/>
              <a:t>检查</a:t>
            </a:r>
            <a:r>
              <a:rPr lang="en-US" altLang="zh-CN" b="1" dirty="0"/>
              <a:t>learning rate</a:t>
            </a:r>
            <a:r>
              <a:rPr lang="zh-CN" altLang="en-US" b="1" dirty="0"/>
              <a:t>是否和预训练的</a:t>
            </a:r>
            <a:r>
              <a:rPr lang="en-US" altLang="zh-CN" b="1" dirty="0"/>
              <a:t>learning rate</a:t>
            </a:r>
            <a:r>
              <a:rPr lang="zh-CN" altLang="en-US" b="1" dirty="0"/>
              <a:t>是同一个量级</a:t>
            </a:r>
            <a:endParaRPr lang="en-US" altLang="zh-CN" b="1" dirty="0"/>
          </a:p>
          <a:p>
            <a:pPr lvl="2"/>
            <a:r>
              <a:rPr lang="zh-CN" altLang="en-US" dirty="0"/>
              <a:t>一般</a:t>
            </a:r>
            <a:r>
              <a:rPr lang="en-US" altLang="zh-CN" dirty="0"/>
              <a:t>LLM</a:t>
            </a:r>
            <a:r>
              <a:rPr lang="zh-CN" altLang="en-US" dirty="0"/>
              <a:t>的</a:t>
            </a:r>
            <a:r>
              <a:rPr lang="en-US" altLang="zh-CN" dirty="0"/>
              <a:t>learning rate</a:t>
            </a:r>
            <a:r>
              <a:rPr lang="zh-CN" altLang="en-US" dirty="0"/>
              <a:t>是</a:t>
            </a:r>
            <a:r>
              <a:rPr lang="en-US" altLang="zh-CN" dirty="0"/>
              <a:t>10-4</a:t>
            </a:r>
            <a:r>
              <a:rPr lang="zh-CN" altLang="en-US" dirty="0"/>
              <a:t>到</a:t>
            </a:r>
            <a:r>
              <a:rPr lang="en-US" altLang="zh-CN" dirty="0"/>
              <a:t>10-7</a:t>
            </a:r>
            <a:r>
              <a:rPr lang="zh-CN" altLang="en-US" dirty="0"/>
              <a:t>之间</a:t>
            </a:r>
          </a:p>
          <a:p>
            <a:pPr lvl="1"/>
            <a:r>
              <a:rPr lang="zh-CN" altLang="en-US" dirty="0"/>
              <a:t>（根据某客户反映）一般使用开源的</a:t>
            </a:r>
            <a:r>
              <a:rPr lang="en-US" altLang="zh-CN" dirty="0"/>
              <a:t>LLM</a:t>
            </a:r>
            <a:r>
              <a:rPr lang="zh-CN" altLang="en-US" dirty="0"/>
              <a:t>提供的那些默认超参数，然后</a:t>
            </a:r>
            <a:r>
              <a:rPr lang="en-US" altLang="zh-CN" dirty="0"/>
              <a:t>finetuning</a:t>
            </a:r>
            <a:r>
              <a:rPr lang="zh-CN" altLang="en-US" dirty="0"/>
              <a:t>的时候如果数据集质量没有问题的话，几乎不会出现模型效果恶化的情况（</a:t>
            </a:r>
            <a:r>
              <a:rPr lang="zh-CN" altLang="en-US" b="1" dirty="0"/>
              <a:t>这是一个很有用的经验</a:t>
            </a:r>
            <a:r>
              <a:rPr lang="zh-CN" altLang="en-US" dirty="0"/>
              <a:t>）。所以在</a:t>
            </a:r>
            <a:r>
              <a:rPr lang="en-US" altLang="zh-CN" dirty="0"/>
              <a:t>finetuning</a:t>
            </a:r>
            <a:r>
              <a:rPr lang="zh-CN" altLang="en-US" dirty="0"/>
              <a:t>以后，效果比</a:t>
            </a:r>
            <a:r>
              <a:rPr lang="en-US" altLang="zh-CN" dirty="0"/>
              <a:t>finetuning</a:t>
            </a:r>
            <a:r>
              <a:rPr lang="zh-CN" altLang="en-US" dirty="0"/>
              <a:t>前差挺多的话：</a:t>
            </a:r>
            <a:endParaRPr lang="en-US" altLang="zh-CN" dirty="0"/>
          </a:p>
          <a:p>
            <a:pPr lvl="2"/>
            <a:r>
              <a:rPr lang="zh-CN" altLang="en-US" dirty="0"/>
              <a:t>首先去检查这次</a:t>
            </a:r>
            <a:r>
              <a:rPr lang="en-US" altLang="zh-CN" dirty="0"/>
              <a:t>finetuning</a:t>
            </a:r>
            <a:r>
              <a:rPr lang="zh-CN" altLang="en-US" dirty="0"/>
              <a:t>的数据集（数据集的来源，数据集的预处理的逻辑，预处理完的数据样本抽查）；</a:t>
            </a:r>
            <a:endParaRPr lang="en-US" altLang="zh-CN" dirty="0"/>
          </a:p>
          <a:p>
            <a:pPr lvl="2"/>
            <a:r>
              <a:rPr lang="zh-CN" altLang="en-US" dirty="0"/>
              <a:t>如果数据集质量没有问题，可以基于开源的</a:t>
            </a:r>
            <a:r>
              <a:rPr lang="en-US" altLang="zh-CN" dirty="0"/>
              <a:t>LLM</a:t>
            </a:r>
            <a:r>
              <a:rPr lang="zh-CN" altLang="en-US" dirty="0"/>
              <a:t>的默认超参数做轻微调整，比如尝试更小的</a:t>
            </a:r>
            <a:r>
              <a:rPr lang="en-US" altLang="zh-CN" dirty="0"/>
              <a:t>learning rate</a:t>
            </a:r>
            <a:r>
              <a:rPr lang="zh-CN" altLang="en-US" dirty="0"/>
              <a:t>；</a:t>
            </a:r>
            <a:endParaRPr lang="en-US" altLang="zh-CN" dirty="0"/>
          </a:p>
          <a:p>
            <a:pPr lvl="2"/>
            <a:r>
              <a:rPr lang="zh-CN" altLang="en-US" dirty="0"/>
              <a:t>如果在经过上面这些尝试后，发现效果还不好，可以尝试体量更大一些的</a:t>
            </a:r>
            <a:r>
              <a:rPr lang="en-US" altLang="zh-CN" dirty="0"/>
              <a:t>LLM</a:t>
            </a:r>
            <a:r>
              <a:rPr lang="zh-CN" altLang="en-US" dirty="0"/>
              <a:t>来继续训练。</a:t>
            </a:r>
            <a:endParaRPr lang="en-US" altLang="zh-CN" dirty="0"/>
          </a:p>
          <a:p>
            <a:pPr lvl="3"/>
            <a:endParaRPr lang="zh-CN" altLang="en-US" dirty="0"/>
          </a:p>
          <a:p>
            <a:endParaRPr lang="en-US" dirty="0"/>
          </a:p>
        </p:txBody>
      </p:sp>
    </p:spTree>
    <p:extLst>
      <p:ext uri="{BB962C8B-B14F-4D97-AF65-F5344CB8AC3E}">
        <p14:creationId xmlns:p14="http://schemas.microsoft.com/office/powerpoint/2010/main" val="675169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9DD6-3C90-4DA6-9692-25ACD0B42F39}"/>
              </a:ext>
            </a:extLst>
          </p:cNvPr>
          <p:cNvSpPr>
            <a:spLocks noGrp="1"/>
          </p:cNvSpPr>
          <p:nvPr>
            <p:ph type="title"/>
          </p:nvPr>
        </p:nvSpPr>
        <p:spPr/>
        <p:txBody>
          <a:bodyPr/>
          <a:lstStyle/>
          <a:p>
            <a:r>
              <a:rPr lang="zh-CN" altLang="en-US" dirty="0"/>
              <a:t>对于存量数据和新增数据，如何使用</a:t>
            </a:r>
            <a:r>
              <a:rPr lang="en-US" altLang="zh-CN" dirty="0"/>
              <a:t>LLM</a:t>
            </a:r>
            <a:r>
              <a:rPr lang="zh-CN" altLang="en-US" dirty="0"/>
              <a:t>做训练？</a:t>
            </a:r>
            <a:endParaRPr lang="en-US" altLang="zh-CN" dirty="0"/>
          </a:p>
        </p:txBody>
      </p:sp>
      <p:sp>
        <p:nvSpPr>
          <p:cNvPr id="3" name="Content Placeholder 2">
            <a:extLst>
              <a:ext uri="{FF2B5EF4-FFF2-40B4-BE49-F238E27FC236}">
                <a16:creationId xmlns:a16="http://schemas.microsoft.com/office/drawing/2014/main" id="{BD4119F7-949B-470D-B3EC-E2E0C32A175C}"/>
              </a:ext>
            </a:extLst>
          </p:cNvPr>
          <p:cNvSpPr>
            <a:spLocks noGrp="1"/>
          </p:cNvSpPr>
          <p:nvPr>
            <p:ph idx="1"/>
          </p:nvPr>
        </p:nvSpPr>
        <p:spPr>
          <a:xfrm>
            <a:off x="838200" y="1825624"/>
            <a:ext cx="10515600" cy="4598035"/>
          </a:xfrm>
        </p:spPr>
        <p:txBody>
          <a:bodyPr>
            <a:normAutofit fontScale="92500" lnSpcReduction="10000"/>
          </a:bodyPr>
          <a:lstStyle/>
          <a:p>
            <a:r>
              <a:rPr lang="zh-CN" altLang="en-US" b="1" dirty="0"/>
              <a:t>存量数据</a:t>
            </a:r>
            <a:r>
              <a:rPr lang="zh-CN" altLang="en-US" dirty="0"/>
              <a:t>：</a:t>
            </a:r>
            <a:endParaRPr lang="en-US" altLang="zh-CN" dirty="0"/>
          </a:p>
          <a:p>
            <a:pPr lvl="1"/>
            <a:r>
              <a:rPr lang="zh-CN" altLang="en-US" b="1" dirty="0"/>
              <a:t>渐进的</a:t>
            </a:r>
            <a:r>
              <a:rPr lang="en-US" b="1" dirty="0"/>
              <a:t>fine tune</a:t>
            </a:r>
            <a:r>
              <a:rPr lang="en-US" dirty="0"/>
              <a:t>：</a:t>
            </a:r>
            <a:endParaRPr lang="en-US" altLang="zh-CN" dirty="0"/>
          </a:p>
          <a:p>
            <a:pPr lvl="1"/>
            <a:r>
              <a:rPr lang="zh-CN" altLang="en-US" dirty="0"/>
              <a:t>一次性把存量数据吃掉</a:t>
            </a:r>
            <a:endParaRPr lang="en-US" altLang="zh-CN" dirty="0"/>
          </a:p>
          <a:p>
            <a:r>
              <a:rPr lang="zh-CN" altLang="en-US" b="1" dirty="0"/>
              <a:t>新增数据</a:t>
            </a:r>
            <a:r>
              <a:rPr lang="zh-CN" altLang="en-US" dirty="0"/>
              <a:t>：</a:t>
            </a:r>
            <a:endParaRPr lang="en-US" altLang="zh-CN" dirty="0"/>
          </a:p>
          <a:p>
            <a:pPr lvl="1"/>
            <a:r>
              <a:rPr lang="zh-CN" altLang="en-US" dirty="0"/>
              <a:t>如果有</a:t>
            </a:r>
            <a:r>
              <a:rPr lang="zh-CN" altLang="en-US" b="1" dirty="0"/>
              <a:t>新的</a:t>
            </a:r>
            <a:r>
              <a:rPr lang="zh-CN" altLang="en-US" dirty="0"/>
              <a:t>数据的分布与之前训练时的数据分布有比较大的差别，就利用新增数据做</a:t>
            </a:r>
            <a:r>
              <a:rPr lang="en-US" dirty="0"/>
              <a:t>fine tune</a:t>
            </a:r>
            <a:r>
              <a:rPr lang="zh-CN" altLang="en-US" dirty="0"/>
              <a:t>。</a:t>
            </a:r>
            <a:endParaRPr lang="en-US" altLang="zh-CN" dirty="0"/>
          </a:p>
          <a:p>
            <a:pPr lvl="1"/>
            <a:r>
              <a:rPr lang="zh-CN" altLang="en-US" dirty="0"/>
              <a:t>否则不需要频繁的对新增数据做</a:t>
            </a:r>
            <a:r>
              <a:rPr lang="en-US" altLang="zh-CN" dirty="0"/>
              <a:t>fine tuning</a:t>
            </a:r>
            <a:r>
              <a:rPr lang="zh-CN" altLang="en-US" dirty="0"/>
              <a:t>。</a:t>
            </a:r>
            <a:endParaRPr lang="en-US" altLang="zh-CN" dirty="0"/>
          </a:p>
          <a:p>
            <a:r>
              <a:rPr lang="zh-CN" altLang="en-US" dirty="0"/>
              <a:t>不管是渐进的</a:t>
            </a:r>
            <a:r>
              <a:rPr lang="en-US" altLang="zh-CN" dirty="0"/>
              <a:t>finetuning</a:t>
            </a:r>
            <a:r>
              <a:rPr lang="zh-CN" altLang="en-US" dirty="0"/>
              <a:t>还是对新增数据的</a:t>
            </a:r>
            <a:r>
              <a:rPr lang="en-US" altLang="zh-CN" dirty="0"/>
              <a:t>finetuning</a:t>
            </a:r>
            <a:r>
              <a:rPr lang="zh-CN" altLang="en-US" dirty="0"/>
              <a:t>，都</a:t>
            </a:r>
            <a:r>
              <a:rPr lang="zh-CN" altLang="en-US" b="1" dirty="0"/>
              <a:t>可能会有灾难性遗忘的发生</a:t>
            </a:r>
            <a:r>
              <a:rPr lang="zh-CN" altLang="en-US" dirty="0"/>
              <a:t>（据我从网上看到的搜索结果，</a:t>
            </a:r>
            <a:r>
              <a:rPr lang="en-US" altLang="zh-CN" dirty="0"/>
              <a:t>LLM</a:t>
            </a:r>
            <a:r>
              <a:rPr lang="zh-CN" altLang="en-US" dirty="0"/>
              <a:t>的灾难性遗忘可能不严重）：</a:t>
            </a:r>
            <a:endParaRPr lang="en-US" altLang="zh-CN" dirty="0"/>
          </a:p>
          <a:p>
            <a:pPr lvl="1"/>
            <a:r>
              <a:rPr lang="zh-CN" altLang="en-US" dirty="0"/>
              <a:t>使用</a:t>
            </a:r>
            <a:r>
              <a:rPr lang="en-US" altLang="zh-CN" dirty="0"/>
              <a:t>PEFT</a:t>
            </a:r>
            <a:r>
              <a:rPr lang="zh-CN" altLang="en-US" dirty="0"/>
              <a:t>这样的微调方式，可以有效缓解灾难性遗忘。</a:t>
            </a:r>
            <a:endParaRPr lang="en-US" altLang="zh-CN" dirty="0"/>
          </a:p>
          <a:p>
            <a:pPr lvl="1"/>
            <a:r>
              <a:rPr lang="zh-CN" altLang="en-US" dirty="0"/>
              <a:t>还可以尝试从旧的数据集中采样部分和新的数据集合并后，再进行</a:t>
            </a:r>
            <a:r>
              <a:rPr lang="en-US" altLang="zh-CN" dirty="0"/>
              <a:t>finetuning</a:t>
            </a:r>
            <a:r>
              <a:rPr lang="zh-CN" altLang="en-US" dirty="0"/>
              <a:t>的方式。</a:t>
            </a:r>
            <a:endParaRPr lang="en-US" dirty="0"/>
          </a:p>
        </p:txBody>
      </p:sp>
    </p:spTree>
    <p:extLst>
      <p:ext uri="{BB962C8B-B14F-4D97-AF65-F5344CB8AC3E}">
        <p14:creationId xmlns:p14="http://schemas.microsoft.com/office/powerpoint/2010/main" val="3756955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7A68-83C9-45C4-A76D-5E35A7B15F1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D06E719-F595-4E37-83F7-01798E51D842}"/>
              </a:ext>
            </a:extLst>
          </p:cNvPr>
          <p:cNvSpPr>
            <a:spLocks noGrp="1"/>
          </p:cNvSpPr>
          <p:nvPr>
            <p:ph idx="1"/>
          </p:nvPr>
        </p:nvSpPr>
        <p:spPr/>
        <p:txBody>
          <a:bodyPr>
            <a:normAutofit/>
          </a:bodyPr>
          <a:lstStyle/>
          <a:p>
            <a:r>
              <a:rPr lang="zh-CN" altLang="en-US" dirty="0"/>
              <a:t>用</a:t>
            </a:r>
            <a:r>
              <a:rPr lang="en-US" dirty="0" err="1"/>
              <a:t>pytorch</a:t>
            </a:r>
            <a:r>
              <a:rPr lang="en-US" dirty="0"/>
              <a:t> fp16</a:t>
            </a:r>
            <a:r>
              <a:rPr lang="zh-CN" altLang="en-US" dirty="0"/>
              <a:t>混合精度训练完的模型，模型的</a:t>
            </a:r>
            <a:r>
              <a:rPr lang="en-US" dirty="0" err="1"/>
              <a:t>config.json</a:t>
            </a:r>
            <a:r>
              <a:rPr lang="zh-CN" altLang="en-US" dirty="0"/>
              <a:t>中的</a:t>
            </a:r>
            <a:r>
              <a:rPr lang="en-US" dirty="0" err="1"/>
              <a:t>torch_dtype</a:t>
            </a:r>
            <a:r>
              <a:rPr lang="zh-CN" altLang="en-US" dirty="0"/>
              <a:t>也是</a:t>
            </a:r>
            <a:r>
              <a:rPr lang="en-US" dirty="0"/>
              <a:t>float16，</a:t>
            </a:r>
            <a:r>
              <a:rPr lang="zh-CN" altLang="en-US" dirty="0"/>
              <a:t>但是在推理时通过</a:t>
            </a:r>
            <a:r>
              <a:rPr lang="en-US" dirty="0"/>
              <a:t>model = </a:t>
            </a:r>
            <a:r>
              <a:rPr lang="en-US" dirty="0" err="1"/>
              <a:t>AutoModelForCausalLM.from_pretrained</a:t>
            </a:r>
            <a:r>
              <a:rPr lang="en-US" dirty="0"/>
              <a:t>(</a:t>
            </a:r>
            <a:r>
              <a:rPr lang="en-US" dirty="0" err="1"/>
              <a:t>model_location</a:t>
            </a:r>
            <a:r>
              <a:rPr lang="en-US" dirty="0"/>
              <a:t>)</a:t>
            </a:r>
            <a:r>
              <a:rPr lang="zh-CN" altLang="en-US" dirty="0"/>
              <a:t>后得到的</a:t>
            </a:r>
            <a:r>
              <a:rPr lang="en-US" dirty="0" err="1"/>
              <a:t>model.dtype</a:t>
            </a:r>
            <a:r>
              <a:rPr lang="en-US" dirty="0"/>
              <a:t> </a:t>
            </a:r>
            <a:r>
              <a:rPr lang="zh-CN" altLang="en-US" dirty="0"/>
              <a:t>却是</a:t>
            </a:r>
            <a:r>
              <a:rPr lang="en-US" dirty="0"/>
              <a:t>torch.float32</a:t>
            </a:r>
            <a:r>
              <a:rPr lang="zh-CN" altLang="en-US" dirty="0"/>
              <a:t>：</a:t>
            </a:r>
            <a:endParaRPr lang="en-US" altLang="zh-CN" dirty="0"/>
          </a:p>
          <a:p>
            <a:pPr lvl="1"/>
            <a:r>
              <a:rPr lang="zh-CN" altLang="en-US" dirty="0"/>
              <a:t>如果直接用</a:t>
            </a:r>
            <a:r>
              <a:rPr lang="en-US" dirty="0" err="1"/>
              <a:t>model.dtype</a:t>
            </a:r>
            <a:r>
              <a:rPr lang="zh-CN" altLang="en-US" dirty="0"/>
              <a:t>赋值给</a:t>
            </a:r>
            <a:r>
              <a:rPr lang="en-US" dirty="0" err="1"/>
              <a:t>deepspeed.init_inference</a:t>
            </a:r>
            <a:r>
              <a:rPr lang="en-US" dirty="0"/>
              <a:t> API</a:t>
            </a:r>
            <a:r>
              <a:rPr lang="zh-CN" altLang="en-US" dirty="0"/>
              <a:t>中的参数</a:t>
            </a:r>
            <a:r>
              <a:rPr lang="en-US" dirty="0" err="1"/>
              <a:t>dytpe</a:t>
            </a:r>
            <a:r>
              <a:rPr lang="zh-CN" altLang="en-US" dirty="0"/>
              <a:t>的话，很可能就会</a:t>
            </a:r>
            <a:r>
              <a:rPr lang="en-US" dirty="0"/>
              <a:t>OOM，</a:t>
            </a:r>
            <a:r>
              <a:rPr lang="zh-CN" altLang="en-US" dirty="0"/>
              <a:t>这个时候可以设置</a:t>
            </a:r>
            <a:r>
              <a:rPr lang="en-US" dirty="0" err="1"/>
              <a:t>deepspeed.init_inference</a:t>
            </a:r>
            <a:r>
              <a:rPr lang="en-US" dirty="0"/>
              <a:t> API</a:t>
            </a:r>
            <a:r>
              <a:rPr lang="zh-CN" altLang="en-US" dirty="0"/>
              <a:t>的参数</a:t>
            </a:r>
            <a:r>
              <a:rPr lang="en-US" dirty="0" err="1"/>
              <a:t>dtype</a:t>
            </a:r>
            <a:r>
              <a:rPr lang="zh-CN" altLang="en-US" dirty="0"/>
              <a:t>为</a:t>
            </a:r>
            <a:r>
              <a:rPr lang="en-US" dirty="0" err="1"/>
              <a:t>torch.half</a:t>
            </a:r>
            <a:r>
              <a:rPr lang="en-US" dirty="0"/>
              <a:t>.</a:t>
            </a:r>
          </a:p>
        </p:txBody>
      </p:sp>
    </p:spTree>
    <p:extLst>
      <p:ext uri="{BB962C8B-B14F-4D97-AF65-F5344CB8AC3E}">
        <p14:creationId xmlns:p14="http://schemas.microsoft.com/office/powerpoint/2010/main" val="4149670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DA8-693A-4724-9AA7-F2F75B874A3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9E3F193-7485-41F4-B15A-29506D541378}"/>
              </a:ext>
            </a:extLst>
          </p:cNvPr>
          <p:cNvSpPr>
            <a:spLocks noGrp="1"/>
          </p:cNvSpPr>
          <p:nvPr>
            <p:ph idx="1"/>
          </p:nvPr>
        </p:nvSpPr>
        <p:spPr/>
        <p:txBody>
          <a:bodyPr>
            <a:normAutofit lnSpcReduction="10000"/>
          </a:bodyPr>
          <a:lstStyle/>
          <a:p>
            <a:r>
              <a:rPr lang="zh-CN" altLang="en-US" dirty="0"/>
              <a:t>在使用多种方式训练完的</a:t>
            </a:r>
            <a:r>
              <a:rPr lang="en-US" altLang="zh-CN" dirty="0"/>
              <a:t>LLM</a:t>
            </a:r>
            <a:r>
              <a:rPr lang="zh-CN" altLang="en-US" dirty="0"/>
              <a:t>比如</a:t>
            </a:r>
            <a:r>
              <a:rPr lang="en-US" altLang="zh-CN" dirty="0" err="1"/>
              <a:t>bloomz</a:t>
            </a:r>
            <a:r>
              <a:rPr lang="zh-CN" altLang="en-US" dirty="0"/>
              <a:t>和</a:t>
            </a:r>
            <a:r>
              <a:rPr lang="en-US" altLang="zh-CN" dirty="0"/>
              <a:t>llama</a:t>
            </a:r>
            <a:r>
              <a:rPr lang="zh-CN" altLang="en-US" dirty="0"/>
              <a:t>（使用</a:t>
            </a:r>
            <a:r>
              <a:rPr lang="en-US" altLang="zh-CN" dirty="0" err="1"/>
              <a:t>deepspeed</a:t>
            </a:r>
            <a:r>
              <a:rPr lang="zh-CN" altLang="en-US" dirty="0"/>
              <a:t>，</a:t>
            </a:r>
            <a:r>
              <a:rPr lang="en-US" altLang="zh-CN" dirty="0"/>
              <a:t>SMP PP/TP</a:t>
            </a:r>
            <a:r>
              <a:rPr lang="zh-CN" altLang="en-US" dirty="0"/>
              <a:t>，</a:t>
            </a:r>
            <a:r>
              <a:rPr lang="en-US" altLang="zh-CN" dirty="0"/>
              <a:t>FSDP</a:t>
            </a:r>
            <a:r>
              <a:rPr lang="zh-CN" altLang="en-US" dirty="0"/>
              <a:t>这些训练方式），在推理的时候，总是比直接从</a:t>
            </a:r>
            <a:r>
              <a:rPr lang="en-US" altLang="zh-CN" dirty="0"/>
              <a:t>HF</a:t>
            </a:r>
            <a:r>
              <a:rPr lang="zh-CN" altLang="en-US" dirty="0"/>
              <a:t>下载的大模型的生成速度慢很多倍（在输入是</a:t>
            </a:r>
            <a:r>
              <a:rPr lang="en-US" altLang="zh-CN" dirty="0"/>
              <a:t>750+ token</a:t>
            </a:r>
            <a:r>
              <a:rPr lang="zh-CN" altLang="en-US" dirty="0"/>
              <a:t>数量，</a:t>
            </a:r>
            <a:r>
              <a:rPr lang="en-US" altLang="zh-CN" dirty="0"/>
              <a:t>max new token</a:t>
            </a:r>
            <a:r>
              <a:rPr lang="zh-CN" altLang="en-US" dirty="0"/>
              <a:t>是</a:t>
            </a:r>
            <a:r>
              <a:rPr lang="en-US" altLang="zh-CN" dirty="0"/>
              <a:t>128</a:t>
            </a:r>
            <a:r>
              <a:rPr lang="zh-CN" altLang="en-US" dirty="0"/>
              <a:t>的情况下，速度慢</a:t>
            </a:r>
            <a:r>
              <a:rPr lang="en-US" altLang="zh-CN" dirty="0"/>
              <a:t>8</a:t>
            </a:r>
            <a:r>
              <a:rPr lang="zh-CN" altLang="en-US" dirty="0"/>
              <a:t>倍）。</a:t>
            </a:r>
            <a:endParaRPr lang="en-US" altLang="zh-CN" dirty="0"/>
          </a:p>
          <a:p>
            <a:pPr lvl="1"/>
            <a:r>
              <a:rPr lang="zh-CN" altLang="en-US" dirty="0"/>
              <a:t>虽然模型的大小变大了，但是模型结构，参数个数，字典大小，我经过对比都是一模一样的。经过</a:t>
            </a:r>
            <a:r>
              <a:rPr lang="en-US" altLang="zh-CN" dirty="0"/>
              <a:t>tokenizer</a:t>
            </a:r>
            <a:r>
              <a:rPr lang="zh-CN" altLang="en-US" dirty="0"/>
              <a:t>以后的</a:t>
            </a:r>
            <a:r>
              <a:rPr lang="en-US" altLang="zh-CN" dirty="0"/>
              <a:t>id</a:t>
            </a:r>
            <a:r>
              <a:rPr lang="zh-CN" altLang="en-US" dirty="0"/>
              <a:t>序列的</a:t>
            </a:r>
            <a:r>
              <a:rPr lang="en-US" altLang="zh-CN" dirty="0"/>
              <a:t>shape</a:t>
            </a:r>
            <a:r>
              <a:rPr lang="zh-CN" altLang="en-US" dirty="0"/>
              <a:t>也是一样的。</a:t>
            </a:r>
            <a:endParaRPr lang="en-US" altLang="zh-CN" dirty="0"/>
          </a:p>
          <a:p>
            <a:pPr lvl="1"/>
            <a:r>
              <a:rPr lang="zh-CN" altLang="en-US" b="1" dirty="0"/>
              <a:t>把</a:t>
            </a:r>
            <a:r>
              <a:rPr lang="en-US" altLang="zh-CN" b="1" dirty="0" err="1"/>
              <a:t>use_cache</a:t>
            </a:r>
            <a:r>
              <a:rPr lang="zh-CN" altLang="en-US" b="1" dirty="0"/>
              <a:t>参数设置为</a:t>
            </a:r>
            <a:r>
              <a:rPr lang="en-US" altLang="zh-CN" b="1" dirty="0"/>
              <a:t>True</a:t>
            </a:r>
            <a:r>
              <a:rPr lang="zh-CN" altLang="en-US" b="1" dirty="0"/>
              <a:t>以后，推理速度正常</a:t>
            </a:r>
            <a:r>
              <a:rPr lang="zh-CN" altLang="en-US" dirty="0"/>
              <a:t>。</a:t>
            </a:r>
            <a:endParaRPr lang="en-US" altLang="zh-CN" dirty="0"/>
          </a:p>
          <a:p>
            <a:pPr lvl="2"/>
            <a:r>
              <a:rPr lang="zh-CN" altLang="en-US" dirty="0"/>
              <a:t>但是使用</a:t>
            </a:r>
            <a:r>
              <a:rPr lang="en-US" altLang="zh-CN" dirty="0"/>
              <a:t>flan-t5-xxl 11B</a:t>
            </a:r>
            <a:r>
              <a:rPr lang="zh-CN" altLang="en-US" dirty="0"/>
              <a:t>这个模型时，不管是否设置</a:t>
            </a:r>
            <a:r>
              <a:rPr lang="en-US" altLang="zh-CN" dirty="0" err="1"/>
              <a:t>use_cache</a:t>
            </a:r>
            <a:r>
              <a:rPr lang="zh-CN" altLang="en-US" dirty="0"/>
              <a:t>为</a:t>
            </a:r>
            <a:r>
              <a:rPr lang="en-US" altLang="zh-CN" dirty="0"/>
              <a:t>True</a:t>
            </a:r>
            <a:r>
              <a:rPr lang="zh-CN" altLang="en-US" dirty="0"/>
              <a:t>，</a:t>
            </a:r>
            <a:r>
              <a:rPr lang="en-US" altLang="zh-CN" dirty="0"/>
              <a:t>finetuning</a:t>
            </a:r>
            <a:r>
              <a:rPr lang="zh-CN" altLang="en-US" dirty="0"/>
              <a:t>前后的推理速度没有这么大差别。对于这个模型还是设置</a:t>
            </a:r>
            <a:r>
              <a:rPr lang="en-US" altLang="zh-CN" dirty="0" err="1"/>
              <a:t>use_cache</a:t>
            </a:r>
            <a:r>
              <a:rPr lang="zh-CN" altLang="en-US" dirty="0"/>
              <a:t>为</a:t>
            </a:r>
            <a:r>
              <a:rPr lang="en-US" altLang="zh-CN" dirty="0"/>
              <a:t>True</a:t>
            </a:r>
            <a:r>
              <a:rPr lang="zh-CN" altLang="en-US" dirty="0"/>
              <a:t>会推理快一些。</a:t>
            </a:r>
            <a:endParaRPr lang="en-US" altLang="zh-CN" dirty="0"/>
          </a:p>
          <a:p>
            <a:pPr lvl="2"/>
            <a:r>
              <a:rPr lang="en-US" altLang="zh-CN" dirty="0" err="1"/>
              <a:t>use_cache</a:t>
            </a:r>
            <a:r>
              <a:rPr lang="zh-CN" altLang="en-US" dirty="0"/>
              <a:t>的大致意思是，</a:t>
            </a:r>
            <a:r>
              <a:rPr lang="zh-CN" altLang="en-US" b="1" dirty="0"/>
              <a:t>当把它</a:t>
            </a:r>
            <a:r>
              <a:rPr lang="en-US" b="1" dirty="0"/>
              <a:t>enable</a:t>
            </a:r>
            <a:r>
              <a:rPr lang="zh-CN" altLang="en-US" b="1" dirty="0"/>
              <a:t>以后，就不再需要每次生成下一个</a:t>
            </a:r>
            <a:r>
              <a:rPr lang="en-US" b="1" dirty="0"/>
              <a:t>token</a:t>
            </a:r>
            <a:r>
              <a:rPr lang="zh-CN" altLang="en-US" b="1" dirty="0"/>
              <a:t>的时候重新计算前面所有新生成</a:t>
            </a:r>
            <a:r>
              <a:rPr lang="en-US" b="1" dirty="0"/>
              <a:t>token</a:t>
            </a:r>
            <a:r>
              <a:rPr lang="zh-CN" altLang="en-US" b="1" dirty="0"/>
              <a:t>的</a:t>
            </a:r>
            <a:r>
              <a:rPr lang="en-US" altLang="zh-CN" b="1" dirty="0"/>
              <a:t>hidden</a:t>
            </a:r>
            <a:r>
              <a:rPr lang="en-US" b="1" dirty="0"/>
              <a:t> state</a:t>
            </a:r>
            <a:r>
              <a:rPr lang="en-US" dirty="0"/>
              <a:t>，</a:t>
            </a:r>
            <a:r>
              <a:rPr lang="zh-CN" altLang="en-US" dirty="0"/>
              <a:t>从而大大节省时间，这个对于自回归的模型是很大的加速。</a:t>
            </a:r>
            <a:endParaRPr lang="en-US" altLang="zh-CN" dirty="0"/>
          </a:p>
          <a:p>
            <a:pPr lvl="2"/>
            <a:r>
              <a:rPr lang="zh-CN" altLang="en-US" b="1" dirty="0"/>
              <a:t>这个参数针对推理时才有用</a:t>
            </a:r>
            <a:r>
              <a:rPr lang="zh-CN" altLang="en-US" dirty="0"/>
              <a:t>，训练时不起作用。</a:t>
            </a:r>
            <a:endParaRPr lang="en-US" altLang="zh-CN" dirty="0"/>
          </a:p>
          <a:p>
            <a:pPr lvl="1"/>
            <a:endParaRPr lang="en-US" altLang="zh-CN" dirty="0"/>
          </a:p>
          <a:p>
            <a:pPr lvl="1"/>
            <a:endParaRPr lang="en-US" dirty="0"/>
          </a:p>
        </p:txBody>
      </p:sp>
    </p:spTree>
    <p:extLst>
      <p:ext uri="{BB962C8B-B14F-4D97-AF65-F5344CB8AC3E}">
        <p14:creationId xmlns:p14="http://schemas.microsoft.com/office/powerpoint/2010/main" val="3379936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64B-6AB8-4D84-B0CD-E3BF1BDB904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A37F32A-3920-483E-85F7-39795F12C79E}"/>
              </a:ext>
            </a:extLst>
          </p:cNvPr>
          <p:cNvSpPr>
            <a:spLocks noGrp="1"/>
          </p:cNvSpPr>
          <p:nvPr>
            <p:ph idx="1"/>
          </p:nvPr>
        </p:nvSpPr>
        <p:spPr/>
        <p:txBody>
          <a:bodyPr/>
          <a:lstStyle/>
          <a:p>
            <a:r>
              <a:rPr lang="zh-CN" altLang="en-US" dirty="0"/>
              <a:t>为了提升</a:t>
            </a:r>
            <a:r>
              <a:rPr lang="en-US" altLang="zh-CN" dirty="0"/>
              <a:t>LLM</a:t>
            </a:r>
            <a:r>
              <a:rPr lang="zh-CN" altLang="en-US" dirty="0"/>
              <a:t>推理时的生成速度，可能会考虑对模型做量化。目前如果对</a:t>
            </a:r>
            <a:r>
              <a:rPr lang="en-US" altLang="zh-CN" dirty="0"/>
              <a:t>HF model </a:t>
            </a:r>
            <a:r>
              <a:rPr lang="zh-CN" altLang="en-US" dirty="0"/>
              <a:t>量化到</a:t>
            </a:r>
            <a:r>
              <a:rPr lang="en-US" altLang="zh-CN" dirty="0"/>
              <a:t>Int8/int4</a:t>
            </a:r>
            <a:r>
              <a:rPr lang="zh-CN" altLang="en-US" dirty="0"/>
              <a:t>，然后来推理的时候，</a:t>
            </a:r>
            <a:r>
              <a:rPr lang="zh-CN" altLang="en-US" b="1" dirty="0"/>
              <a:t>推理速度没有提升，反而会变慢</a:t>
            </a:r>
            <a:r>
              <a:rPr lang="zh-CN" altLang="en-US" dirty="0"/>
              <a:t>： </a:t>
            </a:r>
            <a:endParaRPr lang="en-US" altLang="zh-CN" dirty="0"/>
          </a:p>
          <a:p>
            <a:pPr lvl="1"/>
            <a:r>
              <a:rPr lang="zh-CN" altLang="en-US" dirty="0"/>
              <a:t> </a:t>
            </a:r>
            <a:r>
              <a:rPr lang="en-US" altLang="zh-CN" dirty="0" err="1"/>
              <a:t>LightSeq</a:t>
            </a:r>
            <a:r>
              <a:rPr lang="zh-CN" altLang="en-US" dirty="0"/>
              <a:t>的</a:t>
            </a:r>
            <a:r>
              <a:rPr lang="en-US" altLang="zh-CN" dirty="0"/>
              <a:t>int8</a:t>
            </a:r>
            <a:r>
              <a:rPr lang="zh-CN" altLang="en-US" dirty="0"/>
              <a:t>训练和推理都非常快，但为啥</a:t>
            </a:r>
            <a:r>
              <a:rPr lang="en-US" altLang="zh-CN" dirty="0"/>
              <a:t>Hugging Face</a:t>
            </a:r>
            <a:r>
              <a:rPr lang="zh-CN" altLang="en-US" dirty="0"/>
              <a:t>的</a:t>
            </a:r>
            <a:r>
              <a:rPr lang="en-US" altLang="zh-CN" dirty="0"/>
              <a:t>int8</a:t>
            </a:r>
            <a:r>
              <a:rPr lang="zh-CN" altLang="en-US" dirty="0"/>
              <a:t>就这么慢呢？</a:t>
            </a:r>
            <a:r>
              <a:rPr lang="zh-CN" altLang="en-US" b="1" dirty="0"/>
              <a:t>因为它不支持</a:t>
            </a:r>
            <a:r>
              <a:rPr lang="en-US" altLang="zh-CN" b="1" dirty="0"/>
              <a:t>int8</a:t>
            </a:r>
            <a:r>
              <a:rPr lang="zh-CN" altLang="en-US" b="1" dirty="0"/>
              <a:t>的矩阵乘法，只能用插入伪量化结点的方法来模拟</a:t>
            </a:r>
            <a:r>
              <a:rPr lang="en-US" altLang="zh-CN" b="1" dirty="0"/>
              <a:t>int8</a:t>
            </a:r>
            <a:r>
              <a:rPr lang="zh-CN" altLang="en-US" b="1" dirty="0"/>
              <a:t>量化，所以反而会更慢</a:t>
            </a:r>
            <a:r>
              <a:rPr lang="zh-CN" altLang="en-US" dirty="0"/>
              <a:t>（这个的原因大家可以参考 </a:t>
            </a:r>
            <a:r>
              <a:rPr lang="en-US" altLang="zh-CN" dirty="0">
                <a:hlinkClick r:id="rId2"/>
              </a:rPr>
              <a:t>https://zhuanlan.zhihu.com/p/561996900</a:t>
            </a:r>
            <a:r>
              <a:rPr lang="en-US" altLang="zh-CN" dirty="0"/>
              <a:t>  </a:t>
            </a:r>
            <a:r>
              <a:rPr lang="zh-CN" altLang="en-US" dirty="0"/>
              <a:t>中提到的）</a:t>
            </a:r>
            <a:endParaRPr lang="en-US" dirty="0"/>
          </a:p>
        </p:txBody>
      </p:sp>
    </p:spTree>
    <p:extLst>
      <p:ext uri="{BB962C8B-B14F-4D97-AF65-F5344CB8AC3E}">
        <p14:creationId xmlns:p14="http://schemas.microsoft.com/office/powerpoint/2010/main" val="126128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4B5-DAFF-4D5A-A5E6-85775E5AD541}"/>
              </a:ext>
            </a:extLst>
          </p:cNvPr>
          <p:cNvSpPr>
            <a:spLocks noGrp="1"/>
          </p:cNvSpPr>
          <p:nvPr>
            <p:ph type="title"/>
          </p:nvPr>
        </p:nvSpPr>
        <p:spPr/>
        <p:txBody>
          <a:bodyPr/>
          <a:lstStyle/>
          <a:p>
            <a:r>
              <a:rPr lang="en-US" altLang="zh-CN" dirty="0"/>
              <a:t>GPT3.5/GPT4 tokenizer</a:t>
            </a:r>
            <a:endParaRPr lang="en-US" dirty="0"/>
          </a:p>
        </p:txBody>
      </p:sp>
      <p:sp>
        <p:nvSpPr>
          <p:cNvPr id="3" name="Content Placeholder 2">
            <a:extLst>
              <a:ext uri="{FF2B5EF4-FFF2-40B4-BE49-F238E27FC236}">
                <a16:creationId xmlns:a16="http://schemas.microsoft.com/office/drawing/2014/main" id="{93438F1A-167B-46B0-AA93-C71BDEF906F6}"/>
              </a:ext>
            </a:extLst>
          </p:cNvPr>
          <p:cNvSpPr>
            <a:spLocks noGrp="1"/>
          </p:cNvSpPr>
          <p:nvPr>
            <p:ph idx="1"/>
          </p:nvPr>
        </p:nvSpPr>
        <p:spPr>
          <a:xfrm>
            <a:off x="594360" y="1840865"/>
            <a:ext cx="10515600" cy="4351338"/>
          </a:xfrm>
        </p:spPr>
        <p:txBody>
          <a:bodyPr/>
          <a:lstStyle/>
          <a:p>
            <a:pPr lvl="1"/>
            <a:r>
              <a:rPr lang="zh-CN" altLang="en-US" dirty="0"/>
              <a:t>使用</a:t>
            </a:r>
            <a:r>
              <a:rPr lang="en-US" altLang="zh-CN" dirty="0"/>
              <a:t>GPT</a:t>
            </a:r>
            <a:r>
              <a:rPr lang="en-US" dirty="0"/>
              <a:t>4</a:t>
            </a:r>
            <a:r>
              <a:rPr lang="zh-CN" altLang="en-US" dirty="0"/>
              <a:t>和</a:t>
            </a:r>
            <a:r>
              <a:rPr lang="en-US" dirty="0"/>
              <a:t> </a:t>
            </a:r>
            <a:r>
              <a:rPr lang="en-US" altLang="zh-CN" dirty="0"/>
              <a:t>GPT</a:t>
            </a:r>
            <a:r>
              <a:rPr lang="en-US" dirty="0"/>
              <a:t>3.5</a:t>
            </a:r>
            <a:r>
              <a:rPr lang="zh-CN" altLang="en-US" dirty="0"/>
              <a:t>的</a:t>
            </a:r>
            <a:r>
              <a:rPr lang="en-US" dirty="0"/>
              <a:t>tokenizer</a:t>
            </a:r>
            <a:r>
              <a:rPr lang="zh-CN" altLang="en-US" dirty="0"/>
              <a:t>，对于中文句子的</a:t>
            </a:r>
            <a:r>
              <a:rPr lang="en-US" dirty="0"/>
              <a:t>token</a:t>
            </a:r>
            <a:r>
              <a:rPr lang="zh-CN" altLang="en-US" dirty="0"/>
              <a:t>切分如下</a:t>
            </a:r>
            <a:endParaRPr lang="en-US" altLang="zh-CN" dirty="0"/>
          </a:p>
          <a:p>
            <a:pPr lvl="2"/>
            <a:r>
              <a:rPr lang="zh-CN" altLang="en-US" dirty="0"/>
              <a:t>有的汉字一个</a:t>
            </a:r>
            <a:r>
              <a:rPr lang="en-US" dirty="0"/>
              <a:t>token</a:t>
            </a:r>
            <a:r>
              <a:rPr lang="zh-CN" altLang="en-US" dirty="0"/>
              <a:t>比如</a:t>
            </a:r>
            <a:r>
              <a:rPr lang="en-US" dirty="0"/>
              <a:t>”</a:t>
            </a:r>
            <a:r>
              <a:rPr lang="zh-CN" altLang="en-US" dirty="0"/>
              <a:t>我</a:t>
            </a:r>
            <a:r>
              <a:rPr lang="en-US" dirty="0"/>
              <a:t>”</a:t>
            </a:r>
            <a:r>
              <a:rPr lang="zh-CN" altLang="en-US" dirty="0"/>
              <a:t>，有的汉字</a:t>
            </a:r>
            <a:r>
              <a:rPr lang="en-US" dirty="0"/>
              <a:t>2</a:t>
            </a:r>
            <a:r>
              <a:rPr lang="zh-CN" altLang="en-US" dirty="0"/>
              <a:t>个</a:t>
            </a:r>
            <a:r>
              <a:rPr lang="en-US" dirty="0"/>
              <a:t>token</a:t>
            </a:r>
            <a:r>
              <a:rPr lang="zh-CN" altLang="en-US" dirty="0"/>
              <a:t>比如</a:t>
            </a:r>
            <a:r>
              <a:rPr lang="en-US" dirty="0"/>
              <a:t>”</a:t>
            </a:r>
            <a:r>
              <a:rPr lang="zh-CN" altLang="en-US" dirty="0"/>
              <a:t>喜</a:t>
            </a:r>
            <a:r>
              <a:rPr lang="en-US" dirty="0"/>
              <a:t>”</a:t>
            </a:r>
            <a:r>
              <a:rPr lang="zh-CN" altLang="en-US" dirty="0"/>
              <a:t>，有的是多个汉字一个</a:t>
            </a:r>
            <a:r>
              <a:rPr lang="en-US" dirty="0"/>
              <a:t>token</a:t>
            </a:r>
            <a:r>
              <a:rPr lang="zh-CN" altLang="en-US" dirty="0"/>
              <a:t>比如</a:t>
            </a:r>
            <a:r>
              <a:rPr lang="en-US" dirty="0"/>
              <a:t>”</a:t>
            </a:r>
            <a:r>
              <a:rPr lang="zh-CN" altLang="en-US" dirty="0"/>
              <a:t>中国</a:t>
            </a:r>
            <a:r>
              <a:rPr lang="en-US" dirty="0"/>
              <a:t>”</a:t>
            </a:r>
            <a:r>
              <a:rPr lang="zh-CN" altLang="en-US" dirty="0"/>
              <a:t>。大致估算的话，单个汉字平均</a:t>
            </a:r>
            <a:r>
              <a:rPr lang="en-US" dirty="0"/>
              <a:t>1</a:t>
            </a:r>
            <a:r>
              <a:rPr lang="zh-CN" altLang="en-US" dirty="0"/>
              <a:t>个</a:t>
            </a:r>
            <a:r>
              <a:rPr lang="en-US" dirty="0"/>
              <a:t>token</a:t>
            </a:r>
            <a:r>
              <a:rPr lang="zh-CN" altLang="en-US" dirty="0"/>
              <a:t>左右。</a:t>
            </a:r>
            <a:endParaRPr lang="en-US" dirty="0"/>
          </a:p>
          <a:p>
            <a:endParaRPr lang="en-US" dirty="0"/>
          </a:p>
        </p:txBody>
      </p:sp>
      <p:pic>
        <p:nvPicPr>
          <p:cNvPr id="4" name="Picture 3">
            <a:extLst>
              <a:ext uri="{FF2B5EF4-FFF2-40B4-BE49-F238E27FC236}">
                <a16:creationId xmlns:a16="http://schemas.microsoft.com/office/drawing/2014/main" id="{F23D3F23-869F-4939-9A82-3638D1C7E70F}"/>
              </a:ext>
            </a:extLst>
          </p:cNvPr>
          <p:cNvPicPr/>
          <p:nvPr/>
        </p:nvPicPr>
        <p:blipFill>
          <a:blip r:embed="rId2"/>
          <a:stretch>
            <a:fillRect/>
          </a:stretch>
        </p:blipFill>
        <p:spPr>
          <a:xfrm>
            <a:off x="1234440" y="3040380"/>
            <a:ext cx="9494520" cy="3452495"/>
          </a:xfrm>
          <a:prstGeom prst="rect">
            <a:avLst/>
          </a:prstGeom>
        </p:spPr>
      </p:pic>
    </p:spTree>
    <p:extLst>
      <p:ext uri="{BB962C8B-B14F-4D97-AF65-F5344CB8AC3E}">
        <p14:creationId xmlns:p14="http://schemas.microsoft.com/office/powerpoint/2010/main" val="1208126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2493-9A1D-405A-B50E-4D4A5E8133F4}"/>
              </a:ext>
            </a:extLst>
          </p:cNvPr>
          <p:cNvSpPr>
            <a:spLocks noGrp="1"/>
          </p:cNvSpPr>
          <p:nvPr>
            <p:ph type="title"/>
          </p:nvPr>
        </p:nvSpPr>
        <p:spPr>
          <a:xfrm>
            <a:off x="838200" y="2407285"/>
            <a:ext cx="10515600" cy="1325563"/>
          </a:xfrm>
        </p:spPr>
        <p:txBody>
          <a:bodyPr/>
          <a:lstStyle/>
          <a:p>
            <a:pPr algn="ctr"/>
            <a:r>
              <a:rPr lang="en-US" altLang="zh-CN" dirty="0"/>
              <a:t>LLM</a:t>
            </a:r>
            <a:r>
              <a:rPr lang="zh-CN" altLang="en-US" dirty="0"/>
              <a:t>在</a:t>
            </a:r>
            <a:r>
              <a:rPr lang="en-US" altLang="zh-CN" dirty="0" err="1"/>
              <a:t>SageMaker</a:t>
            </a:r>
            <a:r>
              <a:rPr lang="zh-CN" altLang="en-US" dirty="0"/>
              <a:t>上的通用实践和</a:t>
            </a:r>
            <a:r>
              <a:rPr lang="en-US" altLang="zh-CN" dirty="0"/>
              <a:t>tips</a:t>
            </a:r>
            <a:endParaRPr lang="en-US" dirty="0"/>
          </a:p>
        </p:txBody>
      </p:sp>
    </p:spTree>
    <p:extLst>
      <p:ext uri="{BB962C8B-B14F-4D97-AF65-F5344CB8AC3E}">
        <p14:creationId xmlns:p14="http://schemas.microsoft.com/office/powerpoint/2010/main" val="3751276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50A2-FF93-4EC0-9B2D-E7131D264E5C}"/>
              </a:ext>
            </a:extLst>
          </p:cNvPr>
          <p:cNvSpPr>
            <a:spLocks noGrp="1"/>
          </p:cNvSpPr>
          <p:nvPr>
            <p:ph type="title"/>
          </p:nvPr>
        </p:nvSpPr>
        <p:spPr/>
        <p:txBody>
          <a:bodyPr/>
          <a:lstStyle/>
          <a:p>
            <a:r>
              <a:rPr lang="zh-CN" altLang="en-US" dirty="0"/>
              <a:t>你代替</a:t>
            </a:r>
            <a:r>
              <a:rPr lang="en-US" altLang="zh-CN" dirty="0" err="1"/>
              <a:t>SageMaker</a:t>
            </a:r>
            <a:r>
              <a:rPr lang="zh-CN" altLang="en-US" dirty="0"/>
              <a:t>来上传模型文件</a:t>
            </a:r>
            <a:endParaRPr lang="en-US" dirty="0"/>
          </a:p>
        </p:txBody>
      </p:sp>
      <p:sp>
        <p:nvSpPr>
          <p:cNvPr id="3" name="Content Placeholder 2">
            <a:extLst>
              <a:ext uri="{FF2B5EF4-FFF2-40B4-BE49-F238E27FC236}">
                <a16:creationId xmlns:a16="http://schemas.microsoft.com/office/drawing/2014/main" id="{E10F3015-D037-4973-A17F-C57D5CB0ED50}"/>
              </a:ext>
            </a:extLst>
          </p:cNvPr>
          <p:cNvSpPr>
            <a:spLocks noGrp="1"/>
          </p:cNvSpPr>
          <p:nvPr>
            <p:ph idx="1"/>
          </p:nvPr>
        </p:nvSpPr>
        <p:spPr/>
        <p:txBody>
          <a:bodyPr>
            <a:normAutofit fontScale="92500" lnSpcReduction="10000"/>
          </a:bodyPr>
          <a:lstStyle/>
          <a:p>
            <a:r>
              <a:rPr lang="zh-CN" altLang="en-US" dirty="0"/>
              <a:t>对于大模型</a:t>
            </a:r>
            <a:r>
              <a:rPr lang="en-US" altLang="zh-CN" dirty="0"/>
              <a:t>LLM</a:t>
            </a:r>
            <a:r>
              <a:rPr lang="zh-CN" altLang="en-US" dirty="0"/>
              <a:t>在训练完以后，如果让</a:t>
            </a:r>
            <a:r>
              <a:rPr lang="en-US" altLang="zh-CN" dirty="0" err="1"/>
              <a:t>SageMaker</a:t>
            </a:r>
            <a:r>
              <a:rPr lang="zh-CN" altLang="en-US" dirty="0"/>
              <a:t>把</a:t>
            </a:r>
            <a:r>
              <a:rPr lang="en-US" altLang="zh-CN" dirty="0"/>
              <a:t>/opt/ml/model</a:t>
            </a:r>
            <a:r>
              <a:rPr lang="zh-CN" altLang="en-US" dirty="0"/>
              <a:t>下面的文件打包压缩并上传到</a:t>
            </a:r>
            <a:r>
              <a:rPr lang="en-US" altLang="zh-CN" dirty="0"/>
              <a:t>S3</a:t>
            </a:r>
            <a:r>
              <a:rPr lang="zh-CN" altLang="en-US" dirty="0"/>
              <a:t>的话，可能速度会非常慢，如下图所示</a:t>
            </a:r>
            <a:r>
              <a:rPr lang="en-US" altLang="zh-CN" dirty="0"/>
              <a:t>(</a:t>
            </a:r>
            <a:r>
              <a:rPr lang="zh-CN" altLang="en-US" dirty="0"/>
              <a:t>大概</a:t>
            </a:r>
            <a:r>
              <a:rPr lang="en-US" altLang="zh-CN" dirty="0"/>
              <a:t>170GB</a:t>
            </a:r>
            <a:r>
              <a:rPr lang="zh-CN" altLang="en-US" dirty="0"/>
              <a:t>的文件</a:t>
            </a:r>
            <a:r>
              <a:rPr lang="en-US" altLang="zh-CN" dirty="0"/>
              <a:t>)</a:t>
            </a:r>
          </a:p>
          <a:p>
            <a:endParaRPr lang="en-US" dirty="0"/>
          </a:p>
          <a:p>
            <a:endParaRPr lang="en-US" dirty="0"/>
          </a:p>
          <a:p>
            <a:endParaRPr lang="en-US" dirty="0"/>
          </a:p>
          <a:p>
            <a:endParaRPr lang="en-US" dirty="0"/>
          </a:p>
          <a:p>
            <a:pPr lvl="1"/>
            <a:r>
              <a:rPr lang="zh-CN" altLang="en-US" b="1" dirty="0"/>
              <a:t>对于</a:t>
            </a:r>
            <a:r>
              <a:rPr lang="en-US" b="1" dirty="0"/>
              <a:t>LLM</a:t>
            </a:r>
            <a:r>
              <a:rPr lang="zh-CN" altLang="en-US" b="1" dirty="0"/>
              <a:t>的模型训练完以后</a:t>
            </a:r>
            <a:r>
              <a:rPr lang="en-US" altLang="zh-CN" b="1" dirty="0"/>
              <a:t>, </a:t>
            </a:r>
            <a:r>
              <a:rPr lang="zh-CN" altLang="en-US" b="1" dirty="0"/>
              <a:t>最好自己在代码中只让</a:t>
            </a:r>
            <a:r>
              <a:rPr lang="en-US" altLang="zh-CN" b="1" dirty="0"/>
              <a:t>rank 0</a:t>
            </a:r>
            <a:r>
              <a:rPr lang="zh-CN" altLang="en-US" b="1" dirty="0"/>
              <a:t>使用比如</a:t>
            </a:r>
            <a:r>
              <a:rPr lang="en-US" b="1" dirty="0"/>
              <a:t>S5cmd</a:t>
            </a:r>
            <a:r>
              <a:rPr lang="zh-CN" altLang="en-US" b="1" dirty="0"/>
              <a:t>来直接把整个模型相关的文件都上传到</a:t>
            </a:r>
            <a:r>
              <a:rPr lang="en-US" b="1" dirty="0"/>
              <a:t>S3</a:t>
            </a:r>
            <a:r>
              <a:rPr lang="en-US" dirty="0"/>
              <a:t>（</a:t>
            </a:r>
            <a:r>
              <a:rPr lang="zh-CN" altLang="en-US" b="1" dirty="0"/>
              <a:t>不要压缩打包</a:t>
            </a:r>
            <a:r>
              <a:rPr lang="zh-CN" altLang="en-US" dirty="0"/>
              <a:t>），且不要在</a:t>
            </a:r>
            <a:r>
              <a:rPr lang="en-US" altLang="zh-CN" dirty="0"/>
              <a:t>/</a:t>
            </a:r>
            <a:r>
              <a:rPr lang="en-US" dirty="0"/>
              <a:t>opt/ml/model</a:t>
            </a:r>
            <a:r>
              <a:rPr lang="zh-CN" altLang="en-US" dirty="0"/>
              <a:t>中以及</a:t>
            </a:r>
            <a:r>
              <a:rPr lang="en-US" altLang="zh-CN" dirty="0"/>
              <a:t>/</a:t>
            </a:r>
            <a:r>
              <a:rPr lang="en-US" dirty="0"/>
              <a:t>opt/ml/output/data</a:t>
            </a:r>
            <a:r>
              <a:rPr lang="zh-CN" altLang="en-US" dirty="0"/>
              <a:t>这两个路径下写这些模型相关的文件。</a:t>
            </a:r>
            <a:endParaRPr lang="en-US" altLang="zh-CN" dirty="0"/>
          </a:p>
          <a:p>
            <a:pPr lvl="2"/>
            <a:r>
              <a:rPr lang="zh-CN" altLang="en-US" dirty="0"/>
              <a:t>可以设定 </a:t>
            </a:r>
            <a:r>
              <a:rPr lang="en-US" dirty="0"/>
              <a:t>s5cmd </a:t>
            </a:r>
            <a:r>
              <a:rPr lang="zh-CN" altLang="en-US" dirty="0"/>
              <a:t>的参数，比如</a:t>
            </a:r>
            <a:r>
              <a:rPr lang="en-US" altLang="zh-CN" dirty="0"/>
              <a:t>--</a:t>
            </a:r>
            <a:r>
              <a:rPr lang="en-US" dirty="0"/>
              <a:t>concurrency , for more details </a:t>
            </a:r>
            <a:r>
              <a:rPr lang="en-US" dirty="0">
                <a:hlinkClick r:id="rId2"/>
              </a:rPr>
              <a:t>https://github.com/peak/s5cmd</a:t>
            </a:r>
            <a:endParaRPr lang="en-US" dirty="0"/>
          </a:p>
        </p:txBody>
      </p:sp>
      <p:pic>
        <p:nvPicPr>
          <p:cNvPr id="5" name="Picture 4">
            <a:extLst>
              <a:ext uri="{FF2B5EF4-FFF2-40B4-BE49-F238E27FC236}">
                <a16:creationId xmlns:a16="http://schemas.microsoft.com/office/drawing/2014/main" id="{A9AFC67F-73AC-4826-8D8E-0444DECE4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360" y="2699082"/>
            <a:ext cx="6789420" cy="1779876"/>
          </a:xfrm>
          <a:prstGeom prst="rect">
            <a:avLst/>
          </a:prstGeom>
        </p:spPr>
      </p:pic>
    </p:spTree>
    <p:extLst>
      <p:ext uri="{BB962C8B-B14F-4D97-AF65-F5344CB8AC3E}">
        <p14:creationId xmlns:p14="http://schemas.microsoft.com/office/powerpoint/2010/main" val="2506153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CD23-286D-4BBC-9854-B2385030A199}"/>
              </a:ext>
            </a:extLst>
          </p:cNvPr>
          <p:cNvSpPr>
            <a:spLocks noGrp="1"/>
          </p:cNvSpPr>
          <p:nvPr>
            <p:ph type="title"/>
          </p:nvPr>
        </p:nvSpPr>
        <p:spPr/>
        <p:txBody>
          <a:bodyPr/>
          <a:lstStyle/>
          <a:p>
            <a:r>
              <a:rPr lang="en-US" altLang="zh-CN" dirty="0" err="1"/>
              <a:t>Contine</a:t>
            </a:r>
            <a:r>
              <a:rPr lang="en-US" altLang="zh-CN" dirty="0"/>
              <a:t>….</a:t>
            </a:r>
            <a:endParaRPr lang="en-US" dirty="0"/>
          </a:p>
        </p:txBody>
      </p:sp>
      <p:sp>
        <p:nvSpPr>
          <p:cNvPr id="3" name="Content Placeholder 2">
            <a:extLst>
              <a:ext uri="{FF2B5EF4-FFF2-40B4-BE49-F238E27FC236}">
                <a16:creationId xmlns:a16="http://schemas.microsoft.com/office/drawing/2014/main" id="{FAFD6C0C-726C-4648-AF67-2282811B45E6}"/>
              </a:ext>
            </a:extLst>
          </p:cNvPr>
          <p:cNvSpPr>
            <a:spLocks noGrp="1"/>
          </p:cNvSpPr>
          <p:nvPr>
            <p:ph idx="1"/>
          </p:nvPr>
        </p:nvSpPr>
        <p:spPr/>
        <p:txBody>
          <a:bodyPr/>
          <a:lstStyle/>
          <a:p>
            <a:r>
              <a:rPr lang="zh-CN" altLang="en-US" dirty="0"/>
              <a:t>从 </a:t>
            </a:r>
            <a:r>
              <a:rPr lang="en-US" altLang="zh-CN" dirty="0"/>
              <a:t>HF model hub</a:t>
            </a:r>
            <a:r>
              <a:rPr lang="zh-CN" altLang="en-US" dirty="0"/>
              <a:t>下载模型时，你的</a:t>
            </a:r>
            <a:r>
              <a:rPr lang="en-US" altLang="zh-CN" dirty="0" err="1"/>
              <a:t>SageMaker</a:t>
            </a:r>
            <a:r>
              <a:rPr lang="en-US" altLang="zh-CN" dirty="0"/>
              <a:t> </a:t>
            </a:r>
            <a:r>
              <a:rPr lang="zh-CN" altLang="en-US" dirty="0"/>
              <a:t>训练任务可能会遇到超时问题，这种情况下只需重启 </a:t>
            </a:r>
            <a:r>
              <a:rPr lang="en-US" altLang="zh-CN" dirty="0" err="1"/>
              <a:t>SageMaker</a:t>
            </a:r>
            <a:r>
              <a:rPr lang="en-US" altLang="zh-CN" dirty="0"/>
              <a:t> </a:t>
            </a:r>
            <a:r>
              <a:rPr lang="zh-CN" altLang="en-US" dirty="0"/>
              <a:t>训练任务重试即可。 </a:t>
            </a:r>
            <a:endParaRPr lang="en-US" altLang="zh-CN" dirty="0"/>
          </a:p>
          <a:p>
            <a:pPr lvl="1"/>
            <a:r>
              <a:rPr lang="zh-CN" altLang="en-US" b="1" dirty="0"/>
              <a:t>更好的方案</a:t>
            </a:r>
            <a:r>
              <a:rPr lang="en-US" altLang="zh-CN" dirty="0"/>
              <a:t>: </a:t>
            </a:r>
            <a:r>
              <a:rPr lang="zh-CN" altLang="en-US" dirty="0"/>
              <a:t> 你可以从 </a:t>
            </a:r>
            <a:r>
              <a:rPr lang="en-US" altLang="zh-CN" dirty="0"/>
              <a:t>HF </a:t>
            </a:r>
            <a:r>
              <a:rPr lang="zh-CN" altLang="en-US" dirty="0"/>
              <a:t>单独下载模型并直接将它们上传到 </a:t>
            </a:r>
            <a:r>
              <a:rPr lang="en-US" altLang="zh-CN" dirty="0"/>
              <a:t>Amazon S3</a:t>
            </a:r>
            <a:r>
              <a:rPr lang="zh-CN" altLang="en-US" dirty="0"/>
              <a:t>（不要对这些文件进行 </a:t>
            </a:r>
            <a:r>
              <a:rPr lang="en-US" altLang="zh-CN" dirty="0"/>
              <a:t>tar </a:t>
            </a:r>
            <a:r>
              <a:rPr lang="zh-CN" altLang="en-US" dirty="0"/>
              <a:t>和压缩）； 然后在你的训练脚本中，使用 </a:t>
            </a:r>
            <a:r>
              <a:rPr lang="en-US" altLang="zh-CN" dirty="0"/>
              <a:t>s5cmd </a:t>
            </a:r>
            <a:r>
              <a:rPr lang="zh-CN" altLang="en-US" dirty="0"/>
              <a:t>仅在</a:t>
            </a:r>
            <a:r>
              <a:rPr lang="en-US" altLang="zh-CN" dirty="0"/>
              <a:t>local rank 0 </a:t>
            </a:r>
            <a:r>
              <a:rPr lang="zh-CN" altLang="en-US" dirty="0"/>
              <a:t>上从 </a:t>
            </a:r>
            <a:r>
              <a:rPr lang="en-US" altLang="zh-CN" dirty="0"/>
              <a:t>S3 </a:t>
            </a:r>
            <a:r>
              <a:rPr lang="zh-CN" altLang="en-US" dirty="0"/>
              <a:t>下载它们（使用 </a:t>
            </a:r>
            <a:r>
              <a:rPr lang="en-US" altLang="zh-CN" dirty="0" err="1"/>
              <a:t>torch.distributed.barrier</a:t>
            </a:r>
            <a:r>
              <a:rPr lang="en-US" altLang="zh-CN" dirty="0"/>
              <a:t>() </a:t>
            </a:r>
            <a:r>
              <a:rPr lang="zh-CN" altLang="en-US" dirty="0"/>
              <a:t>同步每个 </a:t>
            </a:r>
            <a:r>
              <a:rPr lang="en-US" altLang="zh-CN" dirty="0"/>
              <a:t>rank</a:t>
            </a:r>
            <a:r>
              <a:rPr lang="zh-CN" altLang="en-US" dirty="0"/>
              <a:t>）。</a:t>
            </a:r>
            <a:endParaRPr lang="en-US" altLang="zh-CN" dirty="0"/>
          </a:p>
          <a:p>
            <a:pPr lvl="2"/>
            <a:r>
              <a:rPr lang="zh-CN" altLang="en-US" dirty="0"/>
              <a:t>之前做实验的时候</a:t>
            </a:r>
            <a:r>
              <a:rPr lang="en-US" altLang="zh-CN" dirty="0"/>
              <a:t>, </a:t>
            </a:r>
            <a:r>
              <a:rPr lang="zh-CN" altLang="en-US" dirty="0"/>
              <a:t>我们发现使用</a:t>
            </a:r>
            <a:r>
              <a:rPr lang="en-US" altLang="zh-CN" dirty="0"/>
              <a:t>hf hub API </a:t>
            </a:r>
            <a:r>
              <a:rPr lang="en-US" altLang="zh-CN" dirty="0" err="1"/>
              <a:t>snapshot_download</a:t>
            </a:r>
            <a:r>
              <a:rPr lang="zh-CN" altLang="en-US" dirty="0"/>
              <a:t>从</a:t>
            </a:r>
            <a:r>
              <a:rPr lang="en-US" altLang="zh-CN" dirty="0"/>
              <a:t>HF model hub</a:t>
            </a:r>
            <a:r>
              <a:rPr lang="zh-CN" altLang="en-US" dirty="0"/>
              <a:t>下载的模型文件是符号链接（指向了其他的目录中的模型文件）</a:t>
            </a:r>
            <a:r>
              <a:rPr lang="en-US" altLang="zh-CN" dirty="0"/>
              <a:t>, </a:t>
            </a:r>
            <a:r>
              <a:rPr lang="zh-CN" altLang="en-US" dirty="0"/>
              <a:t>但是使用</a:t>
            </a:r>
            <a:r>
              <a:rPr lang="en-US" altLang="zh-CN" dirty="0"/>
              <a:t>S5cmd</a:t>
            </a:r>
            <a:r>
              <a:rPr lang="zh-CN" altLang="en-US" dirty="0"/>
              <a:t>上传到</a:t>
            </a:r>
            <a:r>
              <a:rPr lang="en-US" altLang="zh-CN" dirty="0"/>
              <a:t>S3</a:t>
            </a:r>
            <a:r>
              <a:rPr lang="zh-CN" altLang="en-US" dirty="0"/>
              <a:t>的时候模型文件的大小就正常了</a:t>
            </a:r>
            <a:r>
              <a:rPr lang="en-US" altLang="zh-CN" dirty="0"/>
              <a:t>. </a:t>
            </a:r>
            <a:r>
              <a:rPr lang="zh-CN" altLang="en-US" dirty="0"/>
              <a:t>通过查看</a:t>
            </a:r>
            <a:r>
              <a:rPr lang="en-US" altLang="zh-CN" dirty="0"/>
              <a:t>s5cmd</a:t>
            </a:r>
            <a:r>
              <a:rPr lang="zh-CN" altLang="en-US" dirty="0"/>
              <a:t>的源代码</a:t>
            </a:r>
            <a:r>
              <a:rPr lang="en-US" altLang="zh-CN" dirty="0"/>
              <a:t>, </a:t>
            </a:r>
            <a:r>
              <a:rPr lang="zh-CN" altLang="en-US" dirty="0"/>
              <a:t>发现</a:t>
            </a:r>
            <a:r>
              <a:rPr lang="en-US" altLang="zh-CN" b="1" dirty="0"/>
              <a:t>s5cmd</a:t>
            </a:r>
            <a:r>
              <a:rPr lang="zh-CN" altLang="en-US" b="1" dirty="0"/>
              <a:t>可以对符号链接做</a:t>
            </a:r>
            <a:r>
              <a:rPr lang="en-US" altLang="zh-CN" b="1" dirty="0"/>
              <a:t>follow </a:t>
            </a:r>
            <a:r>
              <a:rPr lang="en-US" altLang="zh-CN" b="1" dirty="0" err="1"/>
              <a:t>symlink</a:t>
            </a:r>
            <a:r>
              <a:rPr lang="en-US" altLang="zh-CN" dirty="0"/>
              <a:t>.</a:t>
            </a:r>
            <a:endParaRPr lang="en-US" dirty="0"/>
          </a:p>
        </p:txBody>
      </p:sp>
    </p:spTree>
    <p:extLst>
      <p:ext uri="{BB962C8B-B14F-4D97-AF65-F5344CB8AC3E}">
        <p14:creationId xmlns:p14="http://schemas.microsoft.com/office/powerpoint/2010/main" val="2412221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8F11-C54C-41DB-B2C7-8EFF3C92FD7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444DEFC5-08CF-47B5-92F0-A861D00B38FE}"/>
              </a:ext>
            </a:extLst>
          </p:cNvPr>
          <p:cNvSpPr>
            <a:spLocks noGrp="1"/>
          </p:cNvSpPr>
          <p:nvPr>
            <p:ph idx="1"/>
          </p:nvPr>
        </p:nvSpPr>
        <p:spPr/>
        <p:txBody>
          <a:bodyPr/>
          <a:lstStyle/>
          <a:p>
            <a:r>
              <a:rPr lang="zh-CN" altLang="en-US" dirty="0"/>
              <a:t>如果只想保存最佳模型权重并且自己在训练结束后使用</a:t>
            </a:r>
            <a:r>
              <a:rPr lang="en-US" altLang="zh-CN" dirty="0"/>
              <a:t>s5cmd</a:t>
            </a:r>
            <a:r>
              <a:rPr lang="zh-CN" altLang="en-US" dirty="0"/>
              <a:t>来上传，可以将参数“</a:t>
            </a:r>
            <a:r>
              <a:rPr lang="en-US" altLang="zh-CN" dirty="0" err="1"/>
              <a:t>output_dir</a:t>
            </a:r>
            <a:r>
              <a:rPr lang="en-US" altLang="zh-CN" dirty="0"/>
              <a:t>”</a:t>
            </a:r>
            <a:r>
              <a:rPr lang="zh-CN" altLang="en-US" dirty="0"/>
              <a:t>（来自 </a:t>
            </a:r>
            <a:r>
              <a:rPr lang="en-US" altLang="zh-CN" dirty="0"/>
              <a:t>Seq2SeqTrainingArguments </a:t>
            </a:r>
            <a:r>
              <a:rPr lang="zh-CN" altLang="en-US" dirty="0"/>
              <a:t>或 </a:t>
            </a:r>
            <a:r>
              <a:rPr lang="en-US" altLang="zh-CN" dirty="0" err="1"/>
              <a:t>TrainingArguments</a:t>
            </a:r>
            <a:r>
              <a:rPr lang="en-US" altLang="zh-CN" dirty="0"/>
              <a:t> API</a:t>
            </a:r>
            <a:r>
              <a:rPr lang="zh-CN" altLang="en-US" dirty="0"/>
              <a:t>）设置为临时路径，例如 </a:t>
            </a:r>
            <a:r>
              <a:rPr lang="en-US" altLang="zh-CN" dirty="0"/>
              <a:t>p4d.24xlarge </a:t>
            </a:r>
            <a:r>
              <a:rPr lang="zh-CN" altLang="en-US" dirty="0"/>
              <a:t>上的“</a:t>
            </a:r>
            <a:r>
              <a:rPr lang="en-US" altLang="zh-CN" dirty="0"/>
              <a:t>/</a:t>
            </a:r>
            <a:r>
              <a:rPr lang="en-US" altLang="zh-CN" dirty="0" err="1"/>
              <a:t>tmp</a:t>
            </a:r>
            <a:r>
              <a:rPr lang="en-US" altLang="zh-CN" dirty="0"/>
              <a:t>”</a:t>
            </a:r>
            <a:r>
              <a:rPr lang="zh-CN" altLang="en-US" dirty="0"/>
              <a:t>（“</a:t>
            </a:r>
            <a:r>
              <a:rPr lang="en-US" altLang="zh-CN" dirty="0"/>
              <a:t>/</a:t>
            </a:r>
            <a:r>
              <a:rPr lang="en-US" altLang="zh-CN" dirty="0" err="1"/>
              <a:t>tmp</a:t>
            </a:r>
            <a:r>
              <a:rPr lang="en-US" altLang="zh-CN" dirty="0"/>
              <a:t>”</a:t>
            </a:r>
            <a:r>
              <a:rPr lang="zh-CN" altLang="en-US" dirty="0"/>
              <a:t>有足够的磁盘空间 节省）</a:t>
            </a:r>
            <a:r>
              <a:rPr lang="en-US" altLang="zh-CN" dirty="0"/>
              <a:t>; </a:t>
            </a:r>
          </a:p>
          <a:p>
            <a:r>
              <a:rPr lang="zh-CN" altLang="en-US" dirty="0"/>
              <a:t>如果你想在训练过程中保存所有的检查点并且近实时上传</a:t>
            </a:r>
            <a:r>
              <a:rPr lang="en-US" altLang="zh-CN" dirty="0"/>
              <a:t>checkpoint</a:t>
            </a:r>
            <a:r>
              <a:rPr lang="zh-CN" altLang="en-US" dirty="0"/>
              <a:t>到</a:t>
            </a:r>
            <a:r>
              <a:rPr lang="en-US" altLang="zh-CN" dirty="0"/>
              <a:t>S3</a:t>
            </a:r>
            <a:r>
              <a:rPr lang="zh-CN" altLang="en-US" dirty="0"/>
              <a:t>，你可以将 </a:t>
            </a:r>
            <a:r>
              <a:rPr lang="en-US" altLang="zh-CN" dirty="0" err="1"/>
              <a:t>output_dir</a:t>
            </a:r>
            <a:r>
              <a:rPr lang="en-US" altLang="zh-CN" dirty="0"/>
              <a:t> </a:t>
            </a:r>
            <a:r>
              <a:rPr lang="zh-CN" altLang="en-US" dirty="0"/>
              <a:t>设置为 </a:t>
            </a:r>
            <a:r>
              <a:rPr lang="en-US" altLang="zh-CN" dirty="0" err="1"/>
              <a:t>checkponit</a:t>
            </a:r>
            <a:r>
              <a:rPr lang="en-US" altLang="zh-CN" dirty="0"/>
              <a:t> </a:t>
            </a:r>
            <a:r>
              <a:rPr lang="zh-CN" altLang="en-US" dirty="0"/>
              <a:t>本地路径</a:t>
            </a:r>
            <a:endParaRPr lang="en-US" altLang="zh-CN" dirty="0"/>
          </a:p>
          <a:p>
            <a:pPr lvl="1"/>
            <a:r>
              <a:rPr lang="zh-CN" altLang="en-US" dirty="0"/>
              <a:t>它会影响多节点训练的训练速度。因为 </a:t>
            </a:r>
            <a:r>
              <a:rPr lang="en-US" altLang="zh-CN" dirty="0" err="1"/>
              <a:t>SageMaker</a:t>
            </a:r>
            <a:r>
              <a:rPr lang="en-US" altLang="zh-CN" dirty="0"/>
              <a:t> </a:t>
            </a:r>
            <a:r>
              <a:rPr lang="zh-CN" altLang="en-US" dirty="0"/>
              <a:t>会几乎实时地将</a:t>
            </a:r>
            <a:r>
              <a:rPr lang="en-US" altLang="zh-CN" dirty="0"/>
              <a:t>checkpoints</a:t>
            </a:r>
            <a:r>
              <a:rPr lang="zh-CN" altLang="en-US" dirty="0"/>
              <a:t>上传到 </a:t>
            </a:r>
            <a:r>
              <a:rPr lang="en-US" altLang="zh-CN" dirty="0"/>
              <a:t>S3</a:t>
            </a:r>
            <a:r>
              <a:rPr lang="zh-CN" altLang="en-US" dirty="0"/>
              <a:t>， 会占用网络带宽，影响集群内节点间的通信效率。</a:t>
            </a:r>
            <a:endParaRPr lang="en-US" altLang="zh-CN" dirty="0"/>
          </a:p>
          <a:p>
            <a:endParaRPr lang="en-US" dirty="0"/>
          </a:p>
        </p:txBody>
      </p:sp>
    </p:spTree>
    <p:extLst>
      <p:ext uri="{BB962C8B-B14F-4D97-AF65-F5344CB8AC3E}">
        <p14:creationId xmlns:p14="http://schemas.microsoft.com/office/powerpoint/2010/main" val="2826068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476D-055E-4950-99B2-3BD89A8F7714}"/>
              </a:ext>
            </a:extLst>
          </p:cNvPr>
          <p:cNvSpPr>
            <a:spLocks noGrp="1"/>
          </p:cNvSpPr>
          <p:nvPr>
            <p:ph type="title"/>
          </p:nvPr>
        </p:nvSpPr>
        <p:spPr/>
        <p:txBody>
          <a:bodyPr/>
          <a:lstStyle/>
          <a:p>
            <a:r>
              <a:rPr lang="zh-CN" altLang="en-US" dirty="0"/>
              <a:t>基于</a:t>
            </a:r>
            <a:r>
              <a:rPr lang="en-US" dirty="0" err="1"/>
              <a:t>S</a:t>
            </a:r>
            <a:r>
              <a:rPr lang="en-US" altLang="zh-CN" dirty="0" err="1"/>
              <a:t>ageMaker</a:t>
            </a:r>
            <a:r>
              <a:rPr lang="zh-CN" altLang="en-US" dirty="0"/>
              <a:t>的</a:t>
            </a:r>
            <a:r>
              <a:rPr lang="en-US" dirty="0"/>
              <a:t>LLM</a:t>
            </a:r>
            <a:r>
              <a:rPr lang="zh-CN" altLang="en-US" dirty="0"/>
              <a:t>部署的方案选择：</a:t>
            </a:r>
            <a:endParaRPr lang="en-US" dirty="0"/>
          </a:p>
        </p:txBody>
      </p:sp>
      <p:sp>
        <p:nvSpPr>
          <p:cNvPr id="3" name="Content Placeholder 2">
            <a:extLst>
              <a:ext uri="{FF2B5EF4-FFF2-40B4-BE49-F238E27FC236}">
                <a16:creationId xmlns:a16="http://schemas.microsoft.com/office/drawing/2014/main" id="{9A4FAC2D-5FD6-492C-9841-1B127375F1D1}"/>
              </a:ext>
            </a:extLst>
          </p:cNvPr>
          <p:cNvSpPr>
            <a:spLocks noGrp="1"/>
          </p:cNvSpPr>
          <p:nvPr>
            <p:ph idx="1"/>
          </p:nvPr>
        </p:nvSpPr>
        <p:spPr/>
        <p:txBody>
          <a:bodyPr>
            <a:normAutofit fontScale="85000" lnSpcReduction="20000"/>
          </a:bodyPr>
          <a:lstStyle/>
          <a:p>
            <a:r>
              <a:rPr lang="zh-CN" altLang="en-US" dirty="0"/>
              <a:t>直接基于</a:t>
            </a:r>
            <a:r>
              <a:rPr lang="en-US" dirty="0" err="1"/>
              <a:t>S</a:t>
            </a:r>
            <a:r>
              <a:rPr lang="en-US" altLang="zh-CN" dirty="0" err="1"/>
              <a:t>ageMaker</a:t>
            </a:r>
            <a:r>
              <a:rPr lang="zh-CN" altLang="en-US" dirty="0"/>
              <a:t>的内建的</a:t>
            </a:r>
            <a:r>
              <a:rPr lang="en-US" dirty="0" err="1"/>
              <a:t>huggingface</a:t>
            </a:r>
            <a:r>
              <a:rPr lang="en-US" dirty="0"/>
              <a:t> model</a:t>
            </a:r>
            <a:r>
              <a:rPr lang="zh-CN" altLang="en-US" dirty="0"/>
              <a:t>容器的：</a:t>
            </a:r>
            <a:endParaRPr lang="en-US" altLang="zh-CN" dirty="0"/>
          </a:p>
          <a:p>
            <a:pPr lvl="1"/>
            <a:r>
              <a:rPr lang="zh-CN" altLang="en-US" dirty="0"/>
              <a:t>如果部署的</a:t>
            </a:r>
            <a:r>
              <a:rPr lang="en-US" dirty="0"/>
              <a:t>LLM</a:t>
            </a:r>
            <a:r>
              <a:rPr lang="zh-CN" altLang="en-US" dirty="0"/>
              <a:t>不是很大，单卡可以进行推理并且推理的速度还可以的话，可以考虑这个方式。</a:t>
            </a:r>
          </a:p>
          <a:p>
            <a:r>
              <a:rPr lang="zh-CN" altLang="en-US" dirty="0"/>
              <a:t>基于</a:t>
            </a:r>
            <a:r>
              <a:rPr lang="en-US" altLang="zh-CN" dirty="0"/>
              <a:t>Large model inference/</a:t>
            </a:r>
            <a:r>
              <a:rPr lang="en-US" dirty="0"/>
              <a:t>LMI</a:t>
            </a:r>
            <a:r>
              <a:rPr lang="zh-CN" altLang="en-US" dirty="0"/>
              <a:t>容器的：</a:t>
            </a:r>
            <a:r>
              <a:rPr lang="en-US" dirty="0"/>
              <a:t>LMI</a:t>
            </a:r>
            <a:r>
              <a:rPr lang="zh-CN" altLang="en-US" dirty="0"/>
              <a:t>容器既可以用在</a:t>
            </a:r>
            <a:r>
              <a:rPr lang="en-US" dirty="0" err="1"/>
              <a:t>S</a:t>
            </a:r>
            <a:r>
              <a:rPr lang="en-US" altLang="zh-CN" dirty="0" err="1"/>
              <a:t>agemaker</a:t>
            </a:r>
            <a:r>
              <a:rPr lang="en-US" dirty="0"/>
              <a:t> hosting，</a:t>
            </a:r>
            <a:r>
              <a:rPr lang="zh-CN" altLang="en-US" dirty="0"/>
              <a:t>也可以在</a:t>
            </a:r>
            <a:r>
              <a:rPr lang="en-US" dirty="0"/>
              <a:t>EKS/EC2</a:t>
            </a:r>
            <a:r>
              <a:rPr lang="zh-CN" altLang="en-US" dirty="0"/>
              <a:t>中</a:t>
            </a:r>
            <a:r>
              <a:rPr lang="en-US" dirty="0"/>
              <a:t>hosting。</a:t>
            </a:r>
            <a:r>
              <a:rPr lang="zh-CN" altLang="en-US" dirty="0"/>
              <a:t>这个方案相对来说还是比较简单方便的。</a:t>
            </a:r>
          </a:p>
          <a:p>
            <a:pPr lvl="1"/>
            <a:r>
              <a:rPr lang="zh-CN" altLang="en-US" dirty="0"/>
              <a:t>优点：</a:t>
            </a:r>
          </a:p>
          <a:p>
            <a:pPr lvl="2"/>
            <a:r>
              <a:rPr lang="zh-CN" altLang="en-US" dirty="0"/>
              <a:t>针对</a:t>
            </a:r>
            <a:r>
              <a:rPr lang="en-US" dirty="0"/>
              <a:t>LLM</a:t>
            </a:r>
            <a:r>
              <a:rPr lang="zh-CN" altLang="en-US" dirty="0"/>
              <a:t>有三种不同的推理加速引擎可以选择</a:t>
            </a:r>
            <a:r>
              <a:rPr lang="en-US" altLang="zh-CN" dirty="0"/>
              <a:t>: </a:t>
            </a:r>
            <a:r>
              <a:rPr lang="en-US" dirty="0"/>
              <a:t>HF accelerate, </a:t>
            </a:r>
            <a:r>
              <a:rPr lang="en-US" dirty="0" err="1"/>
              <a:t>deepspeed</a:t>
            </a:r>
            <a:r>
              <a:rPr lang="en-US" dirty="0"/>
              <a:t>, faster </a:t>
            </a:r>
            <a:r>
              <a:rPr lang="en-US" dirty="0" err="1"/>
              <a:t>transformer（from</a:t>
            </a:r>
            <a:r>
              <a:rPr lang="en-US" dirty="0"/>
              <a:t> 0.21.0</a:t>
            </a:r>
            <a:r>
              <a:rPr lang="zh-CN" altLang="en-US" dirty="0"/>
              <a:t>版本）</a:t>
            </a:r>
            <a:r>
              <a:rPr lang="en-US" altLang="zh-CN" dirty="0"/>
              <a:t>; </a:t>
            </a:r>
          </a:p>
          <a:p>
            <a:pPr lvl="3"/>
            <a:r>
              <a:rPr lang="zh-CN" altLang="en-US" dirty="0"/>
              <a:t>推理速度的可能排名（</a:t>
            </a:r>
            <a:r>
              <a:rPr lang="zh-CN" altLang="en-US" b="1" dirty="0"/>
              <a:t>最好针对具体上下文来测试者三种不同的速度</a:t>
            </a:r>
            <a:r>
              <a:rPr lang="zh-CN" altLang="en-US" dirty="0"/>
              <a:t>）：</a:t>
            </a:r>
            <a:r>
              <a:rPr lang="en-US" altLang="zh-CN" dirty="0"/>
              <a:t>Fast Transformer</a:t>
            </a:r>
            <a:r>
              <a:rPr lang="zh-CN" altLang="en-US" dirty="0"/>
              <a:t> </a:t>
            </a:r>
            <a:r>
              <a:rPr lang="en-US" altLang="zh-CN" dirty="0"/>
              <a:t>&gt;</a:t>
            </a:r>
            <a:r>
              <a:rPr lang="zh-CN" altLang="en-US" dirty="0"/>
              <a:t> </a:t>
            </a:r>
            <a:r>
              <a:rPr lang="en-US" altLang="zh-CN" dirty="0" err="1"/>
              <a:t>DeepSpeed</a:t>
            </a:r>
            <a:r>
              <a:rPr lang="zh-CN" altLang="en-US" dirty="0"/>
              <a:t> </a:t>
            </a:r>
            <a:r>
              <a:rPr lang="en-US" altLang="zh-CN" dirty="0"/>
              <a:t>&gt;</a:t>
            </a:r>
            <a:r>
              <a:rPr lang="zh-CN" altLang="en-US" dirty="0"/>
              <a:t> </a:t>
            </a:r>
            <a:r>
              <a:rPr lang="en-US" altLang="zh-CN" dirty="0"/>
              <a:t>HF accelerate</a:t>
            </a:r>
            <a:r>
              <a:rPr lang="zh-CN" altLang="en-US" dirty="0"/>
              <a:t>；</a:t>
            </a:r>
            <a:endParaRPr lang="en-US" altLang="zh-CN" dirty="0"/>
          </a:p>
          <a:p>
            <a:pPr lvl="2"/>
            <a:r>
              <a:rPr lang="en-US" dirty="0"/>
              <a:t>faster transformer</a:t>
            </a:r>
            <a:r>
              <a:rPr lang="zh-CN" altLang="en-US" dirty="0"/>
              <a:t>和</a:t>
            </a:r>
            <a:r>
              <a:rPr lang="en-US" dirty="0" err="1"/>
              <a:t>deepspeed</a:t>
            </a:r>
            <a:r>
              <a:rPr lang="zh-CN" altLang="en-US" dirty="0"/>
              <a:t>做</a:t>
            </a:r>
            <a:r>
              <a:rPr lang="en-US" dirty="0"/>
              <a:t>inference</a:t>
            </a:r>
            <a:r>
              <a:rPr lang="zh-CN" altLang="en-US" dirty="0"/>
              <a:t>的时候做的是模型并行，</a:t>
            </a:r>
            <a:r>
              <a:rPr lang="en-US" dirty="0"/>
              <a:t>HF accelerate</a:t>
            </a:r>
            <a:r>
              <a:rPr lang="zh-CN" altLang="en-US" dirty="0"/>
              <a:t>做</a:t>
            </a:r>
            <a:r>
              <a:rPr lang="en-US" dirty="0"/>
              <a:t>inference</a:t>
            </a:r>
            <a:r>
              <a:rPr lang="zh-CN" altLang="en-US" dirty="0"/>
              <a:t>的时候做的是</a:t>
            </a:r>
            <a:r>
              <a:rPr lang="en-US" dirty="0"/>
              <a:t>pipeline </a:t>
            </a:r>
            <a:r>
              <a:rPr lang="zh-CN" altLang="en-US" dirty="0"/>
              <a:t>并行。</a:t>
            </a:r>
            <a:endParaRPr lang="en-US" altLang="zh-CN" dirty="0"/>
          </a:p>
          <a:p>
            <a:pPr lvl="3"/>
            <a:r>
              <a:rPr lang="en-US" dirty="0"/>
              <a:t>faster transformer</a:t>
            </a:r>
            <a:r>
              <a:rPr lang="zh-CN" altLang="en-US" dirty="0"/>
              <a:t>即使在单卡的时候，对于有些模型比如</a:t>
            </a:r>
            <a:r>
              <a:rPr lang="en-US" altLang="zh-CN" dirty="0" err="1"/>
              <a:t>bloomz</a:t>
            </a:r>
            <a:r>
              <a:rPr lang="zh-CN" altLang="en-US" dirty="0"/>
              <a:t>也能有加速效果。</a:t>
            </a:r>
            <a:endParaRPr lang="en-US" altLang="zh-CN" dirty="0"/>
          </a:p>
          <a:p>
            <a:pPr lvl="2"/>
            <a:r>
              <a:rPr lang="zh-CN" altLang="en-US" dirty="0"/>
              <a:t>利用内置的</a:t>
            </a:r>
            <a:r>
              <a:rPr lang="en-US" dirty="0"/>
              <a:t>S5cmd</a:t>
            </a:r>
            <a:r>
              <a:rPr lang="zh-CN" altLang="en-US" dirty="0"/>
              <a:t>命令可以很快的下载大模型。</a:t>
            </a:r>
          </a:p>
          <a:p>
            <a:pPr lvl="1"/>
            <a:r>
              <a:rPr lang="zh-CN" altLang="en-US" dirty="0"/>
              <a:t>缺点：</a:t>
            </a:r>
          </a:p>
          <a:p>
            <a:pPr lvl="2"/>
            <a:r>
              <a:rPr lang="zh-CN" altLang="en-US" dirty="0"/>
              <a:t>当前的</a:t>
            </a:r>
            <a:r>
              <a:rPr lang="en-US" dirty="0"/>
              <a:t>LMI</a:t>
            </a:r>
            <a:r>
              <a:rPr lang="zh-CN" altLang="en-US" dirty="0"/>
              <a:t>只是对</a:t>
            </a:r>
            <a:r>
              <a:rPr lang="en-US" dirty="0"/>
              <a:t>HF</a:t>
            </a:r>
            <a:r>
              <a:rPr lang="zh-CN" altLang="en-US" dirty="0"/>
              <a:t>格式的模型文件进行</a:t>
            </a:r>
            <a:r>
              <a:rPr lang="en-US" dirty="0"/>
              <a:t>serving</a:t>
            </a:r>
            <a:r>
              <a:rPr lang="zh-CN" altLang="en-US" dirty="0"/>
              <a:t>。</a:t>
            </a:r>
            <a:endParaRPr lang="en-US" dirty="0"/>
          </a:p>
          <a:p>
            <a:endParaRPr lang="en-US" dirty="0"/>
          </a:p>
        </p:txBody>
      </p:sp>
    </p:spTree>
    <p:extLst>
      <p:ext uri="{BB962C8B-B14F-4D97-AF65-F5344CB8AC3E}">
        <p14:creationId xmlns:p14="http://schemas.microsoft.com/office/powerpoint/2010/main" val="3626054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15B3-F184-44FC-B1A8-0BA1572645D0}"/>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043A629-0B40-4D92-BFAA-AD810F7BE969}"/>
              </a:ext>
            </a:extLst>
          </p:cNvPr>
          <p:cNvSpPr>
            <a:spLocks noGrp="1"/>
          </p:cNvSpPr>
          <p:nvPr>
            <p:ph idx="1"/>
          </p:nvPr>
        </p:nvSpPr>
        <p:spPr/>
        <p:txBody>
          <a:bodyPr>
            <a:normAutofit fontScale="92500"/>
          </a:bodyPr>
          <a:lstStyle/>
          <a:p>
            <a:r>
              <a:rPr lang="en-US" b="1" dirty="0"/>
              <a:t>LMI</a:t>
            </a:r>
            <a:r>
              <a:rPr lang="zh-CN" altLang="en-US" b="1" dirty="0"/>
              <a:t>中的</a:t>
            </a:r>
            <a:r>
              <a:rPr lang="en-US" b="1" dirty="0"/>
              <a:t>model worker</a:t>
            </a:r>
            <a:r>
              <a:rPr lang="zh-CN" altLang="en-US" b="1" dirty="0"/>
              <a:t>的概念和</a:t>
            </a:r>
            <a:r>
              <a:rPr lang="en-US" b="1" dirty="0"/>
              <a:t>ranker/process/</a:t>
            </a:r>
            <a:r>
              <a:rPr lang="zh-CN" altLang="en-US" b="1" dirty="0"/>
              <a:t>进程的概念不一样</a:t>
            </a:r>
            <a:r>
              <a:rPr lang="zh-CN" altLang="en-US" dirty="0"/>
              <a:t>。</a:t>
            </a:r>
            <a:endParaRPr lang="en-US" altLang="zh-CN" dirty="0"/>
          </a:p>
          <a:p>
            <a:pPr lvl="1"/>
            <a:r>
              <a:rPr lang="zh-CN" altLang="en-US" dirty="0"/>
              <a:t>举个例子：一个推理实例是</a:t>
            </a:r>
            <a:r>
              <a:rPr lang="en-US" altLang="zh-CN" dirty="0"/>
              <a:t>8</a:t>
            </a:r>
            <a:r>
              <a:rPr lang="zh-CN" altLang="en-US" dirty="0"/>
              <a:t>卡，要做</a:t>
            </a:r>
            <a:r>
              <a:rPr lang="en-US" altLang="zh-CN" dirty="0"/>
              <a:t>8</a:t>
            </a:r>
            <a:r>
              <a:rPr lang="zh-CN" altLang="en-US" dirty="0"/>
              <a:t>卡的</a:t>
            </a:r>
            <a:r>
              <a:rPr lang="en-US" dirty="0"/>
              <a:t>tensor</a:t>
            </a:r>
            <a:r>
              <a:rPr lang="zh-CN" altLang="en-US" dirty="0"/>
              <a:t>并行，那么</a:t>
            </a:r>
            <a:r>
              <a:rPr lang="en-US" dirty="0"/>
              <a:t>LMI</a:t>
            </a:r>
            <a:r>
              <a:rPr lang="zh-CN" altLang="en-US" dirty="0"/>
              <a:t>会利用</a:t>
            </a:r>
            <a:r>
              <a:rPr lang="en-US" dirty="0"/>
              <a:t>MPI</a:t>
            </a:r>
            <a:r>
              <a:rPr lang="zh-CN" altLang="en-US" dirty="0"/>
              <a:t>启动</a:t>
            </a:r>
            <a:r>
              <a:rPr lang="en-US" altLang="zh-CN" dirty="0"/>
              <a:t>8</a:t>
            </a:r>
            <a:r>
              <a:rPr lang="zh-CN" altLang="en-US" dirty="0"/>
              <a:t>个进程</a:t>
            </a:r>
            <a:r>
              <a:rPr lang="en-US" altLang="zh-CN" dirty="0"/>
              <a:t>/</a:t>
            </a:r>
            <a:r>
              <a:rPr lang="en-US" dirty="0"/>
              <a:t>ranker，</a:t>
            </a:r>
            <a:r>
              <a:rPr lang="zh-CN" altLang="en-US" dirty="0"/>
              <a:t>每个</a:t>
            </a:r>
            <a:r>
              <a:rPr lang="en-US" dirty="0"/>
              <a:t>ranker</a:t>
            </a:r>
            <a:r>
              <a:rPr lang="zh-CN" altLang="en-US" dirty="0"/>
              <a:t>都会调用你提供的</a:t>
            </a:r>
            <a:r>
              <a:rPr lang="en-US" dirty="0"/>
              <a:t>model.py</a:t>
            </a:r>
            <a:r>
              <a:rPr lang="zh-CN" altLang="en-US" dirty="0"/>
              <a:t>中的</a:t>
            </a:r>
            <a:r>
              <a:rPr lang="en-US" dirty="0" err="1"/>
              <a:t>load_model</a:t>
            </a:r>
            <a:r>
              <a:rPr lang="en-US" dirty="0"/>
              <a:t>。</a:t>
            </a:r>
            <a:r>
              <a:rPr lang="zh-CN" altLang="en-US" dirty="0"/>
              <a:t>但是</a:t>
            </a:r>
            <a:r>
              <a:rPr lang="en-US" b="1" dirty="0"/>
              <a:t>LMI</a:t>
            </a:r>
            <a:r>
              <a:rPr lang="zh-CN" altLang="en-US" b="1" dirty="0"/>
              <a:t>的</a:t>
            </a:r>
            <a:r>
              <a:rPr lang="en-US" b="1" dirty="0"/>
              <a:t>model server</a:t>
            </a:r>
            <a:r>
              <a:rPr lang="zh-CN" altLang="en-US" b="1" dirty="0"/>
              <a:t>数量是当前机器的</a:t>
            </a:r>
            <a:r>
              <a:rPr lang="en-US" b="1" dirty="0"/>
              <a:t>GPU</a:t>
            </a:r>
            <a:r>
              <a:rPr lang="zh-CN" altLang="en-US" b="1" dirty="0"/>
              <a:t>卡的数量除以</a:t>
            </a:r>
            <a:r>
              <a:rPr lang="en-US" b="1" dirty="0"/>
              <a:t>tensor</a:t>
            </a:r>
            <a:r>
              <a:rPr lang="zh-CN" altLang="en-US" b="1" dirty="0"/>
              <a:t>并行度</a:t>
            </a:r>
            <a:r>
              <a:rPr lang="zh-CN" altLang="en-US" dirty="0"/>
              <a:t>，在这个例子就是</a:t>
            </a:r>
            <a:r>
              <a:rPr lang="en-US" altLang="zh-CN" dirty="0"/>
              <a:t>1</a:t>
            </a:r>
            <a:r>
              <a:rPr lang="zh-CN" altLang="en-US" dirty="0"/>
              <a:t>个</a:t>
            </a:r>
            <a:r>
              <a:rPr lang="en-US" dirty="0"/>
              <a:t>worker，</a:t>
            </a:r>
            <a:r>
              <a:rPr lang="zh-CN" altLang="en-US" dirty="0"/>
              <a:t>这个</a:t>
            </a:r>
            <a:r>
              <a:rPr lang="en-US" dirty="0"/>
              <a:t>worker</a:t>
            </a:r>
            <a:r>
              <a:rPr lang="zh-CN" altLang="en-US" dirty="0"/>
              <a:t>是逻辑的概念，并没有对应到</a:t>
            </a:r>
            <a:r>
              <a:rPr lang="en-US" dirty="0"/>
              <a:t>OS</a:t>
            </a:r>
            <a:r>
              <a:rPr lang="zh-CN" altLang="en-US" dirty="0"/>
              <a:t>的进程。</a:t>
            </a:r>
            <a:endParaRPr lang="en-US" altLang="zh-CN" dirty="0"/>
          </a:p>
          <a:p>
            <a:r>
              <a:rPr lang="zh-CN" altLang="en-US" dirty="0"/>
              <a:t>如果</a:t>
            </a:r>
            <a:r>
              <a:rPr lang="en-US" altLang="zh-CN" dirty="0"/>
              <a:t>LLM</a:t>
            </a:r>
            <a:r>
              <a:rPr lang="zh-CN" altLang="en-US" dirty="0"/>
              <a:t>在推理时，模型多卡并行的效果和单卡差不多，那么建议使用更多更小的机型。</a:t>
            </a:r>
            <a:endParaRPr lang="en-US" altLang="zh-CN" dirty="0"/>
          </a:p>
          <a:p>
            <a:pPr lvl="1"/>
            <a:r>
              <a:rPr lang="zh-CN" altLang="en-US" dirty="0"/>
              <a:t>在模型并行加速效果甚微的情况下，且使用的是多卡的机器，那么就设置更多的</a:t>
            </a:r>
            <a:r>
              <a:rPr lang="en-US" altLang="zh-CN" dirty="0"/>
              <a:t>model worker</a:t>
            </a:r>
            <a:r>
              <a:rPr lang="zh-CN" altLang="en-US" dirty="0"/>
              <a:t>，每个</a:t>
            </a:r>
            <a:r>
              <a:rPr lang="en-US" altLang="zh-CN" dirty="0"/>
              <a:t>model worker</a:t>
            </a:r>
            <a:r>
              <a:rPr lang="zh-CN" altLang="en-US" dirty="0"/>
              <a:t>可以尝试用单卡或者</a:t>
            </a:r>
            <a:r>
              <a:rPr lang="en-US" altLang="zh-CN" dirty="0"/>
              <a:t>2</a:t>
            </a:r>
            <a:r>
              <a:rPr lang="zh-CN" altLang="en-US" dirty="0"/>
              <a:t>卡。</a:t>
            </a:r>
            <a:endParaRPr lang="en-US" altLang="zh-CN" dirty="0"/>
          </a:p>
          <a:p>
            <a:pPr lvl="1"/>
            <a:r>
              <a:rPr lang="zh-CN" altLang="en-US" dirty="0"/>
              <a:t>使用</a:t>
            </a:r>
            <a:r>
              <a:rPr lang="en-US" altLang="zh-CN" dirty="0" err="1"/>
              <a:t>deepspeed</a:t>
            </a:r>
            <a:r>
              <a:rPr lang="zh-CN" altLang="en-US" dirty="0"/>
              <a:t>来部署</a:t>
            </a:r>
            <a:r>
              <a:rPr lang="en-US" altLang="zh-CN" dirty="0"/>
              <a:t>LLM</a:t>
            </a:r>
            <a:r>
              <a:rPr lang="zh-CN" altLang="en-US" dirty="0"/>
              <a:t>的时候，如果这个模型本身不是</a:t>
            </a:r>
            <a:r>
              <a:rPr lang="en-US" altLang="zh-CN" dirty="0" err="1"/>
              <a:t>deepspeed</a:t>
            </a:r>
            <a:r>
              <a:rPr lang="zh-CN" altLang="en-US" dirty="0"/>
              <a:t>优化过的，那么即使使用很大的模型并行度比如</a:t>
            </a:r>
            <a:r>
              <a:rPr lang="en-US" altLang="zh-CN" dirty="0"/>
              <a:t>8</a:t>
            </a:r>
            <a:r>
              <a:rPr lang="zh-CN" altLang="en-US" dirty="0"/>
              <a:t>，也可能和单卡推理差不多。</a:t>
            </a:r>
            <a:endParaRPr lang="en-US" dirty="0"/>
          </a:p>
        </p:txBody>
      </p:sp>
    </p:spTree>
    <p:extLst>
      <p:ext uri="{BB962C8B-B14F-4D97-AF65-F5344CB8AC3E}">
        <p14:creationId xmlns:p14="http://schemas.microsoft.com/office/powerpoint/2010/main" val="1295760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6792-1A02-43D9-872D-787E97C2F693}"/>
              </a:ext>
            </a:extLst>
          </p:cNvPr>
          <p:cNvSpPr>
            <a:spLocks noGrp="1"/>
          </p:cNvSpPr>
          <p:nvPr>
            <p:ph type="title"/>
          </p:nvPr>
        </p:nvSpPr>
        <p:spPr>
          <a:xfrm>
            <a:off x="838200" y="2948305"/>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56435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6D1-DE8F-4B40-A32B-28D0AEAB8F71}"/>
              </a:ext>
            </a:extLst>
          </p:cNvPr>
          <p:cNvSpPr>
            <a:spLocks noGrp="1"/>
          </p:cNvSpPr>
          <p:nvPr>
            <p:ph type="title"/>
          </p:nvPr>
        </p:nvSpPr>
        <p:spPr/>
        <p:txBody>
          <a:bodyPr/>
          <a:lstStyle/>
          <a:p>
            <a:r>
              <a:rPr lang="en-US" dirty="0" err="1"/>
              <a:t>Bloomz</a:t>
            </a:r>
            <a:r>
              <a:rPr lang="zh-CN" altLang="en-US" dirty="0"/>
              <a:t> </a:t>
            </a:r>
            <a:r>
              <a:rPr lang="en-US" dirty="0"/>
              <a:t>tokenizer</a:t>
            </a:r>
          </a:p>
        </p:txBody>
      </p:sp>
      <p:sp>
        <p:nvSpPr>
          <p:cNvPr id="3" name="Content Placeholder 2">
            <a:extLst>
              <a:ext uri="{FF2B5EF4-FFF2-40B4-BE49-F238E27FC236}">
                <a16:creationId xmlns:a16="http://schemas.microsoft.com/office/drawing/2014/main" id="{6646EB6D-6C52-4DA9-8625-DE3959F9612B}"/>
              </a:ext>
            </a:extLst>
          </p:cNvPr>
          <p:cNvSpPr>
            <a:spLocks noGrp="1"/>
          </p:cNvSpPr>
          <p:nvPr>
            <p:ph idx="1"/>
          </p:nvPr>
        </p:nvSpPr>
        <p:spPr/>
        <p:txBody>
          <a:bodyPr/>
          <a:lstStyle/>
          <a:p>
            <a:r>
              <a:rPr lang="zh-CN" altLang="en-US" dirty="0"/>
              <a:t>使用</a:t>
            </a:r>
            <a:r>
              <a:rPr lang="en-US" dirty="0" err="1"/>
              <a:t>bloomz</a:t>
            </a:r>
            <a:r>
              <a:rPr lang="zh-CN" altLang="en-US" dirty="0"/>
              <a:t>的</a:t>
            </a:r>
            <a:r>
              <a:rPr lang="en-US" dirty="0"/>
              <a:t>tokenizer</a:t>
            </a:r>
            <a:r>
              <a:rPr lang="zh-CN" altLang="en-US" dirty="0"/>
              <a:t>，对于中文句子的</a:t>
            </a:r>
            <a:r>
              <a:rPr lang="en-US" dirty="0"/>
              <a:t>token</a:t>
            </a:r>
            <a:r>
              <a:rPr lang="zh-CN" altLang="en-US" dirty="0"/>
              <a:t>的切分如下（切为的</a:t>
            </a:r>
            <a:r>
              <a:rPr lang="en-US" dirty="0"/>
              <a:t>token</a:t>
            </a:r>
            <a:r>
              <a:rPr lang="zh-CN" altLang="en-US" dirty="0"/>
              <a:t>序列数量为</a:t>
            </a:r>
            <a:r>
              <a:rPr lang="en-US" dirty="0"/>
              <a:t>3</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574DCCE4-1CA0-4488-ADF8-45D538670F31}"/>
              </a:ext>
            </a:extLst>
          </p:cNvPr>
          <p:cNvPicPr/>
          <p:nvPr/>
        </p:nvPicPr>
        <p:blipFill>
          <a:blip r:embed="rId2"/>
          <a:stretch>
            <a:fillRect/>
          </a:stretch>
        </p:blipFill>
        <p:spPr>
          <a:xfrm>
            <a:off x="1859280" y="2677160"/>
            <a:ext cx="8846820" cy="3914140"/>
          </a:xfrm>
          <a:prstGeom prst="rect">
            <a:avLst/>
          </a:prstGeom>
        </p:spPr>
      </p:pic>
    </p:spTree>
    <p:extLst>
      <p:ext uri="{BB962C8B-B14F-4D97-AF65-F5344CB8AC3E}">
        <p14:creationId xmlns:p14="http://schemas.microsoft.com/office/powerpoint/2010/main" val="283762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6795-08C1-44D5-9163-699D1A178B6D}"/>
              </a:ext>
            </a:extLst>
          </p:cNvPr>
          <p:cNvSpPr>
            <a:spLocks noGrp="1"/>
          </p:cNvSpPr>
          <p:nvPr>
            <p:ph type="title"/>
          </p:nvPr>
        </p:nvSpPr>
        <p:spPr/>
        <p:txBody>
          <a:bodyPr/>
          <a:lstStyle/>
          <a:p>
            <a:r>
              <a:rPr lang="en-US" dirty="0"/>
              <a:t>Llama </a:t>
            </a:r>
            <a:r>
              <a:rPr lang="en-US" altLang="zh-CN" dirty="0"/>
              <a:t>tokenizer</a:t>
            </a:r>
            <a:endParaRPr lang="en-US" dirty="0"/>
          </a:p>
        </p:txBody>
      </p:sp>
      <p:sp>
        <p:nvSpPr>
          <p:cNvPr id="3" name="Content Placeholder 2">
            <a:extLst>
              <a:ext uri="{FF2B5EF4-FFF2-40B4-BE49-F238E27FC236}">
                <a16:creationId xmlns:a16="http://schemas.microsoft.com/office/drawing/2014/main" id="{0D27814C-691E-4445-982D-EA83C5B1C3BE}"/>
              </a:ext>
            </a:extLst>
          </p:cNvPr>
          <p:cNvSpPr>
            <a:spLocks noGrp="1"/>
          </p:cNvSpPr>
          <p:nvPr>
            <p:ph idx="1"/>
          </p:nvPr>
        </p:nvSpPr>
        <p:spPr/>
        <p:txBody>
          <a:bodyPr/>
          <a:lstStyle/>
          <a:p>
            <a:r>
              <a:rPr lang="zh-CN" altLang="en-US" dirty="0"/>
              <a:t>使用</a:t>
            </a:r>
            <a:r>
              <a:rPr lang="en-US" dirty="0"/>
              <a:t>llama</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10</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1A059267-59EA-4B35-9072-83F5D3F97040}"/>
              </a:ext>
            </a:extLst>
          </p:cNvPr>
          <p:cNvPicPr/>
          <p:nvPr/>
        </p:nvPicPr>
        <p:blipFill>
          <a:blip r:embed="rId2"/>
          <a:stretch>
            <a:fillRect/>
          </a:stretch>
        </p:blipFill>
        <p:spPr>
          <a:xfrm>
            <a:off x="1554480" y="2726689"/>
            <a:ext cx="8747760" cy="3766185"/>
          </a:xfrm>
          <a:prstGeom prst="rect">
            <a:avLst/>
          </a:prstGeom>
        </p:spPr>
      </p:pic>
    </p:spTree>
    <p:extLst>
      <p:ext uri="{BB962C8B-B14F-4D97-AF65-F5344CB8AC3E}">
        <p14:creationId xmlns:p14="http://schemas.microsoft.com/office/powerpoint/2010/main" val="141292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B26E-F825-49E2-969C-A886B80CC4A6}"/>
              </a:ext>
            </a:extLst>
          </p:cNvPr>
          <p:cNvSpPr>
            <a:spLocks noGrp="1"/>
          </p:cNvSpPr>
          <p:nvPr>
            <p:ph type="title"/>
          </p:nvPr>
        </p:nvSpPr>
        <p:spPr/>
        <p:txBody>
          <a:bodyPr/>
          <a:lstStyle/>
          <a:p>
            <a:r>
              <a:rPr lang="en-US" dirty="0" err="1"/>
              <a:t>Chat</a:t>
            </a:r>
            <a:r>
              <a:rPr lang="en-US" altLang="zh-CN" dirty="0" err="1"/>
              <a:t>GLM</a:t>
            </a:r>
            <a:r>
              <a:rPr lang="zh-CN" altLang="en-US" dirty="0"/>
              <a:t> </a:t>
            </a:r>
            <a:r>
              <a:rPr lang="en-US" dirty="0"/>
              <a:t>tokenizer</a:t>
            </a:r>
          </a:p>
        </p:txBody>
      </p:sp>
      <p:sp>
        <p:nvSpPr>
          <p:cNvPr id="3" name="Content Placeholder 2">
            <a:extLst>
              <a:ext uri="{FF2B5EF4-FFF2-40B4-BE49-F238E27FC236}">
                <a16:creationId xmlns:a16="http://schemas.microsoft.com/office/drawing/2014/main" id="{0F8395A3-1B13-4B85-914F-76202224DB67}"/>
              </a:ext>
            </a:extLst>
          </p:cNvPr>
          <p:cNvSpPr>
            <a:spLocks noGrp="1"/>
          </p:cNvSpPr>
          <p:nvPr>
            <p:ph idx="1"/>
          </p:nvPr>
        </p:nvSpPr>
        <p:spPr/>
        <p:txBody>
          <a:bodyPr/>
          <a:lstStyle/>
          <a:p>
            <a:r>
              <a:rPr lang="zh-CN" altLang="en-US" dirty="0"/>
              <a:t>使用</a:t>
            </a:r>
            <a:r>
              <a:rPr lang="en-US" dirty="0" err="1"/>
              <a:t>Chat</a:t>
            </a:r>
            <a:r>
              <a:rPr lang="en-US" altLang="zh-CN" dirty="0" err="1"/>
              <a:t>GLM</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3</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AF663E6C-C919-4FC5-B683-E0B1644C5812}"/>
              </a:ext>
            </a:extLst>
          </p:cNvPr>
          <p:cNvPicPr/>
          <p:nvPr/>
        </p:nvPicPr>
        <p:blipFill>
          <a:blip r:embed="rId2"/>
          <a:stretch>
            <a:fillRect/>
          </a:stretch>
        </p:blipFill>
        <p:spPr>
          <a:xfrm>
            <a:off x="1424940" y="2745739"/>
            <a:ext cx="9395460" cy="3747135"/>
          </a:xfrm>
          <a:prstGeom prst="rect">
            <a:avLst/>
          </a:prstGeom>
        </p:spPr>
      </p:pic>
    </p:spTree>
    <p:extLst>
      <p:ext uri="{BB962C8B-B14F-4D97-AF65-F5344CB8AC3E}">
        <p14:creationId xmlns:p14="http://schemas.microsoft.com/office/powerpoint/2010/main" val="143326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1AFC-8DCF-4132-B468-C0FDC1B9D4DD}"/>
              </a:ext>
            </a:extLst>
          </p:cNvPr>
          <p:cNvSpPr>
            <a:spLocks noGrp="1"/>
          </p:cNvSpPr>
          <p:nvPr>
            <p:ph type="title"/>
          </p:nvPr>
        </p:nvSpPr>
        <p:spPr/>
        <p:txBody>
          <a:bodyPr/>
          <a:lstStyle/>
          <a:p>
            <a:r>
              <a:rPr lang="en-US" dirty="0" err="1"/>
              <a:t>Chatyuan</a:t>
            </a:r>
            <a:r>
              <a:rPr lang="en-US" dirty="0"/>
              <a:t> V2</a:t>
            </a:r>
            <a:r>
              <a:rPr lang="zh-CN" altLang="en-US" dirty="0"/>
              <a:t> </a:t>
            </a:r>
            <a:r>
              <a:rPr lang="en-US" dirty="0"/>
              <a:t>tokenizer</a:t>
            </a:r>
          </a:p>
        </p:txBody>
      </p:sp>
      <p:sp>
        <p:nvSpPr>
          <p:cNvPr id="3" name="Content Placeholder 2">
            <a:extLst>
              <a:ext uri="{FF2B5EF4-FFF2-40B4-BE49-F238E27FC236}">
                <a16:creationId xmlns:a16="http://schemas.microsoft.com/office/drawing/2014/main" id="{E2FEEFD9-02B4-43CF-A002-6B6EFAAD9527}"/>
              </a:ext>
            </a:extLst>
          </p:cNvPr>
          <p:cNvSpPr>
            <a:spLocks noGrp="1"/>
          </p:cNvSpPr>
          <p:nvPr>
            <p:ph idx="1"/>
          </p:nvPr>
        </p:nvSpPr>
        <p:spPr/>
        <p:txBody>
          <a:bodyPr/>
          <a:lstStyle/>
          <a:p>
            <a:r>
              <a:rPr lang="zh-CN" altLang="en-US" dirty="0"/>
              <a:t>使用</a:t>
            </a:r>
            <a:r>
              <a:rPr lang="en-US" dirty="0" err="1"/>
              <a:t>Chatyuan</a:t>
            </a:r>
            <a:r>
              <a:rPr lang="en-US" dirty="0"/>
              <a:t> V2</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4</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3D4A6F24-4A0B-4B55-BEA4-9DACFD7272E0}"/>
              </a:ext>
            </a:extLst>
          </p:cNvPr>
          <p:cNvPicPr/>
          <p:nvPr/>
        </p:nvPicPr>
        <p:blipFill>
          <a:blip r:embed="rId2"/>
          <a:stretch>
            <a:fillRect/>
          </a:stretch>
        </p:blipFill>
        <p:spPr>
          <a:xfrm>
            <a:off x="1310640" y="2827179"/>
            <a:ext cx="9220200" cy="3484721"/>
          </a:xfrm>
          <a:prstGeom prst="rect">
            <a:avLst/>
          </a:prstGeom>
        </p:spPr>
      </p:pic>
    </p:spTree>
    <p:extLst>
      <p:ext uri="{BB962C8B-B14F-4D97-AF65-F5344CB8AC3E}">
        <p14:creationId xmlns:p14="http://schemas.microsoft.com/office/powerpoint/2010/main" val="506967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4246</TotalTime>
  <Words>7891</Words>
  <Application>Microsoft Office PowerPoint</Application>
  <PresentationFormat>Widescreen</PresentationFormat>
  <Paragraphs>324</Paragraphs>
  <Slides>56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等线</vt:lpstr>
      <vt:lpstr>等线 Light</vt:lpstr>
      <vt:lpstr>Arial</vt:lpstr>
      <vt:lpstr>Calibri</vt:lpstr>
      <vt:lpstr>Calibri Light</vt:lpstr>
      <vt:lpstr>Office Theme</vt:lpstr>
      <vt:lpstr>LLM on SageMaker</vt:lpstr>
      <vt:lpstr>议程</vt:lpstr>
      <vt:lpstr>LLM的tokenizer</vt:lpstr>
      <vt:lpstr>GPT2 tokenizer</vt:lpstr>
      <vt:lpstr>GPT3.5/GPT4 tokenizer</vt:lpstr>
      <vt:lpstr>Bloomz tokenizer</vt:lpstr>
      <vt:lpstr>Llama tokenizer</vt:lpstr>
      <vt:lpstr>ChatGLM tokenizer</vt:lpstr>
      <vt:lpstr>Chatyuan V2 tokenizer</vt:lpstr>
      <vt:lpstr>LLM的基石之transformer</vt:lpstr>
      <vt:lpstr>Transformer的结构</vt:lpstr>
      <vt:lpstr>不同LLM在transformer网络结构上的尝试</vt:lpstr>
      <vt:lpstr>GPT2</vt:lpstr>
      <vt:lpstr>GPT3</vt:lpstr>
      <vt:lpstr>OpenAI GPT系列模型的迭代</vt:lpstr>
      <vt:lpstr>GPT-J和GPT-NEO</vt:lpstr>
      <vt:lpstr>bloom和bloomz</vt:lpstr>
      <vt:lpstr>Continue….</vt:lpstr>
      <vt:lpstr>Llama系列</vt:lpstr>
      <vt:lpstr>GLM和ChatGLM</vt:lpstr>
      <vt:lpstr>T5和Flan-T5</vt:lpstr>
      <vt:lpstr>Continue….</vt:lpstr>
      <vt:lpstr>LLM的基石之分布式训练</vt:lpstr>
      <vt:lpstr>常见的概念</vt:lpstr>
      <vt:lpstr>DeepSpeed</vt:lpstr>
      <vt:lpstr>Continue….</vt:lpstr>
      <vt:lpstr>Continue…..</vt:lpstr>
      <vt:lpstr>思考：</vt:lpstr>
      <vt:lpstr>FSDP</vt:lpstr>
      <vt:lpstr>Continue….</vt:lpstr>
      <vt:lpstr>SageMaker model parallelism/SMP</vt:lpstr>
      <vt:lpstr>Continue…..</vt:lpstr>
      <vt:lpstr>Continue…..</vt:lpstr>
      <vt:lpstr>Continue….</vt:lpstr>
      <vt:lpstr>参数高效的微调方式：PEFT</vt:lpstr>
      <vt:lpstr>Deepspeed训练的实践</vt:lpstr>
      <vt:lpstr>使用deepspeed训练, 如何选择zero stage？</vt:lpstr>
      <vt:lpstr>deepspeed config文件的参数stage3_gather_16bit_weights_on_model_save的设定</vt:lpstr>
      <vt:lpstr>Continue….</vt:lpstr>
      <vt:lpstr>Continue….</vt:lpstr>
      <vt:lpstr>Continue…..</vt:lpstr>
      <vt:lpstr>LLM的实践和tips</vt:lpstr>
      <vt:lpstr>关于训练LLM的数据集</vt:lpstr>
      <vt:lpstr>对于预训练的LLM继续训练的方法选择:</vt:lpstr>
      <vt:lpstr>LLM生成效果不好怎么调？</vt:lpstr>
      <vt:lpstr>对于存量数据和新增数据，如何使用LLM做训练？</vt:lpstr>
      <vt:lpstr>Continue…..</vt:lpstr>
      <vt:lpstr>Continue….</vt:lpstr>
      <vt:lpstr>Continue…..</vt:lpstr>
      <vt:lpstr>LLM在SageMaker上的通用实践和tips</vt:lpstr>
      <vt:lpstr>你代替SageMaker来上传模型文件</vt:lpstr>
      <vt:lpstr>Contine….</vt:lpstr>
      <vt:lpstr>Continue….</vt:lpstr>
      <vt:lpstr>基于SageMaker的LLM部署的方案选择：</vt:lpstr>
      <vt:lpstr>Continue….</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on SageMaker的实践</dc:title>
  <dc:creator>Liang, Yuhui</dc:creator>
  <cp:lastModifiedBy>Liang, Yuhui</cp:lastModifiedBy>
  <cp:revision>414</cp:revision>
  <dcterms:created xsi:type="dcterms:W3CDTF">2023-04-17T08:01:25Z</dcterms:created>
  <dcterms:modified xsi:type="dcterms:W3CDTF">2023-04-21T05:47:06Z</dcterms:modified>
</cp:coreProperties>
</file>