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05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303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80" r:id="rId21"/>
    <p:sldId id="300" r:id="rId22"/>
    <p:sldId id="275" r:id="rId23"/>
    <p:sldId id="274" r:id="rId24"/>
    <p:sldId id="299" r:id="rId25"/>
    <p:sldId id="281" r:id="rId26"/>
    <p:sldId id="276" r:id="rId27"/>
    <p:sldId id="277" r:id="rId28"/>
    <p:sldId id="283" r:id="rId29"/>
    <p:sldId id="284" r:id="rId30"/>
    <p:sldId id="285" r:id="rId31"/>
    <p:sldId id="307" r:id="rId32"/>
    <p:sldId id="309" r:id="rId33"/>
    <p:sldId id="308" r:id="rId34"/>
    <p:sldId id="301" r:id="rId35"/>
    <p:sldId id="286" r:id="rId36"/>
    <p:sldId id="287" r:id="rId37"/>
    <p:sldId id="288" r:id="rId38"/>
    <p:sldId id="289" r:id="rId39"/>
    <p:sldId id="304" r:id="rId40"/>
    <p:sldId id="290" r:id="rId41"/>
    <p:sldId id="291" r:id="rId42"/>
    <p:sldId id="292" r:id="rId43"/>
    <p:sldId id="293" r:id="rId44"/>
    <p:sldId id="306" r:id="rId45"/>
    <p:sldId id="302" r:id="rId46"/>
    <p:sldId id="282" r:id="rId47"/>
    <p:sldId id="279" r:id="rId48"/>
    <p:sldId id="294" r:id="rId49"/>
    <p:sldId id="296" r:id="rId50"/>
    <p:sldId id="2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44" autoAdjust="0"/>
  </p:normalViewPr>
  <p:slideViewPr>
    <p:cSldViewPr snapToGrid="0">
      <p:cViewPr varScale="1">
        <p:scale>
          <a:sx n="53" d="100"/>
          <a:sy n="53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655BC-E445-4911-A397-F7CA0163F84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132D-FC0A-4468-A91F-443FEADE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21745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inkedin/TonY/pull/120/file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blob/r1.15/tensorflow/core/platform/posix/posix_file_system.cc" TargetMode="External"/><Relationship Id="rId3" Type="http://schemas.openxmlformats.org/officeDocument/2006/relationships/hyperlink" Target="https://github.com/tensorflow/tensorflow/blob/r1.15/tensorflow/python/data/ops/dataset_ops.py#L1612-L1999" TargetMode="External"/><Relationship Id="rId7" Type="http://schemas.openxmlformats.org/officeDocument/2006/relationships/hyperlink" Target="https://github.com/tensorflow/tensorflow/blob/r1.15/tensorflow/core/platform/posix/env.c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tensorflow/tensorflow/blob/r1.15/tensorflow/core/kernels/data/tf_record_dataset_op.cc" TargetMode="External"/><Relationship Id="rId5" Type="http://schemas.openxmlformats.org/officeDocument/2006/relationships/hyperlink" Target="https://github.com/tensorflow/tensorflow/blob/r1.15/tensorflow/core/kernels/data/cache_dataset_ops.cc" TargetMode="External"/><Relationship Id="rId4" Type="http://schemas.openxmlformats.org/officeDocument/2006/relationships/hyperlink" Target="https://github.com/tensorflow/tensorflow/blob/r1.15/tensorflow/python/framework/op_def_library.py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在使用</a:t>
            </a:r>
            <a:r>
              <a:rPr lang="en-US" b="1" dirty="0" err="1" smtClean="0"/>
              <a:t>horovod</a:t>
            </a:r>
            <a:r>
              <a:rPr lang="zh-CN" altLang="en-US" b="1" dirty="0" smtClean="0"/>
              <a:t>的时候，如果不同</a:t>
            </a:r>
            <a:r>
              <a:rPr lang="en-US" b="1" dirty="0" smtClean="0"/>
              <a:t>worker</a:t>
            </a:r>
            <a:r>
              <a:rPr lang="zh-CN" altLang="en-US" b="1" dirty="0" smtClean="0"/>
              <a:t>的训练集的数据量不均衡，可能会引发问题。</a:t>
            </a:r>
            <a:r>
              <a:rPr lang="zh-CN" altLang="en-US" dirty="0" smtClean="0"/>
              <a:t>这个是个</a:t>
            </a:r>
            <a:r>
              <a:rPr lang="en-US" dirty="0" smtClean="0"/>
              <a:t>known issue</a:t>
            </a:r>
            <a:r>
              <a:rPr lang="zh-CN" altLang="en-US" dirty="0" smtClean="0"/>
              <a:t>，参考：</a:t>
            </a:r>
            <a:r>
              <a:rPr lang="en-US" dirty="0" smtClean="0"/>
              <a:t>https://github.com/horovod/horovod/issues/832#issuecomment-464235493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3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GPU in SM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，并使用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对训练加速调优，训练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的日志如下：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09:54:45.855759 140131432077056 basic_session_run_hooks.py:260] loss = 0.44734138, step = 3600 (43.575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09:54:45.878638 140474273556224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2.2945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09:54:45.879624 140474273556224 basic_session_run_hooks.py:260] loss = 0.4478895, step = 3600 (43.583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09:54:45.884121 140547105687296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2.29429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09:54:45.885115 140547105687296 basic_session_run_hooks.py:260] loss = 0.4478596, step = 3600 (43.587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09:55:29.706204 140474273556224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2.28167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09:55:29.707109 140474273556224 basic_session_run_hooks.py:260] loss = 0.46767947, step = 3700 (43.827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09:55:29.709238 140547105687296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2.2818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09:55:29.710159 140547105687296 basic_session_run_hooks.py:260] loss = 0.46773505, step = 3700 (43.825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09:55:29.732841 140131432077056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2.27904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09:55:29.733802 140131432077056 basic_session_run_hooks.py:260] loss = 0.46766824, step = 3700 (43.878 sec)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同样的条件，不使用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的情况下，训练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的日志如下：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10:20:40.704762 139812475135744 basic_session_run_hooks.py:260] loss = 0.4615488, step = 1900 (44.560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10:20:40.706505 139811561740032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2.24452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10:20:40.707266 139811561740032 basic_session_run_hooks.py:260] loss = 0.4619608, step = 1900 (44.553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10:20:40.735954 139944020666112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2.24312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10:20:40.737004 139944020666112 basic_session_run_hooks.py:260] loss = 0.4616018, step = 1900 (44.581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10:21:25.630551 139811561740032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2.22598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10:21:25.631538 139811561740032 basic_session_run_hooks.py:260] loss = 0.47293195, step = 2000 (44.924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10:21:25.640340 139944020666112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2.22695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10:21:25.641230 139944020666112 basic_session_run_hooks.py:260] loss = 0.47288457, step = 2000 (44.904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10:21:25.645416 139812475135744 basic_session_run_hooks.py:692]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2.22511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10:21:25.646374 139812475135744 basic_session_run_hooks.py:260] loss = 0.47324684, step = 2000 (44.942 sec)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从上面的结果看，使用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有一定的速度提升。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会设置某个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先开始训练，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秒在开始训练。下面的日志是一个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non-master 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I0317 17:51:49.824789 140125487662848 training.py:789] </a:t>
            </a:r>
            <a:r>
              <a:rPr lang="en-US" sz="1200" b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Waiting 5 secs before starting training.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在开始训练前先保存第一个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到本地路径，日志：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I0317 17:51:50.986773 139733079484160 basic_session_run_hooks.py:606] Saving checkpoints for 0 into /home/checkpoints/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model.ckpt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很快就报错（下面的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/replica:0/task:1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表示的就是另一个实例上的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tensorflow.python.framework.errors_impl.NotFoundError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From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/replica:0/task:1: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/home/checkpoints/model.ckpt-0_temp_b37074d44c764ae3a859405f61c3d1c5; No such file or directory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说没有这个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接着另一个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也报错：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2020-03-17 17:51:51.054188: 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/core/framework/op_kernel.cc:1502] OP_REQUIRES failed at save_restore_v2_ops.cc:109 : Not found: /home/checkpoints/model.ckpt-0_temp_b37074d44c764ae3a859405f61c3d1c5; No such file or directory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这个原因是因为当前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方式训练的，使用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的时候，需要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的保存路径是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的，比如用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3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分布式训练的时候（不管是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训练还是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训练），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会一直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住，而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master 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这个时候是训练完毕的状态。单机跑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parameter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同样的代码正常，用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跑这个代码分布式训练正常。最终发现由于设置了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，配置了包括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的时候，并且在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parameter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训练情况下就会有这个问题，那么一个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workaround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就是在代码中手动设置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master worker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是不同的（类似的问题可以参考：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https://github.com/tensorflow/tensorflow/issues/21745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https://github.com/linkedin/TonY/pull/120/files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 issue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训练的时候一定要调用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tf.estimator.train_and_evaluate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self.model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train_spec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eval_spec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，如果调用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的话，会在开始训练的时候就一直卡住。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7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8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Tf.data.tfrecorddataset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dataset,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之后调用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cache(filename)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在硬盘中，是否会使用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？类似的问题，如果使用的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来读取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本地文件系统中的文件，是否会使用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https://github.com/tensorflow/tensorflow/blob/r1.15/tensorflow/python/data/ops/dataset_ops.py#L1612-L1999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cache() 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tensorflow.python.ops.gen_dataset_ops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是生成的代码，在安装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的时候会生成这个代码。具体在我的环境中这个代码的位置是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/home/ec2-user/anaconda3/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/tensorflow_p36/lib/python3.6/site-packages/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/python/ops/ gen_dataset_ops.py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（先通过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show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安装的路径，然后找到上面对应的路径）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_op_def_library._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apply_op_helper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op_def_library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的代码对应的在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https://github.com/tensorflow/tensorflow/blob/r1.15/tensorflow/python/framework/op_def_library.py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中，它会调用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在计算图上创建一个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可以在文件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https://github.com/tensorflow/tensorflow/blob/r1.15/tensorflow/core/kernels/data/cache_dataset_ops.cc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中找到，如下所示：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REGISTER_KERNEL_BUILDER(Name("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").Device(DEVICE_CPU),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对应的代码参考：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https://github.com/tensorflow/tensorflow/blob/r1.15/tensorflow/core/kernels/data/cache_dataset_ops.cc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，这里里面涉及到文件的操作都和变量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这里我们考察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https://github.com/tensorflow/tensorflow/blob/r1.15/tensorflow/core/kernels/data/tf_record_dataset_op.cc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从本地文件系统读取文件，这个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https://github.com/tensorflow/tensorflow/blob/r1.15/tensorflow/core/platform/posix/env.cc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https://github.com/tensorflow/tensorflow/blob/r1.15/tensorflow/core/platform/posix/posix_file_system.cc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而在这里面所有涉及读写文件时调用的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系统调用都没有设置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O_DIRECT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来启用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IO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因此对于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的前端，在使用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本地文件系统的文件时或者调用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dataset.cache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把文件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在硬盘中时，都是会用到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训练的时候，对于大数据集一定要注意，当前实例上的数据集如果和实例的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差不多，很可能会因为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而挂掉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而且从实验也表明，确实是这样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间的顺序会打乱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内的多个样本的顺序不变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后面没有调用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内的样本顺序都会打乱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shuffle—batch—cache---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调用顺序的话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的顺序以及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内的样本都是一模一样的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不能放在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的内存使用都在增加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ds.shuffle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，这个参数默认就是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这个参数会使每个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也不一样，使用这个参数会对训练速度有影响，但是能更好的对每个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因此在需要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同时调用的情况下，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调用顺序可以考虑如下：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dataset---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cahche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--shuffle--batch—map----repeat----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如果使用的是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 API,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中不要调用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mode+tf.keras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需要设置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1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参考：</a:t>
            </a:r>
            <a:r>
              <a:rPr lang="en-US" altLang="zh-CN" dirty="0" smtClean="0"/>
              <a:t>https://developer.nvidia.com/automatic-mixed-precision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https://docs.nvidia.com/deeplearning/sdk/pdf/Training-Mixed-Precision-User-Guide.pdf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https://www.tensorflow.org/api_docs/python/tf/train/experimental/enable_mixed_precision_graph_rewrite </a:t>
            </a:r>
            <a:r>
              <a:rPr lang="zh-CN" altLang="en-US" dirty="0" smtClean="0"/>
              <a:t>，注意如果是用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版本，只需设置某个环境变量就能自动开启混合精度训练。但是如果用</a:t>
            </a:r>
            <a:r>
              <a:rPr lang="en-US" altLang="zh-CN" dirty="0" smtClean="0"/>
              <a:t>native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的话需要用</a:t>
            </a:r>
            <a:r>
              <a:rPr lang="en-US" altLang="zh-CN" dirty="0" err="1" smtClean="0"/>
              <a:t>tf.train.experimental.enable_mixed_precision_graph_rewrite</a:t>
            </a:r>
            <a:r>
              <a:rPr lang="en-US" altLang="zh-CN" dirty="0" smtClean="0"/>
              <a:t>(optimizer)</a:t>
            </a:r>
            <a:r>
              <a:rPr lang="zh-CN" altLang="en-US" dirty="0" smtClean="0"/>
              <a:t>来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你的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不使用混合精度训练</a:t>
            </a:r>
            <a:r>
              <a:rPr lang="en-US" dirty="0" err="1" smtClean="0"/>
              <a:t>tfrecord+pipe</a:t>
            </a:r>
            <a:r>
              <a:rPr lang="en-US" dirty="0" smtClean="0"/>
              <a:t> mode+</a:t>
            </a:r>
            <a:r>
              <a:rPr lang="zh-CN" altLang="en-US" dirty="0" smtClean="0"/>
              <a:t>单卡</a:t>
            </a:r>
            <a:r>
              <a:rPr lang="en-US" dirty="0" smtClean="0"/>
              <a:t>GPU，</a:t>
            </a:r>
            <a:r>
              <a:rPr lang="zh-CN" altLang="en-US" dirty="0" smtClean="0"/>
              <a:t>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dirty="0" smtClean="0"/>
              <a:t>step</a:t>
            </a:r>
            <a:r>
              <a:rPr lang="zh-CN" altLang="en-US" dirty="0" smtClean="0"/>
              <a:t>如下：</a:t>
            </a:r>
          </a:p>
          <a:p>
            <a:r>
              <a:rPr lang="en-US" dirty="0" smtClean="0"/>
              <a:t>I0316 11:23:49.190950 140321650251520 basic_session_run_hooks.py:692] </a:t>
            </a:r>
            <a:r>
              <a:rPr lang="en-US" dirty="0" err="1" smtClean="0"/>
              <a:t>global_step</a:t>
            </a:r>
            <a:r>
              <a:rPr lang="en-US" dirty="0" smtClean="0"/>
              <a:t>/sec: 3.40043</a:t>
            </a:r>
          </a:p>
          <a:p>
            <a:r>
              <a:rPr lang="en-US" dirty="0" smtClean="0"/>
              <a:t>I0316 11:23:49.191891 140321650251520 basic_session_run_hooks.py:260] loss = 0.45542747, step = 2500 (29.408 sec)</a:t>
            </a:r>
          </a:p>
          <a:p>
            <a:r>
              <a:rPr lang="en-US" dirty="0" smtClean="0"/>
              <a:t>I0316 11:24:31.477698 140321650251520 estimator.py:2039] Saving </a:t>
            </a:r>
            <a:r>
              <a:rPr lang="en-US" dirty="0" err="1" smtClean="0"/>
              <a:t>dict</a:t>
            </a:r>
            <a:r>
              <a:rPr lang="en-US" dirty="0" smtClean="0"/>
              <a:t> for global step 2518: </a:t>
            </a:r>
            <a:r>
              <a:rPr lang="en-US" dirty="0" err="1" smtClean="0"/>
              <a:t>auc</a:t>
            </a:r>
            <a:r>
              <a:rPr lang="en-US" dirty="0" smtClean="0"/>
              <a:t> = 0.80045116, </a:t>
            </a:r>
            <a:r>
              <a:rPr lang="en-US" dirty="0" err="1" smtClean="0"/>
              <a:t>global_step</a:t>
            </a:r>
            <a:r>
              <a:rPr lang="en-US" dirty="0" smtClean="0"/>
              <a:t> = 2518, loss = 0.4574663</a:t>
            </a:r>
          </a:p>
          <a:p>
            <a:r>
              <a:rPr lang="en-US" dirty="0" smtClean="0"/>
              <a:t>I0316 11:24:31.478156 140321650251520 estimator.py:2099] Saving '</a:t>
            </a:r>
            <a:r>
              <a:rPr lang="en-US" dirty="0" err="1" smtClean="0"/>
              <a:t>checkpoint_path</a:t>
            </a:r>
            <a:r>
              <a:rPr lang="en-US" dirty="0" smtClean="0"/>
              <a:t>' summary for global step 2518: /home/checkpoints/model.ckpt-2518</a:t>
            </a:r>
          </a:p>
          <a:p>
            <a:r>
              <a:rPr lang="en-US" dirty="0" smtClean="0"/>
              <a:t>I0316 11:24:31.520162 140321650251520 estimator.py:368] Loss for final step: 0.44491506.</a:t>
            </a:r>
          </a:p>
          <a:p>
            <a:r>
              <a:rPr lang="zh-CN" altLang="en-US" dirty="0" smtClean="0"/>
              <a:t>利用混合精度训练</a:t>
            </a:r>
            <a:r>
              <a:rPr lang="en-US" dirty="0" err="1" smtClean="0"/>
              <a:t>tfrecord+pipe</a:t>
            </a:r>
            <a:r>
              <a:rPr lang="en-US" dirty="0" smtClean="0"/>
              <a:t> mode+</a:t>
            </a:r>
            <a:r>
              <a:rPr lang="zh-CN" altLang="en-US" dirty="0" smtClean="0"/>
              <a:t>单卡</a:t>
            </a:r>
            <a:r>
              <a:rPr lang="en-US" dirty="0" smtClean="0"/>
              <a:t>GPU，</a:t>
            </a:r>
            <a:r>
              <a:rPr lang="zh-CN" altLang="en-US" dirty="0" smtClean="0"/>
              <a:t>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dirty="0" smtClean="0"/>
              <a:t>step</a:t>
            </a:r>
            <a:r>
              <a:rPr lang="zh-CN" altLang="en-US" dirty="0" smtClean="0"/>
              <a:t>如下（基本是训练速度翻倍了，模型评估指标基本和不用混合精度训练的差不多；注意在模型复杂度比较低，</a:t>
            </a:r>
            <a:r>
              <a:rPr lang="en-US" dirty="0" smtClean="0"/>
              <a:t>GPU</a:t>
            </a:r>
            <a:r>
              <a:rPr lang="zh-CN" altLang="en-US" dirty="0" smtClean="0"/>
              <a:t>使用率比较少的时候，混合精度训练的优势体现不出来，因为那个时候在</a:t>
            </a:r>
            <a:r>
              <a:rPr lang="en-US" dirty="0" smtClean="0"/>
              <a:t>CPU</a:t>
            </a:r>
            <a:r>
              <a:rPr lang="zh-CN" altLang="en-US" dirty="0" smtClean="0"/>
              <a:t>上准备数据占每个</a:t>
            </a:r>
            <a:r>
              <a:rPr lang="en-US" dirty="0" smtClean="0"/>
              <a:t>step</a:t>
            </a:r>
            <a:r>
              <a:rPr lang="zh-CN" altLang="en-US" dirty="0" smtClean="0"/>
              <a:t>训练时间的大部头）：</a:t>
            </a:r>
          </a:p>
          <a:p>
            <a:r>
              <a:rPr lang="en-US" dirty="0" smtClean="0"/>
              <a:t>I0316 12:59:00.754474 139846692411136 basic_session_run_hooks.py:260] loss = 0.46670395, step = 300 (13.884 sec)</a:t>
            </a:r>
          </a:p>
          <a:p>
            <a:r>
              <a:rPr lang="en-US" dirty="0" smtClean="0"/>
              <a:t>I0316 12:59:14.385024 139846692411136 basic_session_run_hooks.py:692] </a:t>
            </a:r>
            <a:r>
              <a:rPr lang="en-US" dirty="0" err="1" smtClean="0"/>
              <a:t>global_step</a:t>
            </a:r>
            <a:r>
              <a:rPr lang="en-US" dirty="0" smtClean="0"/>
              <a:t>/sec: 7.336</a:t>
            </a:r>
          </a:p>
          <a:p>
            <a:r>
              <a:rPr lang="en-US" dirty="0" smtClean="0"/>
              <a:t>I0316 12:59:14.385883 139846692411136 basic_session_run_hooks.py:260] loss = 0.46037987, step = 400 (13.631 sec)</a:t>
            </a:r>
          </a:p>
          <a:p>
            <a:r>
              <a:rPr lang="en-US" dirty="0" smtClean="0"/>
              <a:t>I0316 13:04:41.194812 139846692411136 estimator.py:2039] Saving </a:t>
            </a:r>
            <a:r>
              <a:rPr lang="en-US" dirty="0" err="1" smtClean="0"/>
              <a:t>dict</a:t>
            </a:r>
            <a:r>
              <a:rPr lang="en-US" dirty="0" smtClean="0"/>
              <a:t> for global step 2518: </a:t>
            </a:r>
            <a:r>
              <a:rPr lang="en-US" dirty="0" err="1" smtClean="0"/>
              <a:t>auc</a:t>
            </a:r>
            <a:r>
              <a:rPr lang="en-US" dirty="0" smtClean="0"/>
              <a:t> = 0.8002972, </a:t>
            </a:r>
            <a:r>
              <a:rPr lang="en-US" dirty="0" err="1" smtClean="0"/>
              <a:t>global_step</a:t>
            </a:r>
            <a:r>
              <a:rPr lang="en-US" dirty="0" smtClean="0"/>
              <a:t> = 2518, loss = 0.45770246</a:t>
            </a:r>
          </a:p>
          <a:p>
            <a:r>
              <a:rPr lang="en-US" dirty="0" smtClean="0"/>
              <a:t>I0316 13:04:41.260950 139846692411136 estimator.py:2099] Saving '</a:t>
            </a:r>
            <a:r>
              <a:rPr lang="en-US" dirty="0" err="1" smtClean="0"/>
              <a:t>checkpoint_path</a:t>
            </a:r>
            <a:r>
              <a:rPr lang="en-US" dirty="0" smtClean="0"/>
              <a:t>' summary for global step 2518: /home/checkpoints/model.ckpt-2518</a:t>
            </a:r>
          </a:p>
          <a:p>
            <a:r>
              <a:rPr lang="en-US" dirty="0" smtClean="0"/>
              <a:t>I0316 13:04:41.354653 139846692411136 estimator.py:368] Loss for final step: 0.44571275.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的自动混合精度功能的时候，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这个功能对于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设备训练的话不起作用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，有类似如下的日志：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2020-03-26 08:04:15.799402: 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/core/grappler/optimizers/auto_mixed_precision.cc:1758] No (suitable) GPUs detected, skipping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auto_mixed_precision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optimizer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的实现会使用</a:t>
            </a:r>
            <a:r>
              <a:rPr lang="en-US" altLang="zh-CN" dirty="0" smtClean="0"/>
              <a:t>/CPU:0</a:t>
            </a:r>
            <a:r>
              <a:rPr lang="zh-CN" altLang="en-US" dirty="0" smtClean="0"/>
              <a:t>作为梯度平均，所以</a:t>
            </a:r>
            <a:r>
              <a:rPr lang="en-US" altLang="zh-CN" dirty="0" smtClean="0"/>
              <a:t>device list</a:t>
            </a:r>
            <a:r>
              <a:rPr lang="zh-CN" altLang="en-US" dirty="0" smtClean="0"/>
              <a:t>把</a:t>
            </a:r>
            <a:r>
              <a:rPr lang="en-US" altLang="zh-CN" dirty="0" smtClean="0"/>
              <a:t>/CPU:0</a:t>
            </a:r>
            <a:r>
              <a:rPr lang="zh-CN" altLang="en-US" dirty="0" smtClean="0"/>
              <a:t>排除出去。同样的调整的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也把</a:t>
            </a:r>
            <a:r>
              <a:rPr lang="en-US" altLang="zh-CN" dirty="0" smtClean="0"/>
              <a:t>CPU:0</a:t>
            </a:r>
            <a:r>
              <a:rPr lang="zh-CN" altLang="en-US" dirty="0" smtClean="0"/>
              <a:t>排除。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dirty="0" smtClean="0"/>
              <a:t>https://github.com/horovod/horovod/issues/403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9A97-3F9C-42DE-870F-B7D0E61C987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n/blogs/machine-learning/reducing-training-time-with-apache-mxnet-and-horovod-on-amazon-sagemak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7819"/>
          </a:xfrm>
        </p:spPr>
        <p:txBody>
          <a:bodyPr>
            <a:normAutofit fontScale="90000"/>
          </a:bodyPr>
          <a:lstStyle/>
          <a:p>
            <a:r>
              <a:rPr lang="nl-NL" dirty="0"/>
              <a:t>SageMaker Tensorflow </a:t>
            </a:r>
            <a:r>
              <a:rPr lang="zh-CN" altLang="en-US" dirty="0"/>
              <a:t>训练场景调优实战总结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梁宇辉</a:t>
            </a:r>
            <a:endParaRPr lang="en-US" altLang="zh-CN" dirty="0" smtClean="0"/>
          </a:p>
          <a:p>
            <a:r>
              <a:rPr lang="en-US" altLang="zh-CN" dirty="0" smtClean="0"/>
              <a:t>liangaws@amazon.com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设备感知做处理：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tensorflow</a:t>
            </a:r>
            <a:r>
              <a:rPr lang="zh-CN" altLang="en-US" dirty="0"/>
              <a:t>的</a:t>
            </a:r>
            <a:r>
              <a:rPr lang="en-US" altLang="zh-CN" dirty="0" err="1" smtClean="0"/>
              <a:t>intra_op</a:t>
            </a:r>
            <a:r>
              <a:rPr lang="zh-CN" altLang="en-US" dirty="0" smtClean="0"/>
              <a:t>线程池和</a:t>
            </a:r>
            <a:r>
              <a:rPr lang="en-US" altLang="zh-CN" dirty="0" err="1" smtClean="0"/>
              <a:t>inter_op</a:t>
            </a:r>
            <a:r>
              <a:rPr lang="zh-CN" altLang="en-US" dirty="0" smtClean="0"/>
              <a:t>并行度：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配合</a:t>
            </a:r>
            <a:r>
              <a:rPr lang="en-US" altLang="zh-CN" dirty="0" smtClean="0"/>
              <a:t>Intel MKL-DNN</a:t>
            </a:r>
            <a:r>
              <a:rPr lang="zh-CN" altLang="en-US" dirty="0" smtClean="0"/>
              <a:t>的环境变量设置一般能让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使用率更高，训练速度更快：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1" y="2772698"/>
            <a:ext cx="8414442" cy="1283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5002879"/>
            <a:ext cx="8300478" cy="14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67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MKL-DNN</a:t>
            </a:r>
            <a:r>
              <a:rPr lang="zh-CN" altLang="en-US" dirty="0" smtClean="0"/>
              <a:t>的环境变量</a:t>
            </a:r>
            <a:r>
              <a:rPr lang="en-US" dirty="0" smtClean="0"/>
              <a:t>“KMP_AFFINITY”</a:t>
            </a:r>
            <a:r>
              <a:rPr lang="zh-CN" altLang="en-US" dirty="0" smtClean="0"/>
              <a:t>缺省设置为</a:t>
            </a:r>
            <a:r>
              <a:rPr lang="en-US" b="1" dirty="0" smtClean="0"/>
              <a:t>“granularity=fine,compact,1,0“</a:t>
            </a:r>
            <a:r>
              <a:rPr lang="zh-CN" altLang="en-US" dirty="0" smtClean="0"/>
              <a:t>，</a:t>
            </a:r>
            <a:r>
              <a:rPr lang="zh-CN" altLang="en-US" dirty="0"/>
              <a:t>然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intra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</a:t>
            </a:r>
            <a:r>
              <a:rPr lang="zh-CN" altLang="en-US" dirty="0" smtClean="0"/>
              <a:t>都设置为当前实例的最大的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数量后，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使用率上限差不多就是训练实例的物理核数。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而设置了</a:t>
            </a:r>
            <a:r>
              <a:rPr lang="en-US" b="1" dirty="0" err="1" smtClean="0"/>
              <a:t>os.environ</a:t>
            </a:r>
            <a:r>
              <a:rPr lang="en-US" b="1" dirty="0" smtClean="0"/>
              <a:t>[“KMP_AFFINITY”]= “</a:t>
            </a:r>
            <a:r>
              <a:rPr lang="en-US" b="1" dirty="0" err="1" smtClean="0"/>
              <a:t>verbose,disabled</a:t>
            </a:r>
            <a:r>
              <a:rPr lang="en-US" b="1" dirty="0" smtClean="0"/>
              <a:t>”</a:t>
            </a:r>
            <a:r>
              <a:rPr lang="zh-CN" altLang="en-US" dirty="0" smtClean="0"/>
              <a:t>之</a:t>
            </a:r>
            <a:r>
              <a:rPr lang="zh-CN" altLang="en-US" dirty="0"/>
              <a:t>后，也就是没有把 </a:t>
            </a:r>
            <a:r>
              <a:rPr lang="en-US" dirty="0"/>
              <a:t>OS</a:t>
            </a:r>
            <a:r>
              <a:rPr lang="zh-CN" altLang="en-US" dirty="0"/>
              <a:t>的线程</a:t>
            </a:r>
            <a:r>
              <a:rPr lang="en-US" dirty="0"/>
              <a:t>bind</a:t>
            </a:r>
            <a:r>
              <a:rPr lang="zh-CN" altLang="en-US" dirty="0"/>
              <a:t>到硬件的超线程之后，</a:t>
            </a:r>
            <a:r>
              <a:rPr lang="en-US" dirty="0"/>
              <a:t>CPU</a:t>
            </a:r>
            <a:r>
              <a:rPr lang="zh-CN" altLang="en-US" dirty="0"/>
              <a:t>使用率超过了物理核</a:t>
            </a:r>
            <a:r>
              <a:rPr lang="zh-CN" altLang="en-US" dirty="0" smtClean="0"/>
              <a:t>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之所以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后的效果不好，我的理解是如果需要消费</a:t>
            </a:r>
            <a:r>
              <a:rPr lang="en-US" altLang="zh-CN" dirty="0" smtClean="0"/>
              <a:t>min batch</a:t>
            </a:r>
            <a:r>
              <a:rPr lang="zh-CN" altLang="en-US" dirty="0" smtClean="0"/>
              <a:t>的计算线程与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数据的线程都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到同一个超线程上并且它们都处于线程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的情况，那么它们因为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而互相等待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时间片，而且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kernel</a:t>
            </a:r>
            <a:r>
              <a:rPr lang="zh-CN" altLang="en-US" dirty="0" smtClean="0"/>
              <a:t>没有办法对可以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的已经绑定的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线程做</a:t>
            </a:r>
            <a:r>
              <a:rPr lang="en-US" altLang="zh-CN" dirty="0" smtClean="0"/>
              <a:t>CPU load balance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8075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并不是一定要</a:t>
            </a:r>
            <a:r>
              <a:rPr lang="en-US" altLang="zh-CN" b="1" dirty="0">
                <a:solidFill>
                  <a:srgbClr val="FF0000"/>
                </a:solidFill>
              </a:rPr>
              <a:t>disable binding</a:t>
            </a:r>
            <a:r>
              <a:rPr lang="zh-CN" altLang="en-US" dirty="0"/>
              <a:t>，这个要</a:t>
            </a:r>
            <a:r>
              <a:rPr lang="en-US" altLang="zh-CN" dirty="0"/>
              <a:t>case by case</a:t>
            </a:r>
            <a:r>
              <a:rPr lang="zh-CN" altLang="en-US" dirty="0"/>
              <a:t>来测试。</a:t>
            </a:r>
            <a:endParaRPr lang="en-US" altLang="zh-CN" dirty="0"/>
          </a:p>
          <a:p>
            <a:pPr lvl="2"/>
            <a:r>
              <a:rPr lang="zh-CN" altLang="en-US" dirty="0"/>
              <a:t>我测试的几个场景，相同的</a:t>
            </a:r>
            <a:r>
              <a:rPr lang="en-US" altLang="zh-CN" dirty="0"/>
              <a:t>mini-batch size</a:t>
            </a:r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zh-CN" altLang="en-US" dirty="0"/>
              <a:t>），同样的三层全连接层结构</a:t>
            </a:r>
            <a:r>
              <a:rPr lang="en-US" altLang="zh-CN" dirty="0"/>
              <a:t>‘256,128,64’</a:t>
            </a:r>
            <a:r>
              <a:rPr lang="zh-CN" altLang="en-US" dirty="0"/>
              <a:t>的</a:t>
            </a:r>
            <a:r>
              <a:rPr lang="en-US" altLang="zh-CN" dirty="0" err="1"/>
              <a:t>deepfm</a:t>
            </a:r>
            <a:r>
              <a:rPr lang="zh-CN" altLang="en-US" dirty="0"/>
              <a:t>模型，不管输入文件格式是</a:t>
            </a:r>
            <a:r>
              <a:rPr lang="en-US" altLang="zh-CN" dirty="0" err="1"/>
              <a:t>libsvm</a:t>
            </a:r>
            <a:r>
              <a:rPr lang="zh-CN" altLang="en-US" dirty="0"/>
              <a:t>还是</a:t>
            </a:r>
            <a:r>
              <a:rPr lang="en-US" altLang="zh-CN" dirty="0" err="1"/>
              <a:t>tfrecord</a:t>
            </a:r>
            <a:r>
              <a:rPr lang="zh-CN" altLang="en-US" dirty="0"/>
              <a:t>，都是</a:t>
            </a:r>
            <a:r>
              <a:rPr lang="en-US" altLang="zh-CN" dirty="0"/>
              <a:t>disable binding</a:t>
            </a:r>
            <a:r>
              <a:rPr lang="zh-CN" altLang="en-US" dirty="0"/>
              <a:t>以后</a:t>
            </a:r>
            <a:r>
              <a:rPr lang="en-US" altLang="zh-CN" dirty="0"/>
              <a:t>CPU</a:t>
            </a:r>
            <a:r>
              <a:rPr lang="zh-CN" altLang="en-US" dirty="0"/>
              <a:t>使用率更高。</a:t>
            </a:r>
            <a:endParaRPr lang="en-US" altLang="zh-CN" dirty="0"/>
          </a:p>
          <a:p>
            <a:pPr lvl="1"/>
            <a:r>
              <a:rPr lang="zh-CN" altLang="en-US" b="1" dirty="0" smtClean="0"/>
              <a:t>关于</a:t>
            </a:r>
            <a:r>
              <a:rPr lang="en-US" altLang="zh-CN" b="1" dirty="0" smtClean="0"/>
              <a:t>TF intra</a:t>
            </a:r>
            <a:r>
              <a:rPr lang="zh-CN" altLang="en-US" b="1" dirty="0" smtClean="0"/>
              <a:t>并行度，</a:t>
            </a:r>
            <a:r>
              <a:rPr lang="en-US" altLang="zh-CN" b="1" dirty="0" smtClean="0"/>
              <a:t>TF inter</a:t>
            </a:r>
            <a:r>
              <a:rPr lang="zh-CN" altLang="en-US" b="1" dirty="0" smtClean="0"/>
              <a:t>并行度以及</a:t>
            </a:r>
            <a:r>
              <a:rPr lang="en-US" altLang="zh-CN" b="1" dirty="0" smtClean="0"/>
              <a:t>MKLDNN</a:t>
            </a:r>
            <a:r>
              <a:rPr lang="zh-CN" altLang="en-US" b="1" dirty="0" smtClean="0"/>
              <a:t>线程数量的设置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这三个参数的不同组合会产生不同的训练速度。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zh-CN" altLang="en-US" b="1" dirty="0" smtClean="0">
                <a:solidFill>
                  <a:srgbClr val="FF0000"/>
                </a:solidFill>
              </a:rPr>
              <a:t>于不同的模型，不同的</a:t>
            </a:r>
            <a:r>
              <a:rPr lang="en-US" altLang="zh-CN" b="1" dirty="0" smtClean="0">
                <a:solidFill>
                  <a:srgbClr val="FF0000"/>
                </a:solidFill>
              </a:rPr>
              <a:t>batch size</a:t>
            </a:r>
            <a:r>
              <a:rPr lang="zh-CN" altLang="en-US" b="1" dirty="0" smtClean="0">
                <a:solidFill>
                  <a:srgbClr val="FF0000"/>
                </a:solidFill>
              </a:rPr>
              <a:t>，不同的训练实例，上面三个参数组合产生的效果也不同。因此要</a:t>
            </a:r>
            <a:r>
              <a:rPr lang="en-US" altLang="zh-CN" b="1" dirty="0" smtClean="0">
                <a:solidFill>
                  <a:srgbClr val="FF0000"/>
                </a:solidFill>
              </a:rPr>
              <a:t>case by case</a:t>
            </a:r>
            <a:r>
              <a:rPr lang="zh-CN" altLang="en-US" b="1" dirty="0" smtClean="0">
                <a:solidFill>
                  <a:srgbClr val="FF0000"/>
                </a:solidFill>
              </a:rPr>
              <a:t>来调试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/>
              <a:t>之</a:t>
            </a:r>
            <a:r>
              <a:rPr lang="zh-CN" altLang="en-US" dirty="0" smtClean="0"/>
              <a:t>前有个项目，把三者都设置为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数量的一半的训练速度最快；而另一个项目，把三者设置为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的数量训练速度最快。</a:t>
            </a:r>
            <a:endParaRPr lang="en-US" altLang="zh-CN" dirty="0" smtClean="0"/>
          </a:p>
          <a:p>
            <a:pPr lvl="3"/>
            <a:r>
              <a:rPr lang="zh-CN" altLang="en-US" dirty="0"/>
              <a:t>分</a:t>
            </a:r>
            <a:r>
              <a:rPr lang="zh-CN" altLang="en-US" dirty="0" smtClean="0"/>
              <a:t>别有两个项目，一个项目的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c5.18xlarge</a:t>
            </a:r>
            <a:r>
              <a:rPr lang="zh-CN" altLang="en-US" dirty="0" smtClean="0"/>
              <a:t>在各种参数设置下都比</a:t>
            </a:r>
            <a:r>
              <a:rPr lang="en-US" altLang="zh-CN" dirty="0" smtClean="0"/>
              <a:t>c5.9xlarge</a:t>
            </a:r>
            <a:r>
              <a:rPr lang="zh-CN" altLang="en-US" dirty="0" smtClean="0"/>
              <a:t>速度慢，但是当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64K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c5.18xlarge</a:t>
            </a:r>
            <a:r>
              <a:rPr lang="zh-CN" altLang="en-US" dirty="0" smtClean="0"/>
              <a:t>的速度超过了</a:t>
            </a:r>
            <a:r>
              <a:rPr lang="en-US" altLang="zh-CN" dirty="0" smtClean="0"/>
              <a:t>c5.9xlarge</a:t>
            </a:r>
            <a:r>
              <a:rPr lang="zh-CN" altLang="en-US" dirty="0" smtClean="0"/>
              <a:t>；而另一个项目的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不管是</a:t>
            </a:r>
            <a:r>
              <a:rPr lang="en-US" altLang="zh-CN" dirty="0" smtClean="0"/>
              <a:t>4K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c5.18xlarge</a:t>
            </a:r>
            <a:r>
              <a:rPr lang="zh-CN" altLang="en-US" dirty="0"/>
              <a:t>都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c5.9xlarge</a:t>
            </a:r>
            <a:r>
              <a:rPr lang="zh-CN" altLang="en-US" dirty="0" smtClean="0"/>
              <a:t>的训练速度快。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同一个项目，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不同对于同一个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使用率影响很大。比如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4K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c5.9xlarge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使用率能超过</a:t>
            </a:r>
            <a:r>
              <a:rPr lang="en-US" altLang="zh-CN" dirty="0" smtClean="0"/>
              <a:t>21K</a:t>
            </a:r>
            <a:r>
              <a:rPr lang="zh-CN" altLang="en-US" dirty="0" smtClean="0"/>
              <a:t>；而当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64K</a:t>
            </a:r>
            <a:r>
              <a:rPr lang="zh-CN" altLang="en-US" dirty="0" smtClean="0"/>
              <a:t>的时候，其他上下文都一样的情况下，</a:t>
            </a:r>
            <a:r>
              <a:rPr lang="en-US" altLang="zh-CN" dirty="0" smtClean="0"/>
              <a:t>c5.9xlarge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使用率才刚超过</a:t>
            </a:r>
            <a:r>
              <a:rPr lang="en-US" altLang="zh-CN" dirty="0" smtClean="0"/>
              <a:t>16K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但是</a:t>
            </a:r>
            <a:r>
              <a:rPr lang="en-US" altLang="zh-CN" b="1" dirty="0" smtClean="0"/>
              <a:t>CPU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率高不见得整个训练速度就快，因为</a:t>
            </a:r>
            <a:r>
              <a:rPr lang="en-US" altLang="zh-CN" b="1" dirty="0" smtClean="0"/>
              <a:t>batch size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的话需要更少的</a:t>
            </a:r>
            <a:r>
              <a:rPr lang="en-US" altLang="zh-CN" b="1" dirty="0" smtClean="0"/>
              <a:t>step</a:t>
            </a:r>
            <a:r>
              <a:rPr lang="zh-CN" altLang="en-US" b="1" dirty="0" smtClean="0"/>
              <a:t>，所以仍然可能用更少的时间训练完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5636"/>
          </a:xfrm>
        </p:spPr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6274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方式，涉及的代码修改如下：</a:t>
            </a:r>
            <a:endParaRPr lang="en-US" altLang="zh-CN" dirty="0" smtClean="0"/>
          </a:p>
          <a:p>
            <a:pPr lvl="1"/>
            <a:r>
              <a:rPr lang="zh-CN" altLang="en-US" dirty="0"/>
              <a:t>手</a:t>
            </a:r>
            <a:r>
              <a:rPr lang="zh-CN" altLang="en-US" dirty="0" smtClean="0"/>
              <a:t>动设置</a:t>
            </a:r>
            <a:r>
              <a:rPr lang="en-US" altLang="zh-CN" dirty="0" smtClean="0"/>
              <a:t>CPU device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replicate_model_fn</a:t>
            </a:r>
            <a:r>
              <a:rPr lang="zh-CN" altLang="en-US" dirty="0" smtClean="0"/>
              <a:t>对原</a:t>
            </a:r>
            <a:r>
              <a:rPr lang="en-US" altLang="zh-CN" dirty="0" err="1" smtClean="0"/>
              <a:t>model_fn</a:t>
            </a:r>
            <a:r>
              <a:rPr lang="zh-CN" altLang="en-US" dirty="0" smtClean="0"/>
              <a:t>做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TowerOptimizer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做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optimizer = </a:t>
            </a:r>
            <a:r>
              <a:rPr lang="en-US" altLang="zh-CN" dirty="0" err="1" smtClean="0"/>
              <a:t>tf.contrib.estimator.</a:t>
            </a:r>
            <a:r>
              <a:rPr lang="en-US" altLang="zh-CN" b="1" dirty="0" err="1" smtClean="0"/>
              <a:t>TowerOptimizer</a:t>
            </a:r>
            <a:r>
              <a:rPr lang="en-US" altLang="zh-CN" dirty="0" smtClean="0"/>
              <a:t>(optimizer)</a:t>
            </a:r>
          </a:p>
          <a:p>
            <a:pPr lvl="1"/>
            <a:r>
              <a:rPr lang="zh-CN" altLang="en-US" dirty="0" smtClean="0"/>
              <a:t>用 </a:t>
            </a:r>
            <a:r>
              <a:rPr lang="en-US" altLang="zh-CN" b="1" dirty="0" smtClean="0"/>
              <a:t>with </a:t>
            </a:r>
            <a:r>
              <a:rPr lang="en-US" altLang="zh-CN" b="1" dirty="0" err="1" smtClean="0"/>
              <a:t>tf.variable_scope</a:t>
            </a:r>
            <a:r>
              <a:rPr lang="en-US" altLang="zh-CN" b="1" dirty="0" smtClean="0"/>
              <a:t>(‘</a:t>
            </a:r>
            <a:r>
              <a:rPr lang="en-US" altLang="zh-CN" b="1" dirty="0" err="1" smtClean="0"/>
              <a:t>deepfm_model</a:t>
            </a:r>
            <a:r>
              <a:rPr lang="en-US" altLang="zh-CN" b="1" dirty="0" smtClean="0"/>
              <a:t>’, reuse=</a:t>
            </a:r>
            <a:r>
              <a:rPr lang="en-US" altLang="zh-CN" b="1" dirty="0" err="1" smtClean="0"/>
              <a:t>tf.AUTO_REUSE</a:t>
            </a:r>
            <a:r>
              <a:rPr lang="en-US" altLang="zh-CN" b="1" dirty="0" smtClean="0"/>
              <a:t>): </a:t>
            </a:r>
            <a:r>
              <a:rPr lang="zh-CN" altLang="en-US" dirty="0" smtClean="0"/>
              <a:t>来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你的</a:t>
            </a:r>
            <a:r>
              <a:rPr lang="en-US" altLang="zh-CN" dirty="0" err="1" smtClean="0"/>
              <a:t>model_fn</a:t>
            </a:r>
            <a:r>
              <a:rPr lang="zh-CN" altLang="en-US" dirty="0" smtClean="0"/>
              <a:t>函数实现。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Scaling batch size</a:t>
            </a:r>
            <a:r>
              <a:rPr lang="zh-CN" altLang="en-US" dirty="0" smtClean="0"/>
              <a:t>为（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数量 </a:t>
            </a:r>
            <a:r>
              <a:rPr lang="en-US" altLang="zh-CN" dirty="0" smtClean="0"/>
              <a:t>- 1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07" y="2229500"/>
            <a:ext cx="5681662" cy="69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555" y="3507362"/>
            <a:ext cx="7248525" cy="6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5858"/>
          </a:xfrm>
        </p:spPr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862944"/>
          </a:xfrm>
        </p:spPr>
        <p:txBody>
          <a:bodyPr/>
          <a:lstStyle/>
          <a:p>
            <a:r>
              <a:rPr lang="en-US" altLang="zh-CN" dirty="0" smtClean="0"/>
              <a:t>Tips:</a:t>
            </a:r>
          </a:p>
          <a:p>
            <a:pPr lvl="1"/>
            <a:r>
              <a:rPr lang="zh-CN" altLang="en-US" b="1" dirty="0" smtClean="0"/>
              <a:t>若没有手动设置</a:t>
            </a:r>
            <a:r>
              <a:rPr lang="en-US" altLang="zh-CN" b="1" dirty="0" smtClean="0"/>
              <a:t>CPU device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的实现并没有实际做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的梯度平均，</a:t>
            </a:r>
            <a:r>
              <a:rPr lang="zh-CN" altLang="en-US" b="1" dirty="0" smtClean="0"/>
              <a:t>已经退化为没有</a:t>
            </a:r>
            <a:r>
              <a:rPr lang="en-US" altLang="zh-CN" b="1" dirty="0" smtClean="0"/>
              <a:t>tower</a:t>
            </a:r>
            <a:r>
              <a:rPr lang="zh-CN" altLang="en-US" b="1" dirty="0" smtClean="0"/>
              <a:t>的情况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这个时候不要</a:t>
            </a:r>
            <a:r>
              <a:rPr lang="en-US" altLang="zh-CN" b="1" dirty="0" smtClean="0">
                <a:solidFill>
                  <a:srgbClr val="FF0000"/>
                </a:solidFill>
              </a:rPr>
              <a:t>scaling batch size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</a:t>
            </a:r>
            <a:r>
              <a:rPr lang="en-US" altLang="zh-CN" dirty="0" smtClean="0"/>
              <a:t>Tower + </a:t>
            </a:r>
            <a:r>
              <a:rPr lang="en-US" dirty="0" err="1" smtClean="0"/>
              <a:t>Libsvm</a:t>
            </a:r>
            <a:r>
              <a:rPr lang="zh-CN" altLang="en-US" dirty="0" smtClean="0"/>
              <a:t>格式 </a:t>
            </a:r>
            <a:r>
              <a:rPr lang="en-US" dirty="0" smtClean="0"/>
              <a:t>+ pipe mode + MKL-DNN </a:t>
            </a:r>
            <a:r>
              <a:rPr lang="en-US" dirty="0"/>
              <a:t>disable </a:t>
            </a:r>
            <a:r>
              <a:rPr lang="en-US" dirty="0" smtClean="0"/>
              <a:t>binding + intra/inter</a:t>
            </a:r>
            <a:r>
              <a:rPr lang="zh-CN" altLang="en-US" dirty="0"/>
              <a:t>设置为最大</a:t>
            </a:r>
            <a:r>
              <a:rPr lang="en-US" dirty="0"/>
              <a:t>VCPU</a:t>
            </a:r>
            <a:r>
              <a:rPr lang="zh-CN" altLang="en-US" dirty="0"/>
              <a:t>数量， </a:t>
            </a:r>
            <a:r>
              <a:rPr lang="zh-CN" altLang="en-US" dirty="0" smtClean="0"/>
              <a:t>单机多</a:t>
            </a:r>
            <a:r>
              <a:rPr lang="en-US" dirty="0" smtClean="0"/>
              <a:t>CPU</a:t>
            </a:r>
            <a:r>
              <a:rPr lang="en-US" altLang="zh-CN" dirty="0" smtClean="0"/>
              <a:t>(ml.c5.18xlarge 72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VCPU)</a:t>
            </a:r>
            <a:r>
              <a:rPr lang="zh-CN" altLang="en-US" dirty="0" smtClean="0"/>
              <a:t>使</a:t>
            </a:r>
            <a:r>
              <a:rPr lang="zh-CN" altLang="en-US" dirty="0"/>
              <a:t>用率如下图：</a:t>
            </a:r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545" y="4068474"/>
            <a:ext cx="9166080" cy="2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Tower + </a:t>
            </a:r>
            <a:r>
              <a:rPr lang="zh-CN" altLang="en-US" dirty="0" smtClean="0"/>
              <a:t>手动设置</a:t>
            </a:r>
            <a:r>
              <a:rPr lang="en-US" altLang="zh-CN" dirty="0" smtClean="0"/>
              <a:t>CPU device +</a:t>
            </a:r>
            <a:r>
              <a:rPr lang="zh-CN" altLang="en-US" dirty="0"/>
              <a:t> </a:t>
            </a:r>
            <a:r>
              <a:rPr lang="en-US" dirty="0" err="1" smtClean="0"/>
              <a:t>Libsvm</a:t>
            </a:r>
            <a:r>
              <a:rPr lang="zh-CN" altLang="en-US" dirty="0" smtClean="0"/>
              <a:t>格式 </a:t>
            </a:r>
            <a:r>
              <a:rPr lang="en-US" dirty="0" smtClean="0"/>
              <a:t>+ pipe mode + MKL-DNN disable binding + intra/inter</a:t>
            </a:r>
            <a:r>
              <a:rPr lang="zh-CN" altLang="en-US" dirty="0" smtClean="0"/>
              <a:t>设置为最大</a:t>
            </a:r>
            <a:r>
              <a:rPr lang="en-US" dirty="0" smtClean="0"/>
              <a:t>VCPU</a:t>
            </a:r>
            <a:r>
              <a:rPr lang="zh-CN" altLang="en-US" dirty="0" smtClean="0"/>
              <a:t>数量， 单机多</a:t>
            </a:r>
            <a:r>
              <a:rPr lang="en-US" dirty="0" smtClean="0"/>
              <a:t>CPU</a:t>
            </a:r>
            <a:r>
              <a:rPr lang="en-US" altLang="zh-CN" dirty="0" smtClean="0"/>
              <a:t>(ml.c5.18xlarge 72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VCPU)</a:t>
            </a:r>
            <a:r>
              <a:rPr lang="zh-CN" altLang="en-US" dirty="0" smtClean="0"/>
              <a:t>使用率如下图（</a:t>
            </a:r>
            <a:r>
              <a:rPr lang="zh-CN" altLang="en-US" b="1" dirty="0" smtClean="0">
                <a:solidFill>
                  <a:srgbClr val="FF0000"/>
                </a:solidFill>
              </a:rPr>
              <a:t>很明显比不用</a:t>
            </a:r>
            <a:r>
              <a:rPr lang="en-US" altLang="zh-CN" b="1" dirty="0" smtClean="0">
                <a:solidFill>
                  <a:srgbClr val="FF0000"/>
                </a:solidFill>
              </a:rPr>
              <a:t>tower</a:t>
            </a:r>
            <a:r>
              <a:rPr lang="zh-CN" altLang="en-US" b="1" dirty="0" smtClean="0">
                <a:solidFill>
                  <a:srgbClr val="FF0000"/>
                </a:solidFill>
              </a:rPr>
              <a:t>方式的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使用率要高，而且超过了物理</a:t>
            </a:r>
            <a:r>
              <a:rPr lang="en-US" altLang="zh-CN" b="1" dirty="0" smtClean="0">
                <a:solidFill>
                  <a:srgbClr val="FF0000"/>
                </a:solidFill>
              </a:rPr>
              <a:t>core</a:t>
            </a:r>
            <a:r>
              <a:rPr lang="zh-CN" altLang="en-US" b="1" dirty="0">
                <a:solidFill>
                  <a:srgbClr val="FF0000"/>
                </a:solidFill>
              </a:rPr>
              <a:t>数</a:t>
            </a:r>
            <a:r>
              <a:rPr lang="zh-CN" altLang="en-US" b="1" dirty="0" smtClean="0">
                <a:solidFill>
                  <a:srgbClr val="FF0000"/>
                </a:solidFill>
              </a:rPr>
              <a:t>量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93273" y="3394364"/>
            <a:ext cx="9296400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839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7964"/>
            <a:ext cx="1051560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利用原生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，涉及的代码修改如下：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手动设置</a:t>
            </a:r>
            <a:r>
              <a:rPr lang="en-US" altLang="zh-CN" dirty="0" smtClean="0"/>
              <a:t>CPU device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 err="1"/>
              <a:t>mirrostrategy</a:t>
            </a:r>
            <a:r>
              <a:rPr lang="en-US" altLang="zh-CN" dirty="0"/>
              <a:t>+</a:t>
            </a:r>
            <a:r>
              <a:rPr lang="zh-CN" altLang="en-US" dirty="0"/>
              <a:t>手动设置</a:t>
            </a:r>
            <a:r>
              <a:rPr lang="en-US" altLang="zh-CN" dirty="0"/>
              <a:t>CPU</a:t>
            </a:r>
            <a:r>
              <a:rPr lang="zh-CN" altLang="en-US" dirty="0"/>
              <a:t>设备的时候，同样会在</a:t>
            </a:r>
            <a:r>
              <a:rPr lang="en-US" altLang="zh-CN" dirty="0"/>
              <a:t>/CPU:0</a:t>
            </a:r>
            <a:r>
              <a:rPr lang="zh-CN" altLang="en-US" dirty="0"/>
              <a:t>上做</a:t>
            </a:r>
            <a:r>
              <a:rPr lang="en-US" altLang="zh-CN" dirty="0"/>
              <a:t>reduce</a:t>
            </a:r>
            <a:r>
              <a:rPr lang="zh-CN" altLang="en-US" dirty="0"/>
              <a:t>，所以这里把</a:t>
            </a:r>
            <a:r>
              <a:rPr lang="en-US" altLang="zh-CN" dirty="0"/>
              <a:t>/CPU:0</a:t>
            </a:r>
            <a:r>
              <a:rPr lang="zh-CN" altLang="en-US" dirty="0"/>
              <a:t>设备不作为</a:t>
            </a:r>
            <a:r>
              <a:rPr lang="en-US" altLang="zh-CN" dirty="0"/>
              <a:t>replica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把这个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4" y="5236496"/>
            <a:ext cx="8907125" cy="1121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34" y="3257509"/>
            <a:ext cx="8655269" cy="13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9710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7978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若没有手动设置</a:t>
            </a:r>
            <a:r>
              <a:rPr lang="en-US" altLang="zh-CN" b="1" dirty="0" smtClean="0"/>
              <a:t>CPU device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的实现是只有一个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设备是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</a:t>
            </a:r>
            <a:r>
              <a:rPr lang="zh-CN" altLang="en-US" b="1" dirty="0"/>
              <a:t>基</a:t>
            </a:r>
            <a:r>
              <a:rPr lang="zh-CN" altLang="en-US" b="1" dirty="0" smtClean="0"/>
              <a:t>本</a:t>
            </a:r>
            <a:r>
              <a:rPr lang="zh-CN" altLang="en-US" b="1" dirty="0"/>
              <a:t>和</a:t>
            </a:r>
            <a:r>
              <a:rPr lang="zh-CN" altLang="en-US" b="1" dirty="0" smtClean="0"/>
              <a:t>没有设置</a:t>
            </a:r>
            <a:r>
              <a:rPr lang="en-US" altLang="zh-CN" b="1" dirty="0" err="1" smtClean="0"/>
              <a:t>mirrorstrategy</a:t>
            </a:r>
            <a:r>
              <a:rPr lang="zh-CN" altLang="en-US" b="1" dirty="0" smtClean="0"/>
              <a:t>的情况差不多。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mirrorstrategy</a:t>
            </a:r>
            <a:r>
              <a:rPr lang="zh-CN" altLang="en-US" b="1" dirty="0" smtClean="0"/>
              <a:t>的时候需要对</a:t>
            </a:r>
            <a:r>
              <a:rPr lang="en-US" altLang="zh-CN" b="1" dirty="0" smtClean="0"/>
              <a:t>batch size</a:t>
            </a:r>
            <a:r>
              <a:rPr lang="zh-CN" altLang="en-US" b="1" dirty="0" smtClean="0"/>
              <a:t>做</a:t>
            </a:r>
            <a:r>
              <a:rPr lang="en-US" altLang="zh-CN" b="1" dirty="0" smtClean="0"/>
              <a:t>scaling</a:t>
            </a:r>
            <a:r>
              <a:rPr lang="zh-CN" altLang="en-US" b="1" dirty="0"/>
              <a:t>，也就是这个时候送入的</a:t>
            </a:r>
            <a:r>
              <a:rPr lang="en-US" altLang="zh-CN" b="1" dirty="0"/>
              <a:t>batch size</a:t>
            </a:r>
            <a:r>
              <a:rPr lang="zh-CN" altLang="en-US" b="1" dirty="0"/>
              <a:t>是</a:t>
            </a:r>
            <a:r>
              <a:rPr lang="en-US" altLang="zh-CN" b="1" dirty="0"/>
              <a:t>global batch size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2"/>
            <a:r>
              <a:rPr lang="zh-CN" altLang="en-US" b="1" dirty="0"/>
              <a:t>参</a:t>
            </a:r>
            <a:r>
              <a:rPr lang="zh-CN" altLang="en-US" b="1" dirty="0" smtClean="0"/>
              <a:t>考：</a:t>
            </a:r>
            <a:r>
              <a:rPr lang="en-US" altLang="zh-CN" b="1" dirty="0"/>
              <a:t> https://www.tensorflow.org/guide/distributed_training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在手动设置</a:t>
            </a:r>
            <a:r>
              <a:rPr lang="en-US" altLang="zh-CN" dirty="0" smtClean="0"/>
              <a:t>CPU device</a:t>
            </a:r>
            <a:r>
              <a:rPr lang="zh-CN" altLang="en-US" dirty="0" smtClean="0"/>
              <a:t>的情况下，且</a:t>
            </a:r>
            <a:r>
              <a:rPr lang="en-US" dirty="0" err="1" smtClean="0"/>
              <a:t>tf.distribute.MirroredStrategy</a:t>
            </a:r>
            <a:r>
              <a:rPr lang="en-US" dirty="0" smtClean="0"/>
              <a:t>() API</a:t>
            </a:r>
            <a:r>
              <a:rPr lang="zh-CN" altLang="en-US" dirty="0" smtClean="0"/>
              <a:t>中如果没有设置</a:t>
            </a:r>
            <a:r>
              <a:rPr lang="en-US" dirty="0" err="1" smtClean="0"/>
              <a:t>cross_device_ops</a:t>
            </a:r>
            <a:r>
              <a:rPr lang="en-US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 TF</a:t>
            </a:r>
            <a:r>
              <a:rPr lang="zh-CN" altLang="en-US" dirty="0" smtClean="0"/>
              <a:t>的实现是对于</a:t>
            </a:r>
            <a:r>
              <a:rPr lang="en-US" dirty="0" smtClean="0"/>
              <a:t>CPU</a:t>
            </a:r>
            <a:r>
              <a:rPr lang="zh-CN" altLang="en-US" dirty="0"/>
              <a:t>设备</a:t>
            </a:r>
            <a:r>
              <a:rPr lang="zh-CN" altLang="en-US" dirty="0" smtClean="0"/>
              <a:t>用</a:t>
            </a:r>
            <a:r>
              <a:rPr lang="en-US" dirty="0" err="1" smtClean="0"/>
              <a:t>ReductionToOneDevice</a:t>
            </a:r>
            <a:r>
              <a:rPr lang="zh-CN" altLang="en-US" dirty="0" smtClean="0"/>
              <a:t>子策略 ，也就是只是在单个设备上做</a:t>
            </a:r>
            <a:r>
              <a:rPr lang="en-US" dirty="0" smtClean="0"/>
              <a:t>reduce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all reduce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在手动设置</a:t>
            </a:r>
            <a:r>
              <a:rPr lang="en-US" altLang="zh-CN" dirty="0" smtClean="0"/>
              <a:t>CPU device</a:t>
            </a:r>
            <a:r>
              <a:rPr lang="zh-CN" altLang="en-US" dirty="0" smtClean="0"/>
              <a:t>的情况下，且手动设置子策略为</a:t>
            </a:r>
            <a:r>
              <a:rPr lang="en-US" b="1" dirty="0" err="1" smtClean="0"/>
              <a:t>HierarchicalCopyAllReduce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实现是对于</a:t>
            </a:r>
            <a:r>
              <a:rPr lang="en-US" dirty="0" smtClean="0"/>
              <a:t>CPU</a:t>
            </a:r>
            <a:r>
              <a:rPr lang="zh-CN" altLang="en-US" dirty="0" smtClean="0"/>
              <a:t>设备</a:t>
            </a:r>
            <a:r>
              <a:rPr lang="en-US" dirty="0" err="1" smtClean="0"/>
              <a:t>HierarchicalCopyAllReduce</a:t>
            </a:r>
            <a:r>
              <a:rPr lang="zh-CN" altLang="en-US" dirty="0" smtClean="0"/>
              <a:t>不做</a:t>
            </a:r>
            <a:r>
              <a:rPr lang="en-US" dirty="0" smtClean="0"/>
              <a:t>ALL reduce</a:t>
            </a:r>
            <a:r>
              <a:rPr lang="zh-CN" altLang="en-US" dirty="0" smtClean="0"/>
              <a:t>，仍然是在</a:t>
            </a:r>
            <a:r>
              <a:rPr lang="en-US" dirty="0" smtClean="0"/>
              <a:t>/CPU:0</a:t>
            </a:r>
            <a:r>
              <a:rPr lang="zh-CN" altLang="en-US" dirty="0" smtClean="0"/>
              <a:t>做单一的</a:t>
            </a:r>
            <a:r>
              <a:rPr lang="en-US" dirty="0" smtClean="0"/>
              <a:t>reduce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当使用</a:t>
            </a:r>
            <a:r>
              <a:rPr lang="en-US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dirty="0" smtClean="0"/>
              <a:t>dataset API</a:t>
            </a:r>
            <a:r>
              <a:rPr lang="zh-CN" altLang="en-US" dirty="0" smtClean="0"/>
              <a:t>与</a:t>
            </a:r>
            <a:r>
              <a:rPr lang="en-US" dirty="0" smtClean="0"/>
              <a:t>distribute strategy</a:t>
            </a:r>
            <a:r>
              <a:rPr lang="zh-CN" altLang="en-US" dirty="0" smtClean="0"/>
              <a:t>联合使用的时候，</a:t>
            </a:r>
            <a:r>
              <a:rPr lang="en-US" b="1" dirty="0" err="1" smtClean="0"/>
              <a:t>input_fn</a:t>
            </a:r>
            <a:r>
              <a:rPr lang="zh-CN" altLang="en-US" b="1" dirty="0" smtClean="0"/>
              <a:t>需要返回</a:t>
            </a:r>
            <a:r>
              <a:rPr lang="en-US" b="1" dirty="0" smtClean="0"/>
              <a:t>dataset</a:t>
            </a:r>
            <a:r>
              <a:rPr lang="zh-CN" altLang="en-US" dirty="0" smtClean="0"/>
              <a:t>而不是返回特征和</a:t>
            </a:r>
            <a:r>
              <a:rPr lang="en-US" dirty="0" smtClean="0"/>
              <a:t>label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方式相比，其他上下文相同的情况下，</a:t>
            </a:r>
            <a:r>
              <a:rPr lang="en-US" altLang="zh-CN" dirty="0" err="1" smtClean="0"/>
              <a:t>mirrostrategy</a:t>
            </a:r>
            <a:r>
              <a:rPr lang="zh-CN" altLang="en-US" dirty="0" smtClean="0"/>
              <a:t>的训练速度</a:t>
            </a:r>
            <a:r>
              <a:rPr lang="zh-CN" altLang="en-US" dirty="0"/>
              <a:t>比较</a:t>
            </a:r>
            <a:r>
              <a:rPr lang="zh-CN" altLang="en-US" dirty="0" smtClean="0"/>
              <a:t>慢。</a:t>
            </a:r>
            <a:r>
              <a:rPr lang="zh-CN" altLang="en-US" b="1" dirty="0" smtClean="0">
                <a:solidFill>
                  <a:srgbClr val="FF0000"/>
                </a:solidFill>
              </a:rPr>
              <a:t>因此在单机多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上训练时，不建议使用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mirrorstrategy</a:t>
            </a:r>
            <a:r>
              <a:rPr lang="zh-CN" altLang="en-US" b="1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1605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312"/>
            <a:ext cx="10515600" cy="500595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做单机多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训练，代码改动需要注意的地方：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</a:t>
            </a:r>
            <a:r>
              <a:rPr lang="zh-CN" altLang="en-US" dirty="0"/>
              <a:t>始</a:t>
            </a:r>
            <a:r>
              <a:rPr lang="zh-CN" altLang="en-US" dirty="0" smtClean="0"/>
              <a:t>化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即调用</a:t>
            </a:r>
            <a:r>
              <a:rPr lang="en-US" dirty="0" err="1" smtClean="0"/>
              <a:t>hvd.init</a:t>
            </a:r>
            <a:r>
              <a:rPr lang="en-US" dirty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来训练，若想把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绑定到物理</a:t>
            </a:r>
            <a:r>
              <a:rPr lang="en-US" altLang="zh-CN" dirty="0" smtClean="0"/>
              <a:t>core</a:t>
            </a:r>
            <a:r>
              <a:rPr lang="zh-CN" altLang="en-US" dirty="0"/>
              <a:t>需</a:t>
            </a:r>
            <a:r>
              <a:rPr lang="zh-CN" altLang="en-US" dirty="0" smtClean="0"/>
              <a:t>要在自己写的调用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helper code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如果是用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卡训练，把</a:t>
            </a:r>
            <a:r>
              <a:rPr lang="zh-CN" altLang="en-US" dirty="0"/>
              <a:t>每个</a:t>
            </a:r>
            <a:r>
              <a:rPr lang="en-US" dirty="0"/>
              <a:t>GPU pin</a:t>
            </a:r>
            <a:r>
              <a:rPr lang="zh-CN" altLang="en-US" dirty="0"/>
              <a:t>到每个</a:t>
            </a:r>
            <a:r>
              <a:rPr lang="en-US" dirty="0"/>
              <a:t>worker</a:t>
            </a:r>
            <a:r>
              <a:rPr lang="zh-CN" altLang="en-US" dirty="0"/>
              <a:t>进</a:t>
            </a:r>
            <a:r>
              <a:rPr lang="zh-CN" altLang="en-US" dirty="0" smtClean="0"/>
              <a:t>程：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tf.ConfigProto</a:t>
            </a:r>
            <a:r>
              <a:rPr lang="en-US" altLang="zh-CN" dirty="0" smtClean="0"/>
              <a:t>()</a:t>
            </a:r>
          </a:p>
          <a:p>
            <a:pPr marL="914400" lvl="2" indent="0">
              <a:buNone/>
            </a:pPr>
            <a:r>
              <a:rPr lang="en-US" altLang="zh-CN" dirty="0" err="1" smtClean="0"/>
              <a:t>config.gpu_options.visible_device_list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hvd.local_rank</a:t>
            </a:r>
            <a:r>
              <a:rPr lang="en-US" altLang="zh-CN" dirty="0" smtClean="0"/>
              <a:t>())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Rank 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把模型参数的初始值广播给所有的其他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来保证大家一致性的初始化，即调用</a:t>
            </a:r>
            <a:r>
              <a:rPr lang="en-US" dirty="0" err="1" smtClean="0"/>
              <a:t>hvd.BroadcastGlobalVariablesHook</a:t>
            </a:r>
            <a:r>
              <a:rPr lang="en-US" dirty="0" smtClean="0"/>
              <a:t>(0)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dirty="0" err="1"/>
              <a:t>Horovod</a:t>
            </a:r>
            <a:r>
              <a:rPr lang="en-US" dirty="0"/>
              <a:t> Distributed Optimizer</a:t>
            </a:r>
            <a:r>
              <a:rPr lang="zh-CN" altLang="en-US" dirty="0"/>
              <a:t>对原始</a:t>
            </a:r>
            <a:r>
              <a:rPr lang="en-US" dirty="0"/>
              <a:t>optimizer</a:t>
            </a:r>
            <a:r>
              <a:rPr lang="zh-CN" altLang="en-US" dirty="0"/>
              <a:t>进行</a:t>
            </a:r>
            <a:r>
              <a:rPr lang="en-US" dirty="0"/>
              <a:t>wrapper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scale learning rate by the number of workers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2" y="3108960"/>
            <a:ext cx="6259831" cy="10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个总结的适用性</a:t>
            </a:r>
            <a:endParaRPr lang="en-US" altLang="zh-CN" dirty="0" smtClean="0"/>
          </a:p>
          <a:p>
            <a:r>
              <a:rPr lang="en-US" altLang="zh-CN" dirty="0" err="1" smtClean="0"/>
              <a:t>Sagemaker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的各种训练场景</a:t>
            </a:r>
            <a:endParaRPr lang="en-US" altLang="zh-CN" dirty="0" smtClean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221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827"/>
            <a:ext cx="10515600" cy="485097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1"/>
            <a:r>
              <a:rPr lang="en-US" dirty="0" err="1" smtClean="0"/>
              <a:t>horovod</a:t>
            </a:r>
            <a:r>
              <a:rPr lang="en-US" dirty="0" smtClean="0"/>
              <a:t> rank 0</a:t>
            </a:r>
            <a:r>
              <a:rPr lang="zh-CN" altLang="en-US" dirty="0" smtClean="0"/>
              <a:t>的</a:t>
            </a:r>
            <a:r>
              <a:rPr lang="en-US" dirty="0" smtClean="0"/>
              <a:t>master</a:t>
            </a:r>
            <a:r>
              <a:rPr lang="zh-CN" altLang="en-US" dirty="0" smtClean="0"/>
              <a:t>进行</a:t>
            </a:r>
            <a:r>
              <a:rPr lang="en-US" dirty="0" smtClean="0"/>
              <a:t>checkpoint</a:t>
            </a:r>
            <a:r>
              <a:rPr lang="zh-CN" altLang="en-US" dirty="0" smtClean="0"/>
              <a:t>和模型的保存，以及模型的评估。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Horovod</a:t>
            </a:r>
            <a:r>
              <a:rPr lang="zh-CN" altLang="en-US" b="1" dirty="0" smtClean="0"/>
              <a:t>训练方式不需要</a:t>
            </a:r>
            <a:r>
              <a:rPr lang="en-US" altLang="zh-CN" b="1" dirty="0" smtClean="0"/>
              <a:t>scaling batch size</a:t>
            </a:r>
            <a:r>
              <a:rPr lang="zh-CN" altLang="en-US" b="1" dirty="0" smtClean="0"/>
              <a:t>。</a:t>
            </a:r>
            <a:endParaRPr lang="en-US" b="1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b="1" dirty="0" smtClean="0"/>
              <a:t>pipe mode</a:t>
            </a:r>
            <a:r>
              <a:rPr lang="zh-CN" altLang="en-US" b="1" dirty="0" smtClean="0"/>
              <a:t>下，</a:t>
            </a:r>
            <a:r>
              <a:rPr lang="en-US" b="1" dirty="0" err="1" smtClean="0"/>
              <a:t>horovod</a:t>
            </a:r>
            <a:r>
              <a:rPr lang="zh-CN" altLang="en-US" b="1" dirty="0" smtClean="0"/>
              <a:t>的同一个训练实例上的不同的</a:t>
            </a:r>
            <a:r>
              <a:rPr lang="en-US" b="1" dirty="0" smtClean="0"/>
              <a:t>worker</a:t>
            </a:r>
            <a:r>
              <a:rPr lang="zh-CN" altLang="en-US" b="1" dirty="0" smtClean="0"/>
              <a:t>进程需要使用不同的</a:t>
            </a:r>
            <a:r>
              <a:rPr lang="en-US" b="1" dirty="0" smtClean="0"/>
              <a:t>channel</a:t>
            </a:r>
            <a:r>
              <a:rPr lang="zh-CN" altLang="en-US" dirty="0" smtClean="0"/>
              <a:t>，对应了一个</a:t>
            </a:r>
            <a:r>
              <a:rPr lang="en-US" altLang="zh-CN" dirty="0" smtClean="0"/>
              <a:t>L</a:t>
            </a:r>
            <a:r>
              <a:rPr lang="en-US" dirty="0" smtClean="0"/>
              <a:t>inux</a:t>
            </a:r>
            <a:r>
              <a:rPr lang="zh-CN" altLang="en-US" dirty="0" smtClean="0"/>
              <a:t>的</a:t>
            </a:r>
            <a:r>
              <a:rPr lang="en-US" dirty="0" smtClean="0"/>
              <a:t>FIFO</a:t>
            </a:r>
            <a:r>
              <a:rPr lang="zh-CN" altLang="en-US" dirty="0" smtClean="0"/>
              <a:t>命名管道，否则会</a:t>
            </a:r>
            <a:r>
              <a:rPr lang="en-US" dirty="0" smtClean="0"/>
              <a:t>hung</a:t>
            </a:r>
            <a:r>
              <a:rPr lang="zh-CN" altLang="en-US" dirty="0" smtClean="0"/>
              <a:t>住。</a:t>
            </a:r>
            <a:endParaRPr lang="en-US" altLang="zh-CN" dirty="0" smtClean="0"/>
          </a:p>
          <a:p>
            <a:pPr lvl="2"/>
            <a:r>
              <a:rPr lang="zh-CN" altLang="en-US" dirty="0"/>
              <a:t>原</a:t>
            </a:r>
            <a:r>
              <a:rPr lang="zh-CN" altLang="en-US" dirty="0" smtClean="0"/>
              <a:t>因是第一个</a:t>
            </a:r>
            <a:r>
              <a:rPr lang="en-US" dirty="0" smtClean="0"/>
              <a:t>worker</a:t>
            </a:r>
            <a:r>
              <a:rPr lang="zh-CN" altLang="en-US" dirty="0" smtClean="0"/>
              <a:t>进程读取了</a:t>
            </a:r>
            <a:r>
              <a:rPr lang="en-US" dirty="0" smtClean="0"/>
              <a:t>FIFO</a:t>
            </a:r>
            <a:r>
              <a:rPr lang="zh-CN" altLang="en-US" dirty="0" smtClean="0"/>
              <a:t>的数据，同一个实例上的其他的</a:t>
            </a:r>
            <a:r>
              <a:rPr lang="en-US" dirty="0" smtClean="0"/>
              <a:t>worker</a:t>
            </a:r>
            <a:r>
              <a:rPr lang="zh-CN" altLang="en-US" dirty="0" smtClean="0"/>
              <a:t>进程从同一个</a:t>
            </a:r>
            <a:r>
              <a:rPr lang="en-US" dirty="0" smtClean="0"/>
              <a:t>FIFO</a:t>
            </a:r>
            <a:r>
              <a:rPr lang="zh-CN" altLang="en-US" dirty="0" smtClean="0"/>
              <a:t>读不到数据，因此</a:t>
            </a:r>
            <a:r>
              <a:rPr lang="en-US" dirty="0" err="1" smtClean="0"/>
              <a:t>horov</a:t>
            </a:r>
            <a:r>
              <a:rPr lang="en-US" altLang="zh-CN" dirty="0" err="1" smtClean="0"/>
              <a:t>o</a:t>
            </a:r>
            <a:r>
              <a:rPr lang="en-US" dirty="0" err="1" smtClean="0"/>
              <a:t>d</a:t>
            </a:r>
            <a:r>
              <a:rPr lang="zh-CN" altLang="en-US" dirty="0" smtClean="0"/>
              <a:t>的工作就不正常了。</a:t>
            </a:r>
            <a:endParaRPr lang="en-US" dirty="0" smtClean="0"/>
          </a:p>
          <a:p>
            <a:pPr lvl="1"/>
            <a:r>
              <a:rPr lang="en-US" altLang="zh-CN" dirty="0" err="1" smtClean="0"/>
              <a:t>Horovod</a:t>
            </a:r>
            <a:r>
              <a:rPr lang="en-US" altLang="zh-CN" dirty="0" smtClean="0"/>
              <a:t> for CPU</a:t>
            </a:r>
            <a:r>
              <a:rPr lang="zh-CN" altLang="en-US" dirty="0" smtClean="0"/>
              <a:t>训练的时候，每个机器一个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，配合上</a:t>
            </a:r>
            <a:r>
              <a:rPr lang="en-US" altLang="zh-CN" dirty="0" smtClean="0"/>
              <a:t>TF inter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intra</a:t>
            </a:r>
            <a:r>
              <a:rPr lang="zh-CN" altLang="en-US" dirty="0" smtClean="0"/>
              <a:t>线程池设置 </a:t>
            </a:r>
            <a:r>
              <a:rPr lang="en-US" altLang="zh-CN" dirty="0" smtClean="0"/>
              <a:t>+MKL-DNN</a:t>
            </a:r>
            <a:r>
              <a:rPr lang="zh-CN" altLang="en-US" dirty="0" smtClean="0"/>
              <a:t>环境变量的设置可能是一个不错的尝试起点。</a:t>
            </a:r>
            <a:endParaRPr lang="en-US" dirty="0" smtClean="0"/>
          </a:p>
          <a:p>
            <a:pPr lvl="1"/>
            <a:r>
              <a:rPr lang="en-US" dirty="0" err="1" smtClean="0"/>
              <a:t>horovod</a:t>
            </a:r>
            <a:r>
              <a:rPr lang="en-US" dirty="0" smtClean="0"/>
              <a:t> for CPU</a:t>
            </a:r>
            <a:r>
              <a:rPr lang="zh-CN" altLang="en-US" dirty="0"/>
              <a:t>训练</a:t>
            </a:r>
            <a:r>
              <a:rPr lang="zh-CN" altLang="en-US" dirty="0" smtClean="0"/>
              <a:t>的时候，如果每个机器使用多个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，那么设置</a:t>
            </a:r>
            <a:r>
              <a:rPr lang="en-US" dirty="0" smtClean="0"/>
              <a:t>--bind-to core </a:t>
            </a:r>
            <a:r>
              <a:rPr lang="zh-CN" altLang="en-US" dirty="0" smtClean="0"/>
              <a:t>可能对训练速度好一些，这个</a:t>
            </a:r>
            <a:r>
              <a:rPr lang="en-US" dirty="0" smtClean="0"/>
              <a:t>core</a:t>
            </a:r>
            <a:r>
              <a:rPr lang="zh-CN" altLang="en-US" dirty="0" smtClean="0"/>
              <a:t>指的是物理</a:t>
            </a:r>
            <a:r>
              <a:rPr lang="en-US" dirty="0" smtClean="0"/>
              <a:t>core</a:t>
            </a:r>
            <a:r>
              <a:rPr lang="zh-CN" altLang="en-US" dirty="0" smtClean="0"/>
              <a:t>不是超线程。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如果不设置，默认是</a:t>
            </a:r>
            <a:r>
              <a:rPr lang="en-US" dirty="0" smtClean="0"/>
              <a:t>bind to socket</a:t>
            </a:r>
            <a:r>
              <a:rPr lang="zh-CN" altLang="en-US" dirty="0" smtClean="0"/>
              <a:t>，这个</a:t>
            </a:r>
            <a:r>
              <a:rPr lang="en-US" dirty="0" smtClean="0"/>
              <a:t>socket</a:t>
            </a:r>
            <a:r>
              <a:rPr lang="zh-CN" altLang="en-US" dirty="0" smtClean="0"/>
              <a:t>指的是物理</a:t>
            </a:r>
            <a:r>
              <a:rPr lang="en-US" dirty="0" smtClean="0"/>
              <a:t>socket</a:t>
            </a:r>
            <a:r>
              <a:rPr lang="zh-CN" altLang="en-US" dirty="0" smtClean="0"/>
              <a:t>，一个</a:t>
            </a:r>
            <a:r>
              <a:rPr lang="en-US" dirty="0" smtClean="0"/>
              <a:t>socket</a:t>
            </a:r>
            <a:r>
              <a:rPr lang="zh-CN" altLang="en-US" dirty="0" smtClean="0"/>
              <a:t>会有多个物理</a:t>
            </a:r>
            <a:r>
              <a:rPr lang="en-US" dirty="0" smtClean="0"/>
              <a:t>core</a:t>
            </a:r>
            <a:r>
              <a:rPr lang="zh-CN" altLang="en-US" dirty="0" smtClean="0"/>
              <a:t>，如果是</a:t>
            </a:r>
            <a:r>
              <a:rPr lang="en-US" dirty="0" smtClean="0"/>
              <a:t>bind to socket</a:t>
            </a:r>
            <a:r>
              <a:rPr lang="zh-CN" altLang="en-US" dirty="0" smtClean="0"/>
              <a:t>的话每个实例能使用的</a:t>
            </a:r>
            <a:r>
              <a:rPr lang="en-US" dirty="0" smtClean="0"/>
              <a:t>worker</a:t>
            </a:r>
            <a:r>
              <a:rPr lang="zh-CN" altLang="en-US" dirty="0" smtClean="0"/>
              <a:t>进程数就少了。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训练的</a:t>
            </a:r>
            <a:r>
              <a:rPr lang="zh-CN" altLang="en-US" dirty="0"/>
              <a:t>时候，可能会遇到如下的错误：</a:t>
            </a:r>
            <a:endParaRPr lang="en-US" altLang="zh-CN" dirty="0"/>
          </a:p>
          <a:p>
            <a:pPr lvl="2"/>
            <a:r>
              <a:rPr lang="en-US" dirty="0"/>
              <a:t>One or more tensors were submitted to be reduced, gathered or broadcasted by subset of ranks and are waiting for remainder of ranks for more than 60 seconds. </a:t>
            </a:r>
            <a:r>
              <a:rPr lang="en-US" b="1" dirty="0">
                <a:solidFill>
                  <a:srgbClr val="FF0000"/>
                </a:solidFill>
              </a:rPr>
              <a:t>This may indicate that different ranks are trying to submit different tensors or that only subset of ranks is submitting tensors, which will cause deadlock</a:t>
            </a:r>
            <a:r>
              <a:rPr lang="en-US" dirty="0"/>
              <a:t>. </a:t>
            </a:r>
          </a:p>
          <a:p>
            <a:pPr lvl="2"/>
            <a:r>
              <a:rPr lang="zh-CN" altLang="en-US" dirty="0"/>
              <a:t>这个可能的原因是</a:t>
            </a:r>
            <a:r>
              <a:rPr lang="zh-CN" altLang="en-US" b="1" dirty="0"/>
              <a:t>某个</a:t>
            </a:r>
            <a:r>
              <a:rPr lang="en-US" altLang="zh-CN" b="1" dirty="0"/>
              <a:t>rank</a:t>
            </a:r>
            <a:r>
              <a:rPr lang="zh-CN" altLang="en-US" b="1" dirty="0"/>
              <a:t>比如</a:t>
            </a:r>
            <a:r>
              <a:rPr lang="en-US" altLang="zh-CN" b="1" dirty="0"/>
              <a:t>rank 0</a:t>
            </a:r>
            <a:r>
              <a:rPr lang="zh-CN" altLang="en-US" b="1" dirty="0"/>
              <a:t>干活慢或者干的比别人多，导致大家都长时间等待他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Horovod</a:t>
            </a:r>
            <a:r>
              <a:rPr lang="zh-CN" altLang="en-US" dirty="0" smtClean="0"/>
              <a:t>适合的是每个</a:t>
            </a:r>
            <a:r>
              <a:rPr lang="en-US" altLang="zh-CN" dirty="0" smtClean="0"/>
              <a:t>rank/worker</a:t>
            </a:r>
            <a:r>
              <a:rPr lang="zh-CN" altLang="en-US" dirty="0"/>
              <a:t>训</a:t>
            </a:r>
            <a:r>
              <a:rPr lang="zh-CN" altLang="en-US" dirty="0" smtClean="0"/>
              <a:t>练时的计算图是一样的。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Rank 0</a:t>
            </a:r>
            <a:r>
              <a:rPr lang="zh-CN" altLang="en-US" dirty="0" smtClean="0"/>
              <a:t>干的活多一些，但是要注意它多干的事情不能太久。比如对</a:t>
            </a:r>
            <a:r>
              <a:rPr lang="zh-CN" altLang="en-US" dirty="0"/>
              <a:t>验证</a:t>
            </a:r>
            <a:r>
              <a:rPr lang="zh-CN" altLang="en-US" dirty="0" smtClean="0"/>
              <a:t>集的评估和训练中的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的保存，如果不可避免这些操作时间比较长，那么</a:t>
            </a:r>
            <a:r>
              <a:rPr lang="en-US" altLang="zh-CN" dirty="0" smtClean="0"/>
              <a:t>workaround</a:t>
            </a:r>
            <a:r>
              <a:rPr lang="zh-CN" altLang="en-US" dirty="0" smtClean="0"/>
              <a:t>就是就所有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都来做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保存和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或者验证集评估。</a:t>
            </a:r>
            <a:endParaRPr lang="en-US" altLang="zh-CN" dirty="0"/>
          </a:p>
          <a:p>
            <a:pPr lvl="2"/>
            <a:r>
              <a:rPr lang="zh-CN" altLang="en-US" dirty="0"/>
              <a:t>之前还遇</a:t>
            </a:r>
            <a:r>
              <a:rPr lang="zh-CN" altLang="en-US" dirty="0" smtClean="0"/>
              <a:t>到过这</a:t>
            </a:r>
            <a:r>
              <a:rPr lang="zh-CN" altLang="en-US" dirty="0"/>
              <a:t>个问题是因为</a:t>
            </a:r>
            <a:r>
              <a:rPr lang="en-US" altLang="zh-CN" dirty="0"/>
              <a:t>TF</a:t>
            </a:r>
            <a:r>
              <a:rPr lang="zh-CN" altLang="en-US" dirty="0"/>
              <a:t>与</a:t>
            </a:r>
            <a:r>
              <a:rPr lang="en-US" altLang="zh-CN" dirty="0" err="1"/>
              <a:t>horovod</a:t>
            </a:r>
            <a:r>
              <a:rPr lang="zh-CN" altLang="en-US" dirty="0"/>
              <a:t>，</a:t>
            </a:r>
            <a:r>
              <a:rPr lang="en-US" altLang="zh-CN" dirty="0" err="1"/>
              <a:t>openmpi</a:t>
            </a:r>
            <a:r>
              <a:rPr lang="zh-CN" altLang="en-US" dirty="0"/>
              <a:t>的版本导致的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</a:t>
            </a:r>
            <a:r>
              <a:rPr lang="en-US" altLang="zh-CN" dirty="0" err="1"/>
              <a:t>sagemaker</a:t>
            </a:r>
            <a:r>
              <a:rPr lang="en-US" altLang="zh-CN" dirty="0"/>
              <a:t> TF2.0 + </a:t>
            </a:r>
            <a:r>
              <a:rPr lang="en-US" altLang="zh-CN" dirty="0" err="1"/>
              <a:t>horovod</a:t>
            </a:r>
            <a:r>
              <a:rPr lang="zh-CN" altLang="en-US" dirty="0"/>
              <a:t>一直报错，换成</a:t>
            </a:r>
            <a:r>
              <a:rPr lang="en-US" altLang="zh-CN" dirty="0" err="1"/>
              <a:t>Sagemaker</a:t>
            </a:r>
            <a:r>
              <a:rPr lang="en-US" altLang="zh-CN" dirty="0"/>
              <a:t> TF2.1+horovod</a:t>
            </a:r>
            <a:r>
              <a:rPr lang="zh-CN" altLang="en-US" dirty="0"/>
              <a:t>就正常了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pipe mode </a:t>
            </a:r>
            <a:r>
              <a:rPr lang="en-US" altLang="zh-CN" dirty="0" smtClean="0"/>
              <a:t>+ </a:t>
            </a:r>
            <a:r>
              <a:rPr lang="en-US" dirty="0" err="1" smtClean="0"/>
              <a:t>horovod</a:t>
            </a:r>
            <a:r>
              <a:rPr lang="zh-CN" altLang="en-US" dirty="0" smtClean="0"/>
              <a:t>的时候，训练集的</a:t>
            </a:r>
            <a:r>
              <a:rPr lang="en-US" dirty="0" smtClean="0"/>
              <a:t>channel</a:t>
            </a:r>
            <a:r>
              <a:rPr lang="zh-CN" altLang="en-US" dirty="0" smtClean="0"/>
              <a:t>根据每个训练实例的</a:t>
            </a:r>
            <a:r>
              <a:rPr lang="en-US" dirty="0" smtClean="0"/>
              <a:t>worker</a:t>
            </a:r>
            <a:r>
              <a:rPr lang="zh-CN" altLang="en-US" dirty="0" smtClean="0"/>
              <a:t>数量来设置，</a:t>
            </a:r>
            <a:r>
              <a:rPr lang="zh-CN" altLang="en-US" b="1" dirty="0" smtClean="0"/>
              <a:t>至少同一个实例上的不同</a:t>
            </a:r>
            <a:r>
              <a:rPr lang="en-US" b="1" dirty="0" smtClean="0"/>
              <a:t>worker</a:t>
            </a:r>
            <a:r>
              <a:rPr lang="zh-CN" altLang="en-US" b="1" dirty="0" smtClean="0"/>
              <a:t>进程要消费不同的</a:t>
            </a:r>
            <a:r>
              <a:rPr lang="en-US" b="1" dirty="0" smtClean="0"/>
              <a:t>channel</a:t>
            </a:r>
            <a:r>
              <a:rPr lang="zh-CN" altLang="en-US" b="1" dirty="0" smtClean="0"/>
              <a:t>，不同实例上的</a:t>
            </a:r>
            <a:r>
              <a:rPr lang="en-US" b="1" dirty="0" smtClean="0"/>
              <a:t>worker</a:t>
            </a:r>
            <a:r>
              <a:rPr lang="zh-CN" altLang="en-US" b="1" dirty="0" smtClean="0"/>
              <a:t>可以消费相同的</a:t>
            </a:r>
            <a:r>
              <a:rPr lang="en-US" b="1" dirty="0" smtClean="0"/>
              <a:t>channel</a:t>
            </a:r>
            <a:r>
              <a:rPr lang="zh-CN" altLang="en-US" b="1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评估集的</a:t>
            </a:r>
            <a:r>
              <a:rPr lang="en-US" dirty="0" smtClean="0"/>
              <a:t>channel</a:t>
            </a:r>
            <a:r>
              <a:rPr lang="zh-CN" altLang="en-US" dirty="0" smtClean="0"/>
              <a:t>设置一个，因为只有</a:t>
            </a:r>
            <a:r>
              <a:rPr lang="en-US" dirty="0" err="1" smtClean="0"/>
              <a:t>horovod</a:t>
            </a:r>
            <a:r>
              <a:rPr lang="en-US" dirty="0" smtClean="0"/>
              <a:t> master</a:t>
            </a:r>
            <a:r>
              <a:rPr lang="zh-CN" altLang="en-US" dirty="0" smtClean="0"/>
              <a:t>进程评估模型。</a:t>
            </a:r>
            <a:endParaRPr lang="en-US" dirty="0" smtClean="0"/>
          </a:p>
          <a:p>
            <a:pPr lvl="1"/>
            <a:r>
              <a:rPr lang="zh-CN" altLang="en-US" b="1" dirty="0" smtClean="0"/>
              <a:t>在使用</a:t>
            </a:r>
            <a:r>
              <a:rPr lang="en-US" b="1" dirty="0" err="1" smtClean="0"/>
              <a:t>horovod</a:t>
            </a:r>
            <a:r>
              <a:rPr lang="zh-CN" altLang="en-US" b="1" dirty="0" smtClean="0"/>
              <a:t>的时候，如果不同</a:t>
            </a:r>
            <a:r>
              <a:rPr lang="en-US" b="1" dirty="0" smtClean="0"/>
              <a:t>worker</a:t>
            </a:r>
            <a:r>
              <a:rPr lang="zh-CN" altLang="en-US" b="1" dirty="0" smtClean="0"/>
              <a:t>的训练集的数据量不均衡，可能会引发问题</a:t>
            </a:r>
            <a:r>
              <a:rPr lang="zh-CN" altLang="en-US" dirty="0" smtClean="0"/>
              <a:t>，报如下的错误（这是个</a:t>
            </a:r>
            <a:r>
              <a:rPr lang="en-US" dirty="0" smtClean="0"/>
              <a:t>known issue</a:t>
            </a:r>
            <a:r>
              <a:rPr lang="zh-CN" altLang="en-US" dirty="0" smtClean="0"/>
              <a:t>）：</a:t>
            </a:r>
            <a:endParaRPr lang="en-US" dirty="0" smtClean="0"/>
          </a:p>
          <a:p>
            <a:pPr lvl="2"/>
            <a:r>
              <a:rPr lang="en-US" sz="2400" dirty="0" err="1" smtClean="0"/>
              <a:t>Horovod</a:t>
            </a:r>
            <a:r>
              <a:rPr lang="en-US" sz="2400" dirty="0" smtClean="0"/>
              <a:t> has been shut down. This was caused by an exception on one of the ranks or an attempt to </a:t>
            </a:r>
            <a:r>
              <a:rPr lang="en-US" sz="2400" dirty="0" err="1" smtClean="0"/>
              <a:t>allreduce</a:t>
            </a:r>
            <a:r>
              <a:rPr lang="en-US" sz="2400" dirty="0" smtClean="0"/>
              <a:t>, </a:t>
            </a:r>
            <a:r>
              <a:rPr lang="en-US" sz="2400" dirty="0" err="1" smtClean="0"/>
              <a:t>allgather</a:t>
            </a:r>
            <a:r>
              <a:rPr lang="en-US" sz="2400" dirty="0" smtClean="0"/>
              <a:t> or broadcast a tensor after one of the ranks finished execution. If the shutdown was caused by an exception, you should see the exception.</a:t>
            </a:r>
          </a:p>
          <a:p>
            <a:pPr lvl="2"/>
            <a:r>
              <a:rPr lang="zh-CN" altLang="en-US" dirty="0" smtClean="0"/>
              <a:t>相对来说，</a:t>
            </a:r>
            <a:r>
              <a:rPr lang="en-US" dirty="0" err="1"/>
              <a:t>Tensorflow</a:t>
            </a:r>
            <a:r>
              <a:rPr lang="zh-CN" altLang="en-US" dirty="0"/>
              <a:t>的</a:t>
            </a:r>
            <a:r>
              <a:rPr lang="en-US" dirty="0"/>
              <a:t>distribute strategy</a:t>
            </a:r>
            <a:r>
              <a:rPr lang="zh-CN" altLang="en-US" dirty="0"/>
              <a:t>能比较好的处理每个</a:t>
            </a:r>
            <a:r>
              <a:rPr lang="en-US" dirty="0"/>
              <a:t>worker</a:t>
            </a:r>
            <a:r>
              <a:rPr lang="zh-CN" altLang="en-US" dirty="0"/>
              <a:t>数据量不均衡的情况。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3674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81005"/>
          </a:xfrm>
        </p:spPr>
        <p:txBody>
          <a:bodyPr>
            <a:normAutofit/>
          </a:bodyPr>
          <a:lstStyle/>
          <a:p>
            <a:pPr lvl="1"/>
            <a:r>
              <a:rPr lang="zh-CN" altLang="en-US" b="1" dirty="0" smtClean="0"/>
              <a:t>因此在使用</a:t>
            </a:r>
            <a:r>
              <a:rPr lang="en-US" b="1" dirty="0" err="1" smtClean="0"/>
              <a:t>horovod</a:t>
            </a:r>
            <a:r>
              <a:rPr lang="zh-CN" altLang="en-US" b="1" dirty="0" smtClean="0"/>
              <a:t>的时候最好给每个</a:t>
            </a:r>
            <a:r>
              <a:rPr lang="en-US" b="1" dirty="0" smtClean="0"/>
              <a:t>work</a:t>
            </a:r>
            <a:r>
              <a:rPr lang="en-US" altLang="zh-CN" b="1" dirty="0" smtClean="0"/>
              <a:t>er</a:t>
            </a:r>
            <a:r>
              <a:rPr lang="zh-CN" altLang="en-US" b="1" dirty="0" smtClean="0"/>
              <a:t>基本相同的数据量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dirty="0" err="1" smtClean="0"/>
              <a:t>Sagemaker</a:t>
            </a:r>
            <a:r>
              <a:rPr lang="en-US" dirty="0" smtClean="0"/>
              <a:t> file mode</a:t>
            </a:r>
            <a:r>
              <a:rPr lang="zh-CN" altLang="en-US" dirty="0" smtClean="0"/>
              <a:t>，很容易通过</a:t>
            </a:r>
            <a:r>
              <a:rPr lang="en-US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dirty="0" smtClean="0"/>
              <a:t>dataset API</a:t>
            </a:r>
            <a:r>
              <a:rPr lang="zh-CN" altLang="en-US" dirty="0" smtClean="0"/>
              <a:t>的</a:t>
            </a:r>
            <a:r>
              <a:rPr lang="en-US" dirty="0" smtClean="0"/>
              <a:t>shard</a:t>
            </a:r>
            <a:r>
              <a:rPr lang="zh-CN" altLang="en-US" dirty="0" smtClean="0"/>
              <a:t>功能来实现；</a:t>
            </a:r>
            <a:endParaRPr lang="en-US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dirty="0" err="1" smtClean="0"/>
              <a:t>Sagemaker</a:t>
            </a:r>
            <a:r>
              <a:rPr lang="en-US" dirty="0" smtClean="0"/>
              <a:t> pipe mode</a:t>
            </a:r>
            <a:r>
              <a:rPr lang="zh-CN" altLang="en-US" dirty="0" smtClean="0"/>
              <a:t>，要自己给每个训练的</a:t>
            </a:r>
            <a:r>
              <a:rPr lang="en-US" dirty="0" smtClean="0"/>
              <a:t>channel</a:t>
            </a:r>
            <a:r>
              <a:rPr lang="zh-CN" altLang="en-US" dirty="0" smtClean="0"/>
              <a:t>基本等同的数据量，然后在每个训练实例上对同一个</a:t>
            </a:r>
            <a:r>
              <a:rPr lang="en-US" dirty="0" smtClean="0"/>
              <a:t>channel</a:t>
            </a:r>
            <a:r>
              <a:rPr lang="zh-CN" altLang="en-US" dirty="0" smtClean="0"/>
              <a:t>来做基于</a:t>
            </a:r>
            <a:r>
              <a:rPr lang="en-US" dirty="0" err="1" smtClean="0"/>
              <a:t>tensorflow</a:t>
            </a:r>
            <a:r>
              <a:rPr lang="en-US" dirty="0" smtClean="0"/>
              <a:t> dataset API</a:t>
            </a:r>
            <a:r>
              <a:rPr lang="zh-CN" altLang="en-US" dirty="0" smtClean="0"/>
              <a:t>的</a:t>
            </a:r>
            <a:r>
              <a:rPr lang="en-US" dirty="0" smtClean="0"/>
              <a:t>shard</a:t>
            </a:r>
            <a:r>
              <a:rPr lang="zh-CN" altLang="en-US" dirty="0" smtClean="0"/>
              <a:t>功能，目的是让</a:t>
            </a:r>
            <a:r>
              <a:rPr lang="zh-CN" altLang="en-US" b="1" dirty="0" smtClean="0"/>
              <a:t>每个训练实例的每个</a:t>
            </a:r>
            <a:r>
              <a:rPr lang="en-US" b="1" dirty="0" smtClean="0"/>
              <a:t>work</a:t>
            </a:r>
            <a:r>
              <a:rPr lang="zh-CN" altLang="en-US" b="1" dirty="0" smtClean="0"/>
              <a:t>都处理几乎相同的数据量，而且处理的是不同的数据</a:t>
            </a:r>
            <a:r>
              <a:rPr lang="zh-CN" altLang="en-US" dirty="0" smtClean="0"/>
              <a:t>。</a:t>
            </a:r>
            <a:r>
              <a:rPr lang="zh-CN" altLang="en-US" b="1" dirty="0" smtClean="0"/>
              <a:t>其实就是把手动</a:t>
            </a:r>
            <a:r>
              <a:rPr lang="en-US" altLang="zh-CN" b="1" dirty="0" smtClean="0"/>
              <a:t>shard +</a:t>
            </a:r>
            <a:r>
              <a:rPr lang="zh-CN" altLang="en-US" b="1" dirty="0"/>
              <a:t> </a:t>
            </a:r>
            <a:r>
              <a:rPr lang="en-US" altLang="zh-CN" b="1" dirty="0" err="1" smtClean="0"/>
              <a:t>tensorflow</a:t>
            </a:r>
            <a:r>
              <a:rPr lang="en-US" altLang="zh-CN" b="1" dirty="0" smtClean="0"/>
              <a:t> side shard</a:t>
            </a:r>
            <a:r>
              <a:rPr lang="zh-CN" altLang="en-US" b="1" dirty="0" smtClean="0"/>
              <a:t>结合起来用。</a:t>
            </a:r>
            <a:endParaRPr lang="en-US" altLang="zh-CN" b="1" dirty="0" smtClean="0"/>
          </a:p>
          <a:p>
            <a:pPr lvl="3"/>
            <a:endParaRPr lang="en-US" b="1" dirty="0" smtClean="0"/>
          </a:p>
          <a:p>
            <a:pPr lvl="3"/>
            <a:endParaRPr lang="en-US" b="1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5" y="3754832"/>
            <a:ext cx="8364581" cy="26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zh-CN" altLang="en-US" dirty="0" smtClean="0"/>
              <a:t>上面提到的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dataset </a:t>
            </a:r>
            <a:r>
              <a:rPr lang="en-US" dirty="0" smtClean="0"/>
              <a:t>shard</a:t>
            </a:r>
            <a:r>
              <a:rPr lang="zh-CN" altLang="en-US" dirty="0" smtClean="0"/>
              <a:t>是在自己代码里面做的</a:t>
            </a:r>
            <a:r>
              <a:rPr lang="en-US" dirty="0" smtClean="0"/>
              <a:t>shard</a:t>
            </a:r>
            <a:r>
              <a:rPr lang="zh-CN" altLang="en-US" dirty="0" smtClean="0"/>
              <a:t>，还可以让</a:t>
            </a:r>
            <a:r>
              <a:rPr lang="en-US" dirty="0" err="1" smtClean="0"/>
              <a:t>sagemaker</a:t>
            </a:r>
            <a:r>
              <a:rPr lang="zh-CN" altLang="en-US" dirty="0" smtClean="0"/>
              <a:t>在</a:t>
            </a:r>
            <a:r>
              <a:rPr lang="en-US" dirty="0" smtClean="0"/>
              <a:t>S3</a:t>
            </a:r>
            <a:r>
              <a:rPr lang="zh-CN" altLang="en-US" dirty="0" smtClean="0"/>
              <a:t>侧自动做</a:t>
            </a:r>
            <a:r>
              <a:rPr lang="en-US" dirty="0" smtClean="0"/>
              <a:t>shard</a:t>
            </a:r>
            <a:r>
              <a:rPr lang="zh-CN" altLang="en-US" dirty="0" smtClean="0"/>
              <a:t>（通过对每个训练集的</a:t>
            </a:r>
            <a:r>
              <a:rPr lang="en-US" dirty="0" smtClean="0"/>
              <a:t>channel</a:t>
            </a:r>
            <a:r>
              <a:rPr lang="zh-CN" altLang="en-US" dirty="0" smtClean="0"/>
              <a:t>的</a:t>
            </a:r>
            <a:r>
              <a:rPr lang="en-US" dirty="0" smtClean="0"/>
              <a:t>S3distributetype</a:t>
            </a:r>
            <a:r>
              <a:rPr lang="zh-CN" altLang="en-US" dirty="0" smtClean="0"/>
              <a:t>设置</a:t>
            </a:r>
            <a:r>
              <a:rPr lang="en-US" dirty="0" smtClean="0"/>
              <a:t>S3shardbykey</a:t>
            </a:r>
            <a:r>
              <a:rPr lang="zh-CN" altLang="en-US" dirty="0" smtClean="0"/>
              <a:t>），这个</a:t>
            </a:r>
            <a:r>
              <a:rPr lang="zh-CN" altLang="en-US" dirty="0"/>
              <a:t>功</a:t>
            </a:r>
            <a:r>
              <a:rPr lang="zh-CN" altLang="en-US" dirty="0" smtClean="0"/>
              <a:t>能可以在调用</a:t>
            </a:r>
            <a:r>
              <a:rPr lang="en-US" altLang="zh-CN" dirty="0" smtClean="0"/>
              <a:t>fit API</a:t>
            </a:r>
            <a:r>
              <a:rPr lang="zh-CN" altLang="en-US" dirty="0" smtClean="0"/>
              <a:t>的时候利用</a:t>
            </a:r>
            <a:r>
              <a:rPr lang="en-US" altLang="zh-CN" dirty="0" smtClean="0"/>
              <a:t>sagemaker.session.s3_input API</a:t>
            </a:r>
            <a:r>
              <a:rPr lang="zh-CN" altLang="en-US" dirty="0" smtClean="0"/>
              <a:t>来设置。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如果是</a:t>
            </a:r>
            <a:r>
              <a:rPr lang="en-US" altLang="zh-CN" dirty="0" smtClean="0"/>
              <a:t>file mode + </a:t>
            </a:r>
            <a:r>
              <a:rPr lang="zh-CN" altLang="en-US" dirty="0" smtClean="0"/>
              <a:t>所有训练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都设置</a:t>
            </a:r>
            <a:r>
              <a:rPr lang="en-US" dirty="0" smtClean="0"/>
              <a:t>S3shardbykey</a:t>
            </a:r>
            <a:r>
              <a:rPr lang="zh-CN" altLang="en-US" dirty="0" smtClean="0"/>
              <a:t>，同一个训练实例上的不同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再调用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shard API</a:t>
            </a:r>
            <a:r>
              <a:rPr lang="zh-CN" altLang="en-US" dirty="0" smtClean="0"/>
              <a:t>来进一步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如果是</a:t>
            </a:r>
            <a:r>
              <a:rPr lang="en-US" altLang="zh-CN" dirty="0" smtClean="0"/>
              <a:t>pipe mode +</a:t>
            </a:r>
            <a:r>
              <a:rPr lang="en-US" dirty="0" smtClean="0"/>
              <a:t> </a:t>
            </a:r>
            <a:r>
              <a:rPr lang="zh-CN" altLang="en-US" dirty="0" smtClean="0"/>
              <a:t>所有训练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都设置</a:t>
            </a:r>
            <a:r>
              <a:rPr lang="en-US" dirty="0" smtClean="0"/>
              <a:t>S3shardbykey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都处理不同的数据集一部分，不要在调用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shard API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的时候如果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数量很多，那么学习率会被</a:t>
            </a:r>
            <a:r>
              <a:rPr lang="en-US" altLang="zh-CN" dirty="0" smtClean="0"/>
              <a:t>scaling</a:t>
            </a:r>
            <a:r>
              <a:rPr lang="zh-CN" altLang="en-US" dirty="0" smtClean="0"/>
              <a:t>很大，这样容易造成训练效果不好比如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比较大，</a:t>
            </a:r>
            <a:r>
              <a:rPr lang="en-US" altLang="zh-CN" dirty="0" smtClean="0"/>
              <a:t>accuracy/AUC</a:t>
            </a:r>
            <a:r>
              <a:rPr lang="zh-CN" altLang="en-US" dirty="0" smtClean="0"/>
              <a:t>比较低。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这个时候要适当减少</a:t>
            </a:r>
            <a:r>
              <a:rPr lang="en-US" altLang="zh-CN" b="1" dirty="0" smtClean="0">
                <a:solidFill>
                  <a:srgbClr val="FF0000"/>
                </a:solidFill>
              </a:rPr>
              <a:t>scaling</a:t>
            </a:r>
            <a:r>
              <a:rPr lang="zh-CN" altLang="en-US" b="1" dirty="0" smtClean="0">
                <a:solidFill>
                  <a:srgbClr val="FF0000"/>
                </a:solidFill>
              </a:rPr>
              <a:t>前的学习率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b="1" dirty="0" smtClean="0"/>
              <a:t>使用</a:t>
            </a:r>
            <a:r>
              <a:rPr lang="en-US" altLang="zh-CN" b="1" dirty="0" err="1" smtClean="0"/>
              <a:t>horovod</a:t>
            </a:r>
            <a:r>
              <a:rPr lang="zh-CN" altLang="en-US" b="1" dirty="0" smtClean="0"/>
              <a:t>的一些调优参数来尝试加速效果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err="1" smtClean="0"/>
              <a:t>autotune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fusion-threshold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cycle-time</a:t>
            </a:r>
            <a:r>
              <a:rPr lang="zh-CN" altLang="en-US" dirty="0" smtClean="0"/>
              <a:t>等等这样的参数。</a:t>
            </a:r>
            <a:endParaRPr lang="en-US" altLang="zh-CN" dirty="0" smtClean="0"/>
          </a:p>
          <a:p>
            <a:pPr lvl="2"/>
            <a:r>
              <a:rPr lang="zh-CN" altLang="en-US" dirty="0"/>
              <a:t>参</a:t>
            </a:r>
            <a:r>
              <a:rPr lang="zh-CN" altLang="en-US" dirty="0" smtClean="0"/>
              <a:t>考：</a:t>
            </a:r>
            <a:r>
              <a:rPr lang="en-US" u="sng" dirty="0">
                <a:hlinkClick r:id="rId3"/>
              </a:rPr>
              <a:t>https://aws.amazon.com/cn/blogs/machine-learning/reducing-training-time-with-apache-mxnet-and-horovod-on-amazon-sagemaker/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214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40"/>
            <a:ext cx="10515600" cy="4704623"/>
          </a:xfrm>
        </p:spPr>
        <p:txBody>
          <a:bodyPr/>
          <a:lstStyle/>
          <a:p>
            <a:pPr lvl="1"/>
            <a:r>
              <a:rPr lang="zh-CN" altLang="en-US" b="1" dirty="0" smtClean="0"/>
              <a:t>对于单机多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，多机多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，单机多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卡，多机多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卡这些场景的</a:t>
            </a:r>
            <a:r>
              <a:rPr lang="en-US" altLang="zh-CN" b="1" dirty="0" err="1" smtClean="0"/>
              <a:t>horovod</a:t>
            </a:r>
            <a:r>
              <a:rPr lang="zh-CN" altLang="en-US" b="1" dirty="0" smtClean="0"/>
              <a:t>训练，</a:t>
            </a:r>
            <a:r>
              <a:rPr lang="en-US" altLang="zh-CN" b="1" dirty="0" smtClean="0"/>
              <a:t>BYOS</a:t>
            </a:r>
            <a:r>
              <a:rPr lang="zh-CN" altLang="en-US" b="1" dirty="0" smtClean="0"/>
              <a:t>的代码基本差不多，主要区别就是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的绑定方式不一样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ml.c</a:t>
            </a:r>
            <a:r>
              <a:rPr lang="en-US" dirty="0" smtClean="0"/>
              <a:t>5.18xlarge(72</a:t>
            </a:r>
            <a:r>
              <a:rPr lang="zh-CN" altLang="en-US" dirty="0" smtClean="0"/>
              <a:t>个</a:t>
            </a:r>
            <a:r>
              <a:rPr lang="en-US" dirty="0" smtClean="0"/>
              <a:t>VCPU)</a:t>
            </a:r>
            <a:r>
              <a:rPr lang="zh-CN" altLang="en-US" dirty="0" smtClean="0"/>
              <a:t>做单机多</a:t>
            </a:r>
            <a:r>
              <a:rPr lang="en-US" dirty="0" smtClean="0"/>
              <a:t>CPU </a:t>
            </a:r>
            <a:r>
              <a:rPr lang="en-US" dirty="0" err="1" smtClean="0"/>
              <a:t>horovod</a:t>
            </a:r>
            <a:r>
              <a:rPr lang="zh-CN" altLang="en-US" dirty="0" smtClean="0"/>
              <a:t>训练</a:t>
            </a:r>
            <a:r>
              <a:rPr lang="en-US" altLang="zh-CN" dirty="0" err="1" smtClean="0"/>
              <a:t>libsvm</a:t>
            </a:r>
            <a:r>
              <a:rPr lang="zh-CN" altLang="en-US" dirty="0" smtClean="0"/>
              <a:t>格式的数据（并没有设置</a:t>
            </a:r>
            <a:r>
              <a:rPr lang="en-US" dirty="0" smtClean="0"/>
              <a:t>TF</a:t>
            </a:r>
            <a:r>
              <a:rPr lang="zh-CN" altLang="en-US" dirty="0" smtClean="0"/>
              <a:t>的</a:t>
            </a:r>
            <a:r>
              <a:rPr lang="en-US" dirty="0" smtClean="0"/>
              <a:t>intra</a:t>
            </a:r>
            <a:r>
              <a:rPr lang="zh-CN" altLang="en-US" dirty="0" smtClean="0"/>
              <a:t>线程池和</a:t>
            </a:r>
            <a:r>
              <a:rPr lang="en-US" dirty="0" smtClean="0"/>
              <a:t>inter</a:t>
            </a:r>
            <a:r>
              <a:rPr lang="zh-CN" altLang="en-US" dirty="0" smtClean="0"/>
              <a:t>并行度），</a:t>
            </a:r>
            <a:r>
              <a:rPr lang="en-US" dirty="0" smtClean="0"/>
              <a:t>CPU</a:t>
            </a:r>
            <a:r>
              <a:rPr lang="zh-CN" altLang="en-US" dirty="0" smtClean="0"/>
              <a:t>使用率如下图（差不多能到</a:t>
            </a:r>
            <a:r>
              <a:rPr lang="en-US" altLang="zh-CN" dirty="0" smtClean="0"/>
              <a:t>60K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819" y="3628103"/>
            <a:ext cx="9276736" cy="2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04680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47239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的内建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容器的</a:t>
            </a:r>
            <a:r>
              <a:rPr lang="zh-CN" altLang="en-US" b="1" dirty="0" smtClean="0">
                <a:solidFill>
                  <a:srgbClr val="FF0000"/>
                </a:solidFill>
              </a:rPr>
              <a:t>单机多</a:t>
            </a:r>
            <a:r>
              <a:rPr lang="en-US" altLang="zh-CN" b="1" dirty="0" smtClean="0">
                <a:solidFill>
                  <a:srgbClr val="FF0000"/>
                </a:solidFill>
              </a:rPr>
              <a:t>GPU</a:t>
            </a:r>
            <a:r>
              <a:rPr lang="zh-CN" altLang="en-US" b="1" dirty="0" smtClean="0">
                <a:solidFill>
                  <a:srgbClr val="FF0000"/>
                </a:solidFill>
              </a:rPr>
              <a:t>训练</a:t>
            </a:r>
            <a:r>
              <a:rPr lang="zh-CN" altLang="en-US" dirty="0" smtClean="0"/>
              <a:t>可以选择的方式：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涉及的代码改动类似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做单机多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训练，只是不需要手动设置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Scaling batch size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数量。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利用原生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distributed </a:t>
            </a:r>
            <a:r>
              <a:rPr lang="en-US" altLang="zh-CN" dirty="0" err="1" smtClean="0"/>
              <a:t>stragety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 smtClean="0"/>
              <a:t>训练时默认子策略用的是</a:t>
            </a:r>
            <a:r>
              <a:rPr lang="en-US" b="1" dirty="0" err="1" smtClean="0"/>
              <a:t>NcclAllReduce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b="1" dirty="0"/>
              <a:t>Scaling batch size</a:t>
            </a:r>
            <a:r>
              <a:rPr lang="zh-CN" altLang="en-US" b="1" dirty="0"/>
              <a:t>为</a:t>
            </a:r>
            <a:r>
              <a:rPr lang="en-US" altLang="zh-CN" b="1" dirty="0"/>
              <a:t>GPU</a:t>
            </a:r>
            <a:r>
              <a:rPr lang="zh-CN" altLang="en-US" b="1" dirty="0"/>
              <a:t>数量。</a:t>
            </a:r>
            <a:endParaRPr lang="en-US" altLang="zh-CN" b="1" dirty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集成的</a:t>
            </a:r>
            <a:r>
              <a:rPr lang="en-US" altLang="zh-CN" dirty="0" err="1" smtClean="0"/>
              <a:t>horovod</a:t>
            </a:r>
            <a:r>
              <a:rPr lang="zh-CN" altLang="en-US" dirty="0"/>
              <a:t>方式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6" y="4447106"/>
            <a:ext cx="8004954" cy="9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Tips:</a:t>
            </a:r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mirrorstrategy</a:t>
            </a:r>
            <a:r>
              <a:rPr lang="en-US" altLang="zh-CN" dirty="0" smtClean="0"/>
              <a:t> for GPU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tower for GPU</a:t>
            </a:r>
            <a:r>
              <a:rPr lang="zh-CN" altLang="en-US" dirty="0" smtClean="0"/>
              <a:t>训练的时候，如果在</a:t>
            </a:r>
            <a:r>
              <a:rPr lang="en-US" altLang="zh-CN" dirty="0" err="1" smtClean="0"/>
              <a:t>tf.ConfigProto</a:t>
            </a:r>
            <a:r>
              <a:rPr lang="zh-CN" altLang="en-US" dirty="0" smtClean="0"/>
              <a:t>中设置</a:t>
            </a:r>
            <a:r>
              <a:rPr lang="en-US" altLang="zh-CN" dirty="0" err="1" smtClean="0"/>
              <a:t>log_device_placement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会出错（用的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TF 1.14</a:t>
            </a:r>
            <a:r>
              <a:rPr lang="zh-CN" altLang="en-US" dirty="0" smtClean="0"/>
              <a:t>版本），解决办法有两种：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要设置</a:t>
            </a:r>
            <a:r>
              <a:rPr lang="en-US" altLang="zh-CN" dirty="0" err="1" smtClean="0"/>
              <a:t>log_device_placement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zh-CN" altLang="en-US" dirty="0"/>
              <a:t>设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log_device_placement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的同时，设置</a:t>
            </a:r>
            <a:r>
              <a:rPr lang="en-US" altLang="zh-CN" dirty="0" err="1" smtClean="0"/>
              <a:t>allow_soft_placement</a:t>
            </a:r>
            <a:r>
              <a:rPr lang="en-US" altLang="zh-CN" dirty="0" smtClean="0"/>
              <a:t>=True</a:t>
            </a:r>
          </a:p>
          <a:p>
            <a:pPr lvl="1"/>
            <a:r>
              <a:rPr lang="zh-CN" altLang="en-US" dirty="0" smtClean="0"/>
              <a:t>其实在用</a:t>
            </a:r>
            <a:r>
              <a:rPr lang="en-US" altLang="zh-CN" dirty="0" err="1" smtClean="0"/>
              <a:t>Tensorflow</a:t>
            </a:r>
            <a:r>
              <a:rPr lang="zh-CN" altLang="en-US" dirty="0"/>
              <a:t> </a:t>
            </a:r>
            <a:r>
              <a:rPr lang="en-US" altLang="zh-CN" dirty="0" smtClean="0"/>
              <a:t>BYOS</a:t>
            </a:r>
            <a:r>
              <a:rPr lang="zh-CN" altLang="en-US" dirty="0" smtClean="0"/>
              <a:t>方式训练过程中，只要出现类似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放置设备出错，都可以</a:t>
            </a:r>
            <a:r>
              <a:rPr lang="zh-CN" altLang="en-US" b="1" dirty="0" smtClean="0">
                <a:solidFill>
                  <a:srgbClr val="FF0000"/>
                </a:solidFill>
              </a:rPr>
              <a:t>通过设置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allow_soft_placement</a:t>
            </a:r>
            <a:r>
              <a:rPr lang="en-US" altLang="zh-CN" b="1" dirty="0" smtClean="0">
                <a:solidFill>
                  <a:srgbClr val="FF0000"/>
                </a:solidFill>
              </a:rPr>
              <a:t>=True</a:t>
            </a:r>
            <a:r>
              <a:rPr lang="zh-CN" altLang="en-US" dirty="0" smtClean="0"/>
              <a:t>来尝试解决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53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多机训练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/>
          </a:p>
          <a:p>
            <a:pPr lvl="1"/>
            <a:r>
              <a:rPr lang="zh-CN" altLang="en-US" dirty="0" smtClean="0"/>
              <a:t>和单机训练有什么区别吗？</a:t>
            </a:r>
            <a:endParaRPr lang="en-US" altLang="zh-CN" dirty="0" smtClean="0"/>
          </a:p>
          <a:p>
            <a:pPr lvl="1"/>
            <a:r>
              <a:rPr lang="zh-CN" altLang="en-US" dirty="0"/>
              <a:t>什</a:t>
            </a:r>
            <a:r>
              <a:rPr lang="zh-CN" altLang="en-US" dirty="0" smtClean="0"/>
              <a:t>么时候考虑使用多机训练呢？</a:t>
            </a:r>
            <a:endParaRPr lang="en-US" altLang="zh-CN" dirty="0" smtClean="0"/>
          </a:p>
          <a:p>
            <a:pPr lvl="1"/>
            <a:r>
              <a:rPr lang="zh-CN" altLang="en-US" dirty="0"/>
              <a:t>多机训</a:t>
            </a:r>
            <a:r>
              <a:rPr lang="zh-CN" altLang="en-US" dirty="0" smtClean="0"/>
              <a:t>练都有哪些方式呢？哪种方法更好呢？</a:t>
            </a:r>
            <a:endParaRPr lang="en-US" altLang="zh-CN" dirty="0" smtClean="0"/>
          </a:p>
          <a:p>
            <a:pPr lvl="1"/>
            <a:r>
              <a:rPr lang="zh-CN" altLang="en-US" dirty="0"/>
              <a:t>多机训</a:t>
            </a:r>
            <a:r>
              <a:rPr lang="zh-CN" altLang="en-US" dirty="0" smtClean="0"/>
              <a:t>练如何充分利用每个机器上的多个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内建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多机</a:t>
            </a:r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训练</a:t>
            </a:r>
            <a:r>
              <a:rPr lang="zh-CN" altLang="en-US" dirty="0" smtClean="0"/>
              <a:t>可以选择的方式：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分布式训练方式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代码不做特殊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设备感知的处理。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分布式训练方式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代码对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设备感知做处理。</a:t>
            </a:r>
            <a:endParaRPr lang="en-US" altLang="zh-CN" dirty="0" smtClean="0"/>
          </a:p>
          <a:p>
            <a:pPr lvl="2"/>
            <a:r>
              <a:rPr lang="zh-CN" altLang="en-US" dirty="0"/>
              <a:t>设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intra op</a:t>
            </a:r>
            <a:r>
              <a:rPr lang="zh-CN" altLang="en-US" dirty="0" smtClean="0"/>
              <a:t>线程池</a:t>
            </a:r>
            <a:r>
              <a:rPr lang="zh-CN" altLang="en-US" dirty="0"/>
              <a:t>和</a:t>
            </a:r>
            <a:r>
              <a:rPr lang="en-US" altLang="zh-CN" dirty="0" smtClean="0"/>
              <a:t>inter op</a:t>
            </a:r>
            <a:r>
              <a:rPr lang="zh-CN" altLang="en-US" dirty="0" smtClean="0"/>
              <a:t>并行度，配置</a:t>
            </a:r>
            <a:r>
              <a:rPr lang="en-US" altLang="zh-CN" dirty="0" smtClean="0"/>
              <a:t>MKL-DNN</a:t>
            </a:r>
            <a:r>
              <a:rPr lang="zh-CN" altLang="en-US" dirty="0" smtClean="0"/>
              <a:t>的环境变量来修改绑定策略。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分布式训练方式 </a:t>
            </a:r>
            <a:r>
              <a:rPr lang="en-US" altLang="zh-CN" dirty="0" smtClean="0"/>
              <a:t>+</a:t>
            </a:r>
            <a:r>
              <a:rPr lang="zh-CN" altLang="en-US" dirty="0"/>
              <a:t> </a:t>
            </a:r>
            <a:r>
              <a:rPr lang="en-US" altLang="zh-CN" dirty="0" smtClean="0"/>
              <a:t>tower</a:t>
            </a:r>
            <a:r>
              <a:rPr lang="zh-CN" altLang="en-US" dirty="0"/>
              <a:t>方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手动设置</a:t>
            </a:r>
            <a:r>
              <a:rPr lang="en-US" altLang="zh-CN" dirty="0" smtClean="0"/>
              <a:t>CPU device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注意：这里</a:t>
            </a:r>
            <a:r>
              <a:rPr lang="zh-CN" altLang="en-US" b="1" dirty="0"/>
              <a:t>需要</a:t>
            </a:r>
            <a:r>
              <a:rPr lang="zh-CN" altLang="en-US" b="1" dirty="0" smtClean="0"/>
              <a:t>在</a:t>
            </a:r>
            <a:r>
              <a:rPr lang="en-US" altLang="zh-CN" b="1" dirty="0" err="1" smtClean="0"/>
              <a:t>tf.ConfigProto</a:t>
            </a:r>
            <a:r>
              <a:rPr lang="zh-CN" altLang="en-US" b="1" dirty="0" smtClean="0"/>
              <a:t>中设置</a:t>
            </a:r>
            <a:r>
              <a:rPr lang="en-US" altLang="zh-CN" b="1" dirty="0" err="1" smtClean="0"/>
              <a:t>allow_soft_placement</a:t>
            </a:r>
            <a:r>
              <a:rPr lang="en-US" altLang="zh-CN" b="1" dirty="0" smtClean="0"/>
              <a:t>=True</a:t>
            </a:r>
            <a:r>
              <a:rPr lang="zh-CN" altLang="en-US" b="1" dirty="0" smtClean="0"/>
              <a:t>，否则</a:t>
            </a:r>
            <a:r>
              <a:rPr lang="zh-CN" altLang="en-US" dirty="0" smtClean="0"/>
              <a:t>计算图的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的设备置放会冲突而失败。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horovod</a:t>
            </a:r>
            <a:r>
              <a:rPr lang="zh-CN" altLang="en-US" dirty="0" smtClean="0"/>
              <a:t>分布式训练方式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2221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这个总结的适用性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236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817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前面提到的几种多机多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分布式训练的方法，需要的代码改动和单机多</a:t>
            </a:r>
            <a:r>
              <a:rPr lang="en-US" altLang="zh-CN" dirty="0" smtClean="0"/>
              <a:t>CPU</a:t>
            </a:r>
            <a:r>
              <a:rPr lang="zh-CN" altLang="en-US" dirty="0"/>
              <a:t>训</a:t>
            </a:r>
            <a:r>
              <a:rPr lang="zh-CN" altLang="en-US" dirty="0" smtClean="0"/>
              <a:t>练的改动几乎一样。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r>
              <a:rPr lang="en-US" altLang="zh-CN" b="1" dirty="0" smtClean="0">
                <a:solidFill>
                  <a:srgbClr val="FF0000"/>
                </a:solidFill>
              </a:rPr>
              <a:t>parameter server</a:t>
            </a:r>
            <a:r>
              <a:rPr lang="zh-CN" altLang="en-US" b="1" dirty="0" smtClean="0">
                <a:solidFill>
                  <a:srgbClr val="FF0000"/>
                </a:solidFill>
              </a:rPr>
              <a:t>分布式训练方式的时候，并且用的是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tf.estimator</a:t>
            </a:r>
            <a:r>
              <a:rPr lang="en-US" altLang="zh-CN" b="1" dirty="0" smtClean="0">
                <a:solidFill>
                  <a:srgbClr val="FF0000"/>
                </a:solidFill>
              </a:rPr>
              <a:t> API</a:t>
            </a:r>
            <a:r>
              <a:rPr lang="zh-CN" altLang="en-US" b="1" dirty="0" smtClean="0">
                <a:solidFill>
                  <a:srgbClr val="FF0000"/>
                </a:solidFill>
              </a:rPr>
              <a:t>来的话，</a:t>
            </a:r>
            <a:r>
              <a:rPr lang="en-US" altLang="zh-CN" b="1" dirty="0" smtClean="0">
                <a:solidFill>
                  <a:srgbClr val="FF0000"/>
                </a:solidFill>
              </a:rPr>
              <a:t>checkpoint</a:t>
            </a:r>
            <a:r>
              <a:rPr lang="zh-CN" altLang="en-US" b="1" dirty="0" smtClean="0">
                <a:solidFill>
                  <a:srgbClr val="FF0000"/>
                </a:solidFill>
              </a:rPr>
              <a:t>的路径必须设置为可以</a:t>
            </a:r>
            <a:r>
              <a:rPr lang="en-US" altLang="zh-CN" b="1" dirty="0" smtClean="0">
                <a:solidFill>
                  <a:srgbClr val="FF0000"/>
                </a:solidFill>
              </a:rPr>
              <a:t>share</a:t>
            </a:r>
            <a:r>
              <a:rPr lang="zh-CN" altLang="en-US" b="1" dirty="0" smtClean="0">
                <a:solidFill>
                  <a:srgbClr val="FF0000"/>
                </a:solidFill>
              </a:rPr>
              <a:t>的比如用</a:t>
            </a:r>
            <a:r>
              <a:rPr lang="en-US" altLang="zh-CN" b="1" dirty="0" smtClean="0">
                <a:solidFill>
                  <a:srgbClr val="FF0000"/>
                </a:solidFill>
              </a:rPr>
              <a:t>S3</a:t>
            </a:r>
            <a:r>
              <a:rPr lang="zh-CN" altLang="en-US" dirty="0" smtClean="0"/>
              <a:t>，否则训练刚开始就会失败（具体细节请参考本页下面的注释。）</a:t>
            </a:r>
            <a:endParaRPr lang="en-US" altLang="zh-CN" dirty="0" smtClean="0"/>
          </a:p>
          <a:p>
            <a:pPr lvl="2"/>
            <a:r>
              <a:rPr lang="zh-CN" altLang="en-US" dirty="0"/>
              <a:t>但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如果是</a:t>
            </a:r>
            <a:r>
              <a:rPr lang="en-US" altLang="zh-CN" b="1" dirty="0" smtClean="0"/>
              <a:t>parameter server + </a:t>
            </a:r>
            <a:r>
              <a:rPr lang="en-US" altLang="zh-CN" b="1" dirty="0" err="1" smtClean="0"/>
              <a:t>tf.keras</a:t>
            </a:r>
            <a:r>
              <a:rPr lang="zh-CN" altLang="en-US" b="1" dirty="0" smtClean="0"/>
              <a:t>的组合，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路径设置为本地路径是可以的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而</a:t>
            </a:r>
            <a:r>
              <a:rPr lang="en-US" altLang="zh-CN" b="1" dirty="0" err="1" smtClean="0"/>
              <a:t>horovod</a:t>
            </a:r>
            <a:r>
              <a:rPr lang="zh-CN" altLang="en-US" b="1" dirty="0" smtClean="0"/>
              <a:t>方式的话，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路径可以设置为本地路径。</a:t>
            </a:r>
            <a:endParaRPr lang="en-US" altLang="zh-CN" b="1" dirty="0" smtClean="0"/>
          </a:p>
          <a:p>
            <a:pPr lvl="2"/>
            <a:r>
              <a:rPr lang="en-US" altLang="zh-CN" b="1" dirty="0" err="1" smtClean="0"/>
              <a:t>tf.estimator</a:t>
            </a:r>
            <a:r>
              <a:rPr lang="en-US" altLang="zh-CN" b="1" dirty="0" smtClean="0"/>
              <a:t> + parameter server</a:t>
            </a:r>
            <a:r>
              <a:rPr lang="zh-CN" altLang="en-US" b="1" dirty="0" smtClean="0"/>
              <a:t>的组合下，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的路径除了可以设置为</a:t>
            </a:r>
            <a:r>
              <a:rPr lang="en-US" altLang="zh-CN" b="1" dirty="0" smtClean="0"/>
              <a:t>S3</a:t>
            </a:r>
            <a:r>
              <a:rPr lang="zh-CN" altLang="en-US" b="1" dirty="0" smtClean="0"/>
              <a:t>的路径，也可以设置为</a:t>
            </a:r>
            <a:r>
              <a:rPr lang="en-US" altLang="zh-CN" b="1" dirty="0" smtClean="0"/>
              <a:t>EFS mapping</a:t>
            </a:r>
            <a:r>
              <a:rPr lang="zh-CN" altLang="en-US" b="1" dirty="0" smtClean="0"/>
              <a:t>到容器中的本地路径。</a:t>
            </a:r>
            <a:endParaRPr lang="en-US" altLang="zh-CN" b="1" dirty="0" smtClean="0"/>
          </a:p>
          <a:p>
            <a:pPr lvl="3"/>
            <a:r>
              <a:rPr lang="en-US" altLang="zh-CN" dirty="0" smtClean="0"/>
              <a:t>EFS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提供给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当前把</a:t>
            </a:r>
            <a:r>
              <a:rPr lang="en-US" altLang="zh-CN" dirty="0" smtClean="0"/>
              <a:t>EFS mapping</a:t>
            </a:r>
            <a:r>
              <a:rPr lang="zh-CN" altLang="en-US" dirty="0" smtClean="0"/>
              <a:t>到了</a:t>
            </a:r>
            <a:r>
              <a:rPr lang="en-US" altLang="zh-CN" b="1" dirty="0" smtClean="0"/>
              <a:t>/opt/ml/input/data/{</a:t>
            </a:r>
            <a:r>
              <a:rPr lang="en-US" altLang="zh-CN" b="1" dirty="0" err="1" smtClean="0"/>
              <a:t>channel_name</a:t>
            </a:r>
            <a:r>
              <a:rPr lang="en-US" altLang="zh-CN" b="1" dirty="0" smtClean="0"/>
              <a:t>}</a:t>
            </a:r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8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+ parameter server</a:t>
            </a:r>
            <a:r>
              <a:rPr lang="zh-CN" altLang="en-US" dirty="0" smtClean="0"/>
              <a:t>的组合，</a:t>
            </a:r>
            <a:r>
              <a:rPr lang="zh-CN" altLang="en-US" dirty="0"/>
              <a:t>如果模型本身比较</a:t>
            </a:r>
            <a:r>
              <a:rPr lang="zh-CN" altLang="en-US" dirty="0" smtClean="0"/>
              <a:t>大（比如超过</a:t>
            </a:r>
            <a:r>
              <a:rPr lang="en-US" altLang="zh-CN" dirty="0" smtClean="0"/>
              <a:t>2GB</a:t>
            </a:r>
            <a:r>
              <a:rPr lang="zh-CN" altLang="en-US" dirty="0" smtClean="0"/>
              <a:t>），在</a:t>
            </a:r>
            <a:r>
              <a:rPr lang="zh-CN" altLang="en-US" dirty="0"/>
              <a:t>保存</a:t>
            </a:r>
            <a:r>
              <a:rPr lang="en-US" altLang="zh-CN" dirty="0"/>
              <a:t>checkpoint</a:t>
            </a:r>
            <a:r>
              <a:rPr lang="zh-CN" altLang="en-US" dirty="0"/>
              <a:t>到</a:t>
            </a:r>
            <a:r>
              <a:rPr lang="en-US" altLang="zh-CN" dirty="0"/>
              <a:t>S3</a:t>
            </a:r>
            <a:r>
              <a:rPr lang="zh-CN" altLang="en-US" dirty="0"/>
              <a:t>的时候可能会出问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pPr lvl="2"/>
            <a:r>
              <a:rPr lang="zh-CN" altLang="en-US" dirty="0"/>
              <a:t>如果在使用</a:t>
            </a:r>
            <a:r>
              <a:rPr lang="en-US" altLang="zh-CN" dirty="0"/>
              <a:t>TF S3 file system</a:t>
            </a:r>
            <a:r>
              <a:rPr lang="zh-CN" altLang="en-US" dirty="0"/>
              <a:t>的时</a:t>
            </a:r>
            <a:r>
              <a:rPr lang="zh-CN" altLang="en-US" dirty="0" smtClean="0"/>
              <a:t>候遇</a:t>
            </a:r>
            <a:r>
              <a:rPr lang="zh-CN" altLang="en-US" dirty="0"/>
              <a:t>到问题，可以首先尝试设置如下的环境变量：</a:t>
            </a:r>
            <a:endParaRPr lang="en-US" dirty="0"/>
          </a:p>
          <a:p>
            <a:pPr lvl="3"/>
            <a:r>
              <a:rPr lang="en-US" dirty="0" smtClean="0"/>
              <a:t>export </a:t>
            </a:r>
            <a:r>
              <a:rPr lang="en-US" dirty="0"/>
              <a:t>AWS_REGION=us-east-1       </a:t>
            </a:r>
            <a:r>
              <a:rPr lang="en-US" dirty="0" smtClean="0"/>
              <a:t>                                      </a:t>
            </a:r>
            <a:r>
              <a:rPr lang="en-US" altLang="zh-CN" dirty="0" smtClean="0"/>
              <a:t>#</a:t>
            </a:r>
            <a:r>
              <a:rPr lang="zh-CN" altLang="en-US" dirty="0"/>
              <a:t>你准备访问的</a:t>
            </a:r>
            <a:r>
              <a:rPr lang="en-US" altLang="zh-CN" dirty="0"/>
              <a:t>S3</a:t>
            </a:r>
            <a:r>
              <a:rPr lang="zh-CN" altLang="en-US" dirty="0"/>
              <a:t>的桶所在的</a:t>
            </a:r>
            <a:r>
              <a:rPr lang="en-US" altLang="zh-CN" dirty="0"/>
              <a:t>region</a:t>
            </a:r>
            <a:endParaRPr lang="en-US" dirty="0"/>
          </a:p>
          <a:p>
            <a:pPr lvl="3"/>
            <a:r>
              <a:rPr lang="en-US" dirty="0"/>
              <a:t>export S3_ENDPOINT=s3.us-east-1.amazonaws.com                   </a:t>
            </a:r>
            <a:r>
              <a:rPr lang="en-US" altLang="zh-CN" dirty="0"/>
              <a:t>#</a:t>
            </a:r>
            <a:r>
              <a:rPr lang="zh-CN" altLang="en-US" dirty="0"/>
              <a:t>你准备访问的</a:t>
            </a:r>
            <a:r>
              <a:rPr lang="en-US" altLang="zh-CN" dirty="0"/>
              <a:t>S3</a:t>
            </a:r>
            <a:r>
              <a:rPr lang="zh-CN" altLang="en-US" dirty="0"/>
              <a:t>的桶的包含</a:t>
            </a:r>
            <a:r>
              <a:rPr lang="en-US" altLang="zh-CN" dirty="0"/>
              <a:t>region</a:t>
            </a:r>
            <a:r>
              <a:rPr lang="zh-CN" altLang="en-US" dirty="0"/>
              <a:t>信息的完整的域名</a:t>
            </a:r>
            <a:endParaRPr lang="en-US" dirty="0"/>
          </a:p>
          <a:p>
            <a:pPr lvl="3"/>
            <a:r>
              <a:rPr lang="en-US" dirty="0"/>
              <a:t>export S3_USE_HTTPS=1</a:t>
            </a:r>
          </a:p>
          <a:p>
            <a:pPr lvl="3"/>
            <a:r>
              <a:rPr lang="en-US" dirty="0"/>
              <a:t>export S3_VERIFY_SSL=0</a:t>
            </a:r>
          </a:p>
          <a:p>
            <a:pPr lvl="3"/>
            <a:r>
              <a:rPr lang="en-US" dirty="0"/>
              <a:t>export S3_REQUEST_TIMEOUT_MSEC=6000000</a:t>
            </a:r>
          </a:p>
          <a:p>
            <a:pPr lvl="3"/>
            <a:r>
              <a:rPr lang="en-US" dirty="0"/>
              <a:t>export S3_CONNECT_TIMEOUT_MSEC=6000000</a:t>
            </a:r>
          </a:p>
          <a:p>
            <a:pPr lvl="2"/>
            <a:r>
              <a:rPr lang="zh-CN" altLang="en-US" b="1" dirty="0" smtClean="0"/>
              <a:t>如果发现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一直</a:t>
            </a:r>
            <a:r>
              <a:rPr lang="en-US" altLang="zh-CN" b="1" dirty="0" smtClean="0"/>
              <a:t>hung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saving checkpoint to S3</a:t>
            </a:r>
            <a:r>
              <a:rPr lang="zh-CN" altLang="en-US" b="1" dirty="0" smtClean="0"/>
              <a:t>，可以尝试下面的</a:t>
            </a:r>
            <a:r>
              <a:rPr lang="en-US" altLang="zh-CN" b="1" dirty="0" smtClean="0"/>
              <a:t>workaround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Sagemaker</a:t>
            </a:r>
            <a:r>
              <a:rPr lang="zh-CN" altLang="en-US" b="1" dirty="0" smtClean="0"/>
              <a:t>内建的</a:t>
            </a:r>
            <a:r>
              <a:rPr lang="en-US" altLang="zh-CN" b="1" dirty="0" smtClean="0"/>
              <a:t>TF1.15</a:t>
            </a:r>
          </a:p>
          <a:p>
            <a:pPr lvl="3"/>
            <a:r>
              <a:rPr lang="zh-CN" altLang="en-US" b="1" dirty="0"/>
              <a:t>或</a:t>
            </a:r>
            <a:r>
              <a:rPr lang="zh-CN" altLang="en-US" b="1" dirty="0" smtClean="0"/>
              <a:t>者使用</a:t>
            </a:r>
            <a:r>
              <a:rPr lang="en-US" altLang="zh-CN" b="1" dirty="0" smtClean="0"/>
              <a:t>EFS</a:t>
            </a:r>
            <a:r>
              <a:rPr lang="zh-CN" altLang="en-US" b="1" dirty="0" smtClean="0"/>
              <a:t>作为</a:t>
            </a:r>
            <a:r>
              <a:rPr lang="en-US" altLang="zh-CN" b="1" dirty="0" smtClean="0"/>
              <a:t>share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checkpoint</a:t>
            </a:r>
            <a:r>
              <a:rPr lang="zh-CN" altLang="en-US" b="1" dirty="0"/>
              <a:t>路</a:t>
            </a:r>
            <a:r>
              <a:rPr lang="zh-CN" altLang="en-US" b="1" dirty="0" smtClean="0"/>
              <a:t>径。</a:t>
            </a:r>
            <a:endParaRPr lang="en-US" altLang="zh-C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进行多机训练的时候，可能会出现每个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上的参数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不均衡的情况（尤其是在有比较大的</a:t>
            </a:r>
            <a:r>
              <a:rPr lang="en-US" altLang="zh-CN" dirty="0" smtClean="0"/>
              <a:t>embedding table</a:t>
            </a:r>
            <a:r>
              <a:rPr lang="zh-CN" altLang="en-US" dirty="0" smtClean="0"/>
              <a:t>变量的时候）：</a:t>
            </a:r>
            <a:endParaRPr lang="en-US" altLang="zh-CN" dirty="0" smtClean="0"/>
          </a:p>
          <a:p>
            <a:pPr lvl="1"/>
            <a:r>
              <a:rPr lang="zh-CN" altLang="en-US" b="1" dirty="0"/>
              <a:t>如</a:t>
            </a:r>
            <a:r>
              <a:rPr lang="zh-CN" altLang="en-US" b="1" dirty="0" smtClean="0"/>
              <a:t>何快速知道</a:t>
            </a:r>
            <a:r>
              <a:rPr lang="en-US" altLang="zh-CN" b="1" dirty="0" err="1" smtClean="0"/>
              <a:t>ps</a:t>
            </a:r>
            <a:r>
              <a:rPr lang="zh-CN" altLang="en-US" b="1" dirty="0" smtClean="0"/>
              <a:t>上的参数不均匀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过查看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的文件大小便可知。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般每个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文件。</a:t>
            </a:r>
            <a:endParaRPr lang="en-US" altLang="zh-CN" dirty="0"/>
          </a:p>
          <a:p>
            <a:pPr lvl="1"/>
            <a:r>
              <a:rPr lang="zh-CN" altLang="en-US" b="1" dirty="0" smtClean="0"/>
              <a:t>可以使用</a:t>
            </a:r>
            <a:r>
              <a:rPr lang="en-US" altLang="zh-CN" b="1" dirty="0" err="1" smtClean="0"/>
              <a:t>partitioner</a:t>
            </a:r>
            <a:r>
              <a:rPr lang="zh-CN" altLang="en-US" b="1" dirty="0" smtClean="0"/>
              <a:t>功能来尽量让每个</a:t>
            </a:r>
            <a:r>
              <a:rPr lang="en-US" altLang="zh-CN" b="1" dirty="0" err="1" smtClean="0"/>
              <a:t>ps</a:t>
            </a:r>
            <a:r>
              <a:rPr lang="zh-CN" altLang="en-US" b="1" dirty="0" smtClean="0"/>
              <a:t>的参数均匀分布</a:t>
            </a:r>
            <a:r>
              <a:rPr lang="zh-CN" altLang="en-US" dirty="0" smtClean="0"/>
              <a:t>，使用如下的代码对你的变量进行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dirty="0" smtClean="0"/>
              <a:t>with </a:t>
            </a:r>
            <a:r>
              <a:rPr lang="en-US" dirty="0" err="1"/>
              <a:t>tf.variable_scope</a:t>
            </a:r>
            <a:r>
              <a:rPr lang="en-US" dirty="0"/>
              <a:t>('</a:t>
            </a:r>
            <a:r>
              <a:rPr lang="en-US" dirty="0" err="1"/>
              <a:t>deepfm_model</a:t>
            </a:r>
            <a:r>
              <a:rPr lang="en-US" dirty="0"/>
              <a:t>', reuse=</a:t>
            </a:r>
            <a:r>
              <a:rPr lang="en-US" dirty="0" err="1"/>
              <a:t>tf.AUTO_REUSE</a:t>
            </a:r>
            <a:r>
              <a:rPr lang="en-US" dirty="0"/>
              <a:t>, </a:t>
            </a:r>
            <a:r>
              <a:rPr lang="en-US" dirty="0" err="1"/>
              <a:t>partitioner</a:t>
            </a:r>
            <a:r>
              <a:rPr lang="en-US" dirty="0"/>
              <a:t> = </a:t>
            </a:r>
            <a:r>
              <a:rPr lang="en-US" dirty="0" err="1"/>
              <a:t>tf.fixed_size_partitioner</a:t>
            </a:r>
            <a:r>
              <a:rPr lang="en-US" dirty="0"/>
              <a:t>(</a:t>
            </a:r>
            <a:r>
              <a:rPr lang="en-US" dirty="0" err="1"/>
              <a:t>num_shards</a:t>
            </a:r>
            <a:r>
              <a:rPr lang="en-US" dirty="0"/>
              <a:t>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FLAGS.hosts</a:t>
            </a:r>
            <a:r>
              <a:rPr lang="en-US" dirty="0" smtClean="0"/>
              <a:t>))):</a:t>
            </a:r>
          </a:p>
          <a:p>
            <a:pPr lvl="2"/>
            <a:r>
              <a:rPr lang="zh-CN" altLang="en-US" dirty="0" smtClean="0"/>
              <a:t>使用这个方法用</a:t>
            </a:r>
            <a:r>
              <a:rPr lang="zh-CN" altLang="en-US" dirty="0"/>
              <a:t>内建的</a:t>
            </a:r>
            <a:r>
              <a:rPr lang="en-US" dirty="0"/>
              <a:t>TF1.14/TF1.15</a:t>
            </a:r>
            <a:r>
              <a:rPr lang="zh-CN" altLang="en-US" dirty="0"/>
              <a:t>都能</a:t>
            </a:r>
            <a:r>
              <a:rPr lang="en-US" dirty="0"/>
              <a:t>work</a:t>
            </a:r>
            <a:r>
              <a:rPr lang="zh-CN" altLang="en-US" dirty="0"/>
              <a:t>，但是内建的</a:t>
            </a:r>
            <a:r>
              <a:rPr lang="en-US" dirty="0" smtClean="0"/>
              <a:t>TF1.13</a:t>
            </a:r>
            <a:r>
              <a:rPr lang="zh-CN" altLang="en-US" dirty="0" smtClean="0"/>
              <a:t>会</a:t>
            </a:r>
            <a:r>
              <a:rPr lang="zh-CN" altLang="en-US" dirty="0"/>
              <a:t>出问</a:t>
            </a:r>
            <a:r>
              <a:rPr lang="zh-CN" altLang="en-US" dirty="0" smtClean="0"/>
              <a:t>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原生的</a:t>
            </a:r>
            <a:r>
              <a:rPr lang="en-US" altLang="zh-CN" dirty="0" err="1"/>
              <a:t>tensorflow</a:t>
            </a:r>
            <a:r>
              <a:rPr lang="zh-CN" altLang="en-US" dirty="0"/>
              <a:t>的多机分布式训练策略</a:t>
            </a:r>
            <a:r>
              <a:rPr lang="en-US" dirty="0" err="1"/>
              <a:t>MultiWorkerMirroredStrategy</a:t>
            </a:r>
            <a:r>
              <a:rPr lang="zh-CN" altLang="en-US" dirty="0"/>
              <a:t>在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中使用时，可能因为版本的关系总报</a:t>
            </a:r>
            <a:r>
              <a:rPr lang="zh-CN" altLang="en-US" dirty="0" smtClean="0"/>
              <a:t>错（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zh-CN" altLang="en-US" dirty="0" smtClean="0"/>
              <a:t>内</a:t>
            </a:r>
            <a:r>
              <a:rPr lang="zh-CN" altLang="en-US" dirty="0"/>
              <a:t>建的</a:t>
            </a:r>
            <a:r>
              <a:rPr lang="en-US" dirty="0"/>
              <a:t>TF1.14</a:t>
            </a:r>
            <a:r>
              <a:rPr lang="zh-CN" altLang="en-US" dirty="0"/>
              <a:t>和</a:t>
            </a:r>
            <a:r>
              <a:rPr lang="en-US" dirty="0" err="1" smtClean="0"/>
              <a:t>multiworkermirrorStrategy</a:t>
            </a:r>
            <a:r>
              <a:rPr lang="zh-CN" altLang="en-US" dirty="0" smtClean="0"/>
              <a:t>配合就有</a:t>
            </a:r>
            <a:r>
              <a:rPr lang="zh-CN" altLang="en-US" dirty="0"/>
              <a:t>问题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b="1" dirty="0"/>
              <a:t>使用</a:t>
            </a:r>
            <a:r>
              <a:rPr lang="en-US" b="1" dirty="0" err="1" smtClean="0"/>
              <a:t>S</a:t>
            </a:r>
            <a:r>
              <a:rPr lang="en-US" altLang="zh-CN" b="1" dirty="0" err="1" smtClean="0"/>
              <a:t>agemaker</a:t>
            </a:r>
            <a:r>
              <a:rPr lang="en-US" b="1" dirty="0" smtClean="0"/>
              <a:t> </a:t>
            </a:r>
            <a:r>
              <a:rPr lang="zh-CN" altLang="en-US" b="1" dirty="0"/>
              <a:t>内建的</a:t>
            </a:r>
            <a:r>
              <a:rPr lang="en-US" b="1" dirty="0"/>
              <a:t>TF1.15</a:t>
            </a:r>
            <a:r>
              <a:rPr lang="zh-CN" altLang="en-US" b="1" dirty="0"/>
              <a:t>配合</a:t>
            </a:r>
            <a:r>
              <a:rPr lang="en-US" b="1" dirty="0" err="1"/>
              <a:t>multiworkermirrorstrategy</a:t>
            </a:r>
            <a:r>
              <a:rPr lang="zh-CN" altLang="en-US" b="1" dirty="0"/>
              <a:t>可以训</a:t>
            </a:r>
            <a:r>
              <a:rPr lang="zh-CN" altLang="en-US" b="1" dirty="0" smtClean="0"/>
              <a:t>练</a:t>
            </a:r>
            <a:r>
              <a:rPr lang="zh-CN" altLang="en-US" dirty="0" smtClean="0"/>
              <a:t>（参考如下的代码），</a:t>
            </a:r>
            <a:r>
              <a:rPr lang="zh-CN" altLang="en-US" dirty="0">
                <a:solidFill>
                  <a:srgbClr val="FF0000"/>
                </a:solidFill>
              </a:rPr>
              <a:t>只是训练速度和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arameter server</a:t>
            </a:r>
            <a:r>
              <a:rPr lang="zh-CN" altLang="en-US" dirty="0" smtClean="0">
                <a:solidFill>
                  <a:srgbClr val="FF0000"/>
                </a:solidFill>
              </a:rPr>
              <a:t>方式对比</a:t>
            </a:r>
            <a:r>
              <a:rPr lang="zh-CN" altLang="en-US" dirty="0">
                <a:solidFill>
                  <a:srgbClr val="FF0000"/>
                </a:solidFill>
              </a:rPr>
              <a:t>就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zh-CN" altLang="en-US" dirty="0">
                <a:solidFill>
                  <a:srgbClr val="FF0000"/>
                </a:solidFill>
              </a:rPr>
              <a:t>慢了</a:t>
            </a:r>
            <a:r>
              <a:rPr lang="zh-CN" altLang="en-US" dirty="0" smtClean="0"/>
              <a:t>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4074695"/>
            <a:ext cx="10198767" cy="24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891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84182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方式训练的时候</a:t>
            </a:r>
            <a:r>
              <a:rPr lang="zh-CN" altLang="en-US" dirty="0" smtClean="0"/>
              <a:t>，如</a:t>
            </a:r>
            <a:r>
              <a:rPr lang="zh-CN" altLang="en-US" dirty="0" smtClean="0"/>
              <a:t>果验证集比较大的话，</a:t>
            </a:r>
            <a:r>
              <a:rPr lang="en-US" altLang="zh-CN" dirty="0" smtClean="0"/>
              <a:t>master worker</a:t>
            </a:r>
            <a:r>
              <a:rPr lang="zh-CN" altLang="en-US" dirty="0" smtClean="0"/>
              <a:t>会长时间卡在验证这里。</a:t>
            </a:r>
            <a:endParaRPr lang="en-US" altLang="zh-CN" dirty="0" smtClean="0"/>
          </a:p>
          <a:p>
            <a:pPr lvl="2"/>
            <a:r>
              <a:rPr lang="zh-CN" altLang="en-US" dirty="0"/>
              <a:t>因</a:t>
            </a:r>
            <a:r>
              <a:rPr lang="zh-CN" altLang="en-US" dirty="0" smtClean="0"/>
              <a:t>此</a:t>
            </a:r>
            <a:r>
              <a:rPr lang="zh-CN" altLang="en-US" b="1" dirty="0" smtClean="0">
                <a:solidFill>
                  <a:srgbClr val="FF0000"/>
                </a:solidFill>
              </a:rPr>
              <a:t>如果发现</a:t>
            </a:r>
            <a:r>
              <a:rPr lang="en-US" altLang="zh-CN" b="1" dirty="0" smtClean="0">
                <a:solidFill>
                  <a:srgbClr val="FF0000"/>
                </a:solidFill>
              </a:rPr>
              <a:t>master worker</a:t>
            </a:r>
            <a:r>
              <a:rPr lang="zh-CN" altLang="en-US" b="1" dirty="0" smtClean="0">
                <a:solidFill>
                  <a:srgbClr val="FF0000"/>
                </a:solidFill>
              </a:rPr>
              <a:t>卡住了，要看是保存</a:t>
            </a:r>
            <a:r>
              <a:rPr lang="en-US" altLang="zh-CN" b="1" dirty="0" smtClean="0">
                <a:solidFill>
                  <a:srgbClr val="FF0000"/>
                </a:solidFill>
              </a:rPr>
              <a:t>S3 checkpoint</a:t>
            </a:r>
            <a:r>
              <a:rPr lang="zh-CN" altLang="en-US" b="1" dirty="0" smtClean="0">
                <a:solidFill>
                  <a:srgbClr val="FF0000"/>
                </a:solidFill>
              </a:rPr>
              <a:t>的时候卡了还是验证集做评估的时候卡了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正</a:t>
            </a:r>
            <a:r>
              <a:rPr lang="zh-CN" altLang="en-US" dirty="0" smtClean="0"/>
              <a:t>常的日志参考如下（使用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的情况）：</a:t>
            </a:r>
            <a:endParaRPr lang="en-US" altLang="zh-CN" dirty="0" smtClean="0"/>
          </a:p>
          <a:p>
            <a:pPr lvl="3"/>
            <a:r>
              <a:rPr lang="en-US" dirty="0"/>
              <a:t>I0317 13:45:05.493547 140587113436928 basic_session_run_hooks.py:262] loss = 0.69646865, step = 1</a:t>
            </a:r>
          </a:p>
          <a:p>
            <a:pPr lvl="3"/>
            <a:r>
              <a:rPr lang="en-US" dirty="0"/>
              <a:t>I0317 13:53:47.497896 140587113436928 basic_session_run_hooks.py:606] </a:t>
            </a:r>
            <a:r>
              <a:rPr lang="en-US" b="1" dirty="0"/>
              <a:t>Saving checkpoints for 88 into </a:t>
            </a:r>
            <a:r>
              <a:rPr lang="en-US" dirty="0"/>
              <a:t>s3://liang200/deepfm-dataset-tfrecord-vectorized_map9081201333622334489875ullCPUbyTowerDropsmaller11110/model.ckpt</a:t>
            </a:r>
            <a:r>
              <a:rPr lang="en-US" b="1" dirty="0"/>
              <a:t>.</a:t>
            </a:r>
            <a:endParaRPr lang="en-US" dirty="0"/>
          </a:p>
          <a:p>
            <a:pPr lvl="3"/>
            <a:r>
              <a:rPr lang="en-US" dirty="0"/>
              <a:t>I0317 13:54:08.917733 140587113436928 evaluation.py:255] </a:t>
            </a:r>
            <a:r>
              <a:rPr lang="en-US" b="1" dirty="0"/>
              <a:t>Starting evaluation at</a:t>
            </a:r>
            <a:r>
              <a:rPr lang="en-US" dirty="0"/>
              <a:t> 2020-03-17T13:54:08Z</a:t>
            </a:r>
          </a:p>
          <a:p>
            <a:pPr lvl="3"/>
            <a:r>
              <a:rPr lang="en-US" dirty="0"/>
              <a:t>I0317 13:54:09.268356 140587113436928 saver.py:1286] </a:t>
            </a:r>
            <a:r>
              <a:rPr lang="en-US" b="1" dirty="0"/>
              <a:t>Restoring parameters from </a:t>
            </a:r>
            <a:r>
              <a:rPr lang="en-US" dirty="0"/>
              <a:t>s3://liang200/deepfm-dataset-tfrecord-vectorized_map9081201333622334489875ullCPUbyTowerDropsmaller11110/model.ckpt-88</a:t>
            </a:r>
          </a:p>
          <a:p>
            <a:pPr lvl="3"/>
            <a:r>
              <a:rPr lang="en-US" dirty="0"/>
              <a:t>I0317 14:03:30.263931 140587113436928 evaluation.py:275] </a:t>
            </a:r>
            <a:r>
              <a:rPr lang="en-US" b="1" dirty="0"/>
              <a:t>Finished evaluation at</a:t>
            </a:r>
            <a:r>
              <a:rPr lang="en-US" dirty="0"/>
              <a:t> 2020-03-17-14:03:30</a:t>
            </a:r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训练的时候，使用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，并设置了</a:t>
            </a:r>
            <a:r>
              <a:rPr lang="en-US" altLang="zh-CN" dirty="0" smtClean="0"/>
              <a:t>session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master worker</a:t>
            </a:r>
            <a:r>
              <a:rPr lang="zh-CN" altLang="en-US" dirty="0" smtClean="0"/>
              <a:t>最后会</a:t>
            </a:r>
            <a:r>
              <a:rPr lang="en-US" altLang="zh-CN" dirty="0" smtClean="0"/>
              <a:t>hung</a:t>
            </a:r>
            <a:r>
              <a:rPr lang="zh-CN" altLang="en-US" dirty="0" smtClean="0"/>
              <a:t>住，具体参考本页注释。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中的内建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容器的</a:t>
            </a:r>
            <a:r>
              <a:rPr lang="zh-CN" altLang="en-US" b="1" dirty="0" smtClean="0">
                <a:solidFill>
                  <a:srgbClr val="FF0000"/>
                </a:solidFill>
              </a:rPr>
              <a:t>多机单</a:t>
            </a:r>
            <a:r>
              <a:rPr lang="en-US" altLang="zh-CN" b="1" dirty="0" smtClean="0">
                <a:solidFill>
                  <a:srgbClr val="FF0000"/>
                </a:solidFill>
              </a:rPr>
              <a:t>GPU</a:t>
            </a:r>
            <a:r>
              <a:rPr lang="zh-CN" altLang="en-US" b="1" dirty="0" smtClean="0">
                <a:solidFill>
                  <a:srgbClr val="FF0000"/>
                </a:solidFill>
              </a:rPr>
              <a:t>卡训练</a:t>
            </a:r>
            <a:r>
              <a:rPr lang="zh-CN" altLang="en-US" dirty="0" smtClean="0"/>
              <a:t>可以选择的方式：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 ：</a:t>
            </a:r>
            <a:endParaRPr lang="en-US" altLang="zh-CN" dirty="0" smtClean="0"/>
          </a:p>
          <a:p>
            <a:pPr lvl="2"/>
            <a:r>
              <a:rPr lang="en-US" dirty="0" err="1"/>
              <a:t>Sagemaker</a:t>
            </a:r>
            <a:r>
              <a:rPr lang="zh-CN" altLang="en-US" dirty="0"/>
              <a:t>内建的</a:t>
            </a:r>
            <a:r>
              <a:rPr lang="en-US" dirty="0"/>
              <a:t>parameter server</a:t>
            </a:r>
            <a:r>
              <a:rPr lang="zh-CN" altLang="en-US" dirty="0"/>
              <a:t>训练方式是每个训练实例启动一个</a:t>
            </a:r>
            <a:r>
              <a:rPr lang="en-US" dirty="0"/>
              <a:t>parameter server</a:t>
            </a:r>
            <a:r>
              <a:rPr lang="zh-CN" altLang="en-US" dirty="0"/>
              <a:t>进程和一个</a:t>
            </a:r>
            <a:r>
              <a:rPr lang="en-US" dirty="0"/>
              <a:t>worker</a:t>
            </a:r>
            <a:r>
              <a:rPr lang="zh-CN" altLang="en-US" dirty="0"/>
              <a:t>进</a:t>
            </a:r>
            <a:r>
              <a:rPr lang="zh-CN" altLang="en-US" dirty="0" smtClean="0"/>
              <a:t>程（</a:t>
            </a:r>
            <a:r>
              <a:rPr lang="zh-CN" altLang="en-US" b="1" dirty="0" smtClean="0"/>
              <a:t>每个</a:t>
            </a:r>
            <a:r>
              <a:rPr lang="en-US" altLang="zh-CN" b="1" dirty="0" smtClean="0"/>
              <a:t>parameter server</a:t>
            </a:r>
            <a:r>
              <a:rPr lang="zh-CN" altLang="en-US" b="1" dirty="0" smtClean="0"/>
              <a:t>只是负责模型参数的一部分</a:t>
            </a:r>
            <a:r>
              <a:rPr lang="zh-CN" altLang="en-US" dirty="0" smtClean="0"/>
              <a:t>），所以缺省是多机单卡训练的。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Sagemaker</a:t>
            </a:r>
            <a:r>
              <a:rPr lang="zh-CN" altLang="en-US" dirty="0" smtClean="0"/>
              <a:t>内建的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训练是采用的异步梯度更新方</a:t>
            </a:r>
            <a:r>
              <a:rPr lang="zh-CN" altLang="en-US" dirty="0" smtClean="0"/>
              <a:t>式。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为了减少异步更新对训练收敛性的影响，建议减少学习率。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/>
              <a:t>这种方式要使</a:t>
            </a:r>
            <a:r>
              <a:rPr lang="zh-CN" altLang="en-US" dirty="0" smtClean="0"/>
              <a:t>用</a:t>
            </a:r>
            <a:r>
              <a:rPr lang="zh-CN" altLang="en-US" dirty="0"/>
              <a:t>单</a:t>
            </a:r>
            <a:r>
              <a:rPr lang="zh-CN" altLang="en-US" dirty="0" smtClean="0"/>
              <a:t>个实例上的</a:t>
            </a:r>
            <a:r>
              <a:rPr lang="zh-CN" altLang="en-US" dirty="0"/>
              <a:t>所</a:t>
            </a:r>
            <a:r>
              <a:rPr lang="zh-CN" altLang="en-US" dirty="0" smtClean="0"/>
              <a:t>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卡的</a:t>
            </a:r>
            <a:r>
              <a:rPr lang="zh-CN" altLang="en-US" dirty="0"/>
              <a:t>话，需要配合上</a:t>
            </a:r>
            <a:r>
              <a:rPr lang="en-US" dirty="0" smtClean="0"/>
              <a:t>tower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horovod</a:t>
            </a:r>
            <a:r>
              <a:rPr lang="zh-CN" altLang="en-US" dirty="0" smtClean="0"/>
              <a:t>分布式训练：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horovod</a:t>
            </a:r>
            <a:r>
              <a:rPr lang="zh-CN" altLang="en-US" dirty="0" smtClean="0"/>
              <a:t>方式的多</a:t>
            </a:r>
            <a:r>
              <a:rPr lang="zh-CN" altLang="en-US" dirty="0"/>
              <a:t>机单</a:t>
            </a:r>
            <a:r>
              <a:rPr lang="zh-CN" altLang="en-US" dirty="0" smtClean="0"/>
              <a:t>卡的训练，只需要在</a:t>
            </a:r>
            <a:r>
              <a:rPr lang="en-US" altLang="zh-CN" dirty="0" smtClean="0"/>
              <a:t>helper code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high level API</a:t>
            </a:r>
            <a:r>
              <a:rPr lang="zh-CN" altLang="en-US" dirty="0"/>
              <a:t>来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参数中的</a:t>
            </a:r>
            <a:r>
              <a:rPr lang="en-US" altLang="zh-CN" dirty="0" err="1" smtClean="0"/>
              <a:t>processes_per_host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内建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容器的</a:t>
            </a:r>
            <a:r>
              <a:rPr lang="zh-CN" altLang="en-US" b="1" dirty="0" smtClean="0">
                <a:solidFill>
                  <a:srgbClr val="FF0000"/>
                </a:solidFill>
              </a:rPr>
              <a:t>多机多</a:t>
            </a:r>
            <a:r>
              <a:rPr lang="en-US" altLang="zh-CN" b="1" dirty="0" smtClean="0">
                <a:solidFill>
                  <a:srgbClr val="FF0000"/>
                </a:solidFill>
              </a:rPr>
              <a:t>GPU</a:t>
            </a:r>
            <a:r>
              <a:rPr lang="zh-CN" altLang="en-US" b="1" dirty="0" smtClean="0">
                <a:solidFill>
                  <a:srgbClr val="FF0000"/>
                </a:solidFill>
              </a:rPr>
              <a:t>卡训练</a:t>
            </a:r>
            <a:r>
              <a:rPr lang="zh-CN" altLang="en-US" dirty="0" smtClean="0"/>
              <a:t>可以选择的方式：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</a:t>
            </a:r>
            <a:r>
              <a:rPr lang="en-US" altLang="zh-CN" dirty="0" smtClean="0"/>
              <a:t> + tower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zh-CN" altLang="en-US" dirty="0"/>
              <a:t>代</a:t>
            </a:r>
            <a:r>
              <a:rPr lang="zh-CN" altLang="en-US" dirty="0" smtClean="0"/>
              <a:t>码改动基本和单机多卡的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方式是一样的，同样不需要自己手动设置</a:t>
            </a:r>
            <a:r>
              <a:rPr lang="en-US" altLang="zh-CN" dirty="0" smtClean="0"/>
              <a:t>GPU device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horovod</a:t>
            </a:r>
            <a:r>
              <a:rPr lang="zh-CN" altLang="en-US" dirty="0" smtClean="0"/>
              <a:t>分布式训练：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只需要在</a:t>
            </a:r>
            <a:r>
              <a:rPr lang="en-US" altLang="zh-CN" dirty="0" smtClean="0"/>
              <a:t>helper code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high level API</a:t>
            </a:r>
            <a:r>
              <a:rPr lang="zh-CN" altLang="en-US" dirty="0" smtClean="0"/>
              <a:t>的设置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参数中的</a:t>
            </a:r>
            <a:r>
              <a:rPr lang="en-US" altLang="zh-CN" dirty="0" err="1" smtClean="0"/>
              <a:t>processes_per_host</a:t>
            </a:r>
            <a:r>
              <a:rPr lang="zh-CN" altLang="en-US" dirty="0" smtClean="0"/>
              <a:t>为</a:t>
            </a:r>
            <a:r>
              <a:rPr lang="zh-CN" altLang="en-US" dirty="0"/>
              <a:t>训</a:t>
            </a:r>
            <a:r>
              <a:rPr lang="zh-CN" altLang="en-US" dirty="0" smtClean="0"/>
              <a:t>练实例的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pPr lvl="2"/>
            <a:r>
              <a:rPr lang="zh-CN" altLang="en-US" dirty="0"/>
              <a:t>再</a:t>
            </a:r>
            <a:r>
              <a:rPr lang="zh-CN" altLang="en-US" dirty="0" smtClean="0"/>
              <a:t>次强调：</a:t>
            </a:r>
            <a:r>
              <a:rPr lang="zh-CN" altLang="en-US" b="1" dirty="0" smtClean="0">
                <a:solidFill>
                  <a:srgbClr val="FF0000"/>
                </a:solidFill>
              </a:rPr>
              <a:t>对于</a:t>
            </a:r>
            <a:r>
              <a:rPr lang="en-US" altLang="zh-CN" b="1" dirty="0" smtClean="0">
                <a:solidFill>
                  <a:srgbClr val="FF0000"/>
                </a:solidFill>
              </a:rPr>
              <a:t>pipe mode</a:t>
            </a:r>
            <a:r>
              <a:rPr lang="zh-CN" altLang="en-US" b="1" dirty="0" smtClean="0">
                <a:solidFill>
                  <a:srgbClr val="FF0000"/>
                </a:solidFill>
              </a:rPr>
              <a:t>方式，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horovod</a:t>
            </a:r>
            <a:r>
              <a:rPr lang="zh-CN" altLang="en-US" b="1" dirty="0" smtClean="0">
                <a:solidFill>
                  <a:srgbClr val="FF0000"/>
                </a:solidFill>
              </a:rPr>
              <a:t>设置的每个训练实例的</a:t>
            </a:r>
            <a:r>
              <a:rPr lang="en-US" altLang="zh-CN" b="1" dirty="0" smtClean="0">
                <a:solidFill>
                  <a:srgbClr val="FF0000"/>
                </a:solidFill>
              </a:rPr>
              <a:t>worker</a:t>
            </a:r>
            <a:r>
              <a:rPr lang="zh-CN" altLang="en-US" b="1" dirty="0" smtClean="0">
                <a:solidFill>
                  <a:srgbClr val="FF0000"/>
                </a:solidFill>
              </a:rPr>
              <a:t>数量要和训练的</a:t>
            </a:r>
            <a:r>
              <a:rPr lang="en-US" altLang="zh-CN" b="1" dirty="0" smtClean="0">
                <a:solidFill>
                  <a:srgbClr val="FF0000"/>
                </a:solidFill>
              </a:rPr>
              <a:t>channel</a:t>
            </a:r>
            <a:r>
              <a:rPr lang="zh-CN" altLang="en-US" b="1" dirty="0" smtClean="0">
                <a:solidFill>
                  <a:srgbClr val="FF0000"/>
                </a:solidFill>
              </a:rPr>
              <a:t>数量能匹配上。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 smtClean="0"/>
              <a:t>Horovod</a:t>
            </a:r>
            <a:r>
              <a:rPr lang="zh-CN" altLang="en-US" dirty="0" smtClean="0"/>
              <a:t>方式训练时，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保存路径设置可以是本地路径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如果模型比较大而且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保存相对频繁，</a:t>
            </a:r>
            <a:r>
              <a:rPr lang="en-US" altLang="zh-CN" dirty="0" smtClean="0"/>
              <a:t> checkpoint</a:t>
            </a:r>
            <a:r>
              <a:rPr lang="zh-CN" altLang="en-US" dirty="0" smtClean="0"/>
              <a:t>个数上限也比较大的话，要把</a:t>
            </a:r>
            <a:r>
              <a:rPr lang="en-US" b="1" dirty="0" err="1" smtClean="0"/>
              <a:t>train_volume_size</a:t>
            </a:r>
            <a:r>
              <a:rPr lang="zh-CN" altLang="en-US" dirty="0"/>
              <a:t>设</a:t>
            </a:r>
            <a:r>
              <a:rPr lang="zh-CN" altLang="en-US" dirty="0" smtClean="0"/>
              <a:t>置大一些。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r>
              <a:rPr lang="en-US" altLang="zh-CN" dirty="0" smtClean="0"/>
              <a:t>P3.8xlarge</a:t>
            </a:r>
            <a:r>
              <a:rPr lang="zh-CN" altLang="en-US" dirty="0" smtClean="0"/>
              <a:t>只使用每台实例的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卡，</a:t>
            </a:r>
            <a:r>
              <a:rPr lang="en-US" altLang="zh-CN" dirty="0" err="1" smtClean="0"/>
              <a:t>horovod+libsvm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+pipe mode+</a:t>
            </a:r>
            <a:r>
              <a:rPr lang="zh-CN" altLang="en-US" dirty="0" smtClean="0"/>
              <a:t>三个训练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的情况下，且模型比较大（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deep_layer</a:t>
            </a:r>
            <a:r>
              <a:rPr lang="en-US" altLang="zh-CN" dirty="0" smtClean="0"/>
              <a:t> = '4096,4096,4096' 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使用率还不错（比相同设置的小模型</a:t>
            </a:r>
            <a:r>
              <a:rPr lang="en-US" altLang="zh-CN" dirty="0" err="1" smtClean="0"/>
              <a:t>deep_layer</a:t>
            </a:r>
            <a:r>
              <a:rPr lang="en-US" altLang="zh-CN" dirty="0" smtClean="0"/>
              <a:t> = '256,128,64'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使用率高很多），如下图：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3600450"/>
            <a:ext cx="8086725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训练速度优化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为什么要优化训练速度呢？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快的看到模型效果调优结果</a:t>
            </a:r>
            <a:endParaRPr lang="en-US" altLang="zh-CN" dirty="0" smtClean="0"/>
          </a:p>
          <a:p>
            <a:r>
              <a:rPr lang="zh-CN" altLang="en-US" dirty="0" smtClean="0"/>
              <a:t>什么迹象表明可能需要优化速度？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/>
              <a:t>或</a:t>
            </a:r>
            <a:r>
              <a:rPr lang="zh-CN" altLang="en-US" dirty="0" smtClean="0"/>
              <a:t>者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  <a:endParaRPr lang="en-US" altLang="zh-CN" dirty="0" smtClean="0"/>
          </a:p>
          <a:p>
            <a:r>
              <a:rPr lang="zh-CN" altLang="en-US" dirty="0" smtClean="0"/>
              <a:t>如何进行优化呢？有什么建议的方法吗？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86294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影</a:t>
            </a:r>
            <a:r>
              <a:rPr lang="zh-CN" altLang="en-US" b="1" dirty="0"/>
              <a:t>响训练速度的因素是非常多的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TF data input pipeline</a:t>
            </a:r>
            <a:r>
              <a:rPr lang="zh-CN" altLang="en-US" dirty="0"/>
              <a:t>的优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cache() 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Prefetch</a:t>
            </a:r>
            <a:r>
              <a:rPr lang="en-US" altLang="zh-CN" dirty="0" smtClean="0"/>
              <a:t> API</a:t>
            </a:r>
          </a:p>
          <a:p>
            <a:pPr lvl="2"/>
            <a:r>
              <a:rPr lang="zh-CN" altLang="en-US" dirty="0" smtClean="0"/>
              <a:t>数量很多的小文件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数量很少的大文件</a:t>
            </a:r>
            <a:endParaRPr lang="en-US" dirty="0"/>
          </a:p>
          <a:p>
            <a:pPr lvl="1"/>
            <a:r>
              <a:rPr lang="en-US" dirty="0"/>
              <a:t>TF </a:t>
            </a:r>
            <a:r>
              <a:rPr lang="en-US" dirty="0" err="1"/>
              <a:t>inter_op</a:t>
            </a:r>
            <a:r>
              <a:rPr lang="zh-CN" altLang="en-US" dirty="0"/>
              <a:t>线程池，</a:t>
            </a:r>
            <a:r>
              <a:rPr lang="en-US" dirty="0"/>
              <a:t>TF </a:t>
            </a:r>
            <a:r>
              <a:rPr lang="en-US" dirty="0" err="1"/>
              <a:t>intra_op</a:t>
            </a:r>
            <a:r>
              <a:rPr lang="zh-CN" altLang="en-US" dirty="0"/>
              <a:t>线程池，</a:t>
            </a:r>
            <a:r>
              <a:rPr lang="en-US" dirty="0"/>
              <a:t>MKLDNN</a:t>
            </a:r>
            <a:r>
              <a:rPr lang="zh-CN" altLang="en-US" dirty="0"/>
              <a:t>的环境变量的设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pPr lvl="2"/>
            <a:r>
              <a:rPr lang="zh-CN" altLang="en-US" dirty="0"/>
              <a:t>常</a:t>
            </a:r>
            <a:r>
              <a:rPr lang="zh-CN" altLang="en-US" dirty="0" smtClean="0"/>
              <a:t>见的会把他们设置为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数量或者物理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的数量，具体哪种设置好是</a:t>
            </a:r>
            <a:r>
              <a:rPr lang="en-US" altLang="zh-CN" dirty="0" smtClean="0"/>
              <a:t>case by case</a:t>
            </a:r>
            <a:r>
              <a:rPr lang="zh-CN" altLang="en-US" dirty="0" smtClean="0"/>
              <a:t>的。</a:t>
            </a:r>
            <a:endParaRPr lang="en-US" dirty="0"/>
          </a:p>
          <a:p>
            <a:pPr lvl="1"/>
            <a:r>
              <a:rPr lang="en-US" dirty="0"/>
              <a:t>CPU</a:t>
            </a:r>
            <a:r>
              <a:rPr lang="zh-CN" altLang="en-US" dirty="0"/>
              <a:t>实例</a:t>
            </a:r>
            <a:r>
              <a:rPr lang="en-US" dirty="0"/>
              <a:t>or GPU</a:t>
            </a:r>
            <a:r>
              <a:rPr lang="zh-CN" altLang="en-US" dirty="0"/>
              <a:t>实例，实例类型大小的选</a:t>
            </a:r>
            <a:r>
              <a:rPr lang="zh-CN" altLang="en-US" dirty="0" smtClean="0"/>
              <a:t>择</a:t>
            </a:r>
            <a:endParaRPr lang="en-US" altLang="zh-CN" dirty="0" smtClean="0"/>
          </a:p>
          <a:p>
            <a:pPr lvl="2"/>
            <a:r>
              <a:rPr lang="zh-CN" altLang="en-US" dirty="0"/>
              <a:t>并不</a:t>
            </a:r>
            <a:r>
              <a:rPr lang="zh-CN" altLang="en-US" dirty="0" smtClean="0"/>
              <a:t>是机型越大，训练速度越快</a:t>
            </a:r>
            <a:endParaRPr lang="en-US" dirty="0"/>
          </a:p>
          <a:p>
            <a:pPr lvl="1"/>
            <a:r>
              <a:rPr lang="zh-CN" altLang="en-US" dirty="0"/>
              <a:t>分布式训练的方式的选</a:t>
            </a:r>
            <a:r>
              <a:rPr lang="zh-CN" altLang="en-US" dirty="0" smtClean="0"/>
              <a:t>择，使用训练实例的数量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常见的是</a:t>
            </a:r>
            <a:r>
              <a:rPr lang="en-US" altLang="zh-CN" dirty="0" smtClean="0"/>
              <a:t>Parameter for CPU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 for GPU </a:t>
            </a:r>
          </a:p>
          <a:p>
            <a:pPr lvl="2"/>
            <a:r>
              <a:rPr lang="zh-CN" altLang="en-US" dirty="0"/>
              <a:t>训练速</a:t>
            </a:r>
            <a:r>
              <a:rPr lang="zh-CN" altLang="en-US" dirty="0" smtClean="0"/>
              <a:t>度并不是一定随训练实例数量的增加而增加，会有一个极值出现。</a:t>
            </a:r>
            <a:endParaRPr lang="en-US" dirty="0"/>
          </a:p>
          <a:p>
            <a:pPr lvl="1"/>
            <a:r>
              <a:rPr lang="zh-CN" altLang="en-US" dirty="0"/>
              <a:t>模型大小，</a:t>
            </a:r>
            <a:r>
              <a:rPr lang="en-US" dirty="0"/>
              <a:t>batch size</a:t>
            </a:r>
            <a:r>
              <a:rPr lang="zh-CN" altLang="en-US" dirty="0"/>
              <a:t>大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 size</a:t>
            </a:r>
            <a:r>
              <a:rPr lang="zh-CN" altLang="en-US" dirty="0" smtClean="0"/>
              <a:t>不同，不管是对于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训练，速度都会有影响。</a:t>
            </a:r>
            <a:endParaRPr lang="en-US" dirty="0"/>
          </a:p>
          <a:p>
            <a:pPr lvl="1"/>
            <a:r>
              <a:rPr lang="en-US" dirty="0"/>
              <a:t>TF</a:t>
            </a:r>
            <a:r>
              <a:rPr lang="zh-CN" altLang="en-US" dirty="0"/>
              <a:t>框架的</a:t>
            </a:r>
            <a:r>
              <a:rPr lang="en-US" dirty="0"/>
              <a:t>API</a:t>
            </a:r>
            <a:r>
              <a:rPr lang="zh-CN" altLang="en-US" dirty="0"/>
              <a:t>的特性的使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2"/>
            <a:r>
              <a:rPr lang="zh-CN" altLang="en-US" dirty="0"/>
              <a:t>是否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XLA</a:t>
            </a:r>
            <a:r>
              <a:rPr lang="zh-CN" altLang="en-US" dirty="0" smtClean="0"/>
              <a:t>编译计算图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</a:t>
            </a:r>
            <a:r>
              <a:rPr lang="en-US" altLang="zh-CN" dirty="0" smtClean="0"/>
              <a:t>disable eager</a:t>
            </a:r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否使用了</a:t>
            </a:r>
            <a:r>
              <a:rPr lang="en-US" altLang="zh-CN" dirty="0" err="1" smtClean="0"/>
              <a:t>tensorboard</a:t>
            </a:r>
            <a:r>
              <a:rPr lang="en-US" altLang="zh-CN" dirty="0" smtClean="0"/>
              <a:t> callback</a:t>
            </a:r>
            <a:r>
              <a:rPr lang="zh-CN" altLang="en-US" dirty="0" smtClean="0"/>
              <a:t>来频繁的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，直方图数据收集等等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 mode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pipe mode</a:t>
            </a:r>
          </a:p>
          <a:p>
            <a:pPr lvl="1"/>
            <a:r>
              <a:rPr lang="en-US" dirty="0" err="1" smtClean="0"/>
              <a:t>Sagemaker</a:t>
            </a:r>
            <a:r>
              <a:rPr lang="en-US" dirty="0" smtClean="0"/>
              <a:t> </a:t>
            </a:r>
            <a:r>
              <a:rPr lang="en-US" dirty="0" err="1"/>
              <a:t>pipemode</a:t>
            </a:r>
            <a:r>
              <a:rPr lang="zh-CN" altLang="en-US" dirty="0"/>
              <a:t>的正确使用姿</a:t>
            </a:r>
            <a:r>
              <a:rPr lang="zh-CN" altLang="en-US" dirty="0" smtClean="0"/>
              <a:t>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虽然这里都是讲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的，但是</a:t>
            </a:r>
            <a:r>
              <a:rPr lang="zh-CN" altLang="en-US" b="1" dirty="0" smtClean="0"/>
              <a:t>优化的思路是通用的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思</a:t>
            </a:r>
            <a:r>
              <a:rPr lang="zh-CN" altLang="en-US" dirty="0" smtClean="0"/>
              <a:t>路可以扩展到其他框架的模型的训练速度优化。</a:t>
            </a:r>
            <a:endParaRPr lang="en-US" altLang="zh-CN" dirty="0" smtClean="0"/>
          </a:p>
          <a:p>
            <a:r>
              <a:rPr lang="zh-CN" altLang="en-US" dirty="0" smtClean="0"/>
              <a:t>虽然这里的例子是用</a:t>
            </a:r>
            <a:r>
              <a:rPr lang="en-US" altLang="zh-CN" dirty="0" err="1" smtClean="0"/>
              <a:t>Deepfm</a:t>
            </a:r>
            <a:r>
              <a:rPr lang="zh-CN" altLang="en-US" dirty="0"/>
              <a:t>模</a:t>
            </a:r>
            <a:r>
              <a:rPr lang="zh-CN" altLang="en-US" dirty="0" smtClean="0"/>
              <a:t>型，但是优化的经验</a:t>
            </a:r>
            <a:r>
              <a:rPr lang="zh-CN" altLang="en-US" b="1" dirty="0" smtClean="0"/>
              <a:t>对于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的其他模型也是通用的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个片子是根据从多个客户做的实际项目归纳总结的。</a:t>
            </a:r>
            <a:endParaRPr lang="en-US" altLang="zh-CN" dirty="0" smtClean="0"/>
          </a:p>
          <a:p>
            <a:pPr lvl="1"/>
            <a:r>
              <a:rPr lang="zh-CN" altLang="en-US" dirty="0"/>
              <a:t>里</a:t>
            </a:r>
            <a:r>
              <a:rPr lang="zh-CN" altLang="en-US" dirty="0" smtClean="0"/>
              <a:t>面包括了很多的踩坑总结。</a:t>
            </a:r>
            <a:endParaRPr lang="en-US" altLang="zh-CN" dirty="0" smtClean="0"/>
          </a:p>
          <a:p>
            <a:r>
              <a:rPr lang="zh-CN" altLang="en-US" dirty="0" smtClean="0"/>
              <a:t>这个片子适用的人群：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TF API</a:t>
            </a:r>
            <a:r>
              <a:rPr lang="zh-CN" altLang="en-US" dirty="0" smtClean="0"/>
              <a:t>的使用有一定经验。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对分布式训练的原理有一定理解。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OS</a:t>
            </a:r>
            <a:r>
              <a:rPr lang="zh-CN" altLang="en-US" dirty="0" smtClean="0"/>
              <a:t>有一定理解。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ML</a:t>
            </a:r>
            <a:r>
              <a:rPr lang="zh-CN" altLang="en-US" dirty="0" smtClean="0"/>
              <a:t>有一定理解。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0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实例训练过程中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的交互：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2143124"/>
            <a:ext cx="7148513" cy="2114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3" y="4415055"/>
            <a:ext cx="7334251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463"/>
          </a:xfrm>
        </p:spPr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何让</a:t>
            </a:r>
            <a:r>
              <a:rPr lang="en-US" altLang="zh-CN" dirty="0" smtClean="0"/>
              <a:t>input data pipeline</a:t>
            </a:r>
            <a:r>
              <a:rPr lang="zh-CN" altLang="en-US" dirty="0" smtClean="0"/>
              <a:t>更高效呢？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从原始样本抽取出特征和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的函数实现要尽量简单。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</a:t>
            </a:r>
            <a:r>
              <a:rPr lang="zh-CN" altLang="en-US" dirty="0"/>
              <a:t>前</a:t>
            </a:r>
            <a:r>
              <a:rPr lang="zh-CN" altLang="en-US" dirty="0" smtClean="0"/>
              <a:t>预取一些原始样本到主存。</a:t>
            </a:r>
            <a:endParaRPr lang="en-US" altLang="zh-CN" dirty="0" smtClean="0"/>
          </a:p>
          <a:p>
            <a:pPr lvl="1"/>
            <a:r>
              <a:rPr lang="zh-CN" altLang="en-US" dirty="0"/>
              <a:t>减</a:t>
            </a:r>
            <a:r>
              <a:rPr lang="zh-CN" altLang="en-US" dirty="0" smtClean="0"/>
              <a:t>少不必要的</a:t>
            </a:r>
            <a:r>
              <a:rPr lang="en-US" altLang="zh-CN" dirty="0" smtClean="0"/>
              <a:t>disk IO</a:t>
            </a:r>
            <a:r>
              <a:rPr lang="zh-CN" altLang="en-US" dirty="0" smtClean="0"/>
              <a:t>和或</a:t>
            </a:r>
            <a:r>
              <a:rPr lang="en-US" altLang="zh-CN" dirty="0" smtClean="0"/>
              <a:t>networking IO</a:t>
            </a:r>
          </a:p>
          <a:p>
            <a:pPr lvl="1"/>
            <a:r>
              <a:rPr lang="zh-CN" altLang="en-US" dirty="0" smtClean="0"/>
              <a:t>在主存中缓存经过处理已经提取出的特征和</a:t>
            </a:r>
            <a:r>
              <a:rPr lang="en-US" altLang="zh-CN" dirty="0" smtClean="0"/>
              <a:t>label</a:t>
            </a:r>
          </a:p>
          <a:p>
            <a:pPr lvl="1"/>
            <a:r>
              <a:rPr lang="zh-CN" altLang="en-US" dirty="0"/>
              <a:t>减</a:t>
            </a:r>
            <a:r>
              <a:rPr lang="zh-CN" altLang="en-US" dirty="0" smtClean="0"/>
              <a:t>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之间的拷贝数据次数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让同一个</a:t>
            </a:r>
            <a:r>
              <a:rPr lang="zh-CN" altLang="en-US" dirty="0"/>
              <a:t>机</a:t>
            </a:r>
            <a:r>
              <a:rPr lang="zh-CN" altLang="en-US" dirty="0" smtClean="0"/>
              <a:t>器上的不同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处理不同的训练集中的部分数据。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尽量减少数据转换函数的调用次数。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.........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可喜</a:t>
            </a:r>
            <a:r>
              <a:rPr lang="zh-CN" altLang="en-US" b="1" dirty="0" smtClean="0">
                <a:solidFill>
                  <a:srgbClr val="FF0000"/>
                </a:solidFill>
              </a:rPr>
              <a:t>又可悲</a:t>
            </a:r>
            <a:r>
              <a:rPr lang="zh-CN" altLang="en-US" dirty="0" smtClean="0"/>
              <a:t>的是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dataset </a:t>
            </a:r>
            <a:r>
              <a:rPr lang="zh-CN" altLang="en-US" dirty="0" smtClean="0"/>
              <a:t>各种</a:t>
            </a:r>
            <a:r>
              <a:rPr lang="en-US" altLang="zh-CN" dirty="0" smtClean="0"/>
              <a:t>transformation API</a:t>
            </a:r>
            <a:r>
              <a:rPr lang="zh-CN" altLang="en-US" dirty="0" smtClean="0"/>
              <a:t>提供了上面所有的功能。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29238"/>
          </a:xfrm>
        </p:spPr>
        <p:txBody>
          <a:bodyPr/>
          <a:lstStyle/>
          <a:p>
            <a:r>
              <a:rPr lang="en-US" altLang="zh-CN" dirty="0" smtClean="0"/>
              <a:t>TF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transformation API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调用顺序</a:t>
            </a:r>
            <a:r>
              <a:rPr lang="zh-CN" altLang="en-US" dirty="0" smtClean="0"/>
              <a:t>对训练速度的影响很大。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4" y="1869324"/>
            <a:ext cx="5187141" cy="4672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2" y="1869324"/>
            <a:ext cx="5600700" cy="2536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2" y="4607025"/>
            <a:ext cx="5600700" cy="19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746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关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TF dataset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 API</a:t>
            </a:r>
            <a:r>
              <a:rPr lang="zh-CN" altLang="en-US" dirty="0" smtClean="0"/>
              <a:t>的调用顺序最好以测试结果为准，但是有几条是通用的：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FF0000"/>
                </a:solidFill>
              </a:rPr>
              <a:t>Prefetch</a:t>
            </a:r>
            <a:r>
              <a:rPr lang="en-US" altLang="zh-CN" b="1" dirty="0" smtClean="0">
                <a:solidFill>
                  <a:srgbClr val="FF0000"/>
                </a:solidFill>
              </a:rPr>
              <a:t> API</a:t>
            </a:r>
            <a:r>
              <a:rPr lang="zh-CN" altLang="en-US" b="1" dirty="0" smtClean="0">
                <a:solidFill>
                  <a:srgbClr val="FF0000"/>
                </a:solidFill>
              </a:rPr>
              <a:t>在放在</a:t>
            </a:r>
            <a:r>
              <a:rPr lang="en-US" altLang="zh-CN" b="1" dirty="0" smtClean="0">
                <a:solidFill>
                  <a:srgbClr val="FF0000"/>
                </a:solidFill>
              </a:rPr>
              <a:t>transformation API</a:t>
            </a:r>
            <a:r>
              <a:rPr lang="zh-CN" altLang="en-US" b="1" dirty="0" smtClean="0">
                <a:solidFill>
                  <a:srgbClr val="FF0000"/>
                </a:solidFill>
              </a:rPr>
              <a:t>的最后。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尽</a:t>
            </a:r>
            <a:r>
              <a:rPr lang="zh-CN" altLang="en-US" b="1" dirty="0" smtClean="0">
                <a:solidFill>
                  <a:srgbClr val="FF0000"/>
                </a:solidFill>
              </a:rPr>
              <a:t>量用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vectorized</a:t>
            </a:r>
            <a:r>
              <a:rPr lang="en-US" altLang="zh-CN" b="1" dirty="0" smtClean="0">
                <a:solidFill>
                  <a:srgbClr val="FF0000"/>
                </a:solidFill>
              </a:rPr>
              <a:t> map</a:t>
            </a:r>
            <a:r>
              <a:rPr lang="zh-CN" altLang="en-US" b="1" dirty="0" smtClean="0">
                <a:solidFill>
                  <a:srgbClr val="FF0000"/>
                </a:solidFill>
              </a:rPr>
              <a:t>来解析原始样本，也就是先调用</a:t>
            </a:r>
            <a:r>
              <a:rPr lang="en-US" altLang="zh-CN" b="1" dirty="0" smtClean="0">
                <a:solidFill>
                  <a:srgbClr val="FF0000"/>
                </a:solidFill>
              </a:rPr>
              <a:t>batch</a:t>
            </a:r>
            <a:r>
              <a:rPr lang="zh-CN" altLang="en-US" b="1" dirty="0" smtClean="0">
                <a:solidFill>
                  <a:srgbClr val="FF0000"/>
                </a:solidFill>
              </a:rPr>
              <a:t>，再调用</a:t>
            </a:r>
            <a:r>
              <a:rPr lang="en-US" altLang="zh-CN" b="1" dirty="0" smtClean="0">
                <a:solidFill>
                  <a:srgbClr val="FF0000"/>
                </a:solidFill>
              </a:rPr>
              <a:t>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/>
              <a:t>这</a:t>
            </a:r>
            <a:r>
              <a:rPr lang="zh-CN" altLang="en-US" dirty="0" smtClean="0"/>
              <a:t>样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中提供的自定义解析函数比如前面代码的</a:t>
            </a:r>
            <a:r>
              <a:rPr lang="en-US" altLang="zh-CN" dirty="0" err="1" smtClean="0"/>
              <a:t>decode_tfrecord</a:t>
            </a:r>
            <a:r>
              <a:rPr lang="zh-CN" altLang="en-US" dirty="0" smtClean="0"/>
              <a:t>就是对一个</a:t>
            </a:r>
            <a:r>
              <a:rPr lang="en-US" altLang="zh-CN" dirty="0" smtClean="0"/>
              <a:t>mini batch</a:t>
            </a:r>
            <a:r>
              <a:rPr lang="zh-CN" altLang="en-US" dirty="0" smtClean="0"/>
              <a:t>的数据进行解析。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先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后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scalar map</a:t>
            </a:r>
            <a:r>
              <a:rPr lang="zh-CN" altLang="en-US" dirty="0" smtClean="0"/>
              <a:t>，自定义解析函数中处理的就是单个样本。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尽</a:t>
            </a:r>
            <a:r>
              <a:rPr lang="zh-CN" altLang="en-US" b="1" dirty="0" smtClean="0">
                <a:solidFill>
                  <a:srgbClr val="FF0000"/>
                </a:solidFill>
              </a:rPr>
              <a:t>量使用</a:t>
            </a:r>
            <a:r>
              <a:rPr lang="en-US" altLang="zh-CN" b="1" dirty="0" smtClean="0">
                <a:solidFill>
                  <a:srgbClr val="FF0000"/>
                </a:solidFill>
              </a:rPr>
              <a:t>cache API</a:t>
            </a:r>
            <a:r>
              <a:rPr lang="zh-CN" altLang="en-US" b="1" dirty="0" smtClean="0">
                <a:solidFill>
                  <a:srgbClr val="FF0000"/>
                </a:solidFill>
              </a:rPr>
              <a:t>来缓存处理完的特征和</a:t>
            </a:r>
            <a:r>
              <a:rPr lang="en-US" altLang="zh-CN" b="1" dirty="0" smtClean="0">
                <a:solidFill>
                  <a:srgbClr val="FF0000"/>
                </a:solidFill>
              </a:rPr>
              <a:t>label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3"/>
            <a:r>
              <a:rPr lang="en-US" altLang="zh-CN" b="1" dirty="0"/>
              <a:t>c</a:t>
            </a:r>
            <a:r>
              <a:rPr lang="en-US" altLang="zh-CN" b="1" dirty="0" smtClean="0"/>
              <a:t>ache API</a:t>
            </a:r>
            <a:r>
              <a:rPr lang="zh-CN" altLang="en-US" b="1" dirty="0" smtClean="0"/>
              <a:t>要在</a:t>
            </a:r>
            <a:r>
              <a:rPr lang="en-US" altLang="zh-CN" b="1" dirty="0" smtClean="0"/>
              <a:t>repeat API</a:t>
            </a:r>
            <a:r>
              <a:rPr lang="zh-CN" altLang="en-US" b="1" dirty="0" smtClean="0"/>
              <a:t>之前，否则每个</a:t>
            </a:r>
            <a:r>
              <a:rPr lang="en-US" altLang="zh-CN" b="1" dirty="0" smtClean="0"/>
              <a:t>epoch</a:t>
            </a:r>
            <a:r>
              <a:rPr lang="zh-CN" altLang="en-US" b="1" dirty="0"/>
              <a:t>训</a:t>
            </a:r>
            <a:r>
              <a:rPr lang="zh-CN" altLang="en-US" b="1" dirty="0" smtClean="0"/>
              <a:t>练都会近线性增加</a:t>
            </a:r>
            <a:r>
              <a:rPr lang="en-US" altLang="zh-CN" b="1" dirty="0" smtClean="0"/>
              <a:t>RAM</a:t>
            </a:r>
            <a:r>
              <a:rPr lang="zh-CN" altLang="en-US" b="1" dirty="0" smtClean="0"/>
              <a:t>内存的使用。</a:t>
            </a:r>
            <a:endParaRPr lang="en-US" altLang="zh-CN" b="1" dirty="0" smtClean="0"/>
          </a:p>
          <a:p>
            <a:pPr lvl="3"/>
            <a:r>
              <a:rPr lang="zh-CN" altLang="en-US" b="1" dirty="0"/>
              <a:t>如果数据集比较</a:t>
            </a:r>
            <a:r>
              <a:rPr lang="zh-CN" altLang="en-US" b="1" dirty="0" smtClean="0"/>
              <a:t>大</a:t>
            </a:r>
            <a:r>
              <a:rPr lang="zh-CN" altLang="en-US" b="1" dirty="0"/>
              <a:t>比</a:t>
            </a:r>
            <a:r>
              <a:rPr lang="zh-CN" altLang="en-US" b="1" dirty="0" smtClean="0"/>
              <a:t>如和</a:t>
            </a:r>
            <a:r>
              <a:rPr lang="en-US" altLang="zh-CN" b="1" dirty="0" smtClean="0"/>
              <a:t>RAM</a:t>
            </a:r>
            <a:r>
              <a:rPr lang="zh-CN" altLang="en-US" b="1" dirty="0" smtClean="0"/>
              <a:t>大小差不多，不</a:t>
            </a:r>
            <a:r>
              <a:rPr lang="zh-CN" altLang="en-US" b="1" dirty="0"/>
              <a:t>要用</a:t>
            </a:r>
            <a:r>
              <a:rPr lang="en-US" altLang="zh-CN" b="1" dirty="0" smtClean="0"/>
              <a:t>cache() API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TF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dataset API</a:t>
            </a:r>
            <a:r>
              <a:rPr lang="zh-CN" altLang="en-US" b="1" dirty="0"/>
              <a:t>如</a:t>
            </a:r>
            <a:r>
              <a:rPr lang="zh-CN" altLang="en-US" b="1" dirty="0" smtClean="0"/>
              <a:t>果从</a:t>
            </a:r>
            <a:r>
              <a:rPr lang="en-US" altLang="zh-CN" b="1" dirty="0" err="1" smtClean="0"/>
              <a:t>linux</a:t>
            </a:r>
            <a:r>
              <a:rPr lang="zh-CN" altLang="en-US" b="1" dirty="0" smtClean="0"/>
              <a:t>的本地文件系统读取文件或者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数据集到本地文件系统，是否是</a:t>
            </a:r>
            <a:r>
              <a:rPr lang="en-US" altLang="zh-CN" b="1" dirty="0" smtClean="0"/>
              <a:t>direct IO</a:t>
            </a:r>
            <a:r>
              <a:rPr lang="zh-CN" altLang="en-US" b="1" dirty="0" smtClean="0"/>
              <a:t>？（</a:t>
            </a:r>
            <a:r>
              <a:rPr lang="zh-CN" altLang="en-US" dirty="0"/>
              <a:t>具体细</a:t>
            </a:r>
            <a:r>
              <a:rPr lang="zh-CN" altLang="en-US" dirty="0" smtClean="0"/>
              <a:t>节参</a:t>
            </a:r>
            <a:r>
              <a:rPr lang="zh-CN" altLang="en-US" dirty="0"/>
              <a:t>考本页的注</a:t>
            </a:r>
            <a:r>
              <a:rPr lang="zh-CN" altLang="en-US" dirty="0" smtClean="0"/>
              <a:t>释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3"/>
            <a:r>
              <a:rPr lang="zh-CN" altLang="en-US" b="1" dirty="0"/>
              <a:t>不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Direct IO</a:t>
            </a:r>
            <a:r>
              <a:rPr lang="zh-CN" altLang="en-US" b="1" dirty="0" smtClean="0"/>
              <a:t>，因此读写文件都会用到</a:t>
            </a:r>
            <a:r>
              <a:rPr lang="en-US" altLang="zh-CN" b="1" dirty="0" smtClean="0"/>
              <a:t>Linux Kernel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page cache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3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的时候，需要保证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到每台训练实例上的数据集大小比单个实例的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小；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 smtClean="0"/>
              <a:t>pipe mode</a:t>
            </a:r>
            <a:r>
              <a:rPr lang="zh-CN" altLang="en-US" dirty="0" smtClean="0"/>
              <a:t>的时候，若满足上面这个条件，则可以利用</a:t>
            </a:r>
            <a:r>
              <a:rPr lang="en-US" altLang="zh-CN" dirty="0" smtClean="0"/>
              <a:t>cache API</a:t>
            </a:r>
            <a:r>
              <a:rPr lang="zh-CN" altLang="en-US" dirty="0" smtClean="0"/>
              <a:t>把数据集缓存在用户态内存从第二个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开始加速训练。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当需要</a:t>
            </a:r>
            <a:r>
              <a:rPr lang="en-US" altLang="zh-CN" b="1" dirty="0">
                <a:solidFill>
                  <a:srgbClr val="FF0000"/>
                </a:solidFill>
              </a:rPr>
              <a:t>TF dataset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cache API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shuffle API</a:t>
            </a:r>
            <a:r>
              <a:rPr lang="zh-CN" altLang="en-US" b="1" dirty="0">
                <a:solidFill>
                  <a:srgbClr val="FF0000"/>
                </a:solidFill>
              </a:rPr>
              <a:t>同时调用的时候</a:t>
            </a:r>
            <a:r>
              <a:rPr lang="zh-CN" altLang="en-US" dirty="0"/>
              <a:t>，可以参考如下的顺序：</a:t>
            </a:r>
            <a:endParaRPr lang="en-US" altLang="zh-CN" dirty="0"/>
          </a:p>
          <a:p>
            <a:pPr lvl="2"/>
            <a:r>
              <a:rPr lang="en-US" b="1" dirty="0"/>
              <a:t>create dataset----</a:t>
            </a:r>
            <a:r>
              <a:rPr lang="en-US" altLang="zh-CN" b="1" dirty="0"/>
              <a:t>cache---</a:t>
            </a:r>
            <a:r>
              <a:rPr lang="en-US" b="1" dirty="0"/>
              <a:t>-shuffle--batch—map----repeat----</a:t>
            </a:r>
            <a:r>
              <a:rPr lang="en-US" b="1" dirty="0" err="1"/>
              <a:t>prefetch</a:t>
            </a:r>
            <a:endParaRPr lang="en-US" b="1" dirty="0"/>
          </a:p>
          <a:p>
            <a:pPr lvl="2"/>
            <a:r>
              <a:rPr lang="zh-CN" altLang="en-US" dirty="0"/>
              <a:t>具体细节和原因参考本页的注释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TF dataset</a:t>
            </a:r>
            <a:r>
              <a:rPr lang="zh-CN" altLang="en-US" dirty="0"/>
              <a:t>中的</a:t>
            </a:r>
            <a:r>
              <a:rPr lang="en-US" altLang="zh-CN" dirty="0"/>
              <a:t>transformation API</a:t>
            </a:r>
            <a:r>
              <a:rPr lang="zh-CN" altLang="en-US" dirty="0"/>
              <a:t>涉及到的并行度以及</a:t>
            </a:r>
            <a:r>
              <a:rPr lang="en-US" altLang="zh-CN" dirty="0"/>
              <a:t>size</a:t>
            </a:r>
            <a:r>
              <a:rPr lang="zh-CN" altLang="en-US" dirty="0"/>
              <a:t>相关的参数，</a:t>
            </a:r>
            <a:r>
              <a:rPr lang="zh-CN" altLang="en-US" b="1" dirty="0"/>
              <a:t>建议使用</a:t>
            </a:r>
            <a:r>
              <a:rPr lang="en-US" altLang="zh-CN" b="1" dirty="0" err="1"/>
              <a:t>tf.data.experimental.AUTOTUNE</a:t>
            </a:r>
            <a:r>
              <a:rPr lang="zh-CN" altLang="en-US" b="1" dirty="0"/>
              <a:t>来让</a:t>
            </a:r>
            <a:r>
              <a:rPr lang="en-US" altLang="zh-CN" b="1" dirty="0"/>
              <a:t>TF</a:t>
            </a:r>
            <a:r>
              <a:rPr lang="zh-CN" altLang="en-US" b="1" dirty="0"/>
              <a:t>来自动动态调整作为起点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设置了</a:t>
            </a:r>
            <a:r>
              <a:rPr lang="en-US" altLang="zh-CN" dirty="0" err="1"/>
              <a:t>tf.data.experimental.AUTOTUNE</a:t>
            </a:r>
            <a:r>
              <a:rPr lang="zh-CN" altLang="en-US" dirty="0"/>
              <a:t>，</a:t>
            </a:r>
            <a:r>
              <a:rPr lang="en-US" altLang="zh-CN" dirty="0"/>
              <a:t>TF</a:t>
            </a:r>
            <a:r>
              <a:rPr lang="zh-CN" altLang="en-US" dirty="0"/>
              <a:t>相对要保守一点，可以自己手动调整对应的</a:t>
            </a:r>
            <a:r>
              <a:rPr lang="en-US" altLang="zh-CN" dirty="0"/>
              <a:t>size</a:t>
            </a:r>
            <a:r>
              <a:rPr lang="zh-CN" altLang="en-US" dirty="0"/>
              <a:t>或者并行度，可能训练速度更好。</a:t>
            </a:r>
            <a:endParaRPr lang="en-US" altLang="zh-CN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 err="1"/>
              <a:t>tfrecord</a:t>
            </a:r>
            <a:r>
              <a:rPr lang="zh-CN" altLang="en-US" b="1" dirty="0"/>
              <a:t>格式文件比</a:t>
            </a:r>
            <a:r>
              <a:rPr lang="en-US" altLang="zh-CN" b="1" dirty="0" err="1"/>
              <a:t>libsvm</a:t>
            </a:r>
            <a:r>
              <a:rPr lang="zh-CN" altLang="en-US" b="1" dirty="0"/>
              <a:t>格式文件训练效率更高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err="1" smtClean="0"/>
              <a:t>Libsvm</a:t>
            </a:r>
            <a:r>
              <a:rPr lang="zh-CN" altLang="en-US" dirty="0" smtClean="0"/>
              <a:t>格式转换为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格式的时间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格式文件训练的时间） </a:t>
            </a:r>
            <a:r>
              <a:rPr lang="en-US" altLang="zh-CN" dirty="0" smtClean="0"/>
              <a:t>vs </a:t>
            </a:r>
            <a:r>
              <a:rPr lang="zh-CN" altLang="en-US" dirty="0"/>
              <a:t>直</a:t>
            </a:r>
            <a:r>
              <a:rPr lang="zh-CN" altLang="en-US" dirty="0" smtClean="0"/>
              <a:t>接用</a:t>
            </a:r>
            <a:r>
              <a:rPr lang="en-US" altLang="zh-CN" dirty="0" err="1" smtClean="0"/>
              <a:t>libsvm</a:t>
            </a:r>
            <a:r>
              <a:rPr lang="zh-CN" altLang="en-US" dirty="0" smtClean="0"/>
              <a:t>格式文件训练的时间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当训练文件的数量比较多的时候，</a:t>
            </a:r>
            <a:r>
              <a:rPr lang="en-US" altLang="zh-CN" dirty="0" smtClean="0"/>
              <a:t>file mode vs pipe mode</a:t>
            </a:r>
            <a:r>
              <a:rPr lang="zh-CN" altLang="en-US" dirty="0" smtClean="0"/>
              <a:t>谁更快？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拿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dirty="0" err="1" smtClean="0"/>
              <a:t>tfrecorddataset</a:t>
            </a:r>
            <a:r>
              <a:rPr 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来举例，在其他的</a:t>
            </a:r>
            <a:r>
              <a:rPr lang="en-US" altLang="zh-CN" dirty="0" smtClean="0"/>
              <a:t>dataset API</a:t>
            </a:r>
            <a:r>
              <a:rPr lang="zh-CN" altLang="en-US" dirty="0" smtClean="0"/>
              <a:t>基本一样的前提下，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更快。</a:t>
            </a:r>
            <a:r>
              <a:rPr lang="zh-CN" altLang="en-US" dirty="0"/>
              <a:t>主要的区别就是</a:t>
            </a:r>
            <a:r>
              <a:rPr lang="en-US" dirty="0" err="1"/>
              <a:t>pipemodedataset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和</a:t>
            </a:r>
            <a:r>
              <a:rPr lang="en-US" dirty="0" err="1"/>
              <a:t>tfrecorddataset</a:t>
            </a:r>
            <a:r>
              <a:rPr lang="en-US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dirty="0" err="1" smtClean="0"/>
              <a:t>tfrecorddataset</a:t>
            </a:r>
            <a:r>
              <a:rPr 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</a:t>
            </a:r>
            <a:r>
              <a:rPr lang="zh-CN" altLang="en-US" dirty="0"/>
              <a:t>以设</a:t>
            </a:r>
            <a:r>
              <a:rPr lang="zh-CN" altLang="en-US" dirty="0" smtClean="0"/>
              <a:t>置</a:t>
            </a:r>
            <a:r>
              <a:rPr lang="en-US" altLang="zh-CN" dirty="0" err="1"/>
              <a:t>num_parallel_reads</a:t>
            </a:r>
            <a:r>
              <a:rPr lang="zh-CN" altLang="en-US" dirty="0" smtClean="0"/>
              <a:t>来</a:t>
            </a:r>
            <a:r>
              <a:rPr lang="zh-CN" altLang="en-US" dirty="0"/>
              <a:t>并行读</a:t>
            </a:r>
            <a:r>
              <a:rPr lang="zh-CN" altLang="en-US" dirty="0" smtClean="0"/>
              <a:t>取多个文件的数</a:t>
            </a:r>
            <a:r>
              <a:rPr lang="zh-CN" altLang="en-US" dirty="0"/>
              <a:t>据</a:t>
            </a:r>
            <a:r>
              <a:rPr lang="zh-CN" altLang="en-US" dirty="0" smtClean="0"/>
              <a:t>，</a:t>
            </a:r>
            <a:r>
              <a:rPr lang="zh-CN" altLang="en-US" dirty="0"/>
              <a:t>还</a:t>
            </a:r>
            <a:r>
              <a:rPr lang="zh-CN" altLang="en-US" dirty="0" smtClean="0"/>
              <a:t>可</a:t>
            </a:r>
            <a:r>
              <a:rPr lang="zh-CN" altLang="en-US" dirty="0"/>
              <a:t>以设</a:t>
            </a:r>
            <a:r>
              <a:rPr lang="zh-CN" altLang="en-US" dirty="0" smtClean="0"/>
              <a:t>置</a:t>
            </a:r>
            <a:r>
              <a:rPr lang="en-US" dirty="0" err="1" smtClean="0"/>
              <a:t>buffer_size</a:t>
            </a:r>
            <a:r>
              <a:rPr lang="zh-CN" altLang="en-US" dirty="0"/>
              <a:t>来优化数据读取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dirty="0" err="1" smtClean="0"/>
              <a:t>Pipemodedataset</a:t>
            </a:r>
            <a:r>
              <a:rPr 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则没有类似上面的参数来加速数据的读取。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也就是说</a:t>
            </a:r>
            <a:r>
              <a:rPr lang="en-US" altLang="zh-CN" b="1" dirty="0" err="1" smtClean="0"/>
              <a:t>pipemode</a:t>
            </a:r>
            <a:r>
              <a:rPr lang="zh-CN" altLang="en-US" b="1" dirty="0" smtClean="0"/>
              <a:t>更适合读取数量不多，但是每个文件都很大的场景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b="1" dirty="0"/>
              <a:t>优</a:t>
            </a:r>
            <a:r>
              <a:rPr lang="zh-CN" altLang="en-US" b="1" dirty="0" smtClean="0"/>
              <a:t>化</a:t>
            </a:r>
            <a:r>
              <a:rPr lang="zh-CN" altLang="en-US" b="1" dirty="0"/>
              <a:t>建议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在训练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外</a:t>
            </a:r>
            <a:r>
              <a:rPr lang="zh-CN" altLang="en-US" dirty="0"/>
              <a:t>面比如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Sagemaker</a:t>
            </a:r>
            <a:r>
              <a:rPr lang="en-US" altLang="zh-CN" dirty="0" smtClean="0"/>
              <a:t> processing job </a:t>
            </a:r>
            <a:r>
              <a:rPr lang="zh-CN" altLang="en-US" dirty="0" smtClean="0"/>
              <a:t>来利用</a:t>
            </a:r>
            <a:r>
              <a:rPr lang="en-US" altLang="zh-CN" dirty="0" err="1" smtClean="0"/>
              <a:t>serverless</a:t>
            </a:r>
            <a:r>
              <a:rPr lang="en-US" altLang="zh-CN" dirty="0" smtClean="0"/>
              <a:t> </a:t>
            </a:r>
            <a:r>
              <a:rPr lang="en-US" dirty="0" smtClean="0"/>
              <a:t>spark</a:t>
            </a:r>
            <a:r>
              <a:rPr lang="zh-CN" altLang="en-US" dirty="0" smtClean="0"/>
              <a:t>集群做如下的处理：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把</a:t>
            </a:r>
            <a:r>
              <a:rPr lang="zh-CN" altLang="en-US" b="1" dirty="0"/>
              <a:t>训练数据集</a:t>
            </a:r>
            <a:r>
              <a:rPr lang="zh-CN" altLang="en-US" b="1" dirty="0" smtClean="0"/>
              <a:t>的多个文件根据类别拼</a:t>
            </a:r>
            <a:r>
              <a:rPr lang="zh-CN" altLang="en-US" b="1" dirty="0"/>
              <a:t>接</a:t>
            </a:r>
            <a:r>
              <a:rPr lang="zh-CN" altLang="en-US" b="1" dirty="0" smtClean="0"/>
              <a:t>为更大</a:t>
            </a:r>
            <a:r>
              <a:rPr lang="zh-CN" altLang="en-US" b="1" dirty="0"/>
              <a:t>的文</a:t>
            </a:r>
            <a:r>
              <a:rPr lang="zh-CN" altLang="en-US" b="1" dirty="0" smtClean="0"/>
              <a:t>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把</a:t>
            </a:r>
            <a:r>
              <a:rPr lang="zh-CN" altLang="en-US" dirty="0"/>
              <a:t>训练集的类</a:t>
            </a:r>
            <a:r>
              <a:rPr lang="zh-CN" altLang="en-US" dirty="0" smtClean="0"/>
              <a:t>别通过过采样来弄的尽量均衡；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对类别均衡的样本集进行</a:t>
            </a:r>
            <a:r>
              <a:rPr lang="en-US" dirty="0" smtClean="0"/>
              <a:t>Shuffle</a:t>
            </a:r>
            <a:r>
              <a:rPr lang="zh-CN" altLang="en-US" dirty="0" smtClean="0"/>
              <a:t>并保存到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；</a:t>
            </a:r>
            <a:endParaRPr lang="en-US" dirty="0" smtClean="0"/>
          </a:p>
          <a:p>
            <a:pPr lvl="3"/>
            <a:r>
              <a:rPr lang="zh-CN" altLang="en-US" dirty="0"/>
              <a:t>最后</a:t>
            </a:r>
            <a:r>
              <a:rPr lang="zh-CN" altLang="en-US" dirty="0" smtClean="0"/>
              <a:t>交</a:t>
            </a:r>
            <a:r>
              <a:rPr lang="zh-CN" altLang="en-US" dirty="0"/>
              <a:t>给</a:t>
            </a:r>
            <a:r>
              <a:rPr lang="en-US" dirty="0" err="1" smtClean="0"/>
              <a:t>S</a:t>
            </a:r>
            <a:r>
              <a:rPr lang="en-US" altLang="zh-CN" dirty="0" err="1" smtClean="0"/>
              <a:t>agemaker</a:t>
            </a:r>
            <a:r>
              <a:rPr lang="en-US" dirty="0" smtClean="0"/>
              <a:t> </a:t>
            </a:r>
            <a:r>
              <a:rPr lang="zh-CN" altLang="en-US" dirty="0" smtClean="0"/>
              <a:t>来</a:t>
            </a:r>
            <a:r>
              <a:rPr lang="zh-CN" altLang="en-US" dirty="0"/>
              <a:t>训练。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经过了尽可能的</a:t>
            </a:r>
            <a:r>
              <a:rPr lang="en-US" altLang="zh-CN" dirty="0" smtClean="0"/>
              <a:t>input data pipeline</a:t>
            </a:r>
            <a:r>
              <a:rPr lang="zh-CN" altLang="en-US" dirty="0" smtClean="0"/>
              <a:t>优化后，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设备的训练使用率仍然不高？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很可能的原因就是模型本身太小</a:t>
            </a:r>
            <a:r>
              <a:rPr lang="zh-CN" altLang="en-US" dirty="0" smtClean="0"/>
              <a:t>（尤其是对于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使用率低的情况），单个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的计算很快就结束。也就是单个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的计算</a:t>
            </a:r>
            <a:r>
              <a:rPr lang="zh-CN" altLang="en-US" dirty="0"/>
              <a:t>相对于</a:t>
            </a:r>
            <a:r>
              <a:rPr lang="en-US" altLang="zh-CN" dirty="0" smtClean="0"/>
              <a:t>prepare batch</a:t>
            </a:r>
            <a:r>
              <a:rPr lang="zh-CN" altLang="en-US" dirty="0"/>
              <a:t>来</a:t>
            </a:r>
            <a:r>
              <a:rPr lang="zh-CN" altLang="en-US" dirty="0" smtClean="0"/>
              <a:t>说太快。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个时候</a:t>
            </a:r>
            <a:r>
              <a:rPr lang="zh-CN" altLang="en-US" b="1" dirty="0" smtClean="0"/>
              <a:t>把模型本身变深或者变宽能看到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使用率的明显提升</a:t>
            </a:r>
            <a:r>
              <a:rPr lang="zh-CN" altLang="en-US" dirty="0" smtClean="0"/>
              <a:t>。当然要综合考虑模型评价效果。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要为了提升</a:t>
            </a:r>
            <a:r>
              <a:rPr lang="en-US" altLang="zh-CN" b="1" dirty="0" smtClean="0">
                <a:solidFill>
                  <a:srgbClr val="FF0000"/>
                </a:solidFill>
              </a:rPr>
              <a:t>GPU</a:t>
            </a:r>
            <a:r>
              <a:rPr lang="zh-CN" altLang="en-US" b="1" dirty="0" smtClean="0">
                <a:solidFill>
                  <a:srgbClr val="FF0000"/>
                </a:solidFill>
              </a:rPr>
              <a:t>使用率而刻意把模型变大，这个是需要权衡的。一般来说模型大小满足业务需求指标就可以。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对</a:t>
            </a:r>
            <a:r>
              <a:rPr lang="zh-CN" altLang="en-US" b="1" dirty="0" smtClean="0"/>
              <a:t>于纯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训练方式来说，更建议使用前面提到的使用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intra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inter</a:t>
            </a:r>
            <a:r>
              <a:rPr lang="zh-CN" altLang="en-US" b="1" dirty="0" smtClean="0"/>
              <a:t>并行度设置配合</a:t>
            </a:r>
            <a:r>
              <a:rPr lang="en-US" altLang="zh-CN" b="1" dirty="0" smtClean="0"/>
              <a:t>MKL-DNN</a:t>
            </a:r>
            <a:r>
              <a:rPr lang="zh-CN" altLang="en-US" b="1" dirty="0" smtClean="0"/>
              <a:t>的绑定策略环境变量来调整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当的提高</a:t>
            </a:r>
            <a:r>
              <a:rPr lang="en-US" altLang="zh-CN" dirty="0" smtClean="0"/>
              <a:t>mini batch size</a:t>
            </a:r>
            <a:r>
              <a:rPr lang="zh-CN" altLang="en-US" dirty="0" smtClean="0"/>
              <a:t>也能一定程度提升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CPU</a:t>
            </a:r>
            <a:r>
              <a:rPr lang="zh-CN" altLang="en-US" dirty="0"/>
              <a:t>使用</a:t>
            </a:r>
            <a:r>
              <a:rPr lang="zh-CN" altLang="en-US" dirty="0" smtClean="0"/>
              <a:t>率，但是</a:t>
            </a:r>
            <a:r>
              <a:rPr lang="en-US" altLang="zh-CN" dirty="0" smtClean="0"/>
              <a:t>mini batch 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learning rate</a:t>
            </a:r>
            <a:r>
              <a:rPr lang="zh-CN" altLang="en-US" dirty="0" smtClean="0"/>
              <a:t>以及模型评价效果有很大关系，要慎重调整或者利用超参数调优。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9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混合精</a:t>
            </a:r>
            <a:r>
              <a:rPr lang="zh-CN" altLang="en-US" dirty="0" smtClean="0"/>
              <a:t>度训练：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用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上进行自动混合精度训练，能在模型精度几乎不怎么降低的情况下显著提升训练速度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是支持</a:t>
            </a:r>
            <a:r>
              <a:rPr lang="en-US" altLang="zh-CN" dirty="0" smtClean="0"/>
              <a:t>tensor core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tensor core</a:t>
            </a:r>
            <a:r>
              <a:rPr lang="zh-CN" altLang="en-US" dirty="0" smtClean="0"/>
              <a:t>就是用来做混合精度计算的。为了能</a:t>
            </a:r>
            <a:r>
              <a:rPr lang="en-US" altLang="zh-CN" dirty="0" smtClean="0"/>
              <a:t>activate tensor core</a:t>
            </a:r>
            <a:r>
              <a:rPr lang="zh-CN" altLang="en-US" dirty="0" smtClean="0"/>
              <a:t>来计算，在</a:t>
            </a:r>
            <a:r>
              <a:rPr lang="en-US" altLang="zh-CN" dirty="0" smtClean="0"/>
              <a:t>TF</a:t>
            </a:r>
            <a:r>
              <a:rPr lang="zh-CN" altLang="en-US" dirty="0" smtClean="0"/>
              <a:t>中需要：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使用能支持自动开启混合精度训练的框架的版本</a:t>
            </a:r>
            <a:r>
              <a:rPr lang="zh-CN" altLang="en-US" dirty="0" smtClean="0"/>
              <a:t>，比如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1.14</a:t>
            </a:r>
            <a:r>
              <a:rPr lang="zh-CN" altLang="en-US" dirty="0" smtClean="0"/>
              <a:t>开始支持，只需要用下面的语句来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你原本的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tf.train.experimental.enable_mixed_precision_graph_rewrite</a:t>
            </a:r>
            <a:r>
              <a:rPr lang="en-US" altLang="zh-CN" dirty="0" smtClean="0"/>
              <a:t>(optimizer)</a:t>
            </a:r>
          </a:p>
          <a:p>
            <a:pPr lvl="2"/>
            <a:r>
              <a:rPr lang="zh-CN" altLang="en-US" dirty="0" smtClean="0"/>
              <a:t>神经网络中的一些与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有关的参数，比如对于全连接层的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input size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output size</a:t>
            </a:r>
            <a:r>
              <a:rPr lang="zh-CN" altLang="en-US" dirty="0" smtClean="0"/>
              <a:t>都需要是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的倍数，对于卷积层的</a:t>
            </a:r>
            <a:r>
              <a:rPr lang="en-US" altLang="zh-CN" dirty="0" smtClean="0"/>
              <a:t>input channel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output channel</a:t>
            </a:r>
            <a:r>
              <a:rPr lang="zh-CN" altLang="en-US" dirty="0" smtClean="0"/>
              <a:t>（就是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个数）需要是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的倍数，对于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需要是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的倍数。</a:t>
            </a:r>
          </a:p>
          <a:p>
            <a:pPr lvl="1"/>
            <a:r>
              <a:rPr lang="zh-CN" altLang="en-US" b="1" dirty="0" smtClean="0"/>
              <a:t>在模型复杂度比较低，</a:t>
            </a:r>
            <a:r>
              <a:rPr lang="en-US" b="1" dirty="0" smtClean="0"/>
              <a:t>GPU</a:t>
            </a:r>
            <a:r>
              <a:rPr lang="zh-CN" altLang="en-US" b="1" dirty="0" smtClean="0"/>
              <a:t>使用率比较少的时候，混合精度训练的优势体现不出来</a:t>
            </a:r>
            <a:r>
              <a:rPr lang="zh-CN" altLang="en-US" dirty="0" smtClean="0"/>
              <a:t>。因为那个时候在</a:t>
            </a:r>
            <a:r>
              <a:rPr lang="en-US" dirty="0" smtClean="0"/>
              <a:t>CPU</a:t>
            </a:r>
            <a:r>
              <a:rPr lang="zh-CN" altLang="en-US" dirty="0" smtClean="0"/>
              <a:t>上准备数据占每个</a:t>
            </a:r>
            <a:r>
              <a:rPr lang="en-US" dirty="0" smtClean="0"/>
              <a:t>step</a:t>
            </a:r>
            <a:r>
              <a:rPr lang="zh-CN" altLang="en-US" dirty="0" smtClean="0"/>
              <a:t>训练时间的大部头。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当模型复杂度比较高，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使用率高的时候，混合精度训练提速就很明显</a:t>
            </a:r>
            <a:r>
              <a:rPr lang="zh-CN" altLang="en-US" dirty="0" smtClean="0"/>
              <a:t>。（可以参考本页注释中的日志）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2636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总结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87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863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err="1" smtClean="0"/>
              <a:t>Sagemaker</a:t>
            </a:r>
            <a:r>
              <a:rPr lang="zh-CN" altLang="en-US" dirty="0"/>
              <a:t>中</a:t>
            </a:r>
            <a:r>
              <a:rPr lang="zh-CN" altLang="en-US" dirty="0" smtClean="0"/>
              <a:t>进行训练的话，</a:t>
            </a:r>
            <a:r>
              <a:rPr lang="zh-CN" altLang="en-US" b="1" dirty="0" smtClean="0"/>
              <a:t>建议的训练尝试顺序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1"/>
            <a:r>
              <a:rPr lang="zh-CN" altLang="en-US" dirty="0" smtClean="0"/>
              <a:t>先单机多</a:t>
            </a:r>
            <a:r>
              <a:rPr lang="en-US" dirty="0" smtClean="0"/>
              <a:t>CPU</a:t>
            </a:r>
            <a:r>
              <a:rPr lang="zh-CN" altLang="en-US" dirty="0" smtClean="0"/>
              <a:t>或者单机单</a:t>
            </a:r>
            <a:r>
              <a:rPr lang="en-US" dirty="0" smtClean="0"/>
              <a:t>GPU</a:t>
            </a:r>
            <a:r>
              <a:rPr lang="zh-CN" altLang="en-US" dirty="0" smtClean="0"/>
              <a:t>来训练，如果</a:t>
            </a:r>
            <a:r>
              <a:rPr lang="en-US" dirty="0" smtClean="0"/>
              <a:t>CPU</a:t>
            </a:r>
            <a:r>
              <a:rPr lang="zh-CN" altLang="en-US" dirty="0" smtClean="0"/>
              <a:t>或者</a:t>
            </a:r>
            <a:r>
              <a:rPr lang="en-US" dirty="0" smtClean="0"/>
              <a:t>GPU</a:t>
            </a:r>
            <a:r>
              <a:rPr lang="zh-CN" altLang="en-US" dirty="0" smtClean="0"/>
              <a:t>卡的使用率很高比如快到</a:t>
            </a:r>
            <a:r>
              <a:rPr lang="en-US" dirty="0" smtClean="0"/>
              <a:t>90%</a:t>
            </a:r>
            <a:r>
              <a:rPr lang="zh-CN" altLang="en-US" dirty="0" smtClean="0"/>
              <a:t>，尝试下一步。</a:t>
            </a:r>
            <a:endParaRPr lang="en-US" dirty="0" smtClean="0"/>
          </a:p>
          <a:p>
            <a:pPr lvl="1"/>
            <a:r>
              <a:rPr lang="zh-CN" altLang="en-US" dirty="0" smtClean="0"/>
              <a:t>单机更多的</a:t>
            </a:r>
            <a:r>
              <a:rPr lang="en-US" dirty="0" smtClean="0"/>
              <a:t>CPU</a:t>
            </a:r>
            <a:r>
              <a:rPr lang="zh-CN" altLang="en-US" dirty="0" smtClean="0"/>
              <a:t>或者单机更多的</a:t>
            </a:r>
            <a:r>
              <a:rPr lang="en-US" dirty="0" smtClean="0"/>
              <a:t>GPU</a:t>
            </a:r>
            <a:r>
              <a:rPr lang="zh-CN" altLang="en-US" dirty="0" smtClean="0"/>
              <a:t>卡（当前</a:t>
            </a:r>
            <a:r>
              <a:rPr lang="en-US" dirty="0" smtClean="0"/>
              <a:t>AWS</a:t>
            </a:r>
            <a:r>
              <a:rPr lang="zh-CN" altLang="en-US" dirty="0" smtClean="0"/>
              <a:t>的</a:t>
            </a:r>
            <a:r>
              <a:rPr lang="en-US" dirty="0" smtClean="0"/>
              <a:t>GPU</a:t>
            </a:r>
            <a:r>
              <a:rPr lang="zh-CN" altLang="en-US" dirty="0" smtClean="0"/>
              <a:t>实例最多是</a:t>
            </a:r>
            <a:r>
              <a:rPr lang="en-US" dirty="0" smtClean="0"/>
              <a:t>8</a:t>
            </a:r>
            <a:r>
              <a:rPr lang="zh-CN" altLang="en-US" dirty="0" smtClean="0"/>
              <a:t>卡）来训练，继续观察</a:t>
            </a:r>
            <a:r>
              <a:rPr lang="en-US" dirty="0" smtClean="0"/>
              <a:t>CPU</a:t>
            </a:r>
            <a:r>
              <a:rPr lang="zh-CN" altLang="en-US" dirty="0" smtClean="0"/>
              <a:t>和</a:t>
            </a:r>
            <a:r>
              <a:rPr lang="en-US" dirty="0" smtClean="0"/>
              <a:t>GPU</a:t>
            </a:r>
            <a:r>
              <a:rPr lang="zh-CN" altLang="en-US" dirty="0" smtClean="0"/>
              <a:t>卡的使用率是否很高比如达到单机最大的</a:t>
            </a:r>
            <a:r>
              <a:rPr lang="en-US" dirty="0" smtClean="0"/>
              <a:t>CPU</a:t>
            </a:r>
            <a:r>
              <a:rPr lang="zh-CN" altLang="en-US" dirty="0" smtClean="0"/>
              <a:t>数量或者单机最大的</a:t>
            </a:r>
            <a:r>
              <a:rPr lang="en-US" dirty="0" smtClean="0"/>
              <a:t>GPU</a:t>
            </a:r>
            <a:r>
              <a:rPr lang="zh-CN" altLang="en-US" dirty="0" smtClean="0"/>
              <a:t>卡数量，如果是尝试下一步。</a:t>
            </a:r>
            <a:endParaRPr lang="en-US" dirty="0" smtClean="0"/>
          </a:p>
          <a:p>
            <a:pPr lvl="1"/>
            <a:r>
              <a:rPr lang="zh-CN" altLang="en-US" dirty="0" smtClean="0"/>
              <a:t>多机多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或者多机多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卡的分布式训练：</a:t>
            </a:r>
            <a:endParaRPr lang="en-US" dirty="0" smtClean="0"/>
          </a:p>
          <a:p>
            <a:pPr lvl="2"/>
            <a:r>
              <a:rPr lang="zh-CN" altLang="en-US" dirty="0" smtClean="0"/>
              <a:t>不管使用</a:t>
            </a:r>
            <a:r>
              <a:rPr lang="en-US" altLang="zh-CN" dirty="0" smtClean="0"/>
              <a:t>PS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方式，都需要修改一些代码，而且对于</a:t>
            </a:r>
            <a:r>
              <a:rPr lang="en-US" dirty="0" err="1" smtClean="0"/>
              <a:t>tensorflow</a:t>
            </a:r>
            <a:r>
              <a:rPr lang="zh-CN" altLang="en-US" dirty="0" smtClean="0"/>
              <a:t>三种不同的</a:t>
            </a:r>
            <a:r>
              <a:rPr lang="en-US" dirty="0" smtClean="0"/>
              <a:t>API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session-based 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tf.</a:t>
            </a:r>
            <a:r>
              <a:rPr lang="en-US" dirty="0" err="1" smtClean="0"/>
              <a:t>estimator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en-US" altLang="zh-CN" dirty="0" err="1" smtClean="0"/>
              <a:t>tf.</a:t>
            </a:r>
            <a:r>
              <a:rPr lang="en-US" dirty="0" err="1" smtClean="0"/>
              <a:t>keras</a:t>
            </a:r>
            <a:r>
              <a:rPr lang="zh-CN" altLang="en-US" dirty="0" smtClean="0"/>
              <a:t>）修改的方法都不太一样，根据实际情况来进行选择使用哪一种。</a:t>
            </a:r>
            <a:endParaRPr lang="en-US" dirty="0" smtClean="0"/>
          </a:p>
          <a:p>
            <a:pPr lvl="2"/>
            <a:r>
              <a:rPr lang="en-US" altLang="zh-CN" b="1" dirty="0" smtClean="0"/>
              <a:t>PS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horovod</a:t>
            </a:r>
            <a:r>
              <a:rPr lang="zh-CN" altLang="en-US" b="1" dirty="0"/>
              <a:t>哪种</a:t>
            </a:r>
            <a:r>
              <a:rPr lang="zh-CN" altLang="en-US" b="1" dirty="0" smtClean="0"/>
              <a:t>训练速度一定快呢？不一定，所以有时间和成本的话，都可以尝试一下。</a:t>
            </a:r>
            <a:endParaRPr lang="en-US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需求和目标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17"/>
            <a:ext cx="10515600" cy="429274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尽量少的改动代码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迁</a:t>
            </a:r>
            <a:r>
              <a:rPr lang="zh-CN" altLang="en-US" b="1" dirty="0" smtClean="0">
                <a:solidFill>
                  <a:srgbClr val="FF0000"/>
                </a:solidFill>
              </a:rPr>
              <a:t>移的方式对于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SageMaker</a:t>
            </a:r>
            <a:r>
              <a:rPr lang="en-US" altLang="zh-CN" b="1" dirty="0" smtClean="0">
                <a:solidFill>
                  <a:srgbClr val="FF0000"/>
                </a:solidFill>
              </a:rPr>
              <a:t> prebuilt-in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Tensorflow</a:t>
            </a:r>
            <a:r>
              <a:rPr lang="zh-CN" altLang="en-US" b="1" dirty="0" smtClean="0">
                <a:solidFill>
                  <a:srgbClr val="FF0000"/>
                </a:solidFill>
              </a:rPr>
              <a:t>支持的版本是通用的</a:t>
            </a:r>
            <a:r>
              <a:rPr lang="zh-CN" altLang="en-US" dirty="0" smtClean="0"/>
              <a:t>，而不只是针对</a:t>
            </a:r>
            <a:r>
              <a:rPr lang="en-US" altLang="zh-CN" dirty="0" err="1" smtClean="0"/>
              <a:t>DeepFM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r>
              <a:rPr lang="zh-CN" altLang="en-US" b="1" dirty="0" smtClean="0"/>
              <a:t>所有可能的训练方式都要尝试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在模型评价效果基本不降低的情况下，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加速训练速度</a:t>
            </a:r>
            <a:r>
              <a:rPr lang="zh-CN" altLang="en-US" dirty="0" smtClean="0"/>
              <a:t>，从而节省成本。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3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简单说就是：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先</a:t>
            </a:r>
            <a:r>
              <a:rPr lang="en-US" b="1" dirty="0" smtClean="0"/>
              <a:t>scaling up</a:t>
            </a:r>
            <a:r>
              <a:rPr lang="zh-CN" altLang="en-US" b="1" dirty="0" smtClean="0"/>
              <a:t>再</a:t>
            </a:r>
            <a:r>
              <a:rPr lang="en-US" b="1" dirty="0" smtClean="0"/>
              <a:t>scaling out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1"/>
            <a:r>
              <a:rPr lang="en-US" b="1" dirty="0" smtClean="0"/>
              <a:t>scaling</a:t>
            </a:r>
            <a:r>
              <a:rPr lang="zh-CN" altLang="en-US" b="1" dirty="0" smtClean="0"/>
              <a:t>之前查看</a:t>
            </a:r>
            <a:r>
              <a:rPr lang="en-US" b="1" dirty="0" smtClean="0"/>
              <a:t>GPU</a:t>
            </a:r>
            <a:r>
              <a:rPr lang="zh-CN" altLang="en-US" b="1" dirty="0" smtClean="0"/>
              <a:t>或者</a:t>
            </a:r>
            <a:r>
              <a:rPr lang="en-US" b="1" dirty="0" smtClean="0"/>
              <a:t>CPU</a:t>
            </a:r>
            <a:r>
              <a:rPr lang="zh-CN" altLang="en-US" b="1" dirty="0" smtClean="0"/>
              <a:t>的使用率，先优化数据预处理</a:t>
            </a:r>
            <a:r>
              <a:rPr lang="en-US" b="1" dirty="0" smtClean="0"/>
              <a:t>pipeline</a:t>
            </a:r>
            <a:r>
              <a:rPr lang="zh-CN" altLang="en-US" b="1" dirty="0" smtClean="0"/>
              <a:t>，让单机的</a:t>
            </a:r>
            <a:r>
              <a:rPr lang="en-US" b="1" dirty="0" smtClean="0"/>
              <a:t>CPU</a:t>
            </a:r>
            <a:r>
              <a:rPr lang="zh-CN" altLang="en-US" b="1" dirty="0" smtClean="0"/>
              <a:t>和</a:t>
            </a:r>
            <a:r>
              <a:rPr lang="en-US" b="1" dirty="0" smtClean="0"/>
              <a:t>GPU</a:t>
            </a:r>
            <a:r>
              <a:rPr lang="zh-CN" altLang="en-US" b="1" dirty="0" smtClean="0"/>
              <a:t>处理能在时间上</a:t>
            </a:r>
            <a:r>
              <a:rPr lang="en-US" b="1" dirty="0" smtClean="0"/>
              <a:t>overlap</a:t>
            </a:r>
            <a:r>
              <a:rPr lang="zh-CN" altLang="en-US" b="1" dirty="0" smtClean="0"/>
              <a:t>从而真正并行算力；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如果在优化之后</a:t>
            </a:r>
            <a:r>
              <a:rPr lang="en-US" b="1" dirty="0" smtClean="0"/>
              <a:t>GPU</a:t>
            </a:r>
            <a:r>
              <a:rPr lang="zh-CN" altLang="en-US" b="1" dirty="0" smtClean="0"/>
              <a:t>利用率实在不怎么高，考虑尝试使用</a:t>
            </a:r>
            <a:r>
              <a:rPr lang="en-US" b="1" dirty="0" smtClean="0"/>
              <a:t>CPU</a:t>
            </a:r>
            <a:r>
              <a:rPr lang="zh-CN" altLang="en-US" b="1" dirty="0" smtClean="0"/>
              <a:t>训练。</a:t>
            </a:r>
            <a:endParaRPr lang="en-US" altLang="zh-CN" b="1" dirty="0" smtClean="0"/>
          </a:p>
          <a:p>
            <a:pPr lvl="2"/>
            <a:r>
              <a:rPr lang="zh-CN" altLang="en-US" b="1" dirty="0"/>
              <a:t>太</a:t>
            </a:r>
            <a:r>
              <a:rPr lang="zh-CN" altLang="en-US" b="1" dirty="0" smtClean="0"/>
              <a:t>多次的案例用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训练比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训练的总的训练时间又短又省钱。</a:t>
            </a:r>
            <a:endParaRPr lang="en-US" altLang="zh-CN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64" y="27342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Sagemaker</a:t>
            </a:r>
            <a:r>
              <a:rPr lang="en-US" altLang="zh-CN" dirty="0"/>
              <a:t> +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的各种训练场景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4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zh-CN" altLang="en-US" dirty="0" smtClean="0"/>
              <a:t>训练场景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8768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单机训练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多机训练</a:t>
            </a:r>
            <a:endParaRPr lang="en-US" altLang="zh-CN" dirty="0" smtClean="0"/>
          </a:p>
          <a:p>
            <a:r>
              <a:rPr lang="zh-CN" altLang="en-US" dirty="0" smtClean="0"/>
              <a:t>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训练 </a:t>
            </a:r>
            <a:r>
              <a:rPr lang="en-US" altLang="zh-CN" dirty="0" smtClean="0"/>
              <a:t>VS GPU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机单卡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单机多卡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机单卡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多机多卡</a:t>
            </a:r>
            <a:endParaRPr lang="en-US" altLang="zh-CN" dirty="0" smtClean="0"/>
          </a:p>
          <a:p>
            <a:r>
              <a:rPr lang="zh-CN" altLang="en-US" dirty="0"/>
              <a:t>分布</a:t>
            </a:r>
            <a:r>
              <a:rPr lang="zh-CN" altLang="en-US" dirty="0" smtClean="0"/>
              <a:t>式训练方式：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server</a:t>
            </a:r>
          </a:p>
          <a:p>
            <a:pPr lvl="1"/>
            <a:r>
              <a:rPr lang="en-US" altLang="zh-CN" dirty="0" err="1" smtClean="0"/>
              <a:t>Horovod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Native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distributed strategy</a:t>
            </a:r>
          </a:p>
          <a:p>
            <a:r>
              <a:rPr lang="en-US" altLang="zh-CN" dirty="0" smtClean="0"/>
              <a:t>File mode Vs pipe mode</a:t>
            </a:r>
          </a:p>
          <a:p>
            <a:r>
              <a:rPr lang="en-US" altLang="zh-CN" dirty="0" smtClean="0"/>
              <a:t>S3 side data shard or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side data shard</a:t>
            </a:r>
          </a:p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input data pipeline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Libsvm</a:t>
            </a:r>
            <a:r>
              <a:rPr lang="zh-CN" altLang="en-US" dirty="0" smtClean="0"/>
              <a:t>格式 </a:t>
            </a:r>
            <a:r>
              <a:rPr lang="en-US" altLang="zh-CN" dirty="0" smtClean="0"/>
              <a:t>vs 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Scalar map vs </a:t>
            </a:r>
            <a:r>
              <a:rPr lang="en-US" altLang="zh-CN" dirty="0" err="1" smtClean="0"/>
              <a:t>Vectorized</a:t>
            </a:r>
            <a:r>
              <a:rPr lang="en-US" altLang="zh-CN" dirty="0" smtClean="0"/>
              <a:t> map</a:t>
            </a:r>
          </a:p>
          <a:p>
            <a:pPr lvl="1"/>
            <a:r>
              <a:rPr lang="en-US" altLang="zh-CN" dirty="0" err="1" smtClean="0"/>
              <a:t>Tensorflow</a:t>
            </a:r>
            <a:r>
              <a:rPr lang="en-US" altLang="zh-CN" dirty="0" smtClean="0"/>
              <a:t> Dataset API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transformation API</a:t>
            </a:r>
            <a:r>
              <a:rPr lang="zh-CN" altLang="en-US" dirty="0" smtClean="0"/>
              <a:t>的合理调用顺序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训练中的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使用率优化</a:t>
            </a:r>
            <a:endParaRPr lang="en-US" altLang="zh-CN" dirty="0" smtClean="0"/>
          </a:p>
          <a:p>
            <a:r>
              <a:rPr lang="zh-CN" altLang="en-US" dirty="0" smtClean="0"/>
              <a:t>自动混合精度训练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单机训练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训练和用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训练对代码改动一样吗？</a:t>
            </a:r>
            <a:endParaRPr lang="en-US" altLang="zh-CN" dirty="0" smtClean="0"/>
          </a:p>
          <a:p>
            <a:pPr lvl="1"/>
            <a:r>
              <a:rPr lang="zh-CN" altLang="en-US" dirty="0"/>
              <a:t>代</a:t>
            </a:r>
            <a:r>
              <a:rPr lang="zh-CN" altLang="en-US" dirty="0" smtClean="0"/>
              <a:t>码中不做对设备的感知，能使用单机的多个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或者多个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用什么方法可以做单机多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或者单机多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卡训练呢？哪种方法更好呢？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训练就一定比用纯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训练性价比高吗？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pipe mode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如何更好的利用单机的多个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或者多个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Data input pipeline</a:t>
            </a:r>
            <a:r>
              <a:rPr lang="zh-CN" altLang="en-US" dirty="0" smtClean="0"/>
              <a:t>是瓶颈吗？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使用率上不去，怎么办呢？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CPU</a:t>
            </a:r>
            <a:r>
              <a:rPr lang="zh-CN" altLang="en-US" b="1" dirty="0" smtClean="0"/>
              <a:t>训练实例的机型越大，训练速度就越快吗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卡一定比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卡的训练速度快吗？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拥有</a:t>
            </a:r>
            <a:r>
              <a:rPr lang="en-US" altLang="zh-CN" dirty="0"/>
              <a:t>8</a:t>
            </a:r>
            <a:r>
              <a:rPr lang="zh-CN" altLang="en-US" dirty="0"/>
              <a:t>卡的机器，用</a:t>
            </a:r>
            <a:r>
              <a:rPr lang="en-US" altLang="zh-CN" dirty="0"/>
              <a:t>8</a:t>
            </a:r>
            <a:r>
              <a:rPr lang="zh-CN" altLang="en-US" dirty="0"/>
              <a:t>卡训练和用</a:t>
            </a:r>
            <a:r>
              <a:rPr lang="en-US" altLang="zh-CN" dirty="0"/>
              <a:t>4</a:t>
            </a:r>
            <a:r>
              <a:rPr lang="zh-CN" altLang="en-US" dirty="0"/>
              <a:t>卡训练的对比</a:t>
            </a:r>
            <a:endParaRPr lang="en-US" altLang="zh-CN" dirty="0"/>
          </a:p>
          <a:p>
            <a:pPr lvl="3"/>
            <a:r>
              <a:rPr lang="zh-CN" altLang="en-US" dirty="0"/>
              <a:t>一个</a:t>
            </a:r>
            <a:r>
              <a:rPr lang="en-US" altLang="zh-CN" dirty="0"/>
              <a:t>8</a:t>
            </a:r>
            <a:r>
              <a:rPr lang="zh-CN" altLang="en-US" dirty="0"/>
              <a:t>卡机器用</a:t>
            </a:r>
            <a:r>
              <a:rPr lang="en-US" altLang="zh-CN" dirty="0"/>
              <a:t>8</a:t>
            </a:r>
            <a:r>
              <a:rPr lang="zh-CN" altLang="en-US" dirty="0"/>
              <a:t>卡训练与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卡的机器用</a:t>
            </a:r>
            <a:r>
              <a:rPr lang="en-US" altLang="zh-CN" dirty="0"/>
              <a:t>4</a:t>
            </a:r>
            <a:r>
              <a:rPr lang="zh-CN" altLang="en-US" dirty="0"/>
              <a:t>卡训练的对比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6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内建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容器的</a:t>
            </a:r>
            <a:r>
              <a:rPr lang="zh-CN" altLang="en-US" b="1" dirty="0" smtClean="0">
                <a:solidFill>
                  <a:srgbClr val="FF0000"/>
                </a:solidFill>
              </a:rPr>
              <a:t>单机多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训练</a:t>
            </a:r>
            <a:r>
              <a:rPr lang="zh-CN" altLang="en-US" dirty="0" smtClean="0"/>
              <a:t>可选择方式：</a:t>
            </a:r>
            <a:endParaRPr lang="en-US" altLang="zh-CN" dirty="0" smtClean="0"/>
          </a:p>
          <a:p>
            <a:pPr lvl="1"/>
            <a:r>
              <a:rPr lang="zh-CN" altLang="en-US" dirty="0"/>
              <a:t>代</a:t>
            </a:r>
            <a:r>
              <a:rPr lang="zh-CN" altLang="en-US" dirty="0" smtClean="0"/>
              <a:t>码不做</a:t>
            </a:r>
            <a:r>
              <a:rPr lang="en-US" altLang="zh-CN" dirty="0" smtClean="0"/>
              <a:t>CPU</a:t>
            </a:r>
            <a:r>
              <a:rPr lang="zh-CN" altLang="en-US" dirty="0"/>
              <a:t>设</a:t>
            </a:r>
            <a:r>
              <a:rPr lang="zh-CN" altLang="en-US" dirty="0" smtClean="0"/>
              <a:t>备感知的处理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Tensorflow</a:t>
            </a:r>
            <a:r>
              <a:rPr lang="zh-CN" altLang="en-US" dirty="0" smtClean="0"/>
              <a:t>会自动选择合适数量的</a:t>
            </a:r>
            <a:r>
              <a:rPr lang="zh-CN" altLang="en-US" dirty="0"/>
              <a:t>线程</a:t>
            </a:r>
            <a:r>
              <a:rPr lang="zh-CN" altLang="en-US" dirty="0" smtClean="0"/>
              <a:t>来并行训练过程的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的计算。</a:t>
            </a:r>
            <a:endParaRPr lang="en-US" altLang="zh-CN" dirty="0" smtClean="0"/>
          </a:p>
          <a:p>
            <a:pPr lvl="1"/>
            <a:r>
              <a:rPr lang="zh-CN" altLang="en-US" dirty="0"/>
              <a:t>代</a:t>
            </a:r>
            <a:r>
              <a:rPr lang="zh-CN" altLang="en-US" dirty="0" smtClean="0"/>
              <a:t>码对</a:t>
            </a:r>
            <a:r>
              <a:rPr lang="en-US" altLang="zh-CN" dirty="0" smtClean="0"/>
              <a:t>CPU</a:t>
            </a:r>
            <a:r>
              <a:rPr lang="zh-CN" altLang="en-US" dirty="0"/>
              <a:t>设</a:t>
            </a:r>
            <a:r>
              <a:rPr lang="zh-CN" altLang="en-US" dirty="0" smtClean="0"/>
              <a:t>备感知做处理：</a:t>
            </a:r>
            <a:endParaRPr lang="en-US" altLang="zh-CN" dirty="0" smtClean="0"/>
          </a:p>
          <a:p>
            <a:pPr lvl="2"/>
            <a:r>
              <a:rPr lang="zh-CN" altLang="en-US" dirty="0"/>
              <a:t>利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intra_op</a:t>
            </a:r>
            <a:r>
              <a:rPr lang="zh-CN" altLang="en-US" dirty="0" smtClean="0"/>
              <a:t>线程池和</a:t>
            </a:r>
            <a:r>
              <a:rPr lang="en-US" altLang="zh-CN" dirty="0" err="1" smtClean="0"/>
              <a:t>inter_op</a:t>
            </a:r>
            <a:r>
              <a:rPr lang="zh-CN" altLang="en-US" dirty="0" smtClean="0"/>
              <a:t>并行度设置。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配合</a:t>
            </a:r>
            <a:r>
              <a:rPr lang="en-US" altLang="zh-CN" dirty="0" smtClean="0"/>
              <a:t>MKL-DNN</a:t>
            </a:r>
            <a:r>
              <a:rPr lang="zh-CN" altLang="en-US" dirty="0" smtClean="0"/>
              <a:t>提供的环境变量对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线程的</a:t>
            </a:r>
            <a:r>
              <a:rPr lang="en-US" altLang="zh-CN" dirty="0" smtClean="0"/>
              <a:t>binding</a:t>
            </a:r>
            <a:r>
              <a:rPr lang="zh-CN" altLang="en-US" dirty="0" smtClean="0"/>
              <a:t>设置。</a:t>
            </a:r>
            <a:endParaRPr lang="en-US" altLang="zh-CN" dirty="0" smtClean="0"/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tower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lvl="2"/>
            <a:r>
              <a:rPr lang="zh-CN" altLang="en-US" dirty="0" smtClean="0"/>
              <a:t>原生的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estimator API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towerOptimizer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利用原生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distributed strategy 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集成的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15838</TotalTime>
  <Words>10242</Words>
  <Application>Microsoft Office PowerPoint</Application>
  <PresentationFormat>Widescreen</PresentationFormat>
  <Paragraphs>513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SageMaker Tensorflow 训练场景调优实战总结</vt:lpstr>
      <vt:lpstr>议程</vt:lpstr>
      <vt:lpstr>这个总结的适用性</vt:lpstr>
      <vt:lpstr>适用性</vt:lpstr>
      <vt:lpstr>需求和目标</vt:lpstr>
      <vt:lpstr>Sagemaker + Tensorflow 的各种训练场景</vt:lpstr>
      <vt:lpstr>训练场景</vt:lpstr>
      <vt:lpstr>单机训练</vt:lpstr>
      <vt:lpstr>Continue….</vt:lpstr>
      <vt:lpstr>Continue…..</vt:lpstr>
      <vt:lpstr>Continue…..</vt:lpstr>
      <vt:lpstr>Continue……</vt:lpstr>
      <vt:lpstr>Continue….</vt:lpstr>
      <vt:lpstr>Continue….</vt:lpstr>
      <vt:lpstr>Continue……</vt:lpstr>
      <vt:lpstr>Continue…..</vt:lpstr>
      <vt:lpstr>Continue…..</vt:lpstr>
      <vt:lpstr>Continue……</vt:lpstr>
      <vt:lpstr>Continue…..</vt:lpstr>
      <vt:lpstr>Continue……</vt:lpstr>
      <vt:lpstr>Continue…..</vt:lpstr>
      <vt:lpstr>Continue…..</vt:lpstr>
      <vt:lpstr>Continue…..</vt:lpstr>
      <vt:lpstr>Continue….</vt:lpstr>
      <vt:lpstr>Continue……</vt:lpstr>
      <vt:lpstr>Continue…..</vt:lpstr>
      <vt:lpstr>Continue….</vt:lpstr>
      <vt:lpstr>多机训练</vt:lpstr>
      <vt:lpstr>Continue…..</vt:lpstr>
      <vt:lpstr>Continue…..</vt:lpstr>
      <vt:lpstr>Continue…..</vt:lpstr>
      <vt:lpstr>Continue….</vt:lpstr>
      <vt:lpstr>Continue……</vt:lpstr>
      <vt:lpstr>Continue…..</vt:lpstr>
      <vt:lpstr>Continue…..</vt:lpstr>
      <vt:lpstr>Continue…..</vt:lpstr>
      <vt:lpstr>Continue….</vt:lpstr>
      <vt:lpstr>训练速度优化</vt:lpstr>
      <vt:lpstr>Continue…..</vt:lpstr>
      <vt:lpstr>Continue…..</vt:lpstr>
      <vt:lpstr>Continue….</vt:lpstr>
      <vt:lpstr>Continue…..</vt:lpstr>
      <vt:lpstr>Continue…..</vt:lpstr>
      <vt:lpstr>Continue……</vt:lpstr>
      <vt:lpstr>Continue…..</vt:lpstr>
      <vt:lpstr>Continue…..</vt:lpstr>
      <vt:lpstr>Continue….</vt:lpstr>
      <vt:lpstr>总结</vt:lpstr>
      <vt:lpstr>总结</vt:lpstr>
      <vt:lpstr>Continue….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 BYOS DeepFM Training Deep Dive</dc:title>
  <dc:creator>Liang, Yuhui</dc:creator>
  <cp:lastModifiedBy>Liang, Yuhui</cp:lastModifiedBy>
  <cp:revision>943</cp:revision>
  <dcterms:created xsi:type="dcterms:W3CDTF">2020-03-18T06:16:58Z</dcterms:created>
  <dcterms:modified xsi:type="dcterms:W3CDTF">2021-07-19T02:34:08Z</dcterms:modified>
</cp:coreProperties>
</file>