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60" r:id="rId5"/>
    <p:sldId id="261" r:id="rId6"/>
    <p:sldId id="262" r:id="rId7"/>
    <p:sldId id="263" r:id="rId8"/>
    <p:sldId id="264" r:id="rId9"/>
    <p:sldId id="268" r:id="rId10"/>
    <p:sldId id="266" r:id="rId11"/>
    <p:sldId id="258" r:id="rId12"/>
    <p:sldId id="269" r:id="rId13"/>
    <p:sldId id="270" r:id="rId14"/>
    <p:sldId id="259" r:id="rId15"/>
    <p:sldId id="272" r:id="rId16"/>
    <p:sldId id="27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1" autoAdjust="0"/>
  </p:normalViewPr>
  <p:slideViewPr>
    <p:cSldViewPr snapToGrid="0">
      <p:cViewPr varScale="1">
        <p:scale>
          <a:sx n="62" d="100"/>
          <a:sy n="6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DA3A2-DF92-4C4C-9502-32E586CE915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670FB-5F97-4A2B-83BC-563136E6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1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leiber.me/blog/2023/05/14/tracking-inspecting-prompts-langchain-agents-weights-and-biase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70FB-5F97-4A2B-83BC-563136E62C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9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https://www.promptingguide.ai/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70FB-5F97-4A2B-83BC-563136E62C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https://www.promptingguide.ai/techniques/consistency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70FB-5F97-4A2B-83BC-563136E62C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72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langchain.agents</a:t>
            </a:r>
            <a:r>
              <a:rPr lang="en-US" dirty="0"/>
              <a:t> import </a:t>
            </a:r>
            <a:r>
              <a:rPr lang="en-US" dirty="0" err="1"/>
              <a:t>AgentType</a:t>
            </a:r>
            <a:r>
              <a:rPr lang="en-US" dirty="0"/>
              <a:t>, </a:t>
            </a:r>
            <a:r>
              <a:rPr lang="en-US" dirty="0" err="1"/>
              <a:t>load_tools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llm</a:t>
            </a:r>
            <a:r>
              <a:rPr lang="en-US" dirty="0"/>
              <a:t> = Bedrock(</a:t>
            </a:r>
            <a:r>
              <a:rPr lang="en-US" dirty="0" err="1"/>
              <a:t>model_id</a:t>
            </a:r>
            <a:r>
              <a:rPr lang="en-US" dirty="0"/>
              <a:t>="anthropic.claude-v2", client=boto3_bedrock, </a:t>
            </a:r>
            <a:r>
              <a:rPr lang="en-US" dirty="0" err="1"/>
              <a:t>model_kwargs</a:t>
            </a:r>
            <a:r>
              <a:rPr lang="en-US" dirty="0"/>
              <a:t>={'max_tokens_to_sample':200, '</a:t>
            </a:r>
            <a:r>
              <a:rPr lang="en-US" dirty="0" err="1"/>
              <a:t>stop_sequences</a:t>
            </a:r>
            <a:r>
              <a:rPr lang="en-US" dirty="0"/>
              <a:t>': ["Question:"]})</a:t>
            </a:r>
          </a:p>
          <a:p>
            <a:endParaRPr lang="en-US" dirty="0"/>
          </a:p>
          <a:p>
            <a:r>
              <a:rPr lang="en-US" dirty="0"/>
              <a:t>tools = </a:t>
            </a:r>
            <a:r>
              <a:rPr lang="en-US" dirty="0" err="1"/>
              <a:t>load_tools</a:t>
            </a:r>
            <a:r>
              <a:rPr lang="en-US" dirty="0"/>
              <a:t>(['</a:t>
            </a:r>
            <a:r>
              <a:rPr lang="en-US" dirty="0" err="1"/>
              <a:t>wikipedia</a:t>
            </a:r>
            <a:r>
              <a:rPr lang="en-US" dirty="0"/>
              <a:t>', '</a:t>
            </a:r>
            <a:r>
              <a:rPr lang="en-US" dirty="0" err="1"/>
              <a:t>llm</a:t>
            </a:r>
            <a:r>
              <a:rPr lang="en-US" dirty="0"/>
              <a:t>-math'], </a:t>
            </a:r>
            <a:r>
              <a:rPr lang="en-US" dirty="0" err="1"/>
              <a:t>llm</a:t>
            </a:r>
            <a:r>
              <a:rPr lang="en-US" dirty="0"/>
              <a:t>=</a:t>
            </a:r>
            <a:r>
              <a:rPr lang="en-US" dirty="0" err="1"/>
              <a:t>llm</a:t>
            </a:r>
            <a:r>
              <a:rPr lang="en-US" dirty="0"/>
              <a:t>)</a:t>
            </a:r>
          </a:p>
          <a:p>
            <a:r>
              <a:rPr lang="en-US" dirty="0"/>
              <a:t>agent = </a:t>
            </a:r>
            <a:r>
              <a:rPr lang="en-US" dirty="0" err="1"/>
              <a:t>initialize_agent</a:t>
            </a:r>
            <a:r>
              <a:rPr lang="en-US" dirty="0"/>
              <a:t>(tools, </a:t>
            </a:r>
            <a:r>
              <a:rPr lang="en-US" dirty="0" err="1"/>
              <a:t>llm</a:t>
            </a:r>
            <a:r>
              <a:rPr lang="en-US" dirty="0"/>
              <a:t>, agent=</a:t>
            </a:r>
            <a:r>
              <a:rPr lang="en-US" dirty="0" err="1"/>
              <a:t>AgentType.ZERO_SHOT_REACT_DESCRIPTION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agent.agent.llm_chain.prompt.template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70FB-5F97-4A2B-83BC-563136E62C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3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langchain.agents</a:t>
            </a:r>
            <a:r>
              <a:rPr lang="en-US" dirty="0"/>
              <a:t> import </a:t>
            </a:r>
            <a:r>
              <a:rPr lang="en-US" dirty="0" err="1"/>
              <a:t>AgentType</a:t>
            </a:r>
            <a:r>
              <a:rPr lang="en-US" dirty="0"/>
              <a:t>, </a:t>
            </a:r>
            <a:r>
              <a:rPr lang="en-US" dirty="0" err="1"/>
              <a:t>load_tools</a:t>
            </a:r>
            <a:endParaRPr lang="en-US" dirty="0"/>
          </a:p>
          <a:p>
            <a:r>
              <a:rPr lang="en-US" dirty="0"/>
              <a:t>tools = </a:t>
            </a:r>
            <a:r>
              <a:rPr lang="en-US" dirty="0" err="1"/>
              <a:t>load_tools</a:t>
            </a:r>
            <a:r>
              <a:rPr lang="en-US" dirty="0"/>
              <a:t>(['</a:t>
            </a:r>
            <a:r>
              <a:rPr lang="en-US" dirty="0" err="1"/>
              <a:t>wikipedia</a:t>
            </a:r>
            <a:r>
              <a:rPr lang="en-US" dirty="0"/>
              <a:t>', '</a:t>
            </a:r>
            <a:r>
              <a:rPr lang="en-US" dirty="0" err="1"/>
              <a:t>llm</a:t>
            </a:r>
            <a:r>
              <a:rPr lang="en-US" dirty="0"/>
              <a:t>-math'], </a:t>
            </a:r>
            <a:r>
              <a:rPr lang="en-US" dirty="0" err="1"/>
              <a:t>llm</a:t>
            </a:r>
            <a:r>
              <a:rPr lang="en-US" dirty="0"/>
              <a:t>=</a:t>
            </a:r>
            <a:r>
              <a:rPr lang="en-US" dirty="0" err="1"/>
              <a:t>llm</a:t>
            </a:r>
            <a:r>
              <a:rPr lang="en-US" dirty="0"/>
              <a:t>)</a:t>
            </a:r>
          </a:p>
          <a:p>
            <a:r>
              <a:rPr lang="en-US" dirty="0"/>
              <a:t>agent = </a:t>
            </a:r>
            <a:r>
              <a:rPr lang="en-US" dirty="0" err="1"/>
              <a:t>initialize_agent</a:t>
            </a:r>
            <a:r>
              <a:rPr lang="en-US" dirty="0"/>
              <a:t>(tools, </a:t>
            </a:r>
            <a:r>
              <a:rPr lang="en-US" dirty="0" err="1"/>
              <a:t>llm</a:t>
            </a:r>
            <a:r>
              <a:rPr lang="en-US" dirty="0"/>
              <a:t>, agent=</a:t>
            </a:r>
            <a:r>
              <a:rPr lang="en-US" dirty="0" err="1"/>
              <a:t>AgentType.ZERO_SHOT_REACT_DESCRIPTION</a:t>
            </a:r>
            <a:r>
              <a:rPr lang="en-US" dirty="0"/>
              <a:t>)</a:t>
            </a:r>
          </a:p>
          <a:p>
            <a:r>
              <a:rPr lang="en-US" dirty="0" err="1"/>
              <a:t>agent.agent.llm_chain.verbose</a:t>
            </a:r>
            <a:r>
              <a:rPr lang="en-US" dirty="0"/>
              <a:t>=True</a:t>
            </a:r>
          </a:p>
          <a:p>
            <a:endParaRPr lang="en-US" dirty="0"/>
          </a:p>
          <a:p>
            <a:r>
              <a:rPr lang="en-US" dirty="0"/>
              <a:t>callbacks = [</a:t>
            </a:r>
            <a:r>
              <a:rPr lang="en-US" dirty="0" err="1"/>
              <a:t>StdOutCallbackHandler</a:t>
            </a:r>
            <a:r>
              <a:rPr lang="en-US" dirty="0"/>
              <a:t>()]</a:t>
            </a:r>
          </a:p>
          <a:p>
            <a:r>
              <a:rPr lang="en-US" dirty="0" err="1"/>
              <a:t>agent.run</a:t>
            </a:r>
            <a:r>
              <a:rPr lang="en-US" dirty="0"/>
              <a:t>('When did the first Eurovision Song Contest take place? What is 2023 minus this year?', callbacks=callbacks)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更详细的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可以参考如下：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https://kleiber.me/blog/2023/05/14/tracking-inspecting-prompts-langchain-agents-weights-and-biases/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70FB-5F97-4A2B-83BC-563136E62C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指的是</a:t>
            </a:r>
            <a:r>
              <a:rPr lang="en-US" altLang="zh-CN" dirty="0"/>
              <a:t>exact match</a:t>
            </a:r>
            <a:r>
              <a:rPr lang="zh-CN" altLang="en-US" dirty="0"/>
              <a:t>，这个是一种评价指标，具体可以参考：</a:t>
            </a:r>
            <a:r>
              <a:rPr lang="en-US" altLang="zh-CN" dirty="0"/>
              <a:t>https://huggingface.co/spaces/evaluate-metric/exact_match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70FB-5F97-4A2B-83BC-563136E62C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58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https://github.com/ysymyth/ReAct/blob/master/hotpotqa.ipynb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70FB-5F97-4A2B-83BC-563136E62C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5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70FB-5F97-4A2B-83BC-563136E62C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9670-9154-4F8E-8871-2CD3E7EAE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B6E9-96CD-474D-A679-DFF69A763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719E5-26B0-4A48-A770-9D2EEE2B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3D31-17AE-4348-B950-4C8E837647A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E14D-7A4D-44D4-82A3-73C6293F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C0235-2D41-4824-8FE2-0C0AAEBA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C0F3-2E81-479C-AC27-3EB884AF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A348-300F-49D4-BA61-A05ADAF9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030C6-BD89-42A5-87D8-DA9EDD4C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E6D3A-41EC-48B7-BDF7-7E2FB0E8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3D31-17AE-4348-B950-4C8E837647A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1F2CD-4598-43ED-ADB5-4B93D739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5035-74EB-40D1-9A07-392D6258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C0F3-2E81-479C-AC27-3EB884AF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D93DE-3A34-4FF6-8F06-6701AF8C3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7B8FB-0C9A-43BD-B5F3-87FE9AF9A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2B338-1A18-4F97-ADDB-433C529D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3D31-17AE-4348-B950-4C8E837647A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3678C-F0BE-4DC4-8BA4-E0FCA26C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013D-B82E-48CC-8D78-72C8E997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C0F3-2E81-479C-AC27-3EB884AF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0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893-4355-4E5F-BD3E-F42A4495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73BD5-58E1-48BD-BBD2-2EFDE8DA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83D8-2B49-4BB9-A7E2-EBCB9B92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3D31-17AE-4348-B950-4C8E837647A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C96AF-B277-4191-9279-96172F7E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3C00-A3B4-4AB0-BDA4-F350154B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C0F3-2E81-479C-AC27-3EB884AF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8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79E-7D4D-4425-9B4D-C261AA85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FDAE9-EEDE-4B02-AABF-2C94906D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A5D32-9C79-4413-BBD2-A96AE9B7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3D31-17AE-4348-B950-4C8E837647A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617B-FEAC-4345-A7EA-D228DDFE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632E-6E3B-4D8B-A789-76BC1473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C0F3-2E81-479C-AC27-3EB884AF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0572-BF4A-48B4-8C77-4D364E7F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0688-E4E4-4181-9E7C-A92CFBE59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9D411-844E-475A-B08B-878BCE571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D57B1-518D-439A-85AF-FC16BE17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3D31-17AE-4348-B950-4C8E837647A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07A7-541C-44F8-8320-5D0DB495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EE2B7-B49B-4EF9-9832-E90185C7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C0F3-2E81-479C-AC27-3EB884AF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7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87DA-1D87-427B-8058-BA7A92C5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8ECF8-F8C7-4B7D-96CA-7D35F8009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8C82D-FFC4-4AC7-ABF3-23C05E948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B5347-499A-4F18-833A-951736D30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F840D-1CA2-4A62-88E9-D1E62FE39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69672-04BA-429E-A7A3-15A5E423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3D31-17AE-4348-B950-4C8E837647A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CEAD0-86BB-4107-A53A-77A3461C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61677-257A-402E-806F-F7C5250B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C0F3-2E81-479C-AC27-3EB884AF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2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321F-2672-4D0D-8AF3-7EDD82CA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70E77-6A80-4D0C-9B94-86A6D41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3D31-17AE-4348-B950-4C8E837647A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92F6B-9ED8-4C01-8137-EEEE74D3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3D374-249D-408F-8B4C-F36EA3F5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C0F3-2E81-479C-AC27-3EB884AF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34295-09D1-4BBC-A6DC-DFB4B7BD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3D31-17AE-4348-B950-4C8E837647A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7E657-4FD6-4725-B47C-AF256FE1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A7EF1-3DE4-497F-BB3F-B86F3AAC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C0F3-2E81-479C-AC27-3EB884AF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2886-D17F-43D9-AF6D-CAB8396D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2683-7893-4C62-97C7-D9416126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359B0-483A-44B9-A6AC-FC1107E69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B3D56-6CD1-4991-99CB-82E22BB0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3D31-17AE-4348-B950-4C8E837647A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1F7F4-F6CD-4C4F-B8F1-4845FE2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C45B-5560-4045-8F45-C63AB64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C0F3-2E81-479C-AC27-3EB884AF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3DFB-6363-46DA-9F1B-F8A46852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AB4F4-FAB1-424D-AC2C-2DAB2AE1D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43BE3-F776-4A92-8FCE-2F39A12F8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22C2F-B81B-4381-A882-C50CA9B2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3D31-17AE-4348-B950-4C8E837647A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283EE-169E-4F18-B8A5-F2A31E4B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20A49-2C56-47B0-8879-AA69C967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C0F3-2E81-479C-AC27-3EB884AF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B3C6D-087D-4D40-AFB8-6BFD9268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F4277-1C6E-4946-B13D-FAF2864B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C324-EAA3-47B6-B104-024D27D37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B3D31-17AE-4348-B950-4C8E837647A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42317-82D0-42DE-A7EF-B2D553031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C7FF7-3DAE-421E-979E-D8A205286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0C0F3-2E81-479C-AC27-3EB884AF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mptingguide.ai/techniques/consistenc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4FFB-0A42-498E-9BF2-9259B2E9B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ReAct</a:t>
            </a:r>
            <a:r>
              <a:rPr lang="zh-CN" altLang="en-US" dirty="0"/>
              <a:t>论文分享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A575A-83DC-445C-B586-72F0EBBC8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liangaws</a:t>
            </a:r>
            <a:r>
              <a:rPr lang="en-US" altLang="zh-CN" dirty="0"/>
              <a:t> GCR ML 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1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B403-CB26-4EE8-81F5-47B629E3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ReAct</a:t>
            </a:r>
            <a:r>
              <a:rPr lang="zh-CN" altLang="en-US" dirty="0"/>
              <a:t>范式介绍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8C1B-7339-4518-AEAC-A624E1077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Reasoning-only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err="1"/>
              <a:t>CoT</a:t>
            </a:r>
            <a:r>
              <a:rPr lang="zh-CN" altLang="en-US" dirty="0"/>
              <a:t>方式</a:t>
            </a:r>
            <a:endParaRPr lang="en-US" altLang="zh-CN" dirty="0"/>
          </a:p>
          <a:p>
            <a:r>
              <a:rPr lang="en-US" altLang="zh-CN" dirty="0"/>
              <a:t>Act-only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动作空间</a:t>
            </a:r>
            <a:endParaRPr lang="en-US" altLang="zh-CN" dirty="0"/>
          </a:p>
          <a:p>
            <a:pPr lvl="1"/>
            <a:r>
              <a:rPr lang="zh-CN" altLang="en-US" dirty="0"/>
              <a:t>观察（即执行动作后的结果）</a:t>
            </a:r>
            <a:endParaRPr lang="en-US" dirty="0"/>
          </a:p>
          <a:p>
            <a:r>
              <a:rPr lang="en-US" altLang="zh-CN" dirty="0" err="1"/>
              <a:t>ReAct</a:t>
            </a:r>
            <a:r>
              <a:rPr lang="zh-CN" altLang="en-US" dirty="0"/>
              <a:t>（</a:t>
            </a:r>
            <a:r>
              <a:rPr lang="en-US" altLang="zh-CN" dirty="0"/>
              <a:t>Reasoning + Acting</a:t>
            </a:r>
            <a:r>
              <a:rPr lang="zh-CN" altLang="en-US" dirty="0"/>
              <a:t>）：综合了推断</a:t>
            </a:r>
            <a:r>
              <a:rPr lang="en-US" altLang="zh-CN" dirty="0"/>
              <a:t>+</a:t>
            </a:r>
            <a:r>
              <a:rPr lang="zh-CN" altLang="en-US" dirty="0"/>
              <a:t>动作的方法</a:t>
            </a:r>
            <a:r>
              <a:rPr lang="en-US" altLang="zh-CN" dirty="0"/>
              <a:t>/</a:t>
            </a:r>
            <a:r>
              <a:rPr lang="zh-CN" altLang="en-US" dirty="0"/>
              <a:t>范式</a:t>
            </a:r>
            <a:endParaRPr lang="en-US" altLang="zh-CN" dirty="0"/>
          </a:p>
          <a:p>
            <a:pPr lvl="1"/>
            <a:r>
              <a:rPr lang="zh-CN" altLang="en-US" dirty="0"/>
              <a:t>动作空间</a:t>
            </a:r>
            <a:endParaRPr lang="en-US" altLang="zh-CN" dirty="0"/>
          </a:p>
          <a:p>
            <a:pPr lvl="1"/>
            <a:r>
              <a:rPr lang="zh-CN" altLang="en-US" dirty="0"/>
              <a:t>多回合</a:t>
            </a:r>
            <a:endParaRPr lang="en-US" altLang="zh-CN" dirty="0"/>
          </a:p>
          <a:p>
            <a:pPr lvl="1"/>
            <a:r>
              <a:rPr lang="zh-CN" altLang="en-US" b="1" dirty="0"/>
              <a:t>让</a:t>
            </a:r>
            <a:r>
              <a:rPr lang="en-US" altLang="zh-CN" b="1" dirty="0"/>
              <a:t>LLM</a:t>
            </a:r>
            <a:r>
              <a:rPr lang="zh-CN" altLang="en-US" b="1" dirty="0"/>
              <a:t>来根据上下文来选择动作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精髓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dirty="0"/>
              <a:t>动作的执行结果需要作为下一次与</a:t>
            </a:r>
            <a:r>
              <a:rPr lang="en-US" altLang="zh-CN" dirty="0"/>
              <a:t>LLM</a:t>
            </a:r>
            <a:r>
              <a:rPr lang="zh-CN" altLang="en-US" dirty="0"/>
              <a:t>交互的上下文的一部分</a:t>
            </a:r>
            <a:endParaRPr lang="en-US" altLang="zh-CN" dirty="0"/>
          </a:p>
          <a:p>
            <a:pPr lvl="1"/>
            <a:r>
              <a:rPr lang="en-US" altLang="zh-CN" dirty="0"/>
              <a:t>prompt</a:t>
            </a:r>
            <a:r>
              <a:rPr lang="zh-CN" altLang="en-US" dirty="0"/>
              <a:t>模板中提供</a:t>
            </a:r>
            <a:r>
              <a:rPr lang="en-US" altLang="zh-CN" dirty="0"/>
              <a:t>few shot prompt</a:t>
            </a:r>
            <a:r>
              <a:rPr lang="zh-CN" altLang="en-US" dirty="0"/>
              <a:t>（</a:t>
            </a:r>
            <a:r>
              <a:rPr lang="zh-CN" altLang="en-US" b="1" dirty="0"/>
              <a:t>可选的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872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1CDE-CF91-4447-8081-C76ADEC1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种</a:t>
            </a:r>
            <a:r>
              <a:rPr lang="en-US" dirty="0"/>
              <a:t>prompting</a:t>
            </a:r>
            <a:r>
              <a:rPr lang="zh-CN" altLang="en-US" dirty="0"/>
              <a:t>方法的对比</a:t>
            </a:r>
            <a:r>
              <a:rPr lang="en-US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FD07C2-8E4F-4A6A-AD5F-01EA29B92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942" y="1758462"/>
            <a:ext cx="10515600" cy="44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9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1F6F-254F-4BAD-A733-A113DDFA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ReAct</a:t>
            </a:r>
            <a:r>
              <a:rPr lang="zh-CN" altLang="en-US" dirty="0"/>
              <a:t>的</a:t>
            </a:r>
            <a:r>
              <a:rPr lang="en-US" altLang="zh-CN" dirty="0"/>
              <a:t>prompt template</a:t>
            </a:r>
            <a:r>
              <a:rPr lang="zh-CN" altLang="en-US" dirty="0"/>
              <a:t>举例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ADCC-5374-489A-B540-15A25306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下面例子来自</a:t>
            </a:r>
            <a:r>
              <a:rPr lang="en-US" altLang="zh-CN" dirty="0" err="1"/>
              <a:t>langchain</a:t>
            </a:r>
            <a:r>
              <a:rPr lang="zh-CN" altLang="en-US" dirty="0"/>
              <a:t>的</a:t>
            </a:r>
            <a:r>
              <a:rPr lang="en-US" altLang="zh-CN" dirty="0"/>
              <a:t>“zero-shot-react-description“ agent</a:t>
            </a:r>
            <a:r>
              <a:rPr lang="zh-CN" altLang="en-US" dirty="0"/>
              <a:t>对</a:t>
            </a:r>
            <a:r>
              <a:rPr lang="en-US" altLang="zh-CN" dirty="0"/>
              <a:t>tool</a:t>
            </a:r>
            <a:r>
              <a:rPr lang="zh-CN" altLang="en-US" dirty="0"/>
              <a:t>进行了格式化以后的</a:t>
            </a:r>
            <a:r>
              <a:rPr lang="en-US" altLang="zh-CN" dirty="0"/>
              <a:t>prompt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43F09-539A-4AA8-AADE-64D1D37DC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92" y="2713863"/>
            <a:ext cx="9664505" cy="377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6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5B18-C893-4E19-A78A-B55663C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</a:t>
            </a:r>
            <a:r>
              <a:rPr 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与</a:t>
            </a:r>
            <a:r>
              <a:rPr lang="en-US" altLang="zh-CN" dirty="0"/>
              <a:t>LLM</a:t>
            </a:r>
            <a:r>
              <a:rPr lang="zh-CN" altLang="en-US" dirty="0"/>
              <a:t>交互的过程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6F71-20DD-43E7-BB1B-429D8BAC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下面的例子来自</a:t>
            </a:r>
            <a:r>
              <a:rPr lang="en-US" altLang="zh-CN" dirty="0" err="1"/>
              <a:t>langchain</a:t>
            </a:r>
            <a:r>
              <a:rPr lang="zh-CN" altLang="en-US" dirty="0"/>
              <a:t>的</a:t>
            </a:r>
            <a:r>
              <a:rPr lang="en-US" altLang="zh-CN" dirty="0"/>
              <a:t>“zero-shot-react-description“ agent</a:t>
            </a:r>
            <a:r>
              <a:rPr lang="zh-CN" altLang="en-US" dirty="0"/>
              <a:t>与</a:t>
            </a:r>
            <a:r>
              <a:rPr lang="en-US" altLang="zh-CN" dirty="0"/>
              <a:t>bedrock</a:t>
            </a:r>
            <a:r>
              <a:rPr lang="zh-CN" altLang="en-US" dirty="0"/>
              <a:t>的</a:t>
            </a:r>
            <a:r>
              <a:rPr lang="en-US" altLang="zh-CN" dirty="0"/>
              <a:t>claude-v2</a:t>
            </a:r>
            <a:r>
              <a:rPr lang="zh-CN" altLang="en-US" dirty="0"/>
              <a:t>多次交互过程 （</a:t>
            </a:r>
            <a:r>
              <a:rPr lang="zh-CN" altLang="en-US" b="1" dirty="0"/>
              <a:t>切换到</a:t>
            </a:r>
            <a:r>
              <a:rPr lang="en-US" altLang="zh-CN" b="1" dirty="0" err="1"/>
              <a:t>SageMaker</a:t>
            </a:r>
            <a:r>
              <a:rPr lang="en-US" altLang="zh-CN" b="1" dirty="0"/>
              <a:t> studio</a:t>
            </a:r>
            <a:r>
              <a:rPr lang="zh-CN" altLang="en-US" b="1" dirty="0"/>
              <a:t>中展示一下这个交互过程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为</a:t>
            </a:r>
            <a:r>
              <a:rPr lang="en-US" altLang="zh-CN" dirty="0"/>
              <a:t>bedrock</a:t>
            </a:r>
            <a:r>
              <a:rPr lang="zh-CN" altLang="en-US" dirty="0"/>
              <a:t>的</a:t>
            </a:r>
            <a:r>
              <a:rPr lang="en-US" altLang="zh-CN" dirty="0"/>
              <a:t>claude-v2</a:t>
            </a:r>
            <a:r>
              <a:rPr lang="zh-CN" altLang="en-US" dirty="0"/>
              <a:t>设置</a:t>
            </a:r>
            <a:r>
              <a:rPr lang="en-US" dirty="0"/>
              <a:t>'</a:t>
            </a:r>
            <a:r>
              <a:rPr lang="en-US" dirty="0" err="1"/>
              <a:t>stop_sequences</a:t>
            </a:r>
            <a:r>
              <a:rPr lang="en-US" dirty="0"/>
              <a:t>': ["Question:"]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初始化</a:t>
            </a:r>
            <a:r>
              <a:rPr lang="en-US" altLang="zh-CN" dirty="0"/>
              <a:t>agent</a:t>
            </a:r>
            <a:r>
              <a:rPr lang="zh-CN" altLang="en-US" dirty="0"/>
              <a:t>设置</a:t>
            </a:r>
            <a:r>
              <a:rPr lang="en-US" altLang="zh-CN" dirty="0"/>
              <a:t>verbose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只能大致看一下这个过程。</a:t>
            </a:r>
            <a:endParaRPr lang="en-US" altLang="zh-CN" dirty="0"/>
          </a:p>
          <a:p>
            <a:pPr lvl="1"/>
            <a:r>
              <a:rPr lang="zh-CN" altLang="en-US" dirty="0"/>
              <a:t>要想看每一步详细的</a:t>
            </a:r>
            <a:r>
              <a:rPr lang="en-US" altLang="zh-CN" dirty="0" err="1"/>
              <a:t>llm</a:t>
            </a:r>
            <a:r>
              <a:rPr lang="zh-CN" altLang="en-US" dirty="0"/>
              <a:t>的输入和输出，一定要设置</a:t>
            </a:r>
            <a:r>
              <a:rPr lang="en-US" dirty="0" err="1"/>
              <a:t>StdOutCallbackHandler</a:t>
            </a:r>
            <a:r>
              <a:rPr lang="zh-CN" altLang="en-US" dirty="0"/>
              <a:t>作为</a:t>
            </a:r>
            <a:r>
              <a:rPr lang="en-US" altLang="zh-CN" dirty="0"/>
              <a:t>callback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9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95FC-7E88-4030-AD37-ADBD1ED5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ReAct</a:t>
            </a:r>
            <a:r>
              <a:rPr lang="zh-CN" altLang="en-US" dirty="0"/>
              <a:t>和其他几种方式在</a:t>
            </a:r>
            <a:r>
              <a:rPr lang="en-US" altLang="zh-CN" dirty="0" err="1"/>
              <a:t>HotQA</a:t>
            </a:r>
            <a:r>
              <a:rPr lang="zh-CN" altLang="en-US" dirty="0"/>
              <a:t>上的对比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6A26A3-94FD-4D38-8127-7AAC0E148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2283" y="1551990"/>
            <a:ext cx="10515600" cy="45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9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7060-3751-43B0-B28B-50F07985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ReAct</a:t>
            </a:r>
            <a:r>
              <a:rPr lang="zh-CN" altLang="en-US" dirty="0"/>
              <a:t>的优点和缺点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C5F0-A983-4AEE-975D-D9673B096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ReAct</a:t>
            </a:r>
            <a:r>
              <a:rPr lang="zh-CN" altLang="en-US" dirty="0"/>
              <a:t>的优点：</a:t>
            </a:r>
            <a:endParaRPr lang="en-US" altLang="zh-CN" dirty="0"/>
          </a:p>
          <a:p>
            <a:pPr lvl="1"/>
            <a:r>
              <a:rPr lang="zh-CN" dirty="0"/>
              <a:t>直观且易于设计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动作空间的设计和</a:t>
            </a:r>
            <a:r>
              <a:rPr lang="en-US" altLang="zh-CN" dirty="0"/>
              <a:t>prompt</a:t>
            </a:r>
            <a:r>
              <a:rPr lang="zh-CN" altLang="en-US" dirty="0"/>
              <a:t>模板的设计</a:t>
            </a:r>
            <a:endParaRPr lang="en-US" altLang="zh-CN" dirty="0"/>
          </a:p>
          <a:p>
            <a:pPr lvl="1"/>
            <a:r>
              <a:rPr lang="zh-CN" dirty="0"/>
              <a:t>通用性和灵活性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推理类的任务，行为规划类的任务</a:t>
            </a:r>
            <a:r>
              <a:rPr lang="en-US" altLang="zh-CN" dirty="0"/>
              <a:t>(decision-making task)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更好的泛化能力</a:t>
            </a:r>
            <a:r>
              <a:rPr lang="zh-CN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借助</a:t>
            </a:r>
            <a:r>
              <a:rPr lang="en-US" altLang="zh-CN" dirty="0"/>
              <a:t>few shot prompt + </a:t>
            </a:r>
            <a:r>
              <a:rPr lang="en-US" altLang="zh-CN" dirty="0" err="1"/>
              <a:t>ReAct</a:t>
            </a:r>
            <a:endParaRPr lang="en-US" altLang="zh-CN" dirty="0"/>
          </a:p>
          <a:p>
            <a:pPr lvl="1"/>
            <a:r>
              <a:rPr lang="zh-CN" altLang="en-US" b="1" dirty="0"/>
              <a:t>更加健壮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有一定的能力从错误</a:t>
            </a:r>
            <a:r>
              <a:rPr lang="en-US" altLang="zh-CN" dirty="0"/>
              <a:t>/</a:t>
            </a:r>
            <a:r>
              <a:rPr lang="zh-CN" altLang="en-US" dirty="0"/>
              <a:t>异常中恢复（</a:t>
            </a:r>
            <a:r>
              <a:rPr lang="zh-CN" altLang="en-US" b="1" dirty="0"/>
              <a:t>把文本格式的错误信息反馈给</a:t>
            </a:r>
            <a:r>
              <a:rPr lang="en-US" altLang="zh-CN" b="1" dirty="0"/>
              <a:t>LLM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可解释和更可控：</a:t>
            </a:r>
            <a:endParaRPr lang="en-US" altLang="zh-CN" dirty="0"/>
          </a:p>
          <a:p>
            <a:pPr lvl="1"/>
            <a:r>
              <a:rPr lang="zh-CN" altLang="en-US" b="1" dirty="0"/>
              <a:t>更少的幻觉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dirty="0" err="1"/>
              <a:t>ReAct</a:t>
            </a:r>
            <a:r>
              <a:rPr lang="zh-CN" altLang="en-US" dirty="0"/>
              <a:t>的缺点：</a:t>
            </a:r>
            <a:endParaRPr lang="en-US" altLang="zh-CN" dirty="0"/>
          </a:p>
          <a:p>
            <a:pPr lvl="1"/>
            <a:r>
              <a:rPr lang="en-US" altLang="zh-CN" dirty="0"/>
              <a:t>prompt</a:t>
            </a:r>
            <a:r>
              <a:rPr lang="zh-CN" altLang="en-US" dirty="0"/>
              <a:t>模板比较复杂，会消耗很多的</a:t>
            </a:r>
            <a:r>
              <a:rPr lang="en-US" altLang="zh-CN" dirty="0"/>
              <a:t>token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LLM</a:t>
            </a:r>
            <a:r>
              <a:rPr lang="zh-CN" altLang="en-US" dirty="0"/>
              <a:t>的多次交互，从而整体响应时间比较长。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9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E8DF-46EB-4794-AC54-CFEFAB13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ReAct</a:t>
            </a:r>
            <a:r>
              <a:rPr lang="zh-CN" altLang="en-US" dirty="0"/>
              <a:t>范式已经落地的场景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B870-C2B1-441C-9A56-D290DA2B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SQL_agent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动作空间：</a:t>
            </a:r>
            <a:endParaRPr lang="en-US" altLang="zh-CN" dirty="0"/>
          </a:p>
          <a:p>
            <a:pPr lvl="2"/>
            <a:r>
              <a:rPr lang="en-US" altLang="zh-CN" dirty="0" err="1"/>
              <a:t>list_tables_sql_db</a:t>
            </a:r>
            <a:endParaRPr lang="en-US" altLang="zh-CN" dirty="0"/>
          </a:p>
          <a:p>
            <a:pPr lvl="2"/>
            <a:r>
              <a:rPr lang="en-US" altLang="zh-CN" dirty="0" err="1"/>
              <a:t>schema_sql_db</a:t>
            </a:r>
            <a:endParaRPr lang="en-US" altLang="zh-CN" dirty="0"/>
          </a:p>
          <a:p>
            <a:pPr lvl="2"/>
            <a:r>
              <a:rPr lang="en-US" altLang="zh-CN" dirty="0" err="1"/>
              <a:t>query_checker_sql_db</a:t>
            </a:r>
            <a:endParaRPr lang="en-US" altLang="zh-CN" dirty="0"/>
          </a:p>
          <a:p>
            <a:pPr lvl="2"/>
            <a:r>
              <a:rPr lang="en-US" altLang="zh-CN" dirty="0" err="1"/>
              <a:t>query_sql_db</a:t>
            </a:r>
            <a:endParaRPr lang="en-US" altLang="zh-CN" dirty="0"/>
          </a:p>
          <a:p>
            <a:r>
              <a:rPr lang="zh-CN" altLang="en-US" dirty="0"/>
              <a:t>？？？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7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E9F6-49B7-4506-BBD4-70AF0F7D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 away</a:t>
            </a:r>
            <a:r>
              <a:rPr lang="zh-CN" altLang="en-US" dirty="0"/>
              <a:t>（总结）</a:t>
            </a:r>
            <a:r>
              <a:rPr lang="en-US" altLang="zh-C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6983-5E68-4262-8DC9-71A1D02C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LLM</a:t>
            </a:r>
            <a:r>
              <a:rPr lang="zh-CN" altLang="en-US" dirty="0"/>
              <a:t>的时候，经常需要设置</a:t>
            </a:r>
            <a:r>
              <a:rPr lang="en-US" altLang="zh-CN" dirty="0"/>
              <a:t>stop sequence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不同的</a:t>
            </a:r>
            <a:r>
              <a:rPr lang="en-US" altLang="zh-CN" dirty="0"/>
              <a:t>prompt engineering</a:t>
            </a:r>
            <a:r>
              <a:rPr lang="zh-CN" altLang="en-US" dirty="0"/>
              <a:t>方法可以组合使用。</a:t>
            </a:r>
            <a:endParaRPr lang="en-US" altLang="zh-CN" dirty="0"/>
          </a:p>
          <a:p>
            <a:pPr lvl="1"/>
            <a:r>
              <a:rPr lang="en-US" altLang="zh-CN" dirty="0" err="1"/>
              <a:t>ReAct</a:t>
            </a:r>
            <a:r>
              <a:rPr lang="en-US" altLang="zh-CN" dirty="0"/>
              <a:t> + few shot prompt</a:t>
            </a:r>
          </a:p>
          <a:p>
            <a:pPr lvl="1"/>
            <a:r>
              <a:rPr lang="en-US" altLang="zh-CN" dirty="0" err="1"/>
              <a:t>ReAct</a:t>
            </a:r>
            <a:r>
              <a:rPr lang="en-US" altLang="zh-CN" dirty="0"/>
              <a:t> + </a:t>
            </a:r>
            <a:r>
              <a:rPr lang="en-US" altLang="zh-CN" dirty="0" err="1"/>
              <a:t>CoT</a:t>
            </a:r>
            <a:r>
              <a:rPr lang="en-US" altLang="zh-CN" dirty="0"/>
              <a:t>-SC </a:t>
            </a:r>
            <a:r>
              <a:rPr lang="zh-CN" altLang="en-US" dirty="0"/>
              <a:t>（</a:t>
            </a:r>
            <a:r>
              <a:rPr lang="en-US" altLang="zh-CN" dirty="0" err="1"/>
              <a:t>ReAct</a:t>
            </a:r>
            <a:r>
              <a:rPr lang="en-US" altLang="zh-CN" dirty="0"/>
              <a:t>--&gt;</a:t>
            </a:r>
            <a:r>
              <a:rPr lang="en-US" altLang="zh-CN" dirty="0" err="1"/>
              <a:t>CoT</a:t>
            </a:r>
            <a:r>
              <a:rPr lang="en-US" altLang="zh-CN" dirty="0"/>
              <a:t>-SC</a:t>
            </a:r>
            <a:r>
              <a:rPr lang="zh-CN" altLang="en-US" dirty="0"/>
              <a:t>或者</a:t>
            </a:r>
            <a:r>
              <a:rPr lang="en-US" altLang="zh-CN" dirty="0" err="1"/>
              <a:t>CoT</a:t>
            </a:r>
            <a:r>
              <a:rPr lang="en-US" altLang="zh-CN" dirty="0"/>
              <a:t>-SC--&gt;</a:t>
            </a:r>
            <a:r>
              <a:rPr lang="en-US" altLang="zh-CN" dirty="0" err="1"/>
              <a:t>ReAct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Finetuning</a:t>
            </a:r>
            <a:r>
              <a:rPr lang="zh-CN" altLang="en-US" dirty="0"/>
              <a:t>与</a:t>
            </a:r>
            <a:r>
              <a:rPr lang="en-US" altLang="zh-CN" dirty="0"/>
              <a:t>prompt engineering</a:t>
            </a:r>
            <a:r>
              <a:rPr lang="zh-CN" altLang="en-US" dirty="0"/>
              <a:t>不是互斥的，它们也可以组合使用。</a:t>
            </a:r>
            <a:endParaRPr lang="en-US" altLang="zh-CN" dirty="0"/>
          </a:p>
          <a:p>
            <a:r>
              <a:rPr lang="en-US" altLang="zh-CN" b="1" dirty="0"/>
              <a:t>LLM</a:t>
            </a:r>
            <a:r>
              <a:rPr lang="zh-CN" altLang="en-US" b="1" dirty="0"/>
              <a:t>本身是有能力边界的</a:t>
            </a:r>
            <a:r>
              <a:rPr lang="zh-CN" altLang="en-US" dirty="0"/>
              <a:t>，但基于</a:t>
            </a:r>
            <a:r>
              <a:rPr lang="en-US" altLang="zh-CN" dirty="0"/>
              <a:t>LLM</a:t>
            </a:r>
            <a:r>
              <a:rPr lang="zh-CN" altLang="en-US" dirty="0"/>
              <a:t>做</a:t>
            </a:r>
            <a:r>
              <a:rPr lang="en-US" altLang="zh-CN" dirty="0"/>
              <a:t>AI agent</a:t>
            </a:r>
            <a:r>
              <a:rPr lang="zh-CN" altLang="en-US" dirty="0"/>
              <a:t>能扩大这个边界。</a:t>
            </a:r>
            <a:endParaRPr lang="en-US" altLang="zh-CN" dirty="0"/>
          </a:p>
          <a:p>
            <a:pPr lvl="1"/>
            <a:r>
              <a:rPr lang="en-US" altLang="zh-CN" dirty="0"/>
              <a:t>LLM</a:t>
            </a:r>
            <a:r>
              <a:rPr lang="zh-CN" altLang="en-US" dirty="0"/>
              <a:t>不能记住所有的东西；</a:t>
            </a:r>
            <a:endParaRPr lang="en-US" altLang="zh-CN" dirty="0"/>
          </a:p>
          <a:p>
            <a:pPr lvl="1"/>
            <a:r>
              <a:rPr lang="en-US" altLang="zh-CN" dirty="0"/>
              <a:t>LLM</a:t>
            </a:r>
            <a:r>
              <a:rPr lang="zh-CN" altLang="en-US" dirty="0"/>
              <a:t>不能及时跟进最新的东西；</a:t>
            </a:r>
            <a:endParaRPr lang="en-US" altLang="zh-CN" dirty="0"/>
          </a:p>
          <a:p>
            <a:pPr lvl="1"/>
            <a:r>
              <a:rPr lang="en-US" altLang="zh-CN" dirty="0"/>
              <a:t>LLM</a:t>
            </a:r>
            <a:r>
              <a:rPr lang="zh-CN" altLang="en-US" dirty="0"/>
              <a:t>很难解决复杂的逻辑或者数学问题；</a:t>
            </a:r>
            <a:endParaRPr lang="en-US" altLang="zh-CN" dirty="0"/>
          </a:p>
          <a:p>
            <a:pPr lvl="1"/>
            <a:r>
              <a:rPr lang="zh-CN" altLang="en-US" dirty="0"/>
              <a:t>我们更应该看重的是</a:t>
            </a:r>
            <a:r>
              <a:rPr lang="en-US" altLang="zh-CN" b="1" dirty="0"/>
              <a:t>LLM</a:t>
            </a:r>
            <a:r>
              <a:rPr lang="zh-CN" altLang="en-US" b="1" dirty="0"/>
              <a:t>对语言的理解能力和推断能力</a:t>
            </a:r>
            <a:r>
              <a:rPr lang="zh-CN" altLang="en-US" dirty="0"/>
              <a:t>而不是记忆能力；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5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5F25-AAAE-4E69-BBA2-6F09C3DC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13F5-6E65-4784-90CD-C4764031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回顾常用的</a:t>
            </a:r>
            <a:r>
              <a:rPr lang="en-US" altLang="zh-CN" dirty="0"/>
              <a:t>prompt engineering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 err="1"/>
              <a:t>ReAct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Take away</a:t>
            </a:r>
            <a:r>
              <a:rPr lang="zh-CN" altLang="en-US" dirty="0"/>
              <a:t>（总结）：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E2EB-F4F5-44AD-840C-BDEA6C67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527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回顾常用的</a:t>
            </a:r>
            <a:r>
              <a:rPr lang="en-US" altLang="zh-CN" dirty="0"/>
              <a:t>prompt engineering</a:t>
            </a:r>
            <a:r>
              <a:rPr lang="zh-CN" altLang="en-US" dirty="0"/>
              <a:t>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9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7630-6CC8-404E-AF7D-B449FD45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 engineering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C1C7-8AB8-4B49-BC71-06292F15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 shot prompt </a:t>
            </a:r>
            <a:r>
              <a:rPr lang="zh-CN" altLang="en-US" dirty="0"/>
              <a:t>（</a:t>
            </a:r>
            <a:r>
              <a:rPr lang="zh-CN" altLang="en-US" b="1" dirty="0"/>
              <a:t>可以带上下文，可以不带上下文</a:t>
            </a:r>
            <a:r>
              <a:rPr lang="zh-CN" altLang="en-US" dirty="0"/>
              <a:t>）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A621A-3858-4993-B640-088F18314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661" y="2484194"/>
            <a:ext cx="9319846" cy="36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5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E39C-1A62-4298-84FE-A2FF0E77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901D-8AFD-4DC3-8751-67F0D3E5C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shot prompt/few shot prompt </a:t>
            </a:r>
            <a:r>
              <a:rPr lang="zh-CN" altLang="en-US" dirty="0"/>
              <a:t>（</a:t>
            </a:r>
            <a:r>
              <a:rPr lang="zh-CN" altLang="en-US" b="1" dirty="0"/>
              <a:t>让</a:t>
            </a:r>
            <a:r>
              <a:rPr lang="en-US" altLang="zh-CN" b="1" dirty="0"/>
              <a:t>LLM</a:t>
            </a:r>
            <a:r>
              <a:rPr lang="zh-CN" altLang="en-US" b="1" dirty="0"/>
              <a:t>照猫画虎</a:t>
            </a:r>
            <a:r>
              <a:rPr lang="zh-CN" altLang="en-US" dirty="0"/>
              <a:t>）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FB2A6-9EE3-46F8-B2D8-AEDB0870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4979"/>
            <a:ext cx="10249244" cy="378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3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40CC-A9F5-4717-97D2-5348E025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856B-E0BF-46CF-9454-05D95CF7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Chain-of-Thought/</a:t>
            </a:r>
            <a:r>
              <a:rPr lang="en-US" altLang="zh-CN" dirty="0" err="1"/>
              <a:t>CoT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b="1" dirty="0"/>
              <a:t>internal </a:t>
            </a:r>
            <a:r>
              <a:rPr lang="en-US" altLang="zh-CN" b="1" dirty="0" err="1"/>
              <a:t>CoT</a:t>
            </a:r>
            <a:r>
              <a:rPr lang="zh-CN" altLang="en-US" b="1" dirty="0"/>
              <a:t>或者人工引导</a:t>
            </a:r>
            <a:r>
              <a:rPr lang="en-US" altLang="zh-CN" b="1" dirty="0" err="1"/>
              <a:t>CoT</a:t>
            </a:r>
            <a:r>
              <a:rPr lang="en-US" altLang="zh-CN" b="1" dirty="0"/>
              <a:t>---</a:t>
            </a:r>
            <a:r>
              <a:rPr lang="zh-CN" altLang="en-US" dirty="0"/>
              <a:t>用一个真实客户的</a:t>
            </a:r>
            <a:r>
              <a:rPr lang="en-US" altLang="zh-CN" dirty="0"/>
              <a:t>text2SQL</a:t>
            </a:r>
            <a:r>
              <a:rPr lang="zh-CN" altLang="en-US" dirty="0"/>
              <a:t>的案例来解释什么是人工引导</a:t>
            </a:r>
            <a:r>
              <a:rPr lang="en-US" altLang="zh-CN" dirty="0" err="1"/>
              <a:t>CoT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68A5A-3CE0-4EC0-BFD7-9CFF05DD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0" y="2690065"/>
            <a:ext cx="9540240" cy="40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0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4722-17D0-44E4-A021-40FFD851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85EDE-999C-4835-874E-7D3FCAB0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Zero-shot </a:t>
            </a:r>
            <a:r>
              <a:rPr lang="en-US" altLang="zh-CN" dirty="0" err="1"/>
              <a:t>CoT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58C0D-B561-4F87-ABCE-2A26A840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84" y="2250957"/>
            <a:ext cx="9646261" cy="42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8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3A2F-E0D4-4DD0-8605-2F6DD556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AF5A-1073-4CEE-9E64-EFC6DFA7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Self-Consistency </a:t>
            </a:r>
            <a:r>
              <a:rPr lang="zh-CN" altLang="en-US" dirty="0"/>
              <a:t>（例子参考：</a:t>
            </a:r>
            <a:r>
              <a:rPr lang="en-US" altLang="zh-CN" dirty="0">
                <a:hlinkClick r:id="rId3"/>
              </a:rPr>
              <a:t>https://www.promptingguide.ai/techniques/consistency</a:t>
            </a:r>
            <a:r>
              <a:rPr lang="en-US" altLang="zh-CN" dirty="0"/>
              <a:t> 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让同一个</a:t>
            </a:r>
            <a:r>
              <a:rPr lang="en-US" altLang="zh-CN" dirty="0"/>
              <a:t>LLM</a:t>
            </a:r>
            <a:r>
              <a:rPr lang="zh-CN" altLang="en-US" dirty="0"/>
              <a:t>对同一个问题给出多个回答，取回答的多数派为最终结果。</a:t>
            </a:r>
            <a:endParaRPr lang="en-US" altLang="zh-CN" dirty="0"/>
          </a:p>
          <a:p>
            <a:pPr lvl="1"/>
            <a:r>
              <a:rPr lang="en-US" dirty="0"/>
              <a:t>Self-Consistency</a:t>
            </a:r>
            <a:r>
              <a:rPr lang="zh-CN" altLang="en-US" dirty="0"/>
              <a:t>经常与</a:t>
            </a:r>
            <a:r>
              <a:rPr lang="en-US" altLang="zh-CN" dirty="0" err="1"/>
              <a:t>CoT</a:t>
            </a:r>
            <a:r>
              <a:rPr lang="zh-CN" altLang="en-US" dirty="0"/>
              <a:t>一起使用即</a:t>
            </a:r>
            <a:r>
              <a:rPr lang="en-US" altLang="zh-CN" dirty="0" err="1"/>
              <a:t>CoT</a:t>
            </a:r>
            <a:r>
              <a:rPr lang="en-US" altLang="zh-CN" dirty="0"/>
              <a:t>-SC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Retrieval Augmented Generation/R</a:t>
            </a:r>
            <a:r>
              <a:rPr lang="en-US" altLang="zh-CN" dirty="0"/>
              <a:t>AG:</a:t>
            </a:r>
            <a:endParaRPr lang="en-US" dirty="0"/>
          </a:p>
          <a:p>
            <a:pPr lvl="1"/>
            <a:r>
              <a:rPr lang="zh-CN" altLang="en-US" dirty="0"/>
              <a:t>适合基于私域</a:t>
            </a:r>
            <a:r>
              <a:rPr lang="en-US" altLang="zh-CN" dirty="0"/>
              <a:t>/</a:t>
            </a:r>
            <a:r>
              <a:rPr lang="zh-CN" altLang="en-US" dirty="0"/>
              <a:t>垂直领域做知识问答的场景。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8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6772-5C52-48FF-8F46-27174DE5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769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err="1"/>
              <a:t>ReAct</a:t>
            </a:r>
            <a:r>
              <a:rPr lang="zh-CN" altLang="en-US" dirty="0"/>
              <a:t>介绍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5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1183</Words>
  <Application>Microsoft Office PowerPoint</Application>
  <PresentationFormat>Widescreen</PresentationFormat>
  <Paragraphs>108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DengXian</vt:lpstr>
      <vt:lpstr>DengXian Light</vt:lpstr>
      <vt:lpstr>Arial</vt:lpstr>
      <vt:lpstr>Calibri</vt:lpstr>
      <vt:lpstr>Calibri Light</vt:lpstr>
      <vt:lpstr>Office Theme</vt:lpstr>
      <vt:lpstr>ReAct论文分享</vt:lpstr>
      <vt:lpstr>议程</vt:lpstr>
      <vt:lpstr>回顾常用的prompt engineering方法</vt:lpstr>
      <vt:lpstr>prompt engineering方法</vt:lpstr>
      <vt:lpstr>Continue…..</vt:lpstr>
      <vt:lpstr>Continue…..</vt:lpstr>
      <vt:lpstr>Continue….</vt:lpstr>
      <vt:lpstr>Continue…..</vt:lpstr>
      <vt:lpstr>ReAct介绍</vt:lpstr>
      <vt:lpstr>ReAct范式介绍</vt:lpstr>
      <vt:lpstr>4种prompting方法的对比 </vt:lpstr>
      <vt:lpstr>ReAct的prompt template举例</vt:lpstr>
      <vt:lpstr>ReAct agent与LLM交互的过程</vt:lpstr>
      <vt:lpstr>ReAct和其他几种方式在HotQA上的对比</vt:lpstr>
      <vt:lpstr>ReAct的优点和缺点</vt:lpstr>
      <vt:lpstr>基于ReAct范式已经落地的场景</vt:lpstr>
      <vt:lpstr>Take away（总结）: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ReAct论文分享</dc:title>
  <dc:creator>Liang, Yuhui</dc:creator>
  <cp:lastModifiedBy>Liang, Yuhui</cp:lastModifiedBy>
  <cp:revision>122</cp:revision>
  <dcterms:created xsi:type="dcterms:W3CDTF">2023-08-08T09:39:11Z</dcterms:created>
  <dcterms:modified xsi:type="dcterms:W3CDTF">2023-08-10T10:16:32Z</dcterms:modified>
</cp:coreProperties>
</file>