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7" r:id="rId11"/>
    <p:sldId id="265" r:id="rId12"/>
    <p:sldId id="266" r:id="rId13"/>
    <p:sldId id="275"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4105-951E-4C54-8664-4A6A5BE68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A42542-6633-438B-84D3-B4F3E354A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3E63B0-3E97-4EFA-9BD4-5186510A17C1}"/>
              </a:ext>
            </a:extLst>
          </p:cNvPr>
          <p:cNvSpPr>
            <a:spLocks noGrp="1"/>
          </p:cNvSpPr>
          <p:nvPr>
            <p:ph type="dt" sz="half" idx="10"/>
          </p:nvPr>
        </p:nvSpPr>
        <p:spPr/>
        <p:txBody>
          <a:bodyPr/>
          <a:lstStyle/>
          <a:p>
            <a:fld id="{B35F2933-517D-4725-A32D-829687C01817}" type="datetimeFigureOut">
              <a:rPr lang="en-US" smtClean="0"/>
              <a:t>5/24/2022</a:t>
            </a:fld>
            <a:endParaRPr lang="en-US"/>
          </a:p>
        </p:txBody>
      </p:sp>
      <p:sp>
        <p:nvSpPr>
          <p:cNvPr id="5" name="Footer Placeholder 4">
            <a:extLst>
              <a:ext uri="{FF2B5EF4-FFF2-40B4-BE49-F238E27FC236}">
                <a16:creationId xmlns:a16="http://schemas.microsoft.com/office/drawing/2014/main" id="{8FF8F187-C05E-4ACB-9FE1-B6A1BCE58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C2324-B07C-43B0-981D-92E001A0179F}"/>
              </a:ext>
            </a:extLst>
          </p:cNvPr>
          <p:cNvSpPr>
            <a:spLocks noGrp="1"/>
          </p:cNvSpPr>
          <p:nvPr>
            <p:ph type="sldNum" sz="quarter" idx="12"/>
          </p:nvPr>
        </p:nvSpPr>
        <p:spPr/>
        <p:txBody>
          <a:bodyPr/>
          <a:lstStyle/>
          <a:p>
            <a:fld id="{6AC2D438-DF81-45B8-8D2C-D4CA96367428}" type="slidenum">
              <a:rPr lang="en-US" smtClean="0"/>
              <a:t>‹#›</a:t>
            </a:fld>
            <a:endParaRPr lang="en-US"/>
          </a:p>
        </p:txBody>
      </p:sp>
    </p:spTree>
    <p:extLst>
      <p:ext uri="{BB962C8B-B14F-4D97-AF65-F5344CB8AC3E}">
        <p14:creationId xmlns:p14="http://schemas.microsoft.com/office/powerpoint/2010/main" val="110630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D094-9095-4F89-B609-CEE2CAD745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70D716-3492-4139-A219-3092CC7712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825C1-60D0-4763-9CA3-2F25FAEF2C0C}"/>
              </a:ext>
            </a:extLst>
          </p:cNvPr>
          <p:cNvSpPr>
            <a:spLocks noGrp="1"/>
          </p:cNvSpPr>
          <p:nvPr>
            <p:ph type="dt" sz="half" idx="10"/>
          </p:nvPr>
        </p:nvSpPr>
        <p:spPr/>
        <p:txBody>
          <a:bodyPr/>
          <a:lstStyle/>
          <a:p>
            <a:fld id="{B35F2933-517D-4725-A32D-829687C01817}" type="datetimeFigureOut">
              <a:rPr lang="en-US" smtClean="0"/>
              <a:t>5/24/2022</a:t>
            </a:fld>
            <a:endParaRPr lang="en-US"/>
          </a:p>
        </p:txBody>
      </p:sp>
      <p:sp>
        <p:nvSpPr>
          <p:cNvPr id="5" name="Footer Placeholder 4">
            <a:extLst>
              <a:ext uri="{FF2B5EF4-FFF2-40B4-BE49-F238E27FC236}">
                <a16:creationId xmlns:a16="http://schemas.microsoft.com/office/drawing/2014/main" id="{9D6682B4-9A05-4509-B270-538792FEE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A923E-D20E-4426-8FC7-F4BDE9156C16}"/>
              </a:ext>
            </a:extLst>
          </p:cNvPr>
          <p:cNvSpPr>
            <a:spLocks noGrp="1"/>
          </p:cNvSpPr>
          <p:nvPr>
            <p:ph type="sldNum" sz="quarter" idx="12"/>
          </p:nvPr>
        </p:nvSpPr>
        <p:spPr/>
        <p:txBody>
          <a:bodyPr/>
          <a:lstStyle/>
          <a:p>
            <a:fld id="{6AC2D438-DF81-45B8-8D2C-D4CA96367428}" type="slidenum">
              <a:rPr lang="en-US" smtClean="0"/>
              <a:t>‹#›</a:t>
            </a:fld>
            <a:endParaRPr lang="en-US"/>
          </a:p>
        </p:txBody>
      </p:sp>
    </p:spTree>
    <p:extLst>
      <p:ext uri="{BB962C8B-B14F-4D97-AF65-F5344CB8AC3E}">
        <p14:creationId xmlns:p14="http://schemas.microsoft.com/office/powerpoint/2010/main" val="377592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1D4D0-E8D8-45B3-B915-DFFFFBE63D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0B19E7-63AF-4847-AED4-9E4D4B70D6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F950B-0E71-4CED-A6C2-AE6858C88DEF}"/>
              </a:ext>
            </a:extLst>
          </p:cNvPr>
          <p:cNvSpPr>
            <a:spLocks noGrp="1"/>
          </p:cNvSpPr>
          <p:nvPr>
            <p:ph type="dt" sz="half" idx="10"/>
          </p:nvPr>
        </p:nvSpPr>
        <p:spPr/>
        <p:txBody>
          <a:bodyPr/>
          <a:lstStyle/>
          <a:p>
            <a:fld id="{B35F2933-517D-4725-A32D-829687C01817}" type="datetimeFigureOut">
              <a:rPr lang="en-US" smtClean="0"/>
              <a:t>5/24/2022</a:t>
            </a:fld>
            <a:endParaRPr lang="en-US"/>
          </a:p>
        </p:txBody>
      </p:sp>
      <p:sp>
        <p:nvSpPr>
          <p:cNvPr id="5" name="Footer Placeholder 4">
            <a:extLst>
              <a:ext uri="{FF2B5EF4-FFF2-40B4-BE49-F238E27FC236}">
                <a16:creationId xmlns:a16="http://schemas.microsoft.com/office/drawing/2014/main" id="{E9FB0EC1-5EB9-4DC9-928B-00FAEED71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7D50C-4BDA-4A0A-A513-381B14620981}"/>
              </a:ext>
            </a:extLst>
          </p:cNvPr>
          <p:cNvSpPr>
            <a:spLocks noGrp="1"/>
          </p:cNvSpPr>
          <p:nvPr>
            <p:ph type="sldNum" sz="quarter" idx="12"/>
          </p:nvPr>
        </p:nvSpPr>
        <p:spPr/>
        <p:txBody>
          <a:bodyPr/>
          <a:lstStyle/>
          <a:p>
            <a:fld id="{6AC2D438-DF81-45B8-8D2C-D4CA96367428}" type="slidenum">
              <a:rPr lang="en-US" smtClean="0"/>
              <a:t>‹#›</a:t>
            </a:fld>
            <a:endParaRPr lang="en-US"/>
          </a:p>
        </p:txBody>
      </p:sp>
    </p:spTree>
    <p:extLst>
      <p:ext uri="{BB962C8B-B14F-4D97-AF65-F5344CB8AC3E}">
        <p14:creationId xmlns:p14="http://schemas.microsoft.com/office/powerpoint/2010/main" val="309857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8C83-0F16-4F91-A1B1-414CACE325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1FD21-77ED-4B3B-9569-7ABFC3F1E6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C5AF0-39B5-4DD7-9CF0-2D20C0D9F887}"/>
              </a:ext>
            </a:extLst>
          </p:cNvPr>
          <p:cNvSpPr>
            <a:spLocks noGrp="1"/>
          </p:cNvSpPr>
          <p:nvPr>
            <p:ph type="dt" sz="half" idx="10"/>
          </p:nvPr>
        </p:nvSpPr>
        <p:spPr/>
        <p:txBody>
          <a:bodyPr/>
          <a:lstStyle/>
          <a:p>
            <a:fld id="{B35F2933-517D-4725-A32D-829687C01817}" type="datetimeFigureOut">
              <a:rPr lang="en-US" smtClean="0"/>
              <a:t>5/24/2022</a:t>
            </a:fld>
            <a:endParaRPr lang="en-US"/>
          </a:p>
        </p:txBody>
      </p:sp>
      <p:sp>
        <p:nvSpPr>
          <p:cNvPr id="5" name="Footer Placeholder 4">
            <a:extLst>
              <a:ext uri="{FF2B5EF4-FFF2-40B4-BE49-F238E27FC236}">
                <a16:creationId xmlns:a16="http://schemas.microsoft.com/office/drawing/2014/main" id="{88C0572A-3F74-4C5C-9349-D5C14BFD0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A29CA-631B-425D-9CC2-F76FECF56E3F}"/>
              </a:ext>
            </a:extLst>
          </p:cNvPr>
          <p:cNvSpPr>
            <a:spLocks noGrp="1"/>
          </p:cNvSpPr>
          <p:nvPr>
            <p:ph type="sldNum" sz="quarter" idx="12"/>
          </p:nvPr>
        </p:nvSpPr>
        <p:spPr/>
        <p:txBody>
          <a:bodyPr/>
          <a:lstStyle/>
          <a:p>
            <a:fld id="{6AC2D438-DF81-45B8-8D2C-D4CA96367428}" type="slidenum">
              <a:rPr lang="en-US" smtClean="0"/>
              <a:t>‹#›</a:t>
            </a:fld>
            <a:endParaRPr lang="en-US"/>
          </a:p>
        </p:txBody>
      </p:sp>
    </p:spTree>
    <p:extLst>
      <p:ext uri="{BB962C8B-B14F-4D97-AF65-F5344CB8AC3E}">
        <p14:creationId xmlns:p14="http://schemas.microsoft.com/office/powerpoint/2010/main" val="75158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C534-54E2-45F3-AB76-6537BC7EC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B86C75-34E3-4794-9484-EEAF548E9F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704204-3763-4D3D-A095-4DF41C7B0AAB}"/>
              </a:ext>
            </a:extLst>
          </p:cNvPr>
          <p:cNvSpPr>
            <a:spLocks noGrp="1"/>
          </p:cNvSpPr>
          <p:nvPr>
            <p:ph type="dt" sz="half" idx="10"/>
          </p:nvPr>
        </p:nvSpPr>
        <p:spPr/>
        <p:txBody>
          <a:bodyPr/>
          <a:lstStyle/>
          <a:p>
            <a:fld id="{B35F2933-517D-4725-A32D-829687C01817}" type="datetimeFigureOut">
              <a:rPr lang="en-US" smtClean="0"/>
              <a:t>5/24/2022</a:t>
            </a:fld>
            <a:endParaRPr lang="en-US"/>
          </a:p>
        </p:txBody>
      </p:sp>
      <p:sp>
        <p:nvSpPr>
          <p:cNvPr id="5" name="Footer Placeholder 4">
            <a:extLst>
              <a:ext uri="{FF2B5EF4-FFF2-40B4-BE49-F238E27FC236}">
                <a16:creationId xmlns:a16="http://schemas.microsoft.com/office/drawing/2014/main" id="{F5553A4A-A5E8-4E3C-A053-53045EBF3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DF2C0-2A8B-406D-8F94-E3004184F2A8}"/>
              </a:ext>
            </a:extLst>
          </p:cNvPr>
          <p:cNvSpPr>
            <a:spLocks noGrp="1"/>
          </p:cNvSpPr>
          <p:nvPr>
            <p:ph type="sldNum" sz="quarter" idx="12"/>
          </p:nvPr>
        </p:nvSpPr>
        <p:spPr/>
        <p:txBody>
          <a:bodyPr/>
          <a:lstStyle/>
          <a:p>
            <a:fld id="{6AC2D438-DF81-45B8-8D2C-D4CA96367428}" type="slidenum">
              <a:rPr lang="en-US" smtClean="0"/>
              <a:t>‹#›</a:t>
            </a:fld>
            <a:endParaRPr lang="en-US"/>
          </a:p>
        </p:txBody>
      </p:sp>
    </p:spTree>
    <p:extLst>
      <p:ext uri="{BB962C8B-B14F-4D97-AF65-F5344CB8AC3E}">
        <p14:creationId xmlns:p14="http://schemas.microsoft.com/office/powerpoint/2010/main" val="153511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7ED7-B11B-49CE-B425-4088868DB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A0304-3CC0-4FE5-8BA9-5B0B031DB2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9DE118-2A12-4632-A282-228562D263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10709A-3C35-4C80-8DBC-E1C5771C29CB}"/>
              </a:ext>
            </a:extLst>
          </p:cNvPr>
          <p:cNvSpPr>
            <a:spLocks noGrp="1"/>
          </p:cNvSpPr>
          <p:nvPr>
            <p:ph type="dt" sz="half" idx="10"/>
          </p:nvPr>
        </p:nvSpPr>
        <p:spPr/>
        <p:txBody>
          <a:bodyPr/>
          <a:lstStyle/>
          <a:p>
            <a:fld id="{B35F2933-517D-4725-A32D-829687C01817}" type="datetimeFigureOut">
              <a:rPr lang="en-US" smtClean="0"/>
              <a:t>5/24/2022</a:t>
            </a:fld>
            <a:endParaRPr lang="en-US"/>
          </a:p>
        </p:txBody>
      </p:sp>
      <p:sp>
        <p:nvSpPr>
          <p:cNvPr id="6" name="Footer Placeholder 5">
            <a:extLst>
              <a:ext uri="{FF2B5EF4-FFF2-40B4-BE49-F238E27FC236}">
                <a16:creationId xmlns:a16="http://schemas.microsoft.com/office/drawing/2014/main" id="{FDEEB42E-060E-4CA4-B3F4-0C408DBEE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BBDD5-E45B-4A23-9F3E-21F879FA8DB6}"/>
              </a:ext>
            </a:extLst>
          </p:cNvPr>
          <p:cNvSpPr>
            <a:spLocks noGrp="1"/>
          </p:cNvSpPr>
          <p:nvPr>
            <p:ph type="sldNum" sz="quarter" idx="12"/>
          </p:nvPr>
        </p:nvSpPr>
        <p:spPr/>
        <p:txBody>
          <a:bodyPr/>
          <a:lstStyle/>
          <a:p>
            <a:fld id="{6AC2D438-DF81-45B8-8D2C-D4CA96367428}" type="slidenum">
              <a:rPr lang="en-US" smtClean="0"/>
              <a:t>‹#›</a:t>
            </a:fld>
            <a:endParaRPr lang="en-US"/>
          </a:p>
        </p:txBody>
      </p:sp>
    </p:spTree>
    <p:extLst>
      <p:ext uri="{BB962C8B-B14F-4D97-AF65-F5344CB8AC3E}">
        <p14:creationId xmlns:p14="http://schemas.microsoft.com/office/powerpoint/2010/main" val="356572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0881-D2EF-42E1-89BC-A66D286B5B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792DDB-0EFE-4F21-BF1C-5EADFB300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5A30D2-15C6-4D25-A740-79A3D0153A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2F32B3-7A8E-4CEB-A59B-C487D5AF2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206974-73DC-4D9B-9EB0-409934841F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DE39B-E417-4551-9B88-9D307D2A0042}"/>
              </a:ext>
            </a:extLst>
          </p:cNvPr>
          <p:cNvSpPr>
            <a:spLocks noGrp="1"/>
          </p:cNvSpPr>
          <p:nvPr>
            <p:ph type="dt" sz="half" idx="10"/>
          </p:nvPr>
        </p:nvSpPr>
        <p:spPr/>
        <p:txBody>
          <a:bodyPr/>
          <a:lstStyle/>
          <a:p>
            <a:fld id="{B35F2933-517D-4725-A32D-829687C01817}" type="datetimeFigureOut">
              <a:rPr lang="en-US" smtClean="0"/>
              <a:t>5/24/2022</a:t>
            </a:fld>
            <a:endParaRPr lang="en-US"/>
          </a:p>
        </p:txBody>
      </p:sp>
      <p:sp>
        <p:nvSpPr>
          <p:cNvPr id="8" name="Footer Placeholder 7">
            <a:extLst>
              <a:ext uri="{FF2B5EF4-FFF2-40B4-BE49-F238E27FC236}">
                <a16:creationId xmlns:a16="http://schemas.microsoft.com/office/drawing/2014/main" id="{352F266C-3A40-4B21-834A-2332C91DC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131FAC-8A71-4304-A3DB-58992BBD8E12}"/>
              </a:ext>
            </a:extLst>
          </p:cNvPr>
          <p:cNvSpPr>
            <a:spLocks noGrp="1"/>
          </p:cNvSpPr>
          <p:nvPr>
            <p:ph type="sldNum" sz="quarter" idx="12"/>
          </p:nvPr>
        </p:nvSpPr>
        <p:spPr/>
        <p:txBody>
          <a:bodyPr/>
          <a:lstStyle/>
          <a:p>
            <a:fld id="{6AC2D438-DF81-45B8-8D2C-D4CA96367428}" type="slidenum">
              <a:rPr lang="en-US" smtClean="0"/>
              <a:t>‹#›</a:t>
            </a:fld>
            <a:endParaRPr lang="en-US"/>
          </a:p>
        </p:txBody>
      </p:sp>
    </p:spTree>
    <p:extLst>
      <p:ext uri="{BB962C8B-B14F-4D97-AF65-F5344CB8AC3E}">
        <p14:creationId xmlns:p14="http://schemas.microsoft.com/office/powerpoint/2010/main" val="159371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2F48-5E68-4657-967C-A0534920E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2951B8-0685-4B39-A073-B393A2664FA2}"/>
              </a:ext>
            </a:extLst>
          </p:cNvPr>
          <p:cNvSpPr>
            <a:spLocks noGrp="1"/>
          </p:cNvSpPr>
          <p:nvPr>
            <p:ph type="dt" sz="half" idx="10"/>
          </p:nvPr>
        </p:nvSpPr>
        <p:spPr/>
        <p:txBody>
          <a:bodyPr/>
          <a:lstStyle/>
          <a:p>
            <a:fld id="{B35F2933-517D-4725-A32D-829687C01817}" type="datetimeFigureOut">
              <a:rPr lang="en-US" smtClean="0"/>
              <a:t>5/24/2022</a:t>
            </a:fld>
            <a:endParaRPr lang="en-US"/>
          </a:p>
        </p:txBody>
      </p:sp>
      <p:sp>
        <p:nvSpPr>
          <p:cNvPr id="4" name="Footer Placeholder 3">
            <a:extLst>
              <a:ext uri="{FF2B5EF4-FFF2-40B4-BE49-F238E27FC236}">
                <a16:creationId xmlns:a16="http://schemas.microsoft.com/office/drawing/2014/main" id="{F081E97F-D7F4-4C75-B3DE-D415080AF2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F7B3D2-0F5D-407E-8E83-926B487627CC}"/>
              </a:ext>
            </a:extLst>
          </p:cNvPr>
          <p:cNvSpPr>
            <a:spLocks noGrp="1"/>
          </p:cNvSpPr>
          <p:nvPr>
            <p:ph type="sldNum" sz="quarter" idx="12"/>
          </p:nvPr>
        </p:nvSpPr>
        <p:spPr/>
        <p:txBody>
          <a:bodyPr/>
          <a:lstStyle/>
          <a:p>
            <a:fld id="{6AC2D438-DF81-45B8-8D2C-D4CA96367428}" type="slidenum">
              <a:rPr lang="en-US" smtClean="0"/>
              <a:t>‹#›</a:t>
            </a:fld>
            <a:endParaRPr lang="en-US"/>
          </a:p>
        </p:txBody>
      </p:sp>
    </p:spTree>
    <p:extLst>
      <p:ext uri="{BB962C8B-B14F-4D97-AF65-F5344CB8AC3E}">
        <p14:creationId xmlns:p14="http://schemas.microsoft.com/office/powerpoint/2010/main" val="90454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E69201-EA44-488D-9F72-1AFBBEDC243C}"/>
              </a:ext>
            </a:extLst>
          </p:cNvPr>
          <p:cNvSpPr>
            <a:spLocks noGrp="1"/>
          </p:cNvSpPr>
          <p:nvPr>
            <p:ph type="dt" sz="half" idx="10"/>
          </p:nvPr>
        </p:nvSpPr>
        <p:spPr/>
        <p:txBody>
          <a:bodyPr/>
          <a:lstStyle/>
          <a:p>
            <a:fld id="{B35F2933-517D-4725-A32D-829687C01817}" type="datetimeFigureOut">
              <a:rPr lang="en-US" smtClean="0"/>
              <a:t>5/24/2022</a:t>
            </a:fld>
            <a:endParaRPr lang="en-US"/>
          </a:p>
        </p:txBody>
      </p:sp>
      <p:sp>
        <p:nvSpPr>
          <p:cNvPr id="3" name="Footer Placeholder 2">
            <a:extLst>
              <a:ext uri="{FF2B5EF4-FFF2-40B4-BE49-F238E27FC236}">
                <a16:creationId xmlns:a16="http://schemas.microsoft.com/office/drawing/2014/main" id="{A8208770-6712-41B6-8074-3789443F3B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5C557F-70E1-46E7-A4E4-6004C411D648}"/>
              </a:ext>
            </a:extLst>
          </p:cNvPr>
          <p:cNvSpPr>
            <a:spLocks noGrp="1"/>
          </p:cNvSpPr>
          <p:nvPr>
            <p:ph type="sldNum" sz="quarter" idx="12"/>
          </p:nvPr>
        </p:nvSpPr>
        <p:spPr/>
        <p:txBody>
          <a:bodyPr/>
          <a:lstStyle/>
          <a:p>
            <a:fld id="{6AC2D438-DF81-45B8-8D2C-D4CA96367428}" type="slidenum">
              <a:rPr lang="en-US" smtClean="0"/>
              <a:t>‹#›</a:t>
            </a:fld>
            <a:endParaRPr lang="en-US"/>
          </a:p>
        </p:txBody>
      </p:sp>
    </p:spTree>
    <p:extLst>
      <p:ext uri="{BB962C8B-B14F-4D97-AF65-F5344CB8AC3E}">
        <p14:creationId xmlns:p14="http://schemas.microsoft.com/office/powerpoint/2010/main" val="362833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910E-EBC1-4558-A27A-4107D8B08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1EDD74-69F6-48AF-BBEC-3982321F2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AD7D06-F0FD-4DBE-A201-754576B09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98E6D1-9349-4BB4-B83D-55C52482D57F}"/>
              </a:ext>
            </a:extLst>
          </p:cNvPr>
          <p:cNvSpPr>
            <a:spLocks noGrp="1"/>
          </p:cNvSpPr>
          <p:nvPr>
            <p:ph type="dt" sz="half" idx="10"/>
          </p:nvPr>
        </p:nvSpPr>
        <p:spPr/>
        <p:txBody>
          <a:bodyPr/>
          <a:lstStyle/>
          <a:p>
            <a:fld id="{B35F2933-517D-4725-A32D-829687C01817}" type="datetimeFigureOut">
              <a:rPr lang="en-US" smtClean="0"/>
              <a:t>5/24/2022</a:t>
            </a:fld>
            <a:endParaRPr lang="en-US"/>
          </a:p>
        </p:txBody>
      </p:sp>
      <p:sp>
        <p:nvSpPr>
          <p:cNvPr id="6" name="Footer Placeholder 5">
            <a:extLst>
              <a:ext uri="{FF2B5EF4-FFF2-40B4-BE49-F238E27FC236}">
                <a16:creationId xmlns:a16="http://schemas.microsoft.com/office/drawing/2014/main" id="{5F91D488-A7E3-46C2-8E48-C0D7E5CE9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00DB6-3EF6-433D-B31B-6B53E84A2B8F}"/>
              </a:ext>
            </a:extLst>
          </p:cNvPr>
          <p:cNvSpPr>
            <a:spLocks noGrp="1"/>
          </p:cNvSpPr>
          <p:nvPr>
            <p:ph type="sldNum" sz="quarter" idx="12"/>
          </p:nvPr>
        </p:nvSpPr>
        <p:spPr/>
        <p:txBody>
          <a:bodyPr/>
          <a:lstStyle/>
          <a:p>
            <a:fld id="{6AC2D438-DF81-45B8-8D2C-D4CA96367428}" type="slidenum">
              <a:rPr lang="en-US" smtClean="0"/>
              <a:t>‹#›</a:t>
            </a:fld>
            <a:endParaRPr lang="en-US"/>
          </a:p>
        </p:txBody>
      </p:sp>
    </p:spTree>
    <p:extLst>
      <p:ext uri="{BB962C8B-B14F-4D97-AF65-F5344CB8AC3E}">
        <p14:creationId xmlns:p14="http://schemas.microsoft.com/office/powerpoint/2010/main" val="76763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F76B-FB75-43D0-A222-59D087603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1480F6-97FF-4B79-AD65-7E5637E482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1C8BE-FCED-4844-9EDA-15F4C89AF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18C48E-D3EF-4924-BC74-11D58F149E7E}"/>
              </a:ext>
            </a:extLst>
          </p:cNvPr>
          <p:cNvSpPr>
            <a:spLocks noGrp="1"/>
          </p:cNvSpPr>
          <p:nvPr>
            <p:ph type="dt" sz="half" idx="10"/>
          </p:nvPr>
        </p:nvSpPr>
        <p:spPr/>
        <p:txBody>
          <a:bodyPr/>
          <a:lstStyle/>
          <a:p>
            <a:fld id="{B35F2933-517D-4725-A32D-829687C01817}" type="datetimeFigureOut">
              <a:rPr lang="en-US" smtClean="0"/>
              <a:t>5/24/2022</a:t>
            </a:fld>
            <a:endParaRPr lang="en-US"/>
          </a:p>
        </p:txBody>
      </p:sp>
      <p:sp>
        <p:nvSpPr>
          <p:cNvPr id="6" name="Footer Placeholder 5">
            <a:extLst>
              <a:ext uri="{FF2B5EF4-FFF2-40B4-BE49-F238E27FC236}">
                <a16:creationId xmlns:a16="http://schemas.microsoft.com/office/drawing/2014/main" id="{0207EC95-F5CD-446B-84E0-4AB3A53E8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B9F6B-2125-4B17-93B5-A9709699A4D2}"/>
              </a:ext>
            </a:extLst>
          </p:cNvPr>
          <p:cNvSpPr>
            <a:spLocks noGrp="1"/>
          </p:cNvSpPr>
          <p:nvPr>
            <p:ph type="sldNum" sz="quarter" idx="12"/>
          </p:nvPr>
        </p:nvSpPr>
        <p:spPr/>
        <p:txBody>
          <a:bodyPr/>
          <a:lstStyle/>
          <a:p>
            <a:fld id="{6AC2D438-DF81-45B8-8D2C-D4CA96367428}" type="slidenum">
              <a:rPr lang="en-US" smtClean="0"/>
              <a:t>‹#›</a:t>
            </a:fld>
            <a:endParaRPr lang="en-US"/>
          </a:p>
        </p:txBody>
      </p:sp>
    </p:spTree>
    <p:extLst>
      <p:ext uri="{BB962C8B-B14F-4D97-AF65-F5344CB8AC3E}">
        <p14:creationId xmlns:p14="http://schemas.microsoft.com/office/powerpoint/2010/main" val="104548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9D6D89-5A3C-45D9-9EC9-DAF9D4A27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27639-BED9-43F4-A9B2-B69A44354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B6D2B-DCD0-46B6-A84D-53C7E3412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F2933-517D-4725-A32D-829687C01817}" type="datetimeFigureOut">
              <a:rPr lang="en-US" smtClean="0"/>
              <a:t>5/24/2022</a:t>
            </a:fld>
            <a:endParaRPr lang="en-US"/>
          </a:p>
        </p:txBody>
      </p:sp>
      <p:sp>
        <p:nvSpPr>
          <p:cNvPr id="5" name="Footer Placeholder 4">
            <a:extLst>
              <a:ext uri="{FF2B5EF4-FFF2-40B4-BE49-F238E27FC236}">
                <a16:creationId xmlns:a16="http://schemas.microsoft.com/office/drawing/2014/main" id="{CE8909AD-968A-427B-9252-313262F90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AF50E7-FE96-4256-9D49-558E8279F5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2D438-DF81-45B8-8D2C-D4CA96367428}" type="slidenum">
              <a:rPr lang="en-US" smtClean="0"/>
              <a:t>‹#›</a:t>
            </a:fld>
            <a:endParaRPr lang="en-US"/>
          </a:p>
        </p:txBody>
      </p:sp>
    </p:spTree>
    <p:extLst>
      <p:ext uri="{BB962C8B-B14F-4D97-AF65-F5344CB8AC3E}">
        <p14:creationId xmlns:p14="http://schemas.microsoft.com/office/powerpoint/2010/main" val="4251726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141B-5344-4601-81EA-E5C598E38B75}"/>
              </a:ext>
            </a:extLst>
          </p:cNvPr>
          <p:cNvSpPr>
            <a:spLocks noGrp="1"/>
          </p:cNvSpPr>
          <p:nvPr>
            <p:ph type="ctrTitle"/>
          </p:nvPr>
        </p:nvSpPr>
        <p:spPr/>
        <p:txBody>
          <a:bodyPr/>
          <a:lstStyle/>
          <a:p>
            <a:r>
              <a:rPr lang="en-US" altLang="zh-CN" dirty="0"/>
              <a:t>Data-centric AI</a:t>
            </a:r>
            <a:r>
              <a:rPr lang="zh-CN" altLang="en-US" dirty="0"/>
              <a:t>之样本工程</a:t>
            </a:r>
            <a:endParaRPr lang="en-US" dirty="0"/>
          </a:p>
        </p:txBody>
      </p:sp>
      <p:sp>
        <p:nvSpPr>
          <p:cNvPr id="3" name="Subtitle 2">
            <a:extLst>
              <a:ext uri="{FF2B5EF4-FFF2-40B4-BE49-F238E27FC236}">
                <a16:creationId xmlns:a16="http://schemas.microsoft.com/office/drawing/2014/main" id="{06B5C4FB-BC4B-44C0-A355-49F500F9D80A}"/>
              </a:ext>
            </a:extLst>
          </p:cNvPr>
          <p:cNvSpPr>
            <a:spLocks noGrp="1"/>
          </p:cNvSpPr>
          <p:nvPr>
            <p:ph type="subTitle" idx="1"/>
          </p:nvPr>
        </p:nvSpPr>
        <p:spPr/>
        <p:txBody>
          <a:bodyPr/>
          <a:lstStyle/>
          <a:p>
            <a:r>
              <a:rPr lang="zh-CN" altLang="en-US" dirty="0"/>
              <a:t>梁宇辉 </a:t>
            </a:r>
            <a:r>
              <a:rPr lang="en-US" altLang="zh-CN" dirty="0"/>
              <a:t>ML SSA</a:t>
            </a:r>
          </a:p>
          <a:p>
            <a:r>
              <a:rPr lang="en-US" altLang="zh-CN" dirty="0"/>
              <a:t>liangaws@amazon.com</a:t>
            </a:r>
            <a:endParaRPr lang="en-US" dirty="0"/>
          </a:p>
        </p:txBody>
      </p:sp>
    </p:spTree>
    <p:extLst>
      <p:ext uri="{BB962C8B-B14F-4D97-AF65-F5344CB8AC3E}">
        <p14:creationId xmlns:p14="http://schemas.microsoft.com/office/powerpoint/2010/main" val="165475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AEF2-C7C7-4D19-8B06-E7F1A2DDA31C}"/>
              </a:ext>
            </a:extLst>
          </p:cNvPr>
          <p:cNvSpPr>
            <a:spLocks noGrp="1"/>
          </p:cNvSpPr>
          <p:nvPr>
            <p:ph type="title"/>
          </p:nvPr>
        </p:nvSpPr>
        <p:spPr/>
        <p:txBody>
          <a:bodyPr/>
          <a:lstStyle/>
          <a:p>
            <a:r>
              <a:rPr lang="zh-CN" altLang="en-US" dirty="0"/>
              <a:t>样本集的构造</a:t>
            </a:r>
            <a:r>
              <a:rPr lang="en-US" altLang="zh-CN" dirty="0"/>
              <a:t>-------</a:t>
            </a:r>
            <a:r>
              <a:rPr lang="zh-CN" altLang="en-US" dirty="0"/>
              <a:t>样本集的切分</a:t>
            </a:r>
            <a:endParaRPr lang="en-US" dirty="0"/>
          </a:p>
        </p:txBody>
      </p:sp>
      <p:sp>
        <p:nvSpPr>
          <p:cNvPr id="3" name="Content Placeholder 2">
            <a:extLst>
              <a:ext uri="{FF2B5EF4-FFF2-40B4-BE49-F238E27FC236}">
                <a16:creationId xmlns:a16="http://schemas.microsoft.com/office/drawing/2014/main" id="{FFA55011-BAB3-4AB5-BF17-990C44DEB5C0}"/>
              </a:ext>
            </a:extLst>
          </p:cNvPr>
          <p:cNvSpPr>
            <a:spLocks noGrp="1"/>
          </p:cNvSpPr>
          <p:nvPr>
            <p:ph idx="1"/>
          </p:nvPr>
        </p:nvSpPr>
        <p:spPr/>
        <p:txBody>
          <a:bodyPr>
            <a:normAutofit lnSpcReduction="10000"/>
          </a:bodyPr>
          <a:lstStyle/>
          <a:p>
            <a:r>
              <a:rPr lang="zh-CN" altLang="en-US" dirty="0"/>
              <a:t>只要有监督信号，不管是不是用监督学习来建模，都可以划分为训练集和验证集。</a:t>
            </a:r>
            <a:endParaRPr lang="en-US" altLang="zh-CN" dirty="0"/>
          </a:p>
          <a:p>
            <a:pPr lvl="1"/>
            <a:r>
              <a:rPr lang="zh-CN" altLang="en-US" dirty="0"/>
              <a:t>比如有时候会把监督学习转为非监督学习的情况，切分验证集是因为有监督信号的话更容易评估。</a:t>
            </a:r>
            <a:endParaRPr lang="en-US" altLang="zh-CN" dirty="0"/>
          </a:p>
          <a:p>
            <a:r>
              <a:rPr lang="zh-CN" altLang="en-US" b="1" dirty="0"/>
              <a:t>训练集和验证集的切分准则</a:t>
            </a:r>
            <a:r>
              <a:rPr lang="zh-CN" altLang="en-US" dirty="0"/>
              <a:t>：</a:t>
            </a:r>
            <a:endParaRPr lang="en-US" altLang="zh-CN" dirty="0"/>
          </a:p>
          <a:p>
            <a:pPr lvl="1"/>
            <a:r>
              <a:rPr lang="zh-CN" altLang="en-US" b="1" dirty="0"/>
              <a:t>每个集合的样本量都要足够</a:t>
            </a:r>
            <a:r>
              <a:rPr lang="zh-CN" altLang="en-US" dirty="0"/>
              <a:t>；</a:t>
            </a:r>
            <a:endParaRPr lang="en-US" altLang="zh-CN" dirty="0"/>
          </a:p>
          <a:p>
            <a:pPr lvl="1"/>
            <a:r>
              <a:rPr lang="zh-CN" altLang="en-US" dirty="0"/>
              <a:t>如果是分类任务，</a:t>
            </a:r>
            <a:r>
              <a:rPr lang="zh-CN" altLang="en-US" b="1" dirty="0"/>
              <a:t>要保证训练集和验证集中的小类别样本数量足够多</a:t>
            </a:r>
            <a:r>
              <a:rPr lang="zh-CN" altLang="en-US" dirty="0"/>
              <a:t>。</a:t>
            </a:r>
            <a:endParaRPr lang="en-US" altLang="zh-CN" dirty="0"/>
          </a:p>
          <a:p>
            <a:r>
              <a:rPr lang="zh-CN" altLang="en-US" b="1" dirty="0"/>
              <a:t>训练集和验证集常见的切分方法</a:t>
            </a:r>
            <a:r>
              <a:rPr lang="zh-CN" altLang="en-US" dirty="0"/>
              <a:t>：</a:t>
            </a:r>
            <a:endParaRPr lang="en-US" altLang="zh-CN" dirty="0"/>
          </a:p>
          <a:p>
            <a:pPr lvl="1"/>
            <a:r>
              <a:rPr lang="zh-CN" altLang="en-US" dirty="0"/>
              <a:t>按照时间窗口来切分</a:t>
            </a:r>
            <a:endParaRPr lang="en-US" altLang="zh-CN" dirty="0"/>
          </a:p>
          <a:p>
            <a:pPr lvl="1"/>
            <a:r>
              <a:rPr lang="zh-CN" altLang="en-US" dirty="0"/>
              <a:t>随机按照比例来切分</a:t>
            </a:r>
            <a:endParaRPr lang="en-US" altLang="zh-CN" dirty="0"/>
          </a:p>
          <a:p>
            <a:pPr lvl="2"/>
            <a:r>
              <a:rPr lang="zh-CN" altLang="en-US" dirty="0"/>
              <a:t>如果是分类任务的话，</a:t>
            </a:r>
            <a:r>
              <a:rPr lang="zh-CN" altLang="en-US" b="1" dirty="0"/>
              <a:t>最好分层随机切分</a:t>
            </a:r>
            <a:r>
              <a:rPr lang="zh-CN" altLang="en-US" dirty="0"/>
              <a:t>。</a:t>
            </a:r>
            <a:endParaRPr lang="en-US" altLang="zh-CN" dirty="0"/>
          </a:p>
          <a:p>
            <a:endParaRPr lang="en-US" dirty="0"/>
          </a:p>
        </p:txBody>
      </p:sp>
    </p:spTree>
    <p:extLst>
      <p:ext uri="{BB962C8B-B14F-4D97-AF65-F5344CB8AC3E}">
        <p14:creationId xmlns:p14="http://schemas.microsoft.com/office/powerpoint/2010/main" val="3978711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025A-7B67-42ED-A75A-4CAB8D3F555E}"/>
              </a:ext>
            </a:extLst>
          </p:cNvPr>
          <p:cNvSpPr>
            <a:spLocks noGrp="1"/>
          </p:cNvSpPr>
          <p:nvPr>
            <p:ph type="title"/>
          </p:nvPr>
        </p:nvSpPr>
        <p:spPr/>
        <p:txBody>
          <a:bodyPr/>
          <a:lstStyle/>
          <a:p>
            <a:r>
              <a:rPr lang="zh-CN" altLang="en-US" dirty="0"/>
              <a:t>样本集的构造</a:t>
            </a:r>
            <a:r>
              <a:rPr lang="en-US" altLang="zh-CN" dirty="0"/>
              <a:t>-------</a:t>
            </a:r>
            <a:r>
              <a:rPr lang="zh-CN" altLang="en-US" dirty="0"/>
              <a:t>样本的采样</a:t>
            </a:r>
            <a:endParaRPr lang="en-US" dirty="0"/>
          </a:p>
        </p:txBody>
      </p:sp>
      <p:sp>
        <p:nvSpPr>
          <p:cNvPr id="3" name="Content Placeholder 2">
            <a:extLst>
              <a:ext uri="{FF2B5EF4-FFF2-40B4-BE49-F238E27FC236}">
                <a16:creationId xmlns:a16="http://schemas.microsoft.com/office/drawing/2014/main" id="{F9692C3C-4F04-4548-8A88-3C0AE2BDBB20}"/>
              </a:ext>
            </a:extLst>
          </p:cNvPr>
          <p:cNvSpPr>
            <a:spLocks noGrp="1"/>
          </p:cNvSpPr>
          <p:nvPr>
            <p:ph idx="1"/>
          </p:nvPr>
        </p:nvSpPr>
        <p:spPr/>
        <p:txBody>
          <a:bodyPr>
            <a:normAutofit/>
          </a:bodyPr>
          <a:lstStyle/>
          <a:p>
            <a:r>
              <a:rPr lang="zh-CN" altLang="en-US" dirty="0"/>
              <a:t>对于是否需要从已经收集的样本集中采样一些样本，需要考虑：</a:t>
            </a:r>
            <a:endParaRPr lang="en-US" altLang="zh-CN" dirty="0"/>
          </a:p>
          <a:p>
            <a:pPr lvl="1"/>
            <a:r>
              <a:rPr lang="zh-CN" altLang="en-US" dirty="0"/>
              <a:t>采样的初衷是因为数据集太大单机训练太慢，还是因为想要缓解样本类别不均衡？</a:t>
            </a:r>
            <a:endParaRPr lang="en-US" altLang="zh-CN" dirty="0"/>
          </a:p>
          <a:p>
            <a:pPr lvl="1"/>
            <a:r>
              <a:rPr lang="zh-CN" altLang="en-US" dirty="0"/>
              <a:t>不采样的话会如何？</a:t>
            </a:r>
            <a:endParaRPr lang="en-US" altLang="zh-CN" dirty="0"/>
          </a:p>
          <a:p>
            <a:pPr lvl="1"/>
            <a:r>
              <a:rPr lang="zh-CN" altLang="en-US" dirty="0"/>
              <a:t>采样是针对所有类别还是大类别？</a:t>
            </a:r>
            <a:endParaRPr lang="en-US" altLang="zh-CN" dirty="0"/>
          </a:p>
          <a:p>
            <a:pPr lvl="1"/>
            <a:r>
              <a:rPr lang="zh-CN" altLang="en-US" dirty="0"/>
              <a:t>采样是针对训练集还是验证集？</a:t>
            </a:r>
            <a:endParaRPr lang="en-US" altLang="zh-CN" dirty="0"/>
          </a:p>
          <a:p>
            <a:pPr lvl="1"/>
            <a:r>
              <a:rPr lang="zh-CN" altLang="en-US" dirty="0"/>
              <a:t>采样后让数据分布发生了变化，之后是否需要校准？如果需要的话，如何把这个校准回来？</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177469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207E-0599-4FFF-B43C-6F03212D006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73E7FC3-C410-43A2-912F-9906E2B33C76}"/>
              </a:ext>
            </a:extLst>
          </p:cNvPr>
          <p:cNvSpPr>
            <a:spLocks noGrp="1"/>
          </p:cNvSpPr>
          <p:nvPr>
            <p:ph idx="1"/>
          </p:nvPr>
        </p:nvSpPr>
        <p:spPr/>
        <p:txBody>
          <a:bodyPr/>
          <a:lstStyle/>
          <a:p>
            <a:r>
              <a:rPr lang="zh-CN" altLang="en-US" dirty="0"/>
              <a:t>如何对大类别做采样呢？</a:t>
            </a:r>
            <a:endParaRPr lang="en-US" altLang="zh-CN" dirty="0"/>
          </a:p>
          <a:p>
            <a:pPr lvl="1"/>
            <a:r>
              <a:rPr lang="zh-CN" altLang="en-US" dirty="0"/>
              <a:t>随机采样</a:t>
            </a:r>
            <a:endParaRPr lang="en-US" altLang="zh-CN" dirty="0"/>
          </a:p>
          <a:p>
            <a:pPr lvl="1"/>
            <a:r>
              <a:rPr lang="zh-CN" altLang="en-US" dirty="0"/>
              <a:t>按照时间窗口来采样，有两种方法：</a:t>
            </a:r>
            <a:endParaRPr lang="en-US" altLang="zh-CN" dirty="0"/>
          </a:p>
          <a:p>
            <a:pPr lvl="2"/>
            <a:r>
              <a:rPr lang="zh-CN" altLang="en-US" b="1" dirty="0"/>
              <a:t>每天按照固定采样率做等量采样</a:t>
            </a:r>
            <a:endParaRPr lang="en-US" dirty="0"/>
          </a:p>
          <a:p>
            <a:pPr lvl="2"/>
            <a:r>
              <a:rPr lang="zh-CN" altLang="en-US" b="1" dirty="0"/>
              <a:t>按照时间的权重来增加采样</a:t>
            </a:r>
            <a:endParaRPr lang="en-US" dirty="0"/>
          </a:p>
          <a:p>
            <a:pPr lvl="3"/>
            <a:r>
              <a:rPr lang="zh-CN" altLang="en-US" dirty="0"/>
              <a:t>在确定整体采样比例情况下，根据总的负样本量计算出需要采样的量，然后计算每天的采样比重。需要满足的条件：离当前越近，采样比重越大。</a:t>
            </a:r>
            <a:endParaRPr lang="en-US" dirty="0"/>
          </a:p>
          <a:p>
            <a:endParaRPr lang="en-US" dirty="0"/>
          </a:p>
        </p:txBody>
      </p:sp>
    </p:spTree>
    <p:extLst>
      <p:ext uri="{BB962C8B-B14F-4D97-AF65-F5344CB8AC3E}">
        <p14:creationId xmlns:p14="http://schemas.microsoft.com/office/powerpoint/2010/main" val="102329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87F9-326E-423C-B8DF-E05C408D8539}"/>
              </a:ext>
            </a:extLst>
          </p:cNvPr>
          <p:cNvSpPr>
            <a:spLocks noGrp="1"/>
          </p:cNvSpPr>
          <p:nvPr>
            <p:ph type="title"/>
          </p:nvPr>
        </p:nvSpPr>
        <p:spPr/>
        <p:txBody>
          <a:bodyPr/>
          <a:lstStyle/>
          <a:p>
            <a:r>
              <a:rPr lang="zh-CN" altLang="en-US" dirty="0"/>
              <a:t>案例：用户流失预测任务</a:t>
            </a:r>
            <a:endParaRPr lang="en-US" dirty="0"/>
          </a:p>
        </p:txBody>
      </p:sp>
      <p:sp>
        <p:nvSpPr>
          <p:cNvPr id="3" name="Content Placeholder 2">
            <a:extLst>
              <a:ext uri="{FF2B5EF4-FFF2-40B4-BE49-F238E27FC236}">
                <a16:creationId xmlns:a16="http://schemas.microsoft.com/office/drawing/2014/main" id="{98AC052F-9778-4DA6-A1CD-7D1C72302E32}"/>
              </a:ext>
            </a:extLst>
          </p:cNvPr>
          <p:cNvSpPr>
            <a:spLocks noGrp="1"/>
          </p:cNvSpPr>
          <p:nvPr>
            <p:ph idx="1"/>
          </p:nvPr>
        </p:nvSpPr>
        <p:spPr/>
        <p:txBody>
          <a:bodyPr>
            <a:normAutofit lnSpcReduction="10000"/>
          </a:bodyPr>
          <a:lstStyle/>
          <a:p>
            <a:r>
              <a:rPr lang="zh-CN" altLang="en-US" dirty="0"/>
              <a:t>目标任务的定义：</a:t>
            </a:r>
            <a:r>
              <a:rPr lang="zh-CN" altLang="en-US" b="1" dirty="0"/>
              <a:t>对某游戏的老用户预测是否流失</a:t>
            </a:r>
            <a:r>
              <a:rPr lang="zh-CN" altLang="en-US" dirty="0"/>
              <a:t>。</a:t>
            </a:r>
            <a:endParaRPr lang="en-US" altLang="zh-CN" dirty="0"/>
          </a:p>
          <a:p>
            <a:r>
              <a:rPr lang="zh-CN" altLang="en-US" dirty="0"/>
              <a:t>对于这个目标任务的</a:t>
            </a:r>
            <a:r>
              <a:rPr lang="zh-CN" altLang="en-US" b="1" dirty="0"/>
              <a:t>建模思路的梳理</a:t>
            </a:r>
            <a:r>
              <a:rPr lang="zh-CN" altLang="en-US" dirty="0"/>
              <a:t>，我们至少需要考虑下面的几个问题：</a:t>
            </a:r>
            <a:endParaRPr lang="en-US" altLang="zh-CN" dirty="0"/>
          </a:p>
          <a:p>
            <a:pPr lvl="1"/>
            <a:r>
              <a:rPr lang="zh-CN" altLang="en-US" b="1" dirty="0"/>
              <a:t>如何定义一个用户是流失的？</a:t>
            </a:r>
            <a:endParaRPr lang="en-US" dirty="0"/>
          </a:p>
          <a:p>
            <a:pPr lvl="1"/>
            <a:r>
              <a:rPr lang="zh-CN" altLang="en-US" b="1" dirty="0"/>
              <a:t>模型训练好以后，如何使用该模型来预测用户的流失</a:t>
            </a:r>
            <a:r>
              <a:rPr lang="zh-CN" altLang="en-US" dirty="0"/>
              <a:t>？</a:t>
            </a:r>
            <a:endParaRPr lang="en-US" dirty="0"/>
          </a:p>
          <a:p>
            <a:pPr lvl="1"/>
            <a:r>
              <a:rPr lang="zh-CN" altLang="en-US" b="1" dirty="0"/>
              <a:t>数据集的时间窗口选择问题</a:t>
            </a:r>
            <a:r>
              <a:rPr lang="zh-CN" altLang="en-US" dirty="0"/>
              <a:t>？</a:t>
            </a:r>
            <a:endParaRPr lang="en-US" dirty="0"/>
          </a:p>
          <a:p>
            <a:pPr lvl="1"/>
            <a:r>
              <a:rPr lang="zh-CN" altLang="en-US" b="1" dirty="0"/>
              <a:t>训练集和验证集如何切分</a:t>
            </a:r>
            <a:r>
              <a:rPr lang="zh-CN" altLang="en-US" dirty="0"/>
              <a:t>？</a:t>
            </a:r>
            <a:endParaRPr lang="en-US" dirty="0"/>
          </a:p>
          <a:p>
            <a:pPr lvl="1"/>
            <a:r>
              <a:rPr lang="zh-CN" altLang="en-US" b="1" dirty="0"/>
              <a:t>用户流失预测模型的训练迭代问题</a:t>
            </a:r>
            <a:r>
              <a:rPr lang="zh-CN" altLang="en-US" dirty="0"/>
              <a:t>？</a:t>
            </a:r>
            <a:endParaRPr lang="en-US" dirty="0"/>
          </a:p>
          <a:p>
            <a:pPr lvl="1"/>
            <a:r>
              <a:rPr lang="zh-CN" altLang="en-US" b="1" dirty="0"/>
              <a:t>关于用户流失预测场景下，强特征的挖掘</a:t>
            </a:r>
            <a:r>
              <a:rPr lang="zh-CN" altLang="en-US" dirty="0"/>
              <a:t>？</a:t>
            </a:r>
            <a:endParaRPr lang="en-US" dirty="0"/>
          </a:p>
          <a:p>
            <a:pPr lvl="1"/>
            <a:r>
              <a:rPr lang="zh-CN" altLang="en-US" b="1" dirty="0"/>
              <a:t>在得到了针对用户的流失预测概率以后，如何利用这个概率</a:t>
            </a:r>
            <a:r>
              <a:rPr lang="zh-CN" altLang="en-US" dirty="0"/>
              <a:t>？</a:t>
            </a:r>
            <a:endParaRPr lang="en-US" dirty="0"/>
          </a:p>
          <a:p>
            <a:r>
              <a:rPr lang="zh-CN" altLang="en-US" dirty="0"/>
              <a:t>每个问题的具体细节参考我写的另一个文档：</a:t>
            </a:r>
            <a:r>
              <a:rPr lang="en-US" altLang="zh-CN" dirty="0"/>
              <a:t>《</a:t>
            </a:r>
            <a:r>
              <a:rPr lang="zh-CN" altLang="en-US" dirty="0"/>
              <a:t>用户流失预测</a:t>
            </a:r>
            <a:r>
              <a:rPr lang="en-US" altLang="zh-CN" dirty="0"/>
              <a:t>》</a:t>
            </a:r>
            <a:endParaRPr lang="en-US" dirty="0"/>
          </a:p>
          <a:p>
            <a:endParaRPr lang="en-US" altLang="zh-CN" dirty="0"/>
          </a:p>
          <a:p>
            <a:endParaRPr lang="en-US" dirty="0"/>
          </a:p>
        </p:txBody>
      </p:sp>
    </p:spTree>
    <p:extLst>
      <p:ext uri="{BB962C8B-B14F-4D97-AF65-F5344CB8AC3E}">
        <p14:creationId xmlns:p14="http://schemas.microsoft.com/office/powerpoint/2010/main" val="131690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B935-157E-43C0-BFA3-A2206C7D876E}"/>
              </a:ext>
            </a:extLst>
          </p:cNvPr>
          <p:cNvSpPr>
            <a:spLocks noGrp="1"/>
          </p:cNvSpPr>
          <p:nvPr>
            <p:ph type="title"/>
          </p:nvPr>
        </p:nvSpPr>
        <p:spPr>
          <a:xfrm>
            <a:off x="838200" y="2573752"/>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2720126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D4BD-DB43-41F6-8394-C5A110B60F2A}"/>
              </a:ext>
            </a:extLst>
          </p:cNvPr>
          <p:cNvSpPr>
            <a:spLocks noGrp="1"/>
          </p:cNvSpPr>
          <p:nvPr>
            <p:ph type="title"/>
          </p:nvPr>
        </p:nvSpPr>
        <p:spPr/>
        <p:txBody>
          <a:bodyPr/>
          <a:lstStyle/>
          <a:p>
            <a:r>
              <a:rPr lang="zh-CN" altLang="en-US" dirty="0"/>
              <a:t>序言</a:t>
            </a:r>
            <a:endParaRPr lang="en-US" dirty="0"/>
          </a:p>
        </p:txBody>
      </p:sp>
      <p:sp>
        <p:nvSpPr>
          <p:cNvPr id="3" name="Content Placeholder 2">
            <a:extLst>
              <a:ext uri="{FF2B5EF4-FFF2-40B4-BE49-F238E27FC236}">
                <a16:creationId xmlns:a16="http://schemas.microsoft.com/office/drawing/2014/main" id="{0544C430-7A3F-462F-B65A-5E46B6A71F86}"/>
              </a:ext>
            </a:extLst>
          </p:cNvPr>
          <p:cNvSpPr>
            <a:spLocks noGrp="1"/>
          </p:cNvSpPr>
          <p:nvPr>
            <p:ph idx="1"/>
          </p:nvPr>
        </p:nvSpPr>
        <p:spPr/>
        <p:txBody>
          <a:bodyPr>
            <a:normAutofit/>
          </a:bodyPr>
          <a:lstStyle/>
          <a:p>
            <a:r>
              <a:rPr lang="zh-CN" altLang="en-US" b="1" dirty="0"/>
              <a:t>我们这个</a:t>
            </a:r>
            <a:r>
              <a:rPr lang="en-US" altLang="zh-CN" b="1" dirty="0"/>
              <a:t>topic</a:t>
            </a:r>
            <a:r>
              <a:rPr lang="zh-CN" altLang="en-US" b="1" dirty="0"/>
              <a:t>讨论的是针对</a:t>
            </a:r>
            <a:r>
              <a:rPr lang="zh-CN" altLang="en-US" b="1" dirty="0">
                <a:solidFill>
                  <a:srgbClr val="FF0000"/>
                </a:solidFill>
              </a:rPr>
              <a:t>结构化数据</a:t>
            </a:r>
            <a:r>
              <a:rPr lang="zh-CN" altLang="en-US" b="1" dirty="0"/>
              <a:t>的样本工程</a:t>
            </a:r>
            <a:r>
              <a:rPr lang="zh-CN" altLang="en-US" dirty="0"/>
              <a:t>。</a:t>
            </a:r>
            <a:endParaRPr lang="en-US" altLang="zh-CN" dirty="0"/>
          </a:p>
          <a:p>
            <a:pPr lvl="1"/>
            <a:r>
              <a:rPr lang="zh-CN" altLang="en-US" dirty="0"/>
              <a:t>非结构化数据的样本工程主要涉及的是数据增强。</a:t>
            </a:r>
            <a:endParaRPr lang="en-US" altLang="zh-CN" dirty="0"/>
          </a:p>
          <a:p>
            <a:r>
              <a:rPr lang="zh-CN" altLang="en-US" b="1" dirty="0"/>
              <a:t>样本工程会涉及到建模思路的梳理</a:t>
            </a:r>
            <a:r>
              <a:rPr lang="zh-CN" altLang="en-US" dirty="0"/>
              <a:t>，我们在后面的例子中会涉及到建模思路的讨论。</a:t>
            </a:r>
            <a:endParaRPr lang="en-US" altLang="zh-CN" dirty="0"/>
          </a:p>
          <a:p>
            <a:r>
              <a:rPr lang="zh-CN" altLang="en-US" b="1" dirty="0"/>
              <a:t>不像特征工程还有一些方法论，</a:t>
            </a:r>
            <a:r>
              <a:rPr lang="zh-CN" altLang="en-US" b="1" dirty="0">
                <a:solidFill>
                  <a:srgbClr val="FF0000"/>
                </a:solidFill>
              </a:rPr>
              <a:t>样本工程更加艺术</a:t>
            </a:r>
            <a:r>
              <a:rPr lang="zh-CN" altLang="en-US" dirty="0"/>
              <a:t>，它更像是一种思维旅行，是一个需要反复进行脑中走查的过程。</a:t>
            </a:r>
            <a:endParaRPr lang="en-US" altLang="zh-CN" dirty="0"/>
          </a:p>
          <a:p>
            <a:r>
              <a:rPr lang="zh-CN" altLang="en-US" dirty="0"/>
              <a:t>样本的质量也就是数据集的质量这个</a:t>
            </a:r>
            <a:r>
              <a:rPr lang="en-US" altLang="zh-CN" dirty="0"/>
              <a:t>topic</a:t>
            </a:r>
            <a:r>
              <a:rPr lang="zh-CN" altLang="en-US" dirty="0"/>
              <a:t>，我会有专门的文章来讨论这个话题。</a:t>
            </a:r>
            <a:endParaRPr lang="en-US" altLang="zh-CN" dirty="0"/>
          </a:p>
          <a:p>
            <a:r>
              <a:rPr lang="zh-CN" altLang="en-US" dirty="0"/>
              <a:t>样本集和数据集可以认为是一回事，我在后面讨论中不进行区分。</a:t>
            </a:r>
            <a:endParaRPr lang="en-US" dirty="0"/>
          </a:p>
        </p:txBody>
      </p:sp>
    </p:spTree>
    <p:extLst>
      <p:ext uri="{BB962C8B-B14F-4D97-AF65-F5344CB8AC3E}">
        <p14:creationId xmlns:p14="http://schemas.microsoft.com/office/powerpoint/2010/main" val="163576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AF3-1FFA-4E45-8AF8-B7370ADBDB9E}"/>
              </a:ext>
            </a:extLst>
          </p:cNvPr>
          <p:cNvSpPr>
            <a:spLocks noGrp="1"/>
          </p:cNvSpPr>
          <p:nvPr>
            <p:ph type="title"/>
          </p:nvPr>
        </p:nvSpPr>
        <p:spPr/>
        <p:txBody>
          <a:bodyPr/>
          <a:lstStyle/>
          <a:p>
            <a:r>
              <a:rPr lang="zh-CN" altLang="en-US" dirty="0"/>
              <a:t>议程</a:t>
            </a:r>
            <a:endParaRPr lang="en-US" dirty="0"/>
          </a:p>
        </p:txBody>
      </p:sp>
      <p:sp>
        <p:nvSpPr>
          <p:cNvPr id="3" name="Content Placeholder 2">
            <a:extLst>
              <a:ext uri="{FF2B5EF4-FFF2-40B4-BE49-F238E27FC236}">
                <a16:creationId xmlns:a16="http://schemas.microsoft.com/office/drawing/2014/main" id="{6B30E401-A019-4748-8A3B-848A520CC2C2}"/>
              </a:ext>
            </a:extLst>
          </p:cNvPr>
          <p:cNvSpPr>
            <a:spLocks noGrp="1"/>
          </p:cNvSpPr>
          <p:nvPr>
            <p:ph idx="1"/>
          </p:nvPr>
        </p:nvSpPr>
        <p:spPr/>
        <p:txBody>
          <a:bodyPr/>
          <a:lstStyle/>
          <a:p>
            <a:r>
              <a:rPr lang="zh-CN" altLang="en-US" dirty="0"/>
              <a:t>什么是样本工程？</a:t>
            </a:r>
            <a:endParaRPr lang="en-US" altLang="zh-CN" dirty="0"/>
          </a:p>
          <a:p>
            <a:r>
              <a:rPr lang="zh-CN" altLang="en-US" dirty="0"/>
              <a:t>目标任务的抽象和定义</a:t>
            </a:r>
            <a:endParaRPr lang="en-US" altLang="zh-CN" dirty="0"/>
          </a:p>
          <a:p>
            <a:r>
              <a:rPr lang="zh-CN" altLang="en-US" dirty="0"/>
              <a:t>样本的表示</a:t>
            </a:r>
            <a:endParaRPr lang="en-US" altLang="zh-CN" dirty="0"/>
          </a:p>
          <a:p>
            <a:r>
              <a:rPr lang="zh-CN" altLang="en-US" dirty="0"/>
              <a:t>样本集的构造</a:t>
            </a:r>
            <a:endParaRPr lang="en-US" dirty="0"/>
          </a:p>
          <a:p>
            <a:pPr lvl="1"/>
            <a:r>
              <a:rPr lang="zh-CN" altLang="en-US" dirty="0"/>
              <a:t>样本集的切分</a:t>
            </a:r>
            <a:endParaRPr lang="en-US" altLang="zh-CN" dirty="0"/>
          </a:p>
          <a:p>
            <a:pPr lvl="1"/>
            <a:r>
              <a:rPr lang="zh-CN" altLang="en-US" dirty="0"/>
              <a:t>样本的采样</a:t>
            </a:r>
            <a:endParaRPr lang="en-US" altLang="zh-CN" dirty="0"/>
          </a:p>
          <a:p>
            <a:r>
              <a:rPr lang="zh-CN" altLang="en-US" dirty="0"/>
              <a:t>举例：用户流失预测任务</a:t>
            </a:r>
            <a:endParaRPr lang="en-US" dirty="0"/>
          </a:p>
        </p:txBody>
      </p:sp>
    </p:spTree>
    <p:extLst>
      <p:ext uri="{BB962C8B-B14F-4D97-AF65-F5344CB8AC3E}">
        <p14:creationId xmlns:p14="http://schemas.microsoft.com/office/powerpoint/2010/main" val="80084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E2BE-22B8-4604-A646-E39D1A755A37}"/>
              </a:ext>
            </a:extLst>
          </p:cNvPr>
          <p:cNvSpPr>
            <a:spLocks noGrp="1"/>
          </p:cNvSpPr>
          <p:nvPr>
            <p:ph type="title"/>
          </p:nvPr>
        </p:nvSpPr>
        <p:spPr/>
        <p:txBody>
          <a:bodyPr/>
          <a:lstStyle/>
          <a:p>
            <a:r>
              <a:rPr lang="zh-CN" altLang="en-US" dirty="0"/>
              <a:t>什么是样本工程？</a:t>
            </a:r>
            <a:endParaRPr lang="en-US" dirty="0"/>
          </a:p>
        </p:txBody>
      </p:sp>
      <p:sp>
        <p:nvSpPr>
          <p:cNvPr id="3" name="Content Placeholder 2">
            <a:extLst>
              <a:ext uri="{FF2B5EF4-FFF2-40B4-BE49-F238E27FC236}">
                <a16:creationId xmlns:a16="http://schemas.microsoft.com/office/drawing/2014/main" id="{BE48C623-5AD4-47B4-8D90-172D595919AE}"/>
              </a:ext>
            </a:extLst>
          </p:cNvPr>
          <p:cNvSpPr>
            <a:spLocks noGrp="1"/>
          </p:cNvSpPr>
          <p:nvPr>
            <p:ph idx="1"/>
          </p:nvPr>
        </p:nvSpPr>
        <p:spPr/>
        <p:txBody>
          <a:bodyPr>
            <a:normAutofit fontScale="92500" lnSpcReduction="20000"/>
          </a:bodyPr>
          <a:lstStyle/>
          <a:p>
            <a:r>
              <a:rPr lang="zh-CN" altLang="en-US" b="1" dirty="0"/>
              <a:t>什么是样本</a:t>
            </a:r>
            <a:r>
              <a:rPr lang="zh-CN" altLang="en-US" dirty="0"/>
              <a:t>？</a:t>
            </a:r>
            <a:endParaRPr lang="en-US" altLang="zh-CN" dirty="0"/>
          </a:p>
          <a:p>
            <a:pPr lvl="1"/>
            <a:r>
              <a:rPr lang="zh-CN" altLang="en-US" dirty="0"/>
              <a:t>简单讲，就是多个自变量和一个或多个因变量</a:t>
            </a:r>
            <a:r>
              <a:rPr lang="en-US" altLang="zh-CN" dirty="0"/>
              <a:t>/</a:t>
            </a:r>
            <a:r>
              <a:rPr lang="zh-CN" altLang="en-US" dirty="0"/>
              <a:t>目标变量组成的一个表示，或者说特征表示集合 </a:t>
            </a:r>
            <a:r>
              <a:rPr lang="en-US" altLang="zh-CN" dirty="0"/>
              <a:t>+ </a:t>
            </a:r>
            <a:r>
              <a:rPr lang="zh-CN" altLang="en-US" dirty="0"/>
              <a:t>标注</a:t>
            </a:r>
            <a:r>
              <a:rPr lang="en-US" altLang="zh-CN" dirty="0"/>
              <a:t>/label</a:t>
            </a:r>
            <a:r>
              <a:rPr lang="zh-CN" altLang="en-US" dirty="0"/>
              <a:t>就认为是一个样本（这里指的是训练时带有监督信号的样本）。</a:t>
            </a:r>
            <a:endParaRPr lang="en-US" altLang="zh-CN" dirty="0"/>
          </a:p>
          <a:p>
            <a:pPr lvl="2"/>
            <a:r>
              <a:rPr lang="zh-CN" altLang="en-US" dirty="0"/>
              <a:t>对于非监督任务的话，不需要因变量和标注</a:t>
            </a:r>
            <a:r>
              <a:rPr lang="en-US" altLang="zh-CN" dirty="0"/>
              <a:t>/label</a:t>
            </a:r>
          </a:p>
          <a:p>
            <a:pPr lvl="2"/>
            <a:r>
              <a:rPr lang="zh-CN" altLang="en-US" dirty="0"/>
              <a:t>预测时的样本，也不需要因变量或者标注</a:t>
            </a:r>
            <a:r>
              <a:rPr lang="en-US" altLang="zh-CN" dirty="0"/>
              <a:t>/label</a:t>
            </a:r>
          </a:p>
          <a:p>
            <a:r>
              <a:rPr lang="zh-CN" altLang="en-US" b="1" dirty="0"/>
              <a:t>样本工程的粗略定义</a:t>
            </a:r>
            <a:r>
              <a:rPr lang="zh-CN" altLang="en-US" dirty="0"/>
              <a:t>：</a:t>
            </a:r>
            <a:endParaRPr lang="en-US" altLang="zh-CN" dirty="0"/>
          </a:p>
          <a:p>
            <a:pPr lvl="1"/>
            <a:r>
              <a:rPr lang="zh-CN" altLang="en-US" dirty="0"/>
              <a:t>对某个目标任务或者多个相关目标的任务建模来准备样本集（或者说数据集）的整个工程化过程。</a:t>
            </a:r>
            <a:endParaRPr lang="en-US" altLang="zh-CN" dirty="0"/>
          </a:p>
          <a:p>
            <a:r>
              <a:rPr lang="zh-CN" altLang="en-US" b="1" dirty="0"/>
              <a:t>样本工程的要素</a:t>
            </a:r>
            <a:r>
              <a:rPr lang="zh-CN" altLang="en-US" dirty="0"/>
              <a:t>：</a:t>
            </a:r>
            <a:endParaRPr lang="en-US" altLang="zh-CN" dirty="0"/>
          </a:p>
          <a:p>
            <a:pPr lvl="1"/>
            <a:r>
              <a:rPr lang="zh-CN" altLang="en-US" dirty="0"/>
              <a:t>目标任务的抽象和定义</a:t>
            </a:r>
            <a:endParaRPr lang="en-US" altLang="zh-CN" dirty="0"/>
          </a:p>
          <a:p>
            <a:pPr lvl="1"/>
            <a:r>
              <a:rPr lang="zh-CN" altLang="en-US" dirty="0"/>
              <a:t>样本的表示</a:t>
            </a:r>
            <a:endParaRPr lang="en-US" altLang="zh-CN" dirty="0"/>
          </a:p>
          <a:p>
            <a:pPr lvl="1"/>
            <a:r>
              <a:rPr lang="zh-CN" altLang="en-US" dirty="0"/>
              <a:t>样本集的构造</a:t>
            </a:r>
            <a:endParaRPr lang="en-US" dirty="0"/>
          </a:p>
        </p:txBody>
      </p:sp>
    </p:spTree>
    <p:extLst>
      <p:ext uri="{BB962C8B-B14F-4D97-AF65-F5344CB8AC3E}">
        <p14:creationId xmlns:p14="http://schemas.microsoft.com/office/powerpoint/2010/main" val="53870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AD6F-E9BF-4841-8FD3-D96580E0730A}"/>
              </a:ext>
            </a:extLst>
          </p:cNvPr>
          <p:cNvSpPr>
            <a:spLocks noGrp="1"/>
          </p:cNvSpPr>
          <p:nvPr>
            <p:ph type="title"/>
          </p:nvPr>
        </p:nvSpPr>
        <p:spPr/>
        <p:txBody>
          <a:bodyPr/>
          <a:lstStyle/>
          <a:p>
            <a:r>
              <a:rPr lang="zh-CN" altLang="en-US" dirty="0"/>
              <a:t>目标任务的抽象和定义</a:t>
            </a:r>
            <a:endParaRPr lang="en-US" dirty="0"/>
          </a:p>
        </p:txBody>
      </p:sp>
      <p:sp>
        <p:nvSpPr>
          <p:cNvPr id="3" name="Content Placeholder 2">
            <a:extLst>
              <a:ext uri="{FF2B5EF4-FFF2-40B4-BE49-F238E27FC236}">
                <a16:creationId xmlns:a16="http://schemas.microsoft.com/office/drawing/2014/main" id="{8B2C1840-E688-432A-B01F-8691364C6F81}"/>
              </a:ext>
            </a:extLst>
          </p:cNvPr>
          <p:cNvSpPr>
            <a:spLocks noGrp="1"/>
          </p:cNvSpPr>
          <p:nvPr>
            <p:ph idx="1"/>
          </p:nvPr>
        </p:nvSpPr>
        <p:spPr>
          <a:xfrm>
            <a:off x="838200" y="1825625"/>
            <a:ext cx="10515600" cy="4667250"/>
          </a:xfrm>
        </p:spPr>
        <p:txBody>
          <a:bodyPr>
            <a:normAutofit fontScale="85000" lnSpcReduction="10000"/>
          </a:bodyPr>
          <a:lstStyle/>
          <a:p>
            <a:r>
              <a:rPr lang="zh-CN" altLang="en-US" b="1" dirty="0"/>
              <a:t>准确的表达目前想要实现的目标任务是什么（</a:t>
            </a:r>
            <a:r>
              <a:rPr lang="zh-CN" altLang="en-US" b="1" dirty="0">
                <a:solidFill>
                  <a:srgbClr val="FF0000"/>
                </a:solidFill>
              </a:rPr>
              <a:t>最好用举例子的方式来表达这个目标任务</a:t>
            </a:r>
            <a:r>
              <a:rPr lang="zh-CN" altLang="en-US" b="1" dirty="0"/>
              <a:t>）</a:t>
            </a:r>
            <a:r>
              <a:rPr lang="zh-CN" altLang="en-US" dirty="0"/>
              <a:t>。</a:t>
            </a:r>
            <a:endParaRPr lang="en-US" altLang="zh-CN" dirty="0"/>
          </a:p>
          <a:p>
            <a:pPr lvl="1"/>
            <a:r>
              <a:rPr lang="zh-CN" altLang="en-US" b="1" dirty="0">
                <a:solidFill>
                  <a:srgbClr val="FF0000"/>
                </a:solidFill>
              </a:rPr>
              <a:t>这个事情没有想象中那么简单</a:t>
            </a:r>
            <a:r>
              <a:rPr lang="zh-CN" altLang="en-US" dirty="0"/>
              <a:t>。</a:t>
            </a:r>
            <a:endParaRPr lang="en-US" altLang="zh-CN" dirty="0"/>
          </a:p>
          <a:p>
            <a:pPr lvl="1"/>
            <a:r>
              <a:rPr lang="zh-CN" altLang="en-US" dirty="0"/>
              <a:t>建议的方式：</a:t>
            </a:r>
            <a:endParaRPr lang="en-US" altLang="zh-CN" dirty="0"/>
          </a:p>
          <a:p>
            <a:pPr lvl="2"/>
            <a:r>
              <a:rPr lang="zh-CN" altLang="en-US" b="1" dirty="0"/>
              <a:t>项目前期最少需要</a:t>
            </a:r>
            <a:r>
              <a:rPr lang="en-US" altLang="zh-CN" b="1" dirty="0"/>
              <a:t>1-2</a:t>
            </a:r>
            <a:r>
              <a:rPr lang="zh-CN" altLang="en-US" b="1" dirty="0"/>
              <a:t>次面对面的头脑风暴，把目标任务给初步确定下来。</a:t>
            </a:r>
            <a:endParaRPr lang="en-US" altLang="zh-CN" b="1" dirty="0"/>
          </a:p>
          <a:p>
            <a:pPr lvl="2"/>
            <a:r>
              <a:rPr lang="zh-CN" altLang="en-US" b="1" dirty="0"/>
              <a:t>然后在下面的每个节点做</a:t>
            </a:r>
            <a:r>
              <a:rPr lang="en-US" altLang="zh-CN" b="1" dirty="0"/>
              <a:t>review</a:t>
            </a:r>
            <a:r>
              <a:rPr lang="zh-CN" altLang="en-US" dirty="0"/>
              <a:t>：</a:t>
            </a:r>
            <a:endParaRPr lang="en-US" altLang="zh-CN" dirty="0"/>
          </a:p>
          <a:p>
            <a:pPr lvl="3"/>
            <a:r>
              <a:rPr lang="zh-CN" altLang="en-US" b="1" dirty="0"/>
              <a:t>原始数据</a:t>
            </a:r>
            <a:r>
              <a:rPr lang="en-US" altLang="zh-CN" b="1" dirty="0"/>
              <a:t>review</a:t>
            </a:r>
            <a:r>
              <a:rPr lang="zh-CN" altLang="en-US" dirty="0"/>
              <a:t>：</a:t>
            </a:r>
            <a:endParaRPr lang="en-US" altLang="zh-CN" dirty="0"/>
          </a:p>
          <a:p>
            <a:pPr lvl="4"/>
            <a:r>
              <a:rPr lang="zh-CN" altLang="en-US" dirty="0"/>
              <a:t>就目前所有能拿到的原始表或者日志来</a:t>
            </a:r>
            <a:r>
              <a:rPr lang="en-US" altLang="zh-CN" dirty="0"/>
              <a:t>review</a:t>
            </a:r>
            <a:r>
              <a:rPr lang="zh-CN" altLang="en-US" dirty="0"/>
              <a:t>（</a:t>
            </a:r>
            <a:r>
              <a:rPr lang="zh-CN" altLang="en-US" b="1" dirty="0"/>
              <a:t>逐字段进行</a:t>
            </a:r>
            <a:r>
              <a:rPr lang="zh-CN" altLang="en-US" dirty="0"/>
              <a:t>）</a:t>
            </a:r>
            <a:endParaRPr lang="en-US" altLang="zh-CN" dirty="0"/>
          </a:p>
          <a:p>
            <a:pPr lvl="4"/>
            <a:r>
              <a:rPr lang="zh-CN" altLang="en-US" dirty="0"/>
              <a:t>根据当前对目标任务的理解挖掘一些可能的候选特征。</a:t>
            </a:r>
            <a:endParaRPr lang="en-US" altLang="zh-CN" dirty="0"/>
          </a:p>
          <a:p>
            <a:pPr lvl="3"/>
            <a:r>
              <a:rPr lang="zh-CN" altLang="en-US" b="1" dirty="0"/>
              <a:t>数据清洗后第一版特征集</a:t>
            </a:r>
            <a:r>
              <a:rPr lang="en-US" altLang="zh-CN" b="1" dirty="0"/>
              <a:t>review</a:t>
            </a:r>
            <a:r>
              <a:rPr lang="zh-CN" altLang="en-US" dirty="0"/>
              <a:t>：</a:t>
            </a:r>
            <a:endParaRPr lang="en-US" altLang="zh-CN" dirty="0"/>
          </a:p>
          <a:p>
            <a:pPr lvl="4"/>
            <a:r>
              <a:rPr lang="zh-CN" altLang="en-US" dirty="0"/>
              <a:t>当前可用的字段对模型</a:t>
            </a:r>
            <a:r>
              <a:rPr lang="en-US" altLang="zh-CN" dirty="0"/>
              <a:t>/</a:t>
            </a:r>
            <a:r>
              <a:rPr lang="zh-CN" altLang="en-US" dirty="0"/>
              <a:t>算法选型是有影响的（</a:t>
            </a:r>
            <a:r>
              <a:rPr lang="zh-CN" altLang="en-US" b="1" dirty="0"/>
              <a:t>比如可用字段太少</a:t>
            </a:r>
            <a:r>
              <a:rPr lang="zh-CN" altLang="en-US" dirty="0"/>
              <a:t>）；</a:t>
            </a:r>
            <a:endParaRPr lang="en-US" altLang="zh-CN" dirty="0"/>
          </a:p>
          <a:p>
            <a:pPr lvl="4"/>
            <a:r>
              <a:rPr lang="zh-CN" altLang="en-US" b="1" dirty="0"/>
              <a:t>可能需要对目标任务进行重新设定</a:t>
            </a:r>
            <a:r>
              <a:rPr lang="en-US" altLang="zh-CN" dirty="0"/>
              <a:t>-----</a:t>
            </a:r>
            <a:r>
              <a:rPr lang="zh-CN" altLang="en-US" dirty="0"/>
              <a:t>或者把目标任务拆分为多个子任务，当前先实现其中某一个子任务；或者把目标任务转为某个类似的任务，或者真正在这个时候才弄清楚目标任务真正想要做什么事情。</a:t>
            </a:r>
            <a:endParaRPr lang="en-US" altLang="zh-CN" dirty="0"/>
          </a:p>
          <a:p>
            <a:pPr lvl="3"/>
            <a:r>
              <a:rPr lang="zh-CN" altLang="en-US" b="1" dirty="0"/>
              <a:t>建模后第一个版本</a:t>
            </a:r>
            <a:r>
              <a:rPr lang="en-US" altLang="zh-CN" b="1" dirty="0"/>
              <a:t>review</a:t>
            </a:r>
            <a:r>
              <a:rPr lang="zh-CN" altLang="en-US" dirty="0"/>
              <a:t>：</a:t>
            </a:r>
            <a:endParaRPr lang="en-US" altLang="zh-CN" dirty="0"/>
          </a:p>
          <a:p>
            <a:pPr lvl="4"/>
            <a:r>
              <a:rPr lang="zh-CN" altLang="en-US" dirty="0"/>
              <a:t>根据实际预测的效果来做分析，看当前模型</a:t>
            </a:r>
            <a:r>
              <a:rPr lang="en-US" altLang="zh-CN" dirty="0"/>
              <a:t>/</a:t>
            </a:r>
            <a:r>
              <a:rPr lang="zh-CN" altLang="en-US" dirty="0"/>
              <a:t>算法是否符合预期。如果不符合预期的话，可能需要在数据</a:t>
            </a:r>
            <a:r>
              <a:rPr lang="en-US" altLang="zh-CN" dirty="0"/>
              <a:t>/</a:t>
            </a:r>
            <a:r>
              <a:rPr lang="zh-CN" altLang="en-US" dirty="0"/>
              <a:t>特征，模型</a:t>
            </a:r>
            <a:r>
              <a:rPr lang="en-US" altLang="zh-CN" dirty="0"/>
              <a:t>/</a:t>
            </a:r>
            <a:r>
              <a:rPr lang="zh-CN" altLang="en-US" dirty="0"/>
              <a:t>算法选型或者目标任务设定上重新思考。</a:t>
            </a:r>
            <a:endParaRPr lang="en-US" altLang="zh-CN" dirty="0"/>
          </a:p>
          <a:p>
            <a:pPr lvl="4"/>
            <a:r>
              <a:rPr lang="zh-CN" altLang="en-US" dirty="0"/>
              <a:t>回归任务比分类任务更难拟合，可以考虑是否可以把回归任务转为分类任务来近似满足目标任务。</a:t>
            </a:r>
            <a:endParaRPr lang="en-US" altLang="zh-CN" dirty="0"/>
          </a:p>
          <a:p>
            <a:pPr lvl="3"/>
            <a:endParaRPr lang="en-US" altLang="zh-CN" dirty="0"/>
          </a:p>
          <a:p>
            <a:pPr lvl="3"/>
            <a:endParaRPr lang="en-US" dirty="0"/>
          </a:p>
        </p:txBody>
      </p:sp>
    </p:spTree>
    <p:extLst>
      <p:ext uri="{BB962C8B-B14F-4D97-AF65-F5344CB8AC3E}">
        <p14:creationId xmlns:p14="http://schemas.microsoft.com/office/powerpoint/2010/main" val="82035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B24F-1863-42D6-8A45-D70541D657E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C708F4A-96CD-48CF-92E0-D8E76C430797}"/>
              </a:ext>
            </a:extLst>
          </p:cNvPr>
          <p:cNvSpPr>
            <a:spLocks noGrp="1"/>
          </p:cNvSpPr>
          <p:nvPr>
            <p:ph idx="1"/>
          </p:nvPr>
        </p:nvSpPr>
        <p:spPr/>
        <p:txBody>
          <a:bodyPr/>
          <a:lstStyle/>
          <a:p>
            <a:r>
              <a:rPr lang="zh-CN" altLang="en-US" dirty="0"/>
              <a:t>如果是用监督学习的话，我们需要</a:t>
            </a:r>
            <a:r>
              <a:rPr lang="zh-CN" altLang="en-US" b="1" dirty="0"/>
              <a:t>判断标注</a:t>
            </a:r>
            <a:r>
              <a:rPr lang="en-US" altLang="zh-CN" b="1" dirty="0"/>
              <a:t>/label</a:t>
            </a:r>
            <a:r>
              <a:rPr lang="zh-CN" altLang="en-US" b="1" dirty="0"/>
              <a:t>如何确定</a:t>
            </a:r>
            <a:r>
              <a:rPr lang="zh-CN" altLang="en-US" dirty="0"/>
              <a:t>。</a:t>
            </a:r>
            <a:endParaRPr lang="en-US" altLang="zh-CN" dirty="0"/>
          </a:p>
          <a:p>
            <a:pPr lvl="1"/>
            <a:r>
              <a:rPr lang="zh-CN" altLang="en-US" b="1" dirty="0">
                <a:solidFill>
                  <a:srgbClr val="FF0000"/>
                </a:solidFill>
              </a:rPr>
              <a:t>这个事情同样没有想象中那么简单</a:t>
            </a:r>
            <a:r>
              <a:rPr lang="zh-CN" altLang="en-US" dirty="0"/>
              <a:t>。</a:t>
            </a:r>
            <a:endParaRPr lang="en-US" altLang="zh-CN" dirty="0"/>
          </a:p>
          <a:p>
            <a:pPr lvl="1"/>
            <a:r>
              <a:rPr lang="zh-CN" altLang="en-US" dirty="0"/>
              <a:t>比如电商推荐的</a:t>
            </a:r>
            <a:r>
              <a:rPr lang="en-US" altLang="zh-CN" dirty="0"/>
              <a:t>CTR</a:t>
            </a:r>
            <a:r>
              <a:rPr lang="zh-CN" altLang="en-US" dirty="0"/>
              <a:t>任务，</a:t>
            </a:r>
            <a:r>
              <a:rPr lang="en-US" altLang="zh-CN" dirty="0"/>
              <a:t>label</a:t>
            </a:r>
            <a:r>
              <a:rPr lang="zh-CN" altLang="en-US" dirty="0"/>
              <a:t>就是</a:t>
            </a:r>
            <a:r>
              <a:rPr lang="en-US" altLang="zh-CN" dirty="0"/>
              <a:t>item</a:t>
            </a:r>
            <a:r>
              <a:rPr lang="zh-CN" altLang="en-US" dirty="0"/>
              <a:t>被点击了就算吗？</a:t>
            </a:r>
            <a:endParaRPr lang="en-US" altLang="zh-CN" dirty="0"/>
          </a:p>
          <a:p>
            <a:pPr lvl="2"/>
            <a:r>
              <a:rPr lang="zh-CN" altLang="en-US" dirty="0"/>
              <a:t>考虑我们</a:t>
            </a:r>
            <a:r>
              <a:rPr lang="zh-CN" altLang="en-US" b="1" dirty="0"/>
              <a:t>本质上是建模用户是否对物品</a:t>
            </a:r>
            <a:r>
              <a:rPr lang="en-US" altLang="zh-CN" b="1" dirty="0"/>
              <a:t>/item</a:t>
            </a:r>
            <a:r>
              <a:rPr lang="zh-CN" altLang="en-US" b="1" dirty="0"/>
              <a:t>感兴趣而不是点击的这个动作</a:t>
            </a:r>
            <a:r>
              <a:rPr lang="zh-CN" altLang="en-US" dirty="0"/>
              <a:t>。</a:t>
            </a:r>
            <a:endParaRPr lang="en-US" altLang="zh-CN" dirty="0"/>
          </a:p>
          <a:p>
            <a:pPr lvl="2"/>
            <a:r>
              <a:rPr lang="zh-CN" altLang="en-US" dirty="0"/>
              <a:t>点击但是很快关闭了这个</a:t>
            </a:r>
            <a:r>
              <a:rPr lang="en-US" altLang="zh-CN" dirty="0"/>
              <a:t>item</a:t>
            </a:r>
            <a:r>
              <a:rPr lang="zh-CN" altLang="en-US" dirty="0"/>
              <a:t>的详情页，如何</a:t>
            </a:r>
            <a:r>
              <a:rPr lang="en-US" altLang="zh-CN" dirty="0"/>
              <a:t>label</a:t>
            </a:r>
            <a:r>
              <a:rPr lang="zh-CN" altLang="en-US" dirty="0"/>
              <a:t>？</a:t>
            </a:r>
            <a:endParaRPr lang="en-US" altLang="zh-CN" dirty="0"/>
          </a:p>
          <a:p>
            <a:pPr lvl="2"/>
            <a:r>
              <a:rPr lang="zh-CN" altLang="en-US" dirty="0"/>
              <a:t>点击了但是把这个物品</a:t>
            </a:r>
            <a:r>
              <a:rPr lang="en-US" altLang="zh-CN" dirty="0"/>
              <a:t>/item</a:t>
            </a:r>
            <a:r>
              <a:rPr lang="zh-CN" altLang="en-US" dirty="0"/>
              <a:t>加入了黑名单或者点</a:t>
            </a:r>
            <a:r>
              <a:rPr lang="en-US" altLang="zh-CN" dirty="0"/>
              <a:t>”</a:t>
            </a:r>
            <a:r>
              <a:rPr lang="zh-CN" altLang="en-US" dirty="0"/>
              <a:t>踩</a:t>
            </a:r>
            <a:r>
              <a:rPr lang="en-US" altLang="zh-CN" dirty="0"/>
              <a:t>”</a:t>
            </a:r>
            <a:r>
              <a:rPr lang="zh-CN" altLang="en-US" dirty="0"/>
              <a:t>了，如何</a:t>
            </a:r>
            <a:r>
              <a:rPr lang="en-US" altLang="zh-CN" dirty="0"/>
              <a:t>label</a:t>
            </a:r>
            <a:r>
              <a:rPr lang="zh-CN" altLang="en-US" dirty="0"/>
              <a:t>？</a:t>
            </a:r>
            <a:endParaRPr lang="en-US" altLang="zh-CN" dirty="0"/>
          </a:p>
          <a:p>
            <a:pPr lvl="1"/>
            <a:r>
              <a:rPr lang="zh-CN" altLang="en-US" dirty="0"/>
              <a:t>比如视频推荐，如何</a:t>
            </a:r>
            <a:r>
              <a:rPr lang="en-US" altLang="zh-CN" dirty="0"/>
              <a:t>label</a:t>
            </a:r>
            <a:r>
              <a:rPr lang="zh-CN" altLang="en-US" dirty="0"/>
              <a:t>即如何判断用户对视频是感兴趣的？</a:t>
            </a:r>
            <a:endParaRPr lang="en-US" altLang="zh-CN" dirty="0"/>
          </a:p>
          <a:p>
            <a:pPr lvl="2"/>
            <a:r>
              <a:rPr lang="zh-CN" altLang="en-US" dirty="0"/>
              <a:t>打</a:t>
            </a:r>
            <a:r>
              <a:rPr lang="en-US" altLang="zh-CN" dirty="0"/>
              <a:t>label</a:t>
            </a:r>
            <a:r>
              <a:rPr lang="zh-CN" altLang="en-US" dirty="0"/>
              <a:t>的时候，长视频和短视频是否分开建模？</a:t>
            </a:r>
            <a:endParaRPr lang="en-US" altLang="zh-CN" dirty="0"/>
          </a:p>
          <a:p>
            <a:pPr lvl="2"/>
            <a:r>
              <a:rPr lang="zh-CN" altLang="en-US" dirty="0"/>
              <a:t>如果分开建模的话，如何判定什么情况是长视频，什么情况是短视频？</a:t>
            </a:r>
            <a:endParaRPr lang="en-US" altLang="zh-CN" dirty="0"/>
          </a:p>
          <a:p>
            <a:pPr lvl="2"/>
            <a:r>
              <a:rPr lang="zh-CN" altLang="en-US" dirty="0"/>
              <a:t>如果统一建模的话，如何公平的对待长视频和短视频？用播放比率合适吗？</a:t>
            </a:r>
            <a:r>
              <a:rPr lang="zh-CN" altLang="en-US" b="1" dirty="0"/>
              <a:t>可能用播放比率与播放时长作条件或的判断逻辑更好</a:t>
            </a:r>
            <a:r>
              <a:rPr lang="zh-CN" altLang="en-US" dirty="0"/>
              <a:t>？（</a:t>
            </a:r>
            <a:r>
              <a:rPr lang="zh-CN" altLang="en-US" dirty="0">
                <a:solidFill>
                  <a:srgbClr val="FF0000"/>
                </a:solidFill>
              </a:rPr>
              <a:t>听说</a:t>
            </a:r>
            <a:r>
              <a:rPr lang="en-US" altLang="zh-CN" dirty="0">
                <a:solidFill>
                  <a:srgbClr val="FF0000"/>
                </a:solidFill>
              </a:rPr>
              <a:t>Netflix</a:t>
            </a:r>
            <a:r>
              <a:rPr lang="zh-CN" altLang="en-US" dirty="0">
                <a:solidFill>
                  <a:srgbClr val="FF0000"/>
                </a:solidFill>
              </a:rPr>
              <a:t>播放时长判断逻辑中使用的阈值是</a:t>
            </a:r>
            <a:r>
              <a:rPr lang="en-US" altLang="zh-CN" dirty="0">
                <a:solidFill>
                  <a:srgbClr val="FF0000"/>
                </a:solidFill>
              </a:rPr>
              <a:t>10</a:t>
            </a:r>
            <a:r>
              <a:rPr lang="zh-CN" altLang="en-US" dirty="0">
                <a:solidFill>
                  <a:srgbClr val="FF0000"/>
                </a:solidFill>
              </a:rPr>
              <a:t>分钟</a:t>
            </a:r>
            <a:r>
              <a:rPr lang="zh-CN" altLang="en-US" dirty="0"/>
              <a:t>）</a:t>
            </a:r>
            <a:endParaRPr lang="en-US" altLang="zh-CN" dirty="0"/>
          </a:p>
          <a:p>
            <a:pPr lvl="2"/>
            <a:endParaRPr lang="en-US" dirty="0"/>
          </a:p>
        </p:txBody>
      </p:sp>
    </p:spTree>
    <p:extLst>
      <p:ext uri="{BB962C8B-B14F-4D97-AF65-F5344CB8AC3E}">
        <p14:creationId xmlns:p14="http://schemas.microsoft.com/office/powerpoint/2010/main" val="141121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3165-3B74-4286-AE63-79E07F86A35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2C16D0A-10A0-4915-8B0B-6DF910C7716B}"/>
              </a:ext>
            </a:extLst>
          </p:cNvPr>
          <p:cNvSpPr>
            <a:spLocks noGrp="1"/>
          </p:cNvSpPr>
          <p:nvPr>
            <p:ph idx="1"/>
          </p:nvPr>
        </p:nvSpPr>
        <p:spPr/>
        <p:txBody>
          <a:bodyPr/>
          <a:lstStyle/>
          <a:p>
            <a:pPr lvl="1"/>
            <a:r>
              <a:rPr lang="zh-CN" altLang="en-US" dirty="0"/>
              <a:t>比如用户的流失预测，如何</a:t>
            </a:r>
            <a:r>
              <a:rPr lang="en-US" altLang="zh-CN" dirty="0"/>
              <a:t>label</a:t>
            </a:r>
            <a:r>
              <a:rPr lang="zh-CN" altLang="en-US" dirty="0"/>
              <a:t>？</a:t>
            </a:r>
            <a:endParaRPr lang="en-US" altLang="zh-CN" dirty="0"/>
          </a:p>
          <a:p>
            <a:pPr lvl="2"/>
            <a:r>
              <a:rPr lang="zh-CN" altLang="en-US" dirty="0"/>
              <a:t>如何确定流失周期和关键行为？</a:t>
            </a:r>
            <a:endParaRPr lang="en-US" altLang="zh-CN" dirty="0"/>
          </a:p>
          <a:p>
            <a:r>
              <a:rPr lang="zh-CN" altLang="en-US" b="1" dirty="0"/>
              <a:t>在某些情况下，把监督学习转为非监督学习来建模可能效果更好</a:t>
            </a:r>
            <a:r>
              <a:rPr lang="zh-CN" altLang="en-US" dirty="0"/>
              <a:t>。</a:t>
            </a:r>
            <a:endParaRPr lang="en-US" altLang="zh-CN" dirty="0"/>
          </a:p>
          <a:p>
            <a:pPr lvl="1"/>
            <a:r>
              <a:rPr lang="zh-CN" altLang="en-US" dirty="0"/>
              <a:t>比如在可用特征不多的情况下，对付费人群和非付费人群计算聚合后的特征向量，并基于向量相似度做新用户是否付费预测的效果可能会更好。</a:t>
            </a:r>
            <a:endParaRPr lang="en-US" altLang="zh-CN" dirty="0"/>
          </a:p>
          <a:p>
            <a:pPr lvl="2"/>
            <a:r>
              <a:rPr lang="zh-CN" altLang="en-US" dirty="0"/>
              <a:t>注意在特征向量聚合的时候，最好把离散特征变成连续特征或者离散特征</a:t>
            </a:r>
            <a:r>
              <a:rPr lang="en-US" altLang="zh-CN" dirty="0"/>
              <a:t>one-hot</a:t>
            </a:r>
            <a:r>
              <a:rPr lang="zh-CN" altLang="en-US" dirty="0"/>
              <a:t>后在进行，不要直接把所有的特征向量聚合。</a:t>
            </a:r>
            <a:endParaRPr lang="en-US" altLang="zh-CN" dirty="0"/>
          </a:p>
          <a:p>
            <a:endParaRPr lang="en-US" altLang="zh-CN" dirty="0"/>
          </a:p>
          <a:p>
            <a:pPr lvl="2"/>
            <a:endParaRPr lang="en-US" altLang="zh-CN" dirty="0"/>
          </a:p>
          <a:p>
            <a:endParaRPr lang="en-US" altLang="zh-CN" dirty="0"/>
          </a:p>
          <a:p>
            <a:pPr lvl="2"/>
            <a:endParaRPr lang="en-US" altLang="zh-CN" dirty="0"/>
          </a:p>
          <a:p>
            <a:pPr lvl="2"/>
            <a:endParaRPr lang="en-US" altLang="zh-CN" dirty="0"/>
          </a:p>
          <a:p>
            <a:pPr lvl="2"/>
            <a:endParaRPr lang="en-US" dirty="0"/>
          </a:p>
        </p:txBody>
      </p:sp>
    </p:spTree>
    <p:extLst>
      <p:ext uri="{BB962C8B-B14F-4D97-AF65-F5344CB8AC3E}">
        <p14:creationId xmlns:p14="http://schemas.microsoft.com/office/powerpoint/2010/main" val="334988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F951-811B-4135-8B4C-16A0552DB9EE}"/>
              </a:ext>
            </a:extLst>
          </p:cNvPr>
          <p:cNvSpPr>
            <a:spLocks noGrp="1"/>
          </p:cNvSpPr>
          <p:nvPr>
            <p:ph type="title"/>
          </p:nvPr>
        </p:nvSpPr>
        <p:spPr/>
        <p:txBody>
          <a:bodyPr/>
          <a:lstStyle/>
          <a:p>
            <a:r>
              <a:rPr lang="zh-CN" altLang="en-US" dirty="0"/>
              <a:t>样本的表示</a:t>
            </a:r>
            <a:endParaRPr lang="en-US" dirty="0"/>
          </a:p>
        </p:txBody>
      </p:sp>
      <p:sp>
        <p:nvSpPr>
          <p:cNvPr id="3" name="Content Placeholder 2">
            <a:extLst>
              <a:ext uri="{FF2B5EF4-FFF2-40B4-BE49-F238E27FC236}">
                <a16:creationId xmlns:a16="http://schemas.microsoft.com/office/drawing/2014/main" id="{132F8CC7-BB6E-4DBA-A7F3-481BFB144F5B}"/>
              </a:ext>
            </a:extLst>
          </p:cNvPr>
          <p:cNvSpPr>
            <a:spLocks noGrp="1"/>
          </p:cNvSpPr>
          <p:nvPr>
            <p:ph idx="1"/>
          </p:nvPr>
        </p:nvSpPr>
        <p:spPr>
          <a:xfrm>
            <a:off x="838200" y="1825625"/>
            <a:ext cx="10515600" cy="4667250"/>
          </a:xfrm>
        </p:spPr>
        <p:txBody>
          <a:bodyPr>
            <a:normAutofit fontScale="92500" lnSpcReduction="10000"/>
          </a:bodyPr>
          <a:lstStyle/>
          <a:p>
            <a:r>
              <a:rPr lang="zh-CN" altLang="en-US" dirty="0"/>
              <a:t>在目标任务初步确定以后，我们就需要思考如何表示一个样本。样本的表示和样本</a:t>
            </a:r>
            <a:r>
              <a:rPr lang="en-US" altLang="zh-CN" dirty="0"/>
              <a:t>id</a:t>
            </a:r>
            <a:r>
              <a:rPr lang="zh-CN" altLang="en-US" dirty="0"/>
              <a:t>是两回事，样本</a:t>
            </a:r>
            <a:r>
              <a:rPr lang="en-US" altLang="zh-CN" dirty="0"/>
              <a:t>id</a:t>
            </a:r>
            <a:r>
              <a:rPr lang="zh-CN" altLang="en-US" dirty="0"/>
              <a:t>是为了对齐和跟踪，样本的表示是指样本的内涵展现。</a:t>
            </a:r>
            <a:endParaRPr lang="en-US" altLang="zh-CN" dirty="0"/>
          </a:p>
          <a:p>
            <a:r>
              <a:rPr lang="zh-CN" altLang="en-US" dirty="0"/>
              <a:t>样本的表示可以从多个角度来看：</a:t>
            </a:r>
            <a:endParaRPr lang="en-US" altLang="zh-CN" dirty="0"/>
          </a:p>
          <a:p>
            <a:pPr lvl="1"/>
            <a:r>
              <a:rPr lang="zh-CN" altLang="en-US" b="1" dirty="0"/>
              <a:t>特征种类</a:t>
            </a:r>
            <a:r>
              <a:rPr lang="zh-CN" altLang="en-US" dirty="0"/>
              <a:t>：对当前的目标任务来说，深入分析可以涵盖的特征的大的种类。</a:t>
            </a:r>
            <a:endParaRPr lang="en-US" altLang="zh-CN" dirty="0"/>
          </a:p>
          <a:p>
            <a:pPr lvl="2"/>
            <a:r>
              <a:rPr lang="zh-CN" altLang="en-US" dirty="0"/>
              <a:t>比如对于预测股票价格的任务，种类有股票侧特征，上下文特征，交叉特征；比如对于欺诈检测任务，种类有用户侧特征，业务侧特征，上下文特征，交叉特征。</a:t>
            </a:r>
          </a:p>
          <a:p>
            <a:pPr lvl="1"/>
            <a:r>
              <a:rPr lang="zh-CN" altLang="en-US" b="1" dirty="0"/>
              <a:t>是否有“人”这样的主体</a:t>
            </a:r>
            <a:r>
              <a:rPr lang="zh-CN" altLang="en-US" dirty="0"/>
              <a:t>：如果目标任务是以”人”为主体，就会有人与物之间的交互行为，这样的特征就是强特征，不要漏掉。另外，对于以“人”为主体的任务，需要考虑每个人一条样本还是每个人多条样本，从而对样本整体规模有个理性把握。</a:t>
            </a:r>
          </a:p>
          <a:p>
            <a:pPr lvl="2"/>
            <a:r>
              <a:rPr lang="zh-CN" altLang="en-US" dirty="0"/>
              <a:t>比如智能选址（预测某个地理范围适合建立学校，医院或者酒店这样的任务）的任务，一个地理范围一个样本；比如游戏装备推荐的任务，一个用户多个样本；比如欺诈检测的任务，如果想根据某个用户最近的一些行为来判定是否是欺诈用户，那么一个用户一个样本，如果是想判定用户的某次行为是否是欺诈行为，那么一个用户会有多个样本。</a:t>
            </a:r>
            <a:endParaRPr lang="en-US" altLang="zh-CN" dirty="0"/>
          </a:p>
          <a:p>
            <a:pPr lvl="2"/>
            <a:endParaRPr lang="en-US" dirty="0"/>
          </a:p>
        </p:txBody>
      </p:sp>
    </p:spTree>
    <p:extLst>
      <p:ext uri="{BB962C8B-B14F-4D97-AF65-F5344CB8AC3E}">
        <p14:creationId xmlns:p14="http://schemas.microsoft.com/office/powerpoint/2010/main" val="314704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AD4C-64D9-40E4-B0BC-444E83A6353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BCF758C8-AB99-425B-818C-453099A345A2}"/>
              </a:ext>
            </a:extLst>
          </p:cNvPr>
          <p:cNvSpPr>
            <a:spLocks noGrp="1"/>
          </p:cNvSpPr>
          <p:nvPr>
            <p:ph idx="1"/>
          </p:nvPr>
        </p:nvSpPr>
        <p:spPr/>
        <p:txBody>
          <a:bodyPr>
            <a:normAutofit/>
          </a:bodyPr>
          <a:lstStyle/>
          <a:p>
            <a:pPr lvl="1"/>
            <a:r>
              <a:rPr lang="zh-CN" altLang="en-US" b="1" dirty="0"/>
              <a:t>样本是否基于时间戳来构造</a:t>
            </a:r>
            <a:r>
              <a:rPr lang="zh-CN" altLang="en-US" dirty="0"/>
              <a:t>：基于时间戳组织的样本有两种，一种是时间序列预测任务的样本；一种是时间戳加主体作为样本的区分。</a:t>
            </a:r>
            <a:endParaRPr lang="en-US" altLang="zh-CN" dirty="0"/>
          </a:p>
          <a:p>
            <a:pPr lvl="2"/>
            <a:r>
              <a:rPr lang="zh-CN" altLang="en-US" dirty="0"/>
              <a:t>预测衣服销量的任务，目标变量可以按照比如天的频率来组织，和目标变量相关的自变量（包括动态变化的），也按照相同的频率来组织。</a:t>
            </a:r>
          </a:p>
          <a:p>
            <a:pPr lvl="2"/>
            <a:r>
              <a:rPr lang="zh-CN" altLang="en-US" dirty="0"/>
              <a:t>预测每次广告当天拉新的用户可能在接下来三个月带来的总收入这样的任务，每个时间戳</a:t>
            </a:r>
            <a:r>
              <a:rPr lang="en-US" altLang="zh-CN" dirty="0"/>
              <a:t>+</a:t>
            </a:r>
            <a:r>
              <a:rPr lang="zh-CN" altLang="en-US" dirty="0"/>
              <a:t>每个广告</a:t>
            </a:r>
            <a:r>
              <a:rPr lang="en-US" altLang="zh-CN" dirty="0"/>
              <a:t>ID</a:t>
            </a:r>
            <a:r>
              <a:rPr lang="zh-CN" altLang="en-US" dirty="0"/>
              <a:t>来组织一条样本。</a:t>
            </a:r>
          </a:p>
          <a:p>
            <a:pPr lvl="1"/>
            <a:r>
              <a:rPr lang="zh-CN" altLang="en-US" b="1" dirty="0"/>
              <a:t>样本中字段的用途</a:t>
            </a:r>
            <a:r>
              <a:rPr lang="zh-CN" altLang="en-US" dirty="0"/>
              <a:t>：样本中有的字段用于模型学习；有的字段不用于模型学习（比如上面提到的用来对齐的样本</a:t>
            </a:r>
            <a:r>
              <a:rPr lang="en-US" altLang="zh-CN" dirty="0"/>
              <a:t>id</a:t>
            </a:r>
            <a:r>
              <a:rPr lang="zh-CN" altLang="en-US" dirty="0"/>
              <a:t>）。</a:t>
            </a:r>
            <a:endParaRPr lang="en-US" altLang="zh-CN" dirty="0"/>
          </a:p>
          <a:p>
            <a:pPr lvl="2"/>
            <a:r>
              <a:rPr lang="zh-CN" altLang="en-US" dirty="0"/>
              <a:t>智能派活任务中，每个</a:t>
            </a:r>
            <a:r>
              <a:rPr lang="en-US" altLang="zh-CN" dirty="0" err="1"/>
              <a:t>jobid</a:t>
            </a:r>
            <a:r>
              <a:rPr lang="zh-CN" altLang="en-US" dirty="0"/>
              <a:t>只会出现一次，不需要作为特征建模到模型中。</a:t>
            </a:r>
          </a:p>
          <a:p>
            <a:pPr lvl="2"/>
            <a:r>
              <a:rPr lang="zh-CN" altLang="en-US" dirty="0"/>
              <a:t>如果用</a:t>
            </a:r>
            <a:r>
              <a:rPr lang="en-US" altLang="zh-CN" dirty="0" err="1"/>
              <a:t>lightgbm</a:t>
            </a:r>
            <a:r>
              <a:rPr lang="zh-CN" altLang="en-US" dirty="0"/>
              <a:t>模型跑排序任务的话，那么</a:t>
            </a:r>
            <a:r>
              <a:rPr lang="en-US" altLang="zh-CN" dirty="0" err="1"/>
              <a:t>usrid</a:t>
            </a:r>
            <a:r>
              <a:rPr lang="zh-CN" altLang="en-US" dirty="0"/>
              <a:t>和</a:t>
            </a:r>
            <a:r>
              <a:rPr lang="en-US" altLang="zh-CN" dirty="0" err="1"/>
              <a:t>itemid</a:t>
            </a:r>
            <a:r>
              <a:rPr lang="zh-CN" altLang="en-US" dirty="0"/>
              <a:t>这样的字段可以考虑不作为特征建模，或者对</a:t>
            </a:r>
            <a:r>
              <a:rPr lang="en-US" altLang="zh-CN" dirty="0" err="1"/>
              <a:t>usrid</a:t>
            </a:r>
            <a:r>
              <a:rPr lang="zh-CN" altLang="en-US" dirty="0"/>
              <a:t>和</a:t>
            </a:r>
            <a:r>
              <a:rPr lang="en-US" altLang="zh-CN" dirty="0" err="1"/>
              <a:t>itemid</a:t>
            </a:r>
            <a:r>
              <a:rPr lang="zh-CN" altLang="en-US" dirty="0"/>
              <a:t>做了</a:t>
            </a:r>
            <a:r>
              <a:rPr lang="en-US" altLang="zh-CN" dirty="0"/>
              <a:t>embedding</a:t>
            </a:r>
            <a:r>
              <a:rPr lang="zh-CN" altLang="en-US" dirty="0"/>
              <a:t>以后再送入</a:t>
            </a:r>
            <a:r>
              <a:rPr lang="en-US" altLang="zh-CN" dirty="0" err="1"/>
              <a:t>lightgbm</a:t>
            </a:r>
            <a:r>
              <a:rPr lang="zh-CN" altLang="en-US" dirty="0"/>
              <a:t>；但是如果用深度模型来跑同样的任务的话，</a:t>
            </a:r>
            <a:r>
              <a:rPr lang="en-US" altLang="zh-CN" dirty="0" err="1"/>
              <a:t>usrid</a:t>
            </a:r>
            <a:r>
              <a:rPr lang="zh-CN" altLang="en-US" dirty="0"/>
              <a:t>和</a:t>
            </a:r>
            <a:r>
              <a:rPr lang="en-US" altLang="zh-CN" dirty="0" err="1"/>
              <a:t>itemid</a:t>
            </a:r>
            <a:r>
              <a:rPr lang="zh-CN" altLang="en-US" dirty="0"/>
              <a:t>最好作为特征建模。</a:t>
            </a:r>
          </a:p>
          <a:p>
            <a:pPr lvl="2"/>
            <a:endParaRPr lang="en-US" altLang="zh-CN" dirty="0"/>
          </a:p>
        </p:txBody>
      </p:sp>
    </p:spTree>
    <p:extLst>
      <p:ext uri="{BB962C8B-B14F-4D97-AF65-F5344CB8AC3E}">
        <p14:creationId xmlns:p14="http://schemas.microsoft.com/office/powerpoint/2010/main" val="215046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6042</TotalTime>
  <Words>2888</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等线</vt:lpstr>
      <vt:lpstr>等线 Light</vt:lpstr>
      <vt:lpstr>Arial</vt:lpstr>
      <vt:lpstr>Calibri</vt:lpstr>
      <vt:lpstr>Calibri Light</vt:lpstr>
      <vt:lpstr>Office Theme</vt:lpstr>
      <vt:lpstr>Data-centric AI之样本工程</vt:lpstr>
      <vt:lpstr>序言</vt:lpstr>
      <vt:lpstr>议程</vt:lpstr>
      <vt:lpstr>什么是样本工程？</vt:lpstr>
      <vt:lpstr>目标任务的抽象和定义</vt:lpstr>
      <vt:lpstr>Continue…..</vt:lpstr>
      <vt:lpstr>Continue…..</vt:lpstr>
      <vt:lpstr>样本的表示</vt:lpstr>
      <vt:lpstr>Continue…..</vt:lpstr>
      <vt:lpstr>样本集的构造-------样本集的切分</vt:lpstr>
      <vt:lpstr>样本集的构造-------样本的采样</vt:lpstr>
      <vt:lpstr>Continue…….</vt:lpstr>
      <vt:lpstr>案例：用户流失预测任务</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Data-centric AI之样本工程</dc:title>
  <dc:creator>Liang, Yuhui</dc:creator>
  <cp:lastModifiedBy>Liang, Yuhui</cp:lastModifiedBy>
  <cp:revision>392</cp:revision>
  <dcterms:created xsi:type="dcterms:W3CDTF">2022-04-12T04:27:17Z</dcterms:created>
  <dcterms:modified xsi:type="dcterms:W3CDTF">2022-05-26T11:55:24Z</dcterms:modified>
</cp:coreProperties>
</file>