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323" r:id="rId4"/>
    <p:sldId id="258" r:id="rId5"/>
    <p:sldId id="261" r:id="rId6"/>
    <p:sldId id="259" r:id="rId7"/>
    <p:sldId id="260" r:id="rId8"/>
    <p:sldId id="263" r:id="rId9"/>
    <p:sldId id="264" r:id="rId10"/>
    <p:sldId id="271" r:id="rId11"/>
    <p:sldId id="265" r:id="rId12"/>
    <p:sldId id="268" r:id="rId13"/>
    <p:sldId id="274" r:id="rId14"/>
    <p:sldId id="266" r:id="rId15"/>
    <p:sldId id="321" r:id="rId16"/>
    <p:sldId id="272" r:id="rId17"/>
    <p:sldId id="275" r:id="rId18"/>
    <p:sldId id="276" r:id="rId19"/>
    <p:sldId id="277" r:id="rId20"/>
    <p:sldId id="278" r:id="rId21"/>
    <p:sldId id="279" r:id="rId22"/>
    <p:sldId id="280" r:id="rId23"/>
    <p:sldId id="281" r:id="rId24"/>
    <p:sldId id="282" r:id="rId25"/>
    <p:sldId id="284" r:id="rId26"/>
    <p:sldId id="285" r:id="rId27"/>
    <p:sldId id="286" r:id="rId28"/>
    <p:sldId id="287" r:id="rId29"/>
    <p:sldId id="289" r:id="rId30"/>
    <p:sldId id="283" r:id="rId31"/>
    <p:sldId id="288" r:id="rId32"/>
    <p:sldId id="293" r:id="rId33"/>
    <p:sldId id="292" r:id="rId34"/>
    <p:sldId id="318" r:id="rId35"/>
    <p:sldId id="319" r:id="rId36"/>
    <p:sldId id="320" r:id="rId37"/>
    <p:sldId id="313" r:id="rId38"/>
    <p:sldId id="315" r:id="rId39"/>
    <p:sldId id="314" r:id="rId40"/>
    <p:sldId id="316" r:id="rId41"/>
    <p:sldId id="317" r:id="rId42"/>
    <p:sldId id="322" r:id="rId43"/>
    <p:sldId id="290" r:id="rId44"/>
    <p:sldId id="295" r:id="rId45"/>
    <p:sldId id="297" r:id="rId46"/>
    <p:sldId id="296" r:id="rId47"/>
    <p:sldId id="269" r:id="rId48"/>
    <p:sldId id="298" r:id="rId49"/>
    <p:sldId id="308" r:id="rId50"/>
    <p:sldId id="311" r:id="rId51"/>
    <p:sldId id="309" r:id="rId52"/>
    <p:sldId id="310" r:id="rId53"/>
    <p:sldId id="307" r:id="rId54"/>
    <p:sldId id="306" r:id="rId55"/>
    <p:sldId id="303" r:id="rId56"/>
    <p:sldId id="262" r:id="rId57"/>
    <p:sldId id="273" r:id="rId58"/>
    <p:sldId id="302" r:id="rId59"/>
    <p:sldId id="29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4343" autoAdjust="0"/>
  </p:normalViewPr>
  <p:slideViewPr>
    <p:cSldViewPr snapToGrid="0">
      <p:cViewPr varScale="1">
        <p:scale>
          <a:sx n="69" d="100"/>
          <a:sy n="69" d="100"/>
        </p:scale>
        <p:origin x="4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79BE8-5A94-48BE-99A4-9ADD9E23F86D}"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C36FD-A7AD-47FD-B830-6BA98C60329B}" type="slidenum">
              <a:rPr lang="en-US" smtClean="0"/>
              <a:t>‹#›</a:t>
            </a:fld>
            <a:endParaRPr lang="en-US"/>
          </a:p>
        </p:txBody>
      </p:sp>
    </p:spTree>
    <p:extLst>
      <p:ext uri="{BB962C8B-B14F-4D97-AF65-F5344CB8AC3E}">
        <p14:creationId xmlns:p14="http://schemas.microsoft.com/office/powerpoint/2010/main" val="1781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jiqizhixin.com/articles/2018-11-14-17"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zhuanlan.zhihu.com/p/3360570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zhuanlan.zhihu.com/p/32423092"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www.zhihu.com/question/63581984"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zhuanlan.zhihu.com/p/40964492"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yq.aliyun.com/articles/584299"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csdn.net/sunshihua12829/article/details/49047087"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5</a:t>
            </a:fld>
            <a:endParaRPr lang="en-US"/>
          </a:p>
        </p:txBody>
      </p:sp>
    </p:spTree>
    <p:extLst>
      <p:ext uri="{BB962C8B-B14F-4D97-AF65-F5344CB8AC3E}">
        <p14:creationId xmlns:p14="http://schemas.microsoft.com/office/powerpoint/2010/main" val="3914007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DBSCAN</a:t>
            </a:r>
            <a:r>
              <a:rPr lang="zh-CN" altLang="en-US" dirty="0" smtClean="0"/>
              <a:t>算法参考：</a:t>
            </a:r>
            <a:r>
              <a:rPr lang="en-US" altLang="zh-CN" dirty="0" smtClean="0"/>
              <a:t>http://huaxiaozhuan.com/%E7%BB%9F%E8%AE%A1%E5%AD%A6%E4%B9%A0/chapters/11_cluster.html</a:t>
            </a:r>
          </a:p>
          <a:p>
            <a:r>
              <a:rPr lang="en-US" altLang="zh-CN" dirty="0" smtClean="0"/>
              <a:t>OPTICS</a:t>
            </a:r>
            <a:r>
              <a:rPr lang="zh-CN" altLang="en-US" dirty="0" smtClean="0"/>
              <a:t>算法参考：</a:t>
            </a:r>
            <a:r>
              <a:rPr lang="en-US" altLang="zh-CN" dirty="0" smtClean="0"/>
              <a:t>https://zhuanlan.zhihu.com/p/77052675</a:t>
            </a:r>
          </a:p>
          <a:p>
            <a:r>
              <a:rPr lang="en-US" altLang="zh-CN" dirty="0" smtClean="0"/>
              <a:t>OPTICS(Ordering points to identify the clustering structure)</a:t>
            </a:r>
            <a:r>
              <a:rPr lang="zh-CN" altLang="en-US" dirty="0" smtClean="0"/>
              <a:t>是一基于密度的聚类算法，</a:t>
            </a:r>
            <a:r>
              <a:rPr lang="en-US" altLang="zh-CN" dirty="0" smtClean="0"/>
              <a:t>OPTICS</a:t>
            </a:r>
            <a:r>
              <a:rPr lang="zh-CN" altLang="en-US" dirty="0" smtClean="0"/>
              <a:t>算法是</a:t>
            </a:r>
            <a:r>
              <a:rPr lang="en-US" altLang="zh-CN" dirty="0" smtClean="0"/>
              <a:t>DBSCAN</a:t>
            </a:r>
            <a:r>
              <a:rPr lang="zh-CN" altLang="en-US" dirty="0" smtClean="0"/>
              <a:t>的改进版本，</a:t>
            </a:r>
            <a:r>
              <a:rPr lang="zh-CN" altLang="en-US" b="1" dirty="0" smtClean="0"/>
              <a:t>因此</a:t>
            </a:r>
            <a:r>
              <a:rPr lang="en-US" altLang="zh-CN" b="1" dirty="0" smtClean="0"/>
              <a:t>OPTICS</a:t>
            </a:r>
            <a:r>
              <a:rPr lang="zh-CN" altLang="en-US" b="1" dirty="0" smtClean="0"/>
              <a:t>算法也是一种基于密度的聚类算法</a:t>
            </a:r>
            <a:r>
              <a:rPr lang="zh-CN" altLang="en-US" dirty="0" smtClean="0"/>
              <a:t>。在</a:t>
            </a:r>
            <a:r>
              <a:rPr lang="en-US" altLang="zh-CN" dirty="0" smtClean="0"/>
              <a:t>DBCSAN</a:t>
            </a:r>
            <a:r>
              <a:rPr lang="zh-CN" altLang="en-US" dirty="0" smtClean="0"/>
              <a:t>算法中需要输入两个参数： </a:t>
            </a:r>
            <a:r>
              <a:rPr lang="en-US" altLang="zh-CN" dirty="0" smtClean="0"/>
              <a:t>eps</a:t>
            </a:r>
            <a:r>
              <a:rPr lang="zh-CN" altLang="en-US" dirty="0" smtClean="0"/>
              <a:t>和</a:t>
            </a:r>
            <a:r>
              <a:rPr lang="en-US" altLang="zh-CN" dirty="0" err="1" smtClean="0"/>
              <a:t>minpts</a:t>
            </a:r>
            <a:r>
              <a:rPr lang="zh-CN" altLang="en-US" dirty="0" smtClean="0"/>
              <a:t>，选择不同的参数会导致最终聚类的结果千差万别，因此</a:t>
            </a:r>
            <a:r>
              <a:rPr lang="en-US" altLang="zh-CN" dirty="0" smtClean="0"/>
              <a:t>DBCSAN</a:t>
            </a:r>
            <a:r>
              <a:rPr lang="zh-CN" altLang="en-US" dirty="0" smtClean="0"/>
              <a:t>对于输入参数过于敏感。</a:t>
            </a:r>
            <a:r>
              <a:rPr lang="en-US" altLang="zh-CN" dirty="0" smtClean="0"/>
              <a:t>OPTICS</a:t>
            </a:r>
            <a:r>
              <a:rPr lang="zh-CN" altLang="en-US" dirty="0" smtClean="0"/>
              <a:t>算法的提出就是为了帮助</a:t>
            </a:r>
            <a:r>
              <a:rPr lang="en-US" altLang="zh-CN" dirty="0" smtClean="0"/>
              <a:t>DBSCAN</a:t>
            </a:r>
            <a:r>
              <a:rPr lang="zh-CN" altLang="en-US" dirty="0" smtClean="0"/>
              <a:t>算法选择合适的参数，降低输入参数的敏感度。</a:t>
            </a:r>
            <a:r>
              <a:rPr lang="en-US" altLang="zh-CN" b="1" dirty="0" smtClean="0"/>
              <a:t>OPTICS</a:t>
            </a:r>
            <a:r>
              <a:rPr lang="zh-CN" altLang="en-US" b="1" dirty="0" smtClean="0"/>
              <a:t>主要针对输入参数</a:t>
            </a:r>
            <a:r>
              <a:rPr lang="en-US" altLang="zh-CN" b="1" dirty="0" smtClean="0"/>
              <a:t>eps</a:t>
            </a:r>
            <a:r>
              <a:rPr lang="zh-CN" altLang="en-US" b="1" dirty="0" smtClean="0"/>
              <a:t>过敏感做的改进，</a:t>
            </a:r>
            <a:r>
              <a:rPr lang="en-US" altLang="zh-CN" b="1" dirty="0" smtClean="0"/>
              <a:t>OPTICS</a:t>
            </a:r>
            <a:r>
              <a:rPr lang="zh-CN" altLang="en-US" b="1" dirty="0" smtClean="0"/>
              <a:t>和</a:t>
            </a:r>
            <a:r>
              <a:rPr lang="en-US" altLang="zh-CN" b="1" dirty="0" smtClean="0"/>
              <a:t>DBSCNA</a:t>
            </a:r>
            <a:r>
              <a:rPr lang="zh-CN" altLang="en-US" b="1" dirty="0" smtClean="0"/>
              <a:t>的输入参数一样，虽然</a:t>
            </a:r>
            <a:r>
              <a:rPr lang="en-US" altLang="zh-CN" b="1" dirty="0" smtClean="0"/>
              <a:t>OPTICS</a:t>
            </a:r>
            <a:r>
              <a:rPr lang="zh-CN" altLang="en-US" b="1" dirty="0" smtClean="0"/>
              <a:t>算法中也需要两个输入参数，但该算法对</a:t>
            </a:r>
            <a:r>
              <a:rPr lang="zh-CN" altLang="en-US" dirty="0" smtClean="0"/>
              <a:t> </a:t>
            </a:r>
            <a:r>
              <a:rPr lang="en-US" altLang="zh-CN" dirty="0" smtClean="0"/>
              <a:t>eps</a:t>
            </a:r>
            <a:r>
              <a:rPr lang="zh-CN" altLang="en-US" b="1" dirty="0" smtClean="0"/>
              <a:t>输入不敏感（一般将</a:t>
            </a:r>
            <a:r>
              <a:rPr lang="en-US" altLang="zh-CN" b="1" dirty="0" smtClean="0"/>
              <a:t>eps</a:t>
            </a:r>
            <a:r>
              <a:rPr lang="zh-CN" altLang="en-US" dirty="0" smtClean="0"/>
              <a:t> </a:t>
            </a:r>
            <a:r>
              <a:rPr lang="zh-CN" altLang="en-US" b="1" dirty="0" smtClean="0"/>
              <a:t>固定为无穷大），同时该算法中并不显式的生成数据聚类，只是对数据集合中的对象进行排序，得到一个有序的对象列表，通过该有序列表，可以得到一个决策图，通过决策图可以不同</a:t>
            </a:r>
            <a:r>
              <a:rPr lang="en-US" altLang="zh-CN" b="1" dirty="0" smtClean="0"/>
              <a:t>eps</a:t>
            </a:r>
            <a:r>
              <a:rPr lang="zh-CN" altLang="en-US" b="1" dirty="0" smtClean="0"/>
              <a:t>参数的数据集中检测簇集，即：先通过固定的</a:t>
            </a:r>
            <a:r>
              <a:rPr lang="en-US" altLang="zh-CN" b="0" dirty="0" smtClean="0"/>
              <a:t>minpts</a:t>
            </a:r>
            <a:r>
              <a:rPr lang="zh-CN" altLang="en-US" b="1" dirty="0" smtClean="0"/>
              <a:t>和无穷大的</a:t>
            </a:r>
            <a:r>
              <a:rPr lang="en-US" altLang="zh-CN" b="1" dirty="0" smtClean="0"/>
              <a:t>eps</a:t>
            </a:r>
            <a:r>
              <a:rPr lang="zh-CN" altLang="en-US" dirty="0" smtClean="0"/>
              <a:t> </a:t>
            </a:r>
            <a:r>
              <a:rPr lang="zh-CN" altLang="en-US" b="1" dirty="0" smtClean="0"/>
              <a:t>得到有序列表，然后得到决策图，通过决策图可以知道当</a:t>
            </a:r>
            <a:r>
              <a:rPr lang="zh-CN" altLang="en-US" dirty="0" smtClean="0"/>
              <a:t> </a:t>
            </a:r>
            <a:r>
              <a:rPr lang="en-US" altLang="zh-CN" dirty="0" smtClean="0"/>
              <a:t>eps</a:t>
            </a:r>
            <a:r>
              <a:rPr lang="zh-CN" altLang="en-US" b="1" dirty="0" smtClean="0"/>
              <a:t>取特定值时数据的聚类情况。</a:t>
            </a:r>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23</a:t>
            </a:fld>
            <a:endParaRPr lang="en-US"/>
          </a:p>
        </p:txBody>
      </p:sp>
    </p:spTree>
    <p:extLst>
      <p:ext uri="{BB962C8B-B14F-4D97-AF65-F5344CB8AC3E}">
        <p14:creationId xmlns:p14="http://schemas.microsoft.com/office/powerpoint/2010/main" val="79273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https://zhuanlan.zhihu.com/p/49072315</a:t>
            </a:r>
          </a:p>
          <a:p>
            <a:endParaRPr lang="en-US" dirty="0" smtClean="0"/>
          </a:p>
          <a:p>
            <a:r>
              <a:rPr lang="en-US" dirty="0" smtClean="0"/>
              <a:t>https://www.jianshu.com/p/c5e4e7dce972</a:t>
            </a:r>
            <a:r>
              <a:rPr lang="zh-CN" altLang="en-US" dirty="0" smtClean="0"/>
              <a:t>中提到基于聚类的异常检测主要有三种假设，三种假设下有各自的方法。</a:t>
            </a:r>
            <a:br>
              <a:rPr lang="zh-CN" altLang="en-US" dirty="0" smtClean="0"/>
            </a:br>
            <a:r>
              <a:rPr lang="zh-CN" altLang="en-US" b="0" dirty="0" smtClean="0"/>
              <a:t>假设一：不属于任何聚类簇的点是异常点。它不能发现异常簇。</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假设二：距离所属的聚类簇中心较远的点是异常点。大概思路：首先进行聚类，然后计算样本与其所属聚类中心的距离，计算其所属聚类的类内平均距离，用两者的比值衡量异常程度。它同样也不能发现异常簇。</a:t>
            </a:r>
            <a:endParaRPr lang="en-US" altLang="zh-CN" b="0" dirty="0" smtClean="0"/>
          </a:p>
          <a:p>
            <a:r>
              <a:rPr lang="zh-CN" altLang="en-US" b="0" dirty="0" smtClean="0"/>
              <a:t>假设三：稀疏聚类和较小的聚类里的点都是异常点，比如</a:t>
            </a:r>
            <a:r>
              <a:rPr lang="en-US" altLang="zh-CN" b="0" dirty="0" smtClean="0"/>
              <a:t>CBLOF</a:t>
            </a:r>
            <a:r>
              <a:rPr lang="zh-CN" altLang="en-US" b="0" dirty="0" smtClean="0"/>
              <a:t>、</a:t>
            </a:r>
            <a:r>
              <a:rPr lang="en-US" altLang="zh-CN" b="0" dirty="0" smtClean="0"/>
              <a:t>LDCOF</a:t>
            </a:r>
            <a:r>
              <a:rPr lang="zh-CN" altLang="en-US" b="0" dirty="0" smtClean="0"/>
              <a:t>、</a:t>
            </a:r>
            <a:r>
              <a:rPr lang="en-US" altLang="zh-CN" b="0" dirty="0" smtClean="0"/>
              <a:t>CMGOS</a:t>
            </a:r>
            <a:r>
              <a:rPr lang="zh-CN" altLang="en-US" b="0" dirty="0" smtClean="0"/>
              <a:t>。大概思路：首先进行聚类，然后启发式地将聚类簇分成大簇和小簇。如果某一样本属于大簇，则利用该样本和其所属大簇计算异常得分，如果某一样本属于小簇，则利用该样本和距离其最近的大簇计算异常得分。三种算法的区别在于计算异常得分的方式不同。它的优点是考虑到了数据全局分布和局部分布的差异，可以发现异常簇。</a:t>
            </a:r>
            <a:endParaRPr lang="en-US" altLang="zh-CN" b="0" dirty="0" smtClean="0"/>
          </a:p>
          <a:p>
            <a:endParaRPr lang="en-US" altLang="zh-CN" dirty="0" smtClean="0"/>
          </a:p>
          <a:p>
            <a:r>
              <a:rPr lang="zh-CN" altLang="en-US" dirty="0" smtClean="0"/>
              <a:t/>
            </a:r>
            <a:br>
              <a:rPr lang="zh-CN" altLang="en-US" dirty="0" smtClean="0"/>
            </a:br>
            <a:r>
              <a:rPr lang="zh-CN" altLang="en-US" dirty="0" smtClean="0"/>
              <a:t/>
            </a:r>
            <a:br>
              <a:rPr lang="zh-CN" altLang="en-US" dirty="0" smtClean="0"/>
            </a:br>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24</a:t>
            </a:fld>
            <a:endParaRPr lang="en-US"/>
          </a:p>
        </p:txBody>
      </p:sp>
    </p:spTree>
    <p:extLst>
      <p:ext uri="{BB962C8B-B14F-4D97-AF65-F5344CB8AC3E}">
        <p14:creationId xmlns:p14="http://schemas.microsoft.com/office/powerpoint/2010/main" val="240473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在无向图</a:t>
            </a:r>
            <a:r>
              <a:rPr lang="en-US" altLang="zh-CN" dirty="0" smtClean="0"/>
              <a:t>G</a:t>
            </a:r>
            <a:r>
              <a:rPr lang="zh-CN" altLang="en-US" dirty="0" smtClean="0"/>
              <a:t>中，若从顶点</a:t>
            </a:r>
            <a:r>
              <a:rPr lang="en-US" altLang="zh-CN" dirty="0" smtClean="0"/>
              <a:t>A</a:t>
            </a:r>
            <a:r>
              <a:rPr lang="zh-CN" altLang="en-US" dirty="0" smtClean="0"/>
              <a:t>到顶点</a:t>
            </a:r>
            <a:r>
              <a:rPr lang="en-US" altLang="zh-CN" dirty="0" smtClean="0"/>
              <a:t>B</a:t>
            </a:r>
            <a:r>
              <a:rPr lang="zh-CN" altLang="en-US" dirty="0" smtClean="0"/>
              <a:t>有路径相连，则称</a:t>
            </a:r>
            <a:r>
              <a:rPr lang="en-US" altLang="zh-CN" dirty="0" smtClean="0"/>
              <a:t>A</a:t>
            </a:r>
            <a:r>
              <a:rPr lang="zh-CN" altLang="en-US" dirty="0" smtClean="0"/>
              <a:t>和</a:t>
            </a:r>
            <a:r>
              <a:rPr lang="en-US" altLang="zh-CN" dirty="0" smtClean="0"/>
              <a:t>B</a:t>
            </a:r>
            <a:r>
              <a:rPr lang="zh-CN" altLang="en-US" dirty="0" smtClean="0"/>
              <a:t>是连通的；在图</a:t>
            </a:r>
            <a:r>
              <a:rPr lang="en-US" altLang="zh-CN" dirty="0" smtClean="0"/>
              <a:t>G</a:t>
            </a:r>
            <a:r>
              <a:rPr lang="zh-CN" altLang="en-US" dirty="0" smtClean="0"/>
              <a:t>中存在若干子图，其中每个子图中所有顶点之间都是连通的，但不同子图间不存在顶点连通，那么称图</a:t>
            </a:r>
            <a:r>
              <a:rPr lang="en-US" altLang="zh-CN" dirty="0" smtClean="0"/>
              <a:t>G</a:t>
            </a:r>
            <a:r>
              <a:rPr lang="zh-CN" altLang="en-US" dirty="0" smtClean="0"/>
              <a:t>的这些子图为最大连通子图。</a:t>
            </a:r>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25</a:t>
            </a:fld>
            <a:endParaRPr lang="en-US"/>
          </a:p>
        </p:txBody>
      </p:sp>
    </p:spTree>
    <p:extLst>
      <p:ext uri="{BB962C8B-B14F-4D97-AF65-F5344CB8AC3E}">
        <p14:creationId xmlns:p14="http://schemas.microsoft.com/office/powerpoint/2010/main" val="68435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标签传播聚类算法参考：</a:t>
            </a:r>
            <a:r>
              <a:rPr lang="en-US" dirty="0" smtClean="0"/>
              <a:t>http://www.go60.top/view/89.html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zh-CN" altLang="en-US" dirty="0" smtClean="0"/>
              <a:t>标签传播算法（</a:t>
            </a:r>
            <a:r>
              <a:rPr lang="en-US" dirty="0" smtClean="0"/>
              <a:t>Label Propagation Algorithm</a:t>
            </a:r>
            <a:r>
              <a:rPr lang="zh-CN" altLang="en-US" dirty="0" smtClean="0"/>
              <a:t>）：</a:t>
            </a:r>
            <a:endParaRPr lang="en-US" altLang="zh-CN" dirty="0" smtClean="0"/>
          </a:p>
          <a:p>
            <a:pPr lvl="1"/>
            <a:r>
              <a:rPr lang="zh-CN" altLang="en-US" dirty="0" smtClean="0"/>
              <a:t>是一种基于图的半监督算法，通过构造图结构（数据点为顶点，点之间的相似性为边。实践中为了获得稀疏的边，常常只是通过</a:t>
            </a:r>
            <a:r>
              <a:rPr lang="en-US" altLang="zh-CN" dirty="0" err="1" smtClean="0"/>
              <a:t>knn_graph</a:t>
            </a:r>
            <a:r>
              <a:rPr lang="zh-CN" altLang="en-US" dirty="0" smtClean="0"/>
              <a:t>取每个顶点的</a:t>
            </a:r>
            <a:r>
              <a:rPr lang="en-US" altLang="zh-CN" dirty="0" smtClean="0"/>
              <a:t>k</a:t>
            </a:r>
            <a:r>
              <a:rPr lang="zh-CN" altLang="en-US" dirty="0" smtClean="0"/>
              <a:t>个邻居节点）来寻找训练数据中有标签数据和无标签数据的关系。只是在训练数据中，所以这是一种直推式的半监督算法，即只对训练集中的无标签数据进行分类。标签传播的过程，会流经无标签数据，有些无标签数据的标签的信息，是从另一些无标签数据中流过来的，这就用到了无标签数据之间的联系即相似度。</a:t>
            </a:r>
            <a:endParaRPr lang="en-US" altLang="zh-CN" dirty="0" smtClean="0"/>
          </a:p>
          <a:p>
            <a:pPr lvl="2"/>
            <a:r>
              <a:rPr lang="en-US" dirty="0" err="1" smtClean="0"/>
              <a:t>Sklearn</a:t>
            </a:r>
            <a:r>
              <a:rPr lang="zh-CN" altLang="en-US" dirty="0" smtClean="0"/>
              <a:t>中当前的半监督学习（到</a:t>
            </a:r>
            <a:r>
              <a:rPr lang="en-US" dirty="0" smtClean="0"/>
              <a:t>201</a:t>
            </a:r>
            <a:r>
              <a:rPr lang="en-US" altLang="zh-CN" dirty="0" smtClean="0"/>
              <a:t>8</a:t>
            </a:r>
            <a:r>
              <a:rPr lang="zh-CN" altLang="en-US" dirty="0" smtClean="0"/>
              <a:t>年为止）只有</a:t>
            </a:r>
            <a:r>
              <a:rPr lang="en-US" dirty="0" smtClean="0"/>
              <a:t>label</a:t>
            </a:r>
            <a:r>
              <a:rPr lang="zh-CN" altLang="en-US" dirty="0" smtClean="0"/>
              <a:t>传播法，但是它不是直推式的，而是归纳式</a:t>
            </a:r>
            <a:r>
              <a:rPr lang="en-US" altLang="zh-CN" dirty="0" smtClean="0"/>
              <a:t>inductive inference</a:t>
            </a:r>
            <a:r>
              <a:rPr lang="zh-CN" altLang="en-US" dirty="0" smtClean="0"/>
              <a:t>的（也就是可以预测新的样本，这些样本不在训练集中）。</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半监督标签传播算法参考：</a:t>
            </a:r>
            <a:r>
              <a:rPr lang="en-US" altLang="zh-CN" dirty="0" smtClean="0"/>
              <a:t>http://www.huaxiaozhuan.com/%E7%BB%9F%E8%AE%A1%E5%AD%A6%E4%B9%A0/chapters/12_semi_supervised.html</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26</a:t>
            </a:fld>
            <a:endParaRPr lang="en-US"/>
          </a:p>
        </p:txBody>
      </p:sp>
    </p:spTree>
    <p:extLst>
      <p:ext uri="{BB962C8B-B14F-4D97-AF65-F5344CB8AC3E}">
        <p14:creationId xmlns:p14="http://schemas.microsoft.com/office/powerpoint/2010/main" val="428640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27</a:t>
            </a:fld>
            <a:endParaRPr lang="en-US"/>
          </a:p>
        </p:txBody>
      </p:sp>
    </p:spTree>
    <p:extLst>
      <p:ext uri="{BB962C8B-B14F-4D97-AF65-F5344CB8AC3E}">
        <p14:creationId xmlns:p14="http://schemas.microsoft.com/office/powerpoint/2010/main" val="977958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关于基于</a:t>
            </a:r>
            <a:r>
              <a:rPr lang="en-US" altLang="zh-CN" dirty="0" smtClean="0"/>
              <a:t>PCA</a:t>
            </a:r>
            <a:r>
              <a:rPr lang="zh-CN" altLang="en-US" dirty="0" smtClean="0"/>
              <a:t>的异常检测参考：</a:t>
            </a:r>
            <a:r>
              <a:rPr lang="en-US" altLang="zh-CN" dirty="0" smtClean="0"/>
              <a:t>https://zhuanlan.zhihu.com/p/29091645</a:t>
            </a:r>
          </a:p>
        </p:txBody>
      </p:sp>
      <p:sp>
        <p:nvSpPr>
          <p:cNvPr id="4" name="Slide Number Placeholder 3"/>
          <p:cNvSpPr>
            <a:spLocks noGrp="1"/>
          </p:cNvSpPr>
          <p:nvPr>
            <p:ph type="sldNum" sz="quarter" idx="10"/>
          </p:nvPr>
        </p:nvSpPr>
        <p:spPr/>
        <p:txBody>
          <a:bodyPr/>
          <a:lstStyle/>
          <a:p>
            <a:fld id="{0C4C36FD-A7AD-47FD-B830-6BA98C60329B}" type="slidenum">
              <a:rPr lang="en-US" smtClean="0"/>
              <a:t>28</a:t>
            </a:fld>
            <a:endParaRPr lang="en-US"/>
          </a:p>
        </p:txBody>
      </p:sp>
    </p:spTree>
    <p:extLst>
      <p:ext uri="{BB962C8B-B14F-4D97-AF65-F5344CB8AC3E}">
        <p14:creationId xmlns:p14="http://schemas.microsoft.com/office/powerpoint/2010/main" val="308336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https://zhuanlan.zhihu.com/p/32784067</a:t>
            </a:r>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29</a:t>
            </a:fld>
            <a:endParaRPr lang="en-US"/>
          </a:p>
        </p:txBody>
      </p:sp>
    </p:spTree>
    <p:extLst>
      <p:ext uri="{BB962C8B-B14F-4D97-AF65-F5344CB8AC3E}">
        <p14:creationId xmlns:p14="http://schemas.microsoft.com/office/powerpoint/2010/main" val="1831145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Isolation forest</a:t>
            </a:r>
            <a:r>
              <a:rPr lang="zh-CN" altLang="en-US" dirty="0" smtClean="0"/>
              <a:t>模型参考：</a:t>
            </a:r>
            <a:r>
              <a:rPr lang="en-US" altLang="zh-CN" dirty="0" smtClean="0"/>
              <a:t>https://zhuanlan.zhihu.com/p/27777266</a:t>
            </a:r>
          </a:p>
          <a:p>
            <a:r>
              <a:rPr lang="zh-CN" altLang="en-US" dirty="0" smtClean="0"/>
              <a:t>如果训练样本中异常样本的比例比较高，使用</a:t>
            </a:r>
            <a:r>
              <a:rPr lang="en-US" altLang="zh-CN" dirty="0" smtClean="0"/>
              <a:t>isolation forest</a:t>
            </a:r>
            <a:r>
              <a:rPr lang="zh-CN" altLang="en-US" dirty="0" smtClean="0"/>
              <a:t>可能最终的效果会受影响。</a:t>
            </a:r>
            <a:endParaRPr lang="en-US" altLang="zh-CN" dirty="0" smtClean="0"/>
          </a:p>
          <a:p>
            <a:endParaRPr lang="en-US" altLang="zh-CN" dirty="0" smtClean="0"/>
          </a:p>
        </p:txBody>
      </p:sp>
      <p:sp>
        <p:nvSpPr>
          <p:cNvPr id="4" name="Slide Number Placeholder 3"/>
          <p:cNvSpPr>
            <a:spLocks noGrp="1"/>
          </p:cNvSpPr>
          <p:nvPr>
            <p:ph type="sldNum" sz="quarter" idx="10"/>
          </p:nvPr>
        </p:nvSpPr>
        <p:spPr/>
        <p:txBody>
          <a:bodyPr/>
          <a:lstStyle/>
          <a:p>
            <a:fld id="{0C4C36FD-A7AD-47FD-B830-6BA98C60329B}" type="slidenum">
              <a:rPr lang="en-US" smtClean="0"/>
              <a:t>31</a:t>
            </a:fld>
            <a:endParaRPr lang="en-US"/>
          </a:p>
        </p:txBody>
      </p:sp>
    </p:spTree>
    <p:extLst>
      <p:ext uri="{BB962C8B-B14F-4D97-AF65-F5344CB8AC3E}">
        <p14:creationId xmlns:p14="http://schemas.microsoft.com/office/powerpoint/2010/main" val="2644357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33</a:t>
            </a:fld>
            <a:endParaRPr lang="en-US"/>
          </a:p>
        </p:txBody>
      </p:sp>
    </p:spTree>
    <p:extLst>
      <p:ext uri="{BB962C8B-B14F-4D97-AF65-F5344CB8AC3E}">
        <p14:creationId xmlns:p14="http://schemas.microsoft.com/office/powerpoint/2010/main" val="2196532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34</a:t>
            </a:fld>
            <a:endParaRPr lang="en-US"/>
          </a:p>
        </p:txBody>
      </p:sp>
    </p:spTree>
    <p:extLst>
      <p:ext uri="{BB962C8B-B14F-4D97-AF65-F5344CB8AC3E}">
        <p14:creationId xmlns:p14="http://schemas.microsoft.com/office/powerpoint/2010/main" val="288734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微信亿级用户异常检测框架的设计与实践：</a:t>
            </a:r>
            <a:r>
              <a:rPr lang="en-US" altLang="zh-CN" b="0" dirty="0" smtClean="0"/>
              <a:t>https://cloud.tencent.com/developer/article/1028442</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6</a:t>
            </a:fld>
            <a:endParaRPr lang="en-US"/>
          </a:p>
        </p:txBody>
      </p:sp>
    </p:spTree>
    <p:extLst>
      <p:ext uri="{BB962C8B-B14F-4D97-AF65-F5344CB8AC3E}">
        <p14:creationId xmlns:p14="http://schemas.microsoft.com/office/powerpoint/2010/main" val="219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smtClean="0"/>
              <a:t>GANomaly</a:t>
            </a:r>
            <a:r>
              <a:rPr lang="en-US" b="0" dirty="0" smtClean="0"/>
              <a:t> </a:t>
            </a:r>
            <a:r>
              <a:rPr lang="zh-CN" altLang="en-US" b="0" dirty="0" smtClean="0"/>
              <a:t>模型介绍</a:t>
            </a:r>
            <a:r>
              <a:rPr lang="zh-CN" altLang="en-US" b="1" dirty="0" smtClean="0"/>
              <a:t>：</a:t>
            </a:r>
            <a:r>
              <a:rPr lang="en-US" dirty="0" smtClean="0"/>
              <a:t>https://www.jiqizhixin.com/articles/2018-09-19-3</a:t>
            </a:r>
          </a:p>
          <a:p>
            <a:endParaRPr lang="en-US" dirty="0" smtClean="0"/>
          </a:p>
          <a:p>
            <a:r>
              <a:rPr lang="en-US" altLang="zh-CN" dirty="0" err="1" smtClean="0">
                <a:effectLst/>
              </a:rPr>
              <a:t>GANomaly</a:t>
            </a:r>
            <a:r>
              <a:rPr lang="en-US" altLang="zh-CN" dirty="0" smtClean="0">
                <a:effectLst/>
              </a:rPr>
              <a:t> </a:t>
            </a:r>
            <a:r>
              <a:rPr lang="zh-CN" altLang="en-US" dirty="0" smtClean="0">
                <a:effectLst/>
              </a:rPr>
              <a:t>模型框架是蛮清晰的，</a:t>
            </a:r>
            <a:r>
              <a:rPr lang="zh-CN" altLang="en-US" b="1" dirty="0" smtClean="0">
                <a:effectLst/>
              </a:rPr>
              <a:t>整个框架由三部分组成：</a:t>
            </a:r>
            <a:endParaRPr lang="zh-CN" altLang="en-US" dirty="0" smtClean="0">
              <a:effectLst/>
            </a:endParaRPr>
          </a:p>
          <a:p>
            <a:r>
              <a:rPr lang="en-US" altLang="zh-CN" dirty="0" smtClean="0">
                <a:effectLst/>
              </a:rPr>
              <a:t>GE(x),GD(z) </a:t>
            </a:r>
            <a:r>
              <a:rPr lang="zh-CN" altLang="en-US" dirty="0" smtClean="0">
                <a:effectLst/>
              </a:rPr>
              <a:t>统称为生成网络，可以看成是第一部分。这一部分由编码器 </a:t>
            </a:r>
            <a:r>
              <a:rPr lang="en-US" altLang="zh-CN" dirty="0" smtClean="0">
                <a:effectLst/>
              </a:rPr>
              <a:t>GE(x) </a:t>
            </a:r>
            <a:r>
              <a:rPr lang="zh-CN" altLang="en-US" dirty="0" smtClean="0">
                <a:effectLst/>
              </a:rPr>
              <a:t>和解码器 </a:t>
            </a:r>
            <a:r>
              <a:rPr lang="en-US" altLang="zh-CN" dirty="0" smtClean="0">
                <a:effectLst/>
              </a:rPr>
              <a:t>GD(z) </a:t>
            </a:r>
            <a:r>
              <a:rPr lang="zh-CN" altLang="en-US" dirty="0" smtClean="0">
                <a:effectLst/>
              </a:rPr>
              <a:t>构成，对于送入数据 </a:t>
            </a:r>
            <a:r>
              <a:rPr lang="en-US" altLang="zh-CN" dirty="0" smtClean="0">
                <a:effectLst/>
              </a:rPr>
              <a:t>x </a:t>
            </a:r>
            <a:r>
              <a:rPr lang="zh-CN" altLang="en-US" dirty="0" smtClean="0">
                <a:effectLst/>
              </a:rPr>
              <a:t>经过编码器 </a:t>
            </a:r>
            <a:r>
              <a:rPr lang="en-US" altLang="zh-CN" dirty="0" smtClean="0">
                <a:effectLst/>
              </a:rPr>
              <a:t>GE(x) </a:t>
            </a:r>
            <a:r>
              <a:rPr lang="zh-CN" altLang="en-US" dirty="0" smtClean="0">
                <a:effectLst/>
              </a:rPr>
              <a:t>得到潜在向量 </a:t>
            </a:r>
            <a:r>
              <a:rPr lang="en-US" altLang="zh-CN" dirty="0" smtClean="0">
                <a:effectLst/>
              </a:rPr>
              <a:t>z</a:t>
            </a:r>
            <a:r>
              <a:rPr lang="zh-CN" altLang="en-US" dirty="0" smtClean="0">
                <a:effectLst/>
              </a:rPr>
              <a:t>，</a:t>
            </a:r>
            <a:r>
              <a:rPr lang="en-US" altLang="zh-CN" dirty="0" smtClean="0">
                <a:effectLst/>
              </a:rPr>
              <a:t>z </a:t>
            </a:r>
            <a:r>
              <a:rPr lang="zh-CN" altLang="en-US" dirty="0" smtClean="0">
                <a:effectLst/>
              </a:rPr>
              <a:t>经过解码器 </a:t>
            </a:r>
            <a:r>
              <a:rPr lang="en-US" altLang="zh-CN" dirty="0" smtClean="0">
                <a:effectLst/>
              </a:rPr>
              <a:t>GD(z) </a:t>
            </a:r>
            <a:r>
              <a:rPr lang="zh-CN" altLang="en-US" dirty="0" smtClean="0">
                <a:effectLst/>
              </a:rPr>
              <a:t>得到 </a:t>
            </a:r>
            <a:r>
              <a:rPr lang="en-US" altLang="zh-CN" dirty="0" smtClean="0">
                <a:effectLst/>
              </a:rPr>
              <a:t>x </a:t>
            </a:r>
            <a:r>
              <a:rPr lang="zh-CN" altLang="en-US" dirty="0" smtClean="0">
                <a:effectLst/>
              </a:rPr>
              <a:t>的重构数据 </a:t>
            </a:r>
            <a:r>
              <a:rPr lang="en-US" altLang="zh-CN" dirty="0" smtClean="0">
                <a:effectLst/>
              </a:rPr>
              <a:t>x̂ </a:t>
            </a:r>
            <a:r>
              <a:rPr lang="zh-CN" altLang="en-US" dirty="0" smtClean="0">
                <a:effectLst/>
              </a:rPr>
              <a:t>。</a:t>
            </a:r>
          </a:p>
          <a:p>
            <a:r>
              <a:rPr lang="zh-CN" altLang="en-US" dirty="0" smtClean="0">
                <a:effectLst/>
              </a:rPr>
              <a:t>模型的第二部分就是判别器 </a:t>
            </a:r>
            <a:r>
              <a:rPr lang="en-US" altLang="zh-CN" dirty="0" smtClean="0">
                <a:effectLst/>
              </a:rPr>
              <a:t>D</a:t>
            </a:r>
            <a:r>
              <a:rPr lang="zh-CN" altLang="en-US" dirty="0" smtClean="0">
                <a:effectLst/>
              </a:rPr>
              <a:t>，对于原始图像 </a:t>
            </a:r>
            <a:r>
              <a:rPr lang="en-US" altLang="zh-CN" dirty="0" smtClean="0">
                <a:effectLst/>
              </a:rPr>
              <a:t>x </a:t>
            </a:r>
            <a:r>
              <a:rPr lang="zh-CN" altLang="en-US" dirty="0" smtClean="0">
                <a:effectLst/>
              </a:rPr>
              <a:t>判为真，重构图像 </a:t>
            </a:r>
            <a:r>
              <a:rPr lang="en-US" altLang="zh-CN" dirty="0" smtClean="0">
                <a:effectLst/>
              </a:rPr>
              <a:t>x̂ </a:t>
            </a:r>
            <a:r>
              <a:rPr lang="zh-CN" altLang="en-US" dirty="0" smtClean="0">
                <a:effectLst/>
              </a:rPr>
              <a:t>判为假，从而不断优化重构图像与原始图像的差距，理想情况下重构图像与原始图像无异。</a:t>
            </a:r>
          </a:p>
          <a:p>
            <a:r>
              <a:rPr lang="zh-CN" altLang="en-US" dirty="0" smtClean="0">
                <a:effectLst/>
              </a:rPr>
              <a:t>模型的第三部分是对重构图像 </a:t>
            </a:r>
            <a:r>
              <a:rPr lang="en-US" altLang="zh-CN" dirty="0" smtClean="0">
                <a:effectLst/>
              </a:rPr>
              <a:t>x̂ </a:t>
            </a:r>
            <a:r>
              <a:rPr lang="zh-CN" altLang="en-US" dirty="0" smtClean="0">
                <a:effectLst/>
              </a:rPr>
              <a:t>再做编码的编码器 </a:t>
            </a:r>
            <a:r>
              <a:rPr lang="en-US" altLang="zh-CN" dirty="0" smtClean="0">
                <a:effectLst/>
              </a:rPr>
              <a:t>E(x̂) </a:t>
            </a:r>
            <a:r>
              <a:rPr lang="zh-CN" altLang="en-US" dirty="0" smtClean="0">
                <a:effectLst/>
              </a:rPr>
              <a:t>得到重构图像编码的潜在变量 </a:t>
            </a:r>
            <a:r>
              <a:rPr lang="en-US" altLang="zh-CN" dirty="0" smtClean="0">
                <a:effectLst/>
              </a:rPr>
              <a:t>ẑ</a:t>
            </a:r>
            <a:r>
              <a:rPr lang="zh-CN" altLang="en-US" dirty="0" smtClean="0">
                <a:effectLst/>
              </a:rPr>
              <a:t>。</a:t>
            </a: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35</a:t>
            </a:fld>
            <a:endParaRPr lang="en-US"/>
          </a:p>
        </p:txBody>
      </p:sp>
    </p:spTree>
    <p:extLst>
      <p:ext uri="{BB962C8B-B14F-4D97-AF65-F5344CB8AC3E}">
        <p14:creationId xmlns:p14="http://schemas.microsoft.com/office/powerpoint/2010/main" val="4269384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36</a:t>
            </a:fld>
            <a:endParaRPr lang="en-US"/>
          </a:p>
        </p:txBody>
      </p:sp>
    </p:spTree>
    <p:extLst>
      <p:ext uri="{BB962C8B-B14F-4D97-AF65-F5344CB8AC3E}">
        <p14:creationId xmlns:p14="http://schemas.microsoft.com/office/powerpoint/2010/main" val="2524149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KDD CUP</a:t>
            </a:r>
            <a:r>
              <a:rPr lang="en-US" baseline="0" dirty="0" smtClean="0"/>
              <a:t> 99</a:t>
            </a:r>
            <a:r>
              <a:rPr lang="zh-CN" altLang="en-US" baseline="0" dirty="0" smtClean="0"/>
              <a:t>数据集介绍：</a:t>
            </a:r>
            <a:r>
              <a:rPr lang="en-US" altLang="zh-CN" baseline="0" dirty="0" smtClean="0"/>
              <a:t>https://onestraw.github.io/cybersecurity/introduction-of-kdd-cup-99-dataset/</a:t>
            </a: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38</a:t>
            </a:fld>
            <a:endParaRPr lang="en-US"/>
          </a:p>
        </p:txBody>
      </p:sp>
    </p:spTree>
    <p:extLst>
      <p:ext uri="{BB962C8B-B14F-4D97-AF65-F5344CB8AC3E}">
        <p14:creationId xmlns:p14="http://schemas.microsoft.com/office/powerpoint/2010/main" val="2258104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基于机器学习的</a:t>
            </a:r>
            <a:r>
              <a:rPr lang="en-US" altLang="zh-CN" dirty="0" smtClean="0"/>
              <a:t>web URL</a:t>
            </a:r>
            <a:r>
              <a:rPr lang="zh-CN" altLang="en-US" dirty="0" smtClean="0"/>
              <a:t>入侵检测：</a:t>
            </a:r>
            <a:r>
              <a:rPr lang="en-US" dirty="0" smtClean="0"/>
              <a:t>https://zhuanlan.zhihu.com/p/25139556</a:t>
            </a:r>
          </a:p>
          <a:p>
            <a:endParaRPr lang="en-US" dirty="0" smtClean="0"/>
          </a:p>
          <a:p>
            <a:r>
              <a:rPr lang="en-US" dirty="0" smtClean="0"/>
              <a:t>https://zhuanlan.zhihu.com/p/27915292</a:t>
            </a:r>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39</a:t>
            </a:fld>
            <a:endParaRPr lang="en-US"/>
          </a:p>
        </p:txBody>
      </p:sp>
    </p:spTree>
    <p:extLst>
      <p:ext uri="{BB962C8B-B14F-4D97-AF65-F5344CB8AC3E}">
        <p14:creationId xmlns:p14="http://schemas.microsoft.com/office/powerpoint/2010/main" val="310810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欺诈检测参考：</a:t>
            </a:r>
            <a:r>
              <a:rPr lang="en-US" dirty="0" smtClean="0"/>
              <a:t>https://www.zhihu.com/question/30508773</a:t>
            </a:r>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40</a:t>
            </a:fld>
            <a:endParaRPr lang="en-US"/>
          </a:p>
        </p:txBody>
      </p:sp>
    </p:spTree>
    <p:extLst>
      <p:ext uri="{BB962C8B-B14F-4D97-AF65-F5344CB8AC3E}">
        <p14:creationId xmlns:p14="http://schemas.microsoft.com/office/powerpoint/2010/main" val="3579322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目前主要是基于无监督的关键字提取算法，无监督关键词抽取算法可以分为三大类，基于统计特征的关键词抽取、基于词图模型的关键词抽取和基于主题模型的关键词抽取。</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关于关键字提取可以参考：</a:t>
            </a:r>
            <a:r>
              <a:rPr lang="en-US" sz="1200" u="sng" kern="1200" dirty="0" smtClean="0">
                <a:solidFill>
                  <a:schemeClr val="tx1"/>
                </a:solidFill>
                <a:effectLst/>
                <a:latin typeface="+mn-lt"/>
                <a:ea typeface="+mn-ea"/>
                <a:cs typeface="+mn-cs"/>
                <a:hlinkClick r:id="rId3"/>
              </a:rPr>
              <a:t>https://www.jiqizhixin.com/articles/2018-11-14-17</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https://zhuanlan.zhihu.com/p/33605700</a:t>
            </a:r>
            <a:endParaRPr lang="en-US" sz="1200" u="sng"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41</a:t>
            </a:fld>
            <a:endParaRPr lang="en-US"/>
          </a:p>
        </p:txBody>
      </p:sp>
    </p:spTree>
    <p:extLst>
      <p:ext uri="{BB962C8B-B14F-4D97-AF65-F5344CB8AC3E}">
        <p14:creationId xmlns:p14="http://schemas.microsoft.com/office/powerpoint/2010/main" val="314014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京东利用用户行为序列建模进行欺诈预测：</a:t>
            </a:r>
            <a:r>
              <a:rPr lang="en-US" altLang="zh-CN" dirty="0" smtClean="0"/>
              <a:t>https://cloud.tencent.com/developer/article/1059758</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蚂蚁金服利用用户的行为序列建模进行欺诈检测：</a:t>
            </a:r>
            <a:r>
              <a:rPr lang="en-US" altLang="zh-CN" dirty="0" smtClean="0"/>
              <a:t>https://www.infoq.cn/article/tC0vl0WQWSMBQ9076e05</a:t>
            </a: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42</a:t>
            </a:fld>
            <a:endParaRPr lang="en-US"/>
          </a:p>
        </p:txBody>
      </p:sp>
    </p:spTree>
    <p:extLst>
      <p:ext uri="{BB962C8B-B14F-4D97-AF65-F5344CB8AC3E}">
        <p14:creationId xmlns:p14="http://schemas.microsoft.com/office/powerpoint/2010/main" val="3661758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err="1" smtClean="0">
                <a:solidFill>
                  <a:schemeClr val="tx1"/>
                </a:solidFill>
                <a:effectLst/>
                <a:latin typeface="+mn-lt"/>
                <a:ea typeface="+mn-ea"/>
                <a:cs typeface="+mn-cs"/>
              </a:rPr>
              <a:t>Hekaiming</a:t>
            </a:r>
            <a:r>
              <a:rPr lang="zh-CN" altLang="en-US" sz="1200" kern="1200" dirty="0" smtClean="0">
                <a:solidFill>
                  <a:schemeClr val="tx1"/>
                </a:solidFill>
                <a:effectLst/>
                <a:latin typeface="+mn-lt"/>
                <a:ea typeface="+mn-ea"/>
                <a:cs typeface="+mn-cs"/>
              </a:rPr>
              <a:t>大神的</a:t>
            </a:r>
            <a:r>
              <a:rPr lang="en-US" sz="1200" kern="1200" dirty="0" smtClean="0">
                <a:solidFill>
                  <a:schemeClr val="tx1"/>
                </a:solidFill>
                <a:effectLst/>
                <a:latin typeface="+mn-lt"/>
                <a:ea typeface="+mn-ea"/>
                <a:cs typeface="+mn-cs"/>
              </a:rPr>
              <a:t>focal loss</a:t>
            </a:r>
            <a:r>
              <a:rPr lang="zh-CN" altLang="en-US" sz="1200" kern="1200" dirty="0" smtClean="0">
                <a:solidFill>
                  <a:schemeClr val="tx1"/>
                </a:solidFill>
                <a:effectLst/>
                <a:latin typeface="+mn-lt"/>
                <a:ea typeface="+mn-ea"/>
                <a:cs typeface="+mn-cs"/>
              </a:rPr>
              <a:t>可以用来处理样本的类别不均衡，具体该</a:t>
            </a:r>
            <a:r>
              <a:rPr lang="en-US" sz="1200" kern="1200" dirty="0" smtClean="0">
                <a:solidFill>
                  <a:schemeClr val="tx1"/>
                </a:solidFill>
                <a:effectLst/>
                <a:latin typeface="+mn-lt"/>
                <a:ea typeface="+mn-ea"/>
                <a:cs typeface="+mn-cs"/>
              </a:rPr>
              <a:t>loss</a:t>
            </a:r>
            <a:r>
              <a:rPr lang="zh-CN" altLang="en-US" sz="1200" kern="1200" dirty="0" smtClean="0">
                <a:solidFill>
                  <a:schemeClr val="tx1"/>
                </a:solidFill>
                <a:effectLst/>
                <a:latin typeface="+mn-lt"/>
                <a:ea typeface="+mn-ea"/>
                <a:cs typeface="+mn-cs"/>
              </a:rPr>
              <a:t>的解读可参考：</a:t>
            </a:r>
            <a:r>
              <a:rPr lang="en-US" sz="1200" u="sng" kern="1200" dirty="0" smtClean="0">
                <a:solidFill>
                  <a:schemeClr val="tx1"/>
                </a:solidFill>
                <a:effectLst/>
                <a:latin typeface="+mn-lt"/>
                <a:ea typeface="+mn-ea"/>
                <a:cs typeface="+mn-cs"/>
                <a:hlinkClick r:id="rId3"/>
              </a:rPr>
              <a:t>https://zhuanlan.zhihu.com/p/32423092</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4"/>
              </a:rPr>
              <a:t>https://www.zhihu.com/question/63581984</a:t>
            </a:r>
            <a:endParaRPr lang="en-US" sz="1200" kern="1200" dirty="0" smtClean="0">
              <a:solidFill>
                <a:schemeClr val="tx1"/>
              </a:solidFill>
              <a:effectLst/>
              <a:latin typeface="+mn-lt"/>
              <a:ea typeface="+mn-ea"/>
              <a:cs typeface="+mn-cs"/>
            </a:endParaRPr>
          </a:p>
          <a:p>
            <a:endParaRPr lang="en-US" dirty="0" smtClean="0"/>
          </a:p>
          <a:p>
            <a:r>
              <a:rPr lang="zh-CN" altLang="en-US" dirty="0" smtClean="0"/>
              <a:t>关于利用深度学习的工业零件的缺陷探测参考：</a:t>
            </a:r>
            <a:r>
              <a:rPr lang="en-US" altLang="zh-CN" dirty="0" smtClean="0"/>
              <a:t>https://blog.csdn.net/qq_29462849/article/details/82662928</a:t>
            </a:r>
          </a:p>
          <a:p>
            <a:endParaRPr lang="en-US" altLang="zh-CN" dirty="0" smtClean="0"/>
          </a:p>
          <a:p>
            <a:r>
              <a:rPr lang="zh-CN" altLang="en-US" dirty="0" smtClean="0"/>
              <a:t>关于表面缺陷检测的一些文献：</a:t>
            </a:r>
            <a:r>
              <a:rPr lang="en-US" altLang="zh-CN" dirty="0" smtClean="0"/>
              <a:t>https://github.com/Eatzhy/surface-defect-detection</a:t>
            </a:r>
          </a:p>
          <a:p>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44</a:t>
            </a:fld>
            <a:endParaRPr lang="en-US"/>
          </a:p>
        </p:txBody>
      </p:sp>
    </p:spTree>
    <p:extLst>
      <p:ext uri="{BB962C8B-B14F-4D97-AF65-F5344CB8AC3E}">
        <p14:creationId xmlns:p14="http://schemas.microsoft.com/office/powerpoint/2010/main" val="1277293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利用语义分割</a:t>
            </a:r>
            <a:r>
              <a:rPr lang="en-US" altLang="zh-CN" dirty="0" smtClean="0"/>
              <a:t>+CNN</a:t>
            </a:r>
            <a:r>
              <a:rPr lang="zh-CN" altLang="en-US" dirty="0" smtClean="0"/>
              <a:t>细分类对表面进行缺陷检测的论文请参考：</a:t>
            </a:r>
            <a:r>
              <a:rPr lang="en-US" altLang="zh-CN" dirty="0" smtClean="0"/>
              <a:t>https://github.com/Eatzhy/surface-defect-detection/blob/master/paper/2019.01/Automatic_Metallic_Surface_Defect_Detection_and_Re.pdf</a:t>
            </a: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45</a:t>
            </a:fld>
            <a:endParaRPr lang="en-US"/>
          </a:p>
        </p:txBody>
      </p:sp>
    </p:spTree>
    <p:extLst>
      <p:ext uri="{BB962C8B-B14F-4D97-AF65-F5344CB8AC3E}">
        <p14:creationId xmlns:p14="http://schemas.microsoft.com/office/powerpoint/2010/main" val="4189499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使用</a:t>
            </a:r>
            <a:r>
              <a:rPr lang="en-US" altLang="zh-CN" dirty="0" smtClean="0"/>
              <a:t>AE</a:t>
            </a:r>
            <a:r>
              <a:rPr lang="zh-CN" altLang="en-US" dirty="0" smtClean="0"/>
              <a:t>进行表面检测的论文解读请参考：</a:t>
            </a:r>
            <a:r>
              <a:rPr lang="en-US" altLang="zh-CN" dirty="0" smtClean="0"/>
              <a:t>https://www.cnblogs.com/lky-learning/p/10726817.html</a:t>
            </a: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46</a:t>
            </a:fld>
            <a:endParaRPr lang="en-US"/>
          </a:p>
        </p:txBody>
      </p:sp>
    </p:spTree>
    <p:extLst>
      <p:ext uri="{BB962C8B-B14F-4D97-AF65-F5344CB8AC3E}">
        <p14:creationId xmlns:p14="http://schemas.microsoft.com/office/powerpoint/2010/main" val="148391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9</a:t>
            </a:fld>
            <a:endParaRPr lang="en-US"/>
          </a:p>
        </p:txBody>
      </p:sp>
    </p:spTree>
    <p:extLst>
      <p:ext uri="{BB962C8B-B14F-4D97-AF65-F5344CB8AC3E}">
        <p14:creationId xmlns:p14="http://schemas.microsoft.com/office/powerpoint/2010/main" val="2383130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基于压缩视频的动作识别的论文解读参考：</a:t>
            </a:r>
            <a:r>
              <a:rPr lang="en-US" altLang="zh-CN" b="0" dirty="0" smtClean="0"/>
              <a:t>https://zhuanlan.zhihu.com/p/51790367</a:t>
            </a:r>
            <a:r>
              <a:rPr lang="zh-CN" altLang="en-US" b="0" dirty="0" smtClean="0"/>
              <a:t>，这个文中作者提供了</a:t>
            </a:r>
            <a:r>
              <a:rPr lang="en-US" altLang="zh-CN" b="0" dirty="0" smtClean="0"/>
              <a:t>paper code</a:t>
            </a:r>
            <a:r>
              <a:rPr lang="zh-CN" altLang="en-US" b="0" dirty="0" smtClean="0"/>
              <a:t>。</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smtClean="0"/>
              <a:t>FlowNet</a:t>
            </a:r>
            <a:r>
              <a:rPr lang="zh-CN" altLang="en-US" b="0" dirty="0" smtClean="0"/>
              <a:t>到</a:t>
            </a:r>
            <a:r>
              <a:rPr lang="en-US" b="0" dirty="0" smtClean="0"/>
              <a:t>FlowNet2.0：</a:t>
            </a:r>
            <a:r>
              <a:rPr lang="zh-CN" altLang="en-US" b="0" dirty="0" smtClean="0"/>
              <a:t>基于卷积神经网络的光流预测算法：</a:t>
            </a:r>
            <a:r>
              <a:rPr lang="en-US" altLang="zh-CN" b="0" dirty="0" smtClean="0"/>
              <a:t>https://zhuanlan.zhihu.com/p/37736910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FlowNet2.0</a:t>
            </a:r>
            <a:r>
              <a:rPr lang="zh-CN" altLang="en-US" b="0" dirty="0" smtClean="0"/>
              <a:t>在运动物体位移比较大和位移比较大的情况下都表现不错。</a:t>
            </a:r>
            <a:r>
              <a:rPr lang="en-US" altLang="zh-CN" b="0" dirty="0" smtClean="0"/>
              <a:t>FlowNet2.0</a:t>
            </a:r>
            <a:r>
              <a:rPr lang="zh-CN" altLang="en-US" dirty="0" smtClean="0"/>
              <a:t>可以获得很快的预测速度，使得实时的光流预测系统成为可能，促进了光流预测系统的广泛应用。</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还可以将</a:t>
            </a:r>
            <a:r>
              <a:rPr lang="en-US" altLang="zh-CN" dirty="0" smtClean="0"/>
              <a:t>FlowNet2</a:t>
            </a:r>
            <a:r>
              <a:rPr lang="zh-CN" altLang="en-US" dirty="0" smtClean="0"/>
              <a:t>的预测结果即生成的光流直接用于下游任务比如视频动作识别中，证明</a:t>
            </a:r>
            <a:r>
              <a:rPr lang="en-US" altLang="zh-CN" dirty="0" smtClean="0"/>
              <a:t>FlowNet2</a:t>
            </a:r>
            <a:r>
              <a:rPr lang="zh-CN" altLang="en-US" dirty="0" smtClean="0"/>
              <a:t>的精度已完全可以和其他传统算法媲美的程度，已达到可以实际应用的阶段。</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47</a:t>
            </a:fld>
            <a:endParaRPr lang="en-US"/>
          </a:p>
        </p:txBody>
      </p:sp>
    </p:spTree>
    <p:extLst>
      <p:ext uri="{BB962C8B-B14F-4D97-AF65-F5344CB8AC3E}">
        <p14:creationId xmlns:p14="http://schemas.microsoft.com/office/powerpoint/2010/main" val="243731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基于深度学习的视频中无监督和半监督异常检测方法的概述：</a:t>
            </a:r>
            <a:r>
              <a:rPr lang="en-US" dirty="0" smtClean="0"/>
              <a:t>https://arxiv.org/pdf/1801.03149.pdf</a:t>
            </a:r>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48</a:t>
            </a:fld>
            <a:endParaRPr lang="en-US"/>
          </a:p>
        </p:txBody>
      </p:sp>
    </p:spTree>
    <p:extLst>
      <p:ext uri="{BB962C8B-B14F-4D97-AF65-F5344CB8AC3E}">
        <p14:creationId xmlns:p14="http://schemas.microsoft.com/office/powerpoint/2010/main" val="1981287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VAE</a:t>
            </a:r>
            <a:r>
              <a:rPr lang="zh-CN" altLang="en-US" dirty="0" smtClean="0"/>
              <a:t>的解读：</a:t>
            </a:r>
            <a:r>
              <a:rPr lang="en-US" altLang="zh-CN" dirty="0" smtClean="0"/>
              <a:t>https://zhuanlan.zhihu.com/p/34998569</a:t>
            </a: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49</a:t>
            </a:fld>
            <a:endParaRPr lang="en-US"/>
          </a:p>
        </p:txBody>
      </p:sp>
    </p:spTree>
    <p:extLst>
      <p:ext uri="{BB962C8B-B14F-4D97-AF65-F5344CB8AC3E}">
        <p14:creationId xmlns:p14="http://schemas.microsoft.com/office/powerpoint/2010/main" val="79931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相对熵也叫</a:t>
            </a:r>
            <a:r>
              <a:rPr lang="en-US" altLang="zh-CN" dirty="0" smtClean="0"/>
              <a:t>KL</a:t>
            </a:r>
            <a:r>
              <a:rPr lang="zh-CN" altLang="en-US" dirty="0" smtClean="0"/>
              <a:t>散度，相对熵可以衡量两个随机分布之间的距离，当两个随机分布相同时，它们的相对熵为零，当两个随机分布的差别增大时，它们的相对熵也会增大。</a:t>
            </a:r>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50</a:t>
            </a:fld>
            <a:endParaRPr lang="en-US"/>
          </a:p>
        </p:txBody>
      </p:sp>
    </p:spTree>
    <p:extLst>
      <p:ext uri="{BB962C8B-B14F-4D97-AF65-F5344CB8AC3E}">
        <p14:creationId xmlns:p14="http://schemas.microsoft.com/office/powerpoint/2010/main" val="4117530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a:t>
            </a:r>
            <a:r>
              <a:rPr lang="en-US" altLang="zh-CN" dirty="0" smtClean="0"/>
              <a:t>AAE</a:t>
            </a:r>
            <a:r>
              <a:rPr lang="zh-CN" altLang="en-US" dirty="0" smtClean="0"/>
              <a:t>的论文解读参考：</a:t>
            </a:r>
            <a:r>
              <a:rPr lang="en-US" altLang="zh-CN" dirty="0" smtClean="0"/>
              <a:t>https://kingsleyhsu.github.io/2017/10/10/AAE/</a:t>
            </a: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52</a:t>
            </a:fld>
            <a:endParaRPr lang="en-US"/>
          </a:p>
        </p:txBody>
      </p:sp>
    </p:spTree>
    <p:extLst>
      <p:ext uri="{BB962C8B-B14F-4D97-AF65-F5344CB8AC3E}">
        <p14:creationId xmlns:p14="http://schemas.microsoft.com/office/powerpoint/2010/main" val="1899837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Two-stream</a:t>
            </a:r>
            <a:r>
              <a:rPr lang="zh-CN" altLang="en-US" dirty="0" smtClean="0"/>
              <a:t>结构以及</a:t>
            </a:r>
            <a:r>
              <a:rPr lang="en-US" altLang="zh-CN" dirty="0" smtClean="0"/>
              <a:t>I3D</a:t>
            </a:r>
            <a:r>
              <a:rPr lang="zh-CN" altLang="en-US" dirty="0" smtClean="0"/>
              <a:t>，</a:t>
            </a:r>
            <a:r>
              <a:rPr lang="en-US" altLang="zh-CN" dirty="0" smtClean="0"/>
              <a:t>C3D</a:t>
            </a:r>
            <a:r>
              <a:rPr lang="zh-CN" altLang="en-US" dirty="0" smtClean="0"/>
              <a:t>请参考：</a:t>
            </a:r>
            <a:r>
              <a:rPr lang="en-US" altLang="zh-CN" dirty="0" smtClean="0"/>
              <a:t>https://arxiv.org/pdf/1705.07750.pdf</a:t>
            </a:r>
          </a:p>
          <a:p>
            <a:r>
              <a:rPr lang="zh-CN" altLang="en-US" dirty="0" smtClean="0"/>
              <a:t>该论文中提到为了利用</a:t>
            </a:r>
            <a:r>
              <a:rPr lang="en-US" altLang="zh-CN" dirty="0" smtClean="0"/>
              <a:t>ImageNet</a:t>
            </a:r>
            <a:r>
              <a:rPr lang="zh-CN" altLang="en-US" dirty="0" smtClean="0"/>
              <a:t>数据集，把每个图片在时间维度重复</a:t>
            </a:r>
            <a:r>
              <a:rPr lang="en-US" altLang="zh-CN" dirty="0" smtClean="0"/>
              <a:t>N</a:t>
            </a:r>
            <a:r>
              <a:rPr lang="zh-CN" altLang="en-US" dirty="0" smtClean="0"/>
              <a:t>次作为一个假视频来对</a:t>
            </a:r>
            <a:r>
              <a:rPr lang="en-US" altLang="zh-CN" dirty="0" smtClean="0"/>
              <a:t>I3D</a:t>
            </a:r>
            <a:r>
              <a:rPr lang="zh-CN" altLang="en-US" dirty="0" smtClean="0"/>
              <a:t>进行预训练，之后在真正的视频数据集上在做</a:t>
            </a:r>
            <a:r>
              <a:rPr lang="en-US" altLang="zh-CN" dirty="0" smtClean="0"/>
              <a:t>fine-tuning</a:t>
            </a:r>
            <a:r>
              <a:rPr lang="zh-CN" altLang="en-US" dirty="0" smtClean="0"/>
              <a:t>。这是一个</a:t>
            </a:r>
            <a:r>
              <a:rPr lang="en-US" altLang="zh-CN" dirty="0" smtClean="0"/>
              <a:t>tricky</a:t>
            </a:r>
            <a:r>
              <a:rPr lang="zh-CN" altLang="en-US" dirty="0" smtClean="0"/>
              <a:t>。</a:t>
            </a:r>
            <a:endParaRPr lang="en-US" altLang="zh-CN" dirty="0" smtClean="0"/>
          </a:p>
          <a:p>
            <a:endParaRPr lang="en-US" dirty="0" smtClean="0"/>
          </a:p>
          <a:p>
            <a:pPr lvl="0"/>
            <a:r>
              <a:rPr lang="zh-CN" altLang="en-US" sz="1200" kern="1200" dirty="0" smtClean="0">
                <a:solidFill>
                  <a:schemeClr val="tx1"/>
                </a:solidFill>
                <a:effectLst/>
                <a:latin typeface="+mn-lt"/>
                <a:ea typeface="+mn-ea"/>
                <a:cs typeface="+mn-cs"/>
              </a:rPr>
              <a:t>基于深度学习的视频行为识别</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动作识别：</a:t>
            </a:r>
            <a:r>
              <a:rPr lang="en-US" sz="1200" u="sng" kern="1200" dirty="0" smtClean="0">
                <a:solidFill>
                  <a:schemeClr val="tx1"/>
                </a:solidFill>
                <a:effectLst/>
                <a:latin typeface="+mn-lt"/>
                <a:ea typeface="+mn-ea"/>
                <a:cs typeface="+mn-cs"/>
                <a:hlinkClick r:id="rId3"/>
              </a:rPr>
              <a:t>https://zhuanlan.zhihu.com/p/40964492</a:t>
            </a:r>
            <a:r>
              <a:rPr lang="en-US" sz="1200" u="none" kern="1200" baseline="0" dirty="0" smtClean="0">
                <a:solidFill>
                  <a:schemeClr val="tx1"/>
                </a:solidFill>
                <a:effectLst/>
                <a:latin typeface="+mn-lt"/>
                <a:ea typeface="+mn-ea"/>
                <a:cs typeface="+mn-cs"/>
              </a:rPr>
              <a:t> </a:t>
            </a:r>
            <a:r>
              <a:rPr lang="zh-CN" altLang="en-US" sz="1200" u="none" kern="1200" baseline="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里面会涉及到</a:t>
            </a:r>
            <a:r>
              <a:rPr lang="en-US" sz="1200" kern="1200" dirty="0" smtClean="0">
                <a:solidFill>
                  <a:schemeClr val="tx1"/>
                </a:solidFill>
                <a:effectLst/>
                <a:latin typeface="+mn-lt"/>
                <a:ea typeface="+mn-ea"/>
                <a:cs typeface="+mn-cs"/>
              </a:rPr>
              <a:t>two-stream</a:t>
            </a:r>
            <a:r>
              <a:rPr lang="zh-CN" altLang="en-US" sz="1200" kern="1200" dirty="0" smtClean="0">
                <a:solidFill>
                  <a:schemeClr val="tx1"/>
                </a:solidFill>
                <a:effectLst/>
                <a:latin typeface="+mn-lt"/>
                <a:ea typeface="+mn-ea"/>
                <a:cs typeface="+mn-cs"/>
              </a:rPr>
              <a:t>的各种变体，以及</a:t>
            </a:r>
            <a:r>
              <a:rPr lang="en-US" sz="1200" kern="1200" dirty="0" smtClean="0">
                <a:solidFill>
                  <a:schemeClr val="tx1"/>
                </a:solidFill>
                <a:effectLst/>
                <a:latin typeface="+mn-lt"/>
                <a:ea typeface="+mn-ea"/>
                <a:cs typeface="+mn-cs"/>
              </a:rPr>
              <a:t>C3D</a:t>
            </a:r>
            <a:r>
              <a:rPr lang="zh-CN" altLang="en-US" sz="1200" kern="1200" dirty="0" smtClean="0">
                <a:solidFill>
                  <a:schemeClr val="tx1"/>
                </a:solidFill>
                <a:effectLst/>
                <a:latin typeface="+mn-lt"/>
                <a:ea typeface="+mn-ea"/>
                <a:cs typeface="+mn-cs"/>
              </a:rPr>
              <a:t>的各种变体。</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54</a:t>
            </a:fld>
            <a:endParaRPr lang="en-US"/>
          </a:p>
        </p:txBody>
      </p:sp>
    </p:spTree>
    <p:extLst>
      <p:ext uri="{BB962C8B-B14F-4D97-AF65-F5344CB8AC3E}">
        <p14:creationId xmlns:p14="http://schemas.microsoft.com/office/powerpoint/2010/main" val="141390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关于深度学习在异常检测中的应用综述请参考：</a:t>
            </a:r>
            <a:r>
              <a:rPr lang="en-US" dirty="0" smtClean="0"/>
              <a:t>https://arxiv.org/pdf/1901.03407.pdf</a:t>
            </a:r>
          </a:p>
          <a:p>
            <a:r>
              <a:rPr lang="zh-CN" altLang="en-US" dirty="0" smtClean="0"/>
              <a:t>该论文中文的解读：</a:t>
            </a:r>
            <a:r>
              <a:rPr lang="en-US" altLang="zh-CN" dirty="0" smtClean="0"/>
              <a:t>https://zhuanlan.zhihu.com/p/68675655</a:t>
            </a: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56</a:t>
            </a:fld>
            <a:endParaRPr lang="en-US"/>
          </a:p>
        </p:txBody>
      </p:sp>
    </p:spTree>
    <p:extLst>
      <p:ext uri="{BB962C8B-B14F-4D97-AF65-F5344CB8AC3E}">
        <p14:creationId xmlns:p14="http://schemas.microsoft.com/office/powerpoint/2010/main" val="37005641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阿里提出的一个半监督学习模型来进行异常检测：</a:t>
            </a:r>
            <a:r>
              <a:rPr lang="en-US" sz="1200" u="sng" kern="1200" dirty="0" smtClean="0">
                <a:solidFill>
                  <a:schemeClr val="tx1"/>
                </a:solidFill>
                <a:effectLst/>
                <a:latin typeface="+mn-lt"/>
                <a:ea typeface="+mn-ea"/>
                <a:cs typeface="+mn-cs"/>
                <a:hlinkClick r:id="rId3"/>
              </a:rPr>
              <a:t>https://yq.aliyun.com/articles/584299</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该方法主要包括两个阶段。在第一阶段，对已知异常样本</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已知异常样本都标注为正样本了，没有标注为多个异常分类</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进行聚类（它使用的是</a:t>
            </a:r>
            <a:r>
              <a:rPr lang="en-US" sz="1200" kern="1200" dirty="0" smtClean="0">
                <a:solidFill>
                  <a:schemeClr val="tx1"/>
                </a:solidFill>
                <a:effectLst/>
                <a:latin typeface="+mn-lt"/>
                <a:ea typeface="+mn-ea"/>
                <a:cs typeface="+mn-cs"/>
              </a:rPr>
              <a:t>k-means</a:t>
            </a:r>
            <a:r>
              <a:rPr lang="zh-CN" altLang="en-US" sz="1200" kern="1200" dirty="0" smtClean="0">
                <a:solidFill>
                  <a:schemeClr val="tx1"/>
                </a:solidFill>
                <a:effectLst/>
                <a:latin typeface="+mn-lt"/>
                <a:ea typeface="+mn-ea"/>
                <a:cs typeface="+mn-cs"/>
              </a:rPr>
              <a:t>），并从未标记样本中挖掘潜在异常样本以及可靠正常样本（这里基于</a:t>
            </a:r>
            <a:r>
              <a:rPr lang="en-US" sz="1200" kern="1200" dirty="0" smtClean="0">
                <a:solidFill>
                  <a:schemeClr val="tx1"/>
                </a:solidFill>
                <a:effectLst/>
                <a:latin typeface="+mn-lt"/>
                <a:ea typeface="+mn-ea"/>
                <a:cs typeface="+mn-cs"/>
              </a:rPr>
              <a:t>isolation </a:t>
            </a:r>
            <a:r>
              <a:rPr lang="en-US" sz="1200" kern="1200" dirty="0" err="1" smtClean="0">
                <a:solidFill>
                  <a:schemeClr val="tx1"/>
                </a:solidFill>
                <a:effectLst/>
                <a:latin typeface="+mn-lt"/>
                <a:ea typeface="+mn-ea"/>
                <a:cs typeface="+mn-cs"/>
              </a:rPr>
              <a:t>foreset</a:t>
            </a:r>
            <a:r>
              <a:rPr lang="zh-CN" altLang="en-US" sz="1200" kern="1200" dirty="0" smtClean="0">
                <a:solidFill>
                  <a:schemeClr val="tx1"/>
                </a:solidFill>
                <a:effectLst/>
                <a:latin typeface="+mn-lt"/>
                <a:ea typeface="+mn-ea"/>
                <a:cs typeface="+mn-cs"/>
              </a:rPr>
              <a:t>来计算隔离分数，并与第一步聚类后的簇中心来计算相似性得分，把这两个得分做加权和。最后根据设定的阈值来得到不同类的异常样本和可靠的正常样本）；第二阶段，基于以上的样本，构建带权重的多分类模型</a:t>
            </a:r>
            <a:r>
              <a:rPr lang="en-US" sz="1200" kern="1200" dirty="0" smtClean="0">
                <a:solidFill>
                  <a:schemeClr val="tx1"/>
                </a:solidFill>
                <a:effectLst/>
                <a:latin typeface="+mn-lt"/>
                <a:ea typeface="+mn-ea"/>
                <a:cs typeface="+mn-cs"/>
              </a:rPr>
              <a:t>.</a:t>
            </a:r>
          </a:p>
          <a:p>
            <a:r>
              <a:rPr lang="zh-CN" altLang="en-US" sz="1200" kern="1200" dirty="0" smtClean="0">
                <a:solidFill>
                  <a:schemeClr val="tx1"/>
                </a:solidFill>
                <a:effectLst/>
                <a:latin typeface="+mn-lt"/>
                <a:ea typeface="+mn-ea"/>
                <a:cs typeface="+mn-cs"/>
              </a:rPr>
              <a:t>这个半监督学习的思路很有新意，值得阅读该论文。</a:t>
            </a: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57</a:t>
            </a:fld>
            <a:endParaRPr lang="en-US"/>
          </a:p>
        </p:txBody>
      </p:sp>
    </p:spTree>
    <p:extLst>
      <p:ext uri="{BB962C8B-B14F-4D97-AF65-F5344CB8AC3E}">
        <p14:creationId xmlns:p14="http://schemas.microsoft.com/office/powerpoint/2010/main" val="170170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10</a:t>
            </a:fld>
            <a:endParaRPr lang="en-US"/>
          </a:p>
        </p:txBody>
      </p:sp>
    </p:spTree>
    <p:extLst>
      <p:ext uri="{BB962C8B-B14F-4D97-AF65-F5344CB8AC3E}">
        <p14:creationId xmlns:p14="http://schemas.microsoft.com/office/powerpoint/2010/main" val="3551614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基于深度学习的异常检测综述：</a:t>
            </a:r>
            <a:r>
              <a:rPr lang="en-US" altLang="zh-CN" dirty="0" smtClean="0"/>
              <a:t>https://arxiv.org/pdf/1901.03407.pdf</a:t>
            </a:r>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14</a:t>
            </a:fld>
            <a:endParaRPr lang="en-US"/>
          </a:p>
        </p:txBody>
      </p:sp>
    </p:spTree>
    <p:extLst>
      <p:ext uri="{BB962C8B-B14F-4D97-AF65-F5344CB8AC3E}">
        <p14:creationId xmlns:p14="http://schemas.microsoft.com/office/powerpoint/2010/main" val="205102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https://www.zuozuovera.com/archives/1395/</a:t>
            </a:r>
          </a:p>
          <a:p>
            <a:r>
              <a:rPr lang="en-US" dirty="0" smtClean="0"/>
              <a:t>https://zhuanlan.zhihu.com/p/66724210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利用卡方检验可以做多变量的异常检测：</a:t>
            </a:r>
            <a:r>
              <a:rPr lang="en-US" altLang="zh-CN" dirty="0" smtClean="0"/>
              <a:t>https://mp.weixin.qq.com/s?__biz=MzIzODExMDE5MA==&amp;mid=2694182460&amp;idx=1&amp;sn=a4842775394946bb643006e2e7c67be9#rd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利用</a:t>
            </a:r>
            <a:r>
              <a:rPr lang="en-US" sz="1200" kern="1200" dirty="0" smtClean="0">
                <a:solidFill>
                  <a:schemeClr val="tx1"/>
                </a:solidFill>
                <a:effectLst/>
                <a:latin typeface="+mn-lt"/>
                <a:ea typeface="+mn-ea"/>
                <a:cs typeface="+mn-cs"/>
              </a:rPr>
              <a:t>Grubbs</a:t>
            </a:r>
            <a:r>
              <a:rPr lang="zh-CN" altLang="en-US" sz="1200" kern="1200" dirty="0" smtClean="0">
                <a:solidFill>
                  <a:schemeClr val="tx1"/>
                </a:solidFill>
                <a:effectLst/>
                <a:latin typeface="+mn-lt"/>
                <a:ea typeface="+mn-ea"/>
                <a:cs typeface="+mn-cs"/>
              </a:rPr>
              <a:t>假设检验检测单变量异常值参考：</a:t>
            </a:r>
            <a:r>
              <a:rPr lang="en-US" sz="1200" u="sng" kern="1200" dirty="0" smtClean="0">
                <a:solidFill>
                  <a:schemeClr val="tx1"/>
                </a:solidFill>
                <a:effectLst/>
                <a:latin typeface="+mn-lt"/>
                <a:ea typeface="+mn-ea"/>
                <a:cs typeface="+mn-cs"/>
                <a:hlinkClick r:id="rId3"/>
              </a:rPr>
              <a:t>https://blog.csdn.net/sunshihua12829/article/details/49047087</a:t>
            </a:r>
            <a:endParaRPr lang="en-US" sz="1200" u="sng"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该方法相比其他假设检验效果最好</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16</a:t>
            </a:fld>
            <a:endParaRPr lang="en-US"/>
          </a:p>
        </p:txBody>
      </p:sp>
    </p:spTree>
    <p:extLst>
      <p:ext uri="{BB962C8B-B14F-4D97-AF65-F5344CB8AC3E}">
        <p14:creationId xmlns:p14="http://schemas.microsoft.com/office/powerpoint/2010/main" val="4141908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17</a:t>
            </a:fld>
            <a:endParaRPr lang="en-US"/>
          </a:p>
        </p:txBody>
      </p:sp>
    </p:spTree>
    <p:extLst>
      <p:ext uri="{BB962C8B-B14F-4D97-AF65-F5344CB8AC3E}">
        <p14:creationId xmlns:p14="http://schemas.microsoft.com/office/powerpoint/2010/main" val="135748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19</a:t>
            </a:fld>
            <a:endParaRPr lang="en-US"/>
          </a:p>
        </p:txBody>
      </p:sp>
    </p:spTree>
    <p:extLst>
      <p:ext uri="{BB962C8B-B14F-4D97-AF65-F5344CB8AC3E}">
        <p14:creationId xmlns:p14="http://schemas.microsoft.com/office/powerpoint/2010/main" val="842382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LOF</a:t>
            </a:r>
            <a:r>
              <a:rPr lang="zh-CN" altLang="en-US" dirty="0" smtClean="0"/>
              <a:t>异常检测算法参考：</a:t>
            </a:r>
            <a:r>
              <a:rPr lang="en-US" altLang="zh-CN" dirty="0" smtClean="0"/>
              <a:t>https://zhuanlan.zhihu.com/p/28178476</a:t>
            </a:r>
          </a:p>
          <a:p>
            <a:endParaRPr lang="en-US" dirty="0"/>
          </a:p>
        </p:txBody>
      </p:sp>
      <p:sp>
        <p:nvSpPr>
          <p:cNvPr id="4" name="Slide Number Placeholder 3"/>
          <p:cNvSpPr>
            <a:spLocks noGrp="1"/>
          </p:cNvSpPr>
          <p:nvPr>
            <p:ph type="sldNum" sz="quarter" idx="10"/>
          </p:nvPr>
        </p:nvSpPr>
        <p:spPr/>
        <p:txBody>
          <a:bodyPr/>
          <a:lstStyle/>
          <a:p>
            <a:fld id="{0C4C36FD-A7AD-47FD-B830-6BA98C60329B}" type="slidenum">
              <a:rPr lang="en-US" smtClean="0"/>
              <a:t>22</a:t>
            </a:fld>
            <a:endParaRPr lang="en-US"/>
          </a:p>
        </p:txBody>
      </p:sp>
    </p:spTree>
    <p:extLst>
      <p:ext uri="{BB962C8B-B14F-4D97-AF65-F5344CB8AC3E}">
        <p14:creationId xmlns:p14="http://schemas.microsoft.com/office/powerpoint/2010/main" val="56753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A494E7-45DF-4F16-9DEA-077BC13474C7}"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302437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494E7-45DF-4F16-9DEA-077BC13474C7}"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414551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494E7-45DF-4F16-9DEA-077BC13474C7}"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98188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494E7-45DF-4F16-9DEA-077BC13474C7}"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149897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A494E7-45DF-4F16-9DEA-077BC13474C7}"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87663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A494E7-45DF-4F16-9DEA-077BC13474C7}"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308407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A494E7-45DF-4F16-9DEA-077BC13474C7}"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417137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A494E7-45DF-4F16-9DEA-077BC13474C7}"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255166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494E7-45DF-4F16-9DEA-077BC13474C7}"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395828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A494E7-45DF-4F16-9DEA-077BC13474C7}"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81476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A494E7-45DF-4F16-9DEA-077BC13474C7}"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A37B45-C21B-400A-B808-39EF3FD42054}" type="slidenum">
              <a:rPr lang="en-US" smtClean="0"/>
              <a:t>‹#›</a:t>
            </a:fld>
            <a:endParaRPr lang="en-US"/>
          </a:p>
        </p:txBody>
      </p:sp>
    </p:spTree>
    <p:extLst>
      <p:ext uri="{BB962C8B-B14F-4D97-AF65-F5344CB8AC3E}">
        <p14:creationId xmlns:p14="http://schemas.microsoft.com/office/powerpoint/2010/main" val="12721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A494E7-45DF-4F16-9DEA-077BC13474C7}" type="datetimeFigureOut">
              <a:rPr lang="en-US" smtClean="0"/>
              <a:t>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37B45-C21B-400A-B808-39EF3FD42054}" type="slidenum">
              <a:rPr lang="en-US" smtClean="0"/>
              <a:t>‹#›</a:t>
            </a:fld>
            <a:endParaRPr lang="en-US"/>
          </a:p>
        </p:txBody>
      </p:sp>
    </p:spTree>
    <p:extLst>
      <p:ext uri="{BB962C8B-B14F-4D97-AF65-F5344CB8AC3E}">
        <p14:creationId xmlns:p14="http://schemas.microsoft.com/office/powerpoint/2010/main" val="1705733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异常检测介绍</a:t>
            </a:r>
            <a:endParaRPr lang="en-US" dirty="0"/>
          </a:p>
        </p:txBody>
      </p:sp>
      <p:sp>
        <p:nvSpPr>
          <p:cNvPr id="3" name="Subtitle 2"/>
          <p:cNvSpPr>
            <a:spLocks noGrp="1"/>
          </p:cNvSpPr>
          <p:nvPr>
            <p:ph type="subTitle" idx="1"/>
          </p:nvPr>
        </p:nvSpPr>
        <p:spPr/>
        <p:txBody>
          <a:bodyPr/>
          <a:lstStyle/>
          <a:p>
            <a:r>
              <a:rPr lang="zh-CN" altLang="en-US" dirty="0" smtClean="0"/>
              <a:t>梁宇辉</a:t>
            </a:r>
            <a:r>
              <a:rPr lang="en-US" altLang="zh-CN" dirty="0" smtClean="0"/>
              <a:t>@</a:t>
            </a:r>
            <a:endParaRPr lang="en-US" dirty="0"/>
          </a:p>
        </p:txBody>
      </p:sp>
    </p:spTree>
    <p:extLst>
      <p:ext uri="{BB962C8B-B14F-4D97-AF65-F5344CB8AC3E}">
        <p14:creationId xmlns:p14="http://schemas.microsoft.com/office/powerpoint/2010/main" val="85864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4115"/>
          </a:xfrm>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pPr lvl="1"/>
            <a:r>
              <a:rPr lang="zh-CN" altLang="en-US" dirty="0" smtClean="0"/>
              <a:t>点异常与群体异常对比：（信用卡刷单）</a:t>
            </a:r>
            <a:endParaRPr lang="en-US" altLang="zh-CN" dirty="0" smtClean="0"/>
          </a:p>
          <a:p>
            <a:endParaRPr lang="en-US" dirty="0"/>
          </a:p>
        </p:txBody>
      </p:sp>
      <p:pic>
        <p:nvPicPr>
          <p:cNvPr id="4" name="Picture 3"/>
          <p:cNvPicPr>
            <a:picLocks noChangeAspect="1"/>
          </p:cNvPicPr>
          <p:nvPr/>
        </p:nvPicPr>
        <p:blipFill>
          <a:blip r:embed="rId3"/>
          <a:stretch>
            <a:fillRect/>
          </a:stretch>
        </p:blipFill>
        <p:spPr>
          <a:xfrm>
            <a:off x="1311442" y="2371610"/>
            <a:ext cx="9753202" cy="3940290"/>
          </a:xfrm>
          <a:prstGeom prst="rect">
            <a:avLst/>
          </a:prstGeom>
        </p:spPr>
      </p:pic>
    </p:spTree>
    <p:extLst>
      <p:ext uri="{BB962C8B-B14F-4D97-AF65-F5344CB8AC3E}">
        <p14:creationId xmlns:p14="http://schemas.microsoft.com/office/powerpoint/2010/main" val="406334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异常检测的</a:t>
            </a:r>
            <a:r>
              <a:rPr lang="zh-CN" altLang="en-US" dirty="0"/>
              <a:t>作用</a:t>
            </a:r>
            <a:endParaRPr lang="en-US" dirty="0"/>
          </a:p>
        </p:txBody>
      </p:sp>
      <p:sp>
        <p:nvSpPr>
          <p:cNvPr id="3" name="Content Placeholder 2"/>
          <p:cNvSpPr>
            <a:spLocks noGrp="1"/>
          </p:cNvSpPr>
          <p:nvPr>
            <p:ph idx="1"/>
          </p:nvPr>
        </p:nvSpPr>
        <p:spPr/>
        <p:txBody>
          <a:bodyPr/>
          <a:lstStyle/>
          <a:p>
            <a:r>
              <a:rPr lang="zh-CN" altLang="en-US" dirty="0" smtClean="0"/>
              <a:t>数</a:t>
            </a:r>
            <a:r>
              <a:rPr lang="zh-CN" altLang="en-US" dirty="0"/>
              <a:t>据预处</a:t>
            </a:r>
            <a:r>
              <a:rPr lang="zh-CN" altLang="en-US" dirty="0" smtClean="0"/>
              <a:t>理：</a:t>
            </a:r>
            <a:endParaRPr lang="en-US" altLang="zh-CN" dirty="0" smtClean="0"/>
          </a:p>
          <a:p>
            <a:pPr lvl="1"/>
            <a:r>
              <a:rPr lang="zh-CN" altLang="en-US" dirty="0" smtClean="0"/>
              <a:t>对于做普通监督学习的任务，期望的训练集都是由正常样本构成的，因此需要在训练模型前把异常点找出并从训练集中剔除。</a:t>
            </a:r>
            <a:endParaRPr lang="en-US" altLang="zh-CN" dirty="0" smtClean="0"/>
          </a:p>
          <a:p>
            <a:r>
              <a:rPr lang="zh-CN" altLang="en-US" dirty="0" smtClean="0"/>
              <a:t>关注异常的业务应用：</a:t>
            </a:r>
            <a:endParaRPr lang="en-US" altLang="zh-CN" dirty="0" smtClean="0"/>
          </a:p>
          <a:p>
            <a:pPr lvl="1"/>
            <a:r>
              <a:rPr lang="zh-CN" altLang="en-US" dirty="0"/>
              <a:t>目</a:t>
            </a:r>
            <a:r>
              <a:rPr lang="zh-CN" altLang="en-US" dirty="0" smtClean="0"/>
              <a:t>标就是需要一个异常检测模型来做异常检测任务。</a:t>
            </a:r>
            <a:endParaRPr lang="en-US" altLang="zh-CN" dirty="0" smtClean="0"/>
          </a:p>
          <a:p>
            <a:pPr lvl="1"/>
            <a:r>
              <a:rPr lang="zh-CN" altLang="en-US" dirty="0" smtClean="0"/>
              <a:t>本质上就是</a:t>
            </a:r>
            <a:r>
              <a:rPr lang="zh-CN" altLang="en-US" b="1" dirty="0" smtClean="0">
                <a:solidFill>
                  <a:srgbClr val="FF0000"/>
                </a:solidFill>
              </a:rPr>
              <a:t>快速、准确的发现异常现象</a:t>
            </a:r>
            <a:r>
              <a:rPr lang="zh-CN" altLang="en-US" dirty="0" smtClean="0"/>
              <a:t>，以做出及时的应对，保证系统的整体稳定和安全。</a:t>
            </a:r>
            <a:endParaRPr lang="en-US" altLang="zh-CN" dirty="0" smtClean="0"/>
          </a:p>
          <a:p>
            <a:endParaRPr lang="en-US" dirty="0"/>
          </a:p>
        </p:txBody>
      </p:sp>
    </p:spTree>
    <p:extLst>
      <p:ext uri="{BB962C8B-B14F-4D97-AF65-F5344CB8AC3E}">
        <p14:creationId xmlns:p14="http://schemas.microsoft.com/office/powerpoint/2010/main" val="2683374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13773"/>
          </a:xfrm>
        </p:spPr>
        <p:txBody>
          <a:bodyPr/>
          <a:lstStyle/>
          <a:p>
            <a:r>
              <a:rPr lang="zh-CN" altLang="en-US" dirty="0" smtClean="0"/>
              <a:t>异常检测的难点以及挑战</a:t>
            </a:r>
            <a:endParaRPr lang="en-US" dirty="0"/>
          </a:p>
        </p:txBody>
      </p:sp>
      <p:sp>
        <p:nvSpPr>
          <p:cNvPr id="3" name="Content Placeholder 2"/>
          <p:cNvSpPr>
            <a:spLocks noGrp="1"/>
          </p:cNvSpPr>
          <p:nvPr>
            <p:ph idx="1"/>
          </p:nvPr>
        </p:nvSpPr>
        <p:spPr>
          <a:xfrm>
            <a:off x="838200" y="1918740"/>
            <a:ext cx="10515600" cy="4287187"/>
          </a:xfrm>
        </p:spPr>
        <p:txBody>
          <a:bodyPr>
            <a:normAutofit/>
          </a:bodyPr>
          <a:lstStyle/>
          <a:p>
            <a:r>
              <a:rPr lang="zh-CN" altLang="en-US" dirty="0" smtClean="0"/>
              <a:t>如何界定什么样的样本是异常？</a:t>
            </a:r>
            <a:endParaRPr lang="en-US" altLang="zh-CN" dirty="0" smtClean="0"/>
          </a:p>
          <a:p>
            <a:pPr lvl="1"/>
            <a:r>
              <a:rPr lang="zh-CN" altLang="en-US" dirty="0" smtClean="0"/>
              <a:t>通常正常状态和异常状态之间的边界不是非常精确，而是模糊的，因此容易被误分。</a:t>
            </a:r>
            <a:endParaRPr lang="en-US" altLang="zh-CN" dirty="0" smtClean="0"/>
          </a:p>
          <a:p>
            <a:pPr lvl="1"/>
            <a:r>
              <a:rPr lang="zh-CN" altLang="en-US" dirty="0" smtClean="0"/>
              <a:t>正常行为并不是一成不变，也可能随着时间演化变成异常。</a:t>
            </a:r>
            <a:endParaRPr lang="en-US" altLang="zh-CN" dirty="0" smtClean="0"/>
          </a:p>
          <a:p>
            <a:r>
              <a:rPr lang="zh-CN" altLang="en-US" dirty="0" smtClean="0"/>
              <a:t>缺少</a:t>
            </a:r>
            <a:r>
              <a:rPr lang="en-US" altLang="zh-CN" dirty="0" smtClean="0"/>
              <a:t>ground truth</a:t>
            </a:r>
            <a:endParaRPr lang="zh-CN" altLang="en-US" dirty="0" smtClean="0"/>
          </a:p>
          <a:p>
            <a:pPr lvl="1"/>
            <a:r>
              <a:rPr lang="zh-CN" altLang="en-US" dirty="0" smtClean="0"/>
              <a:t>常见的方法是</a:t>
            </a:r>
            <a:r>
              <a:rPr lang="zh-CN" altLang="en-US" b="1" dirty="0" smtClean="0"/>
              <a:t>先用统计方法或者无监督方法挖掘异常样本，等保存的这些异常样本数量足够多以后，再用有监督模型融合多个其他特征挖掘更多异常样本</a:t>
            </a:r>
            <a:r>
              <a:rPr lang="zh-CN" altLang="en-US" dirty="0" smtClean="0"/>
              <a:t>。</a:t>
            </a:r>
            <a:endParaRPr lang="en-US" altLang="zh-CN" dirty="0" smtClean="0"/>
          </a:p>
          <a:p>
            <a:r>
              <a:rPr lang="zh-CN" altLang="en-US" dirty="0" smtClean="0"/>
              <a:t>针对应用的异常检测：</a:t>
            </a:r>
            <a:endParaRPr lang="en-US" altLang="zh-CN" dirty="0" smtClean="0"/>
          </a:p>
          <a:p>
            <a:pPr lvl="1"/>
            <a:r>
              <a:rPr lang="zh-CN" altLang="en-US" dirty="0" smtClean="0"/>
              <a:t>不同应用的要求可能很不相同，因此异常检测模型的通用性较差。</a:t>
            </a:r>
            <a:endParaRPr lang="en-US" dirty="0"/>
          </a:p>
        </p:txBody>
      </p:sp>
    </p:spTree>
    <p:extLst>
      <p:ext uri="{BB962C8B-B14F-4D97-AF65-F5344CB8AC3E}">
        <p14:creationId xmlns:p14="http://schemas.microsoft.com/office/powerpoint/2010/main" val="3571590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743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54480"/>
            <a:ext cx="10515600" cy="4907279"/>
          </a:xfrm>
        </p:spPr>
        <p:txBody>
          <a:bodyPr>
            <a:normAutofit lnSpcReduction="10000"/>
          </a:bodyPr>
          <a:lstStyle/>
          <a:p>
            <a:r>
              <a:rPr lang="zh-CN" altLang="en-US" dirty="0" smtClean="0"/>
              <a:t>如何从异常点中分离噪音点</a:t>
            </a:r>
            <a:endParaRPr lang="en-US" altLang="zh-CN" dirty="0" smtClean="0"/>
          </a:p>
          <a:p>
            <a:pPr lvl="1"/>
            <a:r>
              <a:rPr lang="zh-CN" altLang="en-US" dirty="0" smtClean="0"/>
              <a:t>数据通常含有噪音，含有噪音的数据可能和实际的异常值很相像，这时很难区分噪音</a:t>
            </a:r>
            <a:r>
              <a:rPr lang="zh-CN" altLang="en-US" dirty="0"/>
              <a:t>还是</a:t>
            </a:r>
            <a:r>
              <a:rPr lang="zh-CN" altLang="en-US" dirty="0" smtClean="0"/>
              <a:t>异常值。</a:t>
            </a:r>
            <a:endParaRPr lang="en-US" altLang="zh-CN" dirty="0" smtClean="0"/>
          </a:p>
          <a:p>
            <a:r>
              <a:rPr lang="zh-CN" altLang="en-US" dirty="0" smtClean="0"/>
              <a:t>可解释性：</a:t>
            </a:r>
            <a:endParaRPr lang="en-US" altLang="zh-CN" dirty="0" smtClean="0"/>
          </a:p>
          <a:p>
            <a:pPr lvl="1"/>
            <a:r>
              <a:rPr lang="zh-CN" altLang="en-US" dirty="0" smtClean="0"/>
              <a:t>用户不仅要检测</a:t>
            </a:r>
            <a:r>
              <a:rPr lang="zh-CN" altLang="en-US" dirty="0"/>
              <a:t>异常</a:t>
            </a:r>
            <a:r>
              <a:rPr lang="zh-CN" altLang="en-US" dirty="0" smtClean="0"/>
              <a:t>点，而且要知道被检测到的点为何是</a:t>
            </a:r>
            <a:r>
              <a:rPr lang="zh-CN" altLang="en-US" dirty="0"/>
              <a:t>异常</a:t>
            </a:r>
            <a:r>
              <a:rPr lang="zh-CN" altLang="en-US" dirty="0" smtClean="0"/>
              <a:t>点</a:t>
            </a:r>
            <a:endParaRPr lang="en-US" altLang="zh-CN" dirty="0" smtClean="0"/>
          </a:p>
          <a:p>
            <a:r>
              <a:rPr lang="zh-CN" altLang="en-US" dirty="0" smtClean="0"/>
              <a:t>如何快速定位随时间变化的异常（比如欺诈行为的不断演化）</a:t>
            </a:r>
            <a:endParaRPr lang="en-US" altLang="zh-CN" dirty="0" smtClean="0"/>
          </a:p>
          <a:p>
            <a:pPr lvl="1"/>
            <a:r>
              <a:rPr lang="zh-CN" altLang="en-US" b="1" dirty="0"/>
              <a:t>快</a:t>
            </a:r>
            <a:r>
              <a:rPr lang="zh-CN" altLang="en-US" b="1" dirty="0" smtClean="0"/>
              <a:t>速定位异常和归因的一个好处是可以采取措施来止损</a:t>
            </a:r>
            <a:r>
              <a:rPr lang="zh-CN" altLang="en-US" dirty="0" smtClean="0"/>
              <a:t>。</a:t>
            </a:r>
            <a:endParaRPr lang="en-US" altLang="zh-CN" dirty="0" smtClean="0"/>
          </a:p>
          <a:p>
            <a:pPr lvl="1"/>
            <a:r>
              <a:rPr lang="zh-CN" altLang="en-US" dirty="0" smtClean="0"/>
              <a:t>利用深度学习基于</a:t>
            </a:r>
            <a:r>
              <a:rPr lang="en-US" altLang="zh-CN" dirty="0" smtClean="0"/>
              <a:t>Raw data</a:t>
            </a:r>
            <a:r>
              <a:rPr lang="zh-CN" altLang="en-US" dirty="0" smtClean="0"/>
              <a:t>来建模比基于手工特征的传统机器学习模型更能</a:t>
            </a:r>
            <a:r>
              <a:rPr lang="zh-CN" altLang="en-US" dirty="0"/>
              <a:t>适应</a:t>
            </a:r>
            <a:r>
              <a:rPr lang="zh-CN" altLang="en-US" dirty="0" smtClean="0"/>
              <a:t>异常的随时间的变迁。</a:t>
            </a:r>
            <a:endParaRPr lang="en-US" dirty="0" smtClean="0"/>
          </a:p>
          <a:p>
            <a:r>
              <a:rPr lang="zh-CN" altLang="en-US" b="1" dirty="0" smtClean="0"/>
              <a:t>异常检测不只是一个建模的过程，它是一个完整的工程问题。</a:t>
            </a:r>
            <a:endParaRPr lang="en-US" altLang="zh-CN" b="1" dirty="0" smtClean="0"/>
          </a:p>
          <a:p>
            <a:pPr lvl="1"/>
            <a:r>
              <a:rPr lang="zh-CN" altLang="en-US" dirty="0"/>
              <a:t>建模</a:t>
            </a:r>
            <a:r>
              <a:rPr lang="zh-CN" altLang="en-US" dirty="0" smtClean="0"/>
              <a:t>前数据获取和整理</a:t>
            </a:r>
            <a:r>
              <a:rPr lang="en-US" altLang="zh-CN" dirty="0" smtClean="0"/>
              <a:t>+</a:t>
            </a:r>
            <a:r>
              <a:rPr lang="zh-CN" altLang="en-US" dirty="0" smtClean="0"/>
              <a:t>人工规则设定</a:t>
            </a:r>
            <a:r>
              <a:rPr lang="en-US" altLang="zh-CN" dirty="0" smtClean="0"/>
              <a:t>+</a:t>
            </a:r>
            <a:r>
              <a:rPr lang="zh-CN" altLang="en-US" dirty="0" smtClean="0"/>
              <a:t>特征工程</a:t>
            </a:r>
            <a:r>
              <a:rPr lang="en-US" altLang="zh-CN" dirty="0" smtClean="0"/>
              <a:t>+</a:t>
            </a:r>
            <a:r>
              <a:rPr lang="zh-CN" altLang="en-US" dirty="0" smtClean="0"/>
              <a:t>选择建模的具体方法和训练模型</a:t>
            </a:r>
            <a:r>
              <a:rPr lang="en-US" altLang="zh-CN" dirty="0" smtClean="0"/>
              <a:t>+</a:t>
            </a:r>
            <a:r>
              <a:rPr lang="zh-CN" altLang="en-US" dirty="0"/>
              <a:t>模</a:t>
            </a:r>
            <a:r>
              <a:rPr lang="zh-CN" altLang="en-US" dirty="0" smtClean="0"/>
              <a:t>型部署和</a:t>
            </a:r>
            <a:r>
              <a:rPr lang="en-US" altLang="zh-CN" dirty="0" smtClean="0"/>
              <a:t>A/B test+</a:t>
            </a:r>
            <a:r>
              <a:rPr lang="zh-CN" altLang="en-US" dirty="0" smtClean="0"/>
              <a:t>模型线上预测</a:t>
            </a:r>
            <a:r>
              <a:rPr lang="en-US" altLang="zh-CN" dirty="0" smtClean="0"/>
              <a:t>+</a:t>
            </a:r>
            <a:r>
              <a:rPr lang="zh-CN" altLang="en-US" dirty="0" smtClean="0"/>
              <a:t>模型监控和报警系统</a:t>
            </a:r>
            <a:r>
              <a:rPr lang="en-US" altLang="zh-CN" dirty="0" smtClean="0"/>
              <a:t>+</a:t>
            </a:r>
            <a:r>
              <a:rPr lang="zh-CN" altLang="en-US" dirty="0" smtClean="0"/>
              <a:t>异常归因</a:t>
            </a:r>
            <a:r>
              <a:rPr lang="zh-CN" altLang="en-US" dirty="0"/>
              <a:t>和</a:t>
            </a:r>
            <a:r>
              <a:rPr lang="zh-CN" altLang="en-US" dirty="0" smtClean="0"/>
              <a:t>人工二次确认</a:t>
            </a:r>
            <a:r>
              <a:rPr lang="en-US" altLang="zh-CN" dirty="0" smtClean="0"/>
              <a:t>+</a:t>
            </a:r>
            <a:r>
              <a:rPr lang="zh-CN" altLang="en-US" dirty="0" smtClean="0"/>
              <a:t>确认过的异常样本的保存</a:t>
            </a:r>
            <a:r>
              <a:rPr lang="en-US" altLang="zh-CN" dirty="0" smtClean="0"/>
              <a:t>+</a:t>
            </a:r>
            <a:r>
              <a:rPr lang="zh-CN" altLang="en-US" dirty="0" smtClean="0"/>
              <a:t>模型的迭代策略</a:t>
            </a:r>
            <a:r>
              <a:rPr lang="en-US" altLang="zh-CN" dirty="0" smtClean="0"/>
              <a:t>/</a:t>
            </a:r>
            <a:r>
              <a:rPr lang="zh-CN" altLang="en-US" dirty="0" smtClean="0"/>
              <a:t>计划。</a:t>
            </a:r>
            <a:endParaRPr lang="en-US" dirty="0" smtClean="0"/>
          </a:p>
          <a:p>
            <a:endParaRPr lang="en-US" dirty="0"/>
          </a:p>
        </p:txBody>
      </p:sp>
    </p:spTree>
    <p:extLst>
      <p:ext uri="{BB962C8B-B14F-4D97-AF65-F5344CB8AC3E}">
        <p14:creationId xmlns:p14="http://schemas.microsoft.com/office/powerpoint/2010/main" val="27881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162" y="2501656"/>
            <a:ext cx="10515600" cy="1325563"/>
          </a:xfrm>
        </p:spPr>
        <p:txBody>
          <a:bodyPr/>
          <a:lstStyle/>
          <a:p>
            <a:pPr algn="ctr"/>
            <a:r>
              <a:rPr lang="zh-CN" altLang="en-US" dirty="0" smtClean="0"/>
              <a:t>通用异常检测方法</a:t>
            </a:r>
            <a:endParaRPr lang="en-US" dirty="0"/>
          </a:p>
        </p:txBody>
      </p:sp>
    </p:spTree>
    <p:extLst>
      <p:ext uri="{BB962C8B-B14F-4D97-AF65-F5344CB8AC3E}">
        <p14:creationId xmlns:p14="http://schemas.microsoft.com/office/powerpoint/2010/main" val="3061487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基于经验，规则或者与外部数据关</a:t>
            </a:r>
            <a:r>
              <a:rPr lang="zh-CN" altLang="en-US" dirty="0" smtClean="0"/>
              <a:t>联</a:t>
            </a:r>
            <a:endParaRPr lang="en-US" dirty="0"/>
          </a:p>
        </p:txBody>
      </p:sp>
      <p:sp>
        <p:nvSpPr>
          <p:cNvPr id="3" name="Content Placeholder 2"/>
          <p:cNvSpPr>
            <a:spLocks noGrp="1"/>
          </p:cNvSpPr>
          <p:nvPr>
            <p:ph idx="1"/>
          </p:nvPr>
        </p:nvSpPr>
        <p:spPr>
          <a:xfrm>
            <a:off x="838200" y="1825624"/>
            <a:ext cx="10515600" cy="4727575"/>
          </a:xfrm>
        </p:spPr>
        <p:txBody>
          <a:bodyPr>
            <a:normAutofit fontScale="92500" lnSpcReduction="20000"/>
          </a:bodyPr>
          <a:lstStyle/>
          <a:p>
            <a:r>
              <a:rPr lang="zh-CN" altLang="en-US" dirty="0" smtClean="0"/>
              <a:t>基</a:t>
            </a:r>
            <a:r>
              <a:rPr lang="zh-CN" altLang="en-US" dirty="0"/>
              <a:t>于业务的知</a:t>
            </a:r>
            <a:r>
              <a:rPr lang="zh-CN" altLang="en-US" dirty="0" smtClean="0"/>
              <a:t>识来设</a:t>
            </a:r>
            <a:r>
              <a:rPr lang="zh-CN" altLang="en-US" dirty="0"/>
              <a:t>置一些静态规</a:t>
            </a:r>
            <a:r>
              <a:rPr lang="zh-CN" altLang="en-US" dirty="0" smtClean="0"/>
              <a:t>则</a:t>
            </a:r>
            <a:endParaRPr lang="en-US" altLang="zh-CN" dirty="0" smtClean="0"/>
          </a:p>
          <a:p>
            <a:pPr lvl="1"/>
            <a:r>
              <a:rPr lang="zh-CN" altLang="en-US" dirty="0"/>
              <a:t>比如使用特定的关键字对日志进行分析挖</a:t>
            </a:r>
            <a:r>
              <a:rPr lang="zh-CN" altLang="en-US" dirty="0" smtClean="0"/>
              <a:t>掘，最后固化为具体规则。</a:t>
            </a:r>
            <a:endParaRPr lang="en-US" altLang="zh-CN" dirty="0"/>
          </a:p>
          <a:p>
            <a:pPr lvl="1"/>
            <a:r>
              <a:rPr lang="zh-CN" altLang="en-US" dirty="0" smtClean="0"/>
              <a:t>需要根据具体业务和上下文情况来定期更新这些规则。</a:t>
            </a:r>
            <a:endParaRPr lang="en-US" altLang="zh-CN" dirty="0"/>
          </a:p>
          <a:p>
            <a:r>
              <a:rPr lang="zh-CN" altLang="en-US" dirty="0"/>
              <a:t>借助第三方的数据</a:t>
            </a:r>
            <a:r>
              <a:rPr lang="zh-CN" altLang="en-US" dirty="0" smtClean="0"/>
              <a:t>源</a:t>
            </a:r>
            <a:endParaRPr lang="en-US" altLang="zh-CN" dirty="0" smtClean="0"/>
          </a:p>
          <a:p>
            <a:pPr lvl="1"/>
            <a:r>
              <a:rPr lang="zh-CN" altLang="en-US" dirty="0" smtClean="0"/>
              <a:t>比</a:t>
            </a:r>
            <a:r>
              <a:rPr lang="zh-CN" altLang="en-US" dirty="0"/>
              <a:t>如恶意手机号码库、恶意</a:t>
            </a:r>
            <a:r>
              <a:rPr lang="en-US" altLang="zh-CN" dirty="0"/>
              <a:t>IP</a:t>
            </a:r>
            <a:r>
              <a:rPr lang="zh-CN" altLang="en-US" dirty="0"/>
              <a:t>库、病毒木马库等。</a:t>
            </a:r>
            <a:endParaRPr lang="en-US" altLang="zh-CN" dirty="0"/>
          </a:p>
          <a:p>
            <a:endParaRPr lang="en-US" altLang="zh-CN" dirty="0" smtClean="0"/>
          </a:p>
          <a:p>
            <a:r>
              <a:rPr lang="en-US" altLang="zh-CN" dirty="0" smtClean="0"/>
              <a:t>Tips</a:t>
            </a:r>
            <a:r>
              <a:rPr lang="zh-CN" altLang="en-US" dirty="0" smtClean="0"/>
              <a:t>：</a:t>
            </a:r>
            <a:endParaRPr lang="en-US" dirty="0" smtClean="0"/>
          </a:p>
          <a:p>
            <a:pPr lvl="1"/>
            <a:r>
              <a:rPr lang="zh-CN" altLang="en-US" dirty="0" smtClean="0"/>
              <a:t>这些方法很重要，即使在机器学习很流行的时候，也最好配合这些方法来进行异常检测。</a:t>
            </a:r>
            <a:endParaRPr lang="en-US" altLang="zh-CN" dirty="0" smtClean="0"/>
          </a:p>
          <a:p>
            <a:pPr lvl="1"/>
            <a:r>
              <a:rPr lang="zh-CN" altLang="en-US" dirty="0"/>
              <a:t>可</a:t>
            </a:r>
            <a:r>
              <a:rPr lang="zh-CN" altLang="en-US" dirty="0" smtClean="0"/>
              <a:t>以把这些方法作为</a:t>
            </a:r>
            <a:r>
              <a:rPr lang="en-US" altLang="zh-CN" dirty="0" smtClean="0"/>
              <a:t>ML</a:t>
            </a:r>
            <a:r>
              <a:rPr lang="zh-CN" altLang="en-US" dirty="0" smtClean="0"/>
              <a:t>模型的上游模块，经过他们过滤后的样本再送入</a:t>
            </a:r>
            <a:r>
              <a:rPr lang="en-US" altLang="zh-CN" dirty="0" smtClean="0"/>
              <a:t>ML</a:t>
            </a:r>
            <a:r>
              <a:rPr lang="zh-CN" altLang="en-US" dirty="0" smtClean="0"/>
              <a:t>模型来进行异常检测。这样组成了一个典型的</a:t>
            </a:r>
            <a:r>
              <a:rPr lang="en-US" altLang="zh-CN" dirty="0" smtClean="0"/>
              <a:t>pipeline</a:t>
            </a:r>
            <a:r>
              <a:rPr lang="zh-CN" altLang="en-US" dirty="0" smtClean="0"/>
              <a:t>，一个串行结构。</a:t>
            </a:r>
            <a:endParaRPr lang="en-US" altLang="zh-CN" dirty="0" smtClean="0"/>
          </a:p>
          <a:p>
            <a:pPr lvl="1"/>
            <a:r>
              <a:rPr lang="zh-CN" altLang="en-US" dirty="0" smtClean="0"/>
              <a:t>也可以把这些方法的检测结果与其他方法的检测结果做最后的融合，一个并行结构。</a:t>
            </a:r>
            <a:endParaRPr lang="en-US" altLang="zh-CN" dirty="0" smtClean="0"/>
          </a:p>
          <a:p>
            <a:pPr lvl="1"/>
            <a:r>
              <a:rPr lang="zh-CN" altLang="en-US" dirty="0"/>
              <a:t>这</a:t>
            </a:r>
            <a:r>
              <a:rPr lang="zh-CN" altLang="en-US" dirty="0" smtClean="0"/>
              <a:t>些方法可以很好的缓解</a:t>
            </a:r>
            <a:r>
              <a:rPr lang="en-US" altLang="zh-CN" dirty="0" smtClean="0"/>
              <a:t>ML</a:t>
            </a:r>
            <a:r>
              <a:rPr lang="zh-CN" altLang="en-US" dirty="0" smtClean="0"/>
              <a:t>模型的数据冷启动的问题。</a:t>
            </a:r>
            <a:endParaRPr lang="en-US" altLang="zh-CN" dirty="0" smtClean="0"/>
          </a:p>
          <a:p>
            <a:endParaRPr lang="en-US" dirty="0"/>
          </a:p>
        </p:txBody>
      </p:sp>
    </p:spTree>
    <p:extLst>
      <p:ext uri="{BB962C8B-B14F-4D97-AF65-F5344CB8AC3E}">
        <p14:creationId xmlns:p14="http://schemas.microsoft.com/office/powerpoint/2010/main" val="238512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0462"/>
          </a:xfrm>
        </p:spPr>
        <p:txBody>
          <a:bodyPr>
            <a:normAutofit/>
          </a:bodyPr>
          <a:lstStyle/>
          <a:p>
            <a:r>
              <a:rPr lang="zh-CN" altLang="en-US" dirty="0"/>
              <a:t>基于统计的方</a:t>
            </a:r>
            <a:r>
              <a:rPr lang="zh-CN" altLang="en-US" dirty="0" smtClean="0"/>
              <a:t>法</a:t>
            </a:r>
            <a:endParaRPr lang="en-US" dirty="0"/>
          </a:p>
        </p:txBody>
      </p:sp>
      <p:sp>
        <p:nvSpPr>
          <p:cNvPr id="3" name="Content Placeholder 2"/>
          <p:cNvSpPr>
            <a:spLocks noGrp="1"/>
          </p:cNvSpPr>
          <p:nvPr>
            <p:ph idx="1"/>
          </p:nvPr>
        </p:nvSpPr>
        <p:spPr>
          <a:xfrm>
            <a:off x="838200" y="1628775"/>
            <a:ext cx="10515600" cy="4548188"/>
          </a:xfrm>
        </p:spPr>
        <p:txBody>
          <a:bodyPr>
            <a:normAutofit fontScale="92500" lnSpcReduction="20000"/>
          </a:bodyPr>
          <a:lstStyle/>
          <a:p>
            <a:r>
              <a:rPr lang="zh-CN" altLang="en-US" dirty="0" smtClean="0"/>
              <a:t>环比和同比：</a:t>
            </a:r>
            <a:endParaRPr lang="en-US" altLang="zh-CN" dirty="0" smtClean="0"/>
          </a:p>
          <a:p>
            <a:r>
              <a:rPr lang="zh-CN" altLang="en-US" dirty="0" smtClean="0"/>
              <a:t>马氏距离：</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lvl="2"/>
            <a:endParaRPr lang="en-US" altLang="zh-CN" dirty="0" smtClean="0"/>
          </a:p>
          <a:p>
            <a:pPr lvl="2"/>
            <a:r>
              <a:rPr lang="zh-CN" altLang="en-US" dirty="0" smtClean="0"/>
              <a:t>优点：可以对多维度</a:t>
            </a:r>
            <a:r>
              <a:rPr lang="en-US" altLang="zh-CN" dirty="0" smtClean="0"/>
              <a:t>/</a:t>
            </a:r>
            <a:r>
              <a:rPr lang="zh-CN" altLang="en-US" dirty="0" smtClean="0"/>
              <a:t>多变量进行粗略的异常检测</a:t>
            </a:r>
            <a:endParaRPr lang="en-US" altLang="zh-CN" dirty="0" smtClean="0"/>
          </a:p>
          <a:p>
            <a:pPr lvl="2"/>
            <a:r>
              <a:rPr lang="zh-CN" altLang="en-US" dirty="0"/>
              <a:t>缺</a:t>
            </a:r>
            <a:r>
              <a:rPr lang="zh-CN" altLang="en-US" dirty="0" smtClean="0"/>
              <a:t>点：不适用于流形这样的非线性空间</a:t>
            </a:r>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a:p>
        </p:txBody>
      </p:sp>
      <p:pic>
        <p:nvPicPr>
          <p:cNvPr id="5" name="Picture 4"/>
          <p:cNvPicPr>
            <a:picLocks noChangeAspect="1"/>
          </p:cNvPicPr>
          <p:nvPr/>
        </p:nvPicPr>
        <p:blipFill>
          <a:blip r:embed="rId3"/>
          <a:stretch>
            <a:fillRect/>
          </a:stretch>
        </p:blipFill>
        <p:spPr>
          <a:xfrm>
            <a:off x="1847685" y="2425568"/>
            <a:ext cx="7546572" cy="2877952"/>
          </a:xfrm>
          <a:prstGeom prst="rect">
            <a:avLst/>
          </a:prstGeom>
        </p:spPr>
      </p:pic>
    </p:spTree>
    <p:extLst>
      <p:ext uri="{BB962C8B-B14F-4D97-AF65-F5344CB8AC3E}">
        <p14:creationId xmlns:p14="http://schemas.microsoft.com/office/powerpoint/2010/main" val="1576977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66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47788"/>
            <a:ext cx="10515600" cy="5337825"/>
          </a:xfrm>
        </p:spPr>
        <p:txBody>
          <a:bodyPr/>
          <a:lstStyle/>
          <a:p>
            <a:r>
              <a:rPr lang="zh-CN" altLang="en-US" dirty="0" smtClean="0"/>
              <a:t>小概率事件：</a:t>
            </a:r>
            <a:endParaRPr lang="en-US" altLang="zh-CN" dirty="0" smtClean="0"/>
          </a:p>
          <a:p>
            <a:pPr lvl="1"/>
            <a:r>
              <a:rPr lang="zh-CN" altLang="en-US" dirty="0" smtClean="0"/>
              <a:t>从概率分布的角度看，异常点是一个在数据的概率分布模型中具有低概率的对象，也就是说概率小于某个阈值的就认为是异常点。</a:t>
            </a:r>
            <a:endParaRPr lang="en-US" altLang="zh-CN" dirty="0" smtClean="0"/>
          </a:p>
          <a:p>
            <a:pPr lvl="2"/>
            <a:r>
              <a:rPr lang="zh-CN" altLang="en-US" dirty="0" smtClean="0"/>
              <a:t>单变量正态分布的异常点常采用</a:t>
            </a:r>
            <a:r>
              <a:rPr lang="en-US" altLang="zh-CN" dirty="0" smtClean="0"/>
              <a:t>3-sigma</a:t>
            </a:r>
            <a:r>
              <a:rPr lang="zh-CN" altLang="en-US" dirty="0" smtClean="0"/>
              <a:t>检测（本质就是小概率事件）。其实对于任意的或未知的单变量概率分布，可以借助切比雪夫不等式做异常检测。该不等式的意义就是说当</a:t>
            </a:r>
            <a:r>
              <a:rPr lang="en-US" dirty="0" smtClean="0"/>
              <a:t>|x-u|</a:t>
            </a:r>
            <a:r>
              <a:rPr lang="en-US" altLang="zh-CN" dirty="0" smtClean="0"/>
              <a:t>&gt;=k</a:t>
            </a:r>
            <a:r>
              <a:rPr lang="el-GR" dirty="0" smtClean="0"/>
              <a:t>σ</a:t>
            </a:r>
            <a:r>
              <a:rPr lang="zh-CN" altLang="en-US" dirty="0" smtClean="0"/>
              <a:t>即样本</a:t>
            </a:r>
            <a:r>
              <a:rPr lang="en-US" altLang="zh-CN" dirty="0" smtClean="0"/>
              <a:t>x</a:t>
            </a:r>
            <a:r>
              <a:rPr lang="zh-CN" altLang="en-US" dirty="0" smtClean="0"/>
              <a:t>与均值的距离大于</a:t>
            </a:r>
            <a:r>
              <a:rPr lang="en-US" altLang="zh-CN" dirty="0" smtClean="0"/>
              <a:t>k</a:t>
            </a:r>
            <a:r>
              <a:rPr lang="zh-CN" altLang="en-US" dirty="0" smtClean="0"/>
              <a:t>个标</a:t>
            </a:r>
            <a:r>
              <a:rPr lang="zh-CN" altLang="en-US" dirty="0"/>
              <a:t>准</a:t>
            </a:r>
            <a:r>
              <a:rPr lang="zh-CN" altLang="en-US" dirty="0" smtClean="0"/>
              <a:t>差的话，可以认为是异常点。</a:t>
            </a:r>
            <a:endParaRPr lang="en-US" altLang="zh-CN" dirty="0" smtClean="0"/>
          </a:p>
          <a:p>
            <a:pPr lvl="2"/>
            <a:r>
              <a:rPr lang="zh-CN" altLang="en-US" dirty="0" smtClean="0"/>
              <a:t>对于多变量的已知的概率分布，利用历史数据集计算概率分布的参数比如均值和方差，然后把测试样本带入概率分布公式来计算概率，最后通过阈值来判定异常点。</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559" y="4340994"/>
            <a:ext cx="4244741" cy="2242686"/>
          </a:xfrm>
          <a:prstGeom prst="rect">
            <a:avLst/>
          </a:prstGeom>
        </p:spPr>
      </p:pic>
      <p:pic>
        <p:nvPicPr>
          <p:cNvPr id="6" name="Picture 5"/>
          <p:cNvPicPr>
            <a:picLocks noChangeAspect="1"/>
          </p:cNvPicPr>
          <p:nvPr/>
        </p:nvPicPr>
        <p:blipFill>
          <a:blip r:embed="rId4"/>
          <a:stretch>
            <a:fillRect/>
          </a:stretch>
        </p:blipFill>
        <p:spPr>
          <a:xfrm>
            <a:off x="7113068" y="4340994"/>
            <a:ext cx="4240731" cy="2242686"/>
          </a:xfrm>
          <a:prstGeom prst="rect">
            <a:avLst/>
          </a:prstGeom>
        </p:spPr>
      </p:pic>
    </p:spTree>
    <p:extLst>
      <p:ext uri="{BB962C8B-B14F-4D97-AF65-F5344CB8AC3E}">
        <p14:creationId xmlns:p14="http://schemas.microsoft.com/office/powerpoint/2010/main" val="334156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a:xfrm>
            <a:off x="838200" y="1690688"/>
            <a:ext cx="10515600" cy="5027746"/>
          </a:xfrm>
        </p:spPr>
        <p:txBody>
          <a:bodyPr/>
          <a:lstStyle/>
          <a:p>
            <a:r>
              <a:rPr lang="zh-CN" altLang="en-US" dirty="0" smtClean="0"/>
              <a:t>箱线图</a:t>
            </a:r>
            <a:r>
              <a:rPr lang="en-US" altLang="zh-CN" dirty="0" smtClean="0"/>
              <a:t>: </a:t>
            </a:r>
          </a:p>
          <a:p>
            <a:pPr lvl="1"/>
            <a:r>
              <a:rPr lang="zh-CN" altLang="en-US" dirty="0" smtClean="0"/>
              <a:t>当没有办法获得数据的概率分布时，可以考虑使用箱线图来可视化并做异常检测。</a:t>
            </a:r>
            <a:endParaRPr lang="en-US" altLang="zh-CN" dirty="0" smtClean="0"/>
          </a:p>
          <a:p>
            <a:pPr lvl="1"/>
            <a:r>
              <a:rPr lang="zh-CN" altLang="en-US" dirty="0" smtClean="0"/>
              <a:t>本质上是单变量分位数异常检测。</a:t>
            </a:r>
            <a:endParaRPr lang="en-US" altLang="zh-CN" dirty="0" smtClean="0"/>
          </a:p>
          <a:p>
            <a:endParaRPr lang="en-US" dirty="0"/>
          </a:p>
        </p:txBody>
      </p:sp>
      <p:pic>
        <p:nvPicPr>
          <p:cNvPr id="4" name="Picture 3"/>
          <p:cNvPicPr>
            <a:picLocks noChangeAspect="1"/>
          </p:cNvPicPr>
          <p:nvPr/>
        </p:nvPicPr>
        <p:blipFill>
          <a:blip r:embed="rId2"/>
          <a:stretch>
            <a:fillRect/>
          </a:stretch>
        </p:blipFill>
        <p:spPr>
          <a:xfrm>
            <a:off x="2011680" y="3321924"/>
            <a:ext cx="8306601" cy="3242505"/>
          </a:xfrm>
          <a:prstGeom prst="rect">
            <a:avLst/>
          </a:prstGeom>
        </p:spPr>
      </p:pic>
    </p:spTree>
    <p:extLst>
      <p:ext uri="{BB962C8B-B14F-4D97-AF65-F5344CB8AC3E}">
        <p14:creationId xmlns:p14="http://schemas.microsoft.com/office/powerpoint/2010/main" val="277336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00745"/>
          </a:xfrm>
        </p:spPr>
        <p:txBody>
          <a:bodyPr/>
          <a:lstStyle/>
          <a:p>
            <a:r>
              <a:rPr lang="zh-CN" altLang="en-US" dirty="0"/>
              <a:t>基于相似度度量的技术（指的是基于距离，角度或者密度的异常检测技术）</a:t>
            </a:r>
            <a:endParaRPr lang="en-US" dirty="0"/>
          </a:p>
        </p:txBody>
      </p:sp>
      <p:sp>
        <p:nvSpPr>
          <p:cNvPr id="3" name="Content Placeholder 2"/>
          <p:cNvSpPr>
            <a:spLocks noGrp="1"/>
          </p:cNvSpPr>
          <p:nvPr>
            <p:ph idx="1"/>
          </p:nvPr>
        </p:nvSpPr>
        <p:spPr>
          <a:xfrm>
            <a:off x="838200" y="2125362"/>
            <a:ext cx="10515600" cy="4440331"/>
          </a:xfrm>
        </p:spPr>
        <p:txBody>
          <a:bodyPr>
            <a:normAutofit/>
          </a:bodyPr>
          <a:lstStyle/>
          <a:p>
            <a:r>
              <a:rPr lang="zh-CN" altLang="en-US" dirty="0" smtClean="0"/>
              <a:t>基于</a:t>
            </a:r>
            <a:r>
              <a:rPr lang="en-US" altLang="zh-CN" dirty="0" smtClean="0"/>
              <a:t>KNN</a:t>
            </a:r>
            <a:r>
              <a:rPr lang="zh-CN" altLang="en-US" dirty="0" smtClean="0"/>
              <a:t>最近邻的方法：</a:t>
            </a:r>
            <a:endParaRPr lang="en-US" altLang="zh-CN" dirty="0" smtClean="0"/>
          </a:p>
          <a:p>
            <a:pPr lvl="1"/>
            <a:r>
              <a:rPr lang="zh-CN" altLang="en-US" dirty="0" smtClean="0"/>
              <a:t>本质上是基于距离的，假设异常是那些远离大部分对象的对象。</a:t>
            </a:r>
            <a:endParaRPr lang="en-US" altLang="zh-CN" dirty="0" smtClean="0"/>
          </a:p>
          <a:p>
            <a:endParaRPr lang="en-US" dirty="0"/>
          </a:p>
          <a:p>
            <a:endParaRPr lang="en-US" dirty="0" smtClean="0"/>
          </a:p>
          <a:p>
            <a:endParaRPr lang="en-US" dirty="0"/>
          </a:p>
          <a:p>
            <a:pPr lvl="1"/>
            <a:endParaRPr lang="en-US" altLang="zh-CN" dirty="0" smtClean="0"/>
          </a:p>
          <a:p>
            <a:pPr lvl="1"/>
            <a:r>
              <a:rPr lang="zh-CN" altLang="en-US" dirty="0" smtClean="0"/>
              <a:t>缺点：</a:t>
            </a:r>
            <a:endParaRPr lang="en-US" altLang="zh-CN" dirty="0" smtClean="0"/>
          </a:p>
          <a:p>
            <a:pPr lvl="2"/>
            <a:r>
              <a:rPr lang="zh-CN" altLang="en-US" dirty="0" smtClean="0"/>
              <a:t>结果对超参数</a:t>
            </a:r>
            <a:r>
              <a:rPr lang="en-US" altLang="zh-CN" dirty="0" smtClean="0"/>
              <a:t>k</a:t>
            </a:r>
            <a:r>
              <a:rPr lang="zh-CN" altLang="en-US" dirty="0" smtClean="0"/>
              <a:t>很敏感；</a:t>
            </a:r>
            <a:endParaRPr lang="en-US" altLang="zh-CN" dirty="0" smtClean="0"/>
          </a:p>
          <a:p>
            <a:pPr lvl="2"/>
            <a:r>
              <a:rPr lang="zh-CN" altLang="en-US" dirty="0" smtClean="0"/>
              <a:t>不能处理具有不同密度区域的数据集。</a:t>
            </a:r>
            <a:endParaRPr lang="en-US" altLang="zh-CN" dirty="0" smtClean="0"/>
          </a:p>
        </p:txBody>
      </p:sp>
      <p:pic>
        <p:nvPicPr>
          <p:cNvPr id="4" name="Picture 3"/>
          <p:cNvPicPr>
            <a:picLocks noChangeAspect="1"/>
          </p:cNvPicPr>
          <p:nvPr/>
        </p:nvPicPr>
        <p:blipFill>
          <a:blip r:embed="rId3"/>
          <a:stretch>
            <a:fillRect/>
          </a:stretch>
        </p:blipFill>
        <p:spPr>
          <a:xfrm>
            <a:off x="1638300" y="3163330"/>
            <a:ext cx="8915400" cy="1408670"/>
          </a:xfrm>
          <a:prstGeom prst="rect">
            <a:avLst/>
          </a:prstGeom>
        </p:spPr>
      </p:pic>
    </p:spTree>
    <p:extLst>
      <p:ext uri="{BB962C8B-B14F-4D97-AF65-F5344CB8AC3E}">
        <p14:creationId xmlns:p14="http://schemas.microsoft.com/office/powerpoint/2010/main" val="2593895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7006"/>
          </a:xfrm>
        </p:spPr>
        <p:txBody>
          <a:bodyPr/>
          <a:lstStyle/>
          <a:p>
            <a:r>
              <a:rPr lang="zh-CN" altLang="en-US" dirty="0" smtClean="0"/>
              <a:t>议程</a:t>
            </a:r>
            <a:endParaRPr lang="en-US" dirty="0"/>
          </a:p>
        </p:txBody>
      </p:sp>
      <p:sp>
        <p:nvSpPr>
          <p:cNvPr id="3" name="Content Placeholder 2"/>
          <p:cNvSpPr>
            <a:spLocks noGrp="1"/>
          </p:cNvSpPr>
          <p:nvPr>
            <p:ph idx="1"/>
          </p:nvPr>
        </p:nvSpPr>
        <p:spPr>
          <a:xfrm>
            <a:off x="838200" y="1389185"/>
            <a:ext cx="10515600" cy="5468815"/>
          </a:xfrm>
        </p:spPr>
        <p:txBody>
          <a:bodyPr>
            <a:normAutofit fontScale="92500" lnSpcReduction="20000"/>
          </a:bodyPr>
          <a:lstStyle/>
          <a:p>
            <a:r>
              <a:rPr lang="zh-CN" altLang="en-US" dirty="0" smtClean="0"/>
              <a:t>异常检测概览</a:t>
            </a:r>
            <a:endParaRPr lang="en-US" altLang="zh-CN" dirty="0" smtClean="0"/>
          </a:p>
          <a:p>
            <a:pPr lvl="1"/>
            <a:r>
              <a:rPr lang="zh-CN" altLang="en-US" dirty="0" smtClean="0"/>
              <a:t>异常检测的应用场景</a:t>
            </a:r>
            <a:endParaRPr lang="en-US" altLang="zh-CN" dirty="0" smtClean="0"/>
          </a:p>
          <a:p>
            <a:pPr lvl="1"/>
            <a:r>
              <a:rPr lang="zh-CN" altLang="en-US" dirty="0" smtClean="0"/>
              <a:t>什么是异常以及什么是异常检测？</a:t>
            </a:r>
            <a:endParaRPr lang="en-US" altLang="zh-CN" dirty="0" smtClean="0"/>
          </a:p>
          <a:p>
            <a:pPr lvl="1"/>
            <a:r>
              <a:rPr lang="zh-CN" altLang="en-US" dirty="0"/>
              <a:t>异</a:t>
            </a:r>
            <a:r>
              <a:rPr lang="zh-CN" altLang="en-US" dirty="0" smtClean="0"/>
              <a:t>常的成因以及类型</a:t>
            </a:r>
          </a:p>
          <a:p>
            <a:pPr lvl="1"/>
            <a:r>
              <a:rPr lang="zh-CN" altLang="en-US" dirty="0" smtClean="0"/>
              <a:t>异常检测的作用</a:t>
            </a:r>
            <a:endParaRPr lang="en-US" altLang="zh-CN" dirty="0" smtClean="0"/>
          </a:p>
          <a:p>
            <a:pPr lvl="1"/>
            <a:r>
              <a:rPr lang="zh-CN" altLang="en-US" dirty="0" smtClean="0"/>
              <a:t>异</a:t>
            </a:r>
            <a:r>
              <a:rPr lang="zh-CN" altLang="en-US" dirty="0"/>
              <a:t>常检</a:t>
            </a:r>
            <a:r>
              <a:rPr lang="zh-CN" altLang="en-US" dirty="0" smtClean="0"/>
              <a:t>测的难点以及挑战</a:t>
            </a:r>
            <a:endParaRPr lang="en-US" altLang="zh-CN" dirty="0" smtClean="0"/>
          </a:p>
          <a:p>
            <a:r>
              <a:rPr lang="zh-CN" altLang="en-US" dirty="0"/>
              <a:t>通用异常检测方</a:t>
            </a:r>
            <a:r>
              <a:rPr lang="zh-CN" altLang="en-US" dirty="0" smtClean="0"/>
              <a:t>法</a:t>
            </a:r>
            <a:endParaRPr lang="en-US" altLang="zh-CN" dirty="0" smtClean="0"/>
          </a:p>
          <a:p>
            <a:pPr lvl="1"/>
            <a:r>
              <a:rPr lang="zh-CN" altLang="en-US" dirty="0"/>
              <a:t>基于经验，规则或者与外部数据关</a:t>
            </a:r>
            <a:r>
              <a:rPr lang="zh-CN" altLang="en-US" dirty="0" smtClean="0"/>
              <a:t>联</a:t>
            </a:r>
            <a:endParaRPr lang="en-US" altLang="zh-CN" dirty="0" smtClean="0"/>
          </a:p>
          <a:p>
            <a:pPr lvl="1"/>
            <a:r>
              <a:rPr lang="zh-CN" altLang="en-US" dirty="0"/>
              <a:t>基于统计的方</a:t>
            </a:r>
            <a:r>
              <a:rPr lang="zh-CN" altLang="en-US" dirty="0" smtClean="0"/>
              <a:t>法</a:t>
            </a:r>
            <a:endParaRPr lang="en-US" altLang="zh-CN" dirty="0" smtClean="0"/>
          </a:p>
          <a:p>
            <a:pPr lvl="1"/>
            <a:r>
              <a:rPr lang="zh-CN" altLang="en-US" dirty="0"/>
              <a:t>基于相似度度量的技</a:t>
            </a:r>
            <a:r>
              <a:rPr lang="zh-CN" altLang="en-US" dirty="0" smtClean="0"/>
              <a:t>术</a:t>
            </a:r>
            <a:endParaRPr lang="en-US" altLang="zh-CN" dirty="0" smtClean="0"/>
          </a:p>
          <a:p>
            <a:pPr lvl="1"/>
            <a:r>
              <a:rPr lang="zh-CN" altLang="en-US" dirty="0"/>
              <a:t>基于聚类的方</a:t>
            </a:r>
            <a:r>
              <a:rPr lang="zh-CN" altLang="en-US" dirty="0" smtClean="0"/>
              <a:t>法</a:t>
            </a:r>
            <a:endParaRPr lang="en-US" altLang="zh-CN" dirty="0" smtClean="0"/>
          </a:p>
          <a:p>
            <a:pPr lvl="1"/>
            <a:r>
              <a:rPr lang="zh-CN" altLang="en-US" dirty="0"/>
              <a:t>基于图的技</a:t>
            </a:r>
            <a:r>
              <a:rPr lang="zh-CN" altLang="en-US" dirty="0" smtClean="0"/>
              <a:t>术</a:t>
            </a:r>
            <a:endParaRPr lang="en-US" altLang="zh-CN" dirty="0" smtClean="0"/>
          </a:p>
          <a:p>
            <a:pPr lvl="1"/>
            <a:r>
              <a:rPr lang="zh-CN" altLang="en-US" dirty="0"/>
              <a:t>基于</a:t>
            </a:r>
            <a:r>
              <a:rPr lang="en-US" altLang="zh-CN" dirty="0"/>
              <a:t>PCA</a:t>
            </a:r>
            <a:r>
              <a:rPr lang="zh-CN" altLang="en-US" dirty="0"/>
              <a:t>的异常检</a:t>
            </a:r>
            <a:r>
              <a:rPr lang="zh-CN" altLang="en-US" dirty="0" smtClean="0"/>
              <a:t>测</a:t>
            </a:r>
            <a:endParaRPr lang="en-US" altLang="zh-CN" dirty="0" smtClean="0"/>
          </a:p>
          <a:p>
            <a:pPr lvl="1"/>
            <a:r>
              <a:rPr lang="zh-CN" altLang="en-US" dirty="0"/>
              <a:t>基于</a:t>
            </a:r>
            <a:r>
              <a:rPr lang="en-US" altLang="zh-CN" dirty="0" err="1"/>
              <a:t>oneClass</a:t>
            </a:r>
            <a:r>
              <a:rPr lang="en-US" altLang="zh-CN" dirty="0"/>
              <a:t>-SVM</a:t>
            </a:r>
            <a:r>
              <a:rPr lang="zh-CN" altLang="en-US" dirty="0"/>
              <a:t>的异常检</a:t>
            </a:r>
            <a:r>
              <a:rPr lang="zh-CN" altLang="en-US" dirty="0" smtClean="0"/>
              <a:t>测</a:t>
            </a:r>
            <a:endParaRPr lang="en-US" altLang="zh-CN" dirty="0" smtClean="0"/>
          </a:p>
          <a:p>
            <a:pPr lvl="1"/>
            <a:r>
              <a:rPr lang="zh-CN" altLang="en-US" dirty="0"/>
              <a:t>基于画像</a:t>
            </a:r>
            <a:r>
              <a:rPr lang="en-US" altLang="zh-CN" dirty="0"/>
              <a:t>profile</a:t>
            </a:r>
            <a:r>
              <a:rPr lang="zh-CN" altLang="en-US" dirty="0"/>
              <a:t>的方</a:t>
            </a:r>
            <a:r>
              <a:rPr lang="zh-CN" altLang="en-US" dirty="0" smtClean="0"/>
              <a:t>法</a:t>
            </a:r>
            <a:endParaRPr lang="en-US" altLang="zh-CN" dirty="0" smtClean="0"/>
          </a:p>
          <a:p>
            <a:pPr lvl="1"/>
            <a:r>
              <a:rPr lang="zh-CN" altLang="en-US" dirty="0"/>
              <a:t>基于</a:t>
            </a:r>
            <a:r>
              <a:rPr lang="en-US" altLang="zh-CN" dirty="0"/>
              <a:t>tree</a:t>
            </a:r>
            <a:r>
              <a:rPr lang="zh-CN" altLang="en-US" dirty="0"/>
              <a:t>的异常检</a:t>
            </a:r>
            <a:r>
              <a:rPr lang="zh-CN" altLang="en-US" dirty="0" smtClean="0"/>
              <a:t>测</a:t>
            </a:r>
            <a:endParaRPr lang="en-US" altLang="zh-CN" dirty="0" smtClean="0"/>
          </a:p>
          <a:p>
            <a:pPr lvl="1"/>
            <a:r>
              <a:rPr lang="zh-CN" altLang="en-US" dirty="0"/>
              <a:t>基于图像的异常检测</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dirty="0"/>
          </a:p>
        </p:txBody>
      </p:sp>
    </p:spTree>
    <p:extLst>
      <p:ext uri="{BB962C8B-B14F-4D97-AF65-F5344CB8AC3E}">
        <p14:creationId xmlns:p14="http://schemas.microsoft.com/office/powerpoint/2010/main" val="641518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970"/>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02464"/>
            <a:ext cx="10515600" cy="4993208"/>
          </a:xfrm>
        </p:spPr>
        <p:txBody>
          <a:bodyPr/>
          <a:lstStyle/>
          <a:p>
            <a:r>
              <a:rPr lang="zh-CN" altLang="en-US" dirty="0" smtClean="0"/>
              <a:t>基于角度的方法：</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76462"/>
            <a:ext cx="3633551" cy="2675224"/>
          </a:xfrm>
          <a:prstGeom prst="rect">
            <a:avLst/>
          </a:prstGeom>
        </p:spPr>
      </p:pic>
      <p:pic>
        <p:nvPicPr>
          <p:cNvPr id="5" name="Picture 4"/>
          <p:cNvPicPr>
            <a:picLocks noChangeAspect="1"/>
          </p:cNvPicPr>
          <p:nvPr/>
        </p:nvPicPr>
        <p:blipFill>
          <a:blip r:embed="rId3"/>
          <a:stretch>
            <a:fillRect/>
          </a:stretch>
        </p:blipFill>
        <p:spPr>
          <a:xfrm>
            <a:off x="4870554" y="2256540"/>
            <a:ext cx="6483246" cy="3694555"/>
          </a:xfrm>
          <a:prstGeom prst="rect">
            <a:avLst/>
          </a:prstGeom>
        </p:spPr>
      </p:pic>
    </p:spTree>
    <p:extLst>
      <p:ext uri="{BB962C8B-B14F-4D97-AF65-F5344CB8AC3E}">
        <p14:creationId xmlns:p14="http://schemas.microsoft.com/office/powerpoint/2010/main" val="196430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20570"/>
            <a:ext cx="10515600" cy="4556393"/>
          </a:xfrm>
        </p:spPr>
        <p:txBody>
          <a:bodyPr>
            <a:normAutofit/>
          </a:bodyPr>
          <a:lstStyle/>
          <a:p>
            <a:r>
              <a:rPr lang="zh-CN" altLang="en-US" dirty="0" smtClean="0"/>
              <a:t>基于密度的方法：</a:t>
            </a:r>
            <a:endParaRPr lang="en-US" altLang="zh-CN" dirty="0" smtClean="0"/>
          </a:p>
          <a:p>
            <a:pPr lvl="1"/>
            <a:r>
              <a:rPr lang="zh-CN" altLang="en-US" dirty="0" smtClean="0"/>
              <a:t>从基于密度的观点来说，异常点是在低密度区域中的对象（这个也是基于密度的异常检测的假设），因此</a:t>
            </a:r>
            <a:r>
              <a:rPr lang="zh-CN" altLang="en-US" b="1" dirty="0" smtClean="0"/>
              <a:t>一个对象的异常得分反比于该对象周围的密度。</a:t>
            </a:r>
            <a:r>
              <a:rPr lang="zh-CN" altLang="en-US" dirty="0" smtClean="0"/>
              <a:t/>
            </a:r>
            <a:br>
              <a:rPr lang="zh-CN" altLang="en-US" dirty="0" smtClean="0"/>
            </a:br>
            <a:r>
              <a:rPr lang="zh-CN" altLang="en-US" dirty="0" smtClean="0"/>
              <a:t>密度通常用邻近度定义，一种常用的定义密度的方法是：定义密度为到</a:t>
            </a:r>
            <a:r>
              <a:rPr lang="en-US" altLang="zh-CN" dirty="0" smtClean="0"/>
              <a:t>k</a:t>
            </a:r>
            <a:r>
              <a:rPr lang="zh-CN" altLang="en-US" dirty="0" smtClean="0"/>
              <a:t>个最近邻的平均距离的倒数，如果该距离小，则密度高，反之亦然。如下式所示：</a:t>
            </a:r>
            <a:endParaRPr lang="en-US" altLang="zh-CN" dirty="0" smtClean="0"/>
          </a:p>
          <a:p>
            <a:pPr lvl="2"/>
            <a:endParaRPr lang="en-US" dirty="0"/>
          </a:p>
          <a:p>
            <a:pPr lvl="2"/>
            <a:endParaRPr lang="en-US" dirty="0" smtClean="0"/>
          </a:p>
          <a:p>
            <a:pPr lvl="2"/>
            <a:endParaRPr lang="en-US" altLang="zh-CN" dirty="0" smtClean="0"/>
          </a:p>
          <a:p>
            <a:pPr lvl="3"/>
            <a:endParaRPr lang="en-US" altLang="zh-CN" dirty="0" smtClean="0"/>
          </a:p>
          <a:p>
            <a:pPr lvl="3"/>
            <a:endParaRPr lang="en-US" altLang="zh-CN" dirty="0"/>
          </a:p>
          <a:p>
            <a:pPr lvl="3"/>
            <a:r>
              <a:rPr lang="zh-CN" altLang="en-US" dirty="0" smtClean="0"/>
              <a:t>其中，</a:t>
            </a:r>
            <a:r>
              <a:rPr lang="en-US" altLang="zh-CN" dirty="0" smtClean="0"/>
              <a:t>N(</a:t>
            </a:r>
            <a:r>
              <a:rPr lang="en-US" altLang="zh-CN" dirty="0" err="1" smtClean="0"/>
              <a:t>x,k</a:t>
            </a:r>
            <a:r>
              <a:rPr lang="en-US" altLang="zh-CN" dirty="0" smtClean="0"/>
              <a:t>)</a:t>
            </a:r>
            <a:r>
              <a:rPr lang="zh-CN" altLang="en-US" dirty="0" smtClean="0"/>
              <a:t>是包含</a:t>
            </a:r>
            <a:r>
              <a:rPr lang="en-US" altLang="zh-CN" dirty="0" smtClean="0"/>
              <a:t>x</a:t>
            </a:r>
            <a:r>
              <a:rPr lang="zh-CN" altLang="en-US" dirty="0" smtClean="0"/>
              <a:t>的</a:t>
            </a:r>
            <a:r>
              <a:rPr lang="en-US" altLang="zh-CN" dirty="0" smtClean="0"/>
              <a:t>k</a:t>
            </a:r>
            <a:r>
              <a:rPr lang="zh-CN" altLang="en-US" dirty="0" smtClean="0"/>
              <a:t>最近邻的集合，</a:t>
            </a:r>
            <a:r>
              <a:rPr lang="en-US" altLang="zh-CN" dirty="0" smtClean="0"/>
              <a:t>|N(</a:t>
            </a:r>
            <a:r>
              <a:rPr lang="en-US" altLang="zh-CN" dirty="0" err="1" smtClean="0"/>
              <a:t>x,k</a:t>
            </a:r>
            <a:r>
              <a:rPr lang="en-US" altLang="zh-CN" dirty="0" smtClean="0"/>
              <a:t>)|</a:t>
            </a:r>
            <a:r>
              <a:rPr lang="zh-CN" altLang="en-US" dirty="0" smtClean="0"/>
              <a:t>是该集合的大小，而</a:t>
            </a:r>
            <a:r>
              <a:rPr lang="en-US" altLang="zh-CN" dirty="0" smtClean="0"/>
              <a:t>y</a:t>
            </a:r>
            <a:r>
              <a:rPr lang="zh-CN" altLang="en-US" dirty="0" smtClean="0"/>
              <a:t>是一个最近邻。</a:t>
            </a:r>
            <a:endParaRPr lang="en-US" altLang="zh-CN" dirty="0" smtClean="0"/>
          </a:p>
          <a:p>
            <a:pPr lvl="2"/>
            <a:endParaRPr lang="en-US" dirty="0"/>
          </a:p>
        </p:txBody>
      </p:sp>
      <p:pic>
        <p:nvPicPr>
          <p:cNvPr id="5" name="Picture 4"/>
          <p:cNvPicPr>
            <a:picLocks noChangeAspect="1"/>
          </p:cNvPicPr>
          <p:nvPr/>
        </p:nvPicPr>
        <p:blipFill>
          <a:blip r:embed="rId2"/>
          <a:stretch>
            <a:fillRect/>
          </a:stretch>
        </p:blipFill>
        <p:spPr>
          <a:xfrm>
            <a:off x="3581646" y="3898766"/>
            <a:ext cx="5227376" cy="1492944"/>
          </a:xfrm>
          <a:prstGeom prst="rect">
            <a:avLst/>
          </a:prstGeom>
        </p:spPr>
      </p:pic>
    </p:spTree>
    <p:extLst>
      <p:ext uri="{BB962C8B-B14F-4D97-AF65-F5344CB8AC3E}">
        <p14:creationId xmlns:p14="http://schemas.microsoft.com/office/powerpoint/2010/main" val="1584185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3891"/>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99016"/>
            <a:ext cx="10515600" cy="5066676"/>
          </a:xfrm>
        </p:spPr>
        <p:txBody>
          <a:bodyPr/>
          <a:lstStyle/>
          <a:p>
            <a:pPr lvl="1"/>
            <a:r>
              <a:rPr lang="en-US" dirty="0" smtClean="0"/>
              <a:t>Local Outlier Factor</a:t>
            </a:r>
            <a:r>
              <a:rPr lang="en-US" altLang="zh-CN" dirty="0" smtClean="0"/>
              <a:t>(LOF)</a:t>
            </a:r>
            <a:r>
              <a:rPr lang="zh-CN" altLang="en-US" dirty="0" smtClean="0"/>
              <a:t> 局部异常因子算法</a:t>
            </a:r>
            <a:endParaRPr lang="en-US" altLang="zh-CN" dirty="0" smtClean="0"/>
          </a:p>
          <a:p>
            <a:pPr lvl="2"/>
            <a:r>
              <a:rPr lang="en-US" altLang="zh-CN" dirty="0" smtClean="0"/>
              <a:t>LOF</a:t>
            </a:r>
            <a:r>
              <a:rPr lang="zh-CN" altLang="en-US" dirty="0" smtClean="0"/>
              <a:t>算法是一种无监督的异常检测方法，它计算给定数据点相对于其邻居的局部密度。每个样本的异常分数称为局部异常因子（即局部相对密度）。局部性由</a:t>
            </a:r>
            <a:r>
              <a:rPr lang="en-US" altLang="zh-CN" dirty="0" smtClean="0"/>
              <a:t>k</a:t>
            </a:r>
            <a:r>
              <a:rPr lang="zh-CN" altLang="en-US" dirty="0" smtClean="0"/>
              <a:t>近邻给出，并使用距离估计局部密度。</a:t>
            </a:r>
            <a:endParaRPr lang="en-US" altLang="zh-CN" dirty="0" smtClean="0"/>
          </a:p>
          <a:p>
            <a:pPr lvl="8"/>
            <a:endParaRPr lang="en-US" altLang="zh-CN" dirty="0" smtClean="0"/>
          </a:p>
          <a:p>
            <a:pPr lvl="8"/>
            <a:r>
              <a:rPr lang="zh-CN" altLang="en-US" dirty="0" smtClean="0"/>
              <a:t>如果数据点 </a:t>
            </a:r>
            <a:r>
              <a:rPr lang="en-US" altLang="zh-CN" dirty="0" smtClean="0"/>
              <a:t>p </a:t>
            </a:r>
            <a:r>
              <a:rPr lang="zh-CN" altLang="en-US" dirty="0" smtClean="0"/>
              <a:t>的 </a:t>
            </a:r>
            <a:r>
              <a:rPr lang="en-US" altLang="zh-CN" dirty="0" smtClean="0"/>
              <a:t>LOF </a:t>
            </a:r>
            <a:r>
              <a:rPr lang="zh-CN" altLang="en-US" dirty="0" smtClean="0"/>
              <a:t>得分在</a:t>
            </a:r>
            <a:r>
              <a:rPr lang="en-US" altLang="zh-CN" dirty="0" smtClean="0"/>
              <a:t>1</a:t>
            </a:r>
            <a:r>
              <a:rPr lang="zh-CN" altLang="en-US" dirty="0" smtClean="0"/>
              <a:t>附近，表明数据点</a:t>
            </a:r>
            <a:r>
              <a:rPr lang="en-US" altLang="zh-CN" dirty="0" smtClean="0"/>
              <a:t>p</a:t>
            </a:r>
            <a:r>
              <a:rPr lang="zh-CN" altLang="en-US" dirty="0" smtClean="0"/>
              <a:t>的局部密度跟它的邻居们差不多；如果数据点 </a:t>
            </a:r>
            <a:r>
              <a:rPr lang="en-US" altLang="zh-CN" dirty="0" smtClean="0"/>
              <a:t>p </a:t>
            </a:r>
            <a:r>
              <a:rPr lang="zh-CN" altLang="en-US" dirty="0" smtClean="0"/>
              <a:t>的 </a:t>
            </a:r>
            <a:r>
              <a:rPr lang="en-US" altLang="zh-CN" dirty="0" smtClean="0"/>
              <a:t>LOF </a:t>
            </a:r>
            <a:r>
              <a:rPr lang="zh-CN" altLang="en-US" dirty="0" smtClean="0"/>
              <a:t>得分小于</a:t>
            </a:r>
            <a:r>
              <a:rPr lang="en-US" altLang="zh-CN" dirty="0" smtClean="0"/>
              <a:t>1</a:t>
            </a:r>
            <a:r>
              <a:rPr lang="zh-CN" altLang="en-US" dirty="0" smtClean="0"/>
              <a:t>，表明数据点</a:t>
            </a:r>
            <a:r>
              <a:rPr lang="en-US" altLang="zh-CN" dirty="0" smtClean="0"/>
              <a:t>p</a:t>
            </a:r>
            <a:r>
              <a:rPr lang="zh-CN" altLang="en-US" dirty="0" smtClean="0"/>
              <a:t>处在一个相对密集的区域，不像是一个异常点；如果数据点 </a:t>
            </a:r>
            <a:r>
              <a:rPr lang="en-US" altLang="zh-CN" dirty="0" smtClean="0"/>
              <a:t>p </a:t>
            </a:r>
            <a:r>
              <a:rPr lang="zh-CN" altLang="en-US" dirty="0" smtClean="0"/>
              <a:t>的 </a:t>
            </a:r>
            <a:r>
              <a:rPr lang="en-US" altLang="zh-CN" dirty="0" smtClean="0"/>
              <a:t>LOF </a:t>
            </a:r>
            <a:r>
              <a:rPr lang="zh-CN" altLang="en-US" dirty="0" smtClean="0"/>
              <a:t>得分远大于</a:t>
            </a:r>
            <a:r>
              <a:rPr lang="en-US" altLang="zh-CN" dirty="0" smtClean="0"/>
              <a:t>1</a:t>
            </a:r>
            <a:r>
              <a:rPr lang="zh-CN" altLang="en-US" dirty="0" smtClean="0"/>
              <a:t>，表明数据点</a:t>
            </a:r>
            <a:r>
              <a:rPr lang="en-US" altLang="zh-CN" dirty="0" smtClean="0"/>
              <a:t>p</a:t>
            </a:r>
            <a:r>
              <a:rPr lang="zh-CN" altLang="en-US" dirty="0" smtClean="0"/>
              <a:t>跟其他点比较疏远，很有可能是一个异常点。</a:t>
            </a:r>
            <a:endParaRPr lang="en-US" altLang="zh-CN" dirty="0" smtClean="0"/>
          </a:p>
          <a:p>
            <a:pPr lvl="8"/>
            <a:r>
              <a:rPr lang="en-US" altLang="zh-CN" dirty="0" smtClean="0"/>
              <a:t>LOF </a:t>
            </a:r>
            <a:r>
              <a:rPr lang="zh-CN" altLang="en-US" dirty="0" smtClean="0"/>
              <a:t>算法需要计算数据点两两之间的距离，造成整个算法时间复杂度为 </a:t>
            </a:r>
            <a:r>
              <a:rPr lang="en-US" altLang="zh-CN" dirty="0" smtClean="0"/>
              <a:t>O(n^2) </a:t>
            </a:r>
            <a:r>
              <a:rPr lang="zh-CN" altLang="en-US" dirty="0" smtClean="0"/>
              <a:t>。为了提高算法效率，后续有算法比如</a:t>
            </a:r>
            <a:r>
              <a:rPr lang="en-US" altLang="zh-CN" dirty="0" err="1" smtClean="0"/>
              <a:t>FastLOF</a:t>
            </a:r>
            <a:r>
              <a:rPr lang="zh-CN" altLang="en-US" dirty="0" smtClean="0"/>
              <a:t>尝试改进。</a:t>
            </a:r>
            <a:endParaRPr lang="en-US" altLang="zh-CN" dirty="0" smtClean="0"/>
          </a:p>
          <a:p>
            <a:pPr lvl="3"/>
            <a:endParaRPr lang="en-US" dirty="0"/>
          </a:p>
        </p:txBody>
      </p:sp>
      <p:pic>
        <p:nvPicPr>
          <p:cNvPr id="6" name="Picture 5"/>
          <p:cNvPicPr>
            <a:picLocks noChangeAspect="1"/>
          </p:cNvPicPr>
          <p:nvPr/>
        </p:nvPicPr>
        <p:blipFill>
          <a:blip r:embed="rId3"/>
          <a:stretch>
            <a:fillRect/>
          </a:stretch>
        </p:blipFill>
        <p:spPr>
          <a:xfrm>
            <a:off x="1020752" y="2815628"/>
            <a:ext cx="3551248" cy="3750064"/>
          </a:xfrm>
          <a:prstGeom prst="rect">
            <a:avLst/>
          </a:prstGeom>
        </p:spPr>
      </p:pic>
    </p:spTree>
    <p:extLst>
      <p:ext uri="{BB962C8B-B14F-4D97-AF65-F5344CB8AC3E}">
        <p14:creationId xmlns:p14="http://schemas.microsoft.com/office/powerpoint/2010/main" val="2887815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4009"/>
          </a:xfrm>
        </p:spPr>
        <p:txBody>
          <a:bodyPr/>
          <a:lstStyle/>
          <a:p>
            <a:r>
              <a:rPr lang="en-US" dirty="0" smtClean="0"/>
              <a:t>Continue……</a:t>
            </a:r>
            <a:endParaRPr lang="en-US" dirty="0"/>
          </a:p>
        </p:txBody>
      </p:sp>
      <p:sp>
        <p:nvSpPr>
          <p:cNvPr id="3" name="Content Placeholder 2"/>
          <p:cNvSpPr>
            <a:spLocks noGrp="1"/>
          </p:cNvSpPr>
          <p:nvPr>
            <p:ph idx="1"/>
          </p:nvPr>
        </p:nvSpPr>
        <p:spPr>
          <a:xfrm>
            <a:off x="838200" y="1319134"/>
            <a:ext cx="10515600" cy="5396459"/>
          </a:xfrm>
        </p:spPr>
        <p:txBody>
          <a:bodyPr/>
          <a:lstStyle/>
          <a:p>
            <a:pPr lvl="1"/>
            <a:r>
              <a:rPr lang="en-US" altLang="zh-CN" dirty="0" smtClean="0"/>
              <a:t>DBSCAN</a:t>
            </a:r>
            <a:r>
              <a:rPr lang="zh-CN" altLang="en-US" dirty="0" smtClean="0"/>
              <a:t>算法：</a:t>
            </a:r>
            <a:endParaRPr lang="en-US" altLang="zh-CN" dirty="0" smtClean="0"/>
          </a:p>
          <a:p>
            <a:pPr lvl="2"/>
            <a:r>
              <a:rPr lang="en-US" altLang="zh-CN" dirty="0" smtClean="0"/>
              <a:t>DBSCAN</a:t>
            </a:r>
            <a:r>
              <a:rPr lang="zh-CN" altLang="en-US" dirty="0" smtClean="0"/>
              <a:t>是一种基于密度的聚类算法，这类密度聚类算法一般假定</a:t>
            </a:r>
            <a:r>
              <a:rPr lang="zh-CN" altLang="en-US" dirty="0"/>
              <a:t>簇</a:t>
            </a:r>
            <a:r>
              <a:rPr lang="zh-CN" altLang="en-US" dirty="0" smtClean="0"/>
              <a:t>可以通过样本分布的紧密程度决定。同一簇的样本，他们之间是紧密相连的，也就是说在该簇内的任意样本周围不远处一定有同簇的样本存在。</a:t>
            </a:r>
          </a:p>
          <a:p>
            <a:pPr lvl="2"/>
            <a:r>
              <a:rPr lang="zh-CN" altLang="en-US" dirty="0" smtClean="0"/>
              <a:t>可以在聚类的同时发现异常点（</a:t>
            </a:r>
            <a:r>
              <a:rPr lang="en-US" altLang="zh-CN" dirty="0" err="1" smtClean="0"/>
              <a:t>sklearn</a:t>
            </a:r>
            <a:r>
              <a:rPr lang="zh-CN" altLang="en-US" dirty="0" smtClean="0"/>
              <a:t>中</a:t>
            </a:r>
            <a:r>
              <a:rPr lang="en-US" altLang="zh-CN" dirty="0" smtClean="0"/>
              <a:t>DBSCAN</a:t>
            </a:r>
            <a:r>
              <a:rPr lang="zh-CN" altLang="en-US" dirty="0" smtClean="0"/>
              <a:t>实现对于可能的异常点会返回簇</a:t>
            </a:r>
            <a:r>
              <a:rPr lang="en-US" altLang="zh-CN" dirty="0" smtClean="0"/>
              <a:t>label</a:t>
            </a:r>
            <a:r>
              <a:rPr lang="zh-CN" altLang="en-US" dirty="0" smtClean="0"/>
              <a:t>为 </a:t>
            </a:r>
            <a:r>
              <a:rPr lang="en-US" altLang="zh-CN" dirty="0" smtClean="0"/>
              <a:t>-1</a:t>
            </a:r>
            <a:r>
              <a:rPr lang="zh-CN" altLang="en-US" dirty="0" smtClean="0"/>
              <a:t>，没有像</a:t>
            </a:r>
            <a:r>
              <a:rPr lang="en-US" altLang="zh-CN" dirty="0" smtClean="0"/>
              <a:t>LOF</a:t>
            </a:r>
            <a:r>
              <a:rPr lang="zh-CN" altLang="en-US" dirty="0" smtClean="0"/>
              <a:t>能获得异常分数这么灵活），对数据集中的噪音不敏感。</a:t>
            </a:r>
          </a:p>
          <a:p>
            <a:pPr lvl="2"/>
            <a:r>
              <a:rPr lang="zh-CN" altLang="en-US" dirty="0"/>
              <a:t>结</a:t>
            </a:r>
            <a:r>
              <a:rPr lang="zh-CN" altLang="en-US" dirty="0" smtClean="0"/>
              <a:t>果严重依赖超惨</a:t>
            </a:r>
            <a:r>
              <a:rPr lang="en-US" b="1" dirty="0" smtClean="0"/>
              <a:t>eps</a:t>
            </a:r>
            <a:r>
              <a:rPr lang="zh-CN" altLang="en-US" dirty="0" smtClean="0"/>
              <a:t>和</a:t>
            </a:r>
            <a:r>
              <a:rPr lang="en-US" altLang="zh-CN" dirty="0" err="1" smtClean="0"/>
              <a:t>MinPts</a:t>
            </a:r>
            <a:r>
              <a:rPr lang="zh-CN" altLang="en-US" dirty="0" smtClean="0"/>
              <a:t>，改进版本是</a:t>
            </a:r>
            <a:r>
              <a:rPr lang="en-US" altLang="zh-CN" dirty="0" smtClean="0"/>
              <a:t>OPTICS</a:t>
            </a:r>
            <a:r>
              <a:rPr lang="zh-CN" altLang="en-US" dirty="0" smtClean="0"/>
              <a:t>算法。</a:t>
            </a:r>
          </a:p>
          <a:p>
            <a:pPr lvl="2"/>
            <a:endParaRPr lang="en-US" dirty="0"/>
          </a:p>
        </p:txBody>
      </p:sp>
      <p:pic>
        <p:nvPicPr>
          <p:cNvPr id="4" name="Picture 3"/>
          <p:cNvPicPr>
            <a:picLocks noChangeAspect="1"/>
          </p:cNvPicPr>
          <p:nvPr/>
        </p:nvPicPr>
        <p:blipFill>
          <a:blip r:embed="rId3"/>
          <a:stretch>
            <a:fillRect/>
          </a:stretch>
        </p:blipFill>
        <p:spPr>
          <a:xfrm>
            <a:off x="1364104" y="3646191"/>
            <a:ext cx="4946755" cy="3075920"/>
          </a:xfrm>
          <a:prstGeom prst="rect">
            <a:avLst/>
          </a:prstGeom>
        </p:spPr>
      </p:pic>
      <p:pic>
        <p:nvPicPr>
          <p:cNvPr id="5" name="Picture 4"/>
          <p:cNvPicPr>
            <a:picLocks noChangeAspect="1"/>
          </p:cNvPicPr>
          <p:nvPr/>
        </p:nvPicPr>
        <p:blipFill>
          <a:blip r:embed="rId4"/>
          <a:stretch>
            <a:fillRect/>
          </a:stretch>
        </p:blipFill>
        <p:spPr>
          <a:xfrm>
            <a:off x="6715593" y="3646191"/>
            <a:ext cx="4638207" cy="3069402"/>
          </a:xfrm>
          <a:prstGeom prst="rect">
            <a:avLst/>
          </a:prstGeom>
        </p:spPr>
      </p:pic>
    </p:spTree>
    <p:extLst>
      <p:ext uri="{BB962C8B-B14F-4D97-AF65-F5344CB8AC3E}">
        <p14:creationId xmlns:p14="http://schemas.microsoft.com/office/powerpoint/2010/main" val="1160002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733"/>
          </a:xfrm>
        </p:spPr>
        <p:txBody>
          <a:bodyPr/>
          <a:lstStyle/>
          <a:p>
            <a:r>
              <a:rPr lang="zh-CN" altLang="en-US" dirty="0"/>
              <a:t>基于聚类的方</a:t>
            </a:r>
            <a:r>
              <a:rPr lang="zh-CN" altLang="en-US" dirty="0" smtClean="0"/>
              <a:t>法</a:t>
            </a:r>
            <a:endParaRPr lang="zh-CN" altLang="en-US" dirty="0"/>
          </a:p>
        </p:txBody>
      </p:sp>
      <p:sp>
        <p:nvSpPr>
          <p:cNvPr id="3" name="Content Placeholder 2"/>
          <p:cNvSpPr>
            <a:spLocks noGrp="1"/>
          </p:cNvSpPr>
          <p:nvPr>
            <p:ph idx="1"/>
          </p:nvPr>
        </p:nvSpPr>
        <p:spPr>
          <a:xfrm>
            <a:off x="838200" y="1526876"/>
            <a:ext cx="10515600" cy="4787660"/>
          </a:xfrm>
        </p:spPr>
        <p:txBody>
          <a:bodyPr>
            <a:normAutofit/>
          </a:bodyPr>
          <a:lstStyle/>
          <a:p>
            <a:r>
              <a:rPr lang="zh-CN" altLang="en-US" dirty="0" smtClean="0"/>
              <a:t>聚类分析用于发现局部强相关的对象组，而异常检测用来发现不与其他对象强相关的对象。因此，聚类分析非常自然的可以用于异常检测。有两种基于聚类的异常检测</a:t>
            </a:r>
            <a:r>
              <a:rPr lang="zh-CN" altLang="en-US" dirty="0"/>
              <a:t>思路</a:t>
            </a:r>
            <a:r>
              <a:rPr lang="zh-CN" altLang="en-US" dirty="0" smtClean="0"/>
              <a:t>：</a:t>
            </a:r>
            <a:endParaRPr lang="en-US" altLang="zh-CN" dirty="0" smtClean="0"/>
          </a:p>
          <a:p>
            <a:pPr lvl="1"/>
            <a:r>
              <a:rPr lang="zh-CN" altLang="en-US" dirty="0" smtClean="0"/>
              <a:t>丢弃远离其他簇的小簇。这种方法可以与任何聚类技术一起使用，但是需要最小簇大小和小簇与其他簇之间距离的阈值。</a:t>
            </a:r>
          </a:p>
          <a:p>
            <a:pPr lvl="1"/>
            <a:r>
              <a:rPr lang="zh-CN" altLang="en-US" dirty="0" smtClean="0"/>
              <a:t>首先聚类所有对象，然后评估对象属于簇的程度。可以用对象到它的簇中心的距离来度量对象属于簇的程度。更一般的，对于基于目标函数的聚类技术，可以使用该目标函数来评估对象属于任意簇的程度。</a:t>
            </a:r>
          </a:p>
          <a:p>
            <a:pPr lvl="2"/>
            <a:r>
              <a:rPr lang="zh-CN" altLang="en-US" dirty="0" smtClean="0"/>
              <a:t>如果删除一个对象导致该目标函数显著改进，则我们可以将该对象分类为离群点。如对于</a:t>
            </a:r>
            <a:r>
              <a:rPr lang="en-US" altLang="zh-CN" dirty="0" smtClean="0"/>
              <a:t>K</a:t>
            </a:r>
            <a:r>
              <a:rPr lang="zh-CN" altLang="en-US" dirty="0" smtClean="0"/>
              <a:t>均值，删除远离其相关簇中心的对象能够显著地改进该簇的误差的平方和。</a:t>
            </a:r>
            <a:endParaRPr lang="en-US" altLang="zh-CN" dirty="0" smtClean="0"/>
          </a:p>
          <a:p>
            <a:r>
              <a:rPr lang="zh-CN" altLang="en-US" b="1" dirty="0" smtClean="0"/>
              <a:t>基于聚类的异常检测的假设是正常数据距离簇中心的距离要近，而异常数据要远离簇的中心点或者异常数据本身形成了簇。</a:t>
            </a:r>
            <a:endParaRPr lang="en-US" altLang="zh-CN" b="1" dirty="0" smtClean="0"/>
          </a:p>
        </p:txBody>
      </p:sp>
    </p:spTree>
    <p:extLst>
      <p:ext uri="{BB962C8B-B14F-4D97-AF65-F5344CB8AC3E}">
        <p14:creationId xmlns:p14="http://schemas.microsoft.com/office/powerpoint/2010/main" val="470262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1750"/>
          </a:xfrm>
        </p:spPr>
        <p:txBody>
          <a:bodyPr/>
          <a:lstStyle/>
          <a:p>
            <a:r>
              <a:rPr lang="zh-CN" altLang="en-US" dirty="0"/>
              <a:t>基于图的技</a:t>
            </a:r>
            <a:r>
              <a:rPr lang="zh-CN" altLang="en-US" dirty="0" smtClean="0"/>
              <a:t>术（</a:t>
            </a:r>
            <a:r>
              <a:rPr lang="zh-CN" altLang="en-US" dirty="0"/>
              <a:t>比较适合群体异常检测）</a:t>
            </a:r>
            <a:endParaRPr lang="en-US" altLang="zh-CN" dirty="0"/>
          </a:p>
        </p:txBody>
      </p:sp>
      <p:sp>
        <p:nvSpPr>
          <p:cNvPr id="3" name="Content Placeholder 2"/>
          <p:cNvSpPr>
            <a:spLocks noGrp="1"/>
          </p:cNvSpPr>
          <p:nvPr>
            <p:ph idx="1"/>
          </p:nvPr>
        </p:nvSpPr>
        <p:spPr>
          <a:xfrm>
            <a:off x="838200" y="1423358"/>
            <a:ext cx="10515600" cy="5256411"/>
          </a:xfrm>
        </p:spPr>
        <p:txBody>
          <a:bodyPr/>
          <a:lstStyle/>
          <a:p>
            <a:r>
              <a:rPr lang="zh-CN" altLang="en-US" dirty="0" smtClean="0"/>
              <a:t>利用基于图的算法得到了不同的子图或者簇之后，如何判断哪个子图或者簇属于群体异常（</a:t>
            </a:r>
            <a:r>
              <a:rPr lang="zh-CN" altLang="en-US" b="1" dirty="0" smtClean="0"/>
              <a:t>注意这里指的是单个子图或者簇中的单个数据点看起来正常，但是这个子图或者簇确是群体异常的。</a:t>
            </a:r>
            <a:r>
              <a:rPr lang="zh-CN" altLang="en-US" dirty="0" smtClean="0"/>
              <a:t>理论上来说，基于聚类的方法都</a:t>
            </a:r>
            <a:r>
              <a:rPr lang="zh-CN" altLang="en-US" b="1" dirty="0" smtClean="0"/>
              <a:t>可能</a:t>
            </a:r>
            <a:r>
              <a:rPr lang="zh-CN" altLang="en-US" dirty="0" smtClean="0"/>
              <a:t>找到群体异常。）？</a:t>
            </a:r>
            <a:endParaRPr lang="en-US" altLang="zh-CN" dirty="0" smtClean="0"/>
          </a:p>
          <a:p>
            <a:pPr lvl="1"/>
            <a:r>
              <a:rPr lang="zh-CN" altLang="en-US" dirty="0" smtClean="0"/>
              <a:t>这个是业务强相关的，需要根据业务先验并通过可视化来决定是否是群体异常。</a:t>
            </a:r>
            <a:endParaRPr lang="en-US" altLang="zh-CN" dirty="0" smtClean="0"/>
          </a:p>
          <a:p>
            <a:r>
              <a:rPr lang="zh-CN" altLang="en-US" dirty="0" smtClean="0"/>
              <a:t>基于最</a:t>
            </a:r>
            <a:r>
              <a:rPr lang="zh-CN" altLang="en-US" dirty="0"/>
              <a:t>大连通</a:t>
            </a:r>
            <a:r>
              <a:rPr lang="zh-CN" altLang="en-US" dirty="0" smtClean="0"/>
              <a:t>图的方法：</a:t>
            </a:r>
            <a:endParaRPr lang="en-US" altLang="zh-CN" dirty="0"/>
          </a:p>
          <a:p>
            <a:pPr lvl="1"/>
            <a:r>
              <a:rPr lang="zh-CN" altLang="en-US" dirty="0" smtClean="0"/>
              <a:t>如下图所示，</a:t>
            </a:r>
            <a:r>
              <a:rPr lang="en-US" altLang="zh-CN" dirty="0" smtClean="0"/>
              <a:t>device</a:t>
            </a:r>
            <a:r>
              <a:rPr lang="zh-CN" altLang="en-US" dirty="0" smtClean="0"/>
              <a:t>是设备</a:t>
            </a:r>
            <a:r>
              <a:rPr lang="en-US" altLang="zh-CN" dirty="0" smtClean="0"/>
              <a:t>id</a:t>
            </a:r>
            <a:r>
              <a:rPr lang="zh-CN" altLang="en-US" dirty="0" smtClean="0"/>
              <a:t>，</a:t>
            </a:r>
            <a:r>
              <a:rPr lang="en-US" altLang="zh-CN" dirty="0" err="1" smtClean="0"/>
              <a:t>mbr</a:t>
            </a:r>
            <a:r>
              <a:rPr lang="zh-CN" altLang="en-US" dirty="0" smtClean="0"/>
              <a:t>是会员</a:t>
            </a:r>
            <a:r>
              <a:rPr lang="en-US" altLang="zh-CN" dirty="0" smtClean="0"/>
              <a:t>id</a:t>
            </a:r>
            <a:r>
              <a:rPr lang="zh-CN" altLang="en-US" dirty="0" smtClean="0"/>
              <a:t>，节点之间有边表示设备上有对应的会员登录过，容易看出</a:t>
            </a:r>
            <a:r>
              <a:rPr lang="en-US" altLang="zh-CN" dirty="0" smtClean="0"/>
              <a:t>device_1</a:t>
            </a:r>
            <a:r>
              <a:rPr lang="zh-CN" altLang="en-US" dirty="0" smtClean="0"/>
              <a:t>、</a:t>
            </a:r>
            <a:r>
              <a:rPr lang="en-US" altLang="zh-CN" dirty="0" smtClean="0"/>
              <a:t>device_2</a:t>
            </a:r>
            <a:r>
              <a:rPr lang="zh-CN" altLang="en-US" dirty="0" smtClean="0"/>
              <a:t>、</a:t>
            </a:r>
            <a:r>
              <a:rPr lang="en-US" altLang="zh-CN" dirty="0" smtClean="0"/>
              <a:t>device_3</a:t>
            </a:r>
            <a:r>
              <a:rPr lang="zh-CN" altLang="en-US" dirty="0" smtClean="0"/>
              <a:t>、</a:t>
            </a:r>
            <a:r>
              <a:rPr lang="en-US" altLang="zh-CN" dirty="0" smtClean="0"/>
              <a:t>device_4</a:t>
            </a:r>
            <a:r>
              <a:rPr lang="zh-CN" altLang="en-US" dirty="0" smtClean="0"/>
              <a:t>是一伙人或拥有多个设备多个账户的同一人，可以根据场景用于判断作弊，常用于挖掘团伙作弊。</a:t>
            </a:r>
            <a:endParaRPr lang="en-US" altLang="zh-CN" dirty="0" smtClean="0"/>
          </a:p>
          <a:p>
            <a:pPr lvl="2"/>
            <a:endParaRPr lang="en-US" altLang="zh-CN" dirty="0" smtClean="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102" y="5321503"/>
            <a:ext cx="6043168" cy="1358265"/>
          </a:xfrm>
          <a:prstGeom prst="rect">
            <a:avLst/>
          </a:prstGeom>
        </p:spPr>
      </p:pic>
    </p:spTree>
    <p:extLst>
      <p:ext uri="{BB962C8B-B14F-4D97-AF65-F5344CB8AC3E}">
        <p14:creationId xmlns:p14="http://schemas.microsoft.com/office/powerpoint/2010/main" val="10767664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5158"/>
          </a:xfrm>
        </p:spPr>
        <p:txBody>
          <a:bodyPr/>
          <a:lstStyle/>
          <a:p>
            <a:r>
              <a:rPr lang="en-US" dirty="0" smtClean="0"/>
              <a:t>Continue……</a:t>
            </a:r>
            <a:endParaRPr lang="en-US" dirty="0"/>
          </a:p>
        </p:txBody>
      </p:sp>
      <p:sp>
        <p:nvSpPr>
          <p:cNvPr id="3" name="Content Placeholder 2"/>
          <p:cNvSpPr>
            <a:spLocks noGrp="1"/>
          </p:cNvSpPr>
          <p:nvPr>
            <p:ph idx="1"/>
          </p:nvPr>
        </p:nvSpPr>
        <p:spPr>
          <a:xfrm>
            <a:off x="838200" y="1290283"/>
            <a:ext cx="10515600" cy="4742301"/>
          </a:xfrm>
        </p:spPr>
        <p:txBody>
          <a:bodyPr>
            <a:normAutofit/>
          </a:bodyPr>
          <a:lstStyle/>
          <a:p>
            <a:r>
              <a:rPr lang="zh-CN" altLang="en-US" dirty="0" smtClean="0"/>
              <a:t>标签传播聚类算法：</a:t>
            </a:r>
            <a:endParaRPr lang="en-US" altLang="zh-CN" dirty="0" smtClean="0"/>
          </a:p>
          <a:p>
            <a:pPr lvl="1"/>
            <a:r>
              <a:rPr lang="zh-CN" altLang="en-US" dirty="0" smtClean="0"/>
              <a:t>它是一个无监督的算法，不需要数据集带有标注。尽管算法实现过程中确实需要给每个样本设置假的标签来进行所谓的标签传播。</a:t>
            </a:r>
            <a:endParaRPr lang="en-US" altLang="zh-CN" dirty="0" smtClean="0"/>
          </a:p>
          <a:p>
            <a:pPr lvl="2"/>
            <a:r>
              <a:rPr lang="zh-CN" altLang="en-US" dirty="0"/>
              <a:t>注</a:t>
            </a:r>
            <a:r>
              <a:rPr lang="zh-CN" altLang="en-US" dirty="0" smtClean="0"/>
              <a:t>意它区别于半监督学习的标签传播算法，尽管名字很像，出发点不同。半监督学习的标签传播算法的目的是用少量的标注样本来完成对未标注样本的分类任务。</a:t>
            </a:r>
            <a:endParaRPr lang="en-US" altLang="zh-CN" dirty="0" smtClean="0"/>
          </a:p>
          <a:p>
            <a:pPr lvl="1"/>
            <a:r>
              <a:rPr lang="zh-CN" altLang="en-US" dirty="0" smtClean="0"/>
              <a:t>标签传播聚类算法是基于图的一种社区划分算法（可以通过</a:t>
            </a:r>
            <a:r>
              <a:rPr lang="en-US" altLang="zh-CN" dirty="0" err="1" smtClean="0"/>
              <a:t>sklearn</a:t>
            </a:r>
            <a:r>
              <a:rPr lang="en-US" altLang="zh-CN" dirty="0" smtClean="0"/>
              <a:t> </a:t>
            </a:r>
            <a:r>
              <a:rPr lang="zh-CN" altLang="en-US" dirty="0" smtClean="0"/>
              <a:t>的</a:t>
            </a:r>
            <a:r>
              <a:rPr lang="en-US" altLang="zh-CN" dirty="0" err="1" smtClean="0"/>
              <a:t>knn_graph</a:t>
            </a:r>
            <a:r>
              <a:rPr lang="zh-CN" altLang="en-US" dirty="0" smtClean="0"/>
              <a:t>获得稀疏边的图）。</a:t>
            </a:r>
            <a:r>
              <a:rPr lang="zh-CN" altLang="en-US" dirty="0"/>
              <a:t>目</a:t>
            </a:r>
            <a:r>
              <a:rPr lang="zh-CN" altLang="en-US" dirty="0" smtClean="0"/>
              <a:t>标是把图分为多个子图或分组，每个分组由一些节点构成，在同一个分组内的节点通过节点之间的连接边紧密地连接在一起，而在分组与分组之间其连接比较松散。</a:t>
            </a:r>
            <a:endParaRPr lang="en-US" altLang="zh-CN" dirty="0" smtClean="0"/>
          </a:p>
          <a:p>
            <a:pPr lvl="1"/>
            <a:r>
              <a:rPr lang="zh-CN" altLang="en-US" dirty="0" smtClean="0"/>
              <a:t>算法大概流程：</a:t>
            </a:r>
            <a:endParaRPr lang="en-US" altLang="zh-CN" dirty="0" smtClean="0"/>
          </a:p>
          <a:p>
            <a:pPr lvl="2"/>
            <a:r>
              <a:rPr lang="en-US" altLang="zh-CN" dirty="0" smtClean="0"/>
              <a:t>1)</a:t>
            </a:r>
            <a:r>
              <a:rPr lang="zh-CN" altLang="en-US" dirty="0" smtClean="0"/>
              <a:t>初始化时，给每个节点一个唯一的标签比如用节点</a:t>
            </a:r>
            <a:r>
              <a:rPr lang="en-US" altLang="zh-CN" dirty="0" smtClean="0"/>
              <a:t>id</a:t>
            </a:r>
            <a:r>
              <a:rPr lang="zh-CN" altLang="en-US" dirty="0" smtClean="0"/>
              <a:t>作为节点标签；</a:t>
            </a:r>
          </a:p>
          <a:p>
            <a:pPr lvl="2"/>
            <a:r>
              <a:rPr lang="en-US" altLang="zh-CN" dirty="0" smtClean="0"/>
              <a:t>2)</a:t>
            </a:r>
            <a:r>
              <a:rPr lang="zh-CN" altLang="en-US" dirty="0" smtClean="0"/>
              <a:t>每个节点使用其邻居节点的标签中最多的标签来更新自身的标签。</a:t>
            </a:r>
          </a:p>
          <a:p>
            <a:pPr lvl="2"/>
            <a:r>
              <a:rPr lang="en-US" altLang="zh-CN" dirty="0" smtClean="0"/>
              <a:t>3)</a:t>
            </a:r>
            <a:r>
              <a:rPr lang="zh-CN" altLang="en-US" dirty="0" smtClean="0"/>
              <a:t>反复执行步骤</a:t>
            </a:r>
            <a:r>
              <a:rPr lang="en-US" altLang="zh-CN" dirty="0" smtClean="0"/>
              <a:t>2)</a:t>
            </a:r>
            <a:r>
              <a:rPr lang="zh-CN" altLang="en-US" dirty="0" smtClean="0"/>
              <a:t>，直到每个节点的标签都不再发生变化为止。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170" y="5830752"/>
            <a:ext cx="3962499" cy="633109"/>
          </a:xfrm>
          <a:prstGeom prst="rect">
            <a:avLst/>
          </a:prstGeom>
        </p:spPr>
      </p:pic>
    </p:spTree>
    <p:extLst>
      <p:ext uri="{BB962C8B-B14F-4D97-AF65-F5344CB8AC3E}">
        <p14:creationId xmlns:p14="http://schemas.microsoft.com/office/powerpoint/2010/main" val="969704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525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224366"/>
            <a:ext cx="10515600" cy="4952597"/>
          </a:xfrm>
        </p:spPr>
        <p:txBody>
          <a:bodyPr/>
          <a:lstStyle/>
          <a:p>
            <a:r>
              <a:rPr lang="zh-CN" altLang="en-US" dirty="0" smtClean="0"/>
              <a:t>谱聚类</a:t>
            </a:r>
            <a:r>
              <a:rPr lang="en-US" altLang="zh-CN" dirty="0" smtClean="0"/>
              <a:t>spectrum clustering</a:t>
            </a:r>
            <a:r>
              <a:rPr lang="zh-CN" altLang="en-US" dirty="0" smtClean="0"/>
              <a:t>：</a:t>
            </a:r>
            <a:endParaRPr lang="en-US" altLang="zh-CN" dirty="0" smtClean="0"/>
          </a:p>
          <a:p>
            <a:pPr lvl="1"/>
            <a:r>
              <a:rPr lang="zh-CN" altLang="en-US" dirty="0" smtClean="0"/>
              <a:t>谱聚类是从图论中演化出来的算法，是一个直推式的非监督聚类算法。它的主要思想是把所有的数据看做空间中的点，这些点之间可以用边连接起来。距离较远的两个点之间的边权重值较低，而距离较近的两个点之间的边权重值较高，通过对所有数据点组成的图进行切图，让切图后不同的子图间边权重和尽可能的低，而子图内的边权重和尽可能的高，从而达到聚类的目的。</a:t>
            </a:r>
          </a:p>
          <a:p>
            <a:pPr lvl="2"/>
            <a:endParaRPr lang="en-US" dirty="0"/>
          </a:p>
        </p:txBody>
      </p:sp>
      <p:pic>
        <p:nvPicPr>
          <p:cNvPr id="4" name="Picture 3"/>
          <p:cNvPicPr>
            <a:picLocks noChangeAspect="1"/>
          </p:cNvPicPr>
          <p:nvPr/>
        </p:nvPicPr>
        <p:blipFill>
          <a:blip r:embed="rId3"/>
          <a:stretch>
            <a:fillRect/>
          </a:stretch>
        </p:blipFill>
        <p:spPr>
          <a:xfrm>
            <a:off x="1520509" y="3717985"/>
            <a:ext cx="3264592" cy="2884292"/>
          </a:xfrm>
          <a:prstGeom prst="rect">
            <a:avLst/>
          </a:prstGeom>
        </p:spPr>
      </p:pic>
      <p:pic>
        <p:nvPicPr>
          <p:cNvPr id="6" name="Picture 5"/>
          <p:cNvPicPr>
            <a:picLocks noChangeAspect="1"/>
          </p:cNvPicPr>
          <p:nvPr/>
        </p:nvPicPr>
        <p:blipFill>
          <a:blip r:embed="rId4"/>
          <a:stretch>
            <a:fillRect/>
          </a:stretch>
        </p:blipFill>
        <p:spPr>
          <a:xfrm>
            <a:off x="5564038" y="3396238"/>
            <a:ext cx="5789762" cy="3206040"/>
          </a:xfrm>
          <a:prstGeom prst="rect">
            <a:avLst/>
          </a:prstGeom>
        </p:spPr>
      </p:pic>
    </p:spTree>
    <p:extLst>
      <p:ext uri="{BB962C8B-B14F-4D97-AF65-F5344CB8AC3E}">
        <p14:creationId xmlns:p14="http://schemas.microsoft.com/office/powerpoint/2010/main" val="3444023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2904"/>
          </a:xfrm>
        </p:spPr>
        <p:txBody>
          <a:bodyPr/>
          <a:lstStyle/>
          <a:p>
            <a:r>
              <a:rPr lang="zh-CN" altLang="en-US" dirty="0"/>
              <a:t>基于</a:t>
            </a:r>
            <a:r>
              <a:rPr lang="en-US" altLang="zh-CN" dirty="0"/>
              <a:t>PCA</a:t>
            </a:r>
            <a:r>
              <a:rPr lang="zh-CN" altLang="en-US" dirty="0"/>
              <a:t>的异常检测</a:t>
            </a:r>
            <a:endParaRPr lang="en-US" dirty="0"/>
          </a:p>
        </p:txBody>
      </p:sp>
      <p:sp>
        <p:nvSpPr>
          <p:cNvPr id="3" name="Content Placeholder 2"/>
          <p:cNvSpPr>
            <a:spLocks noGrp="1"/>
          </p:cNvSpPr>
          <p:nvPr>
            <p:ph idx="1"/>
          </p:nvPr>
        </p:nvSpPr>
        <p:spPr>
          <a:xfrm>
            <a:off x="838200" y="1337912"/>
            <a:ext cx="10515600" cy="5332395"/>
          </a:xfrm>
        </p:spPr>
        <p:txBody>
          <a:bodyPr>
            <a:normAutofit/>
          </a:bodyPr>
          <a:lstStyle/>
          <a:p>
            <a:r>
              <a:rPr lang="zh-CN" altLang="en-US" dirty="0" smtClean="0"/>
              <a:t>一种思路是对原始数据集做线性代数的特征值分解</a:t>
            </a:r>
            <a:r>
              <a:rPr lang="zh-CN" altLang="en-US" dirty="0"/>
              <a:t>后，原始数据在不</a:t>
            </a:r>
            <a:r>
              <a:rPr lang="zh-CN" altLang="en-US" dirty="0" smtClean="0"/>
              <a:t>同特征向量</a:t>
            </a:r>
            <a:r>
              <a:rPr lang="en-US" altLang="zh-CN" dirty="0" smtClean="0"/>
              <a:t>(</a:t>
            </a:r>
            <a:r>
              <a:rPr lang="zh-CN" altLang="en-US" dirty="0" smtClean="0"/>
              <a:t>线性代数中的概念</a:t>
            </a:r>
            <a:r>
              <a:rPr lang="en-US" altLang="zh-CN" dirty="0" smtClean="0"/>
              <a:t>)</a:t>
            </a:r>
            <a:r>
              <a:rPr lang="zh-CN" altLang="en-US" dirty="0" smtClean="0"/>
              <a:t>方</a:t>
            </a:r>
            <a:r>
              <a:rPr lang="zh-CN" altLang="en-US" dirty="0"/>
              <a:t>向上</a:t>
            </a:r>
            <a:r>
              <a:rPr lang="zh-CN" altLang="en-US" dirty="0" smtClean="0"/>
              <a:t>的</a:t>
            </a:r>
            <a:r>
              <a:rPr lang="zh-CN" altLang="en-US" dirty="0"/>
              <a:t>投</a:t>
            </a:r>
            <a:r>
              <a:rPr lang="zh-CN" altLang="en-US" dirty="0" smtClean="0"/>
              <a:t>影区别。</a:t>
            </a:r>
            <a:endParaRPr lang="en-US" altLang="zh-CN" dirty="0" smtClean="0"/>
          </a:p>
          <a:p>
            <a:pPr lvl="1"/>
            <a:r>
              <a:rPr lang="zh-CN" altLang="en-US" dirty="0" smtClean="0"/>
              <a:t>如</a:t>
            </a:r>
            <a:r>
              <a:rPr lang="zh-CN" altLang="en-US" dirty="0"/>
              <a:t>果单个数据样本跟整体数据样本表现出的特点不太一致，比如在某</a:t>
            </a:r>
            <a:r>
              <a:rPr lang="zh-CN" altLang="en-US" dirty="0" smtClean="0"/>
              <a:t>些特征向量方</a:t>
            </a:r>
            <a:r>
              <a:rPr lang="zh-CN" altLang="en-US" dirty="0"/>
              <a:t>向上跟其它数据样本偏离较大，可能就表示该数据样本是一个异常点</a:t>
            </a:r>
            <a:r>
              <a:rPr lang="zh-CN" altLang="en-US" dirty="0" smtClean="0"/>
              <a:t>。</a:t>
            </a:r>
            <a:endParaRPr lang="en-US" altLang="zh-CN" dirty="0" smtClean="0"/>
          </a:p>
          <a:p>
            <a:r>
              <a:rPr lang="zh-CN" altLang="en-US" dirty="0" smtClean="0"/>
              <a:t>另</a:t>
            </a:r>
            <a:r>
              <a:rPr lang="zh-CN" altLang="en-US" dirty="0"/>
              <a:t>外一</a:t>
            </a:r>
            <a:r>
              <a:rPr lang="zh-CN" altLang="en-US" dirty="0" smtClean="0"/>
              <a:t>种思路是</a:t>
            </a:r>
            <a:r>
              <a:rPr lang="zh-CN" altLang="en-US" dirty="0"/>
              <a:t>将数据映射到低维特征空间，然后由低维特征空间重新映射回原空间，尝试用低维特征重构原始数据，看重构误差的大</a:t>
            </a:r>
            <a:r>
              <a:rPr lang="zh-CN" altLang="en-US" dirty="0" smtClean="0"/>
              <a:t>小（</a:t>
            </a:r>
            <a:r>
              <a:rPr lang="zh-CN" altLang="en-US" b="1" dirty="0" smtClean="0"/>
              <a:t>这个方法在实践中更常用</a:t>
            </a:r>
            <a:r>
              <a:rPr lang="zh-CN" altLang="en-US" dirty="0" smtClean="0"/>
              <a:t>）。</a:t>
            </a:r>
            <a:endParaRPr lang="en-US" altLang="zh-CN" dirty="0" smtClean="0"/>
          </a:p>
          <a:p>
            <a:pPr lvl="1"/>
            <a:r>
              <a:rPr lang="en-US" altLang="zh-CN" dirty="0" smtClean="0"/>
              <a:t>PCA</a:t>
            </a:r>
            <a:r>
              <a:rPr lang="zh-CN" altLang="en-US" dirty="0"/>
              <a:t>提取了数据的主</a:t>
            </a:r>
            <a:r>
              <a:rPr lang="zh-CN" altLang="en-US" dirty="0" smtClean="0"/>
              <a:t>要</a:t>
            </a:r>
            <a:r>
              <a:rPr lang="zh-CN" altLang="en-US" dirty="0"/>
              <a:t>成分</a:t>
            </a:r>
            <a:r>
              <a:rPr lang="zh-CN" altLang="en-US" dirty="0" smtClean="0"/>
              <a:t>，</a:t>
            </a:r>
            <a:r>
              <a:rPr lang="zh-CN" altLang="en-US" b="1" dirty="0"/>
              <a:t>如果一个数据样本不容易被重构出来，表示这个数据样本的特征跟整体数据样本的特征不一致，那么</a:t>
            </a:r>
            <a:r>
              <a:rPr lang="zh-CN" altLang="en-US" b="1" dirty="0" smtClean="0"/>
              <a:t>它</a:t>
            </a:r>
            <a:r>
              <a:rPr lang="zh-CN" altLang="en-US" b="1" dirty="0"/>
              <a:t>可能</a:t>
            </a:r>
            <a:r>
              <a:rPr lang="zh-CN" altLang="en-US" b="1" dirty="0" smtClean="0"/>
              <a:t>就</a:t>
            </a:r>
            <a:r>
              <a:rPr lang="zh-CN" altLang="en-US" b="1" dirty="0"/>
              <a:t>是一个异常的样本</a:t>
            </a:r>
            <a:r>
              <a:rPr lang="zh-CN" altLang="en-US" dirty="0"/>
              <a:t>。对于数据样</a:t>
            </a:r>
            <a:r>
              <a:rPr lang="zh-CN" altLang="en-US" dirty="0" smtClean="0"/>
              <a:t>本</a:t>
            </a:r>
            <a:r>
              <a:rPr lang="en-US" altLang="zh-CN" dirty="0" smtClean="0"/>
              <a:t>Xi </a:t>
            </a:r>
            <a:r>
              <a:rPr lang="en-US" altLang="zh-CN" dirty="0"/>
              <a:t>, </a:t>
            </a:r>
            <a:r>
              <a:rPr lang="zh-CN" altLang="en-US" dirty="0"/>
              <a:t>假设</a:t>
            </a:r>
            <a:r>
              <a:rPr lang="zh-CN" altLang="en-US" dirty="0" smtClean="0"/>
              <a:t>其</a:t>
            </a:r>
            <a:r>
              <a:rPr lang="zh-CN" altLang="en-US" dirty="0"/>
              <a:t>从</a:t>
            </a:r>
            <a:r>
              <a:rPr lang="zh-CN" altLang="en-US" dirty="0" smtClean="0"/>
              <a:t> </a:t>
            </a:r>
            <a:r>
              <a:rPr lang="en-US" altLang="zh-CN" dirty="0"/>
              <a:t>k </a:t>
            </a:r>
            <a:r>
              <a:rPr lang="zh-CN" altLang="en-US" dirty="0" smtClean="0"/>
              <a:t>维空间重</a:t>
            </a:r>
            <a:r>
              <a:rPr lang="zh-CN" altLang="en-US" dirty="0"/>
              <a:t>构的样本</a:t>
            </a:r>
            <a:r>
              <a:rPr lang="zh-CN" altLang="en-US" dirty="0" smtClean="0"/>
              <a:t>为</a:t>
            </a:r>
            <a:r>
              <a:rPr lang="en-US" altLang="zh-CN" dirty="0" err="1" smtClean="0"/>
              <a:t>Xik</a:t>
            </a:r>
            <a:r>
              <a:rPr lang="en-US" altLang="zh-CN" dirty="0" smtClean="0"/>
              <a:t> </a:t>
            </a:r>
            <a:r>
              <a:rPr lang="en-US" altLang="zh-CN" dirty="0"/>
              <a:t>, </a:t>
            </a:r>
            <a:r>
              <a:rPr lang="zh-CN" altLang="en-US" dirty="0"/>
              <a:t>则该数据样本的异常得分可以用如下的公式计算：</a:t>
            </a:r>
            <a:endParaRPr lang="en-US" altLang="zh-CN" dirty="0" smtClean="0"/>
          </a:p>
          <a:p>
            <a:pPr lvl="2"/>
            <a:r>
              <a:rPr lang="zh-CN" altLang="en-US" dirty="0" smtClean="0"/>
              <a:t>右面公</a:t>
            </a:r>
            <a:r>
              <a:rPr lang="zh-CN" altLang="en-US" dirty="0"/>
              <a:t>式中的</a:t>
            </a:r>
            <a:r>
              <a:rPr lang="en-US" altLang="zh-CN" dirty="0"/>
              <a:t>lambda</a:t>
            </a:r>
            <a:r>
              <a:rPr lang="zh-CN" altLang="en-US" dirty="0"/>
              <a:t>指的是源特征空间数据集</a:t>
            </a:r>
            <a:r>
              <a:rPr lang="zh-CN" altLang="en-US" dirty="0" smtClean="0"/>
              <a:t>的</a:t>
            </a:r>
            <a:endParaRPr lang="en-US" altLang="zh-CN" dirty="0" smtClean="0"/>
          </a:p>
          <a:p>
            <a:pPr marL="914400" lvl="2" indent="0">
              <a:buNone/>
            </a:pPr>
            <a:r>
              <a:rPr lang="en-US" altLang="zh-CN" dirty="0" smtClean="0"/>
              <a:t>    </a:t>
            </a:r>
            <a:r>
              <a:rPr lang="zh-CN" altLang="en-US" dirty="0" smtClean="0"/>
              <a:t>协</a:t>
            </a:r>
            <a:r>
              <a:rPr lang="zh-CN" altLang="en-US" dirty="0"/>
              <a:t>方差矩阵的特征值。</a:t>
            </a:r>
            <a:endParaRPr lang="en-US" dirty="0"/>
          </a:p>
          <a:p>
            <a:pPr lvl="2"/>
            <a:endParaRPr lang="en-US" dirty="0"/>
          </a:p>
        </p:txBody>
      </p:sp>
      <p:pic>
        <p:nvPicPr>
          <p:cNvPr id="7" name="Picture 6"/>
          <p:cNvPicPr>
            <a:picLocks noChangeAspect="1"/>
          </p:cNvPicPr>
          <p:nvPr/>
        </p:nvPicPr>
        <p:blipFill>
          <a:blip r:embed="rId3"/>
          <a:stretch>
            <a:fillRect/>
          </a:stretch>
        </p:blipFill>
        <p:spPr>
          <a:xfrm>
            <a:off x="7939572" y="5632145"/>
            <a:ext cx="3279476" cy="1038161"/>
          </a:xfrm>
          <a:prstGeom prst="rect">
            <a:avLst/>
          </a:prstGeom>
        </p:spPr>
      </p:pic>
    </p:spTree>
    <p:extLst>
      <p:ext uri="{BB962C8B-B14F-4D97-AF65-F5344CB8AC3E}">
        <p14:creationId xmlns:p14="http://schemas.microsoft.com/office/powerpoint/2010/main" val="3276180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7925"/>
          </a:xfrm>
        </p:spPr>
        <p:txBody>
          <a:bodyPr/>
          <a:lstStyle/>
          <a:p>
            <a:r>
              <a:rPr lang="zh-CN" altLang="en-US" dirty="0"/>
              <a:t>基于</a:t>
            </a:r>
            <a:r>
              <a:rPr lang="en-US" altLang="zh-CN" dirty="0" err="1"/>
              <a:t>oneClass</a:t>
            </a:r>
            <a:r>
              <a:rPr lang="en-US" altLang="zh-CN" dirty="0"/>
              <a:t>-SVM</a:t>
            </a:r>
            <a:r>
              <a:rPr lang="zh-CN" altLang="en-US" dirty="0"/>
              <a:t>的异常检测</a:t>
            </a:r>
            <a:endParaRPr lang="en-US" dirty="0"/>
          </a:p>
        </p:txBody>
      </p:sp>
      <p:sp>
        <p:nvSpPr>
          <p:cNvPr id="3" name="Content Placeholder 2"/>
          <p:cNvSpPr>
            <a:spLocks noGrp="1"/>
          </p:cNvSpPr>
          <p:nvPr>
            <p:ph idx="1"/>
          </p:nvPr>
        </p:nvSpPr>
        <p:spPr>
          <a:xfrm>
            <a:off x="838200" y="1543050"/>
            <a:ext cx="10515600" cy="5040630"/>
          </a:xfrm>
        </p:spPr>
        <p:txBody>
          <a:bodyPr>
            <a:normAutofit fontScale="92500" lnSpcReduction="10000"/>
          </a:bodyPr>
          <a:lstStyle/>
          <a:p>
            <a:r>
              <a:rPr lang="en-US" dirty="0" err="1" smtClean="0"/>
              <a:t>OneClass</a:t>
            </a:r>
            <a:r>
              <a:rPr lang="en-US" altLang="zh-CN" dirty="0" err="1" smtClean="0"/>
              <a:t>-</a:t>
            </a:r>
            <a:r>
              <a:rPr lang="en-US" dirty="0" err="1" smtClean="0"/>
              <a:t>SVM是属于</a:t>
            </a:r>
            <a:r>
              <a:rPr lang="en-US" altLang="zh-CN" dirty="0" err="1" smtClean="0"/>
              <a:t>SVM</a:t>
            </a:r>
            <a:r>
              <a:rPr lang="en-US" dirty="0" err="1" smtClean="0"/>
              <a:t>大家族的</a:t>
            </a:r>
            <a:r>
              <a:rPr lang="zh-CN" altLang="en-US" dirty="0" smtClean="0"/>
              <a:t>，</a:t>
            </a:r>
            <a:r>
              <a:rPr lang="en-US" dirty="0" err="1" smtClean="0"/>
              <a:t>但它是无监督学习的方法</a:t>
            </a:r>
            <a:r>
              <a:rPr lang="zh-CN" altLang="en-US" dirty="0" smtClean="0"/>
              <a:t>。该</a:t>
            </a:r>
            <a:r>
              <a:rPr lang="zh-CN" altLang="en-US" dirty="0"/>
              <a:t>问题的优化目标与二分类</a:t>
            </a:r>
            <a:r>
              <a:rPr lang="en-US" altLang="zh-CN" dirty="0"/>
              <a:t>SVM</a:t>
            </a:r>
            <a:r>
              <a:rPr lang="zh-CN" altLang="en-US" dirty="0"/>
              <a:t>略微不同，但依然很相</a:t>
            </a:r>
            <a:r>
              <a:rPr lang="zh-CN" altLang="en-US" dirty="0" smtClean="0"/>
              <a:t>似：</a:t>
            </a:r>
            <a:r>
              <a:rPr lang="en-US" altLang="zh-CN" dirty="0" smtClean="0"/>
              <a:t>                       </a:t>
            </a:r>
          </a:p>
          <a:p>
            <a:pPr lvl="1"/>
            <a:endParaRPr lang="en-US" dirty="0"/>
          </a:p>
          <a:p>
            <a:endParaRPr lang="en-US" dirty="0"/>
          </a:p>
          <a:p>
            <a:endParaRPr lang="en-US" dirty="0" smtClean="0"/>
          </a:p>
          <a:p>
            <a:pPr lvl="1"/>
            <a:r>
              <a:rPr lang="zh-CN" altLang="en-US" dirty="0"/>
              <a:t> 上</a:t>
            </a:r>
            <a:r>
              <a:rPr lang="zh-CN" altLang="en-US" dirty="0" smtClean="0"/>
              <a:t>式中</a:t>
            </a:r>
            <a:r>
              <a:rPr lang="en-US" altLang="zh-CN" dirty="0" smtClean="0"/>
              <a:t>v</a:t>
            </a:r>
            <a:r>
              <a:rPr lang="zh-CN" altLang="en-US" dirty="0" smtClean="0"/>
              <a:t>有两个作用：</a:t>
            </a:r>
            <a:endParaRPr lang="en-US" altLang="zh-CN" dirty="0" smtClean="0"/>
          </a:p>
          <a:p>
            <a:pPr lvl="2"/>
            <a:r>
              <a:rPr lang="zh-CN" altLang="en-US" dirty="0"/>
              <a:t> </a:t>
            </a:r>
            <a:r>
              <a:rPr lang="en-US" altLang="zh-CN" dirty="0" smtClean="0"/>
              <a:t>v</a:t>
            </a:r>
            <a:r>
              <a:rPr lang="zh-CN" altLang="en-US" dirty="0" smtClean="0"/>
              <a:t>为</a:t>
            </a:r>
            <a:r>
              <a:rPr lang="zh-CN" altLang="en-US" dirty="0"/>
              <a:t>异</a:t>
            </a:r>
            <a:r>
              <a:rPr lang="zh-CN" altLang="en-US" dirty="0" smtClean="0"/>
              <a:t>常点的比例设</a:t>
            </a:r>
            <a:r>
              <a:rPr lang="zh-CN" altLang="en-US" dirty="0"/>
              <a:t>置了一个上限（训练数据集里面被认为是异常</a:t>
            </a:r>
            <a:r>
              <a:rPr lang="zh-CN" altLang="en-US" dirty="0" smtClean="0"/>
              <a:t>的）</a:t>
            </a:r>
            <a:endParaRPr lang="en-US" altLang="zh-CN" dirty="0" smtClean="0"/>
          </a:p>
          <a:p>
            <a:pPr lvl="2"/>
            <a:r>
              <a:rPr lang="en-US" altLang="zh-CN" dirty="0" smtClean="0"/>
              <a:t> v</a:t>
            </a:r>
            <a:r>
              <a:rPr lang="zh-CN" altLang="en-US" dirty="0" smtClean="0"/>
              <a:t>是</a:t>
            </a:r>
            <a:r>
              <a:rPr lang="zh-CN" altLang="en-US" dirty="0"/>
              <a:t>训练数据集里</a:t>
            </a:r>
            <a:r>
              <a:rPr lang="zh-CN" altLang="en-US" dirty="0" smtClean="0"/>
              <a:t>面</a:t>
            </a:r>
            <a:r>
              <a:rPr lang="zh-CN" altLang="en-US" dirty="0"/>
              <a:t>作为</a:t>
            </a:r>
            <a:r>
              <a:rPr lang="zh-CN" altLang="en-US" dirty="0" smtClean="0"/>
              <a:t>支</a:t>
            </a:r>
            <a:r>
              <a:rPr lang="zh-CN" altLang="en-US" dirty="0"/>
              <a:t>持向量的样例数量的</a:t>
            </a:r>
            <a:r>
              <a:rPr lang="zh-CN" altLang="en-US" dirty="0" smtClean="0"/>
              <a:t>下界</a:t>
            </a:r>
            <a:endParaRPr lang="en-US" altLang="zh-CN" dirty="0" smtClean="0"/>
          </a:p>
          <a:p>
            <a:pPr lvl="1"/>
            <a:r>
              <a:rPr lang="zh-CN" altLang="en-US" dirty="0" smtClean="0"/>
              <a:t>上式中的</a:t>
            </a:r>
            <a:r>
              <a:rPr lang="en-US" altLang="zh-CN" dirty="0" smtClean="0"/>
              <a:t>ρ</a:t>
            </a:r>
            <a:r>
              <a:rPr lang="zh-CN" altLang="en-US" dirty="0"/>
              <a:t>刻画的是超平面到零点的距离。</a:t>
            </a:r>
            <a:endParaRPr lang="en-US" altLang="zh-CN" dirty="0" smtClean="0"/>
          </a:p>
          <a:p>
            <a:r>
              <a:rPr lang="en-US" altLang="zh-CN" b="1" dirty="0"/>
              <a:t>OCSVM</a:t>
            </a:r>
            <a:r>
              <a:rPr lang="zh-CN" altLang="en-US" b="1" dirty="0"/>
              <a:t>的思路就是尽量找一个超平面，让超平面离零点距离最远，同时所有的正常数据都在超平面一边</a:t>
            </a:r>
            <a:r>
              <a:rPr lang="en-US" altLang="zh-CN" dirty="0"/>
              <a:t>(</a:t>
            </a:r>
            <a:r>
              <a:rPr lang="zh-CN" altLang="en-US" dirty="0"/>
              <a:t>跟零点不在一边</a:t>
            </a:r>
            <a:r>
              <a:rPr lang="en-US" altLang="zh-CN" dirty="0" smtClean="0"/>
              <a:t>)</a:t>
            </a:r>
            <a:r>
              <a:rPr lang="zh-CN" altLang="en-US" dirty="0" smtClean="0"/>
              <a:t>。</a:t>
            </a:r>
            <a:endParaRPr lang="en-US" altLang="zh-CN" dirty="0" smtClean="0"/>
          </a:p>
          <a:p>
            <a:r>
              <a:rPr lang="zh-CN" altLang="en-US" dirty="0" smtClean="0"/>
              <a:t>一般用于</a:t>
            </a:r>
            <a:r>
              <a:rPr lang="en-US" altLang="zh-CN" dirty="0" smtClean="0"/>
              <a:t>OCSVM</a:t>
            </a:r>
            <a:r>
              <a:rPr lang="zh-CN" altLang="en-US" dirty="0" smtClean="0"/>
              <a:t>的训练集是只有一类数据，但是由于这里有松弛变量，训练集中存在异常点也是可以的；一般</a:t>
            </a:r>
            <a:r>
              <a:rPr lang="en-US" altLang="zh-CN" dirty="0" smtClean="0"/>
              <a:t>OCSVM</a:t>
            </a:r>
            <a:r>
              <a:rPr lang="zh-CN" altLang="en-US" dirty="0" smtClean="0"/>
              <a:t>的实现都支持核函数。</a:t>
            </a:r>
            <a:endParaRPr lang="en-US" dirty="0"/>
          </a:p>
        </p:txBody>
      </p:sp>
      <p:pic>
        <p:nvPicPr>
          <p:cNvPr id="6" name="Picture 5"/>
          <p:cNvPicPr>
            <a:picLocks noChangeAspect="1"/>
          </p:cNvPicPr>
          <p:nvPr/>
        </p:nvPicPr>
        <p:blipFill>
          <a:blip r:embed="rId3"/>
          <a:stretch>
            <a:fillRect/>
          </a:stretch>
        </p:blipFill>
        <p:spPr>
          <a:xfrm>
            <a:off x="4547635" y="2263341"/>
            <a:ext cx="4625241" cy="1384634"/>
          </a:xfrm>
          <a:prstGeom prst="rect">
            <a:avLst/>
          </a:prstGeom>
        </p:spPr>
      </p:pic>
    </p:spTree>
    <p:extLst>
      <p:ext uri="{BB962C8B-B14F-4D97-AF65-F5344CB8AC3E}">
        <p14:creationId xmlns:p14="http://schemas.microsoft.com/office/powerpoint/2010/main" val="67439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p:txBody>
          <a:bodyPr/>
          <a:lstStyle/>
          <a:p>
            <a:r>
              <a:rPr lang="zh-CN" altLang="en-US" dirty="0"/>
              <a:t>特定应用场景的异常检测</a:t>
            </a:r>
            <a:endParaRPr lang="en-US" altLang="zh-CN" dirty="0"/>
          </a:p>
          <a:p>
            <a:pPr lvl="1"/>
            <a:r>
              <a:rPr lang="zh-CN" altLang="en-US" dirty="0"/>
              <a:t>入侵检测</a:t>
            </a:r>
            <a:endParaRPr lang="en-US" altLang="zh-CN" dirty="0"/>
          </a:p>
          <a:p>
            <a:pPr lvl="1"/>
            <a:r>
              <a:rPr lang="zh-CN" altLang="en-US" dirty="0"/>
              <a:t>欺诈检测</a:t>
            </a:r>
            <a:endParaRPr lang="en-US" altLang="zh-CN" dirty="0"/>
          </a:p>
          <a:p>
            <a:pPr lvl="1"/>
            <a:r>
              <a:rPr lang="zh-CN" altLang="en-US" dirty="0"/>
              <a:t>时间序列异常检测</a:t>
            </a:r>
            <a:endParaRPr lang="en-US" altLang="zh-CN" dirty="0"/>
          </a:p>
          <a:p>
            <a:pPr lvl="1"/>
            <a:r>
              <a:rPr lang="zh-CN" altLang="en-US" dirty="0"/>
              <a:t>物品缺陷图像异常检测</a:t>
            </a:r>
            <a:endParaRPr lang="en-US" altLang="zh-CN" dirty="0"/>
          </a:p>
          <a:p>
            <a:pPr lvl="1"/>
            <a:r>
              <a:rPr lang="zh-CN" altLang="en-US" dirty="0"/>
              <a:t>视频异常检测</a:t>
            </a:r>
            <a:endParaRPr lang="en-US" altLang="zh-CN" dirty="0"/>
          </a:p>
          <a:p>
            <a:r>
              <a:rPr lang="zh-CN" altLang="en-US" dirty="0"/>
              <a:t>总结</a:t>
            </a:r>
            <a:endParaRPr lang="en-US" altLang="zh-CN" dirty="0"/>
          </a:p>
          <a:p>
            <a:pPr lvl="1"/>
            <a:r>
              <a:rPr lang="zh-CN" altLang="en-US" dirty="0"/>
              <a:t>基于</a:t>
            </a:r>
            <a:r>
              <a:rPr lang="en-US" altLang="zh-CN" dirty="0"/>
              <a:t>ML</a:t>
            </a:r>
            <a:r>
              <a:rPr lang="zh-CN" altLang="en-US" dirty="0"/>
              <a:t>的异常检测的数据集类型</a:t>
            </a:r>
          </a:p>
          <a:p>
            <a:pPr lvl="1"/>
            <a:r>
              <a:rPr lang="zh-CN" altLang="en-US" dirty="0"/>
              <a:t>异常检测的理解</a:t>
            </a:r>
            <a:endParaRPr lang="en-US" altLang="zh-CN" dirty="0"/>
          </a:p>
          <a:p>
            <a:endParaRPr lang="en-US" dirty="0"/>
          </a:p>
        </p:txBody>
      </p:sp>
    </p:spTree>
    <p:extLst>
      <p:ext uri="{BB962C8B-B14F-4D97-AF65-F5344CB8AC3E}">
        <p14:creationId xmlns:p14="http://schemas.microsoft.com/office/powerpoint/2010/main" val="3965134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p:spPr>
        <p:txBody>
          <a:bodyPr/>
          <a:lstStyle/>
          <a:p>
            <a:r>
              <a:rPr lang="zh-CN" altLang="en-US" dirty="0"/>
              <a:t>基于画像</a:t>
            </a:r>
            <a:r>
              <a:rPr lang="en-US" altLang="zh-CN" dirty="0"/>
              <a:t>profile</a:t>
            </a:r>
            <a:r>
              <a:rPr lang="zh-CN" altLang="en-US" dirty="0"/>
              <a:t>的方</a:t>
            </a:r>
            <a:r>
              <a:rPr lang="zh-CN" altLang="en-US" dirty="0" smtClean="0"/>
              <a:t>法</a:t>
            </a:r>
            <a:endParaRPr lang="en-US" altLang="zh-CN" dirty="0"/>
          </a:p>
        </p:txBody>
      </p:sp>
      <p:sp>
        <p:nvSpPr>
          <p:cNvPr id="3" name="Content Placeholder 2"/>
          <p:cNvSpPr>
            <a:spLocks noGrp="1"/>
          </p:cNvSpPr>
          <p:nvPr>
            <p:ph idx="1"/>
          </p:nvPr>
        </p:nvSpPr>
        <p:spPr>
          <a:xfrm>
            <a:off x="838200" y="1496292"/>
            <a:ext cx="10515600" cy="5020886"/>
          </a:xfrm>
        </p:spPr>
        <p:txBody>
          <a:bodyPr/>
          <a:lstStyle/>
          <a:p>
            <a:r>
              <a:rPr lang="zh-CN" altLang="en-US" dirty="0" smtClean="0"/>
              <a:t>对需要异常检测的对象建立画像，也就是说对该对象的静态属性和动态属性标签化。标签化后的对象再结合其他的异常检测方法进行处理。</a:t>
            </a:r>
            <a:endParaRPr lang="en-US" altLang="zh-CN" dirty="0" smtClean="0"/>
          </a:p>
          <a:p>
            <a:pPr lvl="1"/>
            <a:r>
              <a:rPr lang="zh-CN" altLang="en-US" dirty="0"/>
              <a:t>比</a:t>
            </a:r>
            <a:r>
              <a:rPr lang="zh-CN" altLang="en-US" dirty="0" smtClean="0"/>
              <a:t>如结合业务经验或者规则对标签化的对象进行异常检测。</a:t>
            </a:r>
            <a:endParaRPr lang="en-US" altLang="zh-CN" dirty="0" smtClean="0"/>
          </a:p>
          <a:p>
            <a:pPr lvl="1"/>
            <a:r>
              <a:rPr lang="zh-CN" altLang="en-US" dirty="0" smtClean="0"/>
              <a:t>比如把这些标签结合对象的其他特征当作特征集送入</a:t>
            </a:r>
            <a:r>
              <a:rPr lang="en-US" altLang="zh-CN" dirty="0" smtClean="0"/>
              <a:t>ML/DL</a:t>
            </a:r>
            <a:r>
              <a:rPr lang="zh-CN" altLang="en-US" dirty="0"/>
              <a:t>模</a:t>
            </a:r>
            <a:r>
              <a:rPr lang="zh-CN" altLang="en-US" dirty="0" smtClean="0"/>
              <a:t>型来建模。</a:t>
            </a:r>
            <a:endParaRPr lang="en-US" altLang="zh-CN" dirty="0" smtClean="0"/>
          </a:p>
          <a:p>
            <a:r>
              <a:rPr lang="zh-CN" altLang="en-US" b="1" dirty="0" smtClean="0"/>
              <a:t>构建画像的核心是根据具体业务对标签系统的设计和规划。</a:t>
            </a:r>
            <a:endParaRPr lang="en-US" altLang="zh-CN" b="1" dirty="0" smtClean="0"/>
          </a:p>
          <a:p>
            <a:r>
              <a:rPr lang="zh-CN" altLang="en-US" dirty="0" smtClean="0"/>
              <a:t>构</a:t>
            </a:r>
            <a:r>
              <a:rPr lang="zh-CN" altLang="en-US" dirty="0"/>
              <a:t>建画</a:t>
            </a:r>
            <a:r>
              <a:rPr lang="zh-CN" altLang="en-US" dirty="0" smtClean="0"/>
              <a:t>像的常用方法：</a:t>
            </a:r>
            <a:endParaRPr lang="en-US" altLang="zh-CN" dirty="0" smtClean="0"/>
          </a:p>
          <a:p>
            <a:pPr lvl="1"/>
            <a:r>
              <a:rPr lang="zh-CN" altLang="en-US" dirty="0"/>
              <a:t>利</a:t>
            </a:r>
            <a:r>
              <a:rPr lang="zh-CN" altLang="en-US" dirty="0" smtClean="0"/>
              <a:t>用经验</a:t>
            </a:r>
            <a:r>
              <a:rPr lang="en-US" altLang="zh-CN" dirty="0" smtClean="0"/>
              <a:t>/</a:t>
            </a:r>
            <a:r>
              <a:rPr lang="zh-CN" altLang="en-US" dirty="0" smtClean="0"/>
              <a:t>业务知识来对样本进行标签化</a:t>
            </a:r>
            <a:endParaRPr lang="en-US" altLang="zh-CN" dirty="0" smtClean="0"/>
          </a:p>
          <a:p>
            <a:pPr lvl="1"/>
            <a:r>
              <a:rPr lang="zh-CN" altLang="en-US" dirty="0"/>
              <a:t>文本挖</a:t>
            </a:r>
            <a:r>
              <a:rPr lang="zh-CN" altLang="en-US" dirty="0" smtClean="0"/>
              <a:t>掘比如利用主</a:t>
            </a:r>
            <a:r>
              <a:rPr lang="zh-CN" altLang="en-US" dirty="0"/>
              <a:t>题模</a:t>
            </a:r>
            <a:r>
              <a:rPr lang="zh-CN" altLang="en-US" dirty="0" smtClean="0"/>
              <a:t>型提取关键字作为标签</a:t>
            </a:r>
            <a:endParaRPr lang="en-US" altLang="zh-CN" dirty="0" smtClean="0"/>
          </a:p>
          <a:p>
            <a:pPr lvl="1"/>
            <a:r>
              <a:rPr lang="zh-CN" altLang="en-US" dirty="0" smtClean="0"/>
              <a:t>传统机器学习的聚类</a:t>
            </a:r>
            <a:r>
              <a:rPr lang="zh-CN" altLang="en-US" dirty="0"/>
              <a:t>模型</a:t>
            </a:r>
            <a:endParaRPr lang="en-US" altLang="zh-CN" dirty="0" smtClean="0"/>
          </a:p>
          <a:p>
            <a:pPr lvl="1"/>
            <a:r>
              <a:rPr lang="zh-CN" altLang="en-US" dirty="0"/>
              <a:t>传统机器学</a:t>
            </a:r>
            <a:r>
              <a:rPr lang="zh-CN" altLang="en-US" dirty="0" smtClean="0"/>
              <a:t>习的分类模型</a:t>
            </a:r>
            <a:endParaRPr lang="en-US" altLang="zh-CN" dirty="0" smtClean="0"/>
          </a:p>
          <a:p>
            <a:pPr lvl="2"/>
            <a:endParaRPr lang="en-US" altLang="zh-CN" dirty="0" smtClean="0"/>
          </a:p>
          <a:p>
            <a:endParaRPr lang="en-US" dirty="0"/>
          </a:p>
        </p:txBody>
      </p:sp>
    </p:spTree>
    <p:extLst>
      <p:ext uri="{BB962C8B-B14F-4D97-AF65-F5344CB8AC3E}">
        <p14:creationId xmlns:p14="http://schemas.microsoft.com/office/powerpoint/2010/main" val="295676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35074"/>
          </a:xfrm>
        </p:spPr>
        <p:txBody>
          <a:bodyPr/>
          <a:lstStyle/>
          <a:p>
            <a:r>
              <a:rPr lang="zh-CN" altLang="en-US" dirty="0"/>
              <a:t>基于</a:t>
            </a:r>
            <a:r>
              <a:rPr lang="en-US" altLang="zh-CN" dirty="0"/>
              <a:t>tree</a:t>
            </a:r>
            <a:r>
              <a:rPr lang="zh-CN" altLang="en-US" dirty="0"/>
              <a:t>的异常检</a:t>
            </a:r>
            <a:r>
              <a:rPr lang="zh-CN" altLang="en-US" dirty="0" smtClean="0"/>
              <a:t>测</a:t>
            </a:r>
            <a:endParaRPr lang="en-US" altLang="zh-CN" dirty="0"/>
          </a:p>
        </p:txBody>
      </p:sp>
      <p:sp>
        <p:nvSpPr>
          <p:cNvPr id="3" name="Content Placeholder 2"/>
          <p:cNvSpPr>
            <a:spLocks noGrp="1"/>
          </p:cNvSpPr>
          <p:nvPr>
            <p:ph idx="1"/>
          </p:nvPr>
        </p:nvSpPr>
        <p:spPr>
          <a:xfrm>
            <a:off x="838200" y="1600200"/>
            <a:ext cx="10515600" cy="5118233"/>
          </a:xfrm>
        </p:spPr>
        <p:txBody>
          <a:bodyPr>
            <a:normAutofit lnSpcReduction="10000"/>
          </a:bodyPr>
          <a:lstStyle/>
          <a:p>
            <a:r>
              <a:rPr lang="en-US" altLang="zh-CN" dirty="0" smtClean="0"/>
              <a:t>Isolation-forest</a:t>
            </a:r>
            <a:r>
              <a:rPr lang="zh-CN" altLang="en-US" dirty="0" smtClean="0"/>
              <a:t>隔离森林：</a:t>
            </a:r>
            <a:endParaRPr lang="en-US" altLang="zh-CN" dirty="0" smtClean="0"/>
          </a:p>
          <a:p>
            <a:pPr lvl="1"/>
            <a:r>
              <a:rPr lang="zh-CN" altLang="en-US" dirty="0"/>
              <a:t>模型的假设</a:t>
            </a:r>
            <a:r>
              <a:rPr lang="zh-CN" altLang="en-US" dirty="0" smtClean="0"/>
              <a:t>：</a:t>
            </a:r>
            <a:r>
              <a:rPr lang="zh-CN" altLang="en-US" b="1" dirty="0"/>
              <a:t>树上叶子节点离根节点越近，属于该叶子节点的样本越可能是异常</a:t>
            </a:r>
            <a:r>
              <a:rPr lang="zh-CN" altLang="en-US" b="1" smtClean="0"/>
              <a:t>点。</a:t>
            </a:r>
            <a:endParaRPr lang="en-US" altLang="zh-CN" dirty="0"/>
          </a:p>
          <a:p>
            <a:pPr lvl="1"/>
            <a:r>
              <a:rPr lang="zh-CN" altLang="en-US" dirty="0" smtClean="0"/>
              <a:t>训</a:t>
            </a:r>
            <a:r>
              <a:rPr lang="zh-CN" altLang="en-US" dirty="0"/>
              <a:t>练时</a:t>
            </a:r>
            <a:r>
              <a:rPr lang="zh-CN" altLang="en-US" dirty="0" smtClean="0"/>
              <a:t>：</a:t>
            </a:r>
            <a:endParaRPr lang="en-US" altLang="zh-CN" dirty="0" smtClean="0"/>
          </a:p>
          <a:p>
            <a:pPr lvl="2"/>
            <a:r>
              <a:rPr lang="zh-CN" altLang="en-US" dirty="0" smtClean="0"/>
              <a:t>训</a:t>
            </a:r>
            <a:r>
              <a:rPr lang="zh-CN" altLang="en-US" dirty="0"/>
              <a:t>练构</a:t>
            </a:r>
            <a:r>
              <a:rPr lang="zh-CN" altLang="en-US" dirty="0" smtClean="0"/>
              <a:t>建森</a:t>
            </a:r>
            <a:r>
              <a:rPr lang="zh-CN" altLang="en-US" dirty="0"/>
              <a:t>林对应的多</a:t>
            </a:r>
            <a:r>
              <a:rPr lang="zh-CN" altLang="en-US" dirty="0" smtClean="0"/>
              <a:t>颗树</a:t>
            </a:r>
            <a:r>
              <a:rPr lang="zh-CN" altLang="en-US" dirty="0"/>
              <a:t>，这</a:t>
            </a:r>
            <a:r>
              <a:rPr lang="zh-CN" altLang="en-US" dirty="0" smtClean="0"/>
              <a:t>些树</a:t>
            </a:r>
            <a:r>
              <a:rPr lang="zh-CN" altLang="en-US" dirty="0"/>
              <a:t>一般叫</a:t>
            </a:r>
            <a:r>
              <a:rPr lang="en-US" altLang="zh-CN" dirty="0" err="1" smtClean="0"/>
              <a:t>iTree</a:t>
            </a:r>
            <a:r>
              <a:rPr lang="zh-CN" altLang="en-US" dirty="0" smtClean="0"/>
              <a:t>。</a:t>
            </a:r>
            <a:endParaRPr lang="en-US" altLang="zh-CN" dirty="0"/>
          </a:p>
          <a:p>
            <a:pPr lvl="2"/>
            <a:r>
              <a:rPr lang="zh-CN" altLang="en-US" dirty="0" smtClean="0"/>
              <a:t>构</a:t>
            </a:r>
            <a:r>
              <a:rPr lang="zh-CN" altLang="en-US" dirty="0"/>
              <a:t>建一棵 </a:t>
            </a:r>
            <a:r>
              <a:rPr lang="en-US" altLang="zh-CN" dirty="0" err="1"/>
              <a:t>iTree</a:t>
            </a:r>
            <a:r>
              <a:rPr lang="en-US" altLang="zh-CN" dirty="0"/>
              <a:t> </a:t>
            </a:r>
            <a:r>
              <a:rPr lang="zh-CN" altLang="en-US" dirty="0"/>
              <a:t>时，先从全量数据中抽取一批样本，然后随机选择一个特征作为起始节点，并在该特征的最大值和最小值之间随机选择一个值，将样本中小于该取值的数据划到左分支，大于等于该取值的划到右分支。然后，在左右两个分支数据中，重复上述步骤，直到满足如下条件：</a:t>
            </a:r>
          </a:p>
          <a:p>
            <a:pPr lvl="3"/>
            <a:r>
              <a:rPr lang="zh-CN" altLang="en-US" dirty="0" smtClean="0"/>
              <a:t>数</a:t>
            </a:r>
            <a:r>
              <a:rPr lang="zh-CN" altLang="en-US" dirty="0"/>
              <a:t>据不可再分，</a:t>
            </a:r>
            <a:r>
              <a:rPr lang="zh-CN" altLang="en-US" dirty="0" smtClean="0"/>
              <a:t>即只</a:t>
            </a:r>
            <a:r>
              <a:rPr lang="zh-CN" altLang="en-US" dirty="0"/>
              <a:t>包含一条数</a:t>
            </a:r>
            <a:r>
              <a:rPr lang="zh-CN" altLang="en-US" dirty="0" smtClean="0"/>
              <a:t>据。</a:t>
            </a:r>
            <a:endParaRPr lang="en-US" altLang="zh-CN" dirty="0" smtClean="0"/>
          </a:p>
          <a:p>
            <a:pPr lvl="3"/>
            <a:r>
              <a:rPr lang="zh-CN" altLang="en-US" dirty="0" smtClean="0"/>
              <a:t>二</a:t>
            </a:r>
            <a:r>
              <a:rPr lang="zh-CN" altLang="en-US" dirty="0"/>
              <a:t>叉树达到限定的最大深度。</a:t>
            </a:r>
            <a:endParaRPr lang="en-US" altLang="zh-CN" dirty="0" smtClean="0"/>
          </a:p>
          <a:p>
            <a:pPr lvl="1"/>
            <a:r>
              <a:rPr lang="zh-CN" altLang="en-US" dirty="0" smtClean="0"/>
              <a:t>预</a:t>
            </a:r>
            <a:r>
              <a:rPr lang="zh-CN" altLang="en-US" dirty="0"/>
              <a:t>测时</a:t>
            </a:r>
            <a:r>
              <a:rPr lang="zh-CN" altLang="en-US" dirty="0" smtClean="0"/>
              <a:t>：</a:t>
            </a:r>
            <a:endParaRPr lang="en-US" altLang="zh-CN" dirty="0" smtClean="0"/>
          </a:p>
          <a:p>
            <a:pPr lvl="2"/>
            <a:r>
              <a:rPr lang="zh-CN" altLang="en-US" dirty="0" smtClean="0"/>
              <a:t>检</a:t>
            </a:r>
            <a:r>
              <a:rPr lang="zh-CN" altLang="en-US" dirty="0"/>
              <a:t>测数据点</a:t>
            </a:r>
            <a:r>
              <a:rPr lang="en-US" altLang="zh-CN" dirty="0"/>
              <a:t>x</a:t>
            </a:r>
            <a:r>
              <a:rPr lang="zh-CN" altLang="en-US" dirty="0"/>
              <a:t>最终落在任意第</a:t>
            </a:r>
            <a:r>
              <a:rPr lang="en-US" altLang="zh-CN" dirty="0"/>
              <a:t>t</a:t>
            </a:r>
            <a:r>
              <a:rPr lang="zh-CN" altLang="en-US" dirty="0"/>
              <a:t>颗</a:t>
            </a:r>
            <a:r>
              <a:rPr lang="en-US" altLang="zh-CN" dirty="0" err="1"/>
              <a:t>iTree</a:t>
            </a:r>
            <a:r>
              <a:rPr lang="zh-CN" altLang="en-US" dirty="0"/>
              <a:t>的层数</a:t>
            </a:r>
            <a:r>
              <a:rPr lang="en-US" altLang="zh-CN" dirty="0" err="1"/>
              <a:t>ht</a:t>
            </a:r>
            <a:r>
              <a:rPr lang="en-US" altLang="zh-CN" dirty="0"/>
              <a:t>(x)</a:t>
            </a:r>
            <a:r>
              <a:rPr lang="zh-CN" altLang="en-US" dirty="0"/>
              <a:t>。然后我们可以得出</a:t>
            </a:r>
            <a:r>
              <a:rPr lang="en-US" altLang="zh-CN" dirty="0"/>
              <a:t>x</a:t>
            </a:r>
            <a:r>
              <a:rPr lang="zh-CN" altLang="en-US" dirty="0"/>
              <a:t>在每棵树的高度平均值</a:t>
            </a:r>
            <a:r>
              <a:rPr lang="en-US" altLang="zh-CN" dirty="0"/>
              <a:t>h(x)</a:t>
            </a:r>
            <a:r>
              <a:rPr lang="zh-CN" altLang="en-US" dirty="0"/>
              <a:t>，根据</a:t>
            </a:r>
            <a:r>
              <a:rPr lang="en-US" altLang="zh-CN" dirty="0" smtClean="0"/>
              <a:t>h(x)</a:t>
            </a:r>
            <a:r>
              <a:rPr lang="zh-CN" altLang="en-US" dirty="0" smtClean="0"/>
              <a:t>计算异常分数，最后来判</a:t>
            </a:r>
            <a:r>
              <a:rPr lang="zh-CN" altLang="en-US" dirty="0"/>
              <a:t>断</a:t>
            </a:r>
            <a:r>
              <a:rPr lang="en-US" altLang="zh-CN" dirty="0"/>
              <a:t>x</a:t>
            </a:r>
            <a:r>
              <a:rPr lang="zh-CN" altLang="en-US" dirty="0"/>
              <a:t>是否是异常点</a:t>
            </a:r>
            <a:r>
              <a:rPr lang="zh-CN" altLang="en-US" dirty="0" smtClean="0"/>
              <a:t>。异常分数越高，数据点越可能是异常。</a:t>
            </a:r>
            <a:endParaRPr lang="en-US" altLang="zh-CN" dirty="0" smtClean="0"/>
          </a:p>
          <a:p>
            <a:pPr lvl="3"/>
            <a:r>
              <a:rPr lang="zh-CN" altLang="en-US" dirty="0" smtClean="0"/>
              <a:t>至于该异常分数的取值范围要看不同的库的实现，比如</a:t>
            </a:r>
            <a:r>
              <a:rPr lang="en-US" altLang="zh-CN" b="1" dirty="0" err="1" smtClean="0"/>
              <a:t>sklearn</a:t>
            </a:r>
            <a:r>
              <a:rPr lang="en-US" altLang="zh-CN" b="1" dirty="0" smtClean="0"/>
              <a:t> </a:t>
            </a:r>
            <a:r>
              <a:rPr lang="zh-CN" altLang="en-US" b="1" dirty="0" smtClean="0"/>
              <a:t>的</a:t>
            </a:r>
            <a:r>
              <a:rPr lang="en-US" altLang="zh-CN" b="1" dirty="0" smtClean="0"/>
              <a:t>isolation forest</a:t>
            </a:r>
            <a:r>
              <a:rPr lang="zh-CN" altLang="en-US" b="1" dirty="0" smtClean="0"/>
              <a:t>的异常分数还有负值，该分数越小越可能是异常点</a:t>
            </a:r>
            <a:r>
              <a:rPr lang="zh-CN" altLang="en-US" dirty="0" smtClean="0"/>
              <a:t>。</a:t>
            </a:r>
            <a:endParaRPr lang="en-US" altLang="zh-CN" dirty="0" smtClean="0"/>
          </a:p>
        </p:txBody>
      </p:sp>
    </p:spTree>
    <p:extLst>
      <p:ext uri="{BB962C8B-B14F-4D97-AF65-F5344CB8AC3E}">
        <p14:creationId xmlns:p14="http://schemas.microsoft.com/office/powerpoint/2010/main" val="3090588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743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45920"/>
            <a:ext cx="10515600" cy="4531043"/>
          </a:xfrm>
        </p:spPr>
        <p:txBody>
          <a:bodyPr/>
          <a:lstStyle/>
          <a:p>
            <a:pPr lvl="1"/>
            <a:r>
              <a:rPr lang="en-US" altLang="zh-CN" dirty="0" err="1" smtClean="0"/>
              <a:t>IForest</a:t>
            </a:r>
            <a:r>
              <a:rPr lang="zh-CN" altLang="en-US" dirty="0" smtClean="0"/>
              <a:t>优</a:t>
            </a:r>
            <a:r>
              <a:rPr lang="zh-CN" altLang="en-US" dirty="0"/>
              <a:t>点</a:t>
            </a:r>
            <a:r>
              <a:rPr lang="zh-CN" altLang="en-US" dirty="0" smtClean="0"/>
              <a:t>：</a:t>
            </a:r>
            <a:endParaRPr lang="en-US" altLang="zh-CN" dirty="0" smtClean="0"/>
          </a:p>
          <a:p>
            <a:pPr lvl="2"/>
            <a:r>
              <a:rPr lang="en-US" altLang="zh-CN" dirty="0" err="1" smtClean="0"/>
              <a:t>IForest</a:t>
            </a:r>
            <a:r>
              <a:rPr lang="zh-CN" altLang="en-US" dirty="0"/>
              <a:t>目前是异常点检测最常用的算法之一，它的优点非常突出，它具有线性时间复杂度，可以用在含有海量数据的数据集上面</a:t>
            </a:r>
            <a:r>
              <a:rPr lang="zh-CN" altLang="en-US" dirty="0" smtClean="0"/>
              <a:t>。</a:t>
            </a:r>
            <a:endParaRPr lang="en-US" altLang="zh-CN" dirty="0" smtClean="0"/>
          </a:p>
          <a:p>
            <a:pPr lvl="2"/>
            <a:r>
              <a:rPr lang="zh-CN" altLang="en-US" dirty="0" smtClean="0"/>
              <a:t>通</a:t>
            </a:r>
            <a:r>
              <a:rPr lang="zh-CN" altLang="en-US" dirty="0"/>
              <a:t>常树的数量越多，算法越稳定</a:t>
            </a:r>
            <a:r>
              <a:rPr lang="zh-CN" altLang="en-US" dirty="0" smtClean="0"/>
              <a:t>。</a:t>
            </a:r>
            <a:endParaRPr lang="en-US" altLang="zh-CN" dirty="0" smtClean="0"/>
          </a:p>
          <a:p>
            <a:pPr lvl="2"/>
            <a:r>
              <a:rPr lang="zh-CN" altLang="en-US" dirty="0" smtClean="0"/>
              <a:t>由</a:t>
            </a:r>
            <a:r>
              <a:rPr lang="zh-CN" altLang="en-US" dirty="0"/>
              <a:t>于每棵树都是互相独立生成的，因此可以部署在大规模分布式系统上来加速运算。</a:t>
            </a:r>
          </a:p>
          <a:p>
            <a:pPr lvl="1"/>
            <a:endParaRPr lang="en-US" altLang="zh-CN" dirty="0" smtClean="0"/>
          </a:p>
          <a:p>
            <a:pPr lvl="1"/>
            <a:r>
              <a:rPr lang="en-US" altLang="zh-CN" dirty="0" err="1" smtClean="0"/>
              <a:t>IForest</a:t>
            </a:r>
            <a:r>
              <a:rPr lang="zh-CN" altLang="en-US" dirty="0" smtClean="0"/>
              <a:t>缺</a:t>
            </a:r>
            <a:r>
              <a:rPr lang="zh-CN" altLang="en-US" dirty="0"/>
              <a:t>点</a:t>
            </a:r>
            <a:r>
              <a:rPr lang="zh-CN" altLang="en-US" dirty="0" smtClean="0"/>
              <a:t>：</a:t>
            </a:r>
            <a:endParaRPr lang="en-US" altLang="zh-CN" dirty="0" smtClean="0"/>
          </a:p>
          <a:p>
            <a:pPr lvl="2"/>
            <a:r>
              <a:rPr lang="en-US" altLang="zh-CN" dirty="0" err="1" smtClean="0"/>
              <a:t>IForest</a:t>
            </a:r>
            <a:r>
              <a:rPr lang="zh-CN" altLang="en-US" dirty="0"/>
              <a:t>不适用于特别高维特征的数据集。 由于每次切数据空间都是随机选取一个特征维度和该特征的随机一个特征值，建完树后仍然有大量的维度没有被使用，导致算法可靠性降低。此时推荐降维后使用，或者考虑使用</a:t>
            </a:r>
            <a:r>
              <a:rPr lang="en-US" altLang="zh-CN" dirty="0"/>
              <a:t>One Class SVM</a:t>
            </a:r>
            <a:r>
              <a:rPr lang="zh-CN" altLang="en-US" dirty="0"/>
              <a:t>。</a:t>
            </a:r>
          </a:p>
          <a:p>
            <a:pPr lvl="2"/>
            <a:endParaRPr lang="en-US" dirty="0"/>
          </a:p>
        </p:txBody>
      </p:sp>
    </p:spTree>
    <p:extLst>
      <p:ext uri="{BB962C8B-B14F-4D97-AF65-F5344CB8AC3E}">
        <p14:creationId xmlns:p14="http://schemas.microsoft.com/office/powerpoint/2010/main" val="1225375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15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03680"/>
            <a:ext cx="10515600" cy="4917440"/>
          </a:xfrm>
        </p:spPr>
        <p:txBody>
          <a:bodyPr>
            <a:normAutofit lnSpcReduction="10000"/>
          </a:bodyPr>
          <a:lstStyle/>
          <a:p>
            <a:r>
              <a:rPr lang="en-US" altLang="zh-CN" dirty="0"/>
              <a:t>RCF</a:t>
            </a:r>
            <a:r>
              <a:rPr lang="zh-CN" altLang="en-US" dirty="0"/>
              <a:t>随机切割森</a:t>
            </a:r>
            <a:r>
              <a:rPr lang="zh-CN" altLang="en-US" dirty="0" smtClean="0"/>
              <a:t>林：</a:t>
            </a:r>
            <a:endParaRPr lang="en-US" altLang="zh-CN" dirty="0"/>
          </a:p>
          <a:p>
            <a:pPr lvl="1"/>
            <a:r>
              <a:rPr lang="en-US" altLang="zh-CN" dirty="0"/>
              <a:t>RCF</a:t>
            </a:r>
            <a:r>
              <a:rPr lang="zh-CN" altLang="en-US" dirty="0"/>
              <a:t>是一个由多个独立的二叉树构成的森林。每个树的构造过程都是基于每个特征的方差来随机选择特征为二叉树的节点（特征的方差越大被选为树的节点的概率越大），并随机选择该特征当前可取值范围的某个点为分裂点，就这样递归下去直到每个叶子节点只包括一个数据点，最后构造出完整的一棵树</a:t>
            </a:r>
            <a:r>
              <a:rPr lang="zh-CN" altLang="en-US" dirty="0" smtClean="0"/>
              <a:t>。</a:t>
            </a:r>
            <a:endParaRPr lang="en-US" altLang="zh-CN" dirty="0" smtClean="0"/>
          </a:p>
          <a:p>
            <a:pPr lvl="2"/>
            <a:r>
              <a:rPr lang="en-US" altLang="zh-CN" dirty="0" smtClean="0"/>
              <a:t>RCF</a:t>
            </a:r>
            <a:r>
              <a:rPr lang="zh-CN" altLang="en-US" dirty="0" smtClean="0"/>
              <a:t>是</a:t>
            </a:r>
            <a:r>
              <a:rPr lang="en-US" altLang="zh-CN" dirty="0" smtClean="0"/>
              <a:t>AWS </a:t>
            </a:r>
            <a:r>
              <a:rPr lang="en-US" altLang="zh-CN" dirty="0" err="1" smtClean="0"/>
              <a:t>SageMaker</a:t>
            </a:r>
            <a:r>
              <a:rPr lang="zh-CN" altLang="en-US" dirty="0" smtClean="0"/>
              <a:t>的一个内建模型。</a:t>
            </a:r>
            <a:endParaRPr lang="zh-CN" altLang="en-US" dirty="0"/>
          </a:p>
          <a:p>
            <a:pPr lvl="1"/>
            <a:r>
              <a:rPr lang="en-US" altLang="zh-CN" dirty="0"/>
              <a:t>RCF</a:t>
            </a:r>
            <a:r>
              <a:rPr lang="zh-CN" altLang="en-US" dirty="0"/>
              <a:t>会给每个树的数据点评分即所谓的异常分数，该分数与数据点距离树根的深度成反比。也就是说</a:t>
            </a:r>
            <a:r>
              <a:rPr lang="en-US" altLang="zh-CN" b="1" dirty="0"/>
              <a:t>RCF</a:t>
            </a:r>
            <a:r>
              <a:rPr lang="zh-CN" altLang="en-US" b="1" dirty="0"/>
              <a:t>做异常检测的假设是异常点总是出现在离树根比较近的地方</a:t>
            </a:r>
            <a:r>
              <a:rPr lang="zh-CN" altLang="en-US" dirty="0"/>
              <a:t>。在预测时候，每个数据点的异常分数是每个树给出的异常分数的平均值；当前</a:t>
            </a:r>
            <a:r>
              <a:rPr lang="en-US" altLang="zh-CN" dirty="0"/>
              <a:t>RCF</a:t>
            </a:r>
            <a:r>
              <a:rPr lang="zh-CN" altLang="en-US" dirty="0"/>
              <a:t>会直接返回预测数据点的异常分数。</a:t>
            </a:r>
          </a:p>
          <a:p>
            <a:pPr lvl="2"/>
            <a:r>
              <a:rPr lang="zh-CN" altLang="en-US" dirty="0"/>
              <a:t>一种常见的做法是，认为预测数据点的异常分数不在平均异常分数的</a:t>
            </a:r>
            <a:r>
              <a:rPr lang="en-US" altLang="zh-CN" dirty="0"/>
              <a:t>3</a:t>
            </a:r>
            <a:r>
              <a:rPr lang="zh-CN" altLang="en-US" dirty="0"/>
              <a:t>个标准方差范围内的话就属于异常点（这个做法的根据是切比雪夫不等式） 。</a:t>
            </a:r>
          </a:p>
          <a:p>
            <a:pPr lvl="2"/>
            <a:r>
              <a:rPr lang="zh-CN" altLang="en-US" dirty="0"/>
              <a:t>预测的点可以是训练集中的点，也可以不是训练集中的点。如果是新的数据点，</a:t>
            </a:r>
            <a:r>
              <a:rPr lang="en-US" altLang="zh-CN" dirty="0"/>
              <a:t>RCF</a:t>
            </a:r>
            <a:r>
              <a:rPr lang="zh-CN" altLang="en-US" dirty="0"/>
              <a:t>的做法是对每个树临时把该数据点插入合适的位置，然后在计算该数据点的当前树的异常分数。</a:t>
            </a:r>
          </a:p>
          <a:p>
            <a:pPr lvl="2"/>
            <a:endParaRPr lang="en-US" dirty="0"/>
          </a:p>
        </p:txBody>
      </p:sp>
    </p:spTree>
    <p:extLst>
      <p:ext uri="{BB962C8B-B14F-4D97-AF65-F5344CB8AC3E}">
        <p14:creationId xmlns:p14="http://schemas.microsoft.com/office/powerpoint/2010/main" val="1428970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lstStyle/>
          <a:p>
            <a:r>
              <a:rPr lang="zh-CN" altLang="en-US" dirty="0"/>
              <a:t>基于图像的异常检</a:t>
            </a:r>
            <a:r>
              <a:rPr lang="zh-CN" altLang="en-US" dirty="0" smtClean="0"/>
              <a:t>测</a:t>
            </a:r>
            <a:endParaRPr lang="en-US" altLang="zh-CN" dirty="0"/>
          </a:p>
        </p:txBody>
      </p:sp>
      <p:sp>
        <p:nvSpPr>
          <p:cNvPr id="3" name="Content Placeholder 2"/>
          <p:cNvSpPr>
            <a:spLocks noGrp="1"/>
          </p:cNvSpPr>
          <p:nvPr>
            <p:ph idx="1"/>
          </p:nvPr>
        </p:nvSpPr>
        <p:spPr>
          <a:xfrm>
            <a:off x="838200" y="1482436"/>
            <a:ext cx="10515600" cy="5375564"/>
          </a:xfrm>
        </p:spPr>
        <p:txBody>
          <a:bodyPr/>
          <a:lstStyle/>
          <a:p>
            <a:r>
              <a:rPr lang="zh-CN" altLang="en-US" dirty="0" smtClean="0"/>
              <a:t>传统的做法：</a:t>
            </a:r>
            <a:endParaRPr lang="en-US" altLang="zh-CN" dirty="0" smtClean="0"/>
          </a:p>
          <a:p>
            <a:pPr lvl="1"/>
            <a:r>
              <a:rPr lang="zh-CN" altLang="en-US" dirty="0" smtClean="0"/>
              <a:t>手工提取图片的特征</a:t>
            </a:r>
            <a:r>
              <a:rPr lang="en-US" altLang="zh-CN" dirty="0" smtClean="0"/>
              <a:t>+</a:t>
            </a:r>
            <a:r>
              <a:rPr lang="zh-CN" altLang="en-US" dirty="0" smtClean="0"/>
              <a:t>通用的异常检测算法</a:t>
            </a:r>
            <a:endParaRPr lang="en-US" altLang="zh-CN" dirty="0" smtClean="0"/>
          </a:p>
          <a:p>
            <a:r>
              <a:rPr lang="zh-CN" altLang="en-US" dirty="0"/>
              <a:t>目标检</a:t>
            </a:r>
            <a:r>
              <a:rPr lang="zh-CN" altLang="en-US" dirty="0" smtClean="0"/>
              <a:t>测模型</a:t>
            </a:r>
            <a:r>
              <a:rPr lang="en-US" altLang="zh-CN" dirty="0" smtClean="0"/>
              <a:t>+</a:t>
            </a:r>
            <a:r>
              <a:rPr lang="zh-CN" altLang="en-US" dirty="0" smtClean="0"/>
              <a:t>监督二分类的</a:t>
            </a:r>
            <a:r>
              <a:rPr lang="en-US" altLang="zh-CN" dirty="0" smtClean="0"/>
              <a:t>pipeline</a:t>
            </a:r>
            <a:r>
              <a:rPr lang="zh-CN" altLang="en-US" dirty="0" smtClean="0"/>
              <a:t>：</a:t>
            </a:r>
            <a:endParaRPr lang="en-US" altLang="zh-CN" dirty="0" smtClean="0"/>
          </a:p>
          <a:p>
            <a:pPr lvl="1"/>
            <a:r>
              <a:rPr lang="zh-CN" altLang="en-US" dirty="0"/>
              <a:t>利</a:t>
            </a:r>
            <a:r>
              <a:rPr lang="zh-CN" altLang="en-US" dirty="0" smtClean="0"/>
              <a:t>用目标检测模型来找到我们感兴趣的</a:t>
            </a:r>
            <a:r>
              <a:rPr lang="en-US" altLang="zh-CN" dirty="0" smtClean="0"/>
              <a:t>target</a:t>
            </a:r>
            <a:r>
              <a:rPr lang="zh-CN" altLang="en-US" dirty="0" smtClean="0"/>
              <a:t>，</a:t>
            </a:r>
            <a:r>
              <a:rPr lang="zh-CN" altLang="en-US" dirty="0"/>
              <a:t>然后</a:t>
            </a:r>
            <a:r>
              <a:rPr lang="zh-CN" altLang="en-US" dirty="0" smtClean="0"/>
              <a:t>抠图；</a:t>
            </a:r>
            <a:endParaRPr lang="en-US" altLang="zh-CN" dirty="0" smtClean="0"/>
          </a:p>
          <a:p>
            <a:pPr lvl="1"/>
            <a:r>
              <a:rPr lang="zh-CN" altLang="en-US" dirty="0" smtClean="0"/>
              <a:t>把抠图送入监督的二分类来做异常检测。</a:t>
            </a:r>
            <a:endParaRPr lang="en-US" altLang="zh-CN" dirty="0" smtClean="0"/>
          </a:p>
          <a:p>
            <a:pPr lvl="2"/>
            <a:r>
              <a:rPr lang="zh-CN" altLang="en-US" dirty="0"/>
              <a:t>如果我们更关</a:t>
            </a:r>
            <a:r>
              <a:rPr lang="zh-CN" altLang="en-US" dirty="0" smtClean="0"/>
              <a:t>注物</a:t>
            </a:r>
            <a:r>
              <a:rPr lang="zh-CN" altLang="en-US" dirty="0"/>
              <a:t>体形状的异</a:t>
            </a:r>
            <a:r>
              <a:rPr lang="zh-CN" altLang="en-US" dirty="0" smtClean="0"/>
              <a:t>常，整个</a:t>
            </a:r>
            <a:r>
              <a:rPr lang="en-US" altLang="zh-CN" dirty="0" smtClean="0"/>
              <a:t>pipeline</a:t>
            </a:r>
            <a:r>
              <a:rPr lang="zh-CN" altLang="en-US" dirty="0" smtClean="0"/>
              <a:t>可以考虑把彩色图片灰度化。</a:t>
            </a:r>
            <a:endParaRPr lang="en-US" altLang="zh-CN" dirty="0" smtClean="0"/>
          </a:p>
          <a:p>
            <a:r>
              <a:rPr lang="zh-CN" altLang="en-US" dirty="0"/>
              <a:t>基于</a:t>
            </a:r>
            <a:r>
              <a:rPr lang="en-US" altLang="zh-CN" dirty="0" smtClean="0"/>
              <a:t>GAN</a:t>
            </a:r>
            <a:r>
              <a:rPr lang="zh-CN" altLang="en-US" dirty="0" smtClean="0"/>
              <a:t>的判别器的非监督异常检测：</a:t>
            </a:r>
            <a:endParaRPr lang="en-US" altLang="zh-CN" dirty="0" smtClean="0"/>
          </a:p>
          <a:p>
            <a:pPr lvl="1"/>
            <a:r>
              <a:rPr lang="zh-CN" altLang="en-US" dirty="0"/>
              <a:t>利</a:t>
            </a:r>
            <a:r>
              <a:rPr lang="zh-CN" altLang="en-US" dirty="0" smtClean="0"/>
              <a:t>用正常样本来训练</a:t>
            </a:r>
            <a:r>
              <a:rPr lang="en-US" altLang="zh-CN" dirty="0" smtClean="0"/>
              <a:t>GAN</a:t>
            </a:r>
            <a:r>
              <a:rPr lang="zh-CN" altLang="en-US" dirty="0" smtClean="0"/>
              <a:t>，预测时只需要把样本送入</a:t>
            </a:r>
            <a:r>
              <a:rPr lang="en-US" altLang="zh-CN" dirty="0" smtClean="0"/>
              <a:t>GAN</a:t>
            </a:r>
            <a:r>
              <a:rPr lang="zh-CN" altLang="en-US" dirty="0" smtClean="0"/>
              <a:t>的判别器做二分类即可。</a:t>
            </a:r>
            <a:endParaRPr lang="en-US" altLang="zh-CN" dirty="0" smtClean="0"/>
          </a:p>
          <a:p>
            <a:pPr lvl="1"/>
            <a:endParaRPr lang="en-US" altLang="zh-CN" dirty="0" smtClean="0"/>
          </a:p>
          <a:p>
            <a:pPr lvl="1"/>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988" y="4878416"/>
            <a:ext cx="6756935" cy="1774949"/>
          </a:xfrm>
          <a:prstGeom prst="rect">
            <a:avLst/>
          </a:prstGeom>
        </p:spPr>
      </p:pic>
    </p:spTree>
    <p:extLst>
      <p:ext uri="{BB962C8B-B14F-4D97-AF65-F5344CB8AC3E}">
        <p14:creationId xmlns:p14="http://schemas.microsoft.com/office/powerpoint/2010/main" val="31228826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233714"/>
            <a:ext cx="10515600" cy="5624286"/>
          </a:xfrm>
        </p:spPr>
        <p:txBody>
          <a:bodyPr/>
          <a:lstStyle/>
          <a:p>
            <a:r>
              <a:rPr lang="zh-CN" altLang="en-US" dirty="0"/>
              <a:t>基于重构误差</a:t>
            </a:r>
            <a:r>
              <a:rPr lang="zh-CN" altLang="en-US" dirty="0" smtClean="0"/>
              <a:t>的非</a:t>
            </a:r>
            <a:r>
              <a:rPr lang="zh-CN" altLang="en-US" dirty="0"/>
              <a:t>监</a:t>
            </a:r>
            <a:r>
              <a:rPr lang="zh-CN" altLang="en-US" dirty="0" smtClean="0"/>
              <a:t>督神经网络模型：</a:t>
            </a:r>
            <a:endParaRPr lang="en-US" altLang="zh-CN" dirty="0"/>
          </a:p>
          <a:p>
            <a:pPr lvl="1"/>
            <a:r>
              <a:rPr lang="zh-CN" altLang="en-US" dirty="0"/>
              <a:t>利用</a:t>
            </a:r>
            <a:r>
              <a:rPr lang="en-US" altLang="zh-CN" dirty="0" err="1"/>
              <a:t>AutoEncoder</a:t>
            </a:r>
            <a:r>
              <a:rPr lang="zh-CN" altLang="en-US" dirty="0"/>
              <a:t>结构来用正常样本训练，计算正常样本的平均重构误差。之后测试样本的重构误差如</a:t>
            </a:r>
            <a:r>
              <a:rPr lang="zh-CN" altLang="en-US" dirty="0" smtClean="0"/>
              <a:t>果大</a:t>
            </a:r>
            <a:r>
              <a:rPr lang="zh-CN" altLang="en-US" dirty="0"/>
              <a:t>于正常样本的平均重构误差或者根据经验</a:t>
            </a:r>
            <a:r>
              <a:rPr lang="en-US" altLang="zh-CN" dirty="0"/>
              <a:t>/</a:t>
            </a:r>
            <a:r>
              <a:rPr lang="zh-CN" altLang="en-US" dirty="0"/>
              <a:t>统计方法设置的某个阈值，就认为该样本是异常样本。</a:t>
            </a:r>
            <a:endParaRPr lang="en-US" altLang="zh-CN" dirty="0"/>
          </a:p>
          <a:p>
            <a:pPr lvl="1"/>
            <a:r>
              <a:rPr lang="zh-CN" altLang="en-US" dirty="0"/>
              <a:t>编码器</a:t>
            </a:r>
            <a:r>
              <a:rPr lang="en-US" altLang="zh-CN" dirty="0"/>
              <a:t>-</a:t>
            </a:r>
            <a:r>
              <a:rPr lang="zh-CN" altLang="en-US" dirty="0"/>
              <a:t>解码器</a:t>
            </a:r>
            <a:r>
              <a:rPr lang="en-US" altLang="zh-CN" dirty="0"/>
              <a:t>-</a:t>
            </a:r>
            <a:r>
              <a:rPr lang="zh-CN" altLang="en-US" dirty="0"/>
              <a:t>编码器流水</a:t>
            </a:r>
            <a:r>
              <a:rPr lang="zh-CN" altLang="en-US" dirty="0" smtClean="0"/>
              <a:t>线的</a:t>
            </a:r>
            <a:r>
              <a:rPr lang="zh-CN" altLang="en-US" dirty="0"/>
              <a:t>新型对抗自动编码</a:t>
            </a:r>
            <a:r>
              <a:rPr lang="zh-CN" altLang="en-US" dirty="0" smtClean="0"/>
              <a:t>器</a:t>
            </a:r>
            <a:r>
              <a:rPr lang="en-US" altLang="zh-CN" dirty="0" err="1"/>
              <a:t>GANomaly</a:t>
            </a:r>
            <a:r>
              <a:rPr lang="en-US" altLang="zh-CN" dirty="0"/>
              <a:t> </a:t>
            </a:r>
            <a:r>
              <a:rPr lang="zh-CN" altLang="en-US" dirty="0" smtClean="0"/>
              <a:t>：</a:t>
            </a:r>
            <a:endParaRPr lang="en-US" altLang="zh-CN" dirty="0" smtClean="0"/>
          </a:p>
          <a:p>
            <a:pPr lvl="2"/>
            <a:r>
              <a:rPr lang="zh-CN" altLang="en-US" dirty="0"/>
              <a:t>这</a:t>
            </a:r>
            <a:r>
              <a:rPr lang="zh-CN" altLang="en-US" dirty="0" smtClean="0"/>
              <a:t>里的对抗指的是重构的图片与原图片，判别器最后无法区分这两种情况。</a:t>
            </a:r>
            <a:endParaRPr lang="en-US" altLang="zh-CN" dirty="0"/>
          </a:p>
          <a:p>
            <a:pPr lvl="2"/>
            <a:r>
              <a:rPr lang="en-US" altLang="zh-CN" dirty="0" err="1"/>
              <a:t>GANomaly</a:t>
            </a:r>
            <a:r>
              <a:rPr lang="en-US" altLang="zh-CN" dirty="0"/>
              <a:t> </a:t>
            </a:r>
            <a:r>
              <a:rPr lang="zh-CN" altLang="en-US" b="1" dirty="0"/>
              <a:t>以编码器</a:t>
            </a:r>
            <a:r>
              <a:rPr lang="en-US" altLang="zh-CN" b="1" dirty="0"/>
              <a:t>-</a:t>
            </a:r>
            <a:r>
              <a:rPr lang="zh-CN" altLang="en-US" b="1" dirty="0"/>
              <a:t>解码器</a:t>
            </a:r>
            <a:r>
              <a:rPr lang="en-US" altLang="zh-CN" b="1" dirty="0"/>
              <a:t>-</a:t>
            </a:r>
            <a:r>
              <a:rPr lang="zh-CN" altLang="en-US" b="1" dirty="0"/>
              <a:t>编码器设计模型，通过对比编码得到的潜在变</a:t>
            </a:r>
            <a:r>
              <a:rPr lang="zh-CN" altLang="en-US" b="1" dirty="0" smtClean="0"/>
              <a:t>量</a:t>
            </a:r>
            <a:r>
              <a:rPr lang="en-US" altLang="zh-CN" b="1" dirty="0" smtClean="0"/>
              <a:t>z</a:t>
            </a:r>
            <a:r>
              <a:rPr lang="zh-CN" altLang="en-US" b="1" dirty="0" smtClean="0"/>
              <a:t>和</a:t>
            </a:r>
            <a:r>
              <a:rPr lang="zh-CN" altLang="en-US" b="1" dirty="0"/>
              <a:t>重构编码得到的潜在变</a:t>
            </a:r>
            <a:r>
              <a:rPr lang="zh-CN" altLang="en-US" b="1" dirty="0" smtClean="0"/>
              <a:t>量</a:t>
            </a:r>
            <a:r>
              <a:rPr lang="en-US" b="1" dirty="0" smtClean="0"/>
              <a:t>z</a:t>
            </a:r>
            <a:r>
              <a:rPr lang="en-US" b="1" dirty="0"/>
              <a:t>̂</a:t>
            </a:r>
            <a:r>
              <a:rPr lang="zh-CN" altLang="en-US" b="1" dirty="0" smtClean="0"/>
              <a:t>差</a:t>
            </a:r>
            <a:r>
              <a:rPr lang="zh-CN" altLang="en-US" b="1" dirty="0"/>
              <a:t>异，从而判断是否为异常样本</a:t>
            </a:r>
            <a:r>
              <a:rPr lang="zh-CN" altLang="en-US" dirty="0" smtClean="0"/>
              <a:t>。它在</a:t>
            </a:r>
            <a:r>
              <a:rPr lang="zh-CN" altLang="en-US" dirty="0"/>
              <a:t>无异常样本训练模型的情况下实现了异常检测，对于很多场景都有很强的实际应用意义。</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26" y="4351949"/>
            <a:ext cx="10391274" cy="2348110"/>
          </a:xfrm>
          <a:prstGeom prst="rect">
            <a:avLst/>
          </a:prstGeom>
        </p:spPr>
      </p:pic>
    </p:spTree>
    <p:extLst>
      <p:ext uri="{BB962C8B-B14F-4D97-AF65-F5344CB8AC3E}">
        <p14:creationId xmlns:p14="http://schemas.microsoft.com/office/powerpoint/2010/main" val="1969592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97794"/>
            <a:ext cx="10515600" cy="4579169"/>
          </a:xfrm>
        </p:spPr>
        <p:txBody>
          <a:bodyPr/>
          <a:lstStyle/>
          <a:p>
            <a:r>
              <a:rPr lang="zh-CN" altLang="en-US" dirty="0" smtClean="0"/>
              <a:t>基于混合模型的异常检测：</a:t>
            </a:r>
            <a:endParaRPr lang="en-US" altLang="zh-CN" dirty="0" smtClean="0"/>
          </a:p>
          <a:p>
            <a:pPr lvl="1"/>
            <a:r>
              <a:rPr lang="zh-CN" altLang="en-US" dirty="0"/>
              <a:t>深度神经网</a:t>
            </a:r>
            <a:r>
              <a:rPr lang="zh-CN" altLang="en-US" dirty="0" smtClean="0"/>
              <a:t>络自动抽取隐向量</a:t>
            </a:r>
            <a:r>
              <a:rPr lang="en-US" altLang="zh-CN" dirty="0" smtClean="0"/>
              <a:t>+</a:t>
            </a:r>
            <a:r>
              <a:rPr lang="zh-CN" altLang="en-US" dirty="0" smtClean="0"/>
              <a:t>传统机器学习异常检测模型</a:t>
            </a:r>
            <a:endParaRPr lang="en-US" altLang="zh-CN" dirty="0" smtClean="0"/>
          </a:p>
          <a:p>
            <a:pPr lvl="1"/>
            <a:r>
              <a:rPr lang="zh-CN" altLang="en-US" dirty="0" smtClean="0"/>
              <a:t>深度混合模型</a:t>
            </a:r>
            <a:r>
              <a:rPr lang="en-US" altLang="zh-CN" dirty="0" smtClean="0"/>
              <a:t>(</a:t>
            </a:r>
            <a:r>
              <a:rPr lang="en-US" dirty="0" smtClean="0"/>
              <a:t>Deep Hybrid </a:t>
            </a:r>
            <a:r>
              <a:rPr lang="en-US" dirty="0" err="1" smtClean="0"/>
              <a:t>Models：DHM</a:t>
            </a:r>
            <a:r>
              <a:rPr lang="en-US" altLang="zh-CN" dirty="0" smtClean="0"/>
              <a:t>)</a:t>
            </a:r>
            <a:r>
              <a:rPr lang="zh-CN" altLang="en-US" dirty="0" smtClean="0"/>
              <a:t>：</a:t>
            </a:r>
            <a:endParaRPr lang="en-US" altLang="zh-CN" dirty="0" smtClean="0"/>
          </a:p>
          <a:p>
            <a:pPr lvl="2"/>
            <a:endParaRPr lang="en-US" dirty="0" smtClean="0"/>
          </a:p>
          <a:p>
            <a:endParaRPr lang="en-US" altLang="zh-CN" dirty="0" smtClean="0"/>
          </a:p>
          <a:p>
            <a:endParaRPr lang="en-US" dirty="0"/>
          </a:p>
        </p:txBody>
      </p:sp>
      <p:pic>
        <p:nvPicPr>
          <p:cNvPr id="4" name="Picture 3"/>
          <p:cNvPicPr>
            <a:picLocks noChangeAspect="1"/>
          </p:cNvPicPr>
          <p:nvPr/>
        </p:nvPicPr>
        <p:blipFill>
          <a:blip r:embed="rId3"/>
          <a:stretch>
            <a:fillRect/>
          </a:stretch>
        </p:blipFill>
        <p:spPr>
          <a:xfrm>
            <a:off x="838200" y="2989522"/>
            <a:ext cx="10515600" cy="3563677"/>
          </a:xfrm>
          <a:prstGeom prst="rect">
            <a:avLst/>
          </a:prstGeom>
        </p:spPr>
      </p:pic>
    </p:spTree>
    <p:extLst>
      <p:ext uri="{BB962C8B-B14F-4D97-AF65-F5344CB8AC3E}">
        <p14:creationId xmlns:p14="http://schemas.microsoft.com/office/powerpoint/2010/main" val="2421060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2803525"/>
            <a:ext cx="10515600" cy="1325563"/>
          </a:xfrm>
        </p:spPr>
        <p:txBody>
          <a:bodyPr>
            <a:normAutofit/>
          </a:bodyPr>
          <a:lstStyle/>
          <a:p>
            <a:pPr algn="ctr"/>
            <a:r>
              <a:rPr lang="zh-CN" altLang="en-US" sz="6000" dirty="0" smtClean="0"/>
              <a:t>特定应用场景的异常检测</a:t>
            </a:r>
            <a:endParaRPr lang="en-US" sz="6000" dirty="0"/>
          </a:p>
        </p:txBody>
      </p:sp>
    </p:spTree>
    <p:extLst>
      <p:ext uri="{BB962C8B-B14F-4D97-AF65-F5344CB8AC3E}">
        <p14:creationId xmlns:p14="http://schemas.microsoft.com/office/powerpoint/2010/main" val="2888950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6159"/>
          </a:xfrm>
        </p:spPr>
        <p:txBody>
          <a:bodyPr/>
          <a:lstStyle/>
          <a:p>
            <a:r>
              <a:rPr lang="zh-CN" altLang="en-US" dirty="0"/>
              <a:t>入侵检</a:t>
            </a:r>
            <a:r>
              <a:rPr lang="zh-CN" altLang="en-US" dirty="0" smtClean="0"/>
              <a:t>测</a:t>
            </a:r>
            <a:endParaRPr lang="en-US" dirty="0"/>
          </a:p>
        </p:txBody>
      </p:sp>
      <p:sp>
        <p:nvSpPr>
          <p:cNvPr id="3" name="Content Placeholder 2"/>
          <p:cNvSpPr>
            <a:spLocks noGrp="1"/>
          </p:cNvSpPr>
          <p:nvPr>
            <p:ph idx="1"/>
          </p:nvPr>
        </p:nvSpPr>
        <p:spPr>
          <a:xfrm>
            <a:off x="838200" y="1443789"/>
            <a:ext cx="10515600" cy="5063691"/>
          </a:xfrm>
        </p:spPr>
        <p:txBody>
          <a:bodyPr>
            <a:normAutofit fontScale="92500" lnSpcReduction="20000"/>
          </a:bodyPr>
          <a:lstStyle/>
          <a:p>
            <a:r>
              <a:rPr lang="zh-CN" altLang="en-US" dirty="0"/>
              <a:t>基于机器学习的入侵检测方法中</a:t>
            </a:r>
            <a:r>
              <a:rPr lang="zh-CN" altLang="en-US" dirty="0" smtClean="0"/>
              <a:t>，可能</a:t>
            </a:r>
            <a:r>
              <a:rPr lang="en-US" altLang="zh-CN" dirty="0" smtClean="0"/>
              <a:t>80%</a:t>
            </a:r>
            <a:r>
              <a:rPr lang="zh-CN" altLang="en-US" dirty="0" smtClean="0"/>
              <a:t>的</a:t>
            </a:r>
            <a:r>
              <a:rPr lang="zh-CN" altLang="en-US" dirty="0"/>
              <a:t>工作量是花在特征工程上，即思考该从各种日</a:t>
            </a:r>
            <a:r>
              <a:rPr lang="zh-CN" altLang="en-US" dirty="0" smtClean="0"/>
              <a:t>志以及网</a:t>
            </a:r>
            <a:r>
              <a:rPr lang="zh-CN" altLang="en-US" dirty="0"/>
              <a:t>络包中提取什么特征</a:t>
            </a:r>
            <a:r>
              <a:rPr lang="zh-CN" altLang="en-US" dirty="0" smtClean="0"/>
              <a:t>。而另一个方向是利用深度学习自动提取特征进行异常检测。</a:t>
            </a:r>
            <a:endParaRPr lang="en-US" altLang="zh-CN" dirty="0" smtClean="0"/>
          </a:p>
          <a:p>
            <a:r>
              <a:rPr lang="zh-CN" altLang="en-US" dirty="0"/>
              <a:t>常</a:t>
            </a:r>
            <a:r>
              <a:rPr lang="zh-CN" altLang="en-US" dirty="0" smtClean="0"/>
              <a:t>用入侵检测方法：</a:t>
            </a:r>
            <a:endParaRPr lang="en-US" altLang="zh-CN" dirty="0" smtClean="0"/>
          </a:p>
          <a:p>
            <a:pPr lvl="1"/>
            <a:r>
              <a:rPr lang="zh-CN" altLang="en-US" dirty="0"/>
              <a:t>利</a:t>
            </a:r>
            <a:r>
              <a:rPr lang="zh-CN" altLang="en-US" dirty="0" smtClean="0"/>
              <a:t>用基于协议的</a:t>
            </a:r>
            <a:r>
              <a:rPr lang="en-US" altLang="zh-CN" dirty="0" smtClean="0"/>
              <a:t>signature</a:t>
            </a:r>
            <a:r>
              <a:rPr lang="zh-CN" altLang="en-US" dirty="0" smtClean="0"/>
              <a:t>的静态规则：</a:t>
            </a:r>
            <a:endParaRPr lang="en-US" altLang="zh-CN" dirty="0" smtClean="0"/>
          </a:p>
          <a:p>
            <a:pPr lvl="2"/>
            <a:r>
              <a:rPr lang="zh-CN" altLang="en-US" dirty="0"/>
              <a:t>只</a:t>
            </a:r>
            <a:r>
              <a:rPr lang="zh-CN" altLang="en-US" dirty="0" smtClean="0"/>
              <a:t>能对已有的协议版本进行</a:t>
            </a:r>
            <a:r>
              <a:rPr lang="en-US" altLang="zh-CN" dirty="0" smtClean="0"/>
              <a:t>signature</a:t>
            </a:r>
            <a:r>
              <a:rPr lang="zh-CN" altLang="en-US" dirty="0" smtClean="0"/>
              <a:t>对比，无法检测同一个协议的新版本和未知的协议</a:t>
            </a:r>
            <a:endParaRPr lang="en-US" altLang="zh-CN" dirty="0" smtClean="0"/>
          </a:p>
          <a:p>
            <a:pPr lvl="1"/>
            <a:r>
              <a:rPr lang="zh-CN" altLang="en-US" dirty="0"/>
              <a:t>利</a:t>
            </a:r>
            <a:r>
              <a:rPr lang="zh-CN" altLang="en-US" dirty="0" smtClean="0"/>
              <a:t>用统计方法：</a:t>
            </a:r>
            <a:endParaRPr lang="en-US" altLang="zh-CN" dirty="0" smtClean="0"/>
          </a:p>
          <a:p>
            <a:pPr lvl="2"/>
            <a:r>
              <a:rPr lang="zh-CN" altLang="en-US" dirty="0"/>
              <a:t>比</a:t>
            </a:r>
            <a:r>
              <a:rPr lang="zh-CN" altLang="en-US" dirty="0" smtClean="0"/>
              <a:t>如统计访问频率，访问时间间隔</a:t>
            </a:r>
            <a:endParaRPr lang="en-US" altLang="zh-CN" dirty="0" smtClean="0"/>
          </a:p>
          <a:p>
            <a:pPr lvl="1"/>
            <a:r>
              <a:rPr lang="zh-CN" altLang="en-US" dirty="0"/>
              <a:t>利</a:t>
            </a:r>
            <a:r>
              <a:rPr lang="zh-CN" altLang="en-US" dirty="0" smtClean="0"/>
              <a:t>用人工特征</a:t>
            </a:r>
            <a:r>
              <a:rPr lang="en-US" altLang="zh-CN" dirty="0" smtClean="0"/>
              <a:t>+</a:t>
            </a:r>
            <a:r>
              <a:rPr lang="zh-CN" altLang="en-US" dirty="0" smtClean="0"/>
              <a:t>机器学习（包括深度学习）建模</a:t>
            </a:r>
            <a:endParaRPr lang="en-US" altLang="zh-CN" dirty="0" smtClean="0"/>
          </a:p>
          <a:p>
            <a:pPr lvl="2"/>
            <a:r>
              <a:rPr lang="zh-CN" altLang="en-US" dirty="0" smtClean="0"/>
              <a:t>比如一个常用的</a:t>
            </a:r>
            <a:r>
              <a:rPr lang="en-US" altLang="zh-CN" dirty="0" smtClean="0"/>
              <a:t>KDD CUP 99</a:t>
            </a:r>
            <a:r>
              <a:rPr lang="zh-CN" altLang="en-US" dirty="0" smtClean="0"/>
              <a:t>入侵检测数据集，每个</a:t>
            </a:r>
            <a:r>
              <a:rPr lang="en-US" altLang="zh-CN" dirty="0" smtClean="0"/>
              <a:t>TCP</a:t>
            </a:r>
            <a:r>
              <a:rPr lang="zh-CN" altLang="en-US" dirty="0" smtClean="0"/>
              <a:t>连接对应</a:t>
            </a:r>
            <a:r>
              <a:rPr lang="en-US" altLang="zh-CN" dirty="0" smtClean="0"/>
              <a:t>1</a:t>
            </a:r>
            <a:r>
              <a:rPr lang="zh-CN" altLang="en-US" dirty="0" smtClean="0"/>
              <a:t>条记录，每个记录包括一些手工提取或统计的特征：</a:t>
            </a:r>
            <a:endParaRPr lang="en-US" altLang="zh-CN" dirty="0" smtClean="0"/>
          </a:p>
          <a:p>
            <a:pPr lvl="3"/>
            <a:r>
              <a:rPr lang="en-US" altLang="zh-CN" dirty="0" smtClean="0"/>
              <a:t>TCP</a:t>
            </a:r>
            <a:r>
              <a:rPr lang="zh-CN" altLang="en-US" dirty="0" smtClean="0"/>
              <a:t>连接的基本特征</a:t>
            </a:r>
            <a:endParaRPr lang="en-US" altLang="zh-CN" dirty="0" smtClean="0"/>
          </a:p>
          <a:p>
            <a:pPr lvl="4"/>
            <a:r>
              <a:rPr lang="zh-CN" altLang="en-US" dirty="0"/>
              <a:t>包含了连接的一些基本属性</a:t>
            </a:r>
            <a:r>
              <a:rPr lang="en-US" altLang="zh-CN" dirty="0"/>
              <a:t>, </a:t>
            </a:r>
            <a:r>
              <a:rPr lang="zh-CN" altLang="en-US" dirty="0"/>
              <a:t>如连续时</a:t>
            </a:r>
            <a:r>
              <a:rPr lang="zh-CN" altLang="en-US" dirty="0" smtClean="0"/>
              <a:t>间、</a:t>
            </a:r>
            <a:r>
              <a:rPr lang="zh-CN" altLang="en-US" dirty="0"/>
              <a:t>协议类</a:t>
            </a:r>
            <a:r>
              <a:rPr lang="zh-CN" altLang="en-US" dirty="0" smtClean="0"/>
              <a:t>型、</a:t>
            </a:r>
            <a:r>
              <a:rPr lang="zh-CN" altLang="en-US" dirty="0"/>
              <a:t>传送的字节</a:t>
            </a:r>
            <a:r>
              <a:rPr lang="zh-CN" altLang="en-US" dirty="0" smtClean="0"/>
              <a:t>数等</a:t>
            </a:r>
            <a:endParaRPr lang="en-US" altLang="zh-CN" dirty="0" smtClean="0"/>
          </a:p>
          <a:p>
            <a:pPr lvl="3"/>
            <a:r>
              <a:rPr lang="en-US" altLang="zh-CN" dirty="0" smtClean="0"/>
              <a:t>TCP</a:t>
            </a:r>
            <a:r>
              <a:rPr lang="zh-CN" altLang="en-US" dirty="0"/>
              <a:t>连</a:t>
            </a:r>
            <a:r>
              <a:rPr lang="zh-CN" altLang="en-US" dirty="0" smtClean="0"/>
              <a:t>接的内容特征</a:t>
            </a:r>
            <a:endParaRPr lang="en-US" altLang="zh-CN" dirty="0" smtClean="0"/>
          </a:p>
          <a:p>
            <a:pPr lvl="4"/>
            <a:r>
              <a:rPr lang="zh-CN" altLang="en-US" dirty="0" smtClean="0"/>
              <a:t>比如执行创建文件的次数，以</a:t>
            </a:r>
            <a:r>
              <a:rPr lang="en-US" altLang="zh-CN" dirty="0" smtClean="0"/>
              <a:t>root</a:t>
            </a:r>
            <a:r>
              <a:rPr lang="zh-CN" altLang="en-US" dirty="0" smtClean="0"/>
              <a:t>身份访问的次数等。</a:t>
            </a:r>
            <a:endParaRPr lang="en-US" altLang="zh-CN" dirty="0" smtClean="0"/>
          </a:p>
          <a:p>
            <a:pPr lvl="3"/>
            <a:r>
              <a:rPr lang="zh-CN" altLang="en-US" dirty="0"/>
              <a:t>使用</a:t>
            </a:r>
            <a:r>
              <a:rPr lang="en-US" altLang="zh-CN" dirty="0"/>
              <a:t>2s</a:t>
            </a:r>
            <a:r>
              <a:rPr lang="zh-CN" altLang="en-US" dirty="0"/>
              <a:t>的时间窗口计算的流量特</a:t>
            </a:r>
            <a:r>
              <a:rPr lang="zh-CN" altLang="en-US" dirty="0" smtClean="0"/>
              <a:t>征</a:t>
            </a:r>
            <a:endParaRPr lang="en-US" altLang="zh-CN" dirty="0" smtClean="0"/>
          </a:p>
          <a:p>
            <a:pPr lvl="2"/>
            <a:r>
              <a:rPr lang="zh-CN" altLang="en-US" dirty="0" smtClean="0"/>
              <a:t>比如对某程序的系统调用序列或者该程序的日志进行序列建模（用于主机恶意软件检测）</a:t>
            </a:r>
            <a:endParaRPr lang="en-US" altLang="zh-CN" dirty="0" smtClean="0"/>
          </a:p>
          <a:p>
            <a:pPr lvl="2"/>
            <a:endParaRPr lang="en-US" altLang="zh-CN" dirty="0" smtClean="0"/>
          </a:p>
          <a:p>
            <a:pPr lvl="1"/>
            <a:endParaRPr lang="en-US" dirty="0"/>
          </a:p>
        </p:txBody>
      </p:sp>
    </p:spTree>
    <p:extLst>
      <p:ext uri="{BB962C8B-B14F-4D97-AF65-F5344CB8AC3E}">
        <p14:creationId xmlns:p14="http://schemas.microsoft.com/office/powerpoint/2010/main" val="24034798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99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14914"/>
            <a:ext cx="10515600" cy="5303520"/>
          </a:xfrm>
        </p:spPr>
        <p:txBody>
          <a:bodyPr>
            <a:normAutofit fontScale="85000" lnSpcReduction="20000"/>
          </a:bodyPr>
          <a:lstStyle/>
          <a:p>
            <a:pPr lvl="1"/>
            <a:r>
              <a:rPr lang="zh-CN" altLang="en-US" dirty="0" smtClean="0"/>
              <a:t>利用深度学习自动提取特征进行</a:t>
            </a:r>
            <a:r>
              <a:rPr lang="en-US" dirty="0" smtClean="0"/>
              <a:t>URL</a:t>
            </a:r>
            <a:r>
              <a:rPr lang="zh-CN" altLang="en-US" dirty="0" smtClean="0"/>
              <a:t>入侵检测：</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smtClean="0"/>
          </a:p>
          <a:p>
            <a:pPr lvl="1"/>
            <a:endParaRPr lang="en-US" altLang="zh-CN" dirty="0"/>
          </a:p>
          <a:p>
            <a:pPr lvl="1"/>
            <a:endParaRPr lang="en-US" altLang="zh-CN" dirty="0" smtClean="0"/>
          </a:p>
          <a:p>
            <a:pPr lvl="2"/>
            <a:r>
              <a:rPr lang="zh-CN" altLang="en-US" dirty="0" smtClean="0"/>
              <a:t>上图中</a:t>
            </a:r>
            <a:r>
              <a:rPr lang="en-US" altLang="zh-CN" dirty="0" smtClean="0"/>
              <a:t>x-length convolutions</a:t>
            </a:r>
            <a:r>
              <a:rPr lang="zh-CN" altLang="en-US" dirty="0"/>
              <a:t>指的</a:t>
            </a:r>
            <a:r>
              <a:rPr lang="zh-CN" altLang="en-US" dirty="0" smtClean="0"/>
              <a:t>是</a:t>
            </a:r>
            <a:r>
              <a:rPr lang="en-US" altLang="zh-CN" dirty="0" smtClean="0"/>
              <a:t>1D</a:t>
            </a:r>
            <a:r>
              <a:rPr lang="zh-CN" altLang="en-US" dirty="0" smtClean="0"/>
              <a:t>卷积核的</a:t>
            </a:r>
            <a:r>
              <a:rPr lang="en-US" altLang="zh-CN" dirty="0" smtClean="0"/>
              <a:t>height</a:t>
            </a:r>
            <a:r>
              <a:rPr lang="zh-CN" altLang="en-US" dirty="0" smtClean="0"/>
              <a:t>（</a:t>
            </a:r>
            <a:r>
              <a:rPr lang="en-US" altLang="zh-CN" dirty="0"/>
              <a:t> ID</a:t>
            </a:r>
            <a:r>
              <a:rPr lang="zh-CN" altLang="en-US" dirty="0"/>
              <a:t>，</a:t>
            </a:r>
            <a:r>
              <a:rPr lang="en-US" altLang="zh-CN" dirty="0"/>
              <a:t>2D</a:t>
            </a:r>
            <a:r>
              <a:rPr lang="zh-CN" altLang="en-US" dirty="0"/>
              <a:t>和</a:t>
            </a:r>
            <a:r>
              <a:rPr lang="en-US" altLang="zh-CN" dirty="0" smtClean="0"/>
              <a:t>3D</a:t>
            </a:r>
            <a:r>
              <a:rPr lang="zh-CN" altLang="en-US" dirty="0" smtClean="0"/>
              <a:t>卷积指</a:t>
            </a:r>
            <a:r>
              <a:rPr lang="zh-CN" altLang="en-US" dirty="0"/>
              <a:t>的是滑窗移动方向的维</a:t>
            </a:r>
            <a:r>
              <a:rPr lang="zh-CN" altLang="en-US" dirty="0" smtClean="0"/>
              <a:t>度），</a:t>
            </a:r>
            <a:r>
              <a:rPr lang="en-US" altLang="zh-CN" dirty="0" smtClean="0"/>
              <a:t>1D</a:t>
            </a:r>
            <a:r>
              <a:rPr lang="zh-CN" altLang="en-US" dirty="0" smtClean="0"/>
              <a:t>卷积核的</a:t>
            </a:r>
            <a:r>
              <a:rPr lang="en-US" altLang="zh-CN" dirty="0" smtClean="0"/>
              <a:t>shape</a:t>
            </a:r>
            <a:r>
              <a:rPr lang="zh-CN" altLang="en-US" dirty="0" smtClean="0"/>
              <a:t>是</a:t>
            </a:r>
            <a:r>
              <a:rPr lang="en-US" altLang="zh-CN" dirty="0"/>
              <a:t>(height</a:t>
            </a:r>
            <a:r>
              <a:rPr lang="zh-CN" altLang="en-US" dirty="0"/>
              <a:t>，</a:t>
            </a:r>
            <a:r>
              <a:rPr lang="en-US" altLang="zh-CN" dirty="0" err="1"/>
              <a:t>in_channel</a:t>
            </a:r>
            <a:r>
              <a:rPr lang="en-US" altLang="zh-CN" dirty="0"/>
              <a:t>/</a:t>
            </a:r>
            <a:r>
              <a:rPr lang="en-US" altLang="zh-CN" dirty="0" err="1"/>
              <a:t>embedding_size</a:t>
            </a:r>
            <a:r>
              <a:rPr lang="zh-CN" altLang="en-US" dirty="0"/>
              <a:t>，</a:t>
            </a:r>
            <a:r>
              <a:rPr lang="en-US" altLang="zh-CN" dirty="0" err="1"/>
              <a:t>output_channel</a:t>
            </a:r>
            <a:r>
              <a:rPr lang="en-US" altLang="zh-CN" dirty="0"/>
              <a:t>/</a:t>
            </a:r>
            <a:r>
              <a:rPr lang="en-US" altLang="zh-CN" dirty="0" err="1"/>
              <a:t>number_filters</a:t>
            </a:r>
            <a:r>
              <a:rPr lang="en-US" altLang="zh-CN" dirty="0" smtClean="0"/>
              <a:t>)</a:t>
            </a:r>
            <a:r>
              <a:rPr lang="zh-CN" altLang="en-US" dirty="0" smtClean="0"/>
              <a:t>。</a:t>
            </a:r>
            <a:r>
              <a:rPr lang="en-US" altLang="zh-CN" dirty="0" smtClean="0"/>
              <a:t>Height</a:t>
            </a:r>
            <a:r>
              <a:rPr lang="zh-CN" altLang="en-US" dirty="0" smtClean="0"/>
              <a:t>其实这里就是卷积核要覆盖几个</a:t>
            </a:r>
            <a:r>
              <a:rPr lang="en-US" altLang="zh-CN" dirty="0" smtClean="0"/>
              <a:t>embedding</a:t>
            </a:r>
            <a:r>
              <a:rPr lang="zh-CN" altLang="en-US" dirty="0" smtClean="0"/>
              <a:t>的字符，</a:t>
            </a:r>
            <a:r>
              <a:rPr lang="zh-CN" altLang="en-US" dirty="0"/>
              <a:t>卷积核在滑动的时候一定要覆盖完整的一</a:t>
            </a:r>
            <a:r>
              <a:rPr lang="zh-CN" altLang="en-US" dirty="0" smtClean="0"/>
              <a:t>个字符，</a:t>
            </a:r>
            <a:r>
              <a:rPr lang="zh-CN" altLang="en-US" dirty="0"/>
              <a:t>否则直觉上看是没有意义</a:t>
            </a:r>
            <a:r>
              <a:rPr lang="zh-CN" altLang="en-US" dirty="0" smtClean="0"/>
              <a:t>的。</a:t>
            </a:r>
            <a:endParaRPr lang="en-US" altLang="zh-CN" dirty="0" smtClean="0"/>
          </a:p>
          <a:p>
            <a:pPr lvl="2"/>
            <a:r>
              <a:rPr lang="zh-CN" altLang="en-US" dirty="0"/>
              <a:t>这</a:t>
            </a:r>
            <a:r>
              <a:rPr lang="zh-CN" altLang="en-US" dirty="0" smtClean="0"/>
              <a:t>里表示该网络用了多个不同尺寸的卷积核，目的是为了多尺度的特征融合。</a:t>
            </a:r>
            <a:endParaRPr lang="en-US" altLang="zh-CN" dirty="0" smtClean="0"/>
          </a:p>
          <a:p>
            <a:pPr lvl="1"/>
            <a:endParaRPr lang="en-US" altLang="zh-CN" dirty="0"/>
          </a:p>
          <a:p>
            <a:pPr lvl="1"/>
            <a:endParaRPr lang="en-US" altLang="zh-CN" dirty="0" smtClean="0"/>
          </a:p>
          <a:p>
            <a:endParaRPr lang="zh-CN" alt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994" y="1788695"/>
            <a:ext cx="4124425" cy="369770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166" y="1788695"/>
            <a:ext cx="5415012" cy="170527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5165" y="3745733"/>
            <a:ext cx="5520888" cy="1740667"/>
          </a:xfrm>
          <a:prstGeom prst="rect">
            <a:avLst/>
          </a:prstGeom>
        </p:spPr>
      </p:pic>
    </p:spTree>
    <p:extLst>
      <p:ext uri="{BB962C8B-B14F-4D97-AF65-F5344CB8AC3E}">
        <p14:creationId xmlns:p14="http://schemas.microsoft.com/office/powerpoint/2010/main" val="3976699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63" y="2831234"/>
            <a:ext cx="10515600" cy="1325563"/>
          </a:xfrm>
        </p:spPr>
        <p:txBody>
          <a:bodyPr/>
          <a:lstStyle/>
          <a:p>
            <a:pPr algn="ctr"/>
            <a:r>
              <a:rPr lang="zh-CN" altLang="en-US" dirty="0" smtClean="0"/>
              <a:t>异常检测概览</a:t>
            </a:r>
            <a:endParaRPr lang="en-US" dirty="0"/>
          </a:p>
        </p:txBody>
      </p:sp>
    </p:spTree>
    <p:extLst>
      <p:ext uri="{BB962C8B-B14F-4D97-AF65-F5344CB8AC3E}">
        <p14:creationId xmlns:p14="http://schemas.microsoft.com/office/powerpoint/2010/main" val="28643349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4595"/>
          </a:xfrm>
        </p:spPr>
        <p:txBody>
          <a:bodyPr/>
          <a:lstStyle/>
          <a:p>
            <a:r>
              <a:rPr lang="zh-CN" altLang="en-US" dirty="0"/>
              <a:t>欺诈检测</a:t>
            </a:r>
            <a:endParaRPr lang="en-US" dirty="0"/>
          </a:p>
        </p:txBody>
      </p:sp>
      <p:sp>
        <p:nvSpPr>
          <p:cNvPr id="5" name="Content Placeholder 4"/>
          <p:cNvSpPr>
            <a:spLocks noGrp="1"/>
          </p:cNvSpPr>
          <p:nvPr>
            <p:ph idx="1"/>
          </p:nvPr>
        </p:nvSpPr>
        <p:spPr>
          <a:xfrm>
            <a:off x="838200" y="1737360"/>
            <a:ext cx="10515600" cy="4800600"/>
          </a:xfrm>
        </p:spPr>
        <p:txBody>
          <a:bodyPr>
            <a:normAutofit fontScale="92500" lnSpcReduction="10000"/>
          </a:bodyPr>
          <a:lstStyle/>
          <a:p>
            <a:r>
              <a:rPr lang="zh-CN" altLang="en-US" dirty="0" smtClean="0"/>
              <a:t>欺诈检测的难点：</a:t>
            </a:r>
            <a:endParaRPr lang="en-US" altLang="zh-CN" dirty="0" smtClean="0"/>
          </a:p>
          <a:p>
            <a:pPr lvl="1"/>
            <a:r>
              <a:rPr lang="zh-CN" altLang="en-US" dirty="0"/>
              <a:t>欺</a:t>
            </a:r>
            <a:r>
              <a:rPr lang="zh-CN" altLang="en-US" dirty="0" smtClean="0"/>
              <a:t>诈的定义很模糊</a:t>
            </a:r>
            <a:endParaRPr lang="en-US" altLang="zh-CN" dirty="0" smtClean="0"/>
          </a:p>
          <a:p>
            <a:pPr lvl="1"/>
            <a:r>
              <a:rPr lang="zh-CN" altLang="en-US" dirty="0"/>
              <a:t>欺</a:t>
            </a:r>
            <a:r>
              <a:rPr lang="zh-CN" altLang="en-US" dirty="0" smtClean="0"/>
              <a:t>诈的手段随着时间经常改变</a:t>
            </a:r>
            <a:endParaRPr lang="en-US" altLang="zh-CN" dirty="0" smtClean="0"/>
          </a:p>
          <a:p>
            <a:pPr lvl="2"/>
            <a:r>
              <a:rPr lang="zh-CN" altLang="en-US" dirty="0"/>
              <a:t>欺诈和反欺诈是一个动态博弈的过程，针对不同的欺诈模式，需要灵活使用不同的数据和模型进行防控。</a:t>
            </a:r>
            <a:endParaRPr lang="en-US" altLang="zh-CN" dirty="0"/>
          </a:p>
          <a:p>
            <a:pPr lvl="1"/>
            <a:r>
              <a:rPr lang="zh-CN" altLang="en-US" dirty="0" smtClean="0"/>
              <a:t>监</a:t>
            </a:r>
            <a:r>
              <a:rPr lang="zh-CN" altLang="en-US" dirty="0"/>
              <a:t>督</a:t>
            </a:r>
            <a:r>
              <a:rPr lang="zh-CN" altLang="en-US" dirty="0" smtClean="0"/>
              <a:t>学习模型的天生弱点：</a:t>
            </a:r>
            <a:endParaRPr lang="en-US" altLang="zh-CN" dirty="0" smtClean="0"/>
          </a:p>
          <a:p>
            <a:pPr lvl="2"/>
            <a:r>
              <a:rPr lang="zh-CN" altLang="en-US" dirty="0" smtClean="0"/>
              <a:t>只是能检测出类似的诈骗，对变种的诈骗或者新类型诈骗无能为力。</a:t>
            </a:r>
            <a:endParaRPr lang="en-US" altLang="zh-CN" dirty="0" smtClean="0"/>
          </a:p>
          <a:p>
            <a:pPr lvl="2"/>
            <a:r>
              <a:rPr lang="zh-CN" altLang="en-US" b="1" dirty="0">
                <a:solidFill>
                  <a:srgbClr val="FF0000"/>
                </a:solidFill>
              </a:rPr>
              <a:t>欺诈检</a:t>
            </a:r>
            <a:r>
              <a:rPr lang="zh-CN" altLang="en-US" b="1" dirty="0" smtClean="0">
                <a:solidFill>
                  <a:srgbClr val="FF0000"/>
                </a:solidFill>
              </a:rPr>
              <a:t>测中尽量不要只使用监督学习模型。</a:t>
            </a:r>
            <a:endParaRPr lang="en-US" altLang="zh-CN" b="1" dirty="0" smtClean="0">
              <a:solidFill>
                <a:srgbClr val="FF0000"/>
              </a:solidFill>
            </a:endParaRPr>
          </a:p>
          <a:p>
            <a:r>
              <a:rPr lang="zh-CN" altLang="en-US" dirty="0" smtClean="0"/>
              <a:t>大致流程：</a:t>
            </a:r>
            <a:endParaRPr lang="en-US" altLang="zh-CN" dirty="0" smtClean="0"/>
          </a:p>
          <a:p>
            <a:pPr lvl="1"/>
            <a:r>
              <a:rPr lang="en-US" altLang="zh-CN" dirty="0" smtClean="0"/>
              <a:t>1. </a:t>
            </a:r>
            <a:r>
              <a:rPr lang="zh-CN" altLang="en-US" dirty="0" smtClean="0"/>
              <a:t>对数据进行可视化，进行数据探索，可能发现一些可能的异常点。</a:t>
            </a:r>
            <a:endParaRPr lang="en-US" altLang="zh-CN" dirty="0" smtClean="0"/>
          </a:p>
          <a:p>
            <a:pPr lvl="1"/>
            <a:r>
              <a:rPr lang="en-US" altLang="zh-CN" dirty="0" smtClean="0"/>
              <a:t>2. </a:t>
            </a:r>
            <a:r>
              <a:rPr lang="zh-CN" altLang="en-US" dirty="0" smtClean="0"/>
              <a:t>考虑时间是否是重要因素，如果是转为时间序列异常检测。</a:t>
            </a:r>
            <a:endParaRPr lang="en-US" altLang="zh-CN" dirty="0" smtClean="0"/>
          </a:p>
          <a:p>
            <a:pPr lvl="1"/>
            <a:r>
              <a:rPr lang="en-US" altLang="zh-CN" dirty="0" smtClean="0"/>
              <a:t>3. </a:t>
            </a:r>
            <a:r>
              <a:rPr lang="zh-CN" altLang="en-US" dirty="0" smtClean="0"/>
              <a:t>否则利用无监督学习获得一些可能的异常点。</a:t>
            </a:r>
            <a:endParaRPr lang="en-US" altLang="zh-CN" dirty="0" smtClean="0"/>
          </a:p>
          <a:p>
            <a:pPr lvl="1"/>
            <a:r>
              <a:rPr lang="en-US" altLang="zh-CN" dirty="0" smtClean="0"/>
              <a:t>4. </a:t>
            </a:r>
            <a:r>
              <a:rPr lang="zh-CN" altLang="en-US" dirty="0" smtClean="0"/>
              <a:t>通过统计方法和</a:t>
            </a:r>
            <a:r>
              <a:rPr lang="en-US" altLang="zh-CN" dirty="0" smtClean="0"/>
              <a:t>/</a:t>
            </a:r>
            <a:r>
              <a:rPr lang="zh-CN" altLang="en-US" dirty="0" smtClean="0"/>
              <a:t>或与业务领域专家来确认是否是异常点。</a:t>
            </a:r>
            <a:endParaRPr lang="en-US" altLang="zh-CN" dirty="0" smtClean="0"/>
          </a:p>
          <a:p>
            <a:pPr lvl="1"/>
            <a:r>
              <a:rPr lang="en-US" altLang="zh-CN" dirty="0" smtClean="0"/>
              <a:t>5. </a:t>
            </a:r>
            <a:r>
              <a:rPr lang="zh-CN" altLang="en-US" dirty="0" smtClean="0"/>
              <a:t>构造规则</a:t>
            </a:r>
            <a:r>
              <a:rPr lang="en-US" altLang="zh-CN" dirty="0" smtClean="0"/>
              <a:t>+</a:t>
            </a:r>
            <a:r>
              <a:rPr lang="zh-CN" altLang="en-US" dirty="0" smtClean="0"/>
              <a:t>机器学习的混合方法。</a:t>
            </a:r>
            <a:endParaRPr lang="en-US" dirty="0"/>
          </a:p>
        </p:txBody>
      </p:sp>
    </p:spTree>
    <p:extLst>
      <p:ext uri="{BB962C8B-B14F-4D97-AF65-F5344CB8AC3E}">
        <p14:creationId xmlns:p14="http://schemas.microsoft.com/office/powerpoint/2010/main" val="2070878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35075"/>
          </a:xfrm>
        </p:spPr>
        <p:txBody>
          <a:bodyPr/>
          <a:lstStyle/>
          <a:p>
            <a:r>
              <a:rPr lang="en-US" dirty="0" smtClean="0"/>
              <a:t>Continue……</a:t>
            </a:r>
            <a:endParaRPr lang="en-US" dirty="0"/>
          </a:p>
        </p:txBody>
      </p:sp>
      <p:sp>
        <p:nvSpPr>
          <p:cNvPr id="3" name="Content Placeholder 2"/>
          <p:cNvSpPr>
            <a:spLocks noGrp="1"/>
          </p:cNvSpPr>
          <p:nvPr>
            <p:ph idx="1"/>
          </p:nvPr>
        </p:nvSpPr>
        <p:spPr>
          <a:xfrm>
            <a:off x="838200" y="1600201"/>
            <a:ext cx="10515600" cy="4846320"/>
          </a:xfrm>
        </p:spPr>
        <p:txBody>
          <a:bodyPr>
            <a:normAutofit/>
          </a:bodyPr>
          <a:lstStyle/>
          <a:p>
            <a:r>
              <a:rPr lang="zh-CN" altLang="en-US" dirty="0" smtClean="0"/>
              <a:t>常用欺诈检测方法：</a:t>
            </a:r>
            <a:endParaRPr lang="en-US" altLang="zh-CN" dirty="0" smtClean="0"/>
          </a:p>
          <a:p>
            <a:pPr lvl="1"/>
            <a:r>
              <a:rPr lang="zh-CN" altLang="en-US" dirty="0"/>
              <a:t>基</a:t>
            </a:r>
            <a:r>
              <a:rPr lang="zh-CN" altLang="en-US" dirty="0" smtClean="0"/>
              <a:t>于结构化数据的方法：</a:t>
            </a:r>
            <a:endParaRPr lang="en-US" altLang="zh-CN" dirty="0" smtClean="0"/>
          </a:p>
          <a:p>
            <a:pPr lvl="2"/>
            <a:r>
              <a:rPr lang="zh-CN" altLang="en-US" dirty="0" smtClean="0"/>
              <a:t>最常用和传统的建模方法，核心是如</a:t>
            </a:r>
            <a:r>
              <a:rPr lang="zh-CN" altLang="en-US" dirty="0"/>
              <a:t>何提取高质量的特</a:t>
            </a:r>
            <a:r>
              <a:rPr lang="zh-CN" altLang="en-US" dirty="0" smtClean="0"/>
              <a:t>征。</a:t>
            </a:r>
            <a:endParaRPr lang="en-US" altLang="zh-CN" dirty="0"/>
          </a:p>
          <a:p>
            <a:pPr lvl="1"/>
            <a:r>
              <a:rPr lang="zh-CN" altLang="en-US" dirty="0" smtClean="0"/>
              <a:t>基于关系网络的方法：</a:t>
            </a:r>
            <a:endParaRPr lang="en-US" altLang="zh-CN" dirty="0"/>
          </a:p>
          <a:p>
            <a:pPr lvl="2"/>
            <a:r>
              <a:rPr lang="zh-CN" altLang="en-US" dirty="0" smtClean="0"/>
              <a:t>基</a:t>
            </a:r>
            <a:r>
              <a:rPr lang="zh-CN" altLang="en-US" dirty="0"/>
              <a:t>于图模</a:t>
            </a:r>
            <a:r>
              <a:rPr lang="zh-CN" altLang="en-US" dirty="0" smtClean="0"/>
              <a:t>型通过</a:t>
            </a:r>
            <a:r>
              <a:rPr lang="zh-CN" altLang="en-US" dirty="0"/>
              <a:t>识别紧密关联的社群结构找出潜在的欺诈客群，通常在刷单识别和套现识别的场景中有非常高的准确度</a:t>
            </a:r>
            <a:r>
              <a:rPr lang="zh-CN" altLang="en-US" dirty="0" smtClean="0"/>
              <a:t>。</a:t>
            </a:r>
            <a:endParaRPr lang="en-US" altLang="zh-CN" dirty="0" smtClean="0"/>
          </a:p>
          <a:p>
            <a:pPr lvl="1"/>
            <a:r>
              <a:rPr lang="zh-CN" altLang="en-US" dirty="0"/>
              <a:t>基</a:t>
            </a:r>
            <a:r>
              <a:rPr lang="zh-CN" altLang="en-US" dirty="0" smtClean="0"/>
              <a:t>于文本挖掘的方法：</a:t>
            </a:r>
            <a:endParaRPr lang="en-US" altLang="zh-CN" dirty="0"/>
          </a:p>
          <a:p>
            <a:pPr lvl="2"/>
            <a:r>
              <a:rPr lang="zh-CN" altLang="en-US" dirty="0" smtClean="0"/>
              <a:t>通过</a:t>
            </a:r>
            <a:r>
              <a:rPr lang="zh-CN" altLang="en-US" dirty="0"/>
              <a:t>对</a:t>
            </a:r>
            <a:r>
              <a:rPr lang="zh-CN" altLang="en-US" dirty="0" smtClean="0"/>
              <a:t>商</a:t>
            </a:r>
            <a:r>
              <a:rPr lang="zh-CN" altLang="en-US" dirty="0"/>
              <a:t>品评</a:t>
            </a:r>
            <a:r>
              <a:rPr lang="zh-CN" altLang="en-US" dirty="0" smtClean="0"/>
              <a:t>论进行关键字提取并应用基于关键字的规则来判定是否是骗钱的商家。</a:t>
            </a:r>
            <a:endParaRPr lang="en-US" altLang="zh-CN" dirty="0" smtClean="0"/>
          </a:p>
          <a:p>
            <a:pPr lvl="2"/>
            <a:r>
              <a:rPr lang="zh-CN" altLang="en-US" dirty="0"/>
              <a:t>通</a:t>
            </a:r>
            <a:r>
              <a:rPr lang="zh-CN" altLang="en-US" dirty="0" smtClean="0"/>
              <a:t>过对理赔记录进行主题建模或者关键字提取</a:t>
            </a:r>
            <a:r>
              <a:rPr lang="en-US" altLang="zh-CN" dirty="0" smtClean="0"/>
              <a:t>+</a:t>
            </a:r>
            <a:r>
              <a:rPr lang="zh-CN" altLang="en-US" dirty="0" smtClean="0"/>
              <a:t>聚类模型来找到可能的诈骗用户。</a:t>
            </a:r>
            <a:endParaRPr lang="en-US" altLang="zh-CN" dirty="0" smtClean="0"/>
          </a:p>
          <a:p>
            <a:pPr lvl="2"/>
            <a:r>
              <a:rPr lang="zh-CN" altLang="en-US" dirty="0"/>
              <a:t>通</a:t>
            </a:r>
            <a:r>
              <a:rPr lang="zh-CN" altLang="en-US" dirty="0" smtClean="0"/>
              <a:t>过对书面索赔报告进行命名实体识别</a:t>
            </a:r>
            <a:r>
              <a:rPr lang="en-US" altLang="zh-CN" dirty="0" smtClean="0"/>
              <a:t>+</a:t>
            </a:r>
            <a:r>
              <a:rPr lang="zh-CN" altLang="en-US" dirty="0" smtClean="0"/>
              <a:t>第三方知识库来识别可能的骗保用户。</a:t>
            </a:r>
            <a:endParaRPr lang="en-US" altLang="zh-CN" dirty="0"/>
          </a:p>
          <a:p>
            <a:pPr lvl="2"/>
            <a:r>
              <a:rPr lang="zh-CN" altLang="en-US" dirty="0" smtClean="0"/>
              <a:t>通过对理赔申请记录进行文本结构化</a:t>
            </a:r>
            <a:r>
              <a:rPr lang="en-US" altLang="zh-CN" dirty="0" smtClean="0"/>
              <a:t>+</a:t>
            </a:r>
            <a:r>
              <a:rPr lang="zh-CN" altLang="en-US" dirty="0" smtClean="0"/>
              <a:t>监督分类模型来判定欺诈类型。</a:t>
            </a:r>
            <a:endParaRPr lang="en-US" altLang="zh-CN" dirty="0" smtClean="0"/>
          </a:p>
          <a:p>
            <a:pPr lvl="2"/>
            <a:endParaRPr lang="en-US" altLang="zh-CN" dirty="0" smtClean="0"/>
          </a:p>
          <a:p>
            <a:pPr lvl="1"/>
            <a:endParaRPr lang="en-US" dirty="0"/>
          </a:p>
        </p:txBody>
      </p:sp>
    </p:spTree>
    <p:extLst>
      <p:ext uri="{BB962C8B-B14F-4D97-AF65-F5344CB8AC3E}">
        <p14:creationId xmlns:p14="http://schemas.microsoft.com/office/powerpoint/2010/main" val="3086292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825624"/>
            <a:ext cx="10515600" cy="4773295"/>
          </a:xfrm>
        </p:spPr>
        <p:txBody>
          <a:bodyPr/>
          <a:lstStyle/>
          <a:p>
            <a:pPr lvl="1"/>
            <a:r>
              <a:rPr lang="zh-CN" altLang="en-US" dirty="0"/>
              <a:t>基于序列挖掘的方法：</a:t>
            </a:r>
            <a:endParaRPr lang="en-US" altLang="zh-CN" dirty="0"/>
          </a:p>
          <a:p>
            <a:pPr lvl="2"/>
            <a:r>
              <a:rPr lang="zh-CN" altLang="en-US" dirty="0"/>
              <a:t>基于用户的</a:t>
            </a:r>
            <a:r>
              <a:rPr lang="en-US" altLang="zh-CN" dirty="0"/>
              <a:t>session-based</a:t>
            </a:r>
            <a:r>
              <a:rPr lang="zh-CN" altLang="en-US" dirty="0"/>
              <a:t>的历史行为序</a:t>
            </a:r>
            <a:r>
              <a:rPr lang="zh-CN" altLang="en-US" dirty="0" smtClean="0"/>
              <a:t>列，</a:t>
            </a:r>
            <a:r>
              <a:rPr lang="zh-CN" altLang="en-US" dirty="0"/>
              <a:t>利用神经网络对序列进行监督学习。</a:t>
            </a:r>
            <a:endParaRPr lang="en-US" altLang="zh-CN" dirty="0"/>
          </a:p>
          <a:p>
            <a:pPr lvl="3"/>
            <a:r>
              <a:rPr lang="zh-CN" altLang="en-US" dirty="0"/>
              <a:t>这里所谓的</a:t>
            </a:r>
            <a:r>
              <a:rPr lang="en-US" altLang="zh-CN" dirty="0"/>
              <a:t>session-based</a:t>
            </a:r>
            <a:r>
              <a:rPr lang="zh-CN" altLang="en-US" dirty="0"/>
              <a:t>指的</a:t>
            </a:r>
            <a:r>
              <a:rPr lang="zh-CN" altLang="en-US" dirty="0" smtClean="0"/>
              <a:t>是单个用户单</a:t>
            </a:r>
            <a:r>
              <a:rPr lang="zh-CN" altLang="en-US" dirty="0"/>
              <a:t>次交易所经历的用户行为包括浏览，点击，下单，支付这样的序列操作</a:t>
            </a:r>
            <a:r>
              <a:rPr lang="zh-CN" altLang="en-US" dirty="0" smtClean="0"/>
              <a:t>。</a:t>
            </a:r>
            <a:endParaRPr lang="en-US" altLang="zh-CN" dirty="0" smtClean="0"/>
          </a:p>
          <a:p>
            <a:pPr lvl="3"/>
            <a:r>
              <a:rPr lang="zh-CN" altLang="en-US" b="1" dirty="0"/>
              <a:t>这</a:t>
            </a:r>
            <a:r>
              <a:rPr lang="zh-CN" altLang="en-US" b="1" dirty="0" smtClean="0"/>
              <a:t>个方法不关注</a:t>
            </a:r>
            <a:r>
              <a:rPr lang="en-US" altLang="zh-CN" b="1" dirty="0" smtClean="0"/>
              <a:t>user-id</a:t>
            </a:r>
            <a:r>
              <a:rPr lang="zh-CN" altLang="en-US" b="1" dirty="0" smtClean="0"/>
              <a:t>，只要样本是单个用户的行为序列就可以</a:t>
            </a:r>
            <a:r>
              <a:rPr lang="zh-CN" altLang="en-US" dirty="0" smtClean="0"/>
              <a:t>。</a:t>
            </a:r>
            <a:endParaRPr lang="en-US" altLang="zh-CN" dirty="0" smtClean="0"/>
          </a:p>
          <a:p>
            <a:pPr lvl="3"/>
            <a:r>
              <a:rPr lang="zh-CN" altLang="en-US" dirty="0"/>
              <a:t>这</a:t>
            </a:r>
            <a:r>
              <a:rPr lang="zh-CN" altLang="en-US" dirty="0" smtClean="0"/>
              <a:t>个方法对于欺诈检测是通用的。</a:t>
            </a:r>
            <a:endParaRPr lang="en-US" altLang="zh-CN" dirty="0"/>
          </a:p>
          <a:p>
            <a:pPr lvl="2"/>
            <a:r>
              <a:rPr lang="zh-CN" altLang="en-US" dirty="0"/>
              <a:t>可以尝试使用</a:t>
            </a:r>
            <a:r>
              <a:rPr lang="en-US" altLang="zh-CN" dirty="0"/>
              <a:t>AWS </a:t>
            </a:r>
            <a:r>
              <a:rPr lang="en-US" altLang="zh-CN" dirty="0" err="1"/>
              <a:t>SageMaker</a:t>
            </a:r>
            <a:r>
              <a:rPr lang="zh-CN" altLang="en-US" dirty="0"/>
              <a:t>的</a:t>
            </a:r>
            <a:r>
              <a:rPr lang="en-US" altLang="zh-CN" dirty="0"/>
              <a:t>Object2Vec</a:t>
            </a:r>
            <a:r>
              <a:rPr lang="zh-CN" altLang="en-US" dirty="0"/>
              <a:t>内建模型对用户的行为序列建模：</a:t>
            </a:r>
            <a:endParaRPr lang="en-US" altLang="zh-CN" dirty="0"/>
          </a:p>
          <a:p>
            <a:pPr lvl="3"/>
            <a:r>
              <a:rPr lang="zh-CN" altLang="en-US" dirty="0"/>
              <a:t>训练时输</a:t>
            </a:r>
            <a:r>
              <a:rPr lang="zh-CN" altLang="en-US" dirty="0" smtClean="0"/>
              <a:t>入的</a:t>
            </a:r>
            <a:r>
              <a:rPr lang="en-US" altLang="zh-CN" dirty="0" smtClean="0"/>
              <a:t>pair</a:t>
            </a:r>
            <a:r>
              <a:rPr lang="zh-CN" altLang="en-US" dirty="0"/>
              <a:t>是</a:t>
            </a:r>
            <a:r>
              <a:rPr lang="en-US" altLang="zh-CN" dirty="0"/>
              <a:t>(user-id</a:t>
            </a:r>
            <a:r>
              <a:rPr lang="zh-CN" altLang="en-US" dirty="0"/>
              <a:t>，</a:t>
            </a:r>
            <a:r>
              <a:rPr lang="en-US" altLang="zh-CN" dirty="0"/>
              <a:t>action lists</a:t>
            </a:r>
            <a:r>
              <a:rPr lang="zh-CN" altLang="en-US" dirty="0"/>
              <a:t>，</a:t>
            </a:r>
            <a:r>
              <a:rPr lang="en-US" altLang="zh-CN" dirty="0"/>
              <a:t>1)</a:t>
            </a:r>
            <a:r>
              <a:rPr lang="zh-CN" altLang="en-US" dirty="0"/>
              <a:t>，预测时输入（</a:t>
            </a:r>
            <a:r>
              <a:rPr lang="en-US" altLang="zh-CN" dirty="0"/>
              <a:t>user-id</a:t>
            </a:r>
            <a:r>
              <a:rPr lang="zh-CN" altLang="en-US" dirty="0"/>
              <a:t>，</a:t>
            </a:r>
            <a:r>
              <a:rPr lang="en-US" altLang="zh-CN" dirty="0"/>
              <a:t>action lists</a:t>
            </a:r>
            <a:r>
              <a:rPr lang="zh-CN" altLang="en-US" dirty="0"/>
              <a:t>）</a:t>
            </a:r>
            <a:r>
              <a:rPr lang="zh-CN" altLang="en-US" dirty="0" smtClean="0"/>
              <a:t>。</a:t>
            </a:r>
            <a:endParaRPr lang="en-US" altLang="zh-CN" dirty="0" smtClean="0"/>
          </a:p>
          <a:p>
            <a:pPr lvl="3"/>
            <a:r>
              <a:rPr lang="zh-CN" altLang="en-US" b="1" dirty="0" smtClean="0"/>
              <a:t>这个方法是关注</a:t>
            </a:r>
            <a:r>
              <a:rPr lang="en-US" altLang="zh-CN" b="1" dirty="0" smtClean="0"/>
              <a:t>user-id</a:t>
            </a:r>
            <a:r>
              <a:rPr lang="zh-CN" altLang="en-US" b="1" dirty="0" smtClean="0"/>
              <a:t>的，学习到的是这个</a:t>
            </a:r>
            <a:r>
              <a:rPr lang="en-US" altLang="zh-CN" b="1" dirty="0" smtClean="0"/>
              <a:t>user-id</a:t>
            </a:r>
            <a:r>
              <a:rPr lang="zh-CN" altLang="en-US" b="1" dirty="0" smtClean="0"/>
              <a:t>的行为模式。</a:t>
            </a:r>
            <a:endParaRPr lang="en-US" altLang="zh-CN" b="1" dirty="0" smtClean="0"/>
          </a:p>
          <a:p>
            <a:pPr lvl="3"/>
            <a:r>
              <a:rPr lang="zh-CN" altLang="en-US" dirty="0"/>
              <a:t>这</a:t>
            </a:r>
            <a:r>
              <a:rPr lang="zh-CN" altLang="en-US" dirty="0" smtClean="0"/>
              <a:t>个方法不需要数据集有标注，只要是用户的正常行为序列就可以。</a:t>
            </a:r>
            <a:endParaRPr lang="en-US" altLang="zh-CN" dirty="0" smtClean="0"/>
          </a:p>
          <a:p>
            <a:pPr lvl="3"/>
            <a:r>
              <a:rPr lang="zh-CN" altLang="en-US" dirty="0"/>
              <a:t>这</a:t>
            </a:r>
            <a:r>
              <a:rPr lang="zh-CN" altLang="en-US" dirty="0" smtClean="0"/>
              <a:t>个方法适合用户帐号被盗的场景，因为同一个用户帐号的行为序列明显与之前不同。</a:t>
            </a:r>
            <a:endParaRPr lang="en-US" altLang="zh-CN" dirty="0"/>
          </a:p>
          <a:p>
            <a:endParaRPr lang="en-US" dirty="0"/>
          </a:p>
        </p:txBody>
      </p:sp>
    </p:spTree>
    <p:extLst>
      <p:ext uri="{BB962C8B-B14F-4D97-AF65-F5344CB8AC3E}">
        <p14:creationId xmlns:p14="http://schemas.microsoft.com/office/powerpoint/2010/main" val="1433831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4235"/>
          </a:xfrm>
        </p:spPr>
        <p:txBody>
          <a:bodyPr/>
          <a:lstStyle/>
          <a:p>
            <a:r>
              <a:rPr lang="zh-CN" altLang="en-US" dirty="0"/>
              <a:t>时间序列异常检</a:t>
            </a:r>
            <a:r>
              <a:rPr lang="zh-CN" altLang="en-US" dirty="0" smtClean="0"/>
              <a:t>测</a:t>
            </a:r>
            <a:endParaRPr lang="en-US" altLang="zh-CN" dirty="0"/>
          </a:p>
        </p:txBody>
      </p:sp>
      <p:sp>
        <p:nvSpPr>
          <p:cNvPr id="3" name="Content Placeholder 2"/>
          <p:cNvSpPr>
            <a:spLocks noGrp="1"/>
          </p:cNvSpPr>
          <p:nvPr>
            <p:ph idx="1"/>
          </p:nvPr>
        </p:nvSpPr>
        <p:spPr>
          <a:xfrm>
            <a:off x="838200" y="1579418"/>
            <a:ext cx="10515600" cy="5024582"/>
          </a:xfrm>
        </p:spPr>
        <p:txBody>
          <a:bodyPr>
            <a:normAutofit lnSpcReduction="10000"/>
          </a:bodyPr>
          <a:lstStyle/>
          <a:p>
            <a:r>
              <a:rPr lang="zh-CN" altLang="en-US" dirty="0" smtClean="0"/>
              <a:t>基于时间序列预</a:t>
            </a:r>
            <a:r>
              <a:rPr lang="zh-CN" altLang="en-US" dirty="0"/>
              <a:t>测的异常检测：</a:t>
            </a:r>
            <a:endParaRPr lang="en-US" altLang="zh-CN" dirty="0"/>
          </a:p>
          <a:p>
            <a:pPr lvl="1"/>
            <a:r>
              <a:rPr lang="zh-CN" altLang="en-US" dirty="0"/>
              <a:t>本质是利用模型来得到预测结果，然后把该结果与实际数据送入下游来进行异常检测。比如</a:t>
            </a:r>
            <a:r>
              <a:rPr lang="en-US" altLang="zh-CN" dirty="0"/>
              <a:t>Yahoo</a:t>
            </a:r>
            <a:r>
              <a:rPr lang="zh-CN" altLang="en-US" dirty="0"/>
              <a:t>开源的</a:t>
            </a:r>
            <a:r>
              <a:rPr lang="en-US" dirty="0"/>
              <a:t>EGADS</a:t>
            </a:r>
            <a:r>
              <a:rPr lang="zh-CN" altLang="en-US" dirty="0"/>
              <a:t>架构就是这个的典型实现</a:t>
            </a:r>
            <a:r>
              <a:rPr lang="zh-CN" altLang="en-US" dirty="0" smtClean="0"/>
              <a:t>。</a:t>
            </a:r>
            <a:endParaRPr lang="en-US" altLang="zh-CN" dirty="0" smtClean="0"/>
          </a:p>
          <a:p>
            <a:pPr lvl="1"/>
            <a:r>
              <a:rPr lang="zh-CN" altLang="en-US" dirty="0"/>
              <a:t>传</a:t>
            </a:r>
            <a:r>
              <a:rPr lang="zh-CN" altLang="en-US" dirty="0" smtClean="0"/>
              <a:t>统的时间序列预测模型比如</a:t>
            </a:r>
            <a:r>
              <a:rPr lang="en-US" altLang="zh-CN" dirty="0" smtClean="0"/>
              <a:t>ARIMA</a:t>
            </a:r>
            <a:r>
              <a:rPr lang="zh-CN" altLang="en-US" dirty="0" smtClean="0"/>
              <a:t>以及基于深度神经网络的时间序列预测模型比如</a:t>
            </a:r>
            <a:r>
              <a:rPr lang="en-US" altLang="zh-CN" dirty="0" smtClean="0"/>
              <a:t>AWS </a:t>
            </a:r>
            <a:r>
              <a:rPr lang="en-US" altLang="zh-CN" dirty="0" err="1" smtClean="0"/>
              <a:t>SageMaker</a:t>
            </a:r>
            <a:r>
              <a:rPr lang="zh-CN" altLang="en-US" dirty="0" smtClean="0"/>
              <a:t>的</a:t>
            </a:r>
            <a:r>
              <a:rPr lang="en-US" altLang="zh-CN" dirty="0" err="1" smtClean="0"/>
              <a:t>DeepAR</a:t>
            </a:r>
            <a:r>
              <a:rPr lang="zh-CN" altLang="en-US" dirty="0" smtClean="0"/>
              <a:t>都可以尝试。</a:t>
            </a:r>
            <a:endParaRPr lang="zh-CN" altLang="en-US" dirty="0"/>
          </a:p>
          <a:p>
            <a:r>
              <a:rPr lang="zh-CN" altLang="en-US" dirty="0"/>
              <a:t>基于统计的异常检测：</a:t>
            </a:r>
            <a:endParaRPr lang="en-US" altLang="zh-CN" dirty="0"/>
          </a:p>
          <a:p>
            <a:pPr lvl="1"/>
            <a:r>
              <a:rPr lang="zh-CN" altLang="en-US" dirty="0"/>
              <a:t>本质是利用广义上统计的方法（这里包括统计算法，传统机器学习异常检测算法比如</a:t>
            </a:r>
            <a:r>
              <a:rPr lang="en-US" altLang="zh-CN" dirty="0" err="1"/>
              <a:t>iForest</a:t>
            </a:r>
            <a:r>
              <a:rPr lang="zh-CN" altLang="en-US" dirty="0"/>
              <a:t>，聚类算法等）来找到可能的异常点。</a:t>
            </a:r>
            <a:endParaRPr lang="en-US" altLang="zh-CN" dirty="0"/>
          </a:p>
          <a:p>
            <a:r>
              <a:rPr lang="zh-CN" altLang="en-US" dirty="0"/>
              <a:t>还可以作为</a:t>
            </a:r>
            <a:r>
              <a:rPr lang="en-US" altLang="zh-CN" dirty="0"/>
              <a:t>pipeline</a:t>
            </a:r>
            <a:r>
              <a:rPr lang="zh-CN" altLang="en-US" dirty="0"/>
              <a:t>：</a:t>
            </a:r>
            <a:endParaRPr lang="en-US" altLang="zh-CN" dirty="0"/>
          </a:p>
          <a:p>
            <a:pPr lvl="1"/>
            <a:r>
              <a:rPr lang="zh-CN" altLang="en-US" dirty="0"/>
              <a:t>先同时通过狭义的统</a:t>
            </a:r>
            <a:r>
              <a:rPr lang="zh-CN" altLang="en-US" dirty="0" smtClean="0"/>
              <a:t>计</a:t>
            </a:r>
            <a:r>
              <a:rPr lang="zh-CN" altLang="en-US" dirty="0"/>
              <a:t>检测</a:t>
            </a:r>
            <a:r>
              <a:rPr lang="zh-CN" altLang="en-US" dirty="0" smtClean="0"/>
              <a:t>和</a:t>
            </a:r>
            <a:r>
              <a:rPr lang="zh-CN" altLang="en-US" dirty="0"/>
              <a:t>非监</a:t>
            </a:r>
            <a:r>
              <a:rPr lang="zh-CN" altLang="en-US" dirty="0" smtClean="0"/>
              <a:t>督</a:t>
            </a:r>
            <a:r>
              <a:rPr lang="zh-CN" altLang="en-US" dirty="0"/>
              <a:t>检测</a:t>
            </a:r>
            <a:r>
              <a:rPr lang="zh-CN" altLang="en-US" dirty="0" smtClean="0"/>
              <a:t>，</a:t>
            </a:r>
            <a:r>
              <a:rPr lang="zh-CN" altLang="en-US" dirty="0"/>
              <a:t>把两者的结果合并得到的可疑数据送入监督模型来判别。比如腾讯的</a:t>
            </a:r>
            <a:r>
              <a:rPr lang="en-US" altLang="zh-CN" dirty="0"/>
              <a:t>Metis</a:t>
            </a:r>
            <a:r>
              <a:rPr lang="zh-CN" altLang="en-US" dirty="0"/>
              <a:t>异常检测平台就是这样实现的。</a:t>
            </a:r>
            <a:endParaRPr lang="en-US" altLang="zh-CN" dirty="0"/>
          </a:p>
          <a:p>
            <a:pPr lvl="2"/>
            <a:r>
              <a:rPr lang="zh-CN" altLang="en-US" dirty="0"/>
              <a:t>前提是监督模型之前用足量的异常样本训练过。</a:t>
            </a:r>
            <a:endParaRPr lang="en-US" dirty="0"/>
          </a:p>
          <a:p>
            <a:endParaRPr lang="en-US" dirty="0"/>
          </a:p>
        </p:txBody>
      </p:sp>
    </p:spTree>
    <p:extLst>
      <p:ext uri="{BB962C8B-B14F-4D97-AF65-F5344CB8AC3E}">
        <p14:creationId xmlns:p14="http://schemas.microsoft.com/office/powerpoint/2010/main" val="29184367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8109"/>
          </a:xfrm>
        </p:spPr>
        <p:txBody>
          <a:bodyPr/>
          <a:lstStyle/>
          <a:p>
            <a:r>
              <a:rPr lang="zh-CN" altLang="en-US" dirty="0"/>
              <a:t>物品缺</a:t>
            </a:r>
            <a:r>
              <a:rPr lang="zh-CN" altLang="en-US" dirty="0" smtClean="0"/>
              <a:t>陷图像检测</a:t>
            </a:r>
            <a:endParaRPr lang="en-US" altLang="zh-CN" dirty="0"/>
          </a:p>
        </p:txBody>
      </p:sp>
      <p:sp>
        <p:nvSpPr>
          <p:cNvPr id="3" name="Content Placeholder 2"/>
          <p:cNvSpPr>
            <a:spLocks noGrp="1"/>
          </p:cNvSpPr>
          <p:nvPr>
            <p:ph idx="1"/>
          </p:nvPr>
        </p:nvSpPr>
        <p:spPr>
          <a:xfrm>
            <a:off x="838200" y="1735810"/>
            <a:ext cx="10515600" cy="4791449"/>
          </a:xfrm>
        </p:spPr>
        <p:txBody>
          <a:bodyPr>
            <a:normAutofit lnSpcReduction="10000"/>
          </a:bodyPr>
          <a:lstStyle/>
          <a:p>
            <a:r>
              <a:rPr lang="zh-CN" altLang="en-US" dirty="0" smtClean="0"/>
              <a:t>物品缺陷图像异常检测的需求一般是需要确认有缺陷并且把缺陷的位置找到。</a:t>
            </a:r>
            <a:endParaRPr lang="en-US" altLang="zh-CN" dirty="0" smtClean="0"/>
          </a:p>
          <a:p>
            <a:r>
              <a:rPr lang="zh-CN" altLang="en-US" dirty="0" smtClean="0"/>
              <a:t>有几种思路：</a:t>
            </a:r>
            <a:endParaRPr lang="en-US" altLang="zh-CN" dirty="0" smtClean="0"/>
          </a:p>
          <a:p>
            <a:pPr lvl="1"/>
            <a:r>
              <a:rPr lang="zh-CN" altLang="en-US" dirty="0" smtClean="0"/>
              <a:t>如果提供了标注的数据集，可以目标检测</a:t>
            </a:r>
            <a:r>
              <a:rPr lang="en-US" altLang="zh-CN" dirty="0" smtClean="0"/>
              <a:t>+</a:t>
            </a:r>
            <a:r>
              <a:rPr lang="zh-CN" altLang="en-US" dirty="0" smtClean="0"/>
              <a:t>监督二分类：</a:t>
            </a:r>
            <a:endParaRPr lang="en-US" altLang="zh-CN" dirty="0" smtClean="0"/>
          </a:p>
          <a:p>
            <a:pPr lvl="2"/>
            <a:r>
              <a:rPr lang="zh-CN" altLang="en-US" dirty="0" smtClean="0"/>
              <a:t>目标检测只是检测出物品以及位置，之后用二分类来判断是否有缺陷。</a:t>
            </a:r>
            <a:endParaRPr lang="en-US" altLang="zh-CN" dirty="0" smtClean="0"/>
          </a:p>
          <a:p>
            <a:pPr lvl="1"/>
            <a:r>
              <a:rPr lang="zh-CN" altLang="en-US" dirty="0"/>
              <a:t>如</a:t>
            </a:r>
            <a:r>
              <a:rPr lang="zh-CN" altLang="en-US" dirty="0" smtClean="0"/>
              <a:t>果提供了多分类的缺陷异常目标检测标注的训练集，直接用目标检测模型比如</a:t>
            </a:r>
            <a:r>
              <a:rPr lang="en-US" altLang="zh-CN" dirty="0" smtClean="0"/>
              <a:t>Faster R-CNN</a:t>
            </a:r>
            <a:r>
              <a:rPr lang="zh-CN" altLang="en-US" dirty="0" smtClean="0"/>
              <a:t>。</a:t>
            </a:r>
            <a:endParaRPr lang="en-US" altLang="zh-CN" dirty="0" smtClean="0"/>
          </a:p>
          <a:p>
            <a:pPr lvl="1"/>
            <a:r>
              <a:rPr lang="zh-CN" altLang="en-US" dirty="0" smtClean="0"/>
              <a:t>对原始有缺陷的图片把缺陷的位置抠图并做标注，送入一个二分类神经网络：</a:t>
            </a:r>
            <a:endParaRPr lang="en-US" altLang="zh-CN" dirty="0" smtClean="0"/>
          </a:p>
          <a:p>
            <a:pPr lvl="2"/>
            <a:r>
              <a:rPr lang="zh-CN" altLang="en-US" dirty="0"/>
              <a:t>考</a:t>
            </a:r>
            <a:r>
              <a:rPr lang="zh-CN" altLang="en-US" dirty="0" smtClean="0"/>
              <a:t>虑类别不均衡的问题，可以尝试</a:t>
            </a:r>
            <a:r>
              <a:rPr lang="en-US" altLang="zh-CN" dirty="0" smtClean="0"/>
              <a:t>Focal loss</a:t>
            </a:r>
          </a:p>
          <a:p>
            <a:pPr lvl="2"/>
            <a:r>
              <a:rPr lang="zh-CN" altLang="en-US" dirty="0"/>
              <a:t>由</a:t>
            </a:r>
            <a:r>
              <a:rPr lang="zh-CN" altLang="en-US" dirty="0" smtClean="0"/>
              <a:t>于缺陷的图片很少，要尽量做数据增强</a:t>
            </a:r>
            <a:endParaRPr lang="en-US" altLang="zh-CN" dirty="0" smtClean="0"/>
          </a:p>
          <a:p>
            <a:pPr lvl="2"/>
            <a:r>
              <a:rPr lang="zh-CN" altLang="en-US" dirty="0" smtClean="0"/>
              <a:t>在预测的时候送入的是完整的大图片，考虑用滑窗或者简单切分的方式把转换后的图片送入神经网络。</a:t>
            </a:r>
            <a:endParaRPr lang="en-US" altLang="zh-CN" dirty="0" smtClean="0"/>
          </a:p>
          <a:p>
            <a:pPr lvl="3"/>
            <a:endParaRPr lang="en-US" dirty="0"/>
          </a:p>
        </p:txBody>
      </p:sp>
    </p:spTree>
    <p:extLst>
      <p:ext uri="{BB962C8B-B14F-4D97-AF65-F5344CB8AC3E}">
        <p14:creationId xmlns:p14="http://schemas.microsoft.com/office/powerpoint/2010/main" val="539648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083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29966"/>
            <a:ext cx="10515600" cy="5296298"/>
          </a:xfrm>
        </p:spPr>
        <p:txBody>
          <a:bodyPr>
            <a:normAutofit lnSpcReduction="10000"/>
          </a:bodyPr>
          <a:lstStyle/>
          <a:p>
            <a:pPr lvl="1"/>
            <a:r>
              <a:rPr lang="zh-CN" altLang="en-US" dirty="0"/>
              <a:t>利用语义分割</a:t>
            </a:r>
            <a:r>
              <a:rPr lang="en-US" altLang="zh-CN" dirty="0"/>
              <a:t>+CNN</a:t>
            </a:r>
            <a:r>
              <a:rPr lang="zh-CN" altLang="en-US" dirty="0"/>
              <a:t>细分类：</a:t>
            </a:r>
            <a:endParaRPr lang="en-US" altLang="zh-CN" dirty="0"/>
          </a:p>
          <a:p>
            <a:pPr lvl="2"/>
            <a:r>
              <a:rPr lang="zh-CN" altLang="en-US" dirty="0"/>
              <a:t>适合对表面划痕的异常检测和异常细分类</a:t>
            </a:r>
            <a:r>
              <a:rPr lang="zh-CN" altLang="en-US" dirty="0" smtClean="0"/>
              <a:t>。</a:t>
            </a:r>
            <a:endParaRPr lang="en-US" altLang="zh-CN" dirty="0" smtClean="0"/>
          </a:p>
          <a:p>
            <a:pPr lvl="2"/>
            <a:r>
              <a:rPr lang="zh-CN" altLang="en-US" dirty="0" smtClean="0"/>
              <a:t>利</a:t>
            </a:r>
            <a:r>
              <a:rPr lang="zh-CN" altLang="en-US" dirty="0"/>
              <a:t>用语义分割来找到缺陷轮廓，然后从轮廓抠</a:t>
            </a:r>
            <a:r>
              <a:rPr lang="zh-CN" altLang="en-US" dirty="0" smtClean="0"/>
              <a:t>图</a:t>
            </a:r>
            <a:r>
              <a:rPr lang="en-US" altLang="zh-CN" dirty="0" smtClean="0"/>
              <a:t>(</a:t>
            </a:r>
            <a:r>
              <a:rPr lang="zh-CN" altLang="en-US" dirty="0" smtClean="0"/>
              <a:t>只有</a:t>
            </a:r>
            <a:r>
              <a:rPr lang="en-US" altLang="zh-CN" dirty="0" smtClean="0"/>
              <a:t>1</a:t>
            </a:r>
            <a:r>
              <a:rPr lang="zh-CN" altLang="en-US" dirty="0" smtClean="0"/>
              <a:t>个缺陷</a:t>
            </a:r>
            <a:r>
              <a:rPr lang="en-US" altLang="zh-CN" dirty="0" smtClean="0"/>
              <a:t>)</a:t>
            </a:r>
            <a:r>
              <a:rPr lang="zh-CN" altLang="en-US" dirty="0" smtClean="0"/>
              <a:t>或者计算出每个缺陷的</a:t>
            </a:r>
            <a:r>
              <a:rPr lang="en-US" altLang="zh-CN" dirty="0" smtClean="0"/>
              <a:t>bound-box(</a:t>
            </a:r>
            <a:r>
              <a:rPr lang="zh-CN" altLang="en-US" dirty="0" smtClean="0"/>
              <a:t>有多个缺陷</a:t>
            </a:r>
            <a:r>
              <a:rPr lang="en-US" altLang="zh-CN" dirty="0" smtClean="0"/>
              <a:t>)</a:t>
            </a:r>
            <a:r>
              <a:rPr lang="zh-CN" altLang="en-US" dirty="0" smtClean="0"/>
              <a:t>送</a:t>
            </a:r>
            <a:r>
              <a:rPr lang="zh-CN" altLang="en-US" dirty="0"/>
              <a:t>入下游的</a:t>
            </a:r>
            <a:r>
              <a:rPr lang="en-US" altLang="zh-CN" dirty="0"/>
              <a:t>CNN</a:t>
            </a:r>
            <a:r>
              <a:rPr lang="zh-CN" altLang="en-US" dirty="0"/>
              <a:t>细分类模型</a:t>
            </a:r>
            <a:r>
              <a:rPr lang="zh-CN" altLang="en-US" dirty="0" smtClean="0"/>
              <a:t>。</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3"/>
            <a:r>
              <a:rPr lang="zh-CN" altLang="en-US" dirty="0" smtClean="0"/>
              <a:t>图中的虚线表示的是两个级联的</a:t>
            </a:r>
            <a:r>
              <a:rPr lang="en-US" altLang="zh-CN" dirty="0" smtClean="0"/>
              <a:t>AE</a:t>
            </a:r>
            <a:r>
              <a:rPr lang="zh-CN" altLang="en-US" dirty="0" smtClean="0"/>
              <a:t>构成的网络结构，</a:t>
            </a:r>
            <a:r>
              <a:rPr lang="en-US" altLang="zh-CN" dirty="0" smtClean="0"/>
              <a:t>prediction Mask</a:t>
            </a:r>
            <a:r>
              <a:rPr lang="zh-CN" altLang="en-US" dirty="0" smtClean="0"/>
              <a:t>是每个</a:t>
            </a:r>
            <a:r>
              <a:rPr lang="en-US" altLang="zh-CN" dirty="0" smtClean="0"/>
              <a:t>AE</a:t>
            </a:r>
            <a:r>
              <a:rPr lang="zh-CN" altLang="en-US" dirty="0" smtClean="0"/>
              <a:t>的输出，</a:t>
            </a:r>
            <a:r>
              <a:rPr lang="en-US" altLang="zh-CN" dirty="0" smtClean="0"/>
              <a:t>Threshold Module</a:t>
            </a:r>
            <a:r>
              <a:rPr lang="zh-CN" altLang="en-US" dirty="0" smtClean="0"/>
              <a:t>是用来确定</a:t>
            </a:r>
            <a:r>
              <a:rPr lang="en-US" altLang="zh-CN" dirty="0" smtClean="0"/>
              <a:t>pixel-wise</a:t>
            </a:r>
            <a:r>
              <a:rPr lang="zh-CN" altLang="en-US" dirty="0" smtClean="0"/>
              <a:t>的缺陷位置的模块；这里的</a:t>
            </a:r>
            <a:r>
              <a:rPr lang="en-US" altLang="zh-CN" dirty="0" smtClean="0"/>
              <a:t>Defect region detector</a:t>
            </a:r>
            <a:r>
              <a:rPr lang="zh-CN" altLang="en-US" dirty="0"/>
              <a:t>就是</a:t>
            </a:r>
            <a:r>
              <a:rPr lang="zh-CN" altLang="en-US" dirty="0" smtClean="0"/>
              <a:t>通过从缺陷位置</a:t>
            </a:r>
            <a:r>
              <a:rPr lang="en-US" altLang="zh-CN" dirty="0" smtClean="0"/>
              <a:t>/</a:t>
            </a:r>
            <a:r>
              <a:rPr lang="zh-CN" altLang="en-US" dirty="0" smtClean="0"/>
              <a:t>轮廓中使用所谓的最小封闭矩形</a:t>
            </a:r>
            <a:r>
              <a:rPr lang="en-US" altLang="zh-CN" dirty="0" smtClean="0"/>
              <a:t>MER</a:t>
            </a:r>
            <a:r>
              <a:rPr lang="zh-CN" altLang="en-US" dirty="0" smtClean="0"/>
              <a:t>来提取出多个缺陷的矩形</a:t>
            </a:r>
            <a:r>
              <a:rPr lang="zh-CN" altLang="en-US" dirty="0"/>
              <a:t>。上图中的</a:t>
            </a:r>
            <a:r>
              <a:rPr lang="en-US" altLang="zh-CN" dirty="0"/>
              <a:t>compact CNN</a:t>
            </a:r>
            <a:r>
              <a:rPr lang="zh-CN" altLang="en-US" dirty="0"/>
              <a:t>指的是相对于</a:t>
            </a:r>
            <a:r>
              <a:rPr lang="en-US" altLang="zh-CN" dirty="0" err="1"/>
              <a:t>ResNet</a:t>
            </a:r>
            <a:r>
              <a:rPr lang="zh-CN" altLang="en-US" dirty="0"/>
              <a:t>和</a:t>
            </a:r>
            <a:r>
              <a:rPr lang="en-US" altLang="zh-CN" dirty="0" err="1"/>
              <a:t>GoogleNet</a:t>
            </a:r>
            <a:r>
              <a:rPr lang="zh-CN" altLang="en-US" dirty="0"/>
              <a:t>比较小的</a:t>
            </a:r>
            <a:r>
              <a:rPr lang="en-US" altLang="zh-CN" dirty="0"/>
              <a:t>CNN</a:t>
            </a:r>
            <a:r>
              <a:rPr lang="zh-CN" altLang="en-US" dirty="0"/>
              <a:t>网络结</a:t>
            </a:r>
            <a:r>
              <a:rPr lang="zh-CN" altLang="en-US" dirty="0" smtClean="0"/>
              <a:t>构。</a:t>
            </a:r>
            <a:endParaRPr lang="en-US" altLang="zh-CN" dirty="0"/>
          </a:p>
          <a:p>
            <a:pPr lvl="1"/>
            <a:endParaRPr lang="en-US" dirty="0"/>
          </a:p>
        </p:txBody>
      </p:sp>
      <p:pic>
        <p:nvPicPr>
          <p:cNvPr id="4" name="Picture 3"/>
          <p:cNvPicPr>
            <a:picLocks noChangeAspect="1"/>
          </p:cNvPicPr>
          <p:nvPr/>
        </p:nvPicPr>
        <p:blipFill>
          <a:blip r:embed="rId3"/>
          <a:stretch>
            <a:fillRect/>
          </a:stretch>
        </p:blipFill>
        <p:spPr>
          <a:xfrm>
            <a:off x="1363851" y="2614517"/>
            <a:ext cx="9989949" cy="2590800"/>
          </a:xfrm>
          <a:prstGeom prst="rect">
            <a:avLst/>
          </a:prstGeom>
        </p:spPr>
      </p:pic>
    </p:spTree>
    <p:extLst>
      <p:ext uri="{BB962C8B-B14F-4D97-AF65-F5344CB8AC3E}">
        <p14:creationId xmlns:p14="http://schemas.microsoft.com/office/powerpoint/2010/main" val="3201123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10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22962"/>
            <a:ext cx="10515600" cy="5311302"/>
          </a:xfrm>
        </p:spPr>
        <p:txBody>
          <a:bodyPr>
            <a:normAutofit fontScale="85000" lnSpcReduction="10000"/>
          </a:bodyPr>
          <a:lstStyle/>
          <a:p>
            <a:pPr lvl="1"/>
            <a:r>
              <a:rPr lang="zh-CN" altLang="en-US" dirty="0"/>
              <a:t>基</a:t>
            </a:r>
            <a:r>
              <a:rPr lang="zh-CN" altLang="en-US" dirty="0" smtClean="0"/>
              <a:t>于</a:t>
            </a:r>
            <a:r>
              <a:rPr lang="en-US" altLang="zh-CN" dirty="0" err="1" smtClean="0"/>
              <a:t>AutoEncoder</a:t>
            </a:r>
            <a:r>
              <a:rPr lang="zh-CN" altLang="en-US" dirty="0" smtClean="0"/>
              <a:t>的</a:t>
            </a:r>
            <a:r>
              <a:rPr lang="en-US" altLang="zh-CN" dirty="0" smtClean="0"/>
              <a:t>GAN</a:t>
            </a:r>
            <a:r>
              <a:rPr lang="zh-CN" altLang="en-US" dirty="0" smtClean="0"/>
              <a:t>的非监督模型：</a:t>
            </a:r>
            <a:endParaRPr lang="en-US" altLang="zh-CN" dirty="0" smtClean="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r>
              <a:rPr lang="en-US" altLang="zh-CN" dirty="0" smtClean="0"/>
              <a:t>C(x</a:t>
            </a:r>
            <a:r>
              <a:rPr lang="en-US" altLang="zh-CN" dirty="0"/>
              <a:t>~|</a:t>
            </a:r>
            <a:r>
              <a:rPr lang="en-US" altLang="zh-CN" dirty="0" smtClean="0"/>
              <a:t>x)</a:t>
            </a:r>
            <a:r>
              <a:rPr lang="zh-CN" altLang="en-US" dirty="0" smtClean="0"/>
              <a:t>是</a:t>
            </a:r>
            <a:r>
              <a:rPr lang="zh-CN" altLang="en-US" dirty="0"/>
              <a:t>一</a:t>
            </a:r>
            <a:r>
              <a:rPr lang="zh-CN" altLang="en-US" dirty="0" smtClean="0"/>
              <a:t>个</a:t>
            </a:r>
            <a:r>
              <a:rPr lang="zh-CN" altLang="en-US" dirty="0"/>
              <a:t>自动</a:t>
            </a:r>
            <a:r>
              <a:rPr lang="zh-CN" altLang="en-US" dirty="0" smtClean="0"/>
              <a:t>缺陷生成模块。公式</a:t>
            </a:r>
            <a:r>
              <a:rPr lang="en-US" altLang="zh-CN" dirty="0" smtClean="0"/>
              <a:t>3</a:t>
            </a:r>
            <a:r>
              <a:rPr lang="zh-CN" altLang="en-US" dirty="0" smtClean="0"/>
              <a:t>的意思是固定</a:t>
            </a:r>
            <a:r>
              <a:rPr lang="en-US" altLang="zh-CN" dirty="0" smtClean="0"/>
              <a:t>G</a:t>
            </a:r>
            <a:r>
              <a:rPr lang="zh-CN" altLang="en-US" dirty="0" smtClean="0"/>
              <a:t>的情况下最大化</a:t>
            </a:r>
            <a:r>
              <a:rPr lang="en-US" altLang="zh-CN" dirty="0" smtClean="0"/>
              <a:t>2</a:t>
            </a:r>
            <a:r>
              <a:rPr lang="zh-CN" altLang="en-US" dirty="0" smtClean="0"/>
              <a:t>部分</a:t>
            </a:r>
            <a:r>
              <a:rPr lang="en-US" altLang="zh-CN" dirty="0" smtClean="0"/>
              <a:t>loss</a:t>
            </a:r>
            <a:r>
              <a:rPr lang="zh-CN" altLang="en-US" dirty="0" smtClean="0"/>
              <a:t>求</a:t>
            </a:r>
            <a:r>
              <a:rPr lang="en-US" altLang="zh-CN" dirty="0" smtClean="0"/>
              <a:t>D</a:t>
            </a:r>
            <a:r>
              <a:rPr lang="zh-CN" altLang="en-US" dirty="0" smtClean="0"/>
              <a:t>的参数（本质上是为了最大化判别器的</a:t>
            </a:r>
            <a:r>
              <a:rPr lang="en-US" altLang="zh-CN" dirty="0" smtClean="0"/>
              <a:t>loss</a:t>
            </a:r>
            <a:r>
              <a:rPr lang="zh-CN" altLang="en-US" dirty="0" smtClean="0"/>
              <a:t>），然后在固定</a:t>
            </a:r>
            <a:r>
              <a:rPr lang="en-US" altLang="zh-CN" dirty="0" smtClean="0"/>
              <a:t>D</a:t>
            </a:r>
            <a:r>
              <a:rPr lang="zh-CN" altLang="en-US" dirty="0" smtClean="0"/>
              <a:t>的情况下最小化重构</a:t>
            </a:r>
            <a:r>
              <a:rPr lang="en-US" altLang="zh-CN" dirty="0" smtClean="0"/>
              <a:t>loss</a:t>
            </a:r>
            <a:r>
              <a:rPr lang="zh-CN" altLang="en-US" dirty="0" smtClean="0"/>
              <a:t>求</a:t>
            </a:r>
            <a:r>
              <a:rPr lang="en-US" altLang="zh-CN" dirty="0" smtClean="0"/>
              <a:t>G</a:t>
            </a:r>
            <a:r>
              <a:rPr lang="zh-CN" altLang="en-US" dirty="0" smtClean="0"/>
              <a:t>的参数。</a:t>
            </a:r>
            <a:endParaRPr lang="en-US" altLang="zh-CN" dirty="0" smtClean="0"/>
          </a:p>
          <a:p>
            <a:pPr lvl="2"/>
            <a:r>
              <a:rPr lang="en-US" altLang="zh-CN" dirty="0"/>
              <a:t>λ</a:t>
            </a:r>
            <a:r>
              <a:rPr lang="zh-CN" altLang="en-US" dirty="0"/>
              <a:t>是平衡</a:t>
            </a:r>
            <a:r>
              <a:rPr lang="en-US" altLang="zh-CN" dirty="0" smtClean="0"/>
              <a:t>GAN</a:t>
            </a:r>
            <a:r>
              <a:rPr lang="zh-CN" altLang="en-US" dirty="0" smtClean="0"/>
              <a:t>的判别器损</a:t>
            </a:r>
            <a:r>
              <a:rPr lang="zh-CN" altLang="en-US" dirty="0"/>
              <a:t>失和重构误差</a:t>
            </a:r>
            <a:r>
              <a:rPr lang="zh-CN" altLang="en-US" dirty="0" smtClean="0"/>
              <a:t>的超参数。</a:t>
            </a:r>
            <a:r>
              <a:rPr lang="en-US" altLang="zh-CN" dirty="0" smtClean="0"/>
              <a:t>GAN</a:t>
            </a:r>
            <a:r>
              <a:rPr lang="zh-CN" altLang="en-US" dirty="0" smtClean="0"/>
              <a:t>判别器损</a:t>
            </a:r>
            <a:r>
              <a:rPr lang="zh-CN" altLang="en-US" dirty="0"/>
              <a:t>失的引入将与重构误差竞</a:t>
            </a:r>
            <a:r>
              <a:rPr lang="zh-CN" altLang="en-US" dirty="0" smtClean="0"/>
              <a:t>争（其实和标准</a:t>
            </a:r>
            <a:r>
              <a:rPr lang="en-US" altLang="zh-CN" dirty="0" smtClean="0"/>
              <a:t>GAN</a:t>
            </a:r>
            <a:r>
              <a:rPr lang="zh-CN" altLang="en-US" dirty="0" smtClean="0"/>
              <a:t>是判别器损失与生成器损失来竞争是类似的），</a:t>
            </a:r>
            <a:r>
              <a:rPr lang="zh-CN" altLang="en-US" dirty="0"/>
              <a:t>但它可以改善图像的质量和重要细节的描述</a:t>
            </a:r>
            <a:r>
              <a:rPr lang="zh-CN" altLang="en-US" dirty="0" smtClean="0"/>
              <a:t>。</a:t>
            </a:r>
            <a:endParaRPr lang="en-US" altLang="zh-CN" dirty="0" smtClean="0"/>
          </a:p>
          <a:p>
            <a:pPr lvl="2"/>
            <a:r>
              <a:rPr lang="zh-CN" altLang="en-US" dirty="0"/>
              <a:t>在测试阶段</a:t>
            </a:r>
            <a:r>
              <a:rPr lang="zh-CN" altLang="en-US" dirty="0" smtClean="0"/>
              <a:t>，将</a:t>
            </a:r>
            <a:r>
              <a:rPr lang="zh-CN" altLang="en-US" dirty="0"/>
              <a:t>测试图片</a:t>
            </a:r>
            <a:r>
              <a:rPr lang="en-US" altLang="zh-CN" dirty="0"/>
              <a:t>x</a:t>
            </a:r>
            <a:r>
              <a:rPr lang="zh-CN" altLang="en-US" dirty="0"/>
              <a:t>输入到自动编码器</a:t>
            </a:r>
            <a:r>
              <a:rPr lang="en-US" altLang="zh-CN" dirty="0"/>
              <a:t>G</a:t>
            </a:r>
            <a:r>
              <a:rPr lang="zh-CN" altLang="en-US" dirty="0"/>
              <a:t>中，获得复原的图像</a:t>
            </a:r>
            <a:r>
              <a:rPr lang="en-US" altLang="zh-CN" dirty="0"/>
              <a:t>y</a:t>
            </a:r>
            <a:r>
              <a:rPr lang="zh-CN" altLang="en-US" dirty="0"/>
              <a:t>。然后使用</a:t>
            </a:r>
            <a:r>
              <a:rPr lang="en-US" altLang="zh-CN" dirty="0"/>
              <a:t>LBP</a:t>
            </a:r>
            <a:r>
              <a:rPr lang="zh-CN" altLang="en-US" dirty="0"/>
              <a:t>算法提取</a:t>
            </a:r>
            <a:r>
              <a:rPr lang="en-US" altLang="zh-CN" dirty="0"/>
              <a:t>x</a:t>
            </a:r>
            <a:r>
              <a:rPr lang="zh-CN" altLang="en-US" dirty="0"/>
              <a:t>和</a:t>
            </a:r>
            <a:r>
              <a:rPr lang="en-US" altLang="zh-CN" dirty="0"/>
              <a:t>y</a:t>
            </a:r>
            <a:r>
              <a:rPr lang="zh-CN" altLang="en-US" dirty="0"/>
              <a:t>的特征，并比较</a:t>
            </a:r>
            <a:r>
              <a:rPr lang="en-US" altLang="zh-CN" dirty="0" smtClean="0"/>
              <a:t>x</a:t>
            </a:r>
            <a:r>
              <a:rPr lang="zh-CN" altLang="en-US" dirty="0" smtClean="0"/>
              <a:t>与</a:t>
            </a:r>
            <a:r>
              <a:rPr lang="en-US" altLang="zh-CN" dirty="0" smtClean="0"/>
              <a:t>y</a:t>
            </a:r>
            <a:r>
              <a:rPr lang="zh-CN" altLang="en-US" dirty="0" smtClean="0"/>
              <a:t>的</a:t>
            </a:r>
            <a:r>
              <a:rPr lang="zh-CN" altLang="en-US" dirty="0"/>
              <a:t>每个像素的特征，其中</a:t>
            </a:r>
            <a:r>
              <a:rPr lang="en-US" altLang="zh-CN" dirty="0"/>
              <a:t>x</a:t>
            </a:r>
            <a:r>
              <a:rPr lang="zh-CN" altLang="en-US" dirty="0"/>
              <a:t>和</a:t>
            </a:r>
            <a:r>
              <a:rPr lang="en-US" altLang="zh-CN" dirty="0"/>
              <a:t>y</a:t>
            </a:r>
            <a:r>
              <a:rPr lang="zh-CN" altLang="en-US" dirty="0"/>
              <a:t>之间的特征差异很大的位置即为缺</a:t>
            </a:r>
            <a:r>
              <a:rPr lang="zh-CN" altLang="en-US" dirty="0" smtClean="0"/>
              <a:t>陷位置。也就是说该</a:t>
            </a:r>
            <a:r>
              <a:rPr lang="zh-CN" altLang="en-US" b="1" dirty="0" smtClean="0"/>
              <a:t>算法能定位到缺陷的位置</a:t>
            </a:r>
            <a:r>
              <a:rPr lang="zh-CN" altLang="en-US" dirty="0" smtClean="0"/>
              <a:t>。</a:t>
            </a:r>
            <a:endParaRPr lang="en-US" altLang="zh-CN" dirty="0" smtClean="0"/>
          </a:p>
          <a:p>
            <a:pPr lvl="3"/>
            <a:r>
              <a:rPr lang="en-US" altLang="zh-CN" dirty="0"/>
              <a:t>LBP(Local Binary Pattern)</a:t>
            </a:r>
            <a:r>
              <a:rPr lang="zh-CN" altLang="en-US" dirty="0"/>
              <a:t>算法是一种描述图</a:t>
            </a:r>
            <a:r>
              <a:rPr lang="zh-CN" altLang="en-US" dirty="0" smtClean="0"/>
              <a:t>像像</a:t>
            </a:r>
            <a:r>
              <a:rPr lang="zh-CN" altLang="en-US" dirty="0"/>
              <a:t>素点</a:t>
            </a:r>
            <a:r>
              <a:rPr lang="zh-CN" altLang="en-US" dirty="0" smtClean="0"/>
              <a:t>与邻近各</a:t>
            </a:r>
            <a:r>
              <a:rPr lang="zh-CN" altLang="en-US" dirty="0"/>
              <a:t>个像素点之间的灰度关系的局部特征</a:t>
            </a:r>
            <a:r>
              <a:rPr lang="zh-CN" altLang="en-US" dirty="0" smtClean="0"/>
              <a:t>的算</a:t>
            </a:r>
            <a:r>
              <a:rPr lang="zh-CN" altLang="en-US" dirty="0"/>
              <a:t>法，同时也是</a:t>
            </a:r>
            <a:r>
              <a:rPr lang="zh-CN" altLang="en-US" dirty="0" smtClean="0"/>
              <a:t>一个高</a:t>
            </a:r>
            <a:r>
              <a:rPr lang="zh-CN" altLang="en-US" dirty="0"/>
              <a:t>效的纹理描述算</a:t>
            </a:r>
            <a:r>
              <a:rPr lang="zh-CN" altLang="en-US" dirty="0" smtClean="0"/>
              <a:t>法（纹</a:t>
            </a:r>
            <a:r>
              <a:rPr lang="zh-CN" altLang="en-US" dirty="0"/>
              <a:t>理是物体表面的自然特性，它描述图像像素点与图</a:t>
            </a:r>
            <a:r>
              <a:rPr lang="zh-CN" altLang="en-US" dirty="0" smtClean="0"/>
              <a:t>像邻域</a:t>
            </a:r>
            <a:r>
              <a:rPr lang="zh-CN" altLang="en-US" dirty="0"/>
              <a:t>之间的灰度空间的分布关</a:t>
            </a:r>
            <a:r>
              <a:rPr lang="zh-CN" altLang="en-US" dirty="0" smtClean="0"/>
              <a:t>系），</a:t>
            </a:r>
            <a:r>
              <a:rPr lang="zh-CN" altLang="en-US" dirty="0"/>
              <a:t>不会因为光照强弱而改变图像的视觉变</a:t>
            </a:r>
            <a:r>
              <a:rPr lang="zh-CN" altLang="en-US" dirty="0" smtClean="0"/>
              <a:t>化，即具有光</a:t>
            </a:r>
            <a:r>
              <a:rPr lang="zh-CN" altLang="en-US" dirty="0"/>
              <a:t>照不变性的特</a:t>
            </a:r>
            <a:r>
              <a:rPr lang="zh-CN" altLang="en-US" dirty="0" smtClean="0"/>
              <a:t>点。</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026" y="1690256"/>
            <a:ext cx="5390239" cy="2277309"/>
          </a:xfrm>
          <a:prstGeom prst="rect">
            <a:avLst/>
          </a:prstGeom>
        </p:spPr>
      </p:pic>
      <p:pic>
        <p:nvPicPr>
          <p:cNvPr id="5" name="Picture 4"/>
          <p:cNvPicPr>
            <a:picLocks noChangeAspect="1"/>
          </p:cNvPicPr>
          <p:nvPr/>
        </p:nvPicPr>
        <p:blipFill>
          <a:blip r:embed="rId4"/>
          <a:stretch>
            <a:fillRect/>
          </a:stretch>
        </p:blipFill>
        <p:spPr>
          <a:xfrm>
            <a:off x="6682900" y="1676659"/>
            <a:ext cx="4348265" cy="560704"/>
          </a:xfrm>
          <a:prstGeom prst="rect">
            <a:avLst/>
          </a:prstGeom>
        </p:spPr>
      </p:pic>
      <p:pic>
        <p:nvPicPr>
          <p:cNvPr id="6" name="Picture 5"/>
          <p:cNvPicPr>
            <a:picLocks noChangeAspect="1"/>
          </p:cNvPicPr>
          <p:nvPr/>
        </p:nvPicPr>
        <p:blipFill>
          <a:blip r:embed="rId5"/>
          <a:stretch>
            <a:fillRect/>
          </a:stretch>
        </p:blipFill>
        <p:spPr>
          <a:xfrm>
            <a:off x="6682900" y="2483317"/>
            <a:ext cx="4348265" cy="552450"/>
          </a:xfrm>
          <a:prstGeom prst="rect">
            <a:avLst/>
          </a:prstGeom>
        </p:spPr>
      </p:pic>
      <p:pic>
        <p:nvPicPr>
          <p:cNvPr id="7" name="Picture 6"/>
          <p:cNvPicPr>
            <a:picLocks noChangeAspect="1"/>
          </p:cNvPicPr>
          <p:nvPr/>
        </p:nvPicPr>
        <p:blipFill>
          <a:blip r:embed="rId6"/>
          <a:stretch>
            <a:fillRect/>
          </a:stretch>
        </p:blipFill>
        <p:spPr>
          <a:xfrm>
            <a:off x="6682900" y="3281721"/>
            <a:ext cx="4416360" cy="685844"/>
          </a:xfrm>
          <a:prstGeom prst="rect">
            <a:avLst/>
          </a:prstGeom>
        </p:spPr>
      </p:pic>
    </p:spTree>
    <p:extLst>
      <p:ext uri="{BB962C8B-B14F-4D97-AF65-F5344CB8AC3E}">
        <p14:creationId xmlns:p14="http://schemas.microsoft.com/office/powerpoint/2010/main" val="5097441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zh-CN" altLang="en-US" dirty="0"/>
              <a:t>视频异常检测</a:t>
            </a:r>
            <a:endParaRPr lang="en-US" altLang="zh-CN" dirty="0"/>
          </a:p>
        </p:txBody>
      </p:sp>
      <p:sp>
        <p:nvSpPr>
          <p:cNvPr id="3" name="Content Placeholder 2"/>
          <p:cNvSpPr>
            <a:spLocks noGrp="1"/>
          </p:cNvSpPr>
          <p:nvPr>
            <p:ph idx="1"/>
          </p:nvPr>
        </p:nvSpPr>
        <p:spPr>
          <a:xfrm>
            <a:off x="838200" y="1471614"/>
            <a:ext cx="10515600" cy="5153776"/>
          </a:xfrm>
        </p:spPr>
        <p:txBody>
          <a:bodyPr>
            <a:normAutofit lnSpcReduction="10000"/>
          </a:bodyPr>
          <a:lstStyle/>
          <a:p>
            <a:r>
              <a:rPr lang="zh-CN" altLang="en-US" dirty="0" smtClean="0"/>
              <a:t>视频异常检测是指发现数据中的异常模式或者异常运动，而这些异常的模式和内容是被定义为非频繁或者是罕见事件。</a:t>
            </a:r>
            <a:endParaRPr lang="en-US" altLang="zh-CN" dirty="0" smtClean="0"/>
          </a:p>
          <a:p>
            <a:r>
              <a:rPr lang="zh-CN" altLang="en-US" dirty="0" smtClean="0"/>
              <a:t>视频分析</a:t>
            </a:r>
            <a:r>
              <a:rPr lang="en-US" altLang="zh-CN" dirty="0" smtClean="0"/>
              <a:t>/</a:t>
            </a:r>
            <a:r>
              <a:rPr lang="zh-CN" altLang="en-US" dirty="0" smtClean="0"/>
              <a:t>处理常见的处理方式：</a:t>
            </a:r>
            <a:endParaRPr lang="en-US" altLang="zh-CN" dirty="0" smtClean="0"/>
          </a:p>
          <a:p>
            <a:pPr lvl="1"/>
            <a:r>
              <a:rPr lang="zh-CN" altLang="en-US" dirty="0"/>
              <a:t>是</a:t>
            </a:r>
            <a:r>
              <a:rPr lang="zh-CN" altLang="en-US" dirty="0" smtClean="0"/>
              <a:t>否直接对压缩的视频进行处理</a:t>
            </a:r>
            <a:endParaRPr lang="en-US" altLang="zh-CN" dirty="0" smtClean="0"/>
          </a:p>
          <a:p>
            <a:pPr lvl="2"/>
            <a:r>
              <a:rPr lang="zh-CN" altLang="en-US" dirty="0" smtClean="0"/>
              <a:t>直接对压缩的</a:t>
            </a:r>
            <a:r>
              <a:rPr lang="en-US" altLang="zh-CN" dirty="0" smtClean="0"/>
              <a:t>mpeg4</a:t>
            </a:r>
            <a:r>
              <a:rPr lang="zh-CN" altLang="en-US" dirty="0" smtClean="0"/>
              <a:t>格式的视频进行处理</a:t>
            </a:r>
            <a:endParaRPr lang="en-US" altLang="zh-CN" dirty="0" smtClean="0"/>
          </a:p>
          <a:p>
            <a:pPr lvl="2"/>
            <a:r>
              <a:rPr lang="zh-CN" altLang="en-US" dirty="0" smtClean="0"/>
              <a:t>对解压后的视频进行处理（</a:t>
            </a:r>
            <a:r>
              <a:rPr lang="zh-CN" altLang="en-US" b="1" dirty="0" smtClean="0"/>
              <a:t>当前的主要的做法</a:t>
            </a:r>
            <a:r>
              <a:rPr lang="zh-CN" altLang="en-US" dirty="0" smtClean="0"/>
              <a:t>）</a:t>
            </a:r>
            <a:endParaRPr lang="en-US" altLang="zh-CN" dirty="0" smtClean="0"/>
          </a:p>
          <a:p>
            <a:pPr lvl="1"/>
            <a:r>
              <a:rPr lang="zh-CN" altLang="en-US" dirty="0" smtClean="0"/>
              <a:t>用</a:t>
            </a:r>
            <a:r>
              <a:rPr lang="en-US" altLang="zh-CN" dirty="0" smtClean="0"/>
              <a:t>raw data</a:t>
            </a:r>
            <a:r>
              <a:rPr lang="zh-CN" altLang="en-US" dirty="0" smtClean="0"/>
              <a:t>，光流特征还是二者的结合（二者结合就是多模态的输入）：</a:t>
            </a:r>
            <a:endParaRPr lang="en-US" altLang="zh-CN" dirty="0" smtClean="0"/>
          </a:p>
          <a:p>
            <a:pPr lvl="2"/>
            <a:r>
              <a:rPr lang="zh-CN" altLang="en-US" dirty="0"/>
              <a:t>光流特</a:t>
            </a:r>
            <a:r>
              <a:rPr lang="zh-CN" altLang="en-US" dirty="0" smtClean="0"/>
              <a:t>征是从两个相邻的视频帧提取的运动信息。</a:t>
            </a:r>
            <a:endParaRPr lang="en-US" altLang="zh-CN" dirty="0" smtClean="0"/>
          </a:p>
          <a:p>
            <a:pPr lvl="2"/>
            <a:r>
              <a:rPr lang="zh-CN" altLang="en-US" dirty="0"/>
              <a:t>当</a:t>
            </a:r>
            <a:r>
              <a:rPr lang="zh-CN" altLang="en-US" dirty="0" smtClean="0"/>
              <a:t>前使用光流特征的模型效果是最好的，主</a:t>
            </a:r>
            <a:r>
              <a:rPr lang="zh-CN" altLang="en-US" dirty="0"/>
              <a:t>要是因为</a:t>
            </a:r>
            <a:r>
              <a:rPr lang="zh-CN" altLang="en-US" b="1" dirty="0"/>
              <a:t>光流对图像外</a:t>
            </a:r>
            <a:r>
              <a:rPr lang="zh-CN" altLang="en-US" b="1" dirty="0" smtClean="0"/>
              <a:t>观的</a:t>
            </a:r>
            <a:r>
              <a:rPr lang="zh-CN" altLang="en-US" b="1" dirty="0"/>
              <a:t>不变</a:t>
            </a:r>
            <a:r>
              <a:rPr lang="zh-CN" altLang="en-US" b="1" dirty="0" smtClean="0"/>
              <a:t>性。</a:t>
            </a:r>
            <a:endParaRPr lang="en-US" altLang="zh-CN" b="1" dirty="0" smtClean="0"/>
          </a:p>
          <a:p>
            <a:pPr lvl="3"/>
            <a:r>
              <a:rPr lang="zh-CN" altLang="en-US" dirty="0" smtClean="0"/>
              <a:t>比如测试图片的颜色和训练集中图片的颜色相差很大，但是基于光流的模型比基于</a:t>
            </a:r>
            <a:r>
              <a:rPr lang="en-US" altLang="zh-CN" dirty="0" smtClean="0"/>
              <a:t>RGB raw data</a:t>
            </a:r>
            <a:r>
              <a:rPr lang="zh-CN" altLang="en-US" dirty="0" smtClean="0"/>
              <a:t>的模型的模型性能降低很少，即所谓的图像外观不变形。</a:t>
            </a:r>
            <a:endParaRPr lang="en-US" altLang="zh-CN" dirty="0" smtClean="0"/>
          </a:p>
          <a:p>
            <a:pPr lvl="2"/>
            <a:r>
              <a:rPr lang="zh-CN" altLang="en-US" dirty="0"/>
              <a:t>手</a:t>
            </a:r>
            <a:r>
              <a:rPr lang="zh-CN" altLang="en-US" dirty="0" smtClean="0"/>
              <a:t>动提取光流特征比较耗时，自动提取光流特征的</a:t>
            </a:r>
            <a:r>
              <a:rPr lang="en-US" altLang="zh-CN" dirty="0" err="1" smtClean="0"/>
              <a:t>FlowNet</a:t>
            </a:r>
            <a:r>
              <a:rPr lang="zh-CN" altLang="en-US" dirty="0" smtClean="0"/>
              <a:t>模型则需要大量的标注。</a:t>
            </a:r>
            <a:endParaRPr lang="en-US" altLang="zh-CN" dirty="0" smtClean="0"/>
          </a:p>
          <a:p>
            <a:pPr lvl="1"/>
            <a:r>
              <a:rPr lang="zh-CN" altLang="en-US" dirty="0"/>
              <a:t>把</a:t>
            </a:r>
            <a:r>
              <a:rPr lang="zh-CN" altLang="en-US" dirty="0" smtClean="0"/>
              <a:t>视频看作连续的视频帧还是作为整体的对象：</a:t>
            </a:r>
            <a:endParaRPr lang="en-US" altLang="zh-CN" dirty="0" smtClean="0"/>
          </a:p>
          <a:p>
            <a:pPr lvl="2"/>
            <a:r>
              <a:rPr lang="zh-CN" altLang="en-US" dirty="0"/>
              <a:t>利</a:t>
            </a:r>
            <a:r>
              <a:rPr lang="zh-CN" altLang="en-US" dirty="0" smtClean="0"/>
              <a:t>用</a:t>
            </a:r>
            <a:r>
              <a:rPr lang="en-US" altLang="zh-CN" dirty="0" smtClean="0"/>
              <a:t>3D CNN</a:t>
            </a:r>
            <a:r>
              <a:rPr lang="zh-CN" altLang="en-US" dirty="0" smtClean="0"/>
              <a:t>可以直接操作整个视频，模型比较大。</a:t>
            </a:r>
            <a:endParaRPr lang="en-US" altLang="zh-CN" dirty="0" smtClean="0"/>
          </a:p>
          <a:p>
            <a:pPr lvl="2"/>
            <a:r>
              <a:rPr lang="zh-CN" altLang="en-US" dirty="0" smtClean="0"/>
              <a:t>抽取连续的或者间隔的视频帧来送入基于单帧的模型或者基于时空的模型。</a:t>
            </a:r>
            <a:endParaRPr lang="en-US" altLang="zh-CN" dirty="0" smtClean="0"/>
          </a:p>
          <a:p>
            <a:pPr lvl="2"/>
            <a:endParaRPr lang="en-US" altLang="zh-CN" dirty="0" smtClean="0"/>
          </a:p>
          <a:p>
            <a:pPr lvl="2"/>
            <a:endParaRPr lang="en-US" altLang="zh-CN" dirty="0" smtClean="0"/>
          </a:p>
        </p:txBody>
      </p:sp>
    </p:spTree>
    <p:extLst>
      <p:ext uri="{BB962C8B-B14F-4D97-AF65-F5344CB8AC3E}">
        <p14:creationId xmlns:p14="http://schemas.microsoft.com/office/powerpoint/2010/main" val="4184588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7005"/>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222131"/>
            <a:ext cx="10515600" cy="5204795"/>
          </a:xfrm>
        </p:spPr>
        <p:txBody>
          <a:bodyPr>
            <a:normAutofit/>
          </a:bodyPr>
          <a:lstStyle/>
          <a:p>
            <a:r>
              <a:rPr lang="zh-CN" altLang="en-US" dirty="0" smtClean="0"/>
              <a:t>基于深度神经网络的非监督视</a:t>
            </a:r>
            <a:r>
              <a:rPr lang="zh-CN" altLang="en-US" dirty="0"/>
              <a:t>频异常检</a:t>
            </a:r>
            <a:r>
              <a:rPr lang="zh-CN" altLang="en-US" dirty="0" smtClean="0"/>
              <a:t>测模</a:t>
            </a:r>
            <a:r>
              <a:rPr lang="zh-CN" altLang="en-US" dirty="0"/>
              <a:t>型分为三类：</a:t>
            </a:r>
            <a:endParaRPr lang="en-US" altLang="zh-CN" dirty="0"/>
          </a:p>
          <a:p>
            <a:pPr lvl="1"/>
            <a:r>
              <a:rPr lang="zh-CN" altLang="en-US" dirty="0" smtClean="0"/>
              <a:t>基于重构的模</a:t>
            </a:r>
            <a:r>
              <a:rPr lang="zh-CN" altLang="en-US" dirty="0"/>
              <a:t>型</a:t>
            </a:r>
            <a:endParaRPr lang="en-US" altLang="zh-CN" dirty="0"/>
          </a:p>
          <a:p>
            <a:pPr lvl="2"/>
            <a:r>
              <a:rPr lang="zh-CN" altLang="en-US" dirty="0"/>
              <a:t>利用</a:t>
            </a:r>
            <a:r>
              <a:rPr lang="en-US" altLang="zh-CN" dirty="0"/>
              <a:t>PCA</a:t>
            </a:r>
            <a:r>
              <a:rPr lang="zh-CN" altLang="en-US" dirty="0"/>
              <a:t>，</a:t>
            </a:r>
            <a:r>
              <a:rPr lang="en-US" altLang="zh-CN" dirty="0" err="1"/>
              <a:t>AutoEncoder</a:t>
            </a:r>
            <a:r>
              <a:rPr lang="zh-CN" altLang="en-US" dirty="0"/>
              <a:t>或其变体来根据重构误差的偏离程度来检测异常</a:t>
            </a:r>
            <a:r>
              <a:rPr lang="zh-CN" altLang="en-US" dirty="0" smtClean="0"/>
              <a:t>。</a:t>
            </a:r>
            <a:endParaRPr lang="en-US" altLang="zh-CN" dirty="0" smtClean="0"/>
          </a:p>
          <a:p>
            <a:pPr lvl="3"/>
            <a:r>
              <a:rPr lang="en-US" altLang="zh-CN" dirty="0" smtClean="0"/>
              <a:t>PCA</a:t>
            </a:r>
            <a:r>
              <a:rPr lang="zh-CN" altLang="en-US" dirty="0" smtClean="0"/>
              <a:t>可以基于单帧的</a:t>
            </a:r>
            <a:r>
              <a:rPr lang="en-US" altLang="zh-CN" dirty="0" smtClean="0"/>
              <a:t>flatten</a:t>
            </a:r>
            <a:r>
              <a:rPr lang="zh-CN" altLang="en-US" dirty="0" smtClean="0"/>
              <a:t>向量，也可以基于整个视频的</a:t>
            </a:r>
            <a:r>
              <a:rPr lang="en-US" altLang="zh-CN" dirty="0" smtClean="0"/>
              <a:t>flatten</a:t>
            </a:r>
            <a:r>
              <a:rPr lang="zh-CN" altLang="en-US" dirty="0" smtClean="0"/>
              <a:t>向量。</a:t>
            </a:r>
            <a:endParaRPr lang="en-US" altLang="zh-CN" dirty="0" smtClean="0"/>
          </a:p>
          <a:p>
            <a:pPr lvl="1"/>
            <a:r>
              <a:rPr lang="zh-CN" altLang="en-US" dirty="0" smtClean="0"/>
              <a:t>基于预测的模</a:t>
            </a:r>
            <a:r>
              <a:rPr lang="zh-CN" altLang="en-US" dirty="0"/>
              <a:t>型</a:t>
            </a:r>
            <a:endParaRPr lang="en-US" altLang="zh-CN" dirty="0"/>
          </a:p>
          <a:p>
            <a:pPr lvl="2"/>
            <a:r>
              <a:rPr lang="zh-CN" altLang="en-US" dirty="0" smtClean="0"/>
              <a:t>根据时间序列预测的思路，利</a:t>
            </a:r>
            <a:r>
              <a:rPr lang="zh-CN" altLang="en-US" dirty="0"/>
              <a:t>用过去</a:t>
            </a:r>
            <a:r>
              <a:rPr lang="zh-CN" altLang="en-US" dirty="0" smtClean="0"/>
              <a:t>的</a:t>
            </a:r>
            <a:r>
              <a:rPr lang="en-US" altLang="zh-CN" dirty="0" smtClean="0"/>
              <a:t>T</a:t>
            </a:r>
            <a:r>
              <a:rPr lang="zh-CN" altLang="en-US" dirty="0" smtClean="0"/>
              <a:t>个视</a:t>
            </a:r>
            <a:r>
              <a:rPr lang="zh-CN" altLang="en-US" dirty="0"/>
              <a:t>频帧来预测当前的视频帧，并对比真正的当前视频帧与预测的当前视频帧的差异</a:t>
            </a:r>
            <a:r>
              <a:rPr lang="zh-CN" altLang="en-US" dirty="0" smtClean="0"/>
              <a:t>。（下图其实利用的基于重构</a:t>
            </a:r>
            <a:r>
              <a:rPr lang="en-US" altLang="zh-CN" dirty="0" smtClean="0"/>
              <a:t>+</a:t>
            </a:r>
            <a:r>
              <a:rPr lang="zh-CN" altLang="en-US" dirty="0" smtClean="0"/>
              <a:t>预测的组合结构）</a:t>
            </a:r>
            <a:endParaRPr lang="en-US" altLang="zh-CN" dirty="0"/>
          </a:p>
          <a:p>
            <a:pPr lvl="2"/>
            <a:endParaRPr lang="en-US" dirty="0"/>
          </a:p>
        </p:txBody>
      </p:sp>
      <p:pic>
        <p:nvPicPr>
          <p:cNvPr id="7" name="Picture 6"/>
          <p:cNvPicPr>
            <a:picLocks noChangeAspect="1"/>
          </p:cNvPicPr>
          <p:nvPr/>
        </p:nvPicPr>
        <p:blipFill>
          <a:blip r:embed="rId3"/>
          <a:stretch>
            <a:fillRect/>
          </a:stretch>
        </p:blipFill>
        <p:spPr>
          <a:xfrm>
            <a:off x="3270141" y="3797085"/>
            <a:ext cx="7876829" cy="2929179"/>
          </a:xfrm>
          <a:prstGeom prst="rect">
            <a:avLst/>
          </a:prstGeom>
        </p:spPr>
      </p:pic>
    </p:spTree>
    <p:extLst>
      <p:ext uri="{BB962C8B-B14F-4D97-AF65-F5344CB8AC3E}">
        <p14:creationId xmlns:p14="http://schemas.microsoft.com/office/powerpoint/2010/main" val="30994069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895"/>
          </a:xfrm>
        </p:spPr>
        <p:txBody>
          <a:bodyPr/>
          <a:lstStyle/>
          <a:p>
            <a:r>
              <a:rPr lang="en-US" dirty="0" smtClean="0"/>
              <a:t>Continue……</a:t>
            </a:r>
            <a:endParaRPr lang="en-US" dirty="0"/>
          </a:p>
        </p:txBody>
      </p:sp>
      <p:sp>
        <p:nvSpPr>
          <p:cNvPr id="3" name="Content Placeholder 2"/>
          <p:cNvSpPr>
            <a:spLocks noGrp="1"/>
          </p:cNvSpPr>
          <p:nvPr>
            <p:ph idx="1"/>
          </p:nvPr>
        </p:nvSpPr>
        <p:spPr>
          <a:xfrm>
            <a:off x="838200" y="1155020"/>
            <a:ext cx="10515600" cy="5021943"/>
          </a:xfrm>
        </p:spPr>
        <p:txBody>
          <a:bodyPr/>
          <a:lstStyle/>
          <a:p>
            <a:pPr lvl="1"/>
            <a:r>
              <a:rPr lang="zh-CN" altLang="en-US" dirty="0"/>
              <a:t>基于生成的模</a:t>
            </a:r>
            <a:r>
              <a:rPr lang="zh-CN" altLang="en-US" dirty="0" smtClean="0"/>
              <a:t>型：</a:t>
            </a:r>
            <a:endParaRPr lang="en-US" altLang="zh-CN" dirty="0"/>
          </a:p>
          <a:p>
            <a:pPr lvl="2"/>
            <a:r>
              <a:rPr lang="zh-CN" altLang="en-US" dirty="0"/>
              <a:t>利用</a:t>
            </a:r>
            <a:r>
              <a:rPr lang="en-US" altLang="zh-CN" dirty="0" smtClean="0"/>
              <a:t>VAE</a:t>
            </a:r>
            <a:r>
              <a:rPr lang="zh-CN" altLang="en-US" dirty="0" smtClean="0"/>
              <a:t>（变分自动编码器）来得到重建概率，根据重建概率来做异常检测。（基</a:t>
            </a:r>
            <a:r>
              <a:rPr lang="zh-CN" altLang="en-US" dirty="0"/>
              <a:t>于</a:t>
            </a:r>
            <a:r>
              <a:rPr lang="en-US" altLang="zh-CN" dirty="0"/>
              <a:t>VAE</a:t>
            </a:r>
            <a:r>
              <a:rPr lang="zh-CN" altLang="en-US" dirty="0"/>
              <a:t>的异常检测比基于</a:t>
            </a:r>
            <a:r>
              <a:rPr lang="en-US" altLang="zh-CN" dirty="0"/>
              <a:t>AE</a:t>
            </a:r>
            <a:r>
              <a:rPr lang="zh-CN" altLang="en-US" dirty="0"/>
              <a:t>的异常检测模型性能更好</a:t>
            </a:r>
            <a:r>
              <a:rPr lang="zh-CN" altLang="en-US" dirty="0" smtClean="0"/>
              <a:t>。）</a:t>
            </a:r>
            <a:endParaRPr lang="en-US" altLang="zh-CN" dirty="0" smtClean="0"/>
          </a:p>
          <a:p>
            <a:pPr lvl="3"/>
            <a:r>
              <a:rPr lang="en-US" altLang="zh-CN" dirty="0" smtClean="0"/>
              <a:t>VAE</a:t>
            </a:r>
            <a:r>
              <a:rPr lang="zh-CN" altLang="en-US" dirty="0" smtClean="0"/>
              <a:t>原理：为</a:t>
            </a:r>
            <a:r>
              <a:rPr lang="zh-CN" altLang="en-US" dirty="0"/>
              <a:t>了保证经</a:t>
            </a:r>
            <a:r>
              <a:rPr lang="zh-CN" altLang="en-US" dirty="0" smtClean="0"/>
              <a:t>过采</a:t>
            </a:r>
            <a:r>
              <a:rPr lang="zh-CN" altLang="en-US" dirty="0"/>
              <a:t>样出来的</a:t>
            </a:r>
            <a:r>
              <a:rPr lang="en-US" altLang="zh-CN" dirty="0" err="1"/>
              <a:t>Zk</a:t>
            </a:r>
            <a:r>
              <a:rPr lang="zh-CN" altLang="en-US" dirty="0"/>
              <a:t>及</a:t>
            </a:r>
            <a:r>
              <a:rPr lang="zh-CN" altLang="en-US" dirty="0" smtClean="0"/>
              <a:t>其重构出</a:t>
            </a:r>
            <a:r>
              <a:rPr lang="zh-CN" altLang="en-US" dirty="0"/>
              <a:t>来的</a:t>
            </a:r>
            <a:r>
              <a:rPr lang="en-US" altLang="zh-CN" dirty="0" err="1" smtClean="0"/>
              <a:t>X^k</a:t>
            </a:r>
            <a:r>
              <a:rPr lang="zh-CN" altLang="en-US" dirty="0"/>
              <a:t>，还对应着原来</a:t>
            </a:r>
            <a:r>
              <a:rPr lang="zh-CN" altLang="en-US" dirty="0" smtClean="0"/>
              <a:t>的样本</a:t>
            </a:r>
            <a:r>
              <a:rPr lang="en-US" altLang="zh-CN" dirty="0" err="1" smtClean="0"/>
              <a:t>Xk</a:t>
            </a:r>
            <a:r>
              <a:rPr lang="zh-CN" altLang="en-US" dirty="0" smtClean="0"/>
              <a:t>，假</a:t>
            </a:r>
            <a:r>
              <a:rPr lang="zh-CN" altLang="en-US" dirty="0"/>
              <a:t>定这个采样点</a:t>
            </a:r>
            <a:r>
              <a:rPr lang="en-US" altLang="zh-CN" dirty="0" err="1"/>
              <a:t>Zk</a:t>
            </a:r>
            <a:r>
              <a:rPr lang="zh-CN" altLang="en-US" dirty="0"/>
              <a:t>所遵循的分布</a:t>
            </a:r>
            <a:r>
              <a:rPr lang="en-US" altLang="zh-CN" dirty="0"/>
              <a:t>p(Z)</a:t>
            </a:r>
            <a:r>
              <a:rPr lang="zh-CN" altLang="en-US" dirty="0"/>
              <a:t>是专属于</a:t>
            </a:r>
            <a:r>
              <a:rPr lang="en-US" altLang="zh-CN" dirty="0" err="1"/>
              <a:t>Xk</a:t>
            </a:r>
            <a:r>
              <a:rPr lang="zh-CN" altLang="en-US" dirty="0"/>
              <a:t>的，即</a:t>
            </a:r>
            <a:r>
              <a:rPr lang="en-US" altLang="zh-CN" dirty="0"/>
              <a:t>p(</a:t>
            </a:r>
            <a:r>
              <a:rPr lang="en-US" altLang="zh-CN" dirty="0" err="1"/>
              <a:t>Z|Xk</a:t>
            </a:r>
            <a:r>
              <a:rPr lang="en-US" altLang="zh-CN" dirty="0"/>
              <a:t>)</a:t>
            </a:r>
            <a:r>
              <a:rPr lang="zh-CN" altLang="en-US" dirty="0"/>
              <a:t>，而且该分布还假定是独立的、多元的正态分布。这</a:t>
            </a:r>
            <a:r>
              <a:rPr lang="zh-CN" altLang="en-US" dirty="0" smtClean="0"/>
              <a:t>样每</a:t>
            </a:r>
            <a:r>
              <a:rPr lang="zh-CN" altLang="en-US" dirty="0"/>
              <a:t>一个</a:t>
            </a:r>
            <a:r>
              <a:rPr lang="en-US" altLang="zh-CN" dirty="0" err="1"/>
              <a:t>Xk</a:t>
            </a:r>
            <a:r>
              <a:rPr lang="zh-CN" altLang="en-US" dirty="0"/>
              <a:t>都配备了一个专属的正态分布，这样才方便后面的生成器做还原（即每个样本</a:t>
            </a:r>
            <a:r>
              <a:rPr lang="en-US" altLang="zh-CN" dirty="0" err="1"/>
              <a:t>Xk</a:t>
            </a:r>
            <a:r>
              <a:rPr lang="zh-CN" altLang="en-US" dirty="0"/>
              <a:t>都有自己的均值和方差）</a:t>
            </a:r>
            <a:r>
              <a:rPr lang="zh-CN" altLang="en-US" dirty="0" smtClean="0"/>
              <a:t>。这里就</a:t>
            </a:r>
            <a:r>
              <a:rPr lang="zh-CN" altLang="en-US" dirty="0"/>
              <a:t>是用神经网络来拟</a:t>
            </a:r>
            <a:r>
              <a:rPr lang="zh-CN" altLang="en-US" dirty="0" smtClean="0"/>
              <a:t>合每个样本</a:t>
            </a:r>
            <a:r>
              <a:rPr lang="en-US" altLang="zh-CN" dirty="0" err="1" smtClean="0"/>
              <a:t>Xk</a:t>
            </a:r>
            <a:r>
              <a:rPr lang="zh-CN" altLang="en-US" dirty="0" smtClean="0"/>
              <a:t>的均值和方差。也就是说</a:t>
            </a:r>
            <a:r>
              <a:rPr lang="en-US" altLang="zh-CN" b="1" dirty="0" smtClean="0"/>
              <a:t>VAE</a:t>
            </a:r>
            <a:r>
              <a:rPr lang="zh-CN" altLang="en-US" b="1" dirty="0" smtClean="0"/>
              <a:t>是</a:t>
            </a:r>
            <a:r>
              <a:rPr lang="zh-CN" altLang="en-US" b="1" dirty="0"/>
              <a:t>为每个样本构造专属的正态分布，然后采</a:t>
            </a:r>
            <a:r>
              <a:rPr lang="zh-CN" altLang="en-US" b="1" dirty="0" smtClean="0"/>
              <a:t>样隐变量最后来</a:t>
            </a:r>
            <a:r>
              <a:rPr lang="zh-CN" altLang="en-US" b="1" dirty="0"/>
              <a:t>重</a:t>
            </a:r>
            <a:r>
              <a:rPr lang="zh-CN" altLang="en-US" b="1" dirty="0" smtClean="0"/>
              <a:t>构</a:t>
            </a:r>
            <a:r>
              <a:rPr lang="zh-CN" altLang="en-US" dirty="0" smtClean="0"/>
              <a:t>。</a:t>
            </a:r>
            <a:endParaRPr lang="en-US" dirty="0"/>
          </a:p>
        </p:txBody>
      </p:sp>
      <p:pic>
        <p:nvPicPr>
          <p:cNvPr id="5" name="Picture 4"/>
          <p:cNvPicPr>
            <a:picLocks noChangeAspect="1"/>
          </p:cNvPicPr>
          <p:nvPr/>
        </p:nvPicPr>
        <p:blipFill>
          <a:blip r:embed="rId3"/>
          <a:stretch>
            <a:fillRect/>
          </a:stretch>
        </p:blipFill>
        <p:spPr>
          <a:xfrm>
            <a:off x="2510724" y="3755775"/>
            <a:ext cx="9071675" cy="2819196"/>
          </a:xfrm>
          <a:prstGeom prst="rect">
            <a:avLst/>
          </a:prstGeom>
        </p:spPr>
      </p:pic>
    </p:spTree>
    <p:extLst>
      <p:ext uri="{BB962C8B-B14F-4D97-AF65-F5344CB8AC3E}">
        <p14:creationId xmlns:p14="http://schemas.microsoft.com/office/powerpoint/2010/main" val="273927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35074"/>
          </a:xfrm>
        </p:spPr>
        <p:txBody>
          <a:bodyPr/>
          <a:lstStyle/>
          <a:p>
            <a:r>
              <a:rPr lang="zh-CN" altLang="en-US" dirty="0" smtClean="0"/>
              <a:t>异常检测的应用场景</a:t>
            </a:r>
            <a:endParaRPr lang="en-US" dirty="0"/>
          </a:p>
        </p:txBody>
      </p:sp>
      <p:sp>
        <p:nvSpPr>
          <p:cNvPr id="3" name="Content Placeholder 2"/>
          <p:cNvSpPr>
            <a:spLocks noGrp="1"/>
          </p:cNvSpPr>
          <p:nvPr>
            <p:ph idx="1"/>
          </p:nvPr>
        </p:nvSpPr>
        <p:spPr>
          <a:xfrm>
            <a:off x="838200" y="1813560"/>
            <a:ext cx="10515600" cy="4808913"/>
          </a:xfrm>
        </p:spPr>
        <p:txBody>
          <a:bodyPr>
            <a:normAutofit/>
          </a:bodyPr>
          <a:lstStyle/>
          <a:p>
            <a:r>
              <a:rPr lang="zh-CN" altLang="en-US" dirty="0" smtClean="0"/>
              <a:t>欺诈检测：</a:t>
            </a:r>
            <a:r>
              <a:rPr lang="zh-CN" altLang="en-US" sz="2000" dirty="0" smtClean="0"/>
              <a:t>如盗刷信用卡检测，骗保骗赔等</a:t>
            </a:r>
          </a:p>
          <a:p>
            <a:r>
              <a:rPr lang="zh-CN" altLang="en-US" dirty="0" smtClean="0"/>
              <a:t>入侵检测：</a:t>
            </a:r>
            <a:r>
              <a:rPr lang="zh-CN" altLang="en-US" sz="2000" dirty="0"/>
              <a:t>检测网络入</a:t>
            </a:r>
            <a:r>
              <a:rPr lang="zh-CN" altLang="en-US" sz="2000" dirty="0" smtClean="0"/>
              <a:t>侵或主</a:t>
            </a:r>
            <a:r>
              <a:rPr lang="zh-CN" altLang="en-US" sz="2000" dirty="0"/>
              <a:t>机</a:t>
            </a:r>
            <a:r>
              <a:rPr lang="zh-CN" altLang="en-US" sz="2000" dirty="0" smtClean="0"/>
              <a:t>入</a:t>
            </a:r>
            <a:r>
              <a:rPr lang="zh-CN" altLang="en-US" sz="2000" dirty="0"/>
              <a:t>侵行</a:t>
            </a:r>
            <a:r>
              <a:rPr lang="zh-CN" altLang="en-US" sz="2000" dirty="0" smtClean="0"/>
              <a:t>为</a:t>
            </a:r>
            <a:endParaRPr lang="en-US" altLang="zh-CN" sz="2000" dirty="0" smtClean="0"/>
          </a:p>
          <a:p>
            <a:r>
              <a:rPr lang="zh-CN" altLang="en-US" dirty="0" smtClean="0"/>
              <a:t>生态系统失调：</a:t>
            </a:r>
            <a:r>
              <a:rPr lang="zh-CN" altLang="en-US" sz="2000" dirty="0"/>
              <a:t>预测飓风、洪水、干旱、热浪和火灾的发生</a:t>
            </a:r>
          </a:p>
          <a:p>
            <a:r>
              <a:rPr lang="zh-CN" altLang="en-US" dirty="0" smtClean="0"/>
              <a:t>公共卫生：</a:t>
            </a:r>
            <a:r>
              <a:rPr lang="zh-CN" altLang="en-US" sz="2000" dirty="0"/>
              <a:t>根据医疗机构的数据分析城市各种病症的发病情况</a:t>
            </a:r>
          </a:p>
          <a:p>
            <a:r>
              <a:rPr lang="zh-CN" altLang="en-US" dirty="0" smtClean="0"/>
              <a:t>医疗：</a:t>
            </a:r>
            <a:r>
              <a:rPr lang="zh-CN" altLang="en-US" sz="2000" dirty="0"/>
              <a:t>对于特定的患者，不寻常的症状或检查结果可能指出潜在的健康问题。</a:t>
            </a:r>
            <a:endParaRPr lang="en-US" altLang="zh-CN" sz="2000" dirty="0"/>
          </a:p>
          <a:p>
            <a:r>
              <a:rPr lang="zh-CN" altLang="en-US" dirty="0" smtClean="0"/>
              <a:t>工业产品损毁检测：</a:t>
            </a:r>
            <a:r>
              <a:rPr lang="zh-CN" altLang="en-US" sz="2000" dirty="0"/>
              <a:t>利用图像识别来自动发现破损产品</a:t>
            </a:r>
            <a:endParaRPr lang="en-US" altLang="zh-CN" sz="2000" dirty="0"/>
          </a:p>
          <a:p>
            <a:r>
              <a:rPr lang="zh-CN" altLang="en-US" dirty="0" smtClean="0"/>
              <a:t>智能安防领域：</a:t>
            </a:r>
            <a:r>
              <a:rPr lang="zh-CN" altLang="en-US" sz="2000" dirty="0"/>
              <a:t>视频异常检测可疑人物</a:t>
            </a:r>
            <a:endParaRPr lang="en-US" altLang="zh-CN" sz="2000" dirty="0"/>
          </a:p>
          <a:p>
            <a:r>
              <a:rPr lang="zh-CN" altLang="en-US" dirty="0"/>
              <a:t>运维监</a:t>
            </a:r>
            <a:r>
              <a:rPr lang="zh-CN" altLang="en-US" dirty="0" smtClean="0"/>
              <a:t>控：</a:t>
            </a:r>
            <a:r>
              <a:rPr lang="zh-CN" altLang="en-US" sz="2000" dirty="0"/>
              <a:t>复杂业务指标（比如</a:t>
            </a:r>
            <a:r>
              <a:rPr lang="en-US" altLang="zh-CN" sz="2000" dirty="0"/>
              <a:t>QPS</a:t>
            </a:r>
            <a:r>
              <a:rPr lang="zh-CN" altLang="en-US" sz="2000" dirty="0"/>
              <a:t>）的异常波动检测</a:t>
            </a:r>
            <a:r>
              <a:rPr lang="en-US" altLang="zh-CN" sz="2000" dirty="0"/>
              <a:t>(</a:t>
            </a:r>
            <a:r>
              <a:rPr lang="zh-CN" altLang="en-US" sz="2000" dirty="0"/>
              <a:t>常常涉及到时间序列异常检测</a:t>
            </a:r>
            <a:r>
              <a:rPr lang="en-US" altLang="zh-CN" sz="2000" dirty="0" smtClean="0"/>
              <a:t>)</a:t>
            </a:r>
          </a:p>
          <a:p>
            <a:r>
              <a:rPr lang="en-US" altLang="zh-CN" sz="2000" dirty="0" smtClean="0"/>
              <a:t>………………..</a:t>
            </a:r>
            <a:endParaRPr lang="en-US" sz="2000" dirty="0"/>
          </a:p>
        </p:txBody>
      </p:sp>
    </p:spTree>
    <p:extLst>
      <p:ext uri="{BB962C8B-B14F-4D97-AF65-F5344CB8AC3E}">
        <p14:creationId xmlns:p14="http://schemas.microsoft.com/office/powerpoint/2010/main" val="1922672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494971"/>
            <a:ext cx="10515600" cy="4681992"/>
          </a:xfrm>
        </p:spPr>
        <p:txBody>
          <a:bodyPr/>
          <a:lstStyle/>
          <a:p>
            <a:pPr lvl="1"/>
            <a:r>
              <a:rPr lang="en-US" altLang="zh-CN" dirty="0" smtClean="0"/>
              <a:t>VAE</a:t>
            </a:r>
            <a:r>
              <a:rPr lang="zh-CN" altLang="en-US" dirty="0" smtClean="0"/>
              <a:t>训练时的伪代码如下：</a:t>
            </a:r>
            <a:endParaRPr lang="en-US" altLang="zh-CN" dirty="0" smtClean="0"/>
          </a:p>
          <a:p>
            <a:endParaRPr lang="en-US" dirty="0"/>
          </a:p>
        </p:txBody>
      </p:sp>
      <p:pic>
        <p:nvPicPr>
          <p:cNvPr id="4" name="Picture 3"/>
          <p:cNvPicPr>
            <a:picLocks noChangeAspect="1"/>
          </p:cNvPicPr>
          <p:nvPr/>
        </p:nvPicPr>
        <p:blipFill>
          <a:blip r:embed="rId3"/>
          <a:stretch>
            <a:fillRect/>
          </a:stretch>
        </p:blipFill>
        <p:spPr>
          <a:xfrm>
            <a:off x="1901371" y="2061030"/>
            <a:ext cx="9452429" cy="4426855"/>
          </a:xfrm>
          <a:prstGeom prst="rect">
            <a:avLst/>
          </a:prstGeom>
        </p:spPr>
      </p:pic>
    </p:spTree>
    <p:extLst>
      <p:ext uri="{BB962C8B-B14F-4D97-AF65-F5344CB8AC3E}">
        <p14:creationId xmlns:p14="http://schemas.microsoft.com/office/powerpoint/2010/main" val="1777041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82057"/>
            <a:ext cx="10515600" cy="4594906"/>
          </a:xfrm>
        </p:spPr>
        <p:txBody>
          <a:bodyPr/>
          <a:lstStyle/>
          <a:p>
            <a:pPr lvl="1"/>
            <a:r>
              <a:rPr lang="zh-CN" altLang="en-US" dirty="0" smtClean="0"/>
              <a:t>预测时的伪代码如下：</a:t>
            </a:r>
            <a:endParaRPr lang="en-US" dirty="0"/>
          </a:p>
        </p:txBody>
      </p:sp>
      <p:pic>
        <p:nvPicPr>
          <p:cNvPr id="4" name="Picture 3"/>
          <p:cNvPicPr>
            <a:picLocks noChangeAspect="1"/>
          </p:cNvPicPr>
          <p:nvPr/>
        </p:nvPicPr>
        <p:blipFill>
          <a:blip r:embed="rId2"/>
          <a:stretch>
            <a:fillRect/>
          </a:stretch>
        </p:blipFill>
        <p:spPr>
          <a:xfrm>
            <a:off x="1451429" y="2104571"/>
            <a:ext cx="9902372" cy="4470399"/>
          </a:xfrm>
          <a:prstGeom prst="rect">
            <a:avLst/>
          </a:prstGeom>
        </p:spPr>
      </p:pic>
    </p:spTree>
    <p:extLst>
      <p:ext uri="{BB962C8B-B14F-4D97-AF65-F5344CB8AC3E}">
        <p14:creationId xmlns:p14="http://schemas.microsoft.com/office/powerpoint/2010/main" val="11763677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4433"/>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69558"/>
            <a:ext cx="10515600" cy="4807405"/>
          </a:xfrm>
        </p:spPr>
        <p:txBody>
          <a:bodyPr/>
          <a:lstStyle/>
          <a:p>
            <a:pPr lvl="1"/>
            <a:r>
              <a:rPr lang="zh-CN" altLang="en-US" dirty="0" smtClean="0"/>
              <a:t>利用</a:t>
            </a:r>
            <a:r>
              <a:rPr lang="en-US" altLang="zh-CN" dirty="0" smtClean="0"/>
              <a:t>GAN</a:t>
            </a:r>
            <a:r>
              <a:rPr lang="zh-CN" altLang="en-US" dirty="0" smtClean="0"/>
              <a:t>生成模型：</a:t>
            </a:r>
            <a:endParaRPr lang="en-US" altLang="zh-CN" dirty="0" smtClean="0"/>
          </a:p>
          <a:p>
            <a:pPr lvl="2"/>
            <a:r>
              <a:rPr lang="zh-CN" altLang="en-US" dirty="0" smtClean="0"/>
              <a:t>利用重构误差或者</a:t>
            </a:r>
            <a:r>
              <a:rPr lang="en-US" altLang="zh-CN" dirty="0" smtClean="0"/>
              <a:t>GAN</a:t>
            </a:r>
            <a:r>
              <a:rPr lang="zh-CN" altLang="en-US" dirty="0" smtClean="0"/>
              <a:t>的判别器进行异常检测。</a:t>
            </a:r>
            <a:endParaRPr lang="en-US" altLang="zh-CN" dirty="0" smtClean="0"/>
          </a:p>
          <a:p>
            <a:pPr lvl="2"/>
            <a:r>
              <a:rPr lang="zh-CN" altLang="en-US" dirty="0"/>
              <a:t>下</a:t>
            </a:r>
            <a:r>
              <a:rPr lang="zh-CN" altLang="en-US" dirty="0" smtClean="0"/>
              <a:t>图是</a:t>
            </a:r>
            <a:r>
              <a:rPr lang="en-US" altLang="zh-CN" dirty="0" smtClean="0"/>
              <a:t>AAE(</a:t>
            </a:r>
            <a:r>
              <a:rPr lang="en-US" b="1" dirty="0"/>
              <a:t>Adversarial </a:t>
            </a:r>
            <a:r>
              <a:rPr lang="en-US" b="1" dirty="0" err="1" smtClean="0"/>
              <a:t>Autoencoders</a:t>
            </a:r>
            <a:r>
              <a:rPr lang="en-US" altLang="zh-CN" dirty="0" smtClean="0"/>
              <a:t>)</a:t>
            </a:r>
            <a:r>
              <a:rPr lang="zh-CN" altLang="en-US" dirty="0" smtClean="0"/>
              <a:t>网络，</a:t>
            </a:r>
            <a:r>
              <a:rPr lang="en-US" altLang="zh-CN" dirty="0" smtClean="0"/>
              <a:t>p(z)</a:t>
            </a:r>
            <a:r>
              <a:rPr lang="zh-CN" altLang="en-US" dirty="0" smtClean="0"/>
              <a:t>可以是任意一个先验的概率分布比如标准正态分布，需要手动提前指定的。</a:t>
            </a:r>
            <a:r>
              <a:rPr lang="en-US" dirty="0" smtClean="0"/>
              <a:t>A</a:t>
            </a:r>
            <a:r>
              <a:rPr lang="en-US" altLang="zh-CN" dirty="0" smtClean="0"/>
              <a:t>AE</a:t>
            </a:r>
            <a:r>
              <a:rPr lang="zh-CN" altLang="en-US" dirty="0" smtClean="0"/>
              <a:t>的</a:t>
            </a:r>
            <a:r>
              <a:rPr lang="zh-CN" altLang="en-US" dirty="0"/>
              <a:t>核心仍然是利用一个生成器</a:t>
            </a:r>
            <a:r>
              <a:rPr lang="en-US" dirty="0"/>
              <a:t>G</a:t>
            </a:r>
            <a:r>
              <a:rPr lang="zh-CN" altLang="en-US" dirty="0"/>
              <a:t>和一个判别器</a:t>
            </a:r>
            <a:r>
              <a:rPr lang="en-US" dirty="0"/>
              <a:t>D</a:t>
            </a:r>
            <a:r>
              <a:rPr lang="zh-CN" altLang="en-US" dirty="0"/>
              <a:t>进行对抗学习，以区分</a:t>
            </a:r>
            <a:r>
              <a:rPr lang="en-US" dirty="0"/>
              <a:t>real data</a:t>
            </a:r>
            <a:r>
              <a:rPr lang="zh-CN" altLang="en-US" dirty="0"/>
              <a:t>和</a:t>
            </a:r>
            <a:r>
              <a:rPr lang="en-US" dirty="0"/>
              <a:t>fake data，</a:t>
            </a:r>
            <a:r>
              <a:rPr lang="zh-CN" altLang="en-US" dirty="0"/>
              <a:t>但是差别在于这里需要判别真假的</a:t>
            </a:r>
            <a:r>
              <a:rPr lang="en-US" dirty="0"/>
              <a:t>data</a:t>
            </a:r>
            <a:r>
              <a:rPr lang="zh-CN" altLang="en-US" dirty="0"/>
              <a:t>并不是自然图</a:t>
            </a:r>
            <a:r>
              <a:rPr lang="zh-CN" altLang="en-US" dirty="0" smtClean="0"/>
              <a:t>像。</a:t>
            </a:r>
            <a:endParaRPr lang="en-US" altLang="zh-CN"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346" y="3262519"/>
            <a:ext cx="9825925" cy="3428565"/>
          </a:xfrm>
          <a:prstGeom prst="rect">
            <a:avLst/>
          </a:prstGeom>
        </p:spPr>
      </p:pic>
    </p:spTree>
    <p:extLst>
      <p:ext uri="{BB962C8B-B14F-4D97-AF65-F5344CB8AC3E}">
        <p14:creationId xmlns:p14="http://schemas.microsoft.com/office/powerpoint/2010/main" val="3921148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6932"/>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582058"/>
            <a:ext cx="10515600" cy="4594905"/>
          </a:xfrm>
        </p:spPr>
        <p:txBody>
          <a:bodyPr/>
          <a:lstStyle/>
          <a:p>
            <a:r>
              <a:rPr lang="zh-CN" altLang="en-US" dirty="0"/>
              <a:t>思考：</a:t>
            </a:r>
            <a:endParaRPr lang="en-US" altLang="zh-CN" dirty="0"/>
          </a:p>
          <a:p>
            <a:pPr lvl="1"/>
            <a:r>
              <a:rPr lang="zh-CN" altLang="en-US" dirty="0"/>
              <a:t>在异常检测任务中是否可以考虑把视频灰度化？</a:t>
            </a:r>
            <a:endParaRPr lang="en-US" altLang="zh-CN" dirty="0"/>
          </a:p>
          <a:p>
            <a:pPr lvl="1"/>
            <a:r>
              <a:rPr lang="zh-CN" altLang="en-US" dirty="0"/>
              <a:t>在异常检测任务中是否考虑对提取的视频帧进行旋转，平移等数据增强？</a:t>
            </a:r>
            <a:endParaRPr lang="en-US" altLang="zh-CN" dirty="0"/>
          </a:p>
          <a:p>
            <a:pPr lvl="1"/>
            <a:r>
              <a:rPr lang="zh-CN" altLang="en-US" dirty="0"/>
              <a:t>对于长视频如何处理？</a:t>
            </a:r>
            <a:endParaRPr lang="en-US" altLang="zh-CN" dirty="0"/>
          </a:p>
          <a:p>
            <a:endParaRPr lang="en-US" dirty="0"/>
          </a:p>
        </p:txBody>
      </p:sp>
    </p:spTree>
    <p:extLst>
      <p:ext uri="{BB962C8B-B14F-4D97-AF65-F5344CB8AC3E}">
        <p14:creationId xmlns:p14="http://schemas.microsoft.com/office/powerpoint/2010/main" val="36507377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846"/>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84662"/>
            <a:ext cx="10515600" cy="5355771"/>
          </a:xfrm>
        </p:spPr>
        <p:txBody>
          <a:bodyPr>
            <a:normAutofit fontScale="92500" lnSpcReduction="20000"/>
          </a:bodyPr>
          <a:lstStyle/>
          <a:p>
            <a:pPr lvl="1"/>
            <a:r>
              <a:rPr lang="zh-CN" altLang="en-US" dirty="0"/>
              <a:t>当前主流的视</a:t>
            </a:r>
            <a:r>
              <a:rPr lang="zh-CN" altLang="en-US" dirty="0" smtClean="0"/>
              <a:t>频异常行为识别监督模型是</a:t>
            </a:r>
            <a:r>
              <a:rPr lang="en-US" altLang="zh-CN" dirty="0"/>
              <a:t>two-stream</a:t>
            </a:r>
            <a:r>
              <a:rPr lang="zh-CN" altLang="en-US" dirty="0"/>
              <a:t>流派和</a:t>
            </a:r>
            <a:r>
              <a:rPr lang="en-US" altLang="zh-CN" dirty="0"/>
              <a:t>3D CNN</a:t>
            </a:r>
            <a:r>
              <a:rPr lang="zh-CN" altLang="en-US" dirty="0"/>
              <a:t>流派，如何选择</a:t>
            </a:r>
            <a:r>
              <a:rPr lang="zh-CN" altLang="en-US" dirty="0" smtClean="0"/>
              <a:t>？</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2"/>
            <a:r>
              <a:rPr lang="en-US" altLang="zh-CN" dirty="0" smtClean="0"/>
              <a:t>A</a:t>
            </a:r>
            <a:r>
              <a:rPr lang="zh-CN" altLang="en-US" dirty="0" smtClean="0"/>
              <a:t>图其实就是把</a:t>
            </a:r>
            <a:r>
              <a:rPr lang="en-US" altLang="zh-CN" dirty="0" smtClean="0"/>
              <a:t>K</a:t>
            </a:r>
            <a:r>
              <a:rPr lang="zh-CN" altLang="en-US" dirty="0" smtClean="0"/>
              <a:t>个视频帧（连续的</a:t>
            </a:r>
            <a:r>
              <a:rPr lang="en-US" altLang="zh-CN" dirty="0" smtClean="0"/>
              <a:t>K</a:t>
            </a:r>
            <a:r>
              <a:rPr lang="zh-CN" altLang="en-US" dirty="0" smtClean="0"/>
              <a:t>个帧或者间隔抽取的</a:t>
            </a:r>
            <a:r>
              <a:rPr lang="en-US" altLang="zh-CN" dirty="0" smtClean="0"/>
              <a:t>K</a:t>
            </a:r>
            <a:r>
              <a:rPr lang="zh-CN" altLang="en-US" dirty="0" smtClean="0"/>
              <a:t>个帧）依次送入一个</a:t>
            </a:r>
            <a:r>
              <a:rPr lang="en-US" altLang="zh-CN" dirty="0" err="1" smtClean="0"/>
              <a:t>ConvNet</a:t>
            </a:r>
            <a:r>
              <a:rPr lang="zh-CN" altLang="en-US" dirty="0" smtClean="0"/>
              <a:t>和</a:t>
            </a:r>
            <a:r>
              <a:rPr lang="en-US" altLang="zh-CN" dirty="0" smtClean="0"/>
              <a:t>LSTM</a:t>
            </a:r>
            <a:r>
              <a:rPr lang="zh-CN" altLang="en-US" dirty="0" smtClean="0"/>
              <a:t>的级联结构，</a:t>
            </a:r>
            <a:r>
              <a:rPr lang="en-US" altLang="zh-CN" dirty="0" smtClean="0"/>
              <a:t>LSTM</a:t>
            </a:r>
            <a:r>
              <a:rPr lang="zh-CN" altLang="en-US" dirty="0" smtClean="0"/>
              <a:t>的时间步长度为</a:t>
            </a:r>
            <a:r>
              <a:rPr lang="en-US" altLang="zh-CN" dirty="0" smtClean="0"/>
              <a:t>K</a:t>
            </a:r>
            <a:r>
              <a:rPr lang="zh-CN" altLang="en-US" dirty="0" smtClean="0"/>
              <a:t>，</a:t>
            </a:r>
            <a:r>
              <a:rPr lang="en-US" altLang="zh-CN" dirty="0" smtClean="0"/>
              <a:t>K</a:t>
            </a:r>
            <a:r>
              <a:rPr lang="zh-CN" altLang="en-US" dirty="0" smtClean="0"/>
              <a:t>个时间步以后计算输出</a:t>
            </a:r>
            <a:r>
              <a:rPr lang="en-US" altLang="zh-CN" dirty="0" smtClean="0"/>
              <a:t>action</a:t>
            </a:r>
            <a:r>
              <a:rPr lang="zh-CN" altLang="en-US" dirty="0" smtClean="0"/>
              <a:t>。</a:t>
            </a:r>
            <a:endParaRPr lang="en-US" altLang="zh-CN" dirty="0" smtClean="0"/>
          </a:p>
          <a:p>
            <a:pPr lvl="2"/>
            <a:r>
              <a:rPr lang="en-US" altLang="zh-CN" dirty="0" smtClean="0"/>
              <a:t>B</a:t>
            </a:r>
            <a:r>
              <a:rPr lang="zh-CN" altLang="en-US" dirty="0" smtClean="0"/>
              <a:t>图就是典型的一个</a:t>
            </a:r>
            <a:r>
              <a:rPr lang="en-US" altLang="zh-CN" dirty="0" smtClean="0"/>
              <a:t>3D CNN</a:t>
            </a:r>
            <a:r>
              <a:rPr lang="zh-CN" altLang="en-US" dirty="0"/>
              <a:t>也叫</a:t>
            </a:r>
            <a:r>
              <a:rPr lang="en-US" altLang="zh-CN" dirty="0" smtClean="0"/>
              <a:t>C3D</a:t>
            </a:r>
            <a:r>
              <a:rPr lang="zh-CN" altLang="en-US" dirty="0" smtClean="0"/>
              <a:t>结构，输入就是长度为</a:t>
            </a:r>
            <a:r>
              <a:rPr lang="en-US" altLang="zh-CN" dirty="0" smtClean="0"/>
              <a:t>K</a:t>
            </a:r>
            <a:r>
              <a:rPr lang="zh-CN" altLang="en-US" dirty="0" smtClean="0"/>
              <a:t>个的整个视频或视频片段。</a:t>
            </a:r>
            <a:endParaRPr lang="en-US" altLang="zh-CN" dirty="0" smtClean="0"/>
          </a:p>
          <a:p>
            <a:pPr lvl="2"/>
            <a:r>
              <a:rPr lang="en-US" altLang="zh-CN" dirty="0" smtClean="0"/>
              <a:t>C</a:t>
            </a:r>
            <a:r>
              <a:rPr lang="zh-CN" altLang="en-US" dirty="0" smtClean="0"/>
              <a:t>图的</a:t>
            </a:r>
            <a:r>
              <a:rPr lang="en-US" altLang="zh-CN" dirty="0" smtClean="0"/>
              <a:t>two-stream</a:t>
            </a:r>
            <a:r>
              <a:rPr lang="zh-CN" altLang="en-US" dirty="0" smtClean="0"/>
              <a:t>结构有</a:t>
            </a:r>
            <a:r>
              <a:rPr lang="en-US" altLang="zh-CN" dirty="0" smtClean="0"/>
              <a:t>2</a:t>
            </a:r>
            <a:r>
              <a:rPr lang="zh-CN" altLang="en-US" dirty="0" smtClean="0"/>
              <a:t>个输入，</a:t>
            </a:r>
            <a:r>
              <a:rPr lang="en-US" altLang="zh-CN" dirty="0" smtClean="0"/>
              <a:t>1</a:t>
            </a:r>
            <a:r>
              <a:rPr lang="zh-CN" altLang="en-US" dirty="0" smtClean="0"/>
              <a:t>个视频帧和</a:t>
            </a:r>
            <a:r>
              <a:rPr lang="en-US" altLang="zh-CN" dirty="0" smtClean="0"/>
              <a:t>N</a:t>
            </a:r>
            <a:r>
              <a:rPr lang="zh-CN" altLang="en-US" dirty="0" smtClean="0"/>
              <a:t>个相对于该视频帧计算的后续</a:t>
            </a:r>
            <a:r>
              <a:rPr lang="en-US" altLang="zh-CN" dirty="0" smtClean="0"/>
              <a:t>N/2</a:t>
            </a:r>
            <a:r>
              <a:rPr lang="zh-CN" altLang="en-US" dirty="0" smtClean="0"/>
              <a:t>个视频帧的光流，因为有</a:t>
            </a:r>
            <a:r>
              <a:rPr lang="en-US" altLang="zh-CN" dirty="0" smtClean="0"/>
              <a:t>2</a:t>
            </a:r>
            <a:r>
              <a:rPr lang="zh-CN" altLang="en-US" dirty="0" smtClean="0"/>
              <a:t>个水平和垂直两个方向的光流，所以最后其实是</a:t>
            </a:r>
            <a:r>
              <a:rPr lang="en-US" altLang="zh-CN" dirty="0" smtClean="0"/>
              <a:t>N</a:t>
            </a:r>
            <a:r>
              <a:rPr lang="zh-CN" altLang="en-US" dirty="0" smtClean="0"/>
              <a:t>个光流。每个视频帧对应一个输出的</a:t>
            </a:r>
            <a:r>
              <a:rPr lang="en-US" altLang="zh-CN" dirty="0" smtClean="0"/>
              <a:t>action</a:t>
            </a:r>
            <a:r>
              <a:rPr lang="zh-CN" altLang="en-US" dirty="0" smtClean="0"/>
              <a:t>，最后整个视频的</a:t>
            </a:r>
            <a:r>
              <a:rPr lang="en-US" altLang="zh-CN" dirty="0" smtClean="0"/>
              <a:t>action</a:t>
            </a:r>
            <a:r>
              <a:rPr lang="zh-CN" altLang="en-US" dirty="0" smtClean="0"/>
              <a:t>就是这些视频帧的</a:t>
            </a:r>
            <a:r>
              <a:rPr lang="en-US" altLang="zh-CN" dirty="0" smtClean="0"/>
              <a:t>action</a:t>
            </a:r>
            <a:r>
              <a:rPr lang="zh-CN" altLang="en-US" dirty="0" smtClean="0"/>
              <a:t>的融合比如通过取平均。</a:t>
            </a:r>
            <a:r>
              <a:rPr lang="en-US" altLang="zh-CN" dirty="0" smtClean="0"/>
              <a:t>D</a:t>
            </a:r>
            <a:r>
              <a:rPr lang="zh-CN" altLang="en-US" dirty="0" smtClean="0"/>
              <a:t>图是融合了</a:t>
            </a:r>
            <a:r>
              <a:rPr lang="en-US" altLang="zh-CN" dirty="0" smtClean="0"/>
              <a:t>3D CNN</a:t>
            </a:r>
            <a:r>
              <a:rPr lang="zh-CN" altLang="en-US" dirty="0" smtClean="0"/>
              <a:t>的</a:t>
            </a:r>
            <a:r>
              <a:rPr lang="en-US" altLang="zh-CN" dirty="0" smtClean="0"/>
              <a:t>two-stream</a:t>
            </a:r>
            <a:r>
              <a:rPr lang="zh-CN" altLang="en-US" dirty="0" smtClean="0"/>
              <a:t>结构。</a:t>
            </a:r>
            <a:endParaRPr lang="en-US" altLang="zh-CN" dirty="0" smtClean="0"/>
          </a:p>
          <a:p>
            <a:pPr lvl="2"/>
            <a:r>
              <a:rPr lang="en-US" altLang="zh-CN" dirty="0" smtClean="0"/>
              <a:t>E</a:t>
            </a:r>
            <a:r>
              <a:rPr lang="zh-CN" altLang="en-US" dirty="0" smtClean="0"/>
              <a:t>图即</a:t>
            </a:r>
            <a:r>
              <a:rPr lang="en-US" altLang="zh-CN" dirty="0" smtClean="0"/>
              <a:t>I3D</a:t>
            </a:r>
            <a:r>
              <a:rPr lang="zh-CN" altLang="en-US" dirty="0" smtClean="0"/>
              <a:t>结构，这里是单独训练</a:t>
            </a:r>
            <a:r>
              <a:rPr lang="en-US" altLang="zh-CN" dirty="0" smtClean="0"/>
              <a:t>2</a:t>
            </a:r>
            <a:r>
              <a:rPr lang="zh-CN" altLang="en-US" dirty="0" smtClean="0"/>
              <a:t>个网络，一个网络是视频</a:t>
            </a:r>
            <a:r>
              <a:rPr lang="en-US" altLang="zh-CN" dirty="0" smtClean="0"/>
              <a:t>C3D</a:t>
            </a:r>
            <a:r>
              <a:rPr lang="zh-CN" altLang="en-US" dirty="0" smtClean="0"/>
              <a:t>，一个网络是光流</a:t>
            </a:r>
            <a:r>
              <a:rPr lang="en-US" altLang="zh-CN" dirty="0" smtClean="0"/>
              <a:t>C3D</a:t>
            </a:r>
            <a:r>
              <a:rPr lang="zh-CN" altLang="en-US" dirty="0" smtClean="0"/>
              <a:t>，最后把</a:t>
            </a:r>
            <a:r>
              <a:rPr lang="en-US" altLang="zh-CN" dirty="0" smtClean="0"/>
              <a:t>2</a:t>
            </a:r>
            <a:r>
              <a:rPr lang="zh-CN" altLang="en-US" dirty="0" smtClean="0"/>
              <a:t>个网络的</a:t>
            </a:r>
            <a:r>
              <a:rPr lang="zh-CN" altLang="en-US" dirty="0"/>
              <a:t>结果</a:t>
            </a:r>
            <a:r>
              <a:rPr lang="zh-CN" altLang="en-US" dirty="0" smtClean="0"/>
              <a:t>融合。</a:t>
            </a:r>
            <a:endParaRPr lang="en-US" altLang="zh-CN" dirty="0" smtClean="0"/>
          </a:p>
          <a:p>
            <a:pPr lvl="2"/>
            <a:endParaRPr lang="en-US" altLang="zh-CN" dirty="0" smtClean="0"/>
          </a:p>
          <a:p>
            <a:pPr lvl="2"/>
            <a:endParaRPr lang="en-US" altLang="zh-CN" dirty="0" smtClean="0"/>
          </a:p>
          <a:p>
            <a:pPr lvl="2"/>
            <a:endParaRPr lang="en-US" altLang="zh-CN" dirty="0"/>
          </a:p>
          <a:p>
            <a:pPr lvl="1"/>
            <a:endParaRPr lang="en-US" dirty="0"/>
          </a:p>
        </p:txBody>
      </p:sp>
      <p:pic>
        <p:nvPicPr>
          <p:cNvPr id="4" name="Picture 3"/>
          <p:cNvPicPr>
            <a:picLocks noChangeAspect="1"/>
          </p:cNvPicPr>
          <p:nvPr/>
        </p:nvPicPr>
        <p:blipFill>
          <a:blip r:embed="rId3"/>
          <a:stretch>
            <a:fillRect/>
          </a:stretch>
        </p:blipFill>
        <p:spPr>
          <a:xfrm>
            <a:off x="2394339" y="1770156"/>
            <a:ext cx="8643775" cy="2677857"/>
          </a:xfrm>
          <a:prstGeom prst="rect">
            <a:avLst/>
          </a:prstGeom>
        </p:spPr>
      </p:pic>
    </p:spTree>
    <p:extLst>
      <p:ext uri="{BB962C8B-B14F-4D97-AF65-F5344CB8AC3E}">
        <p14:creationId xmlns:p14="http://schemas.microsoft.com/office/powerpoint/2010/main" val="2259932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23" y="2545617"/>
            <a:ext cx="10515600" cy="1325563"/>
          </a:xfrm>
        </p:spPr>
        <p:txBody>
          <a:bodyPr>
            <a:normAutofit/>
          </a:bodyPr>
          <a:lstStyle/>
          <a:p>
            <a:pPr algn="ctr"/>
            <a:r>
              <a:rPr lang="zh-CN" altLang="en-US" sz="8000" dirty="0"/>
              <a:t>总结</a:t>
            </a:r>
            <a:endParaRPr lang="en-US" sz="8000" dirty="0"/>
          </a:p>
        </p:txBody>
      </p:sp>
    </p:spTree>
    <p:extLst>
      <p:ext uri="{BB962C8B-B14F-4D97-AF65-F5344CB8AC3E}">
        <p14:creationId xmlns:p14="http://schemas.microsoft.com/office/powerpoint/2010/main" val="11270434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7152"/>
          </a:xfrm>
        </p:spPr>
        <p:txBody>
          <a:bodyPr/>
          <a:lstStyle/>
          <a:p>
            <a:r>
              <a:rPr lang="zh-CN" altLang="en-US" dirty="0" smtClean="0"/>
              <a:t>基于</a:t>
            </a:r>
            <a:r>
              <a:rPr lang="en-US" altLang="zh-CN" dirty="0" smtClean="0"/>
              <a:t>ML</a:t>
            </a:r>
            <a:r>
              <a:rPr lang="zh-CN" altLang="en-US" dirty="0" smtClean="0"/>
              <a:t>的异常检测的数据集类型</a:t>
            </a:r>
            <a:endParaRPr lang="en-US" dirty="0"/>
          </a:p>
        </p:txBody>
      </p:sp>
      <p:sp>
        <p:nvSpPr>
          <p:cNvPr id="3" name="Content Placeholder 2"/>
          <p:cNvSpPr>
            <a:spLocks noGrp="1"/>
          </p:cNvSpPr>
          <p:nvPr>
            <p:ph idx="1"/>
          </p:nvPr>
        </p:nvSpPr>
        <p:spPr>
          <a:xfrm>
            <a:off x="838200" y="1670538"/>
            <a:ext cx="10515600" cy="4923693"/>
          </a:xfrm>
        </p:spPr>
        <p:txBody>
          <a:bodyPr>
            <a:normAutofit/>
          </a:bodyPr>
          <a:lstStyle/>
          <a:p>
            <a:r>
              <a:rPr lang="zh-CN" altLang="en-US" dirty="0" smtClean="0"/>
              <a:t>训练集所有样本都有标注，分为正常样本和异常样本（现实中很少这种情况）</a:t>
            </a:r>
            <a:endParaRPr lang="en-US" altLang="zh-CN" dirty="0" smtClean="0"/>
          </a:p>
          <a:p>
            <a:pPr lvl="1"/>
            <a:r>
              <a:rPr lang="zh-CN" altLang="en-US" dirty="0" smtClean="0"/>
              <a:t>利用监督学习来建模</a:t>
            </a:r>
            <a:endParaRPr lang="en-US" altLang="zh-CN" dirty="0" smtClean="0"/>
          </a:p>
          <a:p>
            <a:pPr lvl="1"/>
            <a:r>
              <a:rPr lang="zh-CN" altLang="en-US" dirty="0" smtClean="0"/>
              <a:t>处理类别不均衡问题</a:t>
            </a:r>
            <a:endParaRPr lang="en-US" altLang="zh-CN" dirty="0" smtClean="0"/>
          </a:p>
          <a:p>
            <a:pPr lvl="1"/>
            <a:r>
              <a:rPr lang="zh-CN" altLang="en-US" dirty="0" smtClean="0"/>
              <a:t>权衡误报率和召回率</a:t>
            </a:r>
            <a:endParaRPr lang="en-US" altLang="zh-CN" dirty="0" smtClean="0"/>
          </a:p>
          <a:p>
            <a:r>
              <a:rPr lang="zh-CN" altLang="en-US" dirty="0" smtClean="0"/>
              <a:t>训练集中只有正常样本</a:t>
            </a:r>
            <a:r>
              <a:rPr lang="en-US" altLang="zh-CN" dirty="0" smtClean="0"/>
              <a:t>(</a:t>
            </a:r>
            <a:r>
              <a:rPr lang="zh-CN" altLang="en-US" dirty="0" smtClean="0"/>
              <a:t>即所谓的单类任务</a:t>
            </a:r>
            <a:r>
              <a:rPr lang="en-US" altLang="zh-CN" dirty="0" smtClean="0"/>
              <a:t>)</a:t>
            </a:r>
            <a:r>
              <a:rPr lang="zh-CN" altLang="en-US" dirty="0" smtClean="0"/>
              <a:t>，测试集中包含有正常样本和异常样本，需要把异常点找出来（</a:t>
            </a:r>
            <a:r>
              <a:rPr lang="zh-CN" altLang="en-US" b="1" dirty="0" smtClean="0"/>
              <a:t>现实中这种情况很常见</a:t>
            </a:r>
            <a:r>
              <a:rPr lang="zh-CN" altLang="en-US" dirty="0" smtClean="0"/>
              <a:t>）。</a:t>
            </a:r>
            <a:endParaRPr lang="en-US" altLang="zh-CN" dirty="0" smtClean="0"/>
          </a:p>
          <a:p>
            <a:pPr lvl="1"/>
            <a:r>
              <a:rPr lang="zh-CN" altLang="en-US" dirty="0" smtClean="0"/>
              <a:t>利用非监督学习来建模。</a:t>
            </a:r>
            <a:endParaRPr lang="en-US" altLang="zh-CN" dirty="0" smtClean="0"/>
          </a:p>
          <a:p>
            <a:pPr lvl="1"/>
            <a:r>
              <a:rPr lang="zh-CN" altLang="en-US" dirty="0"/>
              <a:t>本</a:t>
            </a:r>
            <a:r>
              <a:rPr lang="zh-CN" altLang="en-US" dirty="0" smtClean="0"/>
              <a:t>质上是学习到正常样本的模式</a:t>
            </a:r>
            <a:r>
              <a:rPr lang="en-US" altLang="zh-CN" dirty="0" smtClean="0"/>
              <a:t>/</a:t>
            </a:r>
            <a:r>
              <a:rPr lang="zh-CN" altLang="en-US" dirty="0"/>
              <a:t>知</a:t>
            </a:r>
            <a:r>
              <a:rPr lang="zh-CN" altLang="en-US" dirty="0" smtClean="0"/>
              <a:t>识，并假设异常样本和这个模式</a:t>
            </a:r>
            <a:r>
              <a:rPr lang="en-US" altLang="zh-CN" dirty="0" smtClean="0"/>
              <a:t>/</a:t>
            </a:r>
            <a:r>
              <a:rPr lang="zh-CN" altLang="en-US" dirty="0"/>
              <a:t>知</a:t>
            </a:r>
            <a:r>
              <a:rPr lang="zh-CN" altLang="en-US" dirty="0" smtClean="0"/>
              <a:t>识相差比较大。</a:t>
            </a:r>
            <a:endParaRPr lang="en-US" altLang="zh-CN" dirty="0" smtClean="0"/>
          </a:p>
        </p:txBody>
      </p:sp>
    </p:spTree>
    <p:extLst>
      <p:ext uri="{BB962C8B-B14F-4D97-AF65-F5344CB8AC3E}">
        <p14:creationId xmlns:p14="http://schemas.microsoft.com/office/powerpoint/2010/main" val="27760529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672046"/>
            <a:ext cx="10515600" cy="4846741"/>
          </a:xfrm>
        </p:spPr>
        <p:txBody>
          <a:bodyPr>
            <a:normAutofit/>
          </a:bodyPr>
          <a:lstStyle/>
          <a:p>
            <a:r>
              <a:rPr lang="zh-CN" altLang="en-US" dirty="0" smtClean="0"/>
              <a:t>训练集包含正常样本和异常样本，但是并没有标注（</a:t>
            </a:r>
            <a:r>
              <a:rPr lang="zh-CN" altLang="en-US" b="1" dirty="0" smtClean="0"/>
              <a:t>现</a:t>
            </a:r>
            <a:r>
              <a:rPr lang="zh-CN" altLang="en-US" b="1" dirty="0"/>
              <a:t>实中这种情况很常见</a:t>
            </a:r>
            <a:r>
              <a:rPr lang="zh-CN" altLang="en-US" dirty="0"/>
              <a:t>） 。</a:t>
            </a:r>
            <a:endParaRPr lang="en-US" altLang="zh-CN" dirty="0" smtClean="0"/>
          </a:p>
          <a:p>
            <a:pPr lvl="1"/>
            <a:r>
              <a:rPr lang="zh-CN" altLang="en-US" dirty="0"/>
              <a:t>一般无监督的异常检测要求把完全是正常的样本送入模型来学习表示，之后预测的时候才允许有异常样本</a:t>
            </a:r>
            <a:r>
              <a:rPr lang="zh-CN" altLang="en-US" dirty="0" smtClean="0"/>
              <a:t>。这样其</a:t>
            </a:r>
            <a:r>
              <a:rPr lang="zh-CN" altLang="en-US" dirty="0"/>
              <a:t>实就相当于需要打标注</a:t>
            </a:r>
            <a:r>
              <a:rPr lang="zh-CN" altLang="en-US" dirty="0" smtClean="0"/>
              <a:t>了，但</a:t>
            </a:r>
            <a:r>
              <a:rPr lang="zh-CN" altLang="en-US" dirty="0"/>
              <a:t>是初衷是</a:t>
            </a:r>
            <a:r>
              <a:rPr lang="zh-CN" altLang="en-US" dirty="0" smtClean="0"/>
              <a:t>不想打</a:t>
            </a:r>
            <a:r>
              <a:rPr lang="zh-CN" altLang="en-US" dirty="0"/>
              <a:t>标注的</a:t>
            </a:r>
            <a:r>
              <a:rPr lang="zh-CN" altLang="en-US" dirty="0" smtClean="0"/>
              <a:t>。从很多实</a:t>
            </a:r>
            <a:r>
              <a:rPr lang="zh-CN" altLang="en-US" dirty="0"/>
              <a:t>验表明，即使训练集中混入非常少量的异常样本，一般的非监督异常检测模型也能工作的比较</a:t>
            </a:r>
            <a:r>
              <a:rPr lang="zh-CN" altLang="en-US" dirty="0" smtClean="0"/>
              <a:t>好（其实就是</a:t>
            </a:r>
            <a:r>
              <a:rPr lang="zh-CN" altLang="en-US" b="1" dirty="0" smtClean="0"/>
              <a:t>取决于模型对混在正常样本中的异常样本是否敏感</a:t>
            </a:r>
            <a:r>
              <a:rPr lang="zh-CN" altLang="en-US" dirty="0" smtClean="0"/>
              <a:t>）。</a:t>
            </a:r>
            <a:endParaRPr lang="en-US" altLang="zh-CN" dirty="0"/>
          </a:p>
          <a:p>
            <a:r>
              <a:rPr lang="zh-CN" altLang="en-US" dirty="0" smtClean="0"/>
              <a:t>训练集包括一部分标注的样本</a:t>
            </a:r>
            <a:r>
              <a:rPr lang="en-US" altLang="zh-CN" dirty="0" smtClean="0"/>
              <a:t>(</a:t>
            </a:r>
            <a:r>
              <a:rPr lang="zh-CN" altLang="en-US" dirty="0" smtClean="0"/>
              <a:t>可能只包含正常样本</a:t>
            </a:r>
            <a:r>
              <a:rPr lang="en-US" altLang="zh-CN" dirty="0" smtClean="0"/>
              <a:t>)</a:t>
            </a:r>
            <a:r>
              <a:rPr lang="zh-CN" altLang="en-US" dirty="0" smtClean="0"/>
              <a:t>和很多没有标注的正常样本和异常样本。</a:t>
            </a:r>
            <a:endParaRPr lang="en-US" altLang="zh-CN" dirty="0" smtClean="0"/>
          </a:p>
          <a:p>
            <a:pPr lvl="1"/>
            <a:r>
              <a:rPr lang="zh-CN" altLang="en-US" dirty="0"/>
              <a:t>利</a:t>
            </a:r>
            <a:r>
              <a:rPr lang="zh-CN" altLang="en-US" dirty="0" smtClean="0"/>
              <a:t>用半监督学习来建模</a:t>
            </a:r>
            <a:endParaRPr lang="en-US" altLang="zh-CN" dirty="0" smtClean="0"/>
          </a:p>
          <a:p>
            <a:pPr lvl="1"/>
            <a:endParaRPr lang="en-US" dirty="0"/>
          </a:p>
        </p:txBody>
      </p:sp>
    </p:spTree>
    <p:extLst>
      <p:ext uri="{BB962C8B-B14F-4D97-AF65-F5344CB8AC3E}">
        <p14:creationId xmlns:p14="http://schemas.microsoft.com/office/powerpoint/2010/main" val="3119265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9760"/>
          </a:xfrm>
        </p:spPr>
        <p:txBody>
          <a:bodyPr/>
          <a:lstStyle/>
          <a:p>
            <a:r>
              <a:rPr lang="zh-CN" altLang="en-US" dirty="0"/>
              <a:t>异常检测的理</a:t>
            </a:r>
            <a:r>
              <a:rPr lang="zh-CN" altLang="en-US" dirty="0" smtClean="0"/>
              <a:t>解</a:t>
            </a:r>
            <a:endParaRPr lang="en-US" altLang="zh-CN" dirty="0"/>
          </a:p>
        </p:txBody>
      </p:sp>
      <p:sp>
        <p:nvSpPr>
          <p:cNvPr id="3" name="Content Placeholder 2"/>
          <p:cNvSpPr>
            <a:spLocks noGrp="1"/>
          </p:cNvSpPr>
          <p:nvPr>
            <p:ph idx="1"/>
          </p:nvPr>
        </p:nvSpPr>
        <p:spPr>
          <a:xfrm>
            <a:off x="838200" y="1494692"/>
            <a:ext cx="10515600" cy="5171580"/>
          </a:xfrm>
        </p:spPr>
        <p:txBody>
          <a:bodyPr>
            <a:normAutofit fontScale="77500" lnSpcReduction="20000"/>
          </a:bodyPr>
          <a:lstStyle/>
          <a:p>
            <a:r>
              <a:rPr lang="zh-CN" altLang="en-US" dirty="0" smtClean="0"/>
              <a:t>异常检测</a:t>
            </a:r>
            <a:r>
              <a:rPr lang="en-US" altLang="zh-CN" dirty="0" smtClean="0"/>
              <a:t>= </a:t>
            </a:r>
            <a:r>
              <a:rPr lang="zh-CN" altLang="en-US" dirty="0" smtClean="0"/>
              <a:t>异常 </a:t>
            </a:r>
            <a:r>
              <a:rPr lang="en-US" altLang="zh-CN" dirty="0" smtClean="0"/>
              <a:t>+ </a:t>
            </a:r>
            <a:r>
              <a:rPr lang="zh-CN" altLang="en-US" dirty="0" smtClean="0"/>
              <a:t>检测</a:t>
            </a:r>
            <a:endParaRPr lang="en-US" altLang="zh-CN" dirty="0" smtClean="0"/>
          </a:p>
          <a:p>
            <a:r>
              <a:rPr lang="zh-CN" altLang="en-US" b="1" dirty="0" smtClean="0">
                <a:solidFill>
                  <a:srgbClr val="FF0000"/>
                </a:solidFill>
              </a:rPr>
              <a:t>异常检测的核心是如何从业务角度确定异常</a:t>
            </a:r>
            <a:r>
              <a:rPr lang="zh-CN" altLang="en-US" dirty="0" smtClean="0"/>
              <a:t>。</a:t>
            </a:r>
            <a:endParaRPr lang="en-US" altLang="zh-CN" dirty="0" smtClean="0"/>
          </a:p>
          <a:p>
            <a:r>
              <a:rPr lang="zh-CN" altLang="en-US" dirty="0" smtClean="0"/>
              <a:t>异常是病态的，而且可能是变化的。</a:t>
            </a:r>
            <a:endParaRPr lang="en-US" altLang="zh-CN" dirty="0" smtClean="0"/>
          </a:p>
          <a:p>
            <a:r>
              <a:rPr lang="zh-CN" altLang="en-US" dirty="0"/>
              <a:t>检</a:t>
            </a:r>
            <a:r>
              <a:rPr lang="zh-CN" altLang="en-US" dirty="0" smtClean="0"/>
              <a:t>测的含义要从业务和任务出发：</a:t>
            </a:r>
            <a:endParaRPr lang="en-US" altLang="zh-CN" dirty="0" smtClean="0"/>
          </a:p>
          <a:p>
            <a:pPr lvl="1"/>
            <a:r>
              <a:rPr lang="zh-CN" altLang="en-US" dirty="0" smtClean="0"/>
              <a:t>只是找出与正常样本不同的样本还是需要对不同的异常进行分类</a:t>
            </a:r>
            <a:endParaRPr lang="en-US" altLang="zh-CN" dirty="0" smtClean="0"/>
          </a:p>
          <a:p>
            <a:pPr lvl="1"/>
            <a:r>
              <a:rPr lang="zh-CN" altLang="en-US" dirty="0" smtClean="0"/>
              <a:t>检测只是找到有问题的对象还是需要框选出来</a:t>
            </a:r>
            <a:endParaRPr lang="en-US" altLang="zh-CN" dirty="0" smtClean="0"/>
          </a:p>
          <a:p>
            <a:r>
              <a:rPr lang="zh-CN" altLang="en-US" dirty="0"/>
              <a:t>最终一定需要找到一个阈值或标准来判定异常。</a:t>
            </a:r>
            <a:endParaRPr lang="en-US" altLang="zh-CN" dirty="0"/>
          </a:p>
          <a:p>
            <a:pPr lvl="1"/>
            <a:r>
              <a:rPr lang="zh-CN" altLang="en-US" dirty="0"/>
              <a:t>尽量从业务经验找或者算一个动态的阈值，而这个阈值是和代价相关的。</a:t>
            </a:r>
            <a:endParaRPr lang="en-US" altLang="zh-CN" dirty="0"/>
          </a:p>
          <a:p>
            <a:r>
              <a:rPr lang="zh-CN" altLang="en-US" dirty="0"/>
              <a:t>异常检测是业务强相关的，大致分为通用异常检测和特定场景异常检测</a:t>
            </a:r>
            <a:r>
              <a:rPr lang="zh-CN" altLang="en-US" dirty="0" smtClean="0"/>
              <a:t>。</a:t>
            </a:r>
            <a:endParaRPr lang="en-US" altLang="zh-CN" dirty="0" smtClean="0"/>
          </a:p>
          <a:p>
            <a:r>
              <a:rPr lang="zh-CN" altLang="en-US" dirty="0"/>
              <a:t>多模</a:t>
            </a:r>
            <a:r>
              <a:rPr lang="zh-CN" altLang="en-US" dirty="0" smtClean="0"/>
              <a:t>型融合的异常检测，</a:t>
            </a:r>
            <a:r>
              <a:rPr lang="zh-CN" altLang="en-US" b="1" dirty="0" smtClean="0"/>
              <a:t>融合的策略要根据误报率还是召回率对你的业务更重要来选择</a:t>
            </a:r>
            <a:r>
              <a:rPr lang="zh-CN" altLang="en-US" dirty="0" smtClean="0"/>
              <a:t>。</a:t>
            </a:r>
            <a:endParaRPr lang="en-US" altLang="zh-CN" dirty="0" smtClean="0"/>
          </a:p>
          <a:p>
            <a:pPr lvl="1"/>
            <a:r>
              <a:rPr lang="zh-CN" altLang="en-US" b="1" dirty="0"/>
              <a:t>如</a:t>
            </a:r>
            <a:r>
              <a:rPr lang="zh-CN" altLang="en-US" b="1" dirty="0" smtClean="0"/>
              <a:t>果召回率也就是查全率更重要比如欺诈检测，那么宁可信其有。</a:t>
            </a:r>
            <a:endParaRPr lang="en-US" altLang="zh-CN" b="1" dirty="0" smtClean="0"/>
          </a:p>
          <a:p>
            <a:pPr lvl="1"/>
            <a:r>
              <a:rPr lang="zh-CN" altLang="en-US" b="1" dirty="0"/>
              <a:t>如</a:t>
            </a:r>
            <a:r>
              <a:rPr lang="zh-CN" altLang="en-US" b="1" dirty="0" smtClean="0"/>
              <a:t>果误报率更重要比如运维监控异常，可采用大多数投票原则</a:t>
            </a:r>
            <a:r>
              <a:rPr lang="zh-CN" altLang="en-US" dirty="0" smtClean="0"/>
              <a:t>。</a:t>
            </a:r>
            <a:endParaRPr lang="en-US" altLang="zh-CN" dirty="0"/>
          </a:p>
          <a:p>
            <a:r>
              <a:rPr lang="zh-CN" altLang="en-US" dirty="0"/>
              <a:t>要根据异常检测任务当前能提供的数据集的标注情况，选</a:t>
            </a:r>
            <a:r>
              <a:rPr lang="zh-CN" altLang="en-US" dirty="0" smtClean="0"/>
              <a:t>择或者组合不</a:t>
            </a:r>
            <a:r>
              <a:rPr lang="zh-CN" altLang="en-US" dirty="0"/>
              <a:t>同的方法</a:t>
            </a:r>
            <a:r>
              <a:rPr lang="en-US" altLang="zh-CN" dirty="0"/>
              <a:t>/</a:t>
            </a:r>
            <a:r>
              <a:rPr lang="zh-CN" altLang="en-US" dirty="0"/>
              <a:t>模型来处理。</a:t>
            </a:r>
            <a:endParaRPr lang="en-US" altLang="zh-CN" dirty="0"/>
          </a:p>
          <a:p>
            <a:r>
              <a:rPr lang="zh-CN" altLang="en-US" b="1" dirty="0">
                <a:solidFill>
                  <a:srgbClr val="FF0000"/>
                </a:solidFill>
              </a:rPr>
              <a:t>异常检测最好是结合人工规则和人工审查确认</a:t>
            </a:r>
            <a:r>
              <a:rPr lang="en-US" altLang="zh-CN" b="1" dirty="0">
                <a:solidFill>
                  <a:srgbClr val="FF0000"/>
                </a:solidFill>
              </a:rPr>
              <a:t>+</a:t>
            </a:r>
            <a:r>
              <a:rPr lang="zh-CN" altLang="en-US" b="1" dirty="0">
                <a:solidFill>
                  <a:srgbClr val="FF0000"/>
                </a:solidFill>
              </a:rPr>
              <a:t>异常检测方法来配合</a:t>
            </a:r>
            <a:r>
              <a:rPr lang="zh-CN" altLang="en-US" dirty="0"/>
              <a:t>。</a:t>
            </a:r>
          </a:p>
          <a:p>
            <a:pPr lvl="1"/>
            <a:endParaRPr lang="en-US" altLang="zh-CN" dirty="0" smtClean="0"/>
          </a:p>
          <a:p>
            <a:pPr lvl="1"/>
            <a:endParaRPr lang="en-US" altLang="zh-CN" dirty="0" smtClean="0"/>
          </a:p>
          <a:p>
            <a:endParaRPr lang="en-US" dirty="0"/>
          </a:p>
        </p:txBody>
      </p:sp>
    </p:spTree>
    <p:extLst>
      <p:ext uri="{BB962C8B-B14F-4D97-AF65-F5344CB8AC3E}">
        <p14:creationId xmlns:p14="http://schemas.microsoft.com/office/powerpoint/2010/main" val="15267062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15" y="2756633"/>
            <a:ext cx="10515600" cy="1325563"/>
          </a:xfrm>
        </p:spPr>
        <p:txBody>
          <a:bodyPr>
            <a:normAutofit/>
          </a:bodyPr>
          <a:lstStyle/>
          <a:p>
            <a:pPr algn="ctr"/>
            <a:r>
              <a:rPr lang="zh-CN" altLang="en-US" sz="8000" dirty="0" smtClean="0"/>
              <a:t>谢谢！</a:t>
            </a:r>
            <a:endParaRPr lang="en-US" sz="8000" dirty="0"/>
          </a:p>
        </p:txBody>
      </p:sp>
    </p:spTree>
    <p:extLst>
      <p:ext uri="{BB962C8B-B14F-4D97-AF65-F5344CB8AC3E}">
        <p14:creationId xmlns:p14="http://schemas.microsoft.com/office/powerpoint/2010/main" val="10425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8726"/>
          </a:xfrm>
        </p:spPr>
        <p:txBody>
          <a:bodyPr/>
          <a:lstStyle/>
          <a:p>
            <a:r>
              <a:rPr lang="zh-CN" altLang="en-US" dirty="0" smtClean="0"/>
              <a:t>什么是异常？</a:t>
            </a:r>
            <a:endParaRPr lang="en-US" dirty="0"/>
          </a:p>
        </p:txBody>
      </p:sp>
      <p:sp>
        <p:nvSpPr>
          <p:cNvPr id="3" name="Content Placeholder 2"/>
          <p:cNvSpPr>
            <a:spLocks noGrp="1"/>
          </p:cNvSpPr>
          <p:nvPr>
            <p:ph idx="1"/>
          </p:nvPr>
        </p:nvSpPr>
        <p:spPr>
          <a:xfrm>
            <a:off x="838200" y="1627322"/>
            <a:ext cx="10515600" cy="5093518"/>
          </a:xfrm>
        </p:spPr>
        <p:txBody>
          <a:bodyPr>
            <a:normAutofit fontScale="85000" lnSpcReduction="20000"/>
          </a:bodyPr>
          <a:lstStyle/>
          <a:p>
            <a:r>
              <a:rPr lang="zh-CN" altLang="en-US" dirty="0" smtClean="0"/>
              <a:t>广义上的异常就是</a:t>
            </a:r>
            <a:r>
              <a:rPr lang="zh-CN" altLang="en-US" b="1" dirty="0" smtClean="0"/>
              <a:t>与众不同</a:t>
            </a:r>
            <a:r>
              <a:rPr lang="zh-CN" altLang="en-US" dirty="0" smtClean="0"/>
              <a:t>的数据点</a:t>
            </a:r>
            <a:r>
              <a:rPr lang="en-US" altLang="zh-CN" dirty="0" smtClean="0"/>
              <a:t>/</a:t>
            </a:r>
            <a:r>
              <a:rPr lang="zh-CN" altLang="en-US" dirty="0" smtClean="0"/>
              <a:t>样本点。</a:t>
            </a:r>
            <a:endParaRPr lang="en-US" altLang="zh-CN" dirty="0" smtClean="0"/>
          </a:p>
          <a:p>
            <a:pPr lvl="1"/>
            <a:r>
              <a:rPr lang="zh-CN" altLang="en-US" dirty="0" smtClean="0"/>
              <a:t>一个观察结果严重偏离其他观察结果，以至于引起怀疑这个观察结果是否来自于不同的机制</a:t>
            </a:r>
            <a:r>
              <a:rPr lang="en-US" altLang="zh-CN" dirty="0" smtClean="0"/>
              <a:t>/</a:t>
            </a:r>
            <a:r>
              <a:rPr lang="zh-CN" altLang="en-US" dirty="0" smtClean="0"/>
              <a:t>分布</a:t>
            </a:r>
            <a:r>
              <a:rPr lang="zh-CN" altLang="en-US" dirty="0" smtClean="0"/>
              <a:t>。</a:t>
            </a:r>
            <a:endParaRPr lang="en-US" altLang="zh-CN" dirty="0" smtClean="0"/>
          </a:p>
          <a:p>
            <a:pPr lvl="1"/>
            <a:r>
              <a:rPr lang="zh-CN" altLang="en-US" b="1" dirty="0"/>
              <a:t>我</a:t>
            </a:r>
            <a:r>
              <a:rPr lang="zh-CN" altLang="en-US" b="1" dirty="0" smtClean="0"/>
              <a:t>们这里关注的异常不包括噪声点</a:t>
            </a:r>
            <a:r>
              <a:rPr lang="zh-CN" altLang="en-US" dirty="0" smtClean="0"/>
              <a:t>。</a:t>
            </a:r>
            <a:endParaRPr lang="en-US" altLang="zh-CN" dirty="0" smtClean="0"/>
          </a:p>
          <a:p>
            <a:pPr lvl="1"/>
            <a:endParaRPr lang="en-US" altLang="zh-CN" dirty="0"/>
          </a:p>
          <a:p>
            <a:r>
              <a:rPr lang="zh-CN" altLang="en-US" dirty="0" smtClean="0"/>
              <a:t>如何判断哪个样本</a:t>
            </a:r>
            <a:r>
              <a:rPr lang="en-US" altLang="zh-CN" dirty="0" smtClean="0"/>
              <a:t>/</a:t>
            </a:r>
            <a:r>
              <a:rPr lang="zh-CN" altLang="en-US" dirty="0" smtClean="0"/>
              <a:t>观测值为异常？</a:t>
            </a:r>
            <a:endParaRPr lang="en-US" altLang="zh-CN" dirty="0" smtClean="0"/>
          </a:p>
          <a:p>
            <a:pPr lvl="1"/>
            <a:r>
              <a:rPr lang="zh-CN" altLang="en-US" dirty="0" smtClean="0"/>
              <a:t>一般是根据人的经验</a:t>
            </a:r>
            <a:r>
              <a:rPr lang="en-US" altLang="zh-CN" dirty="0" smtClean="0"/>
              <a:t>/</a:t>
            </a:r>
            <a:r>
              <a:rPr lang="zh-CN" altLang="en-US" dirty="0" smtClean="0"/>
              <a:t>先验知识（业务相关）和统计判别法来综合判断。</a:t>
            </a:r>
            <a:endParaRPr lang="en-US" altLang="zh-CN" dirty="0" smtClean="0"/>
          </a:p>
          <a:p>
            <a:pPr lvl="2"/>
            <a:r>
              <a:rPr lang="zh-CN" altLang="en-US" dirty="0" smtClean="0"/>
              <a:t>举个例子，微信的恶意用户识别的判定是比较直觉的和主观的。它把每个用户帐号看作是图中的一个节点，通过某种相似度度量来计算两个用户帐号节点之间的边的权重。如果一个用户与很多其他用户都有边连接，就认为该用户可能是一个恶意用户，并且使用该用户节点关联的所有边的权重之和来衡量该用户节点的</a:t>
            </a:r>
            <a:r>
              <a:rPr lang="zh-CN" altLang="en-US" dirty="0"/>
              <a:t>可疑</a:t>
            </a:r>
            <a:r>
              <a:rPr lang="zh-CN" altLang="en-US" dirty="0" smtClean="0"/>
              <a:t>程度。</a:t>
            </a:r>
            <a:endParaRPr lang="en-US" altLang="zh-CN" dirty="0" smtClean="0"/>
          </a:p>
          <a:p>
            <a:pPr lvl="1"/>
            <a:endParaRPr lang="en-US" altLang="zh-CN" dirty="0" smtClean="0"/>
          </a:p>
          <a:p>
            <a:pPr lvl="1"/>
            <a:r>
              <a:rPr lang="zh-CN" altLang="en-US" dirty="0" smtClean="0"/>
              <a:t>判定异常的时候</a:t>
            </a:r>
            <a:r>
              <a:rPr lang="zh-CN" altLang="en-US" dirty="0"/>
              <a:t>几</a:t>
            </a:r>
            <a:r>
              <a:rPr lang="zh-CN" altLang="en-US" dirty="0" smtClean="0"/>
              <a:t>乎都需要选择阈值：</a:t>
            </a:r>
            <a:endParaRPr lang="en-US" altLang="zh-CN" dirty="0" smtClean="0"/>
          </a:p>
          <a:p>
            <a:pPr lvl="2"/>
            <a:r>
              <a:rPr lang="zh-CN" altLang="en-US" dirty="0" smtClean="0"/>
              <a:t>尽量使用基于时间滑动窗口的动态阈值，而不是静态阈值。</a:t>
            </a:r>
            <a:endParaRPr lang="en-US" altLang="zh-CN" dirty="0" smtClean="0"/>
          </a:p>
          <a:p>
            <a:pPr lvl="2"/>
            <a:r>
              <a:rPr lang="zh-CN" altLang="en-US" dirty="0" smtClean="0"/>
              <a:t>使用统计方法比如</a:t>
            </a:r>
            <a:r>
              <a:rPr lang="en-US" dirty="0" smtClean="0"/>
              <a:t>3-sigma</a:t>
            </a:r>
            <a:r>
              <a:rPr lang="zh-CN" altLang="en-US" dirty="0" smtClean="0"/>
              <a:t>原则（适合目标值为正态分布），分位数点来定阈值。</a:t>
            </a:r>
            <a:endParaRPr lang="en-US" altLang="zh-CN" dirty="0" smtClean="0"/>
          </a:p>
          <a:p>
            <a:pPr lvl="2"/>
            <a:r>
              <a:rPr lang="zh-CN" altLang="en-US" dirty="0"/>
              <a:t>考</a:t>
            </a:r>
            <a:r>
              <a:rPr lang="zh-CN" altLang="en-US" dirty="0" smtClean="0"/>
              <a:t>虑基于成本</a:t>
            </a:r>
            <a:r>
              <a:rPr lang="en-US" altLang="zh-CN" dirty="0" smtClean="0"/>
              <a:t>/</a:t>
            </a:r>
            <a:r>
              <a:rPr lang="zh-CN" altLang="en-US" dirty="0" smtClean="0"/>
              <a:t>代价的方法并权衡误报率和召回率来选择阈值。</a:t>
            </a:r>
            <a:endParaRPr lang="en-US" altLang="zh-CN" dirty="0" smtClean="0"/>
          </a:p>
          <a:p>
            <a:pPr lvl="1"/>
            <a:endParaRPr lang="en-US" altLang="zh-CN" dirty="0" smtClean="0"/>
          </a:p>
          <a:p>
            <a:r>
              <a:rPr lang="zh-CN" altLang="en-US" b="1" dirty="0" smtClean="0">
                <a:solidFill>
                  <a:srgbClr val="FF0000"/>
                </a:solidFill>
              </a:rPr>
              <a:t>异常的界定是主观的，判定结果或者判定阈值可能随时间变化。</a:t>
            </a:r>
            <a:endParaRPr lang="en-US" b="1" dirty="0">
              <a:solidFill>
                <a:srgbClr val="FF0000"/>
              </a:solidFill>
            </a:endParaRPr>
          </a:p>
        </p:txBody>
      </p:sp>
    </p:spTree>
    <p:extLst>
      <p:ext uri="{BB962C8B-B14F-4D97-AF65-F5344CB8AC3E}">
        <p14:creationId xmlns:p14="http://schemas.microsoft.com/office/powerpoint/2010/main" val="260398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3721"/>
          </a:xfrm>
        </p:spPr>
        <p:txBody>
          <a:bodyPr/>
          <a:lstStyle/>
          <a:p>
            <a:r>
              <a:rPr lang="zh-CN" altLang="en-US" dirty="0" smtClean="0"/>
              <a:t>什么是异常检测？</a:t>
            </a:r>
            <a:endParaRPr lang="en-US" dirty="0"/>
          </a:p>
        </p:txBody>
      </p:sp>
      <p:sp>
        <p:nvSpPr>
          <p:cNvPr id="3" name="Content Placeholder 2"/>
          <p:cNvSpPr>
            <a:spLocks noGrp="1"/>
          </p:cNvSpPr>
          <p:nvPr>
            <p:ph idx="1"/>
          </p:nvPr>
        </p:nvSpPr>
        <p:spPr>
          <a:xfrm>
            <a:off x="838200" y="1591408"/>
            <a:ext cx="10515600" cy="5037992"/>
          </a:xfrm>
        </p:spPr>
        <p:txBody>
          <a:bodyPr>
            <a:normAutofit/>
          </a:bodyPr>
          <a:lstStyle/>
          <a:p>
            <a:r>
              <a:rPr lang="zh-CN" altLang="en-US" dirty="0" smtClean="0"/>
              <a:t>异常检测</a:t>
            </a:r>
            <a:r>
              <a:rPr lang="en-US" altLang="zh-CN" dirty="0" smtClean="0"/>
              <a:t>(Outlier detection)</a:t>
            </a:r>
            <a:r>
              <a:rPr lang="zh-CN" altLang="en-US" dirty="0" smtClean="0"/>
              <a:t>，又称为离群点检测，是找出与预期对象的行为差异较大的对象的一个检测过程。这些被检测出的对象被称为异常点或者离群点。</a:t>
            </a:r>
            <a:endParaRPr lang="en-US" altLang="zh-CN" dirty="0" smtClean="0"/>
          </a:p>
          <a:p>
            <a:r>
              <a:rPr lang="zh-CN" altLang="en-US" b="1" dirty="0" smtClean="0">
                <a:solidFill>
                  <a:srgbClr val="FF0000"/>
                </a:solidFill>
              </a:rPr>
              <a:t>异常检测最好是结合人工规则和人工审查确认</a:t>
            </a:r>
            <a:r>
              <a:rPr lang="en-US" b="1" dirty="0" smtClean="0">
                <a:solidFill>
                  <a:srgbClr val="FF0000"/>
                </a:solidFill>
              </a:rPr>
              <a:t>+</a:t>
            </a:r>
            <a:r>
              <a:rPr lang="zh-CN" altLang="en-US" b="1" dirty="0" smtClean="0">
                <a:solidFill>
                  <a:srgbClr val="FF0000"/>
                </a:solidFill>
              </a:rPr>
              <a:t>异常检测方法来配合</a:t>
            </a:r>
            <a:r>
              <a:rPr lang="zh-CN" altLang="en-US" dirty="0" smtClean="0">
                <a:solidFill>
                  <a:srgbClr val="FF0000"/>
                </a:solidFill>
              </a:rPr>
              <a:t>。</a:t>
            </a:r>
            <a:endParaRPr lang="en-US" altLang="zh-CN" dirty="0" smtClean="0">
              <a:solidFill>
                <a:srgbClr val="FF0000"/>
              </a:solidFill>
            </a:endParaRPr>
          </a:p>
          <a:p>
            <a:pPr lvl="1"/>
            <a:r>
              <a:rPr lang="zh-CN" altLang="en-US" b="1" dirty="0" smtClean="0"/>
              <a:t>异常检测方法只是检测出可能的异常点。</a:t>
            </a:r>
            <a:endParaRPr lang="en-US" altLang="zh-CN" b="1" dirty="0" smtClean="0"/>
          </a:p>
          <a:p>
            <a:pPr lvl="1"/>
            <a:r>
              <a:rPr lang="zh-CN" altLang="en-US" dirty="0" smtClean="0"/>
              <a:t>为什么需要人工审查？</a:t>
            </a:r>
            <a:endParaRPr lang="en-US" altLang="zh-CN" dirty="0" smtClean="0"/>
          </a:p>
          <a:p>
            <a:pPr lvl="2"/>
            <a:r>
              <a:rPr lang="zh-CN" altLang="en-US" dirty="0" smtClean="0"/>
              <a:t>算法</a:t>
            </a:r>
            <a:r>
              <a:rPr lang="en-US" altLang="zh-CN" dirty="0" smtClean="0"/>
              <a:t>/</a:t>
            </a:r>
            <a:r>
              <a:rPr lang="zh-CN" altLang="en-US" dirty="0" smtClean="0"/>
              <a:t>模型认为的异常点不一定是异常点比如大促活动导致的成交量突然飙升。</a:t>
            </a:r>
            <a:endParaRPr lang="en-US" altLang="zh-CN" dirty="0" smtClean="0"/>
          </a:p>
          <a:p>
            <a:pPr lvl="1"/>
            <a:r>
              <a:rPr lang="zh-CN" altLang="en-US" dirty="0" smtClean="0"/>
              <a:t>人工规则是利用人的先验知识和统计方法来进行判定。</a:t>
            </a:r>
            <a:endParaRPr lang="en-US" altLang="zh-CN" dirty="0" smtClean="0"/>
          </a:p>
          <a:p>
            <a:pPr lvl="1"/>
            <a:r>
              <a:rPr lang="zh-CN" altLang="en-US" dirty="0" smtClean="0"/>
              <a:t>对于比较严格的场景，还需要对通过自动化的人工规则后得到的异常点进行人工审查二次确认得到最终结果。</a:t>
            </a:r>
            <a:endParaRPr lang="en-US" dirty="0" smtClean="0"/>
          </a:p>
          <a:p>
            <a:endParaRPr lang="en-US" altLang="zh-CN" dirty="0" smtClean="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396942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异常的成因以及类型</a:t>
            </a:r>
            <a:endParaRPr lang="en-US" dirty="0"/>
          </a:p>
        </p:txBody>
      </p:sp>
      <p:sp>
        <p:nvSpPr>
          <p:cNvPr id="3" name="Content Placeholder 2"/>
          <p:cNvSpPr>
            <a:spLocks noGrp="1"/>
          </p:cNvSpPr>
          <p:nvPr>
            <p:ph idx="1"/>
          </p:nvPr>
        </p:nvSpPr>
        <p:spPr>
          <a:xfrm>
            <a:off x="838200" y="1825625"/>
            <a:ext cx="10515600" cy="4065221"/>
          </a:xfrm>
        </p:spPr>
        <p:txBody>
          <a:bodyPr>
            <a:normAutofit/>
          </a:bodyPr>
          <a:lstStyle/>
          <a:p>
            <a:r>
              <a:rPr lang="zh-CN" altLang="en-US" dirty="0" smtClean="0"/>
              <a:t>异常的成因通常有以下</a:t>
            </a:r>
            <a:r>
              <a:rPr lang="en-US" altLang="zh-CN" dirty="0" smtClean="0"/>
              <a:t>3</a:t>
            </a:r>
            <a:r>
              <a:rPr lang="zh-CN" altLang="en-US" dirty="0" smtClean="0"/>
              <a:t>个方面：</a:t>
            </a:r>
          </a:p>
          <a:p>
            <a:pPr lvl="1"/>
            <a:r>
              <a:rPr lang="zh-CN" altLang="en-US" dirty="0" smtClean="0"/>
              <a:t>数据来源于不同的类</a:t>
            </a:r>
          </a:p>
          <a:p>
            <a:pPr lvl="2"/>
            <a:r>
              <a:rPr lang="zh-CN" altLang="en-US" dirty="0" smtClean="0"/>
              <a:t>某个数据对象可能不同于其他数据对象，因为它属于一个不同的类。如进行信用卡欺诈的人属于不同的信用卡用户类，不同于合法使用信用卡的那些人。</a:t>
            </a:r>
          </a:p>
          <a:p>
            <a:pPr lvl="1"/>
            <a:r>
              <a:rPr lang="zh-CN" altLang="en-US" dirty="0" smtClean="0"/>
              <a:t>自然变异</a:t>
            </a:r>
          </a:p>
          <a:p>
            <a:pPr lvl="2"/>
            <a:r>
              <a:rPr lang="zh-CN" altLang="en-US" dirty="0" smtClean="0"/>
              <a:t>许多数据集可以用一个统计分布建模，如用正态分布建模，其中数据对象的出现概率随对象到概率分布中心距离的增加而急剧减小。比如得癌症的患者的某检查指标。</a:t>
            </a:r>
          </a:p>
          <a:p>
            <a:pPr lvl="1"/>
            <a:r>
              <a:rPr lang="zh-CN" altLang="en-US" dirty="0" smtClean="0"/>
              <a:t>数据测量和收集误差</a:t>
            </a:r>
          </a:p>
          <a:p>
            <a:pPr lvl="2"/>
            <a:r>
              <a:rPr lang="zh-CN" altLang="en-US" dirty="0" smtClean="0"/>
              <a:t>数据收集和测量的过程中造成的误差也是导致异常产生的原因，这些数据本质上是噪音点。如果没有办法去除这些噪音点，也被当作异常点来处理。</a:t>
            </a:r>
            <a:endParaRPr lang="en-US" dirty="0"/>
          </a:p>
        </p:txBody>
      </p:sp>
    </p:spTree>
    <p:extLst>
      <p:ext uri="{BB962C8B-B14F-4D97-AF65-F5344CB8AC3E}">
        <p14:creationId xmlns:p14="http://schemas.microsoft.com/office/powerpoint/2010/main" val="287770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0629"/>
          </a:xfrm>
        </p:spPr>
        <p:txBody>
          <a:bodyPr/>
          <a:lstStyle/>
          <a:p>
            <a:r>
              <a:rPr lang="en-US" altLang="zh-CN" dirty="0" smtClean="0"/>
              <a:t>Continue……</a:t>
            </a:r>
            <a:endParaRPr lang="en-US" dirty="0"/>
          </a:p>
        </p:txBody>
      </p:sp>
      <p:sp>
        <p:nvSpPr>
          <p:cNvPr id="3" name="Content Placeholder 2"/>
          <p:cNvSpPr>
            <a:spLocks noGrp="1"/>
          </p:cNvSpPr>
          <p:nvPr>
            <p:ph idx="1"/>
          </p:nvPr>
        </p:nvSpPr>
        <p:spPr>
          <a:xfrm>
            <a:off x="838200" y="1354016"/>
            <a:ext cx="10515600" cy="5275384"/>
          </a:xfrm>
        </p:spPr>
        <p:txBody>
          <a:bodyPr>
            <a:normAutofit/>
          </a:bodyPr>
          <a:lstStyle/>
          <a:p>
            <a:r>
              <a:rPr lang="zh-CN" altLang="en-US" dirty="0" smtClean="0"/>
              <a:t>异常</a:t>
            </a:r>
            <a:r>
              <a:rPr lang="zh-CN" altLang="en-US" dirty="0"/>
              <a:t>点</a:t>
            </a:r>
            <a:r>
              <a:rPr lang="zh-CN" altLang="en-US" dirty="0" smtClean="0"/>
              <a:t>的类型可以分为</a:t>
            </a:r>
            <a:r>
              <a:rPr lang="en-US" altLang="zh-CN" dirty="0" smtClean="0"/>
              <a:t>3</a:t>
            </a:r>
            <a:r>
              <a:rPr lang="zh-CN" altLang="en-US" dirty="0" smtClean="0"/>
              <a:t>类：</a:t>
            </a:r>
          </a:p>
          <a:p>
            <a:pPr lvl="1"/>
            <a:r>
              <a:rPr lang="zh-CN" altLang="en-US" dirty="0" smtClean="0"/>
              <a:t>点异常：</a:t>
            </a:r>
            <a:endParaRPr lang="en-US" altLang="zh-CN" dirty="0" smtClean="0"/>
          </a:p>
          <a:p>
            <a:pPr lvl="2"/>
            <a:r>
              <a:rPr lang="zh-CN" altLang="en-US" dirty="0" smtClean="0"/>
              <a:t>点异常通常表示随机发生的不规则或偏差，并且可能没有特定的解释。例如，某个高级餐厅记录的高支出信用卡交易似乎是一个点异常，因为它与其他交易显著不同。</a:t>
            </a:r>
            <a:endParaRPr lang="en-US" altLang="zh-CN" dirty="0" smtClean="0"/>
          </a:p>
          <a:p>
            <a:pPr lvl="1"/>
            <a:r>
              <a:rPr lang="zh-CN" altLang="en-US" dirty="0"/>
              <a:t>上下</a:t>
            </a:r>
            <a:r>
              <a:rPr lang="zh-CN" altLang="en-US" dirty="0" smtClean="0"/>
              <a:t>文异常</a:t>
            </a:r>
            <a:r>
              <a:rPr lang="en-US" altLang="zh-CN" dirty="0" smtClean="0"/>
              <a:t>/</a:t>
            </a:r>
            <a:r>
              <a:rPr lang="zh-CN" altLang="en-US" dirty="0" smtClean="0"/>
              <a:t>条件异常：</a:t>
            </a:r>
            <a:endParaRPr lang="en-US" altLang="zh-CN" dirty="0" smtClean="0"/>
          </a:p>
          <a:p>
            <a:pPr lvl="2"/>
            <a:r>
              <a:rPr lang="zh-CN" altLang="en-US" dirty="0" smtClean="0"/>
              <a:t>指对于某个特定情境，这个对象显著偏离其他对象。比如对于“温度</a:t>
            </a:r>
            <a:r>
              <a:rPr lang="en-US" altLang="zh-CN" dirty="0" smtClean="0"/>
              <a:t>28°”</a:t>
            </a:r>
            <a:r>
              <a:rPr lang="zh-CN" altLang="en-US" dirty="0" smtClean="0"/>
              <a:t>这个事件，如果对应的是哈尔滨的冬天，就有问题，如果对应四川的夏天，就没问题。一般来说，在条件异常检测中，考虑将数据对象的属性划分成两组：</a:t>
            </a:r>
          </a:p>
          <a:p>
            <a:pPr lvl="3"/>
            <a:r>
              <a:rPr lang="zh-CN" altLang="en-US" dirty="0" smtClean="0"/>
              <a:t>情境属性：数据对象的情境属性定义对象的情境。在温度例子中，情境属性是时间地点。</a:t>
            </a:r>
          </a:p>
          <a:p>
            <a:pPr lvl="3"/>
            <a:r>
              <a:rPr lang="zh-CN" altLang="en-US" dirty="0" smtClean="0"/>
              <a:t>行为属性：定义对象的特征，并用来评估对象关于它所处的情境是否是异常点。在温度例子中，行为属性是温度、湿度和气压。</a:t>
            </a:r>
          </a:p>
          <a:p>
            <a:pPr lvl="1"/>
            <a:r>
              <a:rPr lang="zh-CN" altLang="en-US" dirty="0" smtClean="0"/>
              <a:t>集体</a:t>
            </a:r>
            <a:r>
              <a:rPr lang="en-US" altLang="zh-CN" dirty="0" smtClean="0"/>
              <a:t>/</a:t>
            </a:r>
            <a:r>
              <a:rPr lang="zh-CN" altLang="en-US" dirty="0" smtClean="0"/>
              <a:t>群体异常：</a:t>
            </a:r>
            <a:endParaRPr lang="en-US" altLang="zh-CN" dirty="0" smtClean="0"/>
          </a:p>
          <a:p>
            <a:pPr lvl="2"/>
            <a:r>
              <a:rPr lang="zh-CN" altLang="en-US" dirty="0" smtClean="0"/>
              <a:t>给定一个数据集，该数据集中的每个数据点单独出现是正常的数据点，但是该数据集的一个子集作为整体则显著偏离整个数据集。（</a:t>
            </a:r>
            <a:r>
              <a:rPr lang="zh-CN" altLang="en-US" b="1" dirty="0" smtClean="0"/>
              <a:t>后面会有点异常与群体异常的对比图例</a:t>
            </a:r>
            <a:r>
              <a:rPr lang="zh-CN" altLang="en-US" dirty="0" smtClean="0"/>
              <a:t>）</a:t>
            </a:r>
            <a:endParaRPr lang="en-US" dirty="0"/>
          </a:p>
        </p:txBody>
      </p:sp>
    </p:spTree>
    <p:extLst>
      <p:ext uri="{BB962C8B-B14F-4D97-AF65-F5344CB8AC3E}">
        <p14:creationId xmlns:p14="http://schemas.microsoft.com/office/powerpoint/2010/main" val="2281722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33477</TotalTime>
  <Words>14097</Words>
  <Application>Microsoft Office PowerPoint</Application>
  <PresentationFormat>Widescreen</PresentationFormat>
  <Paragraphs>604</Paragraphs>
  <Slides>59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等线</vt:lpstr>
      <vt:lpstr>等线 Light</vt:lpstr>
      <vt:lpstr>Arial</vt:lpstr>
      <vt:lpstr>Calibri</vt:lpstr>
      <vt:lpstr>Calibri Light</vt:lpstr>
      <vt:lpstr>Office Theme</vt:lpstr>
      <vt:lpstr>异常检测介绍</vt:lpstr>
      <vt:lpstr>议程</vt:lpstr>
      <vt:lpstr>Continue…..</vt:lpstr>
      <vt:lpstr>异常检测概览</vt:lpstr>
      <vt:lpstr>异常检测的应用场景</vt:lpstr>
      <vt:lpstr>什么是异常？</vt:lpstr>
      <vt:lpstr>什么是异常检测？</vt:lpstr>
      <vt:lpstr>异常的成因以及类型</vt:lpstr>
      <vt:lpstr>Continue……</vt:lpstr>
      <vt:lpstr>Continue…..</vt:lpstr>
      <vt:lpstr>异常检测的作用</vt:lpstr>
      <vt:lpstr>异常检测的难点以及挑战</vt:lpstr>
      <vt:lpstr>Continue……</vt:lpstr>
      <vt:lpstr>通用异常检测方法</vt:lpstr>
      <vt:lpstr>基于经验，规则或者与外部数据关联</vt:lpstr>
      <vt:lpstr>基于统计的方法</vt:lpstr>
      <vt:lpstr>Continue…..</vt:lpstr>
      <vt:lpstr>Continue……   </vt:lpstr>
      <vt:lpstr>基于相似度度量的技术（指的是基于距离，角度或者密度的异常检测技术）</vt:lpstr>
      <vt:lpstr>Continue…..</vt:lpstr>
      <vt:lpstr>Continue……</vt:lpstr>
      <vt:lpstr>Continue…..</vt:lpstr>
      <vt:lpstr>Continue……</vt:lpstr>
      <vt:lpstr>基于聚类的方法</vt:lpstr>
      <vt:lpstr>基于图的技术（比较适合群体异常检测）</vt:lpstr>
      <vt:lpstr>Continue……</vt:lpstr>
      <vt:lpstr>Continue…..</vt:lpstr>
      <vt:lpstr>基于PCA的异常检测</vt:lpstr>
      <vt:lpstr>基于oneClass-SVM的异常检测</vt:lpstr>
      <vt:lpstr>基于画像profile的方法</vt:lpstr>
      <vt:lpstr>基于tree的异常检测</vt:lpstr>
      <vt:lpstr>Continue…..</vt:lpstr>
      <vt:lpstr>Continue…..</vt:lpstr>
      <vt:lpstr>基于图像的异常检测</vt:lpstr>
      <vt:lpstr>Continue…..</vt:lpstr>
      <vt:lpstr>Continue…..</vt:lpstr>
      <vt:lpstr>特定应用场景的异常检测</vt:lpstr>
      <vt:lpstr>入侵检测</vt:lpstr>
      <vt:lpstr>Continue…..</vt:lpstr>
      <vt:lpstr>欺诈检测</vt:lpstr>
      <vt:lpstr>Continue……</vt:lpstr>
      <vt:lpstr>Continue……</vt:lpstr>
      <vt:lpstr>时间序列异常检测</vt:lpstr>
      <vt:lpstr>物品缺陷图像检测</vt:lpstr>
      <vt:lpstr>Continue……</vt:lpstr>
      <vt:lpstr>Continue…..</vt:lpstr>
      <vt:lpstr>视频异常检测</vt:lpstr>
      <vt:lpstr>Continue…..</vt:lpstr>
      <vt:lpstr>Continue……</vt:lpstr>
      <vt:lpstr>Continue…..</vt:lpstr>
      <vt:lpstr>Continue…..</vt:lpstr>
      <vt:lpstr>Continue…..</vt:lpstr>
      <vt:lpstr>Continue…..</vt:lpstr>
      <vt:lpstr>Continue…..</vt:lpstr>
      <vt:lpstr>总结</vt:lpstr>
      <vt:lpstr>基于ML的异常检测的数据集类型</vt:lpstr>
      <vt:lpstr>Continue……</vt:lpstr>
      <vt:lpstr>异常检测的理解</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异常检测介绍</dc:title>
  <dc:creator>Liang, Yuhui</dc:creator>
  <cp:lastModifiedBy>Liang, Yuhui</cp:lastModifiedBy>
  <cp:revision>1250</cp:revision>
  <dcterms:created xsi:type="dcterms:W3CDTF">2019-11-04T05:15:13Z</dcterms:created>
  <dcterms:modified xsi:type="dcterms:W3CDTF">2019-12-06T06:46:00Z</dcterms:modified>
</cp:coreProperties>
</file>