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21" r:id="rId3"/>
    <p:sldId id="271" r:id="rId4"/>
    <p:sldId id="283" r:id="rId5"/>
    <p:sldId id="294" r:id="rId6"/>
    <p:sldId id="326" r:id="rId7"/>
    <p:sldId id="327" r:id="rId8"/>
    <p:sldId id="328" r:id="rId9"/>
    <p:sldId id="275" r:id="rId10"/>
    <p:sldId id="295" r:id="rId11"/>
    <p:sldId id="323" r:id="rId12"/>
    <p:sldId id="293" r:id="rId13"/>
    <p:sldId id="296" r:id="rId14"/>
    <p:sldId id="324" r:id="rId15"/>
    <p:sldId id="284" r:id="rId16"/>
    <p:sldId id="297" r:id="rId17"/>
    <p:sldId id="298" r:id="rId18"/>
    <p:sldId id="299" r:id="rId19"/>
    <p:sldId id="302" r:id="rId20"/>
    <p:sldId id="303" r:id="rId21"/>
    <p:sldId id="276" r:id="rId22"/>
    <p:sldId id="304" r:id="rId23"/>
    <p:sldId id="305" r:id="rId24"/>
    <p:sldId id="306" r:id="rId25"/>
    <p:sldId id="308" r:id="rId26"/>
    <p:sldId id="309" r:id="rId27"/>
    <p:sldId id="310" r:id="rId28"/>
    <p:sldId id="311" r:id="rId29"/>
    <p:sldId id="312" r:id="rId30"/>
    <p:sldId id="313" r:id="rId31"/>
    <p:sldId id="280" r:id="rId32"/>
    <p:sldId id="285" r:id="rId33"/>
    <p:sldId id="278" r:id="rId34"/>
    <p:sldId id="279" r:id="rId35"/>
    <p:sldId id="286" r:id="rId36"/>
    <p:sldId id="319" r:id="rId37"/>
    <p:sldId id="320" r:id="rId38"/>
    <p:sldId id="287" r:id="rId39"/>
    <p:sldId id="288" r:id="rId40"/>
    <p:sldId id="289" r:id="rId41"/>
    <p:sldId id="325" r:id="rId42"/>
    <p:sldId id="329" r:id="rId43"/>
    <p:sldId id="314" r:id="rId44"/>
    <p:sldId id="315" r:id="rId45"/>
    <p:sldId id="316" r:id="rId46"/>
    <p:sldId id="317" r:id="rId47"/>
    <p:sldId id="318" r:id="rId48"/>
    <p:sldId id="32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59"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93BF-C0E6-4E24-908C-29577CED7F1A}"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AF910-374D-49FE-8745-8A114F99A678}" type="slidenum">
              <a:rPr lang="en-US" smtClean="0"/>
              <a:t>‹#›</a:t>
            </a:fld>
            <a:endParaRPr lang="en-US"/>
          </a:p>
        </p:txBody>
      </p:sp>
    </p:spTree>
    <p:extLst>
      <p:ext uri="{BB962C8B-B14F-4D97-AF65-F5344CB8AC3E}">
        <p14:creationId xmlns:p14="http://schemas.microsoft.com/office/powerpoint/2010/main" val="19844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jiqizhixin.com/articles/2018-07-16-17"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zhuanlan.zhihu.com/p/59528983" TargetMode="External"/><Relationship Id="rId4" Type="http://schemas.openxmlformats.org/officeDocument/2006/relationships/hyperlink" Target="https://blog.csdn.net/jiangjiang_jian/article/details/8063102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tensorflow/models/tree/master/official/wide_dee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ChenglongChen/tensorflow-DeepF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log.csdn.net/qq_40027052/article/details/79013716"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zhuanlan.zhihu.com/p/58160982"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10tiao.com/html/773/201805/2247487797/1.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s.51cto.com/art/201801/564100.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CN" dirty="0" smtClean="0"/>
              <a:t>Netflix</a:t>
            </a:r>
            <a:r>
              <a:rPr lang="zh-CN" altLang="en-US" dirty="0" smtClean="0"/>
              <a:t>：</a:t>
            </a:r>
            <a:r>
              <a:rPr lang="en-US" altLang="zh-CN" dirty="0" smtClean="0"/>
              <a:t>2/3 </a:t>
            </a:r>
            <a:r>
              <a:rPr lang="zh-CN" altLang="en-US" dirty="0" smtClean="0"/>
              <a:t>被观看的电影来自推荐</a:t>
            </a:r>
          </a:p>
          <a:p>
            <a:pPr lvl="0"/>
            <a:r>
              <a:rPr lang="en-US" altLang="zh-CN" dirty="0" smtClean="0"/>
              <a:t>Google</a:t>
            </a:r>
            <a:r>
              <a:rPr lang="zh-CN" altLang="en-US" dirty="0" smtClean="0"/>
              <a:t>新闻：</a:t>
            </a:r>
            <a:r>
              <a:rPr lang="en-US" altLang="zh-CN" dirty="0" smtClean="0"/>
              <a:t>38%</a:t>
            </a:r>
            <a:r>
              <a:rPr lang="zh-CN" altLang="en-US" dirty="0" smtClean="0"/>
              <a:t>的点击量来自推荐</a:t>
            </a:r>
          </a:p>
          <a:p>
            <a:pPr lvl="0"/>
            <a:r>
              <a:rPr lang="en-US" altLang="zh-CN" dirty="0" smtClean="0"/>
              <a:t>Amazon</a:t>
            </a:r>
            <a:r>
              <a:rPr lang="zh-CN" altLang="en-US" dirty="0" smtClean="0"/>
              <a:t>：</a:t>
            </a:r>
            <a:r>
              <a:rPr lang="en-US" altLang="zh-CN" dirty="0" smtClean="0"/>
              <a:t>35%</a:t>
            </a:r>
            <a:r>
              <a:rPr lang="zh-CN" altLang="en-US" dirty="0" smtClean="0"/>
              <a:t>的销量来自推荐</a:t>
            </a:r>
            <a:endParaRPr lang="en-US" dirty="0" smtClean="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a:t>
            </a:fld>
            <a:endParaRPr lang="en-US"/>
          </a:p>
        </p:txBody>
      </p:sp>
    </p:spTree>
    <p:extLst>
      <p:ext uri="{BB962C8B-B14F-4D97-AF65-F5344CB8AC3E}">
        <p14:creationId xmlns:p14="http://schemas.microsoft.com/office/powerpoint/2010/main" val="1570254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err="1" smtClean="0"/>
              <a:t>sparkml</a:t>
            </a:r>
            <a:r>
              <a:rPr lang="zh-CN" altLang="en-US" dirty="0" smtClean="0"/>
              <a:t>的</a:t>
            </a:r>
            <a:r>
              <a:rPr lang="en-US" altLang="zh-CN" dirty="0" smtClean="0"/>
              <a:t>ALS</a:t>
            </a:r>
            <a:r>
              <a:rPr lang="zh-CN" altLang="en-US" dirty="0" smtClean="0"/>
              <a:t>参考：</a:t>
            </a:r>
            <a:r>
              <a:rPr lang="en-US" dirty="0" smtClean="0"/>
              <a:t>https://www.cnblogs.com/pinard/p/6364932.html</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16</a:t>
            </a:fld>
            <a:endParaRPr lang="en-US"/>
          </a:p>
        </p:txBody>
      </p:sp>
    </p:spTree>
    <p:extLst>
      <p:ext uri="{BB962C8B-B14F-4D97-AF65-F5344CB8AC3E}">
        <p14:creationId xmlns:p14="http://schemas.microsoft.com/office/powerpoint/2010/main" val="247942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关于用户画像参考（</a:t>
            </a:r>
            <a:r>
              <a:rPr lang="zh-CN" altLang="en-US" b="1" dirty="0" smtClean="0"/>
              <a:t>推荐</a:t>
            </a:r>
            <a:r>
              <a:rPr lang="zh-CN" altLang="en-US" dirty="0" smtClean="0"/>
              <a:t>）：</a:t>
            </a:r>
            <a:r>
              <a:rPr lang="en-US" altLang="zh-CN" dirty="0" smtClean="0"/>
              <a:t>https://zhuanlan.zhihu.com/p/29278430</a:t>
            </a:r>
          </a:p>
          <a:p>
            <a:endParaRPr lang="en-US" altLang="zh-CN" dirty="0" smtClean="0"/>
          </a:p>
          <a:p>
            <a:r>
              <a:rPr lang="en-US" altLang="zh-CN" dirty="0" smtClean="0"/>
              <a:t>https://mp.weixin.qq.com/s?__biz=MjM5MjAxMDM4MA==&amp;mid=2651887084&amp;idx=1&amp;sn=f18ee07e75e9177afa082de73bce4001&amp;chksm=bd48ec0f8a3f65193d78cfada6ff38269b18e3511ae81801f289586518f2e2fb8c164ce8ad43&amp;scene=21#wechat_redirect</a:t>
            </a:r>
          </a:p>
          <a:p>
            <a:endParaRPr lang="en-US" altLang="zh-CN" dirty="0" smtClean="0"/>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17</a:t>
            </a:fld>
            <a:endParaRPr lang="en-US"/>
          </a:p>
        </p:txBody>
      </p:sp>
    </p:spTree>
    <p:extLst>
      <p:ext uri="{BB962C8B-B14F-4D97-AF65-F5344CB8AC3E}">
        <p14:creationId xmlns:p14="http://schemas.microsoft.com/office/powerpoint/2010/main" val="143391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18</a:t>
            </a:fld>
            <a:endParaRPr lang="en-US"/>
          </a:p>
        </p:txBody>
      </p:sp>
    </p:spTree>
    <p:extLst>
      <p:ext uri="{BB962C8B-B14F-4D97-AF65-F5344CB8AC3E}">
        <p14:creationId xmlns:p14="http://schemas.microsoft.com/office/powerpoint/2010/main" val="164532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https://www.jianshu.com/p/4a3d6ec48b5f</a:t>
            </a:r>
          </a:p>
          <a:p>
            <a:endParaRPr lang="en-US" altLang="zh-CN" dirty="0" smtClean="0"/>
          </a:p>
          <a:p>
            <a:r>
              <a:rPr lang="zh-CN" altLang="en-US" dirty="0" smtClean="0"/>
              <a:t>关于推荐系统中的用户标签计算公式参考：</a:t>
            </a:r>
            <a:r>
              <a:rPr lang="en-US" dirty="0" smtClean="0"/>
              <a:t>https://zhuanlan.zhihu.com/p/27828271</a:t>
            </a:r>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20</a:t>
            </a:fld>
            <a:endParaRPr lang="en-US"/>
          </a:p>
        </p:txBody>
      </p:sp>
    </p:spTree>
    <p:extLst>
      <p:ext uri="{BB962C8B-B14F-4D97-AF65-F5344CB8AC3E}">
        <p14:creationId xmlns:p14="http://schemas.microsoft.com/office/powerpoint/2010/main" val="3844228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https://blog.csdn.net/gongxifacai_believe/article/details/82144938</a:t>
            </a:r>
          </a:p>
          <a:p>
            <a:r>
              <a:rPr lang="en-US" dirty="0" smtClean="0"/>
              <a:t>https://blog.csdn.net/puma_dong/article/details/42001683</a:t>
            </a:r>
          </a:p>
          <a:p>
            <a:endParaRPr lang="en-US" dirty="0" smtClean="0"/>
          </a:p>
          <a:p>
            <a:r>
              <a:rPr lang="zh-CN" altLang="en-US" dirty="0" smtClean="0"/>
              <a:t>利用基于知识的推荐的基于实例的推荐电影的代码参考：</a:t>
            </a:r>
            <a:r>
              <a:rPr lang="en-US" altLang="zh-CN" dirty="0" smtClean="0"/>
              <a:t>https://blog.csdn.net/shenziheng1/article/details/89283693</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21</a:t>
            </a:fld>
            <a:endParaRPr lang="en-US"/>
          </a:p>
        </p:txBody>
      </p:sp>
    </p:spTree>
    <p:extLst>
      <p:ext uri="{BB962C8B-B14F-4D97-AF65-F5344CB8AC3E}">
        <p14:creationId xmlns:p14="http://schemas.microsoft.com/office/powerpoint/2010/main" val="215844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一个简单的基于</a:t>
            </a:r>
            <a:r>
              <a:rPr lang="en-US" altLang="zh-CN" dirty="0" err="1" smtClean="0"/>
              <a:t>SparkML</a:t>
            </a:r>
            <a:r>
              <a:rPr lang="zh-CN" altLang="en-US" dirty="0" smtClean="0"/>
              <a:t>的</a:t>
            </a:r>
            <a:r>
              <a:rPr lang="en-US" altLang="zh-CN" dirty="0" smtClean="0"/>
              <a:t>FP Growth</a:t>
            </a:r>
            <a:r>
              <a:rPr lang="zh-CN" altLang="en-US" dirty="0" smtClean="0"/>
              <a:t>的频繁项挖掘样例代码参考：</a:t>
            </a:r>
            <a:r>
              <a:rPr lang="en-US" altLang="zh-CN" dirty="0" smtClean="0"/>
              <a:t>https://github.com/ljpzzz/machinelearning/blob/master/classic-machine-learning/fp_tree_prefixspan.ipynb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22</a:t>
            </a:fld>
            <a:endParaRPr lang="en-US"/>
          </a:p>
        </p:txBody>
      </p:sp>
    </p:spTree>
    <p:extLst>
      <p:ext uri="{BB962C8B-B14F-4D97-AF65-F5344CB8AC3E}">
        <p14:creationId xmlns:p14="http://schemas.microsoft.com/office/powerpoint/2010/main" val="4273245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https://blog.csdn.net/Dooonald/article/details/80297351</a:t>
            </a:r>
          </a:p>
          <a:p>
            <a:r>
              <a:rPr lang="zh-CN" altLang="en-US" dirty="0" smtClean="0"/>
              <a:t>关于混合推荐的机制参考：</a:t>
            </a:r>
            <a:r>
              <a:rPr lang="en-US" altLang="zh-CN" dirty="0" smtClean="0"/>
              <a:t>https://blog.csdn.net/u010140338/article/details/45014307</a:t>
            </a:r>
          </a:p>
          <a:p>
            <a:r>
              <a:rPr lang="zh-CN" altLang="en-US" dirty="0" smtClean="0"/>
              <a:t>上文中提到了常见推荐方法的缺点：</a:t>
            </a:r>
            <a:endParaRPr lang="en-US" altLang="zh-CN" dirty="0" smtClean="0"/>
          </a:p>
          <a:p>
            <a:r>
              <a:rPr lang="zh-CN" altLang="en-US" dirty="0" smtClean="0"/>
              <a:t>基于物品的协同过滤（</a:t>
            </a:r>
            <a:r>
              <a:rPr lang="en-US" altLang="zh-CN" dirty="0" smtClean="0"/>
              <a:t>Item-based Collaborative Filtering</a:t>
            </a:r>
            <a:r>
              <a:rPr lang="zh-CN" altLang="en-US" dirty="0" smtClean="0"/>
              <a:t>）是推荐系统中知名度最高的方法，由亚马逊（</a:t>
            </a:r>
            <a:r>
              <a:rPr lang="en-US" altLang="zh-CN" dirty="0" smtClean="0"/>
              <a:t>Amazon</a:t>
            </a:r>
            <a:r>
              <a:rPr lang="zh-CN" altLang="en-US" dirty="0" smtClean="0"/>
              <a:t>）公司最早提出并在电商行业内被广泛使用。但基于物品的协同过滤在面对物品冷启动，以及数据稀疏的情况下效果急剧下降。同时基于物品的协同过滤倾向于推荐用户购买过商品的类似商品，往往会出现多样性不足、推荐惊喜度低的问题。</a:t>
            </a:r>
          </a:p>
          <a:p>
            <a:r>
              <a:rPr lang="zh-CN" altLang="en-US" dirty="0" smtClean="0"/>
              <a:t>基于用户的协同过滤（</a:t>
            </a:r>
            <a:r>
              <a:rPr lang="en-US" altLang="zh-CN" dirty="0" smtClean="0"/>
              <a:t>User-based Collaborative Filtering</a:t>
            </a:r>
            <a:r>
              <a:rPr lang="zh-CN" altLang="en-US" dirty="0" smtClean="0"/>
              <a:t>）方法在推荐结果的新颖性方面有一定的优势，但是推荐结果的相关性较弱，且容易受潮流影响而倾向于推荐出大众性物品。同时新用户或低活跃用户也会遇到冷启动（</a:t>
            </a:r>
            <a:r>
              <a:rPr lang="en-US" altLang="zh-CN" dirty="0" smtClean="0"/>
              <a:t>Cold-Start</a:t>
            </a:r>
            <a:r>
              <a:rPr lang="zh-CN" altLang="en-US" dirty="0" smtClean="0"/>
              <a:t>）的棘手问题。</a:t>
            </a:r>
          </a:p>
          <a:p>
            <a:r>
              <a:rPr lang="zh-CN" altLang="en-US" dirty="0" smtClean="0"/>
              <a:t>在多个推荐算法竞赛中，我们发现隐语义与矩阵分解模型（</a:t>
            </a:r>
            <a:r>
              <a:rPr lang="en-US" altLang="zh-CN" dirty="0" smtClean="0"/>
              <a:t>Latent Factor Model</a:t>
            </a:r>
            <a:r>
              <a:rPr lang="zh-CN" altLang="en-US" dirty="0" smtClean="0"/>
              <a:t>）及其各种改进升级方法（包括</a:t>
            </a:r>
            <a:r>
              <a:rPr lang="en-US" altLang="zh-CN" dirty="0" smtClean="0"/>
              <a:t>SVD++</a:t>
            </a:r>
            <a:r>
              <a:rPr lang="zh-CN" altLang="en-US" dirty="0" smtClean="0"/>
              <a:t>等）是推荐精度最好的单一模型方法，但当数据规模大时其运算性能会明显降低，同时基于</a:t>
            </a:r>
            <a:r>
              <a:rPr lang="en-US" altLang="zh-CN" dirty="0" smtClean="0"/>
              <a:t>MF</a:t>
            </a:r>
            <a:r>
              <a:rPr lang="zh-CN" altLang="en-US" dirty="0" smtClean="0"/>
              <a:t>的方法依赖全局进行计算信息，因而很难作增量更新，导致实际工程中会遇到不少困难。另外，隐语义模型还存在调整困难、可解释性差等问题。</a:t>
            </a:r>
          </a:p>
          <a:p>
            <a:r>
              <a:rPr lang="zh-CN" altLang="en-US" dirty="0" smtClean="0"/>
              <a:t>基于内容的推荐算法（</a:t>
            </a:r>
            <a:r>
              <a:rPr lang="en-US" altLang="zh-CN" dirty="0" smtClean="0"/>
              <a:t>Content-based Recommendation</a:t>
            </a:r>
            <a:r>
              <a:rPr lang="zh-CN" altLang="en-US" dirty="0" smtClean="0"/>
              <a:t>）是最直观的推荐算法，这种方法实现简单，不存在冷启动问题，应对的场景丰富，属于“万金油”型打法。但在一些算法公开评测中，基于内容的方法效果都是垫底的之一。同时该算法依赖内容的描述程度，往往受限于对文本、图像或音视频内容进行分析的深度。</a:t>
            </a:r>
          </a:p>
          <a:p>
            <a:r>
              <a:rPr lang="zh-CN" altLang="en-US" dirty="0" smtClean="0"/>
              <a:t>基于统计思想的一些方法，例如</a:t>
            </a:r>
            <a:r>
              <a:rPr lang="en-US" altLang="zh-CN" dirty="0" smtClean="0"/>
              <a:t>Slope One</a:t>
            </a:r>
            <a:r>
              <a:rPr lang="zh-CN" altLang="en-US" dirty="0" smtClean="0"/>
              <a:t>，关联规则</a:t>
            </a:r>
            <a:r>
              <a:rPr lang="en-US" altLang="zh-CN" dirty="0" smtClean="0"/>
              <a:t>(Association Rules)</a:t>
            </a:r>
            <a:r>
              <a:rPr lang="zh-CN" altLang="en-US" dirty="0" smtClean="0"/>
              <a:t>，或者分类热门推荐等，计算速度快，但是对用户个性化偏好的描述能力弱，实际应用时也存在各种各样的问题，在此不多赘述。</a:t>
            </a:r>
            <a:endParaRPr lang="en-US" altLang="zh-CN" dirty="0" smtClean="0"/>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23</a:t>
            </a:fld>
            <a:endParaRPr lang="en-US"/>
          </a:p>
        </p:txBody>
      </p:sp>
    </p:spTree>
    <p:extLst>
      <p:ext uri="{BB962C8B-B14F-4D97-AF65-F5344CB8AC3E}">
        <p14:creationId xmlns:p14="http://schemas.microsoft.com/office/powerpoint/2010/main" val="2326188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24</a:t>
            </a:fld>
            <a:endParaRPr lang="en-US"/>
          </a:p>
        </p:txBody>
      </p:sp>
    </p:spTree>
    <p:extLst>
      <p:ext uri="{BB962C8B-B14F-4D97-AF65-F5344CB8AC3E}">
        <p14:creationId xmlns:p14="http://schemas.microsoft.com/office/powerpoint/2010/main" val="57769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爱奇艺视频个性化</a:t>
            </a:r>
            <a:r>
              <a:rPr lang="en-US" altLang="zh-CN" dirty="0" err="1" smtClean="0"/>
              <a:t>TopN</a:t>
            </a:r>
            <a:r>
              <a:rPr lang="zh-CN" altLang="en-US" dirty="0" smtClean="0"/>
              <a:t>推荐系统排序阶段模型的演进（</a:t>
            </a:r>
            <a:r>
              <a:rPr lang="zh-CN" altLang="en-US" b="1" dirty="0" smtClean="0"/>
              <a:t>推荐</a:t>
            </a:r>
            <a:r>
              <a:rPr lang="zh-CN" altLang="en-US" dirty="0" smtClean="0"/>
              <a:t>）：</a:t>
            </a:r>
            <a:r>
              <a:rPr lang="en-US" altLang="zh-CN" dirty="0" smtClean="0"/>
              <a:t>https://www.jianshu.com/p/1fd2b97fc765</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25</a:t>
            </a:fld>
            <a:endParaRPr lang="en-US"/>
          </a:p>
        </p:txBody>
      </p:sp>
    </p:spTree>
    <p:extLst>
      <p:ext uri="{BB962C8B-B14F-4D97-AF65-F5344CB8AC3E}">
        <p14:creationId xmlns:p14="http://schemas.microsoft.com/office/powerpoint/2010/main" val="1687040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FM</a:t>
            </a:r>
            <a:r>
              <a:rPr lang="zh-CN" altLang="en-US" dirty="0" smtClean="0"/>
              <a:t>当前有各种实现版本：</a:t>
            </a:r>
            <a:r>
              <a:rPr lang="en-US" altLang="zh-CN" dirty="0" err="1" smtClean="0"/>
              <a:t>libFM</a:t>
            </a:r>
            <a:r>
              <a:rPr lang="zh-CN" altLang="en-US" dirty="0" smtClean="0"/>
              <a:t>，分布式训练的</a:t>
            </a:r>
            <a:r>
              <a:rPr lang="en-US" altLang="zh-CN" dirty="0" err="1" smtClean="0"/>
              <a:t>tensorflow</a:t>
            </a:r>
            <a:r>
              <a:rPr lang="en-US" altLang="zh-CN" dirty="0" smtClean="0"/>
              <a:t> FM</a:t>
            </a:r>
            <a:r>
              <a:rPr lang="zh-CN" altLang="en-US" dirty="0" smtClean="0"/>
              <a:t>版本。</a:t>
            </a:r>
            <a:endParaRPr lang="en-US" altLang="zh-CN" dirty="0" smtClean="0"/>
          </a:p>
          <a:p>
            <a:endParaRPr lang="en-US" dirty="0" smtClean="0"/>
          </a:p>
          <a:p>
            <a:r>
              <a:rPr lang="zh-CN" altLang="en-US" sz="1200" kern="1200" dirty="0" smtClean="0">
                <a:solidFill>
                  <a:schemeClr val="tx1"/>
                </a:solidFill>
                <a:effectLst/>
                <a:latin typeface="+mn-lt"/>
                <a:ea typeface="+mn-ea"/>
                <a:cs typeface="+mn-cs"/>
              </a:rPr>
              <a:t>参考（下面这个文章讲的是从</a:t>
            </a:r>
            <a:r>
              <a:rPr lang="en-US" sz="1200" kern="1200" dirty="0" smtClean="0">
                <a:solidFill>
                  <a:schemeClr val="tx1"/>
                </a:solidFill>
                <a:effectLst/>
                <a:latin typeface="+mn-lt"/>
                <a:ea typeface="+mn-ea"/>
                <a:cs typeface="+mn-cs"/>
              </a:rPr>
              <a:t>FM</a:t>
            </a:r>
            <a:r>
              <a:rPr lang="zh-CN" altLang="en-US" sz="1200" kern="1200" dirty="0" smtClean="0">
                <a:solidFill>
                  <a:schemeClr val="tx1"/>
                </a:solidFill>
                <a:effectLst/>
                <a:latin typeface="+mn-lt"/>
                <a:ea typeface="+mn-ea"/>
                <a:cs typeface="+mn-cs"/>
              </a:rPr>
              <a:t>推演各深度</a:t>
            </a:r>
            <a:r>
              <a:rPr lang="en-US" sz="1200" kern="1200" dirty="0" smtClean="0">
                <a:solidFill>
                  <a:schemeClr val="tx1"/>
                </a:solidFill>
                <a:effectLst/>
                <a:latin typeface="+mn-lt"/>
                <a:ea typeface="+mn-ea"/>
                <a:cs typeface="+mn-cs"/>
              </a:rPr>
              <a:t>CTR</a:t>
            </a:r>
            <a:r>
              <a:rPr lang="zh-CN" altLang="en-US" sz="1200" kern="1200" dirty="0" smtClean="0">
                <a:solidFill>
                  <a:schemeClr val="tx1"/>
                </a:solidFill>
                <a:effectLst/>
                <a:latin typeface="+mn-lt"/>
                <a:ea typeface="+mn-ea"/>
                <a:cs typeface="+mn-cs"/>
              </a:rPr>
              <a:t>预估模型，包含代码，</a:t>
            </a:r>
            <a:r>
              <a:rPr lang="zh-CN" altLang="en-US" sz="1200" b="1" kern="1200" dirty="0" smtClean="0">
                <a:solidFill>
                  <a:schemeClr val="tx1"/>
                </a:solidFill>
                <a:effectLst/>
                <a:latin typeface="+mn-lt"/>
                <a:ea typeface="+mn-ea"/>
                <a:cs typeface="+mn-cs"/>
              </a:rPr>
              <a:t>推荐</a:t>
            </a:r>
            <a:r>
              <a:rPr lang="zh-CN" alt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hlinkClick r:id="rId3"/>
              </a:rPr>
              <a:t>https://www.jiqizhixin.com/articles/2018-07-16-17</a:t>
            </a:r>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关于</a:t>
            </a:r>
            <a:r>
              <a:rPr lang="en-US" sz="1200" kern="1200" dirty="0" smtClean="0">
                <a:solidFill>
                  <a:schemeClr val="tx1"/>
                </a:solidFill>
                <a:effectLst/>
                <a:latin typeface="+mn-lt"/>
                <a:ea typeface="+mn-ea"/>
                <a:cs typeface="+mn-cs"/>
              </a:rPr>
              <a:t>FM</a:t>
            </a:r>
            <a:r>
              <a:rPr lang="zh-CN" altLang="en-US" sz="1200" kern="1200" dirty="0" smtClean="0">
                <a:solidFill>
                  <a:schemeClr val="tx1"/>
                </a:solidFill>
                <a:effectLst/>
                <a:latin typeface="+mn-lt"/>
                <a:ea typeface="+mn-ea"/>
                <a:cs typeface="+mn-cs"/>
              </a:rPr>
              <a:t>如何使用，根据特征子集合分组是分为</a:t>
            </a:r>
            <a:r>
              <a:rPr lang="en-US" sz="1200" kern="1200" dirty="0" smtClean="0">
                <a:solidFill>
                  <a:schemeClr val="tx1"/>
                </a:solidFill>
                <a:effectLst/>
                <a:latin typeface="+mn-lt"/>
                <a:ea typeface="+mn-ea"/>
                <a:cs typeface="+mn-cs"/>
              </a:rPr>
              <a:t>user</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还是</a:t>
            </a:r>
            <a:r>
              <a:rPr lang="en-US" sz="1200" kern="1200" dirty="0" smtClean="0">
                <a:solidFill>
                  <a:schemeClr val="tx1"/>
                </a:solidFill>
                <a:effectLst/>
                <a:latin typeface="+mn-lt"/>
                <a:ea typeface="+mn-ea"/>
                <a:cs typeface="+mn-cs"/>
              </a:rPr>
              <a:t>user</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context</a:t>
            </a:r>
            <a:r>
              <a:rPr lang="zh-CN" altLang="en-US" sz="1200" kern="1200" dirty="0" smtClean="0">
                <a:solidFill>
                  <a:schemeClr val="tx1"/>
                </a:solidFill>
                <a:effectLst/>
                <a:latin typeface="+mn-lt"/>
                <a:ea typeface="+mn-ea"/>
                <a:cs typeface="+mn-cs"/>
              </a:rPr>
              <a:t>（比如何时何地用的什么牌子手机登陆等等）不同。简单的不考虑上下文集合的情况下，对于某个用户，我们可以把属于这个用户子集合的特征，查询离线训练好的</a:t>
            </a:r>
            <a:r>
              <a:rPr lang="en-US" sz="1200" kern="1200" dirty="0" smtClean="0">
                <a:solidFill>
                  <a:schemeClr val="tx1"/>
                </a:solidFill>
                <a:effectLst/>
                <a:latin typeface="+mn-lt"/>
                <a:ea typeface="+mn-ea"/>
                <a:cs typeface="+mn-cs"/>
              </a:rPr>
              <a:t>FM</a:t>
            </a:r>
            <a:r>
              <a:rPr lang="zh-CN" altLang="en-US" sz="1200" kern="1200" dirty="0" smtClean="0">
                <a:solidFill>
                  <a:schemeClr val="tx1"/>
                </a:solidFill>
                <a:effectLst/>
                <a:latin typeface="+mn-lt"/>
                <a:ea typeface="+mn-ea"/>
                <a:cs typeface="+mn-cs"/>
              </a:rPr>
              <a:t>模型对应的特征</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向量，然后将</a:t>
            </a:r>
            <a:r>
              <a:rPr lang="en-US"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个用户子集合的特征</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向量累加，形成用户兴趣向量</a:t>
            </a:r>
            <a:r>
              <a:rPr lang="en-US"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，然后保存起来</a:t>
            </a:r>
            <a:r>
              <a:rPr lang="en-US" sz="1200"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注意这里和传统的机器学习算法的预测过程不一样，对于某个</a:t>
            </a:r>
            <a:r>
              <a:rPr lang="en-US" sz="1200" b="1" kern="1200" dirty="0" smtClean="0">
                <a:solidFill>
                  <a:schemeClr val="tx1"/>
                </a:solidFill>
                <a:effectLst/>
                <a:latin typeface="+mn-lt"/>
                <a:ea typeface="+mn-ea"/>
                <a:cs typeface="+mn-cs"/>
              </a:rPr>
              <a:t>user</a:t>
            </a:r>
            <a:r>
              <a:rPr lang="zh-CN" altLang="en-US" sz="1200" b="1" kern="1200" dirty="0" smtClean="0">
                <a:solidFill>
                  <a:schemeClr val="tx1"/>
                </a:solidFill>
                <a:effectLst/>
                <a:latin typeface="+mn-lt"/>
                <a:ea typeface="+mn-ea"/>
                <a:cs typeface="+mn-cs"/>
              </a:rPr>
              <a:t>的连续性数值特征，不考虑它的具体值，直接取该特征的</a:t>
            </a:r>
            <a:r>
              <a:rPr lang="en-US" sz="1200" b="1" kern="1200" dirty="0" smtClean="0">
                <a:solidFill>
                  <a:schemeClr val="tx1"/>
                </a:solidFill>
                <a:effectLst/>
                <a:latin typeface="+mn-lt"/>
                <a:ea typeface="+mn-ea"/>
                <a:cs typeface="+mn-cs"/>
              </a:rPr>
              <a:t>embedding</a:t>
            </a:r>
            <a:r>
              <a:rPr lang="zh-CN" altLang="en-US" sz="1200" b="1" kern="1200" dirty="0" smtClean="0">
                <a:solidFill>
                  <a:schemeClr val="tx1"/>
                </a:solidFill>
                <a:effectLst/>
                <a:latin typeface="+mn-lt"/>
                <a:ea typeface="+mn-ea"/>
                <a:cs typeface="+mn-cs"/>
              </a:rPr>
              <a:t>向量（也有人把连续值乘以</a:t>
            </a:r>
            <a:r>
              <a:rPr lang="en-US" sz="1200" b="1" kern="1200" dirty="0" smtClean="0">
                <a:solidFill>
                  <a:schemeClr val="tx1"/>
                </a:solidFill>
                <a:effectLst/>
                <a:latin typeface="+mn-lt"/>
                <a:ea typeface="+mn-ea"/>
                <a:cs typeface="+mn-cs"/>
              </a:rPr>
              <a:t>embedding</a:t>
            </a:r>
            <a:r>
              <a:rPr lang="zh-CN" altLang="en-US" sz="1200" b="1" kern="1200" dirty="0" smtClean="0">
                <a:solidFill>
                  <a:schemeClr val="tx1"/>
                </a:solidFill>
                <a:effectLst/>
                <a:latin typeface="+mn-lt"/>
                <a:ea typeface="+mn-ea"/>
                <a:cs typeface="+mn-cs"/>
              </a:rPr>
              <a:t>向量的）。因此这里就要思考，在之前训练的时候，是否应该对该连续性特征进行分箱离散化处理，分箱表示不同的取值区间对预测目标的重要性不同</a:t>
            </a:r>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同样的找到每个</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对应的子集合的特征所对应的</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向量加起来作为</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隐向量并保存起来。当线上预测的时候，根据对应的</a:t>
            </a:r>
            <a:r>
              <a:rPr lang="en-US" sz="1200" kern="1200" dirty="0" err="1" smtClean="0">
                <a:solidFill>
                  <a:schemeClr val="tx1"/>
                </a:solidFill>
                <a:effectLst/>
                <a:latin typeface="+mn-lt"/>
                <a:ea typeface="+mn-ea"/>
                <a:cs typeface="+mn-cs"/>
              </a:rPr>
              <a:t>userid</a:t>
            </a:r>
            <a:r>
              <a:rPr lang="zh-CN" altLang="en-US" sz="1200" kern="1200" dirty="0" smtClean="0">
                <a:solidFill>
                  <a:schemeClr val="tx1"/>
                </a:solidFill>
                <a:effectLst/>
                <a:latin typeface="+mn-lt"/>
                <a:ea typeface="+mn-ea"/>
                <a:cs typeface="+mn-cs"/>
              </a:rPr>
              <a:t>获取他的用户隐向量，然后与</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库中保存的某个</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隐向量做内积就是该用户对该</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的评分</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（注意这里并没有考虑用户集合和</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集合内部的两两特征组合，也没有考虑一阶项，只是考虑的特征组合即二阶项）。另外，如果每个</a:t>
            </a:r>
            <a:r>
              <a:rPr lang="en-US" sz="1200" kern="1200" dirty="0" smtClean="0">
                <a:solidFill>
                  <a:schemeClr val="tx1"/>
                </a:solidFill>
                <a:effectLst/>
                <a:latin typeface="+mn-lt"/>
                <a:ea typeface="+mn-ea"/>
                <a:cs typeface="+mn-cs"/>
              </a:rPr>
              <a:t>field</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value</a:t>
            </a:r>
            <a:r>
              <a:rPr lang="zh-CN" altLang="en-US" sz="1200" kern="1200" dirty="0" smtClean="0">
                <a:solidFill>
                  <a:schemeClr val="tx1"/>
                </a:solidFill>
                <a:effectLst/>
                <a:latin typeface="+mn-lt"/>
                <a:ea typeface="+mn-ea"/>
                <a:cs typeface="+mn-cs"/>
              </a:rPr>
              <a:t>是多值的</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a:t>
            </a:r>
            <a:r>
              <a:rPr lang="en-US" sz="1200" kern="1200" dirty="0" smtClean="0">
                <a:solidFill>
                  <a:schemeClr val="tx1"/>
                </a:solidFill>
                <a:effectLst/>
                <a:latin typeface="+mn-lt"/>
                <a:ea typeface="+mn-ea"/>
                <a:cs typeface="+mn-cs"/>
              </a:rPr>
              <a:t>field</a:t>
            </a:r>
            <a:r>
              <a:rPr lang="zh-CN" altLang="en-US" sz="1200" kern="1200" dirty="0" smtClean="0">
                <a:solidFill>
                  <a:schemeClr val="tx1"/>
                </a:solidFill>
                <a:effectLst/>
                <a:latin typeface="+mn-lt"/>
                <a:ea typeface="+mn-ea"/>
                <a:cs typeface="+mn-cs"/>
              </a:rPr>
              <a:t>是喜欢的球星，那么每个样本的该</a:t>
            </a:r>
            <a:r>
              <a:rPr lang="en-US" sz="1200" kern="1200" dirty="0" smtClean="0">
                <a:solidFill>
                  <a:schemeClr val="tx1"/>
                </a:solidFill>
                <a:effectLst/>
                <a:latin typeface="+mn-lt"/>
                <a:ea typeface="+mn-ea"/>
                <a:cs typeface="+mn-cs"/>
              </a:rPr>
              <a:t>field</a:t>
            </a:r>
            <a:r>
              <a:rPr lang="zh-CN" altLang="en-US" sz="1200" kern="1200" dirty="0" smtClean="0">
                <a:solidFill>
                  <a:schemeClr val="tx1"/>
                </a:solidFill>
                <a:effectLst/>
                <a:latin typeface="+mn-lt"/>
                <a:ea typeface="+mn-ea"/>
                <a:cs typeface="+mn-cs"/>
              </a:rPr>
              <a:t>的值就是多个球星的名字</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a:t>
            </a:r>
            <a:r>
              <a:rPr lang="en-US" sz="1200" kern="1200" dirty="0" smtClean="0">
                <a:solidFill>
                  <a:schemeClr val="tx1"/>
                </a:solidFill>
                <a:effectLst/>
                <a:latin typeface="+mn-lt"/>
                <a:ea typeface="+mn-ea"/>
                <a:cs typeface="+mn-cs"/>
              </a:rPr>
              <a:t>field</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就要复杂一些，可以借助</a:t>
            </a:r>
            <a:r>
              <a:rPr lang="en-US" sz="1200" kern="1200" dirty="0" err="1" smtClean="0">
                <a:solidFill>
                  <a:schemeClr val="tx1"/>
                </a:solidFill>
                <a:effectLst/>
                <a:latin typeface="+mn-lt"/>
                <a:ea typeface="+mn-ea"/>
                <a:cs typeface="+mn-cs"/>
              </a:rPr>
              <a:t>tensorflow</a:t>
            </a:r>
            <a:r>
              <a:rPr lang="zh-CN" altLang="en-US" sz="1200" kern="1200" dirty="0" smtClean="0">
                <a:solidFill>
                  <a:schemeClr val="tx1"/>
                </a:solidFill>
                <a:effectLst/>
                <a:latin typeface="+mn-lt"/>
                <a:ea typeface="+mn-ea"/>
                <a:cs typeface="+mn-cs"/>
              </a:rPr>
              <a:t>先把该</a:t>
            </a:r>
            <a:r>
              <a:rPr lang="en-US" sz="1200" kern="1200" dirty="0" smtClean="0">
                <a:solidFill>
                  <a:schemeClr val="tx1"/>
                </a:solidFill>
                <a:effectLst/>
                <a:latin typeface="+mn-lt"/>
                <a:ea typeface="+mn-ea"/>
                <a:cs typeface="+mn-cs"/>
              </a:rPr>
              <a:t>filed</a:t>
            </a:r>
            <a:r>
              <a:rPr lang="zh-CN" altLang="en-US" sz="1200" kern="1200" dirty="0" smtClean="0">
                <a:solidFill>
                  <a:schemeClr val="tx1"/>
                </a:solidFill>
                <a:effectLst/>
                <a:latin typeface="+mn-lt"/>
                <a:ea typeface="+mn-ea"/>
                <a:cs typeface="+mn-cs"/>
              </a:rPr>
              <a:t>变成一个</a:t>
            </a:r>
            <a:r>
              <a:rPr lang="en-US" sz="1200" kern="1200" dirty="0" err="1" smtClean="0">
                <a:solidFill>
                  <a:schemeClr val="tx1"/>
                </a:solidFill>
                <a:effectLst/>
                <a:latin typeface="+mn-lt"/>
                <a:ea typeface="+mn-ea"/>
                <a:cs typeface="+mn-cs"/>
              </a:rPr>
              <a:t>sparseTensor</a:t>
            </a:r>
            <a:r>
              <a:rPr lang="zh-CN" altLang="en-US" sz="1200" kern="1200" dirty="0" smtClean="0">
                <a:solidFill>
                  <a:schemeClr val="tx1"/>
                </a:solidFill>
                <a:effectLst/>
                <a:latin typeface="+mn-lt"/>
                <a:ea typeface="+mn-ea"/>
                <a:cs typeface="+mn-cs"/>
              </a:rPr>
              <a:t>，然后调用</a:t>
            </a:r>
            <a:r>
              <a:rPr lang="en-US" sz="1200" kern="1200" dirty="0" err="1" smtClean="0">
                <a:solidFill>
                  <a:schemeClr val="tx1"/>
                </a:solidFill>
                <a:effectLst/>
                <a:latin typeface="+mn-lt"/>
                <a:ea typeface="+mn-ea"/>
                <a:cs typeface="+mn-cs"/>
              </a:rPr>
              <a:t>tf.nn.embedding_lookup_sparse</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来实现。具体可以参考：</a:t>
            </a:r>
            <a:r>
              <a:rPr lang="en-US" sz="1200" u="sng" kern="1200" dirty="0" smtClean="0">
                <a:solidFill>
                  <a:schemeClr val="tx1"/>
                </a:solidFill>
                <a:effectLst/>
                <a:latin typeface="+mn-lt"/>
                <a:ea typeface="+mn-ea"/>
                <a:cs typeface="+mn-cs"/>
                <a:hlinkClick r:id="rId4"/>
              </a:rPr>
              <a:t>https://blog.csdn.net/jiangjiang_jian/article/details/80631023</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zh-CN" altLang="en-US" sz="1200" kern="1200" dirty="0" smtClean="0">
                <a:solidFill>
                  <a:schemeClr val="tx1"/>
                </a:solidFill>
                <a:effectLst/>
                <a:latin typeface="+mn-lt"/>
                <a:ea typeface="+mn-ea"/>
                <a:cs typeface="+mn-cs"/>
              </a:rPr>
              <a:t>在考虑上下文特征的情况下，由于上下文特征的动态性，所以给定用户</a:t>
            </a:r>
            <a:r>
              <a:rPr lang="en-US" sz="1200" kern="1200" dirty="0" smtClean="0">
                <a:solidFill>
                  <a:schemeClr val="tx1"/>
                </a:solidFill>
                <a:effectLst/>
                <a:latin typeface="+mn-lt"/>
                <a:ea typeface="+mn-ea"/>
                <a:cs typeface="+mn-cs"/>
              </a:rPr>
              <a:t>UID</a:t>
            </a:r>
            <a:r>
              <a:rPr lang="zh-CN" altLang="en-US" sz="1200" kern="1200" dirty="0" smtClean="0">
                <a:solidFill>
                  <a:schemeClr val="tx1"/>
                </a:solidFill>
                <a:effectLst/>
                <a:latin typeface="+mn-lt"/>
                <a:ea typeface="+mn-ea"/>
                <a:cs typeface="+mn-cs"/>
              </a:rPr>
              <a:t>后，可以在线查询某个上下文特征对应的</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向量（区别于用户的特征和</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的特征的静态特点，用户感兴趣向量和</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感兴趣向量可以离线计算好存在数据库中），然后所有上下文向量求和得到综合的上下文向量</a:t>
            </a:r>
            <a:r>
              <a:rPr lang="en-US"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；接着将在线算好的上下文向量</a:t>
            </a:r>
            <a:r>
              <a:rPr lang="en-US"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和这个用户的事先算好存起来的用户兴趣向量</a:t>
            </a:r>
            <a:r>
              <a:rPr lang="en-US"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进行内积计算</a:t>
            </a:r>
            <a:r>
              <a:rPr lang="en-US" sz="1200" kern="1200" dirty="0" smtClean="0">
                <a:solidFill>
                  <a:schemeClr val="tx1"/>
                </a:solidFill>
                <a:effectLst/>
                <a:latin typeface="+mn-lt"/>
                <a:ea typeface="+mn-ea"/>
                <a:cs typeface="+mn-cs"/>
              </a:rPr>
              <a:t>Score=&lt;U,C&gt;</a:t>
            </a:r>
            <a:r>
              <a:rPr lang="zh-CN" altLang="en-US" sz="1200" kern="1200" dirty="0" smtClean="0">
                <a:solidFill>
                  <a:schemeClr val="tx1"/>
                </a:solidFill>
                <a:effectLst/>
                <a:latin typeface="+mn-lt"/>
                <a:ea typeface="+mn-ea"/>
                <a:cs typeface="+mn-cs"/>
              </a:rPr>
              <a:t>，然后将</a:t>
            </a:r>
            <a:r>
              <a:rPr lang="en-US"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向量累加求和，利用（</a:t>
            </a:r>
            <a:r>
              <a:rPr lang="en-US" sz="1200" kern="1200" dirty="0" smtClean="0">
                <a:solidFill>
                  <a:schemeClr val="tx1"/>
                </a:solidFill>
                <a:effectLst/>
                <a:latin typeface="+mn-lt"/>
                <a:ea typeface="+mn-ea"/>
                <a:cs typeface="+mn-cs"/>
              </a:rPr>
              <a:t>U+C</a:t>
            </a:r>
            <a:r>
              <a:rPr lang="zh-CN" altLang="en-US" sz="1200" kern="1200" dirty="0" smtClean="0">
                <a:solidFill>
                  <a:schemeClr val="tx1"/>
                </a:solidFill>
                <a:effectLst/>
                <a:latin typeface="+mn-lt"/>
                <a:ea typeface="+mn-ea"/>
                <a:cs typeface="+mn-cs"/>
              </a:rPr>
              <a:t>）去和</a:t>
            </a:r>
            <a:r>
              <a:rPr lang="en-US" sz="1200" kern="1200" dirty="0" smtClean="0">
                <a:solidFill>
                  <a:schemeClr val="tx1"/>
                </a:solidFill>
                <a:effectLst/>
                <a:latin typeface="+mn-lt"/>
                <a:ea typeface="+mn-ea"/>
                <a:cs typeface="+mn-cs"/>
              </a:rPr>
              <a:t>item</a:t>
            </a:r>
            <a:r>
              <a:rPr lang="zh-CN" altLang="en-US" sz="1200" kern="1200" dirty="0" smtClean="0">
                <a:solidFill>
                  <a:schemeClr val="tx1"/>
                </a:solidFill>
                <a:effectLst/>
                <a:latin typeface="+mn-lt"/>
                <a:ea typeface="+mn-ea"/>
                <a:cs typeface="+mn-cs"/>
              </a:rPr>
              <a:t>的感兴趣向量内积得分，算的这样的</a:t>
            </a:r>
            <a:r>
              <a:rPr lang="en-US" sz="1200" kern="1200" dirty="0" err="1" smtClean="0">
                <a:solidFill>
                  <a:schemeClr val="tx1"/>
                </a:solidFill>
                <a:effectLst/>
                <a:latin typeface="+mn-lt"/>
                <a:ea typeface="+mn-ea"/>
                <a:cs typeface="+mn-cs"/>
              </a:rPr>
              <a:t>TopK</a:t>
            </a:r>
            <a:r>
              <a:rPr lang="zh-CN" altLang="en-US" sz="1200" kern="1200" dirty="0" smtClean="0">
                <a:solidFill>
                  <a:schemeClr val="tx1"/>
                </a:solidFill>
                <a:effectLst/>
                <a:latin typeface="+mn-lt"/>
                <a:ea typeface="+mn-ea"/>
                <a:cs typeface="+mn-cs"/>
              </a:rPr>
              <a:t>得分。</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假设返回的</a:t>
            </a:r>
            <a:r>
              <a:rPr lang="en-US" sz="1200" kern="1200" dirty="0" smtClean="0">
                <a:solidFill>
                  <a:schemeClr val="tx1"/>
                </a:solidFill>
                <a:effectLst/>
                <a:latin typeface="+mn-lt"/>
                <a:ea typeface="+mn-ea"/>
                <a:cs typeface="+mn-cs"/>
              </a:rPr>
              <a:t>Top K</a:t>
            </a:r>
            <a:r>
              <a:rPr lang="zh-CN" altLang="en-US" sz="1200" kern="1200" dirty="0" smtClean="0">
                <a:solidFill>
                  <a:schemeClr val="tx1"/>
                </a:solidFill>
                <a:effectLst/>
                <a:latin typeface="+mn-lt"/>
                <a:ea typeface="+mn-ea"/>
                <a:cs typeface="+mn-cs"/>
              </a:rPr>
              <a:t>物品都带有内积的得分</a:t>
            </a:r>
            <a:r>
              <a:rPr lang="en-US" sz="1200" kern="1200" dirty="0" smtClean="0">
                <a:solidFill>
                  <a:schemeClr val="tx1"/>
                </a:solidFill>
                <a:effectLst/>
                <a:latin typeface="+mn-lt"/>
                <a:ea typeface="+mn-ea"/>
                <a:cs typeface="+mn-cs"/>
              </a:rPr>
              <a:t>Score1</a:t>
            </a:r>
            <a:r>
              <a:rPr lang="zh-CN" altLang="en-US" sz="1200" kern="1200" dirty="0" smtClean="0">
                <a:solidFill>
                  <a:schemeClr val="tx1"/>
                </a:solidFill>
                <a:effectLst/>
                <a:latin typeface="+mn-lt"/>
                <a:ea typeface="+mn-ea"/>
                <a:cs typeface="+mn-cs"/>
              </a:rPr>
              <a:t>，再考虑上一步</a:t>
            </a:r>
            <a:r>
              <a:rPr lang="en-US" sz="1200" kern="1200" dirty="0" smtClean="0">
                <a:solidFill>
                  <a:schemeClr val="tx1"/>
                </a:solidFill>
                <a:effectLst/>
                <a:latin typeface="+mn-lt"/>
                <a:ea typeface="+mn-ea"/>
                <a:cs typeface="+mn-cs"/>
              </a:rPr>
              <a:t>&lt;U,C&gt;</a:t>
            </a:r>
            <a:r>
              <a:rPr lang="zh-CN" altLang="en-US" sz="1200" kern="1200" dirty="0" smtClean="0">
                <a:solidFill>
                  <a:schemeClr val="tx1"/>
                </a:solidFill>
                <a:effectLst/>
                <a:latin typeface="+mn-lt"/>
                <a:ea typeface="+mn-ea"/>
                <a:cs typeface="+mn-cs"/>
              </a:rPr>
              <a:t>的得分</a:t>
            </a:r>
            <a:r>
              <a:rPr lang="en-US" sz="1200" kern="1200" dirty="0" smtClean="0">
                <a:solidFill>
                  <a:schemeClr val="tx1"/>
                </a:solidFill>
                <a:effectLst/>
                <a:latin typeface="+mn-lt"/>
                <a:ea typeface="+mn-ea"/>
                <a:cs typeface="+mn-cs"/>
              </a:rPr>
              <a:t>Score</a:t>
            </a:r>
            <a:r>
              <a:rPr lang="zh-CN" altLang="en-US" sz="1200" kern="1200" dirty="0" smtClean="0">
                <a:solidFill>
                  <a:schemeClr val="tx1"/>
                </a:solidFill>
                <a:effectLst/>
                <a:latin typeface="+mn-lt"/>
                <a:ea typeface="+mn-ea"/>
                <a:cs typeface="+mn-cs"/>
              </a:rPr>
              <a:t>，将两者相加对物品重排序（</a:t>
            </a:r>
            <a:r>
              <a:rPr lang="en-US" sz="1200" kern="1200" dirty="0" smtClean="0">
                <a:solidFill>
                  <a:schemeClr val="tx1"/>
                </a:solidFill>
                <a:effectLst/>
                <a:latin typeface="+mn-lt"/>
                <a:ea typeface="+mn-ea"/>
                <a:cs typeface="+mn-cs"/>
              </a:rPr>
              <a:t>&lt;U,C&gt;</a:t>
            </a:r>
            <a:r>
              <a:rPr lang="zh-CN" altLang="en-US" sz="1200" kern="1200" dirty="0" smtClean="0">
                <a:solidFill>
                  <a:schemeClr val="tx1"/>
                </a:solidFill>
                <a:effectLst/>
                <a:latin typeface="+mn-lt"/>
                <a:ea typeface="+mn-ea"/>
                <a:cs typeface="+mn-cs"/>
              </a:rPr>
              <a:t>因为跟物品无关，所以其实不影响物品排序，但是会影响最终得分，</a:t>
            </a:r>
            <a:r>
              <a:rPr lang="en-US" sz="1200" kern="1200" dirty="0" smtClean="0">
                <a:solidFill>
                  <a:schemeClr val="tx1"/>
                </a:solidFill>
                <a:effectLst/>
                <a:latin typeface="+mn-lt"/>
                <a:ea typeface="+mn-ea"/>
                <a:cs typeface="+mn-cs"/>
              </a:rPr>
              <a:t>FM</a:t>
            </a:r>
            <a:r>
              <a:rPr lang="zh-CN" altLang="en-US" sz="1200" kern="1200" dirty="0" smtClean="0">
                <a:solidFill>
                  <a:schemeClr val="tx1"/>
                </a:solidFill>
                <a:effectLst/>
                <a:latin typeface="+mn-lt"/>
                <a:ea typeface="+mn-ea"/>
                <a:cs typeface="+mn-cs"/>
              </a:rPr>
              <a:t>最外边的</a:t>
            </a:r>
            <a:r>
              <a:rPr lang="en-US" sz="1200" kern="1200" dirty="0" smtClean="0">
                <a:solidFill>
                  <a:schemeClr val="tx1"/>
                </a:solidFill>
                <a:effectLst/>
                <a:latin typeface="+mn-lt"/>
                <a:ea typeface="+mn-ea"/>
                <a:cs typeface="+mn-cs"/>
              </a:rPr>
              <a:t>Sigmoid</a:t>
            </a:r>
            <a:r>
              <a:rPr lang="zh-CN" altLang="en-US" sz="1200" kern="1200" dirty="0" smtClean="0">
                <a:solidFill>
                  <a:schemeClr val="tx1"/>
                </a:solidFill>
                <a:effectLst/>
                <a:latin typeface="+mn-lt"/>
                <a:ea typeface="+mn-ea"/>
                <a:cs typeface="+mn-cs"/>
              </a:rPr>
              <a:t>输出可能会因为加入这个得分而发生变化），就得到了最终结果，而这个最终结果考虑了</a:t>
            </a:r>
            <a:r>
              <a:rPr lang="en-US" sz="1200" kern="1200" dirty="0" smtClean="0">
                <a:solidFill>
                  <a:schemeClr val="tx1"/>
                </a:solidFill>
                <a:effectLst/>
                <a:latin typeface="+mn-lt"/>
                <a:ea typeface="+mn-ea"/>
                <a:cs typeface="+mn-cs"/>
              </a:rPr>
              <a:t>U/I/C</a:t>
            </a:r>
            <a:r>
              <a:rPr lang="zh-CN" altLang="en-US" sz="1200" kern="1200" dirty="0" smtClean="0">
                <a:solidFill>
                  <a:schemeClr val="tx1"/>
                </a:solidFill>
                <a:effectLst/>
                <a:latin typeface="+mn-lt"/>
                <a:ea typeface="+mn-ea"/>
                <a:cs typeface="+mn-cs"/>
              </a:rPr>
              <a:t>两两之间的特征组合。</a:t>
            </a:r>
            <a:endParaRPr lang="en-US"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细节可以参考（非常精彩的文章）：</a:t>
            </a:r>
            <a:r>
              <a:rPr lang="en-US" sz="1200" u="sng" kern="1200" dirty="0" smtClean="0">
                <a:solidFill>
                  <a:schemeClr val="tx1"/>
                </a:solidFill>
                <a:effectLst/>
                <a:latin typeface="+mn-lt"/>
                <a:ea typeface="+mn-ea"/>
                <a:cs typeface="+mn-cs"/>
                <a:hlinkClick r:id="rId5"/>
              </a:rPr>
              <a:t>https://zhuanlan.zhihu.com/p/59528983</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27</a:t>
            </a:fld>
            <a:endParaRPr lang="en-US"/>
          </a:p>
        </p:txBody>
      </p:sp>
    </p:spTree>
    <p:extLst>
      <p:ext uri="{BB962C8B-B14F-4D97-AF65-F5344CB8AC3E}">
        <p14:creationId xmlns:p14="http://schemas.microsoft.com/office/powerpoint/2010/main" val="418168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a:t>
            </a:fld>
            <a:endParaRPr lang="en-US"/>
          </a:p>
        </p:txBody>
      </p:sp>
    </p:spTree>
    <p:extLst>
      <p:ext uri="{BB962C8B-B14F-4D97-AF65-F5344CB8AC3E}">
        <p14:creationId xmlns:p14="http://schemas.microsoft.com/office/powerpoint/2010/main" val="2336539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区别于</a:t>
            </a:r>
            <a:r>
              <a:rPr lang="en-US" altLang="zh-CN" dirty="0" smtClean="0"/>
              <a:t>MF</a:t>
            </a:r>
            <a:r>
              <a:rPr lang="zh-CN" altLang="en-US" dirty="0" smtClean="0"/>
              <a:t>矩阵分解模型只是针对</a:t>
            </a:r>
            <a:r>
              <a:rPr lang="en-US" altLang="zh-CN" dirty="0" smtClean="0"/>
              <a:t>User-Item</a:t>
            </a:r>
            <a:r>
              <a:rPr lang="zh-CN" altLang="en-US" dirty="0" smtClean="0"/>
              <a:t>矩阵进行处理，</a:t>
            </a:r>
            <a:r>
              <a:rPr lang="en-US" altLang="zh-CN" dirty="0" smtClean="0"/>
              <a:t>FM</a:t>
            </a:r>
            <a:r>
              <a:rPr lang="zh-CN" altLang="en-US" dirty="0" smtClean="0"/>
              <a:t>因子分解机处理的特征更加丰富。</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FM</a:t>
            </a:r>
            <a:r>
              <a:rPr lang="zh-CN" altLang="en-US" dirty="0" smtClean="0"/>
              <a:t>的一个核心步骤就是嵌入，但这个嵌入过程没有考虑领域信息（在</a:t>
            </a:r>
            <a:r>
              <a:rPr lang="en-US" altLang="zh-CN" dirty="0" smtClean="0"/>
              <a:t>FM</a:t>
            </a:r>
            <a:r>
              <a:rPr lang="zh-CN" altLang="en-US" dirty="0" smtClean="0"/>
              <a:t>中，</a:t>
            </a:r>
            <a:r>
              <a:rPr lang="en-US" altLang="zh-CN" dirty="0" smtClean="0"/>
              <a:t>category</a:t>
            </a:r>
            <a:r>
              <a:rPr lang="zh-CN" altLang="en-US" dirty="0" smtClean="0"/>
              <a:t>特征需要变成</a:t>
            </a:r>
            <a:r>
              <a:rPr lang="en-US" altLang="zh-CN" dirty="0" smtClean="0"/>
              <a:t>one-hot</a:t>
            </a:r>
            <a:r>
              <a:rPr lang="zh-CN" altLang="en-US" dirty="0" smtClean="0"/>
              <a:t>多维特征，这里所谓的领域指的是属于同一个</a:t>
            </a:r>
            <a:r>
              <a:rPr lang="en-US" altLang="zh-CN" dirty="0" smtClean="0"/>
              <a:t>category</a:t>
            </a:r>
            <a:r>
              <a:rPr lang="zh-CN" altLang="en-US" dirty="0" smtClean="0"/>
              <a:t>特征的那些</a:t>
            </a:r>
            <a:r>
              <a:rPr lang="en-US" altLang="zh-CN" dirty="0" smtClean="0"/>
              <a:t>one-hot</a:t>
            </a:r>
            <a:r>
              <a:rPr lang="zh-CN" altLang="en-US" dirty="0" smtClean="0"/>
              <a:t>多维特征）。这使得同领域内的特征也被当做不同领域特征进行两两交叉组合了，一般这样的交叉组合没有什么意义，同一个领域内的特征根据相似性组合才有意义。因此更好的处理方式是：同领域的特征嵌入后直接求和作为一个整体嵌入向量，进而与其他领域的整体嵌入向量进行两两组合。</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此处需要注意，这与“基于领域的因子分解机”（</a:t>
            </a:r>
            <a:r>
              <a:rPr lang="en-US" dirty="0" smtClean="0"/>
              <a:t>Field-aware Factorization </a:t>
            </a:r>
            <a:r>
              <a:rPr lang="en-US" dirty="0" err="1" smtClean="0"/>
              <a:t>Machines，FFM</a:t>
            </a:r>
            <a:r>
              <a:rPr lang="en-US" dirty="0" smtClean="0"/>
              <a:t>）</a:t>
            </a:r>
            <a:r>
              <a:rPr lang="zh-CN" altLang="en-US" dirty="0" smtClean="0"/>
              <a:t>有区别。</a:t>
            </a:r>
            <a:r>
              <a:rPr lang="en-US" dirty="0" smtClean="0"/>
              <a:t>FFM</a:t>
            </a:r>
            <a:r>
              <a:rPr lang="zh-CN" altLang="en-US" dirty="0" smtClean="0"/>
              <a:t>也是</a:t>
            </a:r>
            <a:r>
              <a:rPr lang="en-US" dirty="0" smtClean="0"/>
              <a:t>FM</a:t>
            </a:r>
            <a:r>
              <a:rPr lang="zh-CN" altLang="en-US" dirty="0" smtClean="0"/>
              <a:t>的另一种变体，也考虑了领域信息。但其不同点是同一个特征与不同领域的特征进行特征组合时，其对应的嵌入向量是不同的，而</a:t>
            </a:r>
            <a:r>
              <a:rPr lang="en-US" altLang="zh-CN" dirty="0" smtClean="0"/>
              <a:t>FM</a:t>
            </a:r>
            <a:r>
              <a:rPr lang="zh-CN" altLang="en-US" dirty="0" smtClean="0"/>
              <a:t>对领域是不感知的，同一个特征就一个嵌入向量。因此</a:t>
            </a:r>
            <a:r>
              <a:rPr lang="en-US" altLang="zh-CN" dirty="0" smtClean="0"/>
              <a:t>FFM</a:t>
            </a:r>
            <a:r>
              <a:rPr lang="zh-CN" altLang="en-US" dirty="0" smtClean="0"/>
              <a:t>具有比</a:t>
            </a:r>
            <a:r>
              <a:rPr lang="en-US" altLang="zh-CN" dirty="0" smtClean="0"/>
              <a:t>FM</a:t>
            </a:r>
            <a:r>
              <a:rPr lang="zh-CN" altLang="en-US" dirty="0" smtClean="0"/>
              <a:t>更多的模型参数。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为了使用</a:t>
            </a:r>
            <a:r>
              <a:rPr lang="en-US" sz="1200" kern="1200" dirty="0" smtClean="0">
                <a:solidFill>
                  <a:schemeClr val="tx1"/>
                </a:solidFill>
                <a:effectLst/>
                <a:latin typeface="+mn-lt"/>
                <a:ea typeface="+mn-ea"/>
                <a:cs typeface="+mn-cs"/>
              </a:rPr>
              <a:t>FFM</a:t>
            </a:r>
            <a:r>
              <a:rPr lang="zh-CN" altLang="en-US" sz="1200" kern="1200" dirty="0" smtClean="0">
                <a:solidFill>
                  <a:schemeClr val="tx1"/>
                </a:solidFill>
                <a:effectLst/>
                <a:latin typeface="+mn-lt"/>
                <a:ea typeface="+mn-ea"/>
                <a:cs typeface="+mn-cs"/>
              </a:rPr>
              <a:t>方法，所有的特征必须转换成“</a:t>
            </a:r>
            <a:r>
              <a:rPr lang="en-US" sz="1200" kern="1200" dirty="0" err="1" smtClean="0">
                <a:solidFill>
                  <a:schemeClr val="tx1"/>
                </a:solidFill>
                <a:effectLst/>
                <a:latin typeface="+mn-lt"/>
                <a:ea typeface="+mn-ea"/>
                <a:cs typeface="+mn-cs"/>
              </a:rPr>
              <a:t>field_id:feat_id:value</a:t>
            </a:r>
            <a:r>
              <a:rPr lang="zh-CN" altLang="en-US" sz="1200" kern="1200" dirty="0" smtClean="0">
                <a:solidFill>
                  <a:schemeClr val="tx1"/>
                </a:solidFill>
                <a:effectLst/>
                <a:latin typeface="+mn-lt"/>
                <a:ea typeface="+mn-ea"/>
                <a:cs typeface="+mn-cs"/>
              </a:rPr>
              <a:t>”格式，</a:t>
            </a:r>
            <a:r>
              <a:rPr lang="en-US" sz="1200" kern="1200" dirty="0" err="1" smtClean="0">
                <a:solidFill>
                  <a:schemeClr val="tx1"/>
                </a:solidFill>
                <a:effectLst/>
                <a:latin typeface="+mn-lt"/>
                <a:ea typeface="+mn-ea"/>
                <a:cs typeface="+mn-cs"/>
              </a:rPr>
              <a:t>field_id</a:t>
            </a:r>
            <a:r>
              <a:rPr lang="zh-CN" altLang="en-US" sz="1200" kern="1200" dirty="0" smtClean="0">
                <a:solidFill>
                  <a:schemeClr val="tx1"/>
                </a:solidFill>
                <a:effectLst/>
                <a:latin typeface="+mn-lt"/>
                <a:ea typeface="+mn-ea"/>
                <a:cs typeface="+mn-cs"/>
              </a:rPr>
              <a:t>代表特征所属</a:t>
            </a:r>
            <a:r>
              <a:rPr lang="en-US" sz="1200" kern="1200" dirty="0" smtClean="0">
                <a:solidFill>
                  <a:schemeClr val="tx1"/>
                </a:solidFill>
                <a:effectLst/>
                <a:latin typeface="+mn-lt"/>
                <a:ea typeface="+mn-ea"/>
                <a:cs typeface="+mn-cs"/>
              </a:rPr>
              <a:t>field</a:t>
            </a:r>
            <a:r>
              <a:rPr lang="zh-CN" altLang="en-US" sz="1200" kern="1200" dirty="0" smtClean="0">
                <a:solidFill>
                  <a:schemeClr val="tx1"/>
                </a:solidFill>
                <a:effectLst/>
                <a:latin typeface="+mn-lt"/>
                <a:ea typeface="+mn-ea"/>
                <a:cs typeface="+mn-cs"/>
              </a:rPr>
              <a:t>的编号，</a:t>
            </a:r>
            <a:r>
              <a:rPr lang="en-US" sz="1200" kern="1200" dirty="0" err="1" smtClean="0">
                <a:solidFill>
                  <a:schemeClr val="tx1"/>
                </a:solidFill>
                <a:effectLst/>
                <a:latin typeface="+mn-lt"/>
                <a:ea typeface="+mn-ea"/>
                <a:cs typeface="+mn-cs"/>
              </a:rPr>
              <a:t>feat_id</a:t>
            </a:r>
            <a:r>
              <a:rPr lang="zh-CN" altLang="en-US" sz="1200" kern="1200" dirty="0" smtClean="0">
                <a:solidFill>
                  <a:schemeClr val="tx1"/>
                </a:solidFill>
                <a:effectLst/>
                <a:latin typeface="+mn-lt"/>
                <a:ea typeface="+mn-ea"/>
                <a:cs typeface="+mn-cs"/>
              </a:rPr>
              <a:t>是特征编号，</a:t>
            </a:r>
            <a:r>
              <a:rPr lang="en-US" sz="1200" kern="1200" dirty="0" smtClean="0">
                <a:solidFill>
                  <a:schemeClr val="tx1"/>
                </a:solidFill>
                <a:effectLst/>
                <a:latin typeface="+mn-lt"/>
                <a:ea typeface="+mn-ea"/>
                <a:cs typeface="+mn-cs"/>
              </a:rPr>
              <a:t>value</a:t>
            </a:r>
            <a:r>
              <a:rPr lang="zh-CN" altLang="en-US" sz="1200" kern="1200" dirty="0" smtClean="0">
                <a:solidFill>
                  <a:schemeClr val="tx1"/>
                </a:solidFill>
                <a:effectLst/>
                <a:latin typeface="+mn-lt"/>
                <a:ea typeface="+mn-ea"/>
                <a:cs typeface="+mn-cs"/>
              </a:rPr>
              <a:t>是特征的值。数值型的特征比较容易处理，只需分配单独的</a:t>
            </a:r>
            <a:r>
              <a:rPr lang="en-US" sz="1200" kern="1200" dirty="0" smtClean="0">
                <a:solidFill>
                  <a:schemeClr val="tx1"/>
                </a:solidFill>
                <a:effectLst/>
                <a:latin typeface="+mn-lt"/>
                <a:ea typeface="+mn-ea"/>
                <a:cs typeface="+mn-cs"/>
              </a:rPr>
              <a:t>field</a:t>
            </a:r>
            <a:r>
              <a:rPr lang="zh-CN" altLang="en-US" sz="1200" kern="1200" dirty="0" smtClean="0">
                <a:solidFill>
                  <a:schemeClr val="tx1"/>
                </a:solidFill>
                <a:effectLst/>
                <a:latin typeface="+mn-lt"/>
                <a:ea typeface="+mn-ea"/>
                <a:cs typeface="+mn-cs"/>
              </a:rPr>
              <a:t>编号，如用户评论得分、商品的历史</a:t>
            </a:r>
            <a:r>
              <a:rPr lang="en-US" sz="1200" kern="1200" dirty="0" smtClean="0">
                <a:solidFill>
                  <a:schemeClr val="tx1"/>
                </a:solidFill>
                <a:effectLst/>
                <a:latin typeface="+mn-lt"/>
                <a:ea typeface="+mn-ea"/>
                <a:cs typeface="+mn-cs"/>
              </a:rPr>
              <a:t>CTR/CVR</a:t>
            </a:r>
            <a:r>
              <a:rPr lang="zh-CN" altLang="en-US" sz="1200" kern="1200" dirty="0" smtClean="0">
                <a:solidFill>
                  <a:schemeClr val="tx1"/>
                </a:solidFill>
                <a:effectLst/>
                <a:latin typeface="+mn-lt"/>
                <a:ea typeface="+mn-ea"/>
                <a:cs typeface="+mn-cs"/>
              </a:rPr>
              <a:t>等（这里的数值型特征也可以根据情况变为</a:t>
            </a:r>
            <a:r>
              <a:rPr lang="en-US" sz="1200" kern="1200" dirty="0" smtClean="0">
                <a:solidFill>
                  <a:schemeClr val="tx1"/>
                </a:solidFill>
                <a:effectLst/>
                <a:latin typeface="+mn-lt"/>
                <a:ea typeface="+mn-ea"/>
                <a:cs typeface="+mn-cs"/>
              </a:rPr>
              <a:t>category</a:t>
            </a:r>
            <a:r>
              <a:rPr lang="zh-CN" altLang="en-US" sz="1200" kern="1200" dirty="0" smtClean="0">
                <a:solidFill>
                  <a:schemeClr val="tx1"/>
                </a:solidFill>
                <a:effectLst/>
                <a:latin typeface="+mn-lt"/>
                <a:ea typeface="+mn-ea"/>
                <a:cs typeface="+mn-cs"/>
              </a:rPr>
              <a:t>特征）。</a:t>
            </a:r>
            <a:r>
              <a:rPr lang="en-US" sz="1200" kern="1200" dirty="0" smtClean="0">
                <a:solidFill>
                  <a:schemeClr val="tx1"/>
                </a:solidFill>
                <a:effectLst/>
                <a:latin typeface="+mn-lt"/>
                <a:ea typeface="+mn-ea"/>
                <a:cs typeface="+mn-cs"/>
              </a:rPr>
              <a:t>categorical</a:t>
            </a:r>
            <a:r>
              <a:rPr lang="zh-CN" altLang="en-US" sz="1200" kern="1200" dirty="0" smtClean="0">
                <a:solidFill>
                  <a:schemeClr val="tx1"/>
                </a:solidFill>
                <a:effectLst/>
                <a:latin typeface="+mn-lt"/>
                <a:ea typeface="+mn-ea"/>
                <a:cs typeface="+mn-cs"/>
              </a:rPr>
              <a:t>特征需要经过</a:t>
            </a:r>
            <a:r>
              <a:rPr lang="en-US" sz="1200" kern="1200" dirty="0" smtClean="0">
                <a:solidFill>
                  <a:schemeClr val="tx1"/>
                </a:solidFill>
                <a:effectLst/>
                <a:latin typeface="+mn-lt"/>
                <a:ea typeface="+mn-ea"/>
                <a:cs typeface="+mn-cs"/>
              </a:rPr>
              <a:t>One-Hot</a:t>
            </a:r>
            <a:r>
              <a:rPr lang="zh-CN" altLang="en-US" sz="1200" kern="1200" dirty="0" smtClean="0">
                <a:solidFill>
                  <a:schemeClr val="tx1"/>
                </a:solidFill>
                <a:effectLst/>
                <a:latin typeface="+mn-lt"/>
                <a:ea typeface="+mn-ea"/>
                <a:cs typeface="+mn-cs"/>
              </a:rPr>
              <a:t>编码成数值型，编码产生的所有特征同属于一个</a:t>
            </a:r>
            <a:r>
              <a:rPr lang="en-US" sz="1200" kern="1200" dirty="0" smtClean="0">
                <a:solidFill>
                  <a:schemeClr val="tx1"/>
                </a:solidFill>
                <a:effectLst/>
                <a:latin typeface="+mn-lt"/>
                <a:ea typeface="+mn-ea"/>
                <a:cs typeface="+mn-cs"/>
              </a:rPr>
              <a:t>field</a:t>
            </a:r>
            <a:r>
              <a:rPr lang="zh-CN" altLang="en-US" sz="1200" kern="1200" dirty="0" smtClean="0">
                <a:solidFill>
                  <a:schemeClr val="tx1"/>
                </a:solidFill>
                <a:effectLst/>
                <a:latin typeface="+mn-lt"/>
                <a:ea typeface="+mn-ea"/>
                <a:cs typeface="+mn-cs"/>
              </a:rPr>
              <a:t>，而特征的值只能是</a:t>
            </a:r>
            <a:r>
              <a:rPr lang="en-US"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或</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，如用户的性别、年龄段，商品的品类</a:t>
            </a:r>
            <a:r>
              <a:rPr lang="en-US" sz="1200" kern="1200" dirty="0" smtClean="0">
                <a:solidFill>
                  <a:schemeClr val="tx1"/>
                </a:solidFill>
                <a:effectLst/>
                <a:latin typeface="+mn-lt"/>
                <a:ea typeface="+mn-ea"/>
                <a:cs typeface="+mn-cs"/>
              </a:rPr>
              <a:t>id</a:t>
            </a:r>
            <a:r>
              <a:rPr lang="zh-CN" altLang="en-US" sz="1200" kern="1200" dirty="0" smtClean="0">
                <a:solidFill>
                  <a:schemeClr val="tx1"/>
                </a:solidFill>
                <a:effectLst/>
                <a:latin typeface="+mn-lt"/>
                <a:ea typeface="+mn-ea"/>
                <a:cs typeface="+mn-cs"/>
              </a:rPr>
              <a:t>等。除此之外，还有第三类特征，如用户浏览</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购买品类，有多个品类</a:t>
            </a:r>
            <a:r>
              <a:rPr lang="en-US" sz="1200" kern="1200" dirty="0" smtClean="0">
                <a:solidFill>
                  <a:schemeClr val="tx1"/>
                </a:solidFill>
                <a:effectLst/>
                <a:latin typeface="+mn-lt"/>
                <a:ea typeface="+mn-ea"/>
                <a:cs typeface="+mn-cs"/>
              </a:rPr>
              <a:t>id</a:t>
            </a:r>
            <a:r>
              <a:rPr lang="zh-CN" altLang="en-US" sz="1200" kern="1200" dirty="0" smtClean="0">
                <a:solidFill>
                  <a:schemeClr val="tx1"/>
                </a:solidFill>
                <a:effectLst/>
                <a:latin typeface="+mn-lt"/>
                <a:ea typeface="+mn-ea"/>
                <a:cs typeface="+mn-cs"/>
              </a:rPr>
              <a:t>且用一个数值衡量用户浏览或购买每个品类商品的数量。这类特征按照</a:t>
            </a:r>
            <a:r>
              <a:rPr lang="en-US" sz="1200" kern="1200" dirty="0" smtClean="0">
                <a:solidFill>
                  <a:schemeClr val="tx1"/>
                </a:solidFill>
                <a:effectLst/>
                <a:latin typeface="+mn-lt"/>
                <a:ea typeface="+mn-ea"/>
                <a:cs typeface="+mn-cs"/>
              </a:rPr>
              <a:t>categorical</a:t>
            </a:r>
            <a:r>
              <a:rPr lang="zh-CN" altLang="en-US" sz="1200" kern="1200" dirty="0" smtClean="0">
                <a:solidFill>
                  <a:schemeClr val="tx1"/>
                </a:solidFill>
                <a:effectLst/>
                <a:latin typeface="+mn-lt"/>
                <a:ea typeface="+mn-ea"/>
                <a:cs typeface="+mn-cs"/>
              </a:rPr>
              <a:t>特征处理，不同的只是特征的值不是</a:t>
            </a:r>
            <a:r>
              <a:rPr lang="en-US"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或</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，而是代表用户浏览或购买数量的数值。按前述方法得到</a:t>
            </a:r>
            <a:r>
              <a:rPr lang="en-US" sz="1200" kern="1200" dirty="0" err="1" smtClean="0">
                <a:solidFill>
                  <a:schemeClr val="tx1"/>
                </a:solidFill>
                <a:effectLst/>
                <a:latin typeface="+mn-lt"/>
                <a:ea typeface="+mn-ea"/>
                <a:cs typeface="+mn-cs"/>
              </a:rPr>
              <a:t>field_id</a:t>
            </a:r>
            <a:r>
              <a:rPr lang="zh-CN" altLang="en-US" sz="1200" kern="1200" dirty="0" smtClean="0">
                <a:solidFill>
                  <a:schemeClr val="tx1"/>
                </a:solidFill>
                <a:effectLst/>
                <a:latin typeface="+mn-lt"/>
                <a:ea typeface="+mn-ea"/>
                <a:cs typeface="+mn-cs"/>
              </a:rPr>
              <a:t>之后，再对转换后特征顺序编号，得到</a:t>
            </a:r>
            <a:r>
              <a:rPr lang="en-US" sz="1200" kern="1200" dirty="0" err="1" smtClean="0">
                <a:solidFill>
                  <a:schemeClr val="tx1"/>
                </a:solidFill>
                <a:effectLst/>
                <a:latin typeface="+mn-lt"/>
                <a:ea typeface="+mn-ea"/>
                <a:cs typeface="+mn-cs"/>
              </a:rPr>
              <a:t>feat_id</a:t>
            </a:r>
            <a:r>
              <a:rPr lang="zh-CN" altLang="en-US" sz="1200" kern="1200" dirty="0" smtClean="0">
                <a:solidFill>
                  <a:schemeClr val="tx1"/>
                </a:solidFill>
                <a:effectLst/>
                <a:latin typeface="+mn-lt"/>
                <a:ea typeface="+mn-ea"/>
                <a:cs typeface="+mn-cs"/>
              </a:rPr>
              <a:t>，特征的值也可以按照之前的方法获得。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关于</a:t>
            </a:r>
            <a:r>
              <a:rPr lang="en-US" altLang="zh-CN" sz="1200" kern="1200" dirty="0" smtClean="0">
                <a:solidFill>
                  <a:schemeClr val="tx1"/>
                </a:solidFill>
                <a:effectLst/>
                <a:latin typeface="+mn-lt"/>
                <a:ea typeface="+mn-ea"/>
                <a:cs typeface="+mn-cs"/>
              </a:rPr>
              <a:t>FFM</a:t>
            </a:r>
            <a:r>
              <a:rPr lang="zh-CN" altLang="en-US" sz="1200" kern="1200" dirty="0" smtClean="0">
                <a:solidFill>
                  <a:schemeClr val="tx1"/>
                </a:solidFill>
                <a:effectLst/>
                <a:latin typeface="+mn-lt"/>
                <a:ea typeface="+mn-ea"/>
                <a:cs typeface="+mn-cs"/>
              </a:rPr>
              <a:t>的实践可以参考：</a:t>
            </a:r>
            <a:r>
              <a:rPr lang="en-US" altLang="zh-CN" sz="1200" kern="1200" dirty="0" smtClean="0">
                <a:solidFill>
                  <a:schemeClr val="tx1"/>
                </a:solidFill>
                <a:effectLst/>
                <a:latin typeface="+mn-lt"/>
                <a:ea typeface="+mn-ea"/>
                <a:cs typeface="+mn-cs"/>
              </a:rPr>
              <a:t>https://tech.meituan.com/2016/03/03/deep-understanding-of-ffm-principles-and-practices.html</a:t>
            </a:r>
            <a:r>
              <a:rPr lang="zh-CN" altLang="en-US" sz="1200" kern="1200" dirty="0" smtClean="0">
                <a:solidFill>
                  <a:schemeClr val="tx1"/>
                </a:solidFill>
                <a:effectLst/>
                <a:latin typeface="+mn-lt"/>
                <a:ea typeface="+mn-ea"/>
                <a:cs typeface="+mn-cs"/>
              </a:rPr>
              <a:t>（来自美团）</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https://zhuanlan.zhihu.com/p/50692817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F2BAF910-374D-49FE-8745-8A114F99A678}" type="slidenum">
              <a:rPr lang="en-US" smtClean="0"/>
              <a:t>28</a:t>
            </a:fld>
            <a:endParaRPr lang="en-US"/>
          </a:p>
        </p:txBody>
      </p:sp>
    </p:spTree>
    <p:extLst>
      <p:ext uri="{BB962C8B-B14F-4D97-AF65-F5344CB8AC3E}">
        <p14:creationId xmlns:p14="http://schemas.microsoft.com/office/powerpoint/2010/main" val="3793655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WDL</a:t>
            </a:r>
            <a:r>
              <a:rPr lang="zh-CN" altLang="en-US" dirty="0" smtClean="0"/>
              <a:t>可以参考：</a:t>
            </a:r>
            <a:r>
              <a:rPr lang="en-US" altLang="zh-CN" dirty="0" smtClean="0"/>
              <a:t>http://www.shuang0420.com/2017/03/13/%E8%AE%BA%E6%96%87%E7%AC%94%E8%AE%B0%20-%20Wide%20and%20Deep%20Learning%20for%20Recommender%20Systems/</a:t>
            </a:r>
          </a:p>
          <a:p>
            <a:endParaRPr lang="en-US" altLang="zh-CN" dirty="0" smtClean="0"/>
          </a:p>
          <a:p>
            <a:r>
              <a:rPr lang="zh-CN" altLang="en-US" dirty="0" smtClean="0"/>
              <a:t>使用</a:t>
            </a:r>
            <a:r>
              <a:rPr lang="en-US" altLang="zh-CN" dirty="0" smtClean="0"/>
              <a:t>WDL</a:t>
            </a:r>
            <a:r>
              <a:rPr lang="zh-CN" altLang="en-US" dirty="0" smtClean="0"/>
              <a:t>的模型的</a:t>
            </a:r>
            <a:r>
              <a:rPr lang="en-US" altLang="zh-CN" dirty="0" smtClean="0"/>
              <a:t>demo code</a:t>
            </a:r>
            <a:r>
              <a:rPr lang="zh-CN" altLang="en-US" dirty="0" smtClean="0"/>
              <a:t>：</a:t>
            </a:r>
            <a:r>
              <a:rPr lang="en-US" sz="1200" u="sng" kern="1200" dirty="0" smtClean="0">
                <a:solidFill>
                  <a:schemeClr val="tx1"/>
                </a:solidFill>
                <a:effectLst/>
                <a:latin typeface="+mn-lt"/>
                <a:ea typeface="+mn-ea"/>
                <a:cs typeface="+mn-cs"/>
                <a:hlinkClick r:id="rId3"/>
              </a:rPr>
              <a:t>https://github.com/tensorflow/models/tree/master/official/wide_deep</a:t>
            </a:r>
            <a:endParaRPr lang="en-US" sz="1200" u="sng" kern="1200" dirty="0" smtClean="0">
              <a:solidFill>
                <a:schemeClr val="tx1"/>
              </a:solidFill>
              <a:effectLst/>
              <a:latin typeface="+mn-lt"/>
              <a:ea typeface="+mn-ea"/>
              <a:cs typeface="+mn-cs"/>
            </a:endParaRPr>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29</a:t>
            </a:fld>
            <a:endParaRPr lang="en-US"/>
          </a:p>
        </p:txBody>
      </p:sp>
    </p:spTree>
    <p:extLst>
      <p:ext uri="{BB962C8B-B14F-4D97-AF65-F5344CB8AC3E}">
        <p14:creationId xmlns:p14="http://schemas.microsoft.com/office/powerpoint/2010/main" val="256867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Demo</a:t>
            </a:r>
            <a:r>
              <a:rPr lang="zh-CN" altLang="en-US" dirty="0" smtClean="0"/>
              <a:t>可以参考：</a:t>
            </a:r>
            <a:r>
              <a:rPr lang="en-US" sz="1200" u="sng" kern="1200" dirty="0" smtClean="0">
                <a:solidFill>
                  <a:schemeClr val="tx1"/>
                </a:solidFill>
                <a:effectLst/>
                <a:latin typeface="+mn-lt"/>
                <a:ea typeface="+mn-ea"/>
                <a:cs typeface="+mn-cs"/>
                <a:hlinkClick r:id="rId3"/>
              </a:rPr>
              <a:t>https://github.com/ChenglongChen/tensorflow-DeepFM</a:t>
            </a:r>
            <a:r>
              <a:rPr lang="en-US" sz="1200" u="sng" kern="1200" dirty="0" smtClean="0">
                <a:solidFill>
                  <a:schemeClr val="tx1"/>
                </a:solidFill>
                <a:effectLst/>
                <a:latin typeface="+mn-lt"/>
                <a:ea typeface="+mn-ea"/>
                <a:cs typeface="+mn-cs"/>
              </a:rPr>
              <a:t> </a:t>
            </a:r>
            <a:r>
              <a:rPr lang="zh-CN" altLang="en-US" sz="1200" u="sng"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复杂的地方是如何对数据输入的处理</a:t>
            </a:r>
            <a:r>
              <a:rPr lang="zh-CN" altLang="en-US" sz="1200" u="sng"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DeepFM</a:t>
            </a:r>
            <a:r>
              <a:rPr lang="zh-CN" altLang="en-US" sz="1200" kern="1200" dirty="0" smtClean="0">
                <a:solidFill>
                  <a:schemeClr val="tx1"/>
                </a:solidFill>
                <a:effectLst/>
                <a:latin typeface="+mn-lt"/>
                <a:ea typeface="+mn-ea"/>
                <a:cs typeface="+mn-cs"/>
              </a:rPr>
              <a:t>包括一阶特征和二阶交叉特征，这里的一阶特征包括离散的</a:t>
            </a:r>
            <a:r>
              <a:rPr lang="en-US" sz="1200" kern="1200" dirty="0" smtClean="0">
                <a:solidFill>
                  <a:schemeClr val="tx1"/>
                </a:solidFill>
                <a:effectLst/>
                <a:latin typeface="+mn-lt"/>
                <a:ea typeface="+mn-ea"/>
                <a:cs typeface="+mn-cs"/>
              </a:rPr>
              <a:t>category</a:t>
            </a:r>
            <a:r>
              <a:rPr lang="zh-CN" altLang="en-US" sz="1200" kern="1200" dirty="0" smtClean="0">
                <a:solidFill>
                  <a:schemeClr val="tx1"/>
                </a:solidFill>
                <a:effectLst/>
                <a:latin typeface="+mn-lt"/>
                <a:ea typeface="+mn-ea"/>
                <a:cs typeface="+mn-cs"/>
              </a:rPr>
              <a:t>的和连续</a:t>
            </a:r>
            <a:r>
              <a:rPr lang="en-US" sz="1200" kern="1200" dirty="0" smtClean="0">
                <a:solidFill>
                  <a:schemeClr val="tx1"/>
                </a:solidFill>
                <a:effectLst/>
                <a:latin typeface="+mn-lt"/>
                <a:ea typeface="+mn-ea"/>
                <a:cs typeface="+mn-cs"/>
              </a:rPr>
              <a:t>numeric</a:t>
            </a:r>
            <a:r>
              <a:rPr lang="zh-CN" altLang="en-US" sz="1200" kern="1200" dirty="0" smtClean="0">
                <a:solidFill>
                  <a:schemeClr val="tx1"/>
                </a:solidFill>
                <a:effectLst/>
                <a:latin typeface="+mn-lt"/>
                <a:ea typeface="+mn-ea"/>
                <a:cs typeface="+mn-cs"/>
              </a:rPr>
              <a:t>的特征，而二阶特征使用的是一阶特征的</a:t>
            </a:r>
            <a:r>
              <a:rPr lang="en-US" sz="1200" kern="1200" dirty="0" smtClean="0">
                <a:solidFill>
                  <a:schemeClr val="tx1"/>
                </a:solidFill>
                <a:effectLst/>
                <a:latin typeface="+mn-lt"/>
                <a:ea typeface="+mn-ea"/>
                <a:cs typeface="+mn-cs"/>
              </a:rPr>
              <a:t>embedding </a:t>
            </a:r>
            <a:r>
              <a:rPr lang="en-US" sz="1200" kern="1200" dirty="0" err="1" smtClean="0">
                <a:solidFill>
                  <a:schemeClr val="tx1"/>
                </a:solidFill>
                <a:effectLst/>
                <a:latin typeface="+mn-lt"/>
                <a:ea typeface="+mn-ea"/>
                <a:cs typeface="+mn-cs"/>
              </a:rPr>
              <a:t>densor</a:t>
            </a:r>
            <a:r>
              <a:rPr lang="zh-CN" altLang="en-US" sz="1200" kern="1200" dirty="0" smtClean="0">
                <a:solidFill>
                  <a:schemeClr val="tx1"/>
                </a:solidFill>
                <a:effectLst/>
                <a:latin typeface="+mn-lt"/>
                <a:ea typeface="+mn-ea"/>
                <a:cs typeface="+mn-cs"/>
              </a:rPr>
              <a:t>向量做内积来表示特征交叉。（</a:t>
            </a:r>
            <a:r>
              <a:rPr lang="zh-CN" altLang="en-US" sz="1200" b="1" kern="1200" dirty="0" smtClean="0">
                <a:solidFill>
                  <a:schemeClr val="tx1"/>
                </a:solidFill>
                <a:effectLst/>
                <a:latin typeface="+mn-lt"/>
                <a:ea typeface="+mn-ea"/>
                <a:cs typeface="+mn-cs"/>
              </a:rPr>
              <a:t>这里的特征不像很多网上的人说的都是</a:t>
            </a:r>
            <a:r>
              <a:rPr lang="en-US" sz="1200" b="1" kern="1200" dirty="0" smtClean="0">
                <a:solidFill>
                  <a:schemeClr val="tx1"/>
                </a:solidFill>
                <a:effectLst/>
                <a:latin typeface="+mn-lt"/>
                <a:ea typeface="+mn-ea"/>
                <a:cs typeface="+mn-cs"/>
              </a:rPr>
              <a:t>one-hot</a:t>
            </a:r>
            <a:r>
              <a:rPr lang="zh-CN" altLang="en-US" sz="1200" b="1" kern="1200" dirty="0" smtClean="0">
                <a:solidFill>
                  <a:schemeClr val="tx1"/>
                </a:solidFill>
                <a:effectLst/>
                <a:latin typeface="+mn-lt"/>
                <a:ea typeface="+mn-ea"/>
                <a:cs typeface="+mn-cs"/>
              </a:rPr>
              <a:t>的特征</a:t>
            </a:r>
            <a:r>
              <a:rPr lang="zh-CN" altLang="en-US" sz="1200" kern="1200" dirty="0" smtClean="0">
                <a:solidFill>
                  <a:schemeClr val="tx1"/>
                </a:solidFill>
                <a:effectLst/>
                <a:latin typeface="+mn-lt"/>
                <a:ea typeface="+mn-ea"/>
                <a:cs typeface="+mn-cs"/>
              </a:rPr>
              <a:t>，看上面的代码实现压根就没有使用</a:t>
            </a:r>
            <a:r>
              <a:rPr lang="en-US" sz="1200" kern="1200" dirty="0" smtClean="0">
                <a:solidFill>
                  <a:schemeClr val="tx1"/>
                </a:solidFill>
                <a:effectLst/>
                <a:latin typeface="+mn-lt"/>
                <a:ea typeface="+mn-ea"/>
                <a:cs typeface="+mn-cs"/>
              </a:rPr>
              <a:t>one-hot</a:t>
            </a:r>
            <a:r>
              <a:rPr lang="zh-CN" altLang="en-US" sz="1200" kern="1200" dirty="0" smtClean="0">
                <a:solidFill>
                  <a:schemeClr val="tx1"/>
                </a:solidFill>
                <a:effectLst/>
                <a:latin typeface="+mn-lt"/>
                <a:ea typeface="+mn-ea"/>
                <a:cs typeface="+mn-cs"/>
              </a:rPr>
              <a:t>，通过使用</a:t>
            </a:r>
            <a:r>
              <a:rPr lang="en-US" sz="1200" kern="1200" dirty="0" smtClean="0">
                <a:solidFill>
                  <a:schemeClr val="tx1"/>
                </a:solidFill>
                <a:effectLst/>
                <a:latin typeface="+mn-lt"/>
                <a:ea typeface="+mn-ea"/>
                <a:cs typeface="+mn-cs"/>
              </a:rPr>
              <a:t>feature index</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feature value</a:t>
            </a:r>
            <a:r>
              <a:rPr lang="zh-CN" altLang="en-US" sz="1200" kern="1200" dirty="0" smtClean="0">
                <a:solidFill>
                  <a:schemeClr val="tx1"/>
                </a:solidFill>
                <a:effectLst/>
                <a:latin typeface="+mn-lt"/>
                <a:ea typeface="+mn-ea"/>
                <a:cs typeface="+mn-cs"/>
              </a:rPr>
              <a:t>来做</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的。区别与</a:t>
            </a:r>
            <a:r>
              <a:rPr lang="en-US" sz="1200" kern="1200" dirty="0" smtClean="0">
                <a:solidFill>
                  <a:schemeClr val="tx1"/>
                </a:solidFill>
                <a:effectLst/>
                <a:latin typeface="+mn-lt"/>
                <a:ea typeface="+mn-ea"/>
                <a:cs typeface="+mn-cs"/>
              </a:rPr>
              <a:t>WDL</a:t>
            </a:r>
            <a:r>
              <a:rPr lang="zh-CN" altLang="en-US" sz="1200" kern="1200" dirty="0" smtClean="0">
                <a:solidFill>
                  <a:schemeClr val="tx1"/>
                </a:solidFill>
                <a:effectLst/>
                <a:latin typeface="+mn-lt"/>
                <a:ea typeface="+mn-ea"/>
                <a:cs typeface="+mn-cs"/>
              </a:rPr>
              <a:t>中</a:t>
            </a:r>
            <a:r>
              <a:rPr lang="en-US" sz="1200" kern="1200" dirty="0" err="1" smtClean="0">
                <a:solidFill>
                  <a:schemeClr val="tx1"/>
                </a:solidFill>
                <a:effectLst/>
                <a:latin typeface="+mn-lt"/>
                <a:ea typeface="+mn-ea"/>
                <a:cs typeface="+mn-cs"/>
              </a:rPr>
              <a:t>tf</a:t>
            </a:r>
            <a:r>
              <a:rPr lang="zh-CN" altLang="en-US" sz="1200" kern="1200" dirty="0" smtClean="0">
                <a:solidFill>
                  <a:schemeClr val="tx1"/>
                </a:solidFill>
                <a:effectLst/>
                <a:latin typeface="+mn-lt"/>
                <a:ea typeface="+mn-ea"/>
                <a:cs typeface="+mn-cs"/>
              </a:rPr>
              <a:t>的使用的</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特征列的方式（每个</a:t>
            </a:r>
            <a:r>
              <a:rPr lang="en-US" sz="1200" kern="1200" dirty="0" smtClean="0">
                <a:solidFill>
                  <a:schemeClr val="tx1"/>
                </a:solidFill>
                <a:effectLst/>
                <a:latin typeface="+mn-lt"/>
                <a:ea typeface="+mn-ea"/>
                <a:cs typeface="+mn-cs"/>
              </a:rPr>
              <a:t>embedding feature </a:t>
            </a:r>
            <a:r>
              <a:rPr lang="en-US" sz="1200" kern="1200" dirty="0" err="1" smtClean="0">
                <a:solidFill>
                  <a:schemeClr val="tx1"/>
                </a:solidFill>
                <a:effectLst/>
                <a:latin typeface="+mn-lt"/>
                <a:ea typeface="+mn-ea"/>
                <a:cs typeface="+mn-cs"/>
              </a:rPr>
              <a:t>cloumn</a:t>
            </a:r>
            <a:r>
              <a:rPr lang="zh-CN" altLang="en-US" sz="1200" kern="1200" dirty="0" smtClean="0">
                <a:solidFill>
                  <a:schemeClr val="tx1"/>
                </a:solidFill>
                <a:effectLst/>
                <a:latin typeface="+mn-lt"/>
                <a:ea typeface="+mn-ea"/>
                <a:cs typeface="+mn-cs"/>
              </a:rPr>
              <a:t>用一个</a:t>
            </a:r>
            <a:r>
              <a:rPr lang="en-US" sz="1200" kern="1200" dirty="0" smtClean="0">
                <a:solidFill>
                  <a:schemeClr val="tx1"/>
                </a:solidFill>
                <a:effectLst/>
                <a:latin typeface="+mn-lt"/>
                <a:ea typeface="+mn-ea"/>
                <a:cs typeface="+mn-cs"/>
              </a:rPr>
              <a:t>embedding table</a:t>
            </a:r>
            <a:r>
              <a:rPr lang="zh-CN" altLang="en-US" sz="1200" kern="1200" dirty="0" smtClean="0">
                <a:solidFill>
                  <a:schemeClr val="tx1"/>
                </a:solidFill>
                <a:effectLst/>
                <a:latin typeface="+mn-lt"/>
                <a:ea typeface="+mn-ea"/>
                <a:cs typeface="+mn-cs"/>
              </a:rPr>
              <a:t>），该作者的实现是一种很新颖的实现。该实现把连续变量直接做</a:t>
            </a:r>
            <a:r>
              <a:rPr lang="en-US" sz="1200" kern="1200" dirty="0" smtClean="0">
                <a:solidFill>
                  <a:schemeClr val="tx1"/>
                </a:solidFill>
                <a:effectLst/>
                <a:latin typeface="+mn-lt"/>
                <a:ea typeface="+mn-ea"/>
                <a:cs typeface="+mn-cs"/>
              </a:rPr>
              <a:t>embedding</a:t>
            </a:r>
            <a:r>
              <a:rPr lang="zh-CN" altLang="en-US" sz="1200" kern="1200" dirty="0" smtClean="0">
                <a:solidFill>
                  <a:schemeClr val="tx1"/>
                </a:solidFill>
                <a:effectLst/>
                <a:latin typeface="+mn-lt"/>
                <a:ea typeface="+mn-ea"/>
                <a:cs typeface="+mn-cs"/>
              </a:rPr>
              <a:t>，并且和</a:t>
            </a:r>
            <a:r>
              <a:rPr lang="en-US" sz="1200" kern="1200" dirty="0" smtClean="0">
                <a:solidFill>
                  <a:schemeClr val="tx1"/>
                </a:solidFill>
                <a:effectLst/>
                <a:latin typeface="+mn-lt"/>
                <a:ea typeface="+mn-ea"/>
                <a:cs typeface="+mn-cs"/>
              </a:rPr>
              <a:t>category</a:t>
            </a:r>
            <a:r>
              <a:rPr lang="zh-CN" altLang="en-US" sz="1200" kern="1200" dirty="0" smtClean="0">
                <a:solidFill>
                  <a:schemeClr val="tx1"/>
                </a:solidFill>
                <a:effectLst/>
                <a:latin typeface="+mn-lt"/>
                <a:ea typeface="+mn-ea"/>
                <a:cs typeface="+mn-cs"/>
              </a:rPr>
              <a:t>的特征一起在一个</a:t>
            </a:r>
            <a:r>
              <a:rPr lang="en-US" sz="1200" kern="1200" dirty="0" smtClean="0">
                <a:solidFill>
                  <a:schemeClr val="tx1"/>
                </a:solidFill>
                <a:effectLst/>
                <a:latin typeface="+mn-lt"/>
                <a:ea typeface="+mn-ea"/>
                <a:cs typeface="+mn-cs"/>
              </a:rPr>
              <a:t>embedding table</a:t>
            </a:r>
            <a:r>
              <a:rPr lang="zh-CN" altLang="en-US" sz="1200" kern="1200" dirty="0" smtClean="0">
                <a:solidFill>
                  <a:schemeClr val="tx1"/>
                </a:solidFill>
                <a:effectLst/>
                <a:latin typeface="+mn-lt"/>
                <a:ea typeface="+mn-ea"/>
                <a:cs typeface="+mn-cs"/>
              </a:rPr>
              <a:t>中。）</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30</a:t>
            </a:fld>
            <a:endParaRPr lang="en-US"/>
          </a:p>
        </p:txBody>
      </p:sp>
    </p:spTree>
    <p:extLst>
      <p:ext uri="{BB962C8B-B14F-4D97-AF65-F5344CB8AC3E}">
        <p14:creationId xmlns:p14="http://schemas.microsoft.com/office/powerpoint/2010/main" val="91436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个性化推荐系统参考：</a:t>
            </a:r>
            <a:r>
              <a:rPr lang="en-US" altLang="zh-CN" dirty="0" smtClean="0"/>
              <a:t>https://cloud.tencent.com/developer/article/1104303</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31</a:t>
            </a:fld>
            <a:endParaRPr lang="en-US"/>
          </a:p>
        </p:txBody>
      </p:sp>
    </p:spTree>
    <p:extLst>
      <p:ext uri="{BB962C8B-B14F-4D97-AF65-F5344CB8AC3E}">
        <p14:creationId xmlns:p14="http://schemas.microsoft.com/office/powerpoint/2010/main" val="219955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https://medium.com/netflix-techblog/netflix-recommendations-beyond-the-5-stars-part-2-d9b96aa399f5</a:t>
            </a:r>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36</a:t>
            </a:fld>
            <a:endParaRPr lang="en-US"/>
          </a:p>
        </p:txBody>
      </p:sp>
    </p:spTree>
    <p:extLst>
      <p:ext uri="{BB962C8B-B14F-4D97-AF65-F5344CB8AC3E}">
        <p14:creationId xmlns:p14="http://schemas.microsoft.com/office/powerpoint/2010/main" val="1868862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https://dl.acm.org/citation.cfm?id=2843948</a:t>
            </a:r>
          </a:p>
          <a:p>
            <a:endParaRPr lang="en-US" dirty="0" smtClean="0"/>
          </a:p>
          <a:p>
            <a:r>
              <a:rPr lang="en-US" dirty="0" smtClean="0"/>
              <a:t>https://medium.com/netflix-techblog/netflix-recommendations-beyond-the-5-stars-part-1-55838468f429</a:t>
            </a:r>
          </a:p>
          <a:p>
            <a:r>
              <a:rPr lang="en-US" dirty="0" smtClean="0"/>
              <a:t>https://medium.com/netflix-techblog/netflix-recommendations-beyond-the-5-stars-part-2-d9b96aa399f5</a:t>
            </a:r>
          </a:p>
          <a:p>
            <a:endParaRPr lang="en-US" dirty="0" smtClean="0"/>
          </a:p>
          <a:p>
            <a:r>
              <a:rPr lang="en-US" dirty="0" smtClean="0"/>
              <a:t>https://medium.com/netflix-techblog/whats-trending-on-netflix-f00b4b037f61</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38</a:t>
            </a:fld>
            <a:endParaRPr lang="en-US"/>
          </a:p>
        </p:txBody>
      </p:sp>
    </p:spTree>
    <p:extLst>
      <p:ext uri="{BB962C8B-B14F-4D97-AF65-F5344CB8AC3E}">
        <p14:creationId xmlns:p14="http://schemas.microsoft.com/office/powerpoint/2010/main" val="752043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https://medium.com/netflix-techblog/learning-a-personalized-homepage-aa8ec670359a</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一文读懂</a:t>
            </a:r>
            <a:r>
              <a:rPr lang="en-US" sz="1200" kern="1200" dirty="0" smtClean="0">
                <a:solidFill>
                  <a:schemeClr val="tx1"/>
                </a:solidFill>
                <a:effectLst/>
                <a:latin typeface="+mn-lt"/>
                <a:ea typeface="+mn-ea"/>
                <a:cs typeface="+mn-cs"/>
              </a:rPr>
              <a:t> Netflix </a:t>
            </a:r>
            <a:r>
              <a:rPr lang="zh-CN" altLang="en-US" sz="1200" kern="1200" dirty="0" smtClean="0">
                <a:solidFill>
                  <a:schemeClr val="tx1"/>
                </a:solidFill>
                <a:effectLst/>
                <a:latin typeface="+mn-lt"/>
                <a:ea typeface="+mn-ea"/>
                <a:cs typeface="+mn-cs"/>
              </a:rPr>
              <a:t>的推荐探索策略</a:t>
            </a:r>
            <a:r>
              <a:rPr lang="en-US" sz="1200" kern="1200" dirty="0" smtClean="0">
                <a:solidFill>
                  <a:schemeClr val="tx1"/>
                </a:solidFill>
                <a:effectLst/>
                <a:latin typeface="+mn-lt"/>
                <a:ea typeface="+mn-ea"/>
                <a:cs typeface="+mn-cs"/>
              </a:rPr>
              <a:t> Contextual Bandits</a:t>
            </a:r>
            <a:r>
              <a:rPr lang="zh-CN" altLang="en-US" sz="1200"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推荐</a:t>
            </a:r>
            <a:r>
              <a:rPr lang="zh-CN" alt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hlinkClick r:id="rId3"/>
              </a:rPr>
              <a:t>https://blog.csdn.net/qq_40027052/article/details/79013716</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40</a:t>
            </a:fld>
            <a:endParaRPr lang="en-US"/>
          </a:p>
        </p:txBody>
      </p:sp>
    </p:spTree>
    <p:extLst>
      <p:ext uri="{BB962C8B-B14F-4D97-AF65-F5344CB8AC3E}">
        <p14:creationId xmlns:p14="http://schemas.microsoft.com/office/powerpoint/2010/main" val="382439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参考：</a:t>
            </a:r>
            <a:r>
              <a:rPr lang="en-US" sz="1200" u="sng" kern="1200" dirty="0" smtClean="0">
                <a:solidFill>
                  <a:schemeClr val="tx1"/>
                </a:solidFill>
                <a:effectLst/>
                <a:latin typeface="+mn-lt"/>
                <a:ea typeface="+mn-ea"/>
                <a:cs typeface="+mn-cs"/>
                <a:hlinkClick r:id="rId3"/>
              </a:rPr>
              <a:t>https://zhuanlan.zhihu.com/p/58160982</a:t>
            </a:r>
            <a:endParaRPr lang="en-US" sz="120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44</a:t>
            </a:fld>
            <a:endParaRPr lang="en-US"/>
          </a:p>
        </p:txBody>
      </p:sp>
    </p:spTree>
    <p:extLst>
      <p:ext uri="{BB962C8B-B14F-4D97-AF65-F5344CB8AC3E}">
        <p14:creationId xmlns:p14="http://schemas.microsoft.com/office/powerpoint/2010/main" val="2464365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https://www.infoq.cn/article/2013/04/netflix-ml-architecture/</a:t>
            </a:r>
          </a:p>
          <a:p>
            <a:r>
              <a:rPr lang="en-US" sz="1200" u="sng" kern="1200" dirty="0" smtClean="0">
                <a:solidFill>
                  <a:schemeClr val="tx1"/>
                </a:solidFill>
                <a:effectLst/>
                <a:latin typeface="+mn-lt"/>
                <a:ea typeface="+mn-ea"/>
                <a:cs typeface="+mn-cs"/>
                <a:hlinkClick r:id="rId3"/>
              </a:rPr>
              <a:t>http://www.10tiao.com/html/773/201805/2247487797/1.html</a:t>
            </a:r>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https://medium.com/netflix-techblog/system-architectures-for-personalization-and-recommendation-e081aa94b5d8</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45</a:t>
            </a:fld>
            <a:endParaRPr lang="en-US"/>
          </a:p>
        </p:txBody>
      </p:sp>
    </p:spTree>
    <p:extLst>
      <p:ext uri="{BB962C8B-B14F-4D97-AF65-F5344CB8AC3E}">
        <p14:creationId xmlns:p14="http://schemas.microsoft.com/office/powerpoint/2010/main" val="361469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pairwise</a:t>
            </a:r>
            <a:r>
              <a:rPr lang="zh-CN" altLang="en-US" sz="1200" kern="1200" dirty="0" smtClean="0">
                <a:solidFill>
                  <a:schemeClr val="tx1"/>
                </a:solidFill>
                <a:effectLst/>
                <a:latin typeface="+mn-lt"/>
                <a:ea typeface="+mn-ea"/>
                <a:cs typeface="+mn-cs"/>
              </a:rPr>
              <a:t>的算法：训练数据标注的是一对文档与</a:t>
            </a:r>
            <a:r>
              <a:rPr lang="en-US" sz="1200" kern="1200" dirty="0" smtClean="0">
                <a:solidFill>
                  <a:schemeClr val="tx1"/>
                </a:solidFill>
                <a:effectLst/>
                <a:latin typeface="+mn-lt"/>
                <a:ea typeface="+mn-ea"/>
                <a:cs typeface="+mn-cs"/>
              </a:rPr>
              <a:t>query</a:t>
            </a:r>
            <a:r>
              <a:rPr lang="zh-CN" altLang="en-US" sz="1200" kern="1200" dirty="0" smtClean="0">
                <a:solidFill>
                  <a:schemeClr val="tx1"/>
                </a:solidFill>
                <a:effectLst/>
                <a:latin typeface="+mn-lt"/>
                <a:ea typeface="+mn-ea"/>
                <a:cs typeface="+mn-cs"/>
              </a:rPr>
              <a:t>相关度大小的顺序比如单个样本的形式为</a:t>
            </a:r>
            <a:r>
              <a:rPr lang="en-US" sz="1200" kern="1200" dirty="0" smtClean="0">
                <a:solidFill>
                  <a:schemeClr val="tx1"/>
                </a:solidFill>
                <a:effectLst/>
                <a:latin typeface="+mn-lt"/>
                <a:ea typeface="+mn-ea"/>
                <a:cs typeface="+mn-cs"/>
              </a:rPr>
              <a:t>(x1, x2, y)</a:t>
            </a:r>
            <a:r>
              <a:rPr lang="zh-CN" altLang="en-US" sz="1200" kern="1200" dirty="0" smtClean="0">
                <a:solidFill>
                  <a:schemeClr val="tx1"/>
                </a:solidFill>
                <a:effectLst/>
                <a:latin typeface="+mn-lt"/>
                <a:ea typeface="+mn-ea"/>
                <a:cs typeface="+mn-cs"/>
              </a:rPr>
              <a:t>，那么就可以通过把样本转换为</a:t>
            </a:r>
            <a:r>
              <a:rPr lang="en-US" sz="1200" kern="1200" dirty="0" smtClean="0">
                <a:solidFill>
                  <a:schemeClr val="tx1"/>
                </a:solidFill>
                <a:effectLst/>
                <a:latin typeface="+mn-lt"/>
                <a:ea typeface="+mn-ea"/>
                <a:cs typeface="+mn-cs"/>
              </a:rPr>
              <a:t>(x1-x2, y)</a:t>
            </a:r>
            <a:r>
              <a:rPr lang="zh-CN" altLang="en-US" sz="1200" kern="1200" dirty="0" smtClean="0">
                <a:solidFill>
                  <a:schemeClr val="tx1"/>
                </a:solidFill>
                <a:effectLst/>
                <a:latin typeface="+mn-lt"/>
                <a:ea typeface="+mn-ea"/>
                <a:cs typeface="+mn-cs"/>
              </a:rPr>
              <a:t>转换为二分类问题。当</a:t>
            </a:r>
            <a:r>
              <a:rPr lang="en-US" sz="1200" kern="1200" dirty="0" smtClean="0">
                <a:solidFill>
                  <a:schemeClr val="tx1"/>
                </a:solidFill>
                <a:effectLst/>
                <a:latin typeface="+mn-lt"/>
                <a:ea typeface="+mn-ea"/>
                <a:cs typeface="+mn-cs"/>
              </a:rPr>
              <a:t>x1</a:t>
            </a:r>
            <a:r>
              <a:rPr lang="zh-CN" altLang="en-US" sz="1200" kern="1200" dirty="0" smtClean="0">
                <a:solidFill>
                  <a:schemeClr val="tx1"/>
                </a:solidFill>
                <a:effectLst/>
                <a:latin typeface="+mn-lt"/>
                <a:ea typeface="+mn-ea"/>
                <a:cs typeface="+mn-cs"/>
              </a:rPr>
              <a:t>与</a:t>
            </a:r>
            <a:r>
              <a:rPr lang="en-US" sz="1200" kern="1200" dirty="0" smtClean="0">
                <a:solidFill>
                  <a:schemeClr val="tx1"/>
                </a:solidFill>
                <a:effectLst/>
                <a:latin typeface="+mn-lt"/>
                <a:ea typeface="+mn-ea"/>
                <a:cs typeface="+mn-cs"/>
              </a:rPr>
              <a:t>query</a:t>
            </a:r>
            <a:r>
              <a:rPr lang="zh-CN" altLang="en-US" sz="1200" kern="1200" dirty="0" smtClean="0">
                <a:solidFill>
                  <a:schemeClr val="tx1"/>
                </a:solidFill>
                <a:effectLst/>
                <a:latin typeface="+mn-lt"/>
                <a:ea typeface="+mn-ea"/>
                <a:cs typeface="+mn-cs"/>
              </a:rPr>
              <a:t>的相关度更高时，</a:t>
            </a:r>
            <a:r>
              <a:rPr lang="en-US"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设置为</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，否则设置为</a:t>
            </a:r>
            <a:r>
              <a:rPr lang="en-US" sz="1200" kern="1200" dirty="0" smtClean="0">
                <a:solidFill>
                  <a:schemeClr val="tx1"/>
                </a:solidFill>
                <a:effectLst/>
                <a:latin typeface="+mn-lt"/>
                <a:ea typeface="+mn-ea"/>
                <a:cs typeface="+mn-cs"/>
              </a:rPr>
              <a:t>-1.</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a:t>
            </a:fld>
            <a:endParaRPr lang="en-US"/>
          </a:p>
        </p:txBody>
      </p:sp>
    </p:spTree>
    <p:extLst>
      <p:ext uri="{BB962C8B-B14F-4D97-AF65-F5344CB8AC3E}">
        <p14:creationId xmlns:p14="http://schemas.microsoft.com/office/powerpoint/2010/main" val="220116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8</a:t>
            </a:fld>
            <a:endParaRPr lang="en-US"/>
          </a:p>
        </p:txBody>
      </p:sp>
    </p:spTree>
    <p:extLst>
      <p:ext uri="{BB962C8B-B14F-4D97-AF65-F5344CB8AC3E}">
        <p14:creationId xmlns:p14="http://schemas.microsoft.com/office/powerpoint/2010/main" val="358165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https://blog.csdn.net/Joenyye/article/details/80902717</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9</a:t>
            </a:fld>
            <a:endParaRPr lang="en-US"/>
          </a:p>
        </p:txBody>
      </p:sp>
    </p:spTree>
    <p:extLst>
      <p:ext uri="{BB962C8B-B14F-4D97-AF65-F5344CB8AC3E}">
        <p14:creationId xmlns:p14="http://schemas.microsoft.com/office/powerpoint/2010/main" val="96118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基于内容的推荐参考：</a:t>
            </a:r>
            <a:r>
              <a:rPr lang="en-US" altLang="zh-CN" dirty="0" smtClean="0"/>
              <a:t>https://blog.csdn.net/nicajonh/article/details/79657317</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上文中提到的“</a:t>
            </a:r>
            <a:r>
              <a:rPr lang="zh-CN" altLang="en-US" sz="1200" b="0" kern="1200" dirty="0" smtClean="0">
                <a:solidFill>
                  <a:schemeClr val="tx1"/>
                </a:solidFill>
                <a:effectLst/>
                <a:latin typeface="+mn-lt"/>
                <a:ea typeface="+mn-ea"/>
                <a:cs typeface="+mn-cs"/>
              </a:rPr>
              <a:t>兴趣迁移</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衰减机制</a:t>
            </a:r>
            <a:r>
              <a:rPr lang="zh-CN" altLang="en-US" dirty="0" smtClean="0"/>
              <a:t>”其实是对用户画像中的基于关键词兴趣画像的处理，严格的说和基于内容的推荐没有什么关系。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关于用户喜好关键词表的建立以及维护和衰减机制可以参考：</a:t>
            </a:r>
            <a:r>
              <a:rPr lang="en-US" altLang="zh-CN" b="0" dirty="0" smtClean="0"/>
              <a:t>https://blog.csdn.net/qq_40006058/article/details/83477866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这里是以新闻推荐为例，我们为每个用户在数据库里维持一个</a:t>
            </a:r>
            <a:r>
              <a:rPr lang="en-US" altLang="zh-CN" b="0" dirty="0" smtClean="0"/>
              <a:t>map</a:t>
            </a:r>
            <a:r>
              <a:rPr lang="zh-CN" altLang="en-US" b="0" dirty="0" smtClean="0"/>
              <a:t>，这个</a:t>
            </a:r>
            <a:r>
              <a:rPr lang="en-US" altLang="zh-CN" b="0" dirty="0" smtClean="0"/>
              <a:t>map</a:t>
            </a:r>
            <a:r>
              <a:rPr lang="zh-CN" altLang="en-US" b="0" dirty="0" smtClean="0"/>
              <a:t>里放的都是“用户喜好的关键词</a:t>
            </a:r>
            <a:r>
              <a:rPr lang="en-US" altLang="zh-CN" b="0" dirty="0" smtClean="0"/>
              <a:t>-</a:t>
            </a:r>
            <a:r>
              <a:rPr lang="zh-CN" altLang="en-US" b="0" dirty="0" smtClean="0"/>
              <a:t>喜好程度”这样的</a:t>
            </a:r>
            <a:r>
              <a:rPr lang="en-US" altLang="zh-CN" b="0" dirty="0" smtClean="0"/>
              <a:t>Key-Value</a:t>
            </a:r>
            <a:r>
              <a:rPr lang="zh-CN" altLang="en-US" b="0" dirty="0" smtClean="0"/>
              <a:t>对。而这个</a:t>
            </a:r>
            <a:r>
              <a:rPr lang="en-US" altLang="zh-CN" b="0" dirty="0" smtClean="0"/>
              <a:t>map</a:t>
            </a:r>
            <a:r>
              <a:rPr lang="zh-CN" altLang="en-US" b="0" dirty="0" smtClean="0"/>
              <a:t>最开始当然是空的，而从任意时刻开始，我们可以开始跟踪某用户的浏览行为，每当该用户新浏览了一条新闻，我们就把该新闻的“关键词</a:t>
            </a:r>
            <a:r>
              <a:rPr lang="en-US" altLang="zh-CN" b="0" dirty="0" smtClean="0"/>
              <a:t>-TFIDF</a:t>
            </a:r>
            <a:r>
              <a:rPr lang="zh-CN" altLang="en-US" b="0" dirty="0" smtClean="0"/>
              <a:t>值”“插入”到该用户的喜好关键词表中。当然这个“插入”要考虑关键词表里已经预先有了某预插入的关键词的情况，那么在这个基础上，我们可以将预插入的关键词的</a:t>
            </a:r>
            <a:r>
              <a:rPr lang="en-US" altLang="zh-CN" b="0" dirty="0" smtClean="0"/>
              <a:t>TFIDF</a:t>
            </a:r>
            <a:r>
              <a:rPr lang="zh-CN" altLang="en-US" b="0" dirty="0" smtClean="0"/>
              <a:t>值直接和词表里的值加起来。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dirty="0" smtClean="0"/>
          </a:p>
          <a:p>
            <a:r>
              <a:rPr lang="zh-CN" altLang="en-US" dirty="0" smtClean="0"/>
              <a:t>利用影片的流派特征</a:t>
            </a:r>
            <a:r>
              <a:rPr lang="en-US" altLang="zh-CN" dirty="0" smtClean="0"/>
              <a:t>(</a:t>
            </a:r>
            <a:r>
              <a:rPr lang="zh-CN" altLang="en-US" dirty="0" smtClean="0"/>
              <a:t>可以是多流派</a:t>
            </a:r>
            <a:r>
              <a:rPr lang="en-US" altLang="zh-CN" dirty="0" smtClean="0"/>
              <a:t>)</a:t>
            </a:r>
            <a:r>
              <a:rPr lang="zh-CN" altLang="en-US" dirty="0" smtClean="0"/>
              <a:t>来进行基于内容的推荐可以参考：</a:t>
            </a:r>
            <a:r>
              <a:rPr lang="en-US" altLang="zh-CN" dirty="0" smtClean="0"/>
              <a:t>https://blog.csdn.net/Joenyye/article/details/80912909</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10</a:t>
            </a:fld>
            <a:endParaRPr lang="en-US"/>
          </a:p>
        </p:txBody>
      </p:sp>
    </p:spTree>
    <p:extLst>
      <p:ext uri="{BB962C8B-B14F-4D97-AF65-F5344CB8AC3E}">
        <p14:creationId xmlns:p14="http://schemas.microsoft.com/office/powerpoint/2010/main" val="345463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12</a:t>
            </a:fld>
            <a:endParaRPr lang="en-US"/>
          </a:p>
        </p:txBody>
      </p:sp>
    </p:spTree>
    <p:extLst>
      <p:ext uri="{BB962C8B-B14F-4D97-AF65-F5344CB8AC3E}">
        <p14:creationId xmlns:p14="http://schemas.microsoft.com/office/powerpoint/2010/main" val="424691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err="1" smtClean="0"/>
              <a:t>UserCF</a:t>
            </a:r>
            <a:r>
              <a:rPr lang="zh-CN" altLang="en-US" dirty="0" smtClean="0"/>
              <a:t>参考：</a:t>
            </a:r>
            <a:r>
              <a:rPr lang="en-US" altLang="zh-CN" dirty="0" smtClean="0"/>
              <a:t>https://blog.csdn.net/anryyang/article/details/23563237</a:t>
            </a:r>
          </a:p>
          <a:p>
            <a:r>
              <a:rPr lang="zh-CN" altLang="en-US" dirty="0" smtClean="0"/>
              <a:t>代码实现参考：</a:t>
            </a:r>
            <a:r>
              <a:rPr lang="en-US" altLang="zh-CN" dirty="0" smtClean="0"/>
              <a:t>https://www.jianshu.com/p/45c9010a3083</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关于今日头条推荐系统的揭秘（</a:t>
            </a:r>
            <a:r>
              <a:rPr lang="zh-CN" altLang="en-US" sz="1200" b="1" kern="1200" dirty="0" smtClean="0">
                <a:solidFill>
                  <a:schemeClr val="tx1"/>
                </a:solidFill>
                <a:effectLst/>
                <a:latin typeface="+mn-lt"/>
                <a:ea typeface="+mn-ea"/>
                <a:cs typeface="+mn-cs"/>
              </a:rPr>
              <a:t>推荐</a:t>
            </a:r>
            <a:r>
              <a:rPr lang="zh-CN" alt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hlinkClick r:id="rId3"/>
              </a:rPr>
              <a:t>http://os.51cto.com/art/201801/564100.htm</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13</a:t>
            </a:fld>
            <a:endParaRPr lang="en-US"/>
          </a:p>
        </p:txBody>
      </p:sp>
    </p:spTree>
    <p:extLst>
      <p:ext uri="{BB962C8B-B14F-4D97-AF65-F5344CB8AC3E}">
        <p14:creationId xmlns:p14="http://schemas.microsoft.com/office/powerpoint/2010/main" val="69192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ItemCF</a:t>
            </a:r>
            <a:r>
              <a:rPr lang="zh-CN" altLang="en-US" dirty="0" smtClean="0"/>
              <a:t>的实现</a:t>
            </a:r>
            <a:r>
              <a:rPr lang="en-US" altLang="zh-CN" dirty="0" smtClean="0"/>
              <a:t>demo</a:t>
            </a:r>
            <a:r>
              <a:rPr lang="zh-CN" altLang="en-US" dirty="0" smtClean="0"/>
              <a:t>参考（</a:t>
            </a:r>
            <a:r>
              <a:rPr lang="zh-CN" altLang="en-US" b="1" dirty="0" smtClean="0"/>
              <a:t>推荐</a:t>
            </a:r>
            <a:r>
              <a:rPr lang="zh-CN" altLang="en-US" dirty="0" smtClean="0"/>
              <a:t>）：</a:t>
            </a:r>
            <a:r>
              <a:rPr lang="en-US" altLang="zh-CN" dirty="0" smtClean="0"/>
              <a:t>https://blog.csdn.net/m0_37917271/article/details/82656158</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15</a:t>
            </a:fld>
            <a:endParaRPr lang="en-US"/>
          </a:p>
        </p:txBody>
      </p:sp>
    </p:spTree>
    <p:extLst>
      <p:ext uri="{BB962C8B-B14F-4D97-AF65-F5344CB8AC3E}">
        <p14:creationId xmlns:p14="http://schemas.microsoft.com/office/powerpoint/2010/main" val="358072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99227-06CE-4799-A4E2-8459228EB09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17070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99227-06CE-4799-A4E2-8459228EB09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835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99227-06CE-4799-A4E2-8459228EB09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17759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99227-06CE-4799-A4E2-8459228EB09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935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99227-06CE-4799-A4E2-8459228EB09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0887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99227-06CE-4799-A4E2-8459228EB09F}"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6093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99227-06CE-4799-A4E2-8459228EB09F}"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88323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99227-06CE-4799-A4E2-8459228EB09F}"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723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99227-06CE-4799-A4E2-8459228EB09F}"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26903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59130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2825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9227-06CE-4799-A4E2-8459228EB09F}" type="datetimeFigureOut">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14696-AC34-4CF1-9741-858D2DAD379B}" type="slidenum">
              <a:rPr lang="en-US" smtClean="0"/>
              <a:t>‹#›</a:t>
            </a:fld>
            <a:endParaRPr lang="en-US"/>
          </a:p>
        </p:txBody>
      </p:sp>
    </p:spTree>
    <p:extLst>
      <p:ext uri="{BB962C8B-B14F-4D97-AF65-F5344CB8AC3E}">
        <p14:creationId xmlns:p14="http://schemas.microsoft.com/office/powerpoint/2010/main" val="387907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zhuanlan.zhihu.com/p/8006933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zhuanlan.zhihu.com/p/80069480"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推荐系统介绍</a:t>
            </a:r>
            <a:endParaRPr lang="en-US" dirty="0"/>
          </a:p>
        </p:txBody>
      </p:sp>
      <p:sp>
        <p:nvSpPr>
          <p:cNvPr id="3" name="Subtitle 2"/>
          <p:cNvSpPr>
            <a:spLocks noGrp="1"/>
          </p:cNvSpPr>
          <p:nvPr>
            <p:ph type="subTitle" idx="1"/>
          </p:nvPr>
        </p:nvSpPr>
        <p:spPr/>
        <p:txBody>
          <a:bodyPr/>
          <a:lstStyle/>
          <a:p>
            <a:r>
              <a:rPr lang="zh-CN" altLang="en-US" dirty="0" smtClean="0"/>
              <a:t>梁宇辉</a:t>
            </a:r>
            <a:r>
              <a:rPr lang="en-US" altLang="zh-CN" dirty="0" smtClean="0"/>
              <a:t>@</a:t>
            </a:r>
            <a:endParaRPr lang="en-US" dirty="0"/>
          </a:p>
        </p:txBody>
      </p:sp>
    </p:spTree>
    <p:extLst>
      <p:ext uri="{BB962C8B-B14F-4D97-AF65-F5344CB8AC3E}">
        <p14:creationId xmlns:p14="http://schemas.microsoft.com/office/powerpoint/2010/main" val="1139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362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28788"/>
            <a:ext cx="10515600" cy="5129212"/>
          </a:xfrm>
        </p:spPr>
        <p:txBody>
          <a:bodyPr>
            <a:normAutofit/>
          </a:bodyPr>
          <a:lstStyle/>
          <a:p>
            <a:r>
              <a:rPr lang="zh-CN" altLang="en-US" dirty="0" smtClean="0"/>
              <a:t>基于内容</a:t>
            </a:r>
            <a:r>
              <a:rPr lang="en-US" altLang="zh-CN" dirty="0" smtClean="0"/>
              <a:t>(content-based</a:t>
            </a:r>
            <a:r>
              <a:rPr lang="zh-CN" altLang="en-US" dirty="0" smtClean="0"/>
              <a:t>，</a:t>
            </a:r>
            <a:r>
              <a:rPr lang="en-US" altLang="zh-CN" dirty="0" smtClean="0"/>
              <a:t>CB)</a:t>
            </a:r>
            <a:r>
              <a:rPr lang="zh-CN" altLang="en-US" dirty="0" smtClean="0"/>
              <a:t>的推荐：</a:t>
            </a:r>
            <a:endParaRPr lang="en-US" altLang="zh-CN" dirty="0" smtClean="0"/>
          </a:p>
          <a:p>
            <a:pPr lvl="1"/>
            <a:r>
              <a:rPr lang="zh-CN" altLang="en-US" dirty="0" smtClean="0"/>
              <a:t>原理是假设用户喜欢和自己</a:t>
            </a:r>
            <a:r>
              <a:rPr lang="zh-CN" altLang="en-US" dirty="0"/>
              <a:t>发生</a:t>
            </a:r>
            <a:r>
              <a:rPr lang="zh-CN" altLang="en-US" dirty="0" smtClean="0"/>
              <a:t>过正向行为的</a:t>
            </a:r>
            <a:r>
              <a:rPr lang="en-US" altLang="zh-CN" dirty="0" smtClean="0"/>
              <a:t>Item</a:t>
            </a:r>
            <a:r>
              <a:rPr lang="zh-CN" altLang="en-US" dirty="0" smtClean="0"/>
              <a:t>在内容上类似的</a:t>
            </a:r>
            <a:r>
              <a:rPr lang="en-US" altLang="zh-CN" dirty="0" smtClean="0"/>
              <a:t>Item</a:t>
            </a:r>
            <a:r>
              <a:rPr lang="zh-CN" altLang="en-US" dirty="0" smtClean="0"/>
              <a:t>。核心是计算</a:t>
            </a:r>
            <a:r>
              <a:rPr lang="en-US" altLang="zh-CN" dirty="0" smtClean="0"/>
              <a:t>Item</a:t>
            </a:r>
            <a:r>
              <a:rPr lang="zh-CN" altLang="en-US" dirty="0" smtClean="0"/>
              <a:t>的内容相似度。该方法可以缓解</a:t>
            </a:r>
            <a:r>
              <a:rPr lang="en-US" altLang="zh-CN" dirty="0" smtClean="0"/>
              <a:t>Item</a:t>
            </a:r>
            <a:r>
              <a:rPr lang="zh-CN" altLang="en-US" dirty="0" smtClean="0"/>
              <a:t>冷启动的问题。</a:t>
            </a:r>
            <a:endParaRPr lang="en-US" altLang="zh-CN" dirty="0" smtClean="0"/>
          </a:p>
          <a:p>
            <a:pPr lvl="1"/>
            <a:r>
              <a:rPr lang="en-US" altLang="zh-CN" dirty="0" smtClean="0"/>
              <a:t> CB</a:t>
            </a:r>
            <a:r>
              <a:rPr lang="zh-CN" altLang="en-US" dirty="0" smtClean="0"/>
              <a:t>的过程一般包括以下三步：</a:t>
            </a:r>
          </a:p>
          <a:p>
            <a:pPr lvl="2"/>
            <a:r>
              <a:rPr lang="en-US" altLang="zh-CN" dirty="0" smtClean="0"/>
              <a:t>Item Representation</a:t>
            </a:r>
            <a:r>
              <a:rPr lang="zh-CN" altLang="en-US" dirty="0" smtClean="0"/>
              <a:t>：为每个</a:t>
            </a:r>
            <a:r>
              <a:rPr lang="en-US" altLang="zh-CN" dirty="0" smtClean="0"/>
              <a:t>item</a:t>
            </a:r>
            <a:r>
              <a:rPr lang="zh-CN" altLang="en-US" dirty="0" smtClean="0"/>
              <a:t>抽取出一些特征来表示此</a:t>
            </a:r>
            <a:r>
              <a:rPr lang="en-US" altLang="zh-CN" dirty="0" smtClean="0"/>
              <a:t>item</a:t>
            </a:r>
            <a:r>
              <a:rPr lang="zh-CN" altLang="en-US" dirty="0" smtClean="0"/>
              <a:t>；</a:t>
            </a:r>
            <a:endParaRPr lang="en-US" altLang="zh-CN" dirty="0" smtClean="0"/>
          </a:p>
          <a:p>
            <a:pPr lvl="3"/>
            <a:r>
              <a:rPr lang="zh-CN" altLang="en-US" dirty="0" smtClean="0"/>
              <a:t>把</a:t>
            </a:r>
            <a:r>
              <a:rPr lang="en-US" altLang="zh-CN" dirty="0" smtClean="0"/>
              <a:t>Item</a:t>
            </a:r>
            <a:r>
              <a:rPr lang="zh-CN" altLang="en-US" dirty="0" smtClean="0"/>
              <a:t>的非结构化数据转化为向量与</a:t>
            </a:r>
            <a:r>
              <a:rPr lang="en-US" altLang="zh-CN" dirty="0" smtClean="0"/>
              <a:t>Item</a:t>
            </a:r>
            <a:r>
              <a:rPr lang="zh-CN" altLang="en-US" dirty="0" smtClean="0"/>
              <a:t>的结构化数据组成一个特征向量。</a:t>
            </a:r>
            <a:endParaRPr lang="en-US" altLang="zh-CN" dirty="0" smtClean="0"/>
          </a:p>
          <a:p>
            <a:pPr lvl="3"/>
            <a:r>
              <a:rPr lang="zh-CN" altLang="en-US" dirty="0"/>
              <a:t>本</a:t>
            </a:r>
            <a:r>
              <a:rPr lang="zh-CN" altLang="en-US" dirty="0" smtClean="0"/>
              <a:t>质上是建模物品画像，可以利用统计方法或者机器学习包括深度学习对</a:t>
            </a:r>
            <a:r>
              <a:rPr lang="en-US" altLang="zh-CN" dirty="0" smtClean="0"/>
              <a:t>Item</a:t>
            </a:r>
            <a:r>
              <a:rPr lang="zh-CN" altLang="en-US" dirty="0" smtClean="0"/>
              <a:t>的特征进行建模。</a:t>
            </a:r>
          </a:p>
          <a:p>
            <a:pPr lvl="2"/>
            <a:r>
              <a:rPr lang="en-US" altLang="zh-CN" dirty="0" smtClean="0"/>
              <a:t>Profile Learning</a:t>
            </a:r>
            <a:r>
              <a:rPr lang="zh-CN" altLang="en-US" dirty="0" smtClean="0"/>
              <a:t>：利用一个用户过去喜欢（及不喜欢）的</a:t>
            </a:r>
            <a:r>
              <a:rPr lang="en-US" altLang="zh-CN" dirty="0" smtClean="0"/>
              <a:t>item</a:t>
            </a:r>
            <a:r>
              <a:rPr lang="zh-CN" altLang="en-US" dirty="0" smtClean="0"/>
              <a:t>的特征向量，来学习或者计算出此用户的喜好（</a:t>
            </a:r>
            <a:r>
              <a:rPr lang="en-US" altLang="zh-CN" dirty="0" smtClean="0"/>
              <a:t>profile</a:t>
            </a:r>
            <a:r>
              <a:rPr lang="zh-CN" altLang="en-US" dirty="0" smtClean="0"/>
              <a:t>）。常见的方法如下：</a:t>
            </a:r>
            <a:endParaRPr lang="en-US" altLang="zh-CN" dirty="0" smtClean="0"/>
          </a:p>
          <a:p>
            <a:pPr lvl="3"/>
            <a:r>
              <a:rPr lang="zh-CN" altLang="en-US" dirty="0" smtClean="0"/>
              <a:t>把用户喜好作为分类或者回归任务并利用监督学习来建模（如果没有足够的标注样本，可以考虑无监督的聚类对</a:t>
            </a:r>
            <a:r>
              <a:rPr lang="en-US" altLang="zh-CN" dirty="0" smtClean="0"/>
              <a:t>Item</a:t>
            </a:r>
            <a:r>
              <a:rPr lang="zh-CN" altLang="en-US" dirty="0" smtClean="0"/>
              <a:t>特征向量建模或者用半监督学习对用户喜好来建模。）</a:t>
            </a:r>
            <a:endParaRPr lang="en-US" altLang="zh-CN" dirty="0" smtClean="0"/>
          </a:p>
          <a:p>
            <a:pPr lvl="3"/>
            <a:r>
              <a:rPr lang="zh-CN" altLang="en-US" dirty="0" smtClean="0"/>
              <a:t>利用</a:t>
            </a:r>
            <a:r>
              <a:rPr lang="en-US" dirty="0" err="1" smtClean="0"/>
              <a:t>Rocchio</a:t>
            </a:r>
            <a:r>
              <a:rPr lang="zh-CN" altLang="en-US" dirty="0" smtClean="0"/>
              <a:t>算法根据用户喜欢和不喜欢的</a:t>
            </a:r>
            <a:r>
              <a:rPr lang="en-US" altLang="zh-CN" dirty="0" smtClean="0"/>
              <a:t>item</a:t>
            </a:r>
            <a:r>
              <a:rPr lang="zh-CN" altLang="en-US" dirty="0" smtClean="0"/>
              <a:t>的特征向量直接算出用户的</a:t>
            </a:r>
            <a:r>
              <a:rPr lang="en-US" altLang="zh-CN" dirty="0" smtClean="0"/>
              <a:t>profile</a:t>
            </a:r>
            <a:r>
              <a:rPr lang="zh-CN" altLang="en-US" dirty="0" smtClean="0"/>
              <a:t>向量。</a:t>
            </a:r>
            <a:endParaRPr lang="en-US" altLang="zh-CN" dirty="0" smtClean="0"/>
          </a:p>
          <a:p>
            <a:pPr lvl="3"/>
            <a:r>
              <a:rPr lang="zh-CN" altLang="en-US" dirty="0" smtClean="0"/>
              <a:t>用户所有喜欢的</a:t>
            </a:r>
            <a:r>
              <a:rPr lang="en-US" altLang="zh-CN" dirty="0" smtClean="0"/>
              <a:t>Item</a:t>
            </a:r>
            <a:r>
              <a:rPr lang="zh-CN" altLang="en-US" dirty="0" smtClean="0"/>
              <a:t>对应的特征向量的平均值或者和作为此用户的</a:t>
            </a:r>
            <a:r>
              <a:rPr lang="en-US" altLang="zh-CN" dirty="0" smtClean="0"/>
              <a:t>profile</a:t>
            </a:r>
            <a:r>
              <a:rPr lang="zh-CN" altLang="en-US" dirty="0" smtClean="0"/>
              <a:t>向量。</a:t>
            </a:r>
          </a:p>
          <a:p>
            <a:pPr lvl="1"/>
            <a:endParaRPr lang="en-US" altLang="zh-CN" dirty="0" smtClean="0"/>
          </a:p>
          <a:p>
            <a:endParaRPr lang="en-US" dirty="0"/>
          </a:p>
        </p:txBody>
      </p:sp>
    </p:spTree>
    <p:extLst>
      <p:ext uri="{BB962C8B-B14F-4D97-AF65-F5344CB8AC3E}">
        <p14:creationId xmlns:p14="http://schemas.microsoft.com/office/powerpoint/2010/main" val="2667147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87795"/>
            <a:ext cx="10515600" cy="4289168"/>
          </a:xfrm>
        </p:spPr>
        <p:txBody>
          <a:bodyPr/>
          <a:lstStyle/>
          <a:p>
            <a:pPr lvl="2"/>
            <a:r>
              <a:rPr lang="en-US" altLang="zh-CN" sz="2400" dirty="0"/>
              <a:t>Recommendation Generation</a:t>
            </a:r>
            <a:r>
              <a:rPr lang="zh-CN" altLang="en-US" sz="2400" dirty="0"/>
              <a:t>：通过比较上一步得到的用户</a:t>
            </a:r>
            <a:r>
              <a:rPr lang="en-US" altLang="zh-CN" sz="2400" dirty="0" smtClean="0"/>
              <a:t>profile</a:t>
            </a:r>
            <a:r>
              <a:rPr lang="zh-CN" altLang="en-US" sz="2400" dirty="0" smtClean="0"/>
              <a:t>向量与</a:t>
            </a:r>
            <a:r>
              <a:rPr lang="zh-CN" altLang="en-US" sz="2400" dirty="0"/>
              <a:t>候选</a:t>
            </a:r>
            <a:r>
              <a:rPr lang="en-US" altLang="zh-CN" sz="2400" dirty="0"/>
              <a:t>item</a:t>
            </a:r>
            <a:r>
              <a:rPr lang="zh-CN" altLang="en-US" sz="2400" dirty="0"/>
              <a:t>的特征向量，为此用户推荐一组相关性最大的</a:t>
            </a:r>
            <a:r>
              <a:rPr lang="en-US" altLang="zh-CN" sz="2400" dirty="0"/>
              <a:t>item</a:t>
            </a:r>
            <a:r>
              <a:rPr lang="zh-CN" altLang="en-US" sz="2400" dirty="0"/>
              <a:t>。</a:t>
            </a:r>
            <a:endParaRPr lang="en-US" altLang="zh-CN" sz="2400" dirty="0"/>
          </a:p>
          <a:p>
            <a:pPr lvl="3"/>
            <a:r>
              <a:rPr lang="zh-CN" altLang="en-US" sz="2000" dirty="0"/>
              <a:t>如果上一步</a:t>
            </a:r>
            <a:r>
              <a:rPr lang="en-US" altLang="zh-CN" sz="2000" dirty="0"/>
              <a:t>Profile Learning</a:t>
            </a:r>
            <a:r>
              <a:rPr lang="zh-CN" altLang="en-US" sz="2000" dirty="0"/>
              <a:t>中使用的</a:t>
            </a:r>
            <a:r>
              <a:rPr lang="zh-CN" altLang="en-US" sz="2000" dirty="0" smtClean="0"/>
              <a:t>是模型建模的方法，</a:t>
            </a:r>
            <a:r>
              <a:rPr lang="zh-CN" altLang="en-US" sz="2000" dirty="0"/>
              <a:t>那么只要把模型预测的用户最可能感兴趣的</a:t>
            </a:r>
            <a:r>
              <a:rPr lang="en-US" altLang="zh-CN" sz="2000" dirty="0"/>
              <a:t>n</a:t>
            </a:r>
            <a:r>
              <a:rPr lang="zh-CN" altLang="en-US" sz="2000" dirty="0"/>
              <a:t>个</a:t>
            </a:r>
            <a:r>
              <a:rPr lang="en-US" altLang="zh-CN" sz="2000" dirty="0"/>
              <a:t>item</a:t>
            </a:r>
            <a:r>
              <a:rPr lang="zh-CN" altLang="en-US" sz="2000" dirty="0"/>
              <a:t>作为推荐返回给用户即可</a:t>
            </a:r>
            <a:r>
              <a:rPr lang="zh-CN" altLang="en-US" sz="2000" dirty="0" smtClean="0"/>
              <a:t>。</a:t>
            </a:r>
            <a:endParaRPr lang="en-US" altLang="zh-CN" sz="2000" dirty="0" smtClean="0"/>
          </a:p>
          <a:p>
            <a:pPr lvl="3"/>
            <a:r>
              <a:rPr lang="zh-CN" altLang="en-US" sz="2000" dirty="0" smtClean="0"/>
              <a:t>如</a:t>
            </a:r>
            <a:r>
              <a:rPr lang="zh-CN" altLang="en-US" sz="2000" dirty="0"/>
              <a:t>果</a:t>
            </a:r>
            <a:r>
              <a:rPr lang="en-US" altLang="zh-CN" sz="2000" dirty="0"/>
              <a:t>Profile Learning</a:t>
            </a:r>
            <a:r>
              <a:rPr lang="zh-CN" altLang="en-US" sz="2000" dirty="0"/>
              <a:t>中使用的计算</a:t>
            </a:r>
            <a:r>
              <a:rPr lang="en-US" altLang="zh-CN" sz="2000" dirty="0"/>
              <a:t>profile</a:t>
            </a:r>
            <a:r>
              <a:rPr lang="zh-CN" altLang="en-US" sz="2000" dirty="0"/>
              <a:t>向量的方式，那么只要把与用</a:t>
            </a:r>
            <a:r>
              <a:rPr lang="zh-CN" altLang="en-US" sz="2000" dirty="0" smtClean="0"/>
              <a:t>户</a:t>
            </a:r>
            <a:r>
              <a:rPr lang="en-US" altLang="zh-CN" sz="2000" dirty="0" smtClean="0"/>
              <a:t>profile</a:t>
            </a:r>
            <a:r>
              <a:rPr lang="zh-CN" altLang="en-US" sz="2000" dirty="0" smtClean="0"/>
              <a:t>向量最</a:t>
            </a:r>
            <a:r>
              <a:rPr lang="zh-CN" altLang="en-US" sz="2000" dirty="0"/>
              <a:t>相关的</a:t>
            </a:r>
            <a:r>
              <a:rPr lang="en-US" altLang="zh-CN" sz="2000" dirty="0"/>
              <a:t>n</a:t>
            </a:r>
            <a:r>
              <a:rPr lang="zh-CN" altLang="en-US" sz="2000" dirty="0"/>
              <a:t>个</a:t>
            </a:r>
            <a:r>
              <a:rPr lang="en-US" altLang="zh-CN" sz="2000" dirty="0"/>
              <a:t>item</a:t>
            </a:r>
            <a:r>
              <a:rPr lang="zh-CN" altLang="en-US" sz="2000" dirty="0"/>
              <a:t>作为推荐返回给用户即可</a:t>
            </a:r>
            <a:r>
              <a:rPr lang="zh-CN" altLang="en-US" sz="2000" dirty="0" smtClean="0"/>
              <a:t>。</a:t>
            </a:r>
            <a:endParaRPr lang="en-US" altLang="zh-CN" sz="2000" dirty="0" smtClean="0"/>
          </a:p>
          <a:p>
            <a:pPr lvl="4"/>
            <a:r>
              <a:rPr lang="zh-CN" altLang="en-US" sz="2000" dirty="0" smtClean="0"/>
              <a:t>用</a:t>
            </a:r>
            <a:r>
              <a:rPr lang="zh-CN" altLang="en-US" sz="2000" dirty="0"/>
              <a:t>户与</a:t>
            </a:r>
            <a:r>
              <a:rPr lang="en-US" altLang="zh-CN" sz="2000" dirty="0"/>
              <a:t>item</a:t>
            </a:r>
            <a:r>
              <a:rPr lang="zh-CN" altLang="en-US" sz="2000" dirty="0"/>
              <a:t>的相关性可以使用如</a:t>
            </a:r>
            <a:r>
              <a:rPr lang="en-US" altLang="zh-CN" sz="2000" dirty="0"/>
              <a:t>cosine</a:t>
            </a:r>
            <a:r>
              <a:rPr lang="zh-CN" altLang="en-US" sz="2000" dirty="0"/>
              <a:t>等相似度度量计算两个向量来获得。</a:t>
            </a:r>
            <a:endParaRPr lang="en-US" altLang="zh-CN" sz="2000" dirty="0"/>
          </a:p>
          <a:p>
            <a:endParaRPr lang="en-US" dirty="0"/>
          </a:p>
        </p:txBody>
      </p:sp>
    </p:spTree>
    <p:extLst>
      <p:ext uri="{BB962C8B-B14F-4D97-AF65-F5344CB8AC3E}">
        <p14:creationId xmlns:p14="http://schemas.microsoft.com/office/powerpoint/2010/main" val="20479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658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37359"/>
            <a:ext cx="10515600" cy="4439603"/>
          </a:xfrm>
        </p:spPr>
        <p:txBody>
          <a:bodyPr/>
          <a:lstStyle/>
          <a:p>
            <a:r>
              <a:rPr lang="zh-CN" altLang="en-US" dirty="0" smtClean="0"/>
              <a:t>基于协同过滤的推荐</a:t>
            </a:r>
            <a:r>
              <a:rPr lang="en-US" altLang="zh-CN" dirty="0" smtClean="0"/>
              <a:t>(</a:t>
            </a:r>
            <a:r>
              <a:rPr lang="zh-CN" altLang="en-US" dirty="0" smtClean="0"/>
              <a:t>三种方法</a:t>
            </a:r>
            <a:r>
              <a:rPr lang="en-US" altLang="zh-CN" dirty="0" smtClean="0"/>
              <a:t>)</a:t>
            </a:r>
            <a:r>
              <a:rPr lang="zh-CN" altLang="en-US" dirty="0" smtClean="0"/>
              <a:t>： </a:t>
            </a:r>
            <a:endParaRPr lang="en-US" altLang="zh-CN" dirty="0" smtClean="0"/>
          </a:p>
          <a:p>
            <a:pPr lvl="1"/>
            <a:r>
              <a:rPr lang="zh-CN" altLang="en-US" b="1" dirty="0" smtClean="0"/>
              <a:t>仅仅基于用户行为数据设计的推荐，即基于</a:t>
            </a:r>
            <a:r>
              <a:rPr lang="en-US" altLang="zh-CN" b="1" dirty="0" smtClean="0"/>
              <a:t>User-Item</a:t>
            </a:r>
            <a:r>
              <a:rPr lang="zh-CN" altLang="en-US" b="1" dirty="0" smtClean="0"/>
              <a:t>矩阵</a:t>
            </a:r>
            <a:r>
              <a:rPr lang="zh-CN" altLang="en-US" b="1" dirty="0"/>
              <a:t>或</a:t>
            </a:r>
            <a:r>
              <a:rPr lang="zh-CN" altLang="en-US" b="1" dirty="0" smtClean="0"/>
              <a:t>者由</a:t>
            </a:r>
            <a:r>
              <a:rPr lang="en-US" altLang="zh-CN" b="1" dirty="0" smtClean="0"/>
              <a:t>user</a:t>
            </a:r>
            <a:r>
              <a:rPr lang="zh-CN" altLang="en-US" b="1" dirty="0" smtClean="0"/>
              <a:t>和</a:t>
            </a:r>
            <a:r>
              <a:rPr lang="en-US" altLang="zh-CN" b="1" dirty="0" smtClean="0"/>
              <a:t>item</a:t>
            </a:r>
            <a:r>
              <a:rPr lang="zh-CN" altLang="en-US" b="1" dirty="0" smtClean="0"/>
              <a:t>构成的图，不包括任何的其他特征。</a:t>
            </a:r>
            <a:endParaRPr lang="en-US" altLang="zh-CN" b="1" dirty="0" smtClean="0"/>
          </a:p>
          <a:p>
            <a:pPr lvl="1"/>
            <a:endParaRPr lang="en-US" altLang="zh-CN" dirty="0" smtClean="0"/>
          </a:p>
          <a:p>
            <a:pPr lvl="1"/>
            <a:r>
              <a:rPr lang="zh-CN" altLang="en-US" dirty="0" smtClean="0"/>
              <a:t>收集到的数据样本典型是三元组（</a:t>
            </a:r>
            <a:r>
              <a:rPr lang="en-US" altLang="zh-CN" dirty="0" err="1" smtClean="0"/>
              <a:t>userid</a:t>
            </a:r>
            <a:r>
              <a:rPr lang="en-US" altLang="zh-CN" dirty="0" smtClean="0"/>
              <a:t>, </a:t>
            </a:r>
            <a:r>
              <a:rPr lang="en-US" altLang="zh-CN" dirty="0" err="1" smtClean="0"/>
              <a:t>itemid</a:t>
            </a:r>
            <a:r>
              <a:rPr lang="zh-CN" altLang="en-US" dirty="0" smtClean="0"/>
              <a:t>，</a:t>
            </a:r>
            <a:r>
              <a:rPr lang="en-US" altLang="zh-CN" dirty="0" smtClean="0"/>
              <a:t>action</a:t>
            </a:r>
            <a:r>
              <a:rPr lang="zh-CN" altLang="en-US" dirty="0" smtClean="0"/>
              <a:t>），对于基于</a:t>
            </a:r>
            <a:r>
              <a:rPr lang="en-US" altLang="zh-CN" dirty="0" smtClean="0"/>
              <a:t>user-item</a:t>
            </a:r>
            <a:r>
              <a:rPr lang="zh-CN" altLang="en-US" dirty="0" smtClean="0"/>
              <a:t>矩阵的方法，或者使用封装好的模型</a:t>
            </a:r>
            <a:r>
              <a:rPr lang="zh-CN" altLang="en-US" dirty="0"/>
              <a:t>自动</a:t>
            </a:r>
            <a:r>
              <a:rPr lang="zh-CN" altLang="en-US" dirty="0" smtClean="0"/>
              <a:t>组装</a:t>
            </a:r>
            <a:r>
              <a:rPr lang="en-US" altLang="zh-CN" dirty="0" smtClean="0"/>
              <a:t>user-item</a:t>
            </a:r>
            <a:r>
              <a:rPr lang="zh-CN" altLang="en-US" dirty="0" smtClean="0"/>
              <a:t>矩阵，或者自己组装</a:t>
            </a:r>
            <a:r>
              <a:rPr lang="en-US" altLang="zh-CN" dirty="0" smtClean="0"/>
              <a:t>user-item</a:t>
            </a:r>
            <a:r>
              <a:rPr lang="zh-CN" altLang="en-US" dirty="0" smtClean="0"/>
              <a:t>矩阵。本质上是矩阵补全，也正是因为基于矩阵的处理，只要用户或者</a:t>
            </a:r>
            <a:r>
              <a:rPr lang="en-US" altLang="zh-CN" dirty="0" smtClean="0"/>
              <a:t>Item</a:t>
            </a:r>
            <a:r>
              <a:rPr lang="zh-CN" altLang="en-US" dirty="0" smtClean="0"/>
              <a:t>有变化，</a:t>
            </a:r>
            <a:r>
              <a:rPr lang="zh-CN" altLang="en-US" dirty="0"/>
              <a:t>甚</a:t>
            </a:r>
            <a:r>
              <a:rPr lang="zh-CN" altLang="en-US" dirty="0" smtClean="0"/>
              <a:t>至</a:t>
            </a:r>
            <a:r>
              <a:rPr lang="en-US" altLang="zh-CN" dirty="0" smtClean="0"/>
              <a:t>action</a:t>
            </a:r>
            <a:r>
              <a:rPr lang="zh-CN" altLang="en-US" dirty="0" smtClean="0"/>
              <a:t>有变化</a:t>
            </a:r>
            <a:r>
              <a:rPr lang="zh-CN" altLang="en-US" dirty="0" smtClean="0"/>
              <a:t>，可能需</a:t>
            </a:r>
            <a:r>
              <a:rPr lang="zh-CN" altLang="en-US" dirty="0" smtClean="0"/>
              <a:t>要重新计算或者重新训</a:t>
            </a:r>
            <a:r>
              <a:rPr lang="zh-CN" altLang="en-US" dirty="0" smtClean="0"/>
              <a:t>练。</a:t>
            </a:r>
            <a:endParaRPr lang="en-US" altLang="zh-CN" dirty="0" smtClean="0"/>
          </a:p>
          <a:p>
            <a:pPr lvl="2"/>
            <a:r>
              <a:rPr lang="zh-CN" altLang="en-US" b="1" dirty="0" smtClean="0"/>
              <a:t>业界当前有一些方法做增量协同过滤或者近实时协同过滤</a:t>
            </a:r>
            <a:r>
              <a:rPr lang="zh-CN" altLang="en-US" dirty="0" smtClean="0"/>
              <a:t>，可以参考：</a:t>
            </a:r>
            <a:r>
              <a:rPr lang="en-US" altLang="zh-CN" dirty="0" smtClean="0">
                <a:hlinkClick r:id="rId3"/>
              </a:rPr>
              <a:t>https://zhuanlan.zhihu.com/p/80069337</a:t>
            </a:r>
            <a:r>
              <a:rPr lang="en-US" altLang="zh-CN" dirty="0" smtClean="0"/>
              <a:t> </a:t>
            </a:r>
            <a:r>
              <a:rPr lang="zh-CN" altLang="en-US" dirty="0" smtClean="0"/>
              <a:t>（</a:t>
            </a:r>
            <a:r>
              <a:rPr lang="en-US" altLang="zh-CN" dirty="0" smtClean="0"/>
              <a:t>item-based/user-base</a:t>
            </a:r>
            <a:r>
              <a:rPr lang="zh-CN" altLang="en-US" dirty="0" smtClean="0"/>
              <a:t>的近实时</a:t>
            </a:r>
            <a:r>
              <a:rPr lang="en-US" altLang="zh-CN" dirty="0" smtClean="0"/>
              <a:t>CF</a:t>
            </a:r>
            <a:r>
              <a:rPr lang="zh-CN" altLang="en-US" dirty="0" smtClean="0"/>
              <a:t>）</a:t>
            </a:r>
            <a:endParaRPr lang="en-US" altLang="zh-CN" dirty="0" smtClean="0"/>
          </a:p>
          <a:p>
            <a:pPr lvl="2"/>
            <a:r>
              <a:rPr lang="en-US" altLang="zh-CN" dirty="0" smtClean="0">
                <a:hlinkClick r:id="rId4"/>
              </a:rPr>
              <a:t>https://zhuanlan.zhihu.com/p/80069480</a:t>
            </a:r>
            <a:r>
              <a:rPr lang="en-US" altLang="zh-CN" dirty="0" smtClean="0"/>
              <a:t>   (</a:t>
            </a:r>
            <a:r>
              <a:rPr lang="zh-CN" altLang="en-US" dirty="0"/>
              <a:t>矩阵分</a:t>
            </a:r>
            <a:r>
              <a:rPr lang="zh-CN" altLang="en-US" dirty="0" smtClean="0"/>
              <a:t>解方法的</a:t>
            </a:r>
            <a:r>
              <a:rPr lang="zh-CN" altLang="en-US" dirty="0"/>
              <a:t>近实时</a:t>
            </a:r>
            <a:r>
              <a:rPr lang="en-US" altLang="zh-CN" dirty="0"/>
              <a:t>CF</a:t>
            </a:r>
            <a:r>
              <a:rPr lang="zh-CN" altLang="en-US" dirty="0"/>
              <a:t>）</a:t>
            </a:r>
          </a:p>
          <a:p>
            <a:pPr lvl="2"/>
            <a:endParaRPr lang="en-US" altLang="zh-CN" dirty="0" smtClean="0"/>
          </a:p>
          <a:p>
            <a:pPr lvl="1"/>
            <a:endParaRPr lang="en-US" dirty="0"/>
          </a:p>
        </p:txBody>
      </p:sp>
    </p:spTree>
    <p:extLst>
      <p:ext uri="{BB962C8B-B14F-4D97-AF65-F5344CB8AC3E}">
        <p14:creationId xmlns:p14="http://schemas.microsoft.com/office/powerpoint/2010/main" val="1508193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429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01090"/>
            <a:ext cx="10515600" cy="4807527"/>
          </a:xfrm>
        </p:spPr>
        <p:txBody>
          <a:bodyPr>
            <a:normAutofit/>
          </a:bodyPr>
          <a:lstStyle/>
          <a:p>
            <a:pPr lvl="1"/>
            <a:r>
              <a:rPr lang="zh-CN" altLang="en-US" dirty="0" smtClean="0"/>
              <a:t>基于用户</a:t>
            </a:r>
            <a:r>
              <a:rPr lang="en-US" altLang="zh-CN" dirty="0" smtClean="0"/>
              <a:t>(</a:t>
            </a:r>
            <a:r>
              <a:rPr lang="en-US" dirty="0" smtClean="0"/>
              <a:t>user-based)</a:t>
            </a:r>
            <a:r>
              <a:rPr lang="zh-CN" altLang="en-US" dirty="0" smtClean="0"/>
              <a:t>的协同过滤：</a:t>
            </a:r>
            <a:endParaRPr lang="en-US" altLang="zh-CN" dirty="0" smtClean="0"/>
          </a:p>
          <a:p>
            <a:pPr lvl="2"/>
            <a:r>
              <a:rPr lang="zh-CN" altLang="en-US" dirty="0" smtClean="0"/>
              <a:t>核心思想是首先根据相似度计算出目标用户的邻居集合，然后用邻居用户评分的加权组合来为目标用户作推荐。 通常分为三步：</a:t>
            </a:r>
            <a:endParaRPr lang="en-US" altLang="zh-CN" dirty="0" smtClean="0"/>
          </a:p>
          <a:p>
            <a:pPr lvl="3"/>
            <a:r>
              <a:rPr lang="zh-CN" altLang="en-US" dirty="0" smtClean="0"/>
              <a:t>首先使用</a:t>
            </a:r>
            <a:r>
              <a:rPr lang="zh-CN" altLang="en-US" b="1" dirty="0"/>
              <a:t>所有</a:t>
            </a:r>
            <a:r>
              <a:rPr lang="zh-CN" altLang="en-US" b="1" dirty="0" smtClean="0"/>
              <a:t>用户的</a:t>
            </a:r>
            <a:r>
              <a:rPr lang="en-US" altLang="zh-CN" b="1" dirty="0" smtClean="0"/>
              <a:t>item</a:t>
            </a:r>
            <a:r>
              <a:rPr lang="zh-CN" altLang="en-US" b="1" dirty="0" smtClean="0"/>
              <a:t>评分矩阵</a:t>
            </a:r>
            <a:r>
              <a:rPr lang="zh-CN" altLang="en-US" dirty="0" smtClean="0"/>
              <a:t>来计</a:t>
            </a:r>
            <a:r>
              <a:rPr lang="zh-CN" altLang="en-US" dirty="0"/>
              <a:t>算目标用</a:t>
            </a:r>
            <a:r>
              <a:rPr lang="zh-CN" altLang="en-US" dirty="0" smtClean="0"/>
              <a:t>户与其他用户之间的相似度（利用</a:t>
            </a:r>
            <a:r>
              <a:rPr lang="en-US" dirty="0" smtClean="0"/>
              <a:t>Pearson</a:t>
            </a:r>
            <a:r>
              <a:rPr lang="zh-CN" altLang="en-US" dirty="0" smtClean="0"/>
              <a:t>相关系数、余弦相似度等方法）；</a:t>
            </a:r>
            <a:endParaRPr lang="en-US" altLang="zh-CN" dirty="0" smtClean="0"/>
          </a:p>
          <a:p>
            <a:pPr lvl="4"/>
            <a:r>
              <a:rPr lang="zh-CN" altLang="en-US" b="1" dirty="0"/>
              <a:t>所</a:t>
            </a:r>
            <a:r>
              <a:rPr lang="zh-CN" altLang="en-US" b="1" dirty="0" smtClean="0"/>
              <a:t>有用户的</a:t>
            </a:r>
            <a:r>
              <a:rPr lang="en-US" altLang="zh-CN" b="1" dirty="0" smtClean="0"/>
              <a:t>item</a:t>
            </a:r>
            <a:r>
              <a:rPr lang="zh-CN" altLang="en-US" b="1" dirty="0" smtClean="0"/>
              <a:t>评分矩阵的缺失值处理可以简单的补</a:t>
            </a:r>
            <a:r>
              <a:rPr lang="en-US" altLang="zh-CN" b="1" dirty="0" smtClean="0"/>
              <a:t>0</a:t>
            </a:r>
            <a:r>
              <a:rPr lang="zh-CN" altLang="en-US" dirty="0" smtClean="0"/>
              <a:t>。（本页注释中的参考代码就是这样来做的）</a:t>
            </a:r>
          </a:p>
          <a:p>
            <a:pPr lvl="3"/>
            <a:r>
              <a:rPr lang="zh-CN" altLang="en-US" dirty="0" smtClean="0"/>
              <a:t>然后选择与目标用户相似度最高的</a:t>
            </a:r>
            <a:r>
              <a:rPr lang="en-US" altLang="zh-CN" dirty="0" smtClean="0"/>
              <a:t>K</a:t>
            </a:r>
            <a:r>
              <a:rPr lang="zh-CN" altLang="en-US" dirty="0" smtClean="0"/>
              <a:t>个用户；</a:t>
            </a:r>
          </a:p>
          <a:p>
            <a:pPr lvl="3"/>
            <a:r>
              <a:rPr lang="zh-CN" altLang="en-US" dirty="0" smtClean="0"/>
              <a:t>最后通过对邻居用户的评分的加权平均来预测目标用户对每个他自己没有评过分的</a:t>
            </a:r>
            <a:r>
              <a:rPr lang="en-US" altLang="zh-CN" dirty="0" smtClean="0"/>
              <a:t>Item</a:t>
            </a:r>
            <a:r>
              <a:rPr lang="zh-CN" altLang="en-US" dirty="0" smtClean="0"/>
              <a:t>的评分。</a:t>
            </a:r>
            <a:endParaRPr lang="en-US" altLang="zh-CN" dirty="0" smtClean="0"/>
          </a:p>
          <a:p>
            <a:pPr lvl="4"/>
            <a:r>
              <a:rPr lang="zh-CN" altLang="en-US" b="1" dirty="0"/>
              <a:t>这</a:t>
            </a:r>
            <a:r>
              <a:rPr lang="zh-CN" altLang="en-US" b="1" dirty="0" smtClean="0"/>
              <a:t>里的加权指的是用用户之间的相似度作为评分的权重</a:t>
            </a:r>
            <a:r>
              <a:rPr lang="zh-CN" altLang="en-US" dirty="0" smtClean="0"/>
              <a:t>。</a:t>
            </a:r>
            <a:endParaRPr lang="en-US" altLang="zh-CN" dirty="0" smtClean="0"/>
          </a:p>
          <a:p>
            <a:pPr lvl="2"/>
            <a:r>
              <a:rPr lang="en-US" altLang="zh-CN" dirty="0" err="1" smtClean="0"/>
              <a:t>UserCF</a:t>
            </a:r>
            <a:r>
              <a:rPr lang="zh-CN" altLang="en-US" dirty="0" smtClean="0"/>
              <a:t>的主要缺点：</a:t>
            </a:r>
          </a:p>
          <a:p>
            <a:pPr lvl="3"/>
            <a:r>
              <a:rPr lang="zh-CN" altLang="en-US" dirty="0" smtClean="0"/>
              <a:t>随着网站的用户数目越来越大，计算用户数的相似度将越来越困难，其运算的时间复杂度和空间复杂度随着用户的增长而爆炸性增长。</a:t>
            </a:r>
          </a:p>
          <a:p>
            <a:pPr lvl="3"/>
            <a:r>
              <a:rPr lang="zh-CN" altLang="en-US" dirty="0" smtClean="0"/>
              <a:t>基于用户的协同过滤算法很难对推荐结果做出解释。</a:t>
            </a:r>
          </a:p>
          <a:p>
            <a:pPr lvl="2"/>
            <a:endParaRPr lang="en-US" dirty="0"/>
          </a:p>
        </p:txBody>
      </p:sp>
    </p:spTree>
    <p:extLst>
      <p:ext uri="{BB962C8B-B14F-4D97-AF65-F5344CB8AC3E}">
        <p14:creationId xmlns:p14="http://schemas.microsoft.com/office/powerpoint/2010/main" val="53134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pPr lvl="1"/>
            <a:r>
              <a:rPr lang="en-US" altLang="zh-CN" dirty="0" err="1"/>
              <a:t>UserCF</a:t>
            </a:r>
            <a:r>
              <a:rPr lang="zh-CN" altLang="en-US" dirty="0"/>
              <a:t>现</a:t>
            </a:r>
            <a:r>
              <a:rPr lang="zh-CN" altLang="en-US" dirty="0" smtClean="0"/>
              <a:t>在用的不多，</a:t>
            </a:r>
            <a:r>
              <a:rPr lang="zh-CN" altLang="en-US" dirty="0"/>
              <a:t>有时会作为个性化</a:t>
            </a:r>
            <a:r>
              <a:rPr lang="en-US" altLang="zh-CN" dirty="0" err="1"/>
              <a:t>TopN</a:t>
            </a:r>
            <a:r>
              <a:rPr lang="zh-CN" altLang="en-US" dirty="0"/>
              <a:t>推荐的一路召回策略</a:t>
            </a:r>
            <a:r>
              <a:rPr lang="zh-CN" altLang="en-US" dirty="0" smtClean="0"/>
              <a:t>。</a:t>
            </a:r>
            <a:endParaRPr lang="en-US" altLang="zh-CN" dirty="0" smtClean="0"/>
          </a:p>
          <a:p>
            <a:pPr lvl="1"/>
            <a:r>
              <a:rPr lang="zh-CN" altLang="en-US" dirty="0" smtClean="0"/>
              <a:t>新</a:t>
            </a:r>
            <a:r>
              <a:rPr lang="zh-CN" altLang="en-US" dirty="0"/>
              <a:t>闻</a:t>
            </a:r>
            <a:r>
              <a:rPr lang="en-US" altLang="zh-CN" dirty="0"/>
              <a:t>/</a:t>
            </a:r>
            <a:r>
              <a:rPr lang="zh-CN" altLang="en-US" dirty="0"/>
              <a:t>资讯</a:t>
            </a:r>
            <a:r>
              <a:rPr lang="en-US" altLang="zh-CN" dirty="0"/>
              <a:t>/</a:t>
            </a:r>
            <a:r>
              <a:rPr lang="zh-CN" altLang="en-US" dirty="0"/>
              <a:t>知识类网站一般会使用</a:t>
            </a:r>
            <a:r>
              <a:rPr lang="en-US" altLang="zh-CN" dirty="0"/>
              <a:t>user-based</a:t>
            </a:r>
            <a:r>
              <a:rPr lang="zh-CN" altLang="en-US" dirty="0"/>
              <a:t>的</a:t>
            </a:r>
            <a:r>
              <a:rPr lang="en-US" altLang="zh-CN" dirty="0"/>
              <a:t>CF</a:t>
            </a:r>
            <a:r>
              <a:rPr lang="zh-CN" altLang="en-US" dirty="0"/>
              <a:t>来召回，由于这些类文章更新太快太多，不适合用</a:t>
            </a:r>
            <a:r>
              <a:rPr lang="en-US" altLang="zh-CN" dirty="0"/>
              <a:t>item-based</a:t>
            </a:r>
            <a:r>
              <a:rPr lang="zh-CN" altLang="en-US" dirty="0"/>
              <a:t>的</a:t>
            </a:r>
            <a:r>
              <a:rPr lang="en-US" altLang="zh-CN" dirty="0"/>
              <a:t>CF</a:t>
            </a:r>
            <a:r>
              <a:rPr lang="zh-CN" altLang="en-US" dirty="0" smtClean="0"/>
              <a:t>。</a:t>
            </a:r>
            <a:endParaRPr lang="en-US" altLang="zh-CN" dirty="0" smtClean="0"/>
          </a:p>
          <a:p>
            <a:pPr lvl="2"/>
            <a:r>
              <a:rPr lang="zh-CN" altLang="en-US" dirty="0" smtClean="0"/>
              <a:t>今</a:t>
            </a:r>
            <a:r>
              <a:rPr lang="zh-CN" altLang="en-US" dirty="0"/>
              <a:t>日头条是其中一个（头条更多使用的召回是基于用户兴趣标签</a:t>
            </a:r>
            <a:r>
              <a:rPr lang="en-US" altLang="zh-CN" dirty="0"/>
              <a:t>/topic/</a:t>
            </a:r>
            <a:r>
              <a:rPr lang="zh-CN" altLang="en-US" dirty="0"/>
              <a:t>实体的召回，这些召回利用倒排索引速度更快）</a:t>
            </a:r>
            <a:r>
              <a:rPr lang="zh-CN" altLang="en-US" dirty="0" smtClean="0"/>
              <a:t>。</a:t>
            </a:r>
            <a:endParaRPr lang="en-US" altLang="zh-CN" dirty="0" smtClean="0"/>
          </a:p>
          <a:p>
            <a:pPr lvl="2"/>
            <a:r>
              <a:rPr lang="zh-CN" altLang="en-US" dirty="0" smtClean="0"/>
              <a:t>像</a:t>
            </a:r>
            <a:r>
              <a:rPr lang="zh-CN" altLang="en-US" dirty="0"/>
              <a:t>简书、知乎这种，内容频繁增加，但是用户相对固定的网站，也适合使用基于用户的协同过滤。</a:t>
            </a:r>
            <a:endParaRPr lang="en-US" altLang="zh-CN" dirty="0"/>
          </a:p>
          <a:p>
            <a:endParaRPr lang="en-US" dirty="0"/>
          </a:p>
        </p:txBody>
      </p:sp>
    </p:spTree>
    <p:extLst>
      <p:ext uri="{BB962C8B-B14F-4D97-AF65-F5344CB8AC3E}">
        <p14:creationId xmlns:p14="http://schemas.microsoft.com/office/powerpoint/2010/main" val="3676418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43987"/>
            <a:ext cx="10515600" cy="5171606"/>
          </a:xfrm>
        </p:spPr>
        <p:txBody>
          <a:bodyPr>
            <a:normAutofit fontScale="92500" lnSpcReduction="10000"/>
          </a:bodyPr>
          <a:lstStyle/>
          <a:p>
            <a:pPr lvl="1"/>
            <a:r>
              <a:rPr lang="zh-CN" altLang="en-US" dirty="0" smtClean="0"/>
              <a:t>基于物品</a:t>
            </a:r>
            <a:r>
              <a:rPr lang="en-US" altLang="zh-CN" dirty="0" smtClean="0"/>
              <a:t>(</a:t>
            </a:r>
            <a:r>
              <a:rPr lang="en-US" dirty="0" smtClean="0"/>
              <a:t>item-based)</a:t>
            </a:r>
            <a:r>
              <a:rPr lang="zh-CN" altLang="en-US" dirty="0" smtClean="0"/>
              <a:t>的协同过滤：</a:t>
            </a:r>
            <a:endParaRPr lang="en-US" altLang="zh-CN" dirty="0" smtClean="0"/>
          </a:p>
          <a:p>
            <a:pPr lvl="2"/>
            <a:r>
              <a:rPr lang="zh-CN" altLang="en-US" dirty="0" smtClean="0"/>
              <a:t>核心是基于</a:t>
            </a:r>
            <a:r>
              <a:rPr lang="en-US" altLang="zh-CN" dirty="0" smtClean="0"/>
              <a:t>Item-Item</a:t>
            </a:r>
            <a:r>
              <a:rPr lang="zh-CN" altLang="en-US" dirty="0" smtClean="0"/>
              <a:t>共现矩阵通过某种相似度度量来计算两个</a:t>
            </a:r>
            <a:r>
              <a:rPr lang="en-US" altLang="zh-CN" dirty="0" smtClean="0"/>
              <a:t>Item</a:t>
            </a:r>
            <a:r>
              <a:rPr lang="zh-CN" altLang="en-US" dirty="0" smtClean="0"/>
              <a:t>的相似度，区别于基于内容的推荐方法，这里不需要对</a:t>
            </a:r>
            <a:r>
              <a:rPr lang="en-US" altLang="zh-CN" dirty="0" smtClean="0"/>
              <a:t>Item</a:t>
            </a:r>
            <a:r>
              <a:rPr lang="zh-CN" altLang="en-US" dirty="0" smtClean="0"/>
              <a:t>的特征本身建模，完全是基于用户的</a:t>
            </a:r>
            <a:r>
              <a:rPr lang="en-US" altLang="zh-CN" dirty="0" smtClean="0"/>
              <a:t>Item</a:t>
            </a:r>
            <a:r>
              <a:rPr lang="zh-CN" altLang="en-US" dirty="0" smtClean="0"/>
              <a:t>行为历史数据。方法主要分三步：</a:t>
            </a:r>
            <a:endParaRPr lang="en-US" altLang="zh-CN" dirty="0" smtClean="0"/>
          </a:p>
          <a:p>
            <a:pPr lvl="3"/>
            <a:r>
              <a:rPr lang="zh-CN" altLang="en-US" dirty="0" smtClean="0"/>
              <a:t>首先需要</a:t>
            </a:r>
            <a:r>
              <a:rPr lang="zh-CN" altLang="en-US" b="1" dirty="0" smtClean="0"/>
              <a:t>构造</a:t>
            </a:r>
            <a:r>
              <a:rPr lang="en-US" altLang="zh-CN" b="1" dirty="0" smtClean="0"/>
              <a:t>item-item</a:t>
            </a:r>
            <a:r>
              <a:rPr lang="zh-CN" altLang="en-US" b="1" dirty="0" smtClean="0"/>
              <a:t>共现矩阵</a:t>
            </a:r>
            <a:r>
              <a:rPr lang="zh-CN" altLang="en-US" dirty="0" smtClean="0"/>
              <a:t>：</a:t>
            </a:r>
            <a:endParaRPr lang="en-US" altLang="zh-CN" dirty="0" smtClean="0"/>
          </a:p>
          <a:p>
            <a:pPr lvl="4"/>
            <a:r>
              <a:rPr lang="zh-CN" altLang="en-US" dirty="0"/>
              <a:t>遍历训练数据，计算出喜欢两两物</a:t>
            </a:r>
            <a:r>
              <a:rPr lang="zh-CN" altLang="en-US" dirty="0" smtClean="0"/>
              <a:t>品的用</a:t>
            </a:r>
            <a:r>
              <a:rPr lang="zh-CN" altLang="en-US" dirty="0"/>
              <a:t>户数，填入矩</a:t>
            </a:r>
            <a:r>
              <a:rPr lang="zh-CN" altLang="en-US" dirty="0" smtClean="0"/>
              <a:t>阵中。</a:t>
            </a:r>
            <a:endParaRPr lang="en-US" altLang="zh-CN" dirty="0" smtClean="0"/>
          </a:p>
          <a:p>
            <a:pPr lvl="3"/>
            <a:r>
              <a:rPr lang="zh-CN" altLang="en-US" b="1" dirty="0" smtClean="0"/>
              <a:t>计算物品之间的相似度，需要惩罚热门物品以及惩罚活跃用户（公式详解请参考注释中的</a:t>
            </a:r>
            <a:r>
              <a:rPr lang="en-US" altLang="zh-CN" b="1" dirty="0" smtClean="0"/>
              <a:t>link</a:t>
            </a:r>
            <a:r>
              <a:rPr lang="zh-CN" altLang="en-US" b="1" dirty="0" smtClean="0"/>
              <a:t>）</a:t>
            </a:r>
            <a:r>
              <a:rPr lang="zh-CN" altLang="en-US" dirty="0" smtClean="0"/>
              <a:t>。</a:t>
            </a:r>
            <a:endParaRPr lang="en-US" altLang="zh-CN" dirty="0" smtClean="0"/>
          </a:p>
          <a:p>
            <a:pPr lvl="3"/>
            <a:endParaRPr lang="zh-CN" altLang="en-US" dirty="0" smtClean="0"/>
          </a:p>
          <a:p>
            <a:pPr lvl="3"/>
            <a:endParaRPr lang="en-US" altLang="zh-CN" dirty="0" smtClean="0"/>
          </a:p>
          <a:p>
            <a:pPr lvl="3"/>
            <a:endParaRPr lang="en-US" altLang="zh-CN" dirty="0"/>
          </a:p>
          <a:p>
            <a:pPr lvl="3"/>
            <a:endParaRPr lang="en-US" altLang="zh-CN" dirty="0" smtClean="0"/>
          </a:p>
          <a:p>
            <a:pPr lvl="3"/>
            <a:r>
              <a:rPr lang="zh-CN" altLang="en-US" dirty="0" smtClean="0"/>
              <a:t>根据物品的相似度和用户的历史行为给用户生成推荐列表：</a:t>
            </a:r>
            <a:endParaRPr lang="en-US" altLang="zh-CN" dirty="0" smtClean="0"/>
          </a:p>
          <a:p>
            <a:pPr lvl="3"/>
            <a:endParaRPr lang="zh-CN" altLang="en-US" dirty="0" smtClean="0"/>
          </a:p>
          <a:p>
            <a:pPr lvl="4"/>
            <a:r>
              <a:rPr lang="zh-CN" altLang="en-US" dirty="0" smtClean="0"/>
              <a:t>该公式的意义在于：和用户历史上感兴趣的物品越相似的物品，越有可能在用户的推荐列表中获得比较高的排名。（公式表述不是很清楚，请看下面</a:t>
            </a:r>
            <a:r>
              <a:rPr lang="en-US" altLang="zh-CN" dirty="0" smtClean="0"/>
              <a:t>link</a:t>
            </a:r>
            <a:r>
              <a:rPr lang="zh-CN" altLang="en-US" dirty="0" smtClean="0"/>
              <a:t>中的源代码）</a:t>
            </a:r>
            <a:endParaRPr lang="en-US" altLang="zh-CN" dirty="0" smtClean="0"/>
          </a:p>
          <a:p>
            <a:pPr lvl="2"/>
            <a:r>
              <a:rPr lang="zh-CN" altLang="en-US" dirty="0" smtClean="0"/>
              <a:t>它是目前业界应用最多的一种推荐方法。适用于物品数明显小于用户数的场合， 长尾物品丰富，用户个性化需求强烈的领域。比如</a:t>
            </a:r>
            <a:r>
              <a:rPr lang="en-US" altLang="zh-CN" dirty="0" smtClean="0"/>
              <a:t>Amazon</a:t>
            </a:r>
            <a:r>
              <a:rPr lang="zh-CN" altLang="en-US" dirty="0" smtClean="0"/>
              <a:t>电商网站，</a:t>
            </a:r>
            <a:r>
              <a:rPr lang="en-US" altLang="zh-CN" dirty="0" smtClean="0"/>
              <a:t>Netflix</a:t>
            </a:r>
            <a:r>
              <a:rPr lang="zh-CN" altLang="en-US" dirty="0" smtClean="0"/>
              <a:t>在线视频经常使用</a:t>
            </a:r>
            <a:r>
              <a:rPr lang="en-US" altLang="zh-CN" dirty="0" err="1" smtClean="0"/>
              <a:t>ItemCF</a:t>
            </a:r>
            <a:r>
              <a:rPr lang="zh-CN" altLang="en-US" dirty="0" smtClean="0"/>
              <a:t>作为一种推荐方法。</a:t>
            </a:r>
            <a:endParaRPr lang="en-US" altLang="zh-CN" dirty="0" smtClean="0"/>
          </a:p>
          <a:p>
            <a:pPr lvl="1"/>
            <a:endParaRPr lang="en-US" altLang="zh-CN"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143" y="3531476"/>
            <a:ext cx="4805598" cy="1040524"/>
          </a:xfrm>
          <a:prstGeom prst="rect">
            <a:avLst/>
          </a:prstGeom>
        </p:spPr>
      </p:pic>
      <p:pic>
        <p:nvPicPr>
          <p:cNvPr id="5" name="Picture 4"/>
          <p:cNvPicPr>
            <a:picLocks noChangeAspect="1"/>
          </p:cNvPicPr>
          <p:nvPr/>
        </p:nvPicPr>
        <p:blipFill>
          <a:blip r:embed="rId4"/>
          <a:stretch>
            <a:fillRect/>
          </a:stretch>
        </p:blipFill>
        <p:spPr>
          <a:xfrm>
            <a:off x="8163689" y="4248898"/>
            <a:ext cx="3076163" cy="962095"/>
          </a:xfrm>
          <a:prstGeom prst="rect">
            <a:avLst/>
          </a:prstGeom>
        </p:spPr>
      </p:pic>
    </p:spTree>
    <p:extLst>
      <p:ext uri="{BB962C8B-B14F-4D97-AF65-F5344CB8AC3E}">
        <p14:creationId xmlns:p14="http://schemas.microsoft.com/office/powerpoint/2010/main" val="2995277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537"/>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08083"/>
            <a:ext cx="10515600" cy="5076495"/>
          </a:xfrm>
        </p:spPr>
        <p:txBody>
          <a:bodyPr/>
          <a:lstStyle/>
          <a:p>
            <a:pPr lvl="1"/>
            <a:r>
              <a:rPr lang="zh-CN" altLang="en-US" dirty="0" smtClean="0"/>
              <a:t>基于模型</a:t>
            </a:r>
            <a:r>
              <a:rPr lang="en-US" altLang="zh-CN" dirty="0" smtClean="0"/>
              <a:t>(</a:t>
            </a:r>
            <a:r>
              <a:rPr lang="en-US" dirty="0" smtClean="0"/>
              <a:t>model</a:t>
            </a:r>
            <a:r>
              <a:rPr lang="en-US" altLang="zh-CN" dirty="0" smtClean="0"/>
              <a:t>-</a:t>
            </a:r>
            <a:r>
              <a:rPr lang="en-US" dirty="0" smtClean="0"/>
              <a:t>based)</a:t>
            </a:r>
            <a:r>
              <a:rPr lang="zh-CN" altLang="en-US" dirty="0" smtClean="0"/>
              <a:t>的协同过滤：</a:t>
            </a:r>
            <a:endParaRPr lang="en-US" altLang="zh-CN" dirty="0" smtClean="0"/>
          </a:p>
          <a:p>
            <a:pPr lvl="2"/>
            <a:r>
              <a:rPr lang="zh-CN" altLang="en-US" dirty="0" smtClean="0"/>
              <a:t>区别于上面两种基于邻域的方法，基于模型的</a:t>
            </a:r>
            <a:r>
              <a:rPr lang="en-US" altLang="zh-CN" dirty="0" smtClean="0"/>
              <a:t>CF</a:t>
            </a:r>
            <a:r>
              <a:rPr lang="zh-CN" altLang="en-US" dirty="0" smtClean="0"/>
              <a:t>使用传统机器学习进行建模。比如</a:t>
            </a:r>
            <a:r>
              <a:rPr lang="en-US" altLang="zh-CN" dirty="0" smtClean="0"/>
              <a:t>SVD</a:t>
            </a:r>
            <a:r>
              <a:rPr lang="zh-CN" altLang="en-US" dirty="0" smtClean="0"/>
              <a:t>及其变体，图模型比如</a:t>
            </a:r>
            <a:r>
              <a:rPr lang="en-US" altLang="zh-CN" dirty="0" err="1" smtClean="0"/>
              <a:t>SimRank</a:t>
            </a:r>
            <a:r>
              <a:rPr lang="zh-CN" altLang="en-US" dirty="0" smtClean="0"/>
              <a:t>等。</a:t>
            </a:r>
            <a:endParaRPr lang="en-US" altLang="zh-CN" dirty="0" smtClean="0"/>
          </a:p>
          <a:p>
            <a:pPr lvl="3"/>
            <a:r>
              <a:rPr lang="en-US" altLang="zh-CN" dirty="0" smtClean="0"/>
              <a:t>SVD</a:t>
            </a:r>
            <a:r>
              <a:rPr lang="zh-CN" altLang="en-US" dirty="0" smtClean="0"/>
              <a:t>及其变体是基于</a:t>
            </a:r>
            <a:r>
              <a:rPr lang="en-US" altLang="zh-CN" dirty="0" smtClean="0"/>
              <a:t>user-item</a:t>
            </a:r>
            <a:r>
              <a:rPr lang="zh-CN" altLang="en-US" dirty="0" smtClean="0"/>
              <a:t>矩阵来进行矩阵分解的， 它们把</a:t>
            </a:r>
            <a:r>
              <a:rPr lang="en-US" altLang="zh-CN" dirty="0" smtClean="0"/>
              <a:t>User-Item</a:t>
            </a:r>
            <a:r>
              <a:rPr lang="zh-CN" altLang="en-US" dirty="0" smtClean="0"/>
              <a:t>评分矩阵分解为两个低秩矩阵的乘积，这两个低秩矩阵分别为</a:t>
            </a:r>
            <a:r>
              <a:rPr lang="en-US" altLang="zh-CN" dirty="0" smtClean="0"/>
              <a:t>User</a:t>
            </a:r>
            <a:r>
              <a:rPr lang="zh-CN" altLang="en-US" dirty="0" smtClean="0"/>
              <a:t>和</a:t>
            </a:r>
            <a:r>
              <a:rPr lang="en-US" altLang="zh-CN" dirty="0" smtClean="0"/>
              <a:t>Item</a:t>
            </a:r>
            <a:r>
              <a:rPr lang="zh-CN" altLang="en-US" dirty="0" smtClean="0"/>
              <a:t>的隐向量集合。通过</a:t>
            </a:r>
            <a:r>
              <a:rPr lang="en-US" altLang="zh-CN" dirty="0" smtClean="0"/>
              <a:t>User</a:t>
            </a:r>
            <a:r>
              <a:rPr lang="zh-CN" altLang="en-US" dirty="0" smtClean="0"/>
              <a:t>和</a:t>
            </a:r>
            <a:r>
              <a:rPr lang="en-US" altLang="zh-CN" dirty="0" smtClean="0"/>
              <a:t>Item</a:t>
            </a:r>
            <a:r>
              <a:rPr lang="zh-CN" altLang="en-US" dirty="0" smtClean="0"/>
              <a:t>隐向量的点积来预测用户对未见过的物品的兴趣。从这个角度来说，矩阵分解也是生成</a:t>
            </a:r>
            <a:r>
              <a:rPr lang="en-US" altLang="zh-CN" dirty="0" smtClean="0"/>
              <a:t>embedding</a:t>
            </a:r>
            <a:r>
              <a:rPr lang="zh-CN" altLang="en-US" dirty="0" smtClean="0"/>
              <a:t>表示的一种方法。</a:t>
            </a:r>
            <a:endParaRPr lang="en-US" altLang="zh-CN" dirty="0" smtClean="0"/>
          </a:p>
          <a:p>
            <a:pPr lvl="4"/>
            <a:r>
              <a:rPr lang="en-US" altLang="zh-CN" dirty="0" smtClean="0"/>
              <a:t>SVD</a:t>
            </a:r>
            <a:r>
              <a:rPr lang="zh-CN" altLang="en-US" dirty="0" smtClean="0"/>
              <a:t>需要把</a:t>
            </a:r>
            <a:r>
              <a:rPr lang="en-US" altLang="zh-CN" dirty="0" smtClean="0"/>
              <a:t>user-item</a:t>
            </a:r>
            <a:r>
              <a:rPr lang="zh-CN" altLang="en-US" dirty="0" smtClean="0"/>
              <a:t>矩阵分解为三个矩阵相乘，计算量很大。</a:t>
            </a:r>
            <a:endParaRPr lang="en-US" altLang="zh-CN" dirty="0" smtClean="0"/>
          </a:p>
          <a:p>
            <a:pPr lvl="4"/>
            <a:r>
              <a:rPr lang="en-US" altLang="zh-CN" dirty="0" err="1" smtClean="0"/>
              <a:t>FunkSVD</a:t>
            </a:r>
            <a:r>
              <a:rPr lang="zh-CN" altLang="en-US" dirty="0" smtClean="0"/>
              <a:t>，</a:t>
            </a:r>
            <a:r>
              <a:rPr lang="en-US" altLang="zh-CN" dirty="0" err="1" smtClean="0"/>
              <a:t>biasSVD</a:t>
            </a:r>
            <a:r>
              <a:rPr lang="zh-CN" altLang="en-US" dirty="0" smtClean="0"/>
              <a:t>，</a:t>
            </a:r>
            <a:r>
              <a:rPr lang="en-US" altLang="zh-CN" dirty="0" smtClean="0"/>
              <a:t>SVD++</a:t>
            </a:r>
            <a:r>
              <a:rPr lang="zh-CN" altLang="en-US" dirty="0" smtClean="0"/>
              <a:t>则把</a:t>
            </a:r>
            <a:r>
              <a:rPr lang="en-US" altLang="zh-CN" dirty="0" smtClean="0"/>
              <a:t>user-item</a:t>
            </a:r>
            <a:r>
              <a:rPr lang="zh-CN" altLang="en-US" dirty="0" smtClean="0"/>
              <a:t>矩阵分解为</a:t>
            </a:r>
            <a:r>
              <a:rPr lang="en-US" altLang="zh-CN" dirty="0" smtClean="0"/>
              <a:t>2</a:t>
            </a:r>
            <a:r>
              <a:rPr lang="zh-CN" altLang="en-US" dirty="0" smtClean="0"/>
              <a:t>个矩阵相乘，提高了计算效率。</a:t>
            </a:r>
            <a:endParaRPr lang="en-US" altLang="zh-CN" dirty="0" smtClean="0"/>
          </a:p>
          <a:p>
            <a:pPr lvl="4"/>
            <a:r>
              <a:rPr lang="en-US" altLang="zh-CN" dirty="0" err="1" smtClean="0"/>
              <a:t>FunkSVD</a:t>
            </a:r>
            <a:r>
              <a:rPr lang="zh-CN" altLang="en-US" dirty="0" smtClean="0"/>
              <a:t>也叫做</a:t>
            </a:r>
            <a:r>
              <a:rPr lang="en-US" altLang="zh-CN" dirty="0" smtClean="0"/>
              <a:t>MF</a:t>
            </a:r>
            <a:r>
              <a:rPr lang="zh-CN" altLang="en-US" dirty="0" smtClean="0"/>
              <a:t>（矩阵因式分解），是带正则化的</a:t>
            </a:r>
            <a:r>
              <a:rPr lang="en-US" altLang="zh-CN" dirty="0" smtClean="0"/>
              <a:t>MF</a:t>
            </a:r>
            <a:r>
              <a:rPr lang="zh-CN" altLang="en-US" dirty="0" smtClean="0"/>
              <a:t>。</a:t>
            </a:r>
            <a:endParaRPr lang="en-US" altLang="zh-CN" dirty="0" smtClean="0"/>
          </a:p>
          <a:p>
            <a:pPr lvl="3"/>
            <a:r>
              <a:rPr lang="en-US" altLang="zh-CN" dirty="0" err="1" smtClean="0"/>
              <a:t>SparkML</a:t>
            </a:r>
            <a:r>
              <a:rPr lang="zh-CN" altLang="en-US" dirty="0" smtClean="0"/>
              <a:t>中的</a:t>
            </a:r>
            <a:r>
              <a:rPr lang="en-US" altLang="zh-CN" dirty="0" smtClean="0"/>
              <a:t>ALS</a:t>
            </a:r>
            <a:r>
              <a:rPr lang="zh-CN" altLang="en-US" dirty="0" smtClean="0"/>
              <a:t>类表示用交替最小二乘法来训练</a:t>
            </a:r>
            <a:r>
              <a:rPr lang="en-US" altLang="zh-CN" dirty="0" err="1" smtClean="0"/>
              <a:t>FunkSVD</a:t>
            </a:r>
            <a:r>
              <a:rPr lang="zh-CN" altLang="en-US" dirty="0" smtClean="0"/>
              <a:t>模型。</a:t>
            </a:r>
            <a:endParaRPr lang="en-US" altLang="zh-CN" dirty="0" smtClean="0"/>
          </a:p>
          <a:p>
            <a:pPr lvl="3"/>
            <a:r>
              <a:rPr lang="zh-CN" altLang="en-US" dirty="0"/>
              <a:t>利</a:t>
            </a:r>
            <a:r>
              <a:rPr lang="zh-CN" altLang="en-US" dirty="0" smtClean="0"/>
              <a:t>用</a:t>
            </a:r>
            <a:r>
              <a:rPr lang="en-US" altLang="zh-CN" dirty="0" err="1" smtClean="0"/>
              <a:t>SparkML</a:t>
            </a:r>
            <a:r>
              <a:rPr lang="zh-CN" altLang="en-US" dirty="0" smtClean="0"/>
              <a:t>的</a:t>
            </a:r>
            <a:r>
              <a:rPr lang="en-US" altLang="zh-CN" dirty="0" smtClean="0"/>
              <a:t>ALS</a:t>
            </a:r>
            <a:r>
              <a:rPr lang="zh-CN" altLang="en-US" dirty="0" smtClean="0"/>
              <a:t>来建模的时候，</a:t>
            </a:r>
            <a:r>
              <a:rPr lang="en-US" altLang="zh-CN" dirty="0" err="1" smtClean="0"/>
              <a:t>SparkML</a:t>
            </a:r>
            <a:r>
              <a:rPr lang="zh-CN" altLang="en-US" dirty="0" smtClean="0"/>
              <a:t>对应的函数会自己创建</a:t>
            </a:r>
            <a:r>
              <a:rPr lang="en-US" altLang="zh-CN" dirty="0" smtClean="0"/>
              <a:t>user-item</a:t>
            </a:r>
            <a:r>
              <a:rPr lang="zh-CN" altLang="en-US" dirty="0" smtClean="0"/>
              <a:t>矩阵，所以不用我们关心缺失值处理；但是</a:t>
            </a:r>
            <a:r>
              <a:rPr lang="zh-CN" altLang="en-US" dirty="0"/>
              <a:t>如</a:t>
            </a:r>
            <a:r>
              <a:rPr lang="zh-CN" altLang="en-US" dirty="0" smtClean="0"/>
              <a:t>果使用的开源库没有这样封装好的接口来帮你创建</a:t>
            </a:r>
            <a:r>
              <a:rPr lang="en-US" altLang="zh-CN" dirty="0" smtClean="0"/>
              <a:t>user-item</a:t>
            </a:r>
            <a:r>
              <a:rPr lang="zh-CN" altLang="en-US" dirty="0" smtClean="0"/>
              <a:t>矩阵，那么需要自己创建</a:t>
            </a:r>
            <a:r>
              <a:rPr lang="en-US" altLang="zh-CN" dirty="0" smtClean="0"/>
              <a:t>user-item</a:t>
            </a:r>
            <a:r>
              <a:rPr lang="zh-CN" altLang="en-US" dirty="0" smtClean="0"/>
              <a:t>矩阵，并且要填充缺失值（填充什么不重要），最重要的是在进行训练的时候你的代码要知道那些值是填充过的，这些是不需要在训练过程拟合的。</a:t>
            </a:r>
            <a:endParaRPr lang="en-US" altLang="zh-CN" dirty="0" smtClean="0"/>
          </a:p>
          <a:p>
            <a:pPr lvl="3"/>
            <a:endParaRPr lang="en-US" altLang="zh-CN" dirty="0" smtClean="0"/>
          </a:p>
          <a:p>
            <a:pPr lvl="3"/>
            <a:endParaRPr lang="en-US" altLang="zh-CN" dirty="0" smtClean="0"/>
          </a:p>
          <a:p>
            <a:endParaRPr lang="en-US" dirty="0"/>
          </a:p>
        </p:txBody>
      </p:sp>
    </p:spTree>
    <p:extLst>
      <p:ext uri="{BB962C8B-B14F-4D97-AF65-F5344CB8AC3E}">
        <p14:creationId xmlns:p14="http://schemas.microsoft.com/office/powerpoint/2010/main" val="3106067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59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79720"/>
            <a:ext cx="10515600" cy="4797243"/>
          </a:xfrm>
        </p:spPr>
        <p:txBody>
          <a:bodyPr/>
          <a:lstStyle/>
          <a:p>
            <a:r>
              <a:rPr lang="zh-CN" altLang="en-US" dirty="0" smtClean="0"/>
              <a:t>基于用户画像的推荐</a:t>
            </a:r>
            <a:r>
              <a:rPr lang="en-US" altLang="zh-CN" dirty="0" smtClean="0"/>
              <a:t>(</a:t>
            </a:r>
            <a:r>
              <a:rPr lang="zh-CN" altLang="en-US" b="1" dirty="0" smtClean="0"/>
              <a:t>个性化推荐方法中的精髓</a:t>
            </a:r>
            <a:r>
              <a:rPr lang="en-US" altLang="zh-CN" dirty="0" smtClean="0"/>
              <a:t>)</a:t>
            </a:r>
            <a:r>
              <a:rPr lang="zh-CN" altLang="en-US" dirty="0" smtClean="0"/>
              <a:t>：</a:t>
            </a:r>
            <a:endParaRPr lang="en-US" altLang="zh-CN" dirty="0" smtClean="0"/>
          </a:p>
          <a:p>
            <a:pPr lvl="1"/>
            <a:r>
              <a:rPr lang="zh-CN" altLang="en-US" dirty="0" smtClean="0"/>
              <a:t>通过建模</a:t>
            </a:r>
            <a:r>
              <a:rPr lang="zh-CN" altLang="en-US" b="1" dirty="0" smtClean="0"/>
              <a:t>与当前业务场景相关</a:t>
            </a:r>
            <a:r>
              <a:rPr lang="zh-CN" altLang="en-US" dirty="0" smtClean="0"/>
              <a:t>的用户画像来获得用户感兴趣的</a:t>
            </a:r>
            <a:r>
              <a:rPr lang="en-US" altLang="zh-CN" dirty="0" smtClean="0"/>
              <a:t>topic</a:t>
            </a:r>
            <a:r>
              <a:rPr lang="zh-CN" altLang="en-US" dirty="0" smtClean="0"/>
              <a:t>，</a:t>
            </a:r>
            <a:r>
              <a:rPr lang="zh-CN" altLang="en-US" dirty="0"/>
              <a:t>兴趣</a:t>
            </a:r>
            <a:r>
              <a:rPr lang="zh-CN" altLang="en-US" dirty="0" smtClean="0"/>
              <a:t>标签，兴趣关键字或者兴趣</a:t>
            </a:r>
            <a:r>
              <a:rPr lang="en-US" altLang="zh-CN" dirty="0" smtClean="0"/>
              <a:t>entity</a:t>
            </a:r>
            <a:r>
              <a:rPr lang="zh-CN" altLang="en-US" dirty="0" smtClean="0"/>
              <a:t>。</a:t>
            </a:r>
            <a:endParaRPr lang="en-US" altLang="zh-CN" dirty="0" smtClean="0"/>
          </a:p>
          <a:p>
            <a:pPr lvl="2"/>
            <a:r>
              <a:rPr lang="zh-CN" altLang="en-US" dirty="0" smtClean="0"/>
              <a:t>它是定</a:t>
            </a:r>
            <a:r>
              <a:rPr lang="zh-CN" altLang="en-US" dirty="0"/>
              <a:t>向广告投放与个性化推荐</a:t>
            </a:r>
            <a:r>
              <a:rPr lang="zh-CN" altLang="en-US" dirty="0" smtClean="0"/>
              <a:t>的</a:t>
            </a:r>
            <a:r>
              <a:rPr lang="zh-CN" altLang="en-US" dirty="0"/>
              <a:t>重</a:t>
            </a:r>
            <a:r>
              <a:rPr lang="zh-CN" altLang="en-US" dirty="0" smtClean="0"/>
              <a:t>要手段。</a:t>
            </a:r>
            <a:endParaRPr lang="en-US" altLang="zh-CN" dirty="0" smtClean="0"/>
          </a:p>
          <a:p>
            <a:pPr lvl="2"/>
            <a:r>
              <a:rPr lang="zh-CN" altLang="en-US" dirty="0" smtClean="0"/>
              <a:t>该方法可以单独使用，也可以作为个性化</a:t>
            </a:r>
            <a:r>
              <a:rPr lang="en-US" altLang="zh-CN" dirty="0" err="1" smtClean="0"/>
              <a:t>TopN</a:t>
            </a:r>
            <a:r>
              <a:rPr lang="zh-CN" altLang="en-US" dirty="0" smtClean="0"/>
              <a:t>推荐方法中的一路召回策略。</a:t>
            </a:r>
            <a:endParaRPr lang="en-US" altLang="zh-CN" dirty="0" smtClean="0"/>
          </a:p>
          <a:p>
            <a:pPr lvl="1"/>
            <a:r>
              <a:rPr lang="zh-CN" altLang="en-US" dirty="0" smtClean="0"/>
              <a:t>用户画像又包括用户的基本人口统计信息（长期画像），兴趣画像（长期和短期画像），行为画像（比如活跃度，长期和短期画像） 。</a:t>
            </a:r>
            <a:endParaRPr lang="en-US" dirty="0"/>
          </a:p>
        </p:txBody>
      </p:sp>
      <p:pic>
        <p:nvPicPr>
          <p:cNvPr id="4" name="Picture 3" descr="https://pic2.zhimg.com/80/8c54b5cef71ccb8b0ed70715e6ff9efc_hd.jpg"/>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44983"/>
            <a:ext cx="10515600" cy="2677886"/>
          </a:xfrm>
          <a:prstGeom prst="rect">
            <a:avLst/>
          </a:prstGeom>
          <a:noFill/>
          <a:ln>
            <a:noFill/>
          </a:ln>
        </p:spPr>
      </p:pic>
    </p:spTree>
    <p:extLst>
      <p:ext uri="{BB962C8B-B14F-4D97-AF65-F5344CB8AC3E}">
        <p14:creationId xmlns:p14="http://schemas.microsoft.com/office/powerpoint/2010/main" val="247379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457"/>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79418"/>
            <a:ext cx="10515600" cy="3920837"/>
          </a:xfrm>
        </p:spPr>
        <p:txBody>
          <a:bodyPr/>
          <a:lstStyle/>
          <a:p>
            <a:pPr lvl="1"/>
            <a:r>
              <a:rPr lang="zh-CN" altLang="en-US" dirty="0" smtClean="0"/>
              <a:t>常见用户行为数据：</a:t>
            </a:r>
            <a:endParaRPr lang="en-US" altLang="zh-CN" dirty="0" smtClean="0"/>
          </a:p>
          <a:p>
            <a:pPr lvl="2"/>
            <a:r>
              <a:rPr lang="zh-CN" altLang="en-US" dirty="0" smtClean="0"/>
              <a:t>搜索信息 ：搜索是一个显著表明短期意图的行为，具有随时间衰减的特性。</a:t>
            </a:r>
            <a:endParaRPr lang="en-US" altLang="zh-CN" dirty="0" smtClean="0"/>
          </a:p>
          <a:p>
            <a:pPr lvl="2"/>
            <a:r>
              <a:rPr lang="zh-CN" altLang="en-US" dirty="0" smtClean="0"/>
              <a:t>评分：是最常见的量化行为。</a:t>
            </a:r>
            <a:endParaRPr lang="en-US" altLang="zh-CN" dirty="0" smtClean="0"/>
          </a:p>
          <a:p>
            <a:pPr lvl="2"/>
            <a:r>
              <a:rPr lang="zh-CN" altLang="en-US" dirty="0" smtClean="0"/>
              <a:t>收藏： 表达了用户对于内容的偏好程度。</a:t>
            </a:r>
            <a:endParaRPr lang="en-US" altLang="zh-CN" dirty="0" smtClean="0"/>
          </a:p>
          <a:p>
            <a:pPr lvl="2"/>
            <a:r>
              <a:rPr lang="zh-CN" altLang="en-US" dirty="0" smtClean="0"/>
              <a:t>分享： 除了表达喜好外，还传递了用户的立场和态度。转发的肯定意义比收藏评论等行为的肯定意义还大。</a:t>
            </a:r>
            <a:endParaRPr lang="en-US" altLang="zh-CN" dirty="0" smtClean="0"/>
          </a:p>
          <a:p>
            <a:pPr lvl="2"/>
            <a:r>
              <a:rPr lang="zh-CN" altLang="en-US" dirty="0" smtClean="0"/>
              <a:t>评论： 评论代表了参与度，但不一定明确的关联到态度的好恶。对评论的处理需要进一步进行文本分析，以获取用户的表意性和情感倾向性。</a:t>
            </a:r>
            <a:endParaRPr lang="en-US" altLang="zh-CN" dirty="0" smtClean="0"/>
          </a:p>
          <a:p>
            <a:pPr lvl="2"/>
            <a:r>
              <a:rPr lang="zh-CN" altLang="en-US" dirty="0" smtClean="0"/>
              <a:t>播放比例或播放时长： 与点击行为相比，播放时长是一个相对隐形的行为。通常可以用播放时长来衡量用户对特定视频点击后的消费体验。</a:t>
            </a:r>
            <a:endParaRPr lang="en-US" altLang="zh-CN" dirty="0" smtClean="0"/>
          </a:p>
        </p:txBody>
      </p:sp>
    </p:spTree>
    <p:extLst>
      <p:ext uri="{BB962C8B-B14F-4D97-AF65-F5344CB8AC3E}">
        <p14:creationId xmlns:p14="http://schemas.microsoft.com/office/powerpoint/2010/main" val="297949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501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10144"/>
            <a:ext cx="10515600" cy="5347855"/>
          </a:xfrm>
        </p:spPr>
        <p:txBody>
          <a:bodyPr/>
          <a:lstStyle/>
          <a:p>
            <a:pPr lvl="1"/>
            <a:r>
              <a:rPr lang="zh-CN" altLang="en-US" dirty="0" smtClean="0"/>
              <a:t>用户画像的核心工作是为用户打标签，打标签的重要目的之一是为了让人能够理解并且方便计算机处理。</a:t>
            </a:r>
            <a:endParaRPr lang="en-US" altLang="zh-CN" dirty="0" smtClean="0"/>
          </a:p>
          <a:p>
            <a:pPr lvl="1"/>
            <a:r>
              <a:rPr lang="zh-CN" altLang="en-US" dirty="0" smtClean="0"/>
              <a:t>用户画像的数据模型，可以概括为下面的公式：</a:t>
            </a:r>
            <a:endParaRPr lang="en-US" altLang="zh-CN" dirty="0" smtClean="0"/>
          </a:p>
          <a:p>
            <a:pPr lvl="2"/>
            <a:r>
              <a:rPr lang="zh-CN" altLang="en-US" dirty="0" smtClean="0"/>
              <a:t>用户标识 </a:t>
            </a:r>
            <a:r>
              <a:rPr lang="en-US" altLang="zh-CN" dirty="0" smtClean="0"/>
              <a:t>+ </a:t>
            </a:r>
            <a:r>
              <a:rPr lang="zh-CN" altLang="en-US" dirty="0" smtClean="0"/>
              <a:t>时间 </a:t>
            </a:r>
            <a:r>
              <a:rPr lang="en-US" altLang="zh-CN" dirty="0" smtClean="0"/>
              <a:t>+ </a:t>
            </a:r>
            <a:r>
              <a:rPr lang="zh-CN" altLang="en-US" dirty="0" smtClean="0"/>
              <a:t>行为类型 </a:t>
            </a:r>
            <a:r>
              <a:rPr lang="en-US" altLang="zh-CN" dirty="0" smtClean="0"/>
              <a:t>+ </a:t>
            </a:r>
            <a:r>
              <a:rPr lang="zh-CN" altLang="en-US" dirty="0" smtClean="0"/>
              <a:t>接触点（网址</a:t>
            </a:r>
            <a:r>
              <a:rPr lang="en-US" altLang="zh-CN" dirty="0" smtClean="0"/>
              <a:t>+</a:t>
            </a:r>
            <a:r>
              <a:rPr lang="zh-CN" altLang="en-US" dirty="0" smtClean="0"/>
              <a:t>内容）</a:t>
            </a:r>
            <a:r>
              <a:rPr lang="en-US" altLang="zh-CN" dirty="0" smtClean="0"/>
              <a:t>/</a:t>
            </a:r>
            <a:r>
              <a:rPr lang="zh-CN" altLang="en-US" dirty="0" smtClean="0"/>
              <a:t>兴趣标签</a:t>
            </a:r>
            <a:endParaRPr lang="en-US" altLang="zh-CN" dirty="0" smtClean="0"/>
          </a:p>
          <a:p>
            <a:pPr lvl="2"/>
            <a:r>
              <a:rPr lang="zh-CN" altLang="en-US" dirty="0" smtClean="0"/>
              <a:t>也就是说某用户因为在什么时间、地点、做了什么事，所以会打上某标签。对于推荐系统来说，需要推荐归因到这个标签并统计该标签对应行为类型的行为次数。</a:t>
            </a:r>
            <a:endParaRPr lang="en-US" altLang="zh-CN" dirty="0" smtClean="0"/>
          </a:p>
          <a:p>
            <a:pPr lvl="1"/>
            <a:r>
              <a:rPr lang="zh-CN" altLang="en-US" dirty="0" smtClean="0"/>
              <a:t>用户标识即</a:t>
            </a:r>
            <a:r>
              <a:rPr lang="en-US" altLang="zh-CN" dirty="0" smtClean="0"/>
              <a:t>ID</a:t>
            </a:r>
            <a:r>
              <a:rPr lang="zh-CN" altLang="en-US" dirty="0" smtClean="0"/>
              <a:t>当前需要解决的难点（主要指获取代价）是如何多屏互通，也就是所谓的</a:t>
            </a:r>
            <a:r>
              <a:rPr lang="en-US" altLang="zh-CN" dirty="0" smtClean="0"/>
              <a:t>ID mapping</a:t>
            </a:r>
            <a:r>
              <a:rPr lang="zh-CN" altLang="en-US" dirty="0" smtClean="0"/>
              <a:t>。</a:t>
            </a:r>
            <a:endParaRPr lang="en-US" altLang="zh-CN" dirty="0" smtClean="0"/>
          </a:p>
          <a:p>
            <a:pPr lvl="1"/>
            <a:endParaRPr lang="en-US" altLang="zh-CN" dirty="0" smtClean="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36" y="4362994"/>
            <a:ext cx="10176164" cy="2314896"/>
          </a:xfrm>
          <a:prstGeom prst="rect">
            <a:avLst/>
          </a:prstGeom>
        </p:spPr>
      </p:pic>
    </p:spTree>
    <p:extLst>
      <p:ext uri="{BB962C8B-B14F-4D97-AF65-F5344CB8AC3E}">
        <p14:creationId xmlns:p14="http://schemas.microsoft.com/office/powerpoint/2010/main" val="159634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931"/>
          </a:xfrm>
        </p:spPr>
        <p:txBody>
          <a:bodyPr/>
          <a:lstStyle/>
          <a:p>
            <a:r>
              <a:rPr lang="zh-CN" altLang="en-US" dirty="0"/>
              <a:t>议程</a:t>
            </a:r>
            <a:endParaRPr lang="en-US" dirty="0"/>
          </a:p>
        </p:txBody>
      </p:sp>
      <p:sp>
        <p:nvSpPr>
          <p:cNvPr id="3" name="Content Placeholder 2"/>
          <p:cNvSpPr>
            <a:spLocks noGrp="1"/>
          </p:cNvSpPr>
          <p:nvPr>
            <p:ph idx="1"/>
          </p:nvPr>
        </p:nvSpPr>
        <p:spPr>
          <a:xfrm>
            <a:off x="838200" y="1693888"/>
            <a:ext cx="10515600" cy="4916773"/>
          </a:xfrm>
        </p:spPr>
        <p:txBody>
          <a:bodyPr>
            <a:normAutofit fontScale="92500" lnSpcReduction="10000"/>
          </a:bodyPr>
          <a:lstStyle/>
          <a:p>
            <a:r>
              <a:rPr lang="zh-CN" altLang="en-US" dirty="0"/>
              <a:t>推荐系统简</a:t>
            </a:r>
            <a:r>
              <a:rPr lang="zh-CN" altLang="en-US" dirty="0" smtClean="0"/>
              <a:t>介</a:t>
            </a:r>
            <a:endParaRPr lang="en-US" altLang="zh-CN" dirty="0" smtClean="0"/>
          </a:p>
          <a:p>
            <a:r>
              <a:rPr lang="zh-CN" altLang="en-US" dirty="0"/>
              <a:t>推荐系统常见概</a:t>
            </a:r>
            <a:r>
              <a:rPr lang="zh-CN" altLang="en-US" dirty="0" smtClean="0"/>
              <a:t>念</a:t>
            </a:r>
            <a:endParaRPr lang="en-US" altLang="zh-CN" dirty="0" smtClean="0"/>
          </a:p>
          <a:p>
            <a:r>
              <a:rPr lang="zh-CN" altLang="en-US" dirty="0"/>
              <a:t>推荐系统中常用的评价指标</a:t>
            </a:r>
            <a:endParaRPr lang="en-US" altLang="zh-CN" dirty="0" smtClean="0"/>
          </a:p>
          <a:p>
            <a:r>
              <a:rPr lang="zh-CN" altLang="en-US" dirty="0"/>
              <a:t>常用的推荐方</a:t>
            </a:r>
            <a:r>
              <a:rPr lang="zh-CN" altLang="en-US" dirty="0" smtClean="0"/>
              <a:t>法</a:t>
            </a:r>
            <a:endParaRPr lang="en-US" altLang="zh-CN" dirty="0" smtClean="0"/>
          </a:p>
          <a:p>
            <a:r>
              <a:rPr lang="zh-CN" altLang="en-US" dirty="0"/>
              <a:t>个性化</a:t>
            </a:r>
            <a:r>
              <a:rPr lang="en-US" altLang="zh-CN" dirty="0" err="1"/>
              <a:t>TopN</a:t>
            </a:r>
            <a:r>
              <a:rPr lang="zh-CN" altLang="en-US" dirty="0"/>
              <a:t>推荐方</a:t>
            </a:r>
            <a:r>
              <a:rPr lang="zh-CN" altLang="en-US" dirty="0" smtClean="0"/>
              <a:t>法</a:t>
            </a:r>
            <a:r>
              <a:rPr lang="en-US" altLang="zh-CN" dirty="0" smtClean="0"/>
              <a:t>(</a:t>
            </a:r>
            <a:r>
              <a:rPr lang="zh-CN" altLang="en-US" dirty="0" smtClean="0"/>
              <a:t>召回阶段和排序阶段</a:t>
            </a:r>
            <a:r>
              <a:rPr lang="en-US" altLang="zh-CN" dirty="0" smtClean="0"/>
              <a:t>)</a:t>
            </a:r>
          </a:p>
          <a:p>
            <a:r>
              <a:rPr lang="zh-CN" altLang="en-US" dirty="0"/>
              <a:t>个性化</a:t>
            </a:r>
            <a:r>
              <a:rPr lang="en-US" altLang="zh-CN" dirty="0" err="1"/>
              <a:t>TopN</a:t>
            </a:r>
            <a:r>
              <a:rPr lang="zh-CN" altLang="en-US" dirty="0"/>
              <a:t>推荐方法的模型后处理阶</a:t>
            </a:r>
            <a:r>
              <a:rPr lang="zh-CN" altLang="en-US" dirty="0" smtClean="0"/>
              <a:t>段</a:t>
            </a:r>
            <a:endParaRPr lang="en-US" altLang="zh-CN" dirty="0" smtClean="0"/>
          </a:p>
          <a:p>
            <a:r>
              <a:rPr lang="zh-CN" altLang="en-US" dirty="0"/>
              <a:t>个性化推荐系统的冷启动问</a:t>
            </a:r>
            <a:r>
              <a:rPr lang="zh-CN" altLang="en-US" dirty="0" smtClean="0"/>
              <a:t>题</a:t>
            </a:r>
            <a:endParaRPr lang="en-US" altLang="zh-CN" dirty="0" smtClean="0"/>
          </a:p>
          <a:p>
            <a:r>
              <a:rPr lang="en-US" altLang="zh-CN" dirty="0"/>
              <a:t>Netflix</a:t>
            </a:r>
            <a:r>
              <a:rPr lang="zh-CN" altLang="en-US" dirty="0"/>
              <a:t>个性化推荐系统中使用的</a:t>
            </a:r>
            <a:r>
              <a:rPr lang="en-US" altLang="zh-CN" dirty="0"/>
              <a:t>ML</a:t>
            </a:r>
            <a:r>
              <a:rPr lang="zh-CN" altLang="en-US" dirty="0"/>
              <a:t>模型（</a:t>
            </a:r>
            <a:r>
              <a:rPr lang="en-US" altLang="zh-CN" dirty="0"/>
              <a:t>2012</a:t>
            </a:r>
            <a:r>
              <a:rPr lang="zh-CN" altLang="en-US" dirty="0" smtClean="0"/>
              <a:t>）</a:t>
            </a:r>
            <a:endParaRPr lang="en-US" altLang="zh-CN" dirty="0" smtClean="0"/>
          </a:p>
          <a:p>
            <a:r>
              <a:rPr lang="en-US" dirty="0"/>
              <a:t>Netflix</a:t>
            </a:r>
            <a:r>
              <a:rPr lang="zh-CN" altLang="en-US" dirty="0"/>
              <a:t>个性化推荐方法（</a:t>
            </a:r>
            <a:r>
              <a:rPr lang="en-US" altLang="zh-CN" dirty="0"/>
              <a:t>2015</a:t>
            </a:r>
            <a:r>
              <a:rPr lang="zh-CN" altLang="en-US" dirty="0"/>
              <a:t>年</a:t>
            </a:r>
            <a:r>
              <a:rPr lang="zh-CN" altLang="en-US" dirty="0" smtClean="0"/>
              <a:t>）</a:t>
            </a:r>
            <a:endParaRPr lang="en-US" altLang="zh-CN" dirty="0" smtClean="0"/>
          </a:p>
          <a:p>
            <a:r>
              <a:rPr lang="zh-CN" altLang="en-US" dirty="0"/>
              <a:t>个性化推荐系统架</a:t>
            </a:r>
            <a:r>
              <a:rPr lang="zh-CN" altLang="en-US" dirty="0" smtClean="0"/>
              <a:t>构</a:t>
            </a:r>
            <a:endParaRPr lang="en-US" altLang="zh-CN" dirty="0" smtClean="0"/>
          </a:p>
          <a:p>
            <a:pPr lvl="1"/>
            <a:r>
              <a:rPr lang="en-US" altLang="zh-CN" dirty="0"/>
              <a:t>Netflix</a:t>
            </a:r>
            <a:r>
              <a:rPr lang="zh-CN" altLang="en-US" dirty="0"/>
              <a:t>的个性化推荐系统架构</a:t>
            </a:r>
            <a:r>
              <a:rPr lang="en-US" altLang="zh-CN" dirty="0"/>
              <a:t>(2013</a:t>
            </a:r>
            <a:r>
              <a:rPr lang="zh-CN" altLang="en-US" dirty="0"/>
              <a:t>年</a:t>
            </a:r>
            <a:r>
              <a:rPr lang="en-US" altLang="zh-CN" dirty="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4248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37854"/>
            <a:ext cx="10515600" cy="5209309"/>
          </a:xfrm>
        </p:spPr>
        <p:txBody>
          <a:bodyPr>
            <a:normAutofit/>
          </a:bodyPr>
          <a:lstStyle/>
          <a:p>
            <a:pPr lvl="1"/>
            <a:r>
              <a:rPr lang="zh-CN" altLang="en-US" dirty="0" smtClean="0"/>
              <a:t>用户标签的权重可能随时间的增加而衰减，因此定义时间衰减因子</a:t>
            </a:r>
            <a:r>
              <a:rPr lang="en-US" altLang="zh-CN" dirty="0" smtClean="0"/>
              <a:t>r</a:t>
            </a:r>
            <a:r>
              <a:rPr lang="zh-CN" altLang="en-US" dirty="0" smtClean="0"/>
              <a:t>，行为类型、网址决定了权重，内容决定了标签，进一步转换为公式：</a:t>
            </a:r>
            <a:br>
              <a:rPr lang="zh-CN" altLang="en-US" dirty="0" smtClean="0"/>
            </a:br>
            <a:r>
              <a:rPr lang="en-US" altLang="zh-CN" dirty="0" smtClean="0"/>
              <a:t>		</a:t>
            </a:r>
            <a:r>
              <a:rPr lang="zh-CN" altLang="en-US" dirty="0" smtClean="0"/>
              <a:t>标签权重</a:t>
            </a:r>
            <a:r>
              <a:rPr lang="en-US" altLang="zh-CN" dirty="0" smtClean="0"/>
              <a:t>=</a:t>
            </a:r>
            <a:r>
              <a:rPr lang="zh-CN" altLang="en-US" dirty="0" smtClean="0"/>
              <a:t>衰减因子</a:t>
            </a:r>
            <a:r>
              <a:rPr lang="en-US" altLang="zh-CN" dirty="0" smtClean="0"/>
              <a:t>×</a:t>
            </a:r>
            <a:r>
              <a:rPr lang="zh-CN" altLang="en-US" dirty="0" smtClean="0"/>
              <a:t>行为权重</a:t>
            </a:r>
            <a:r>
              <a:rPr lang="en-US" altLang="zh-CN" dirty="0" smtClean="0"/>
              <a:t>×</a:t>
            </a:r>
            <a:r>
              <a:rPr lang="zh-CN" altLang="en-US" dirty="0" smtClean="0"/>
              <a:t>网址子权重</a:t>
            </a:r>
            <a:endParaRPr lang="en-US" altLang="zh-CN" dirty="0" smtClean="0"/>
          </a:p>
          <a:p>
            <a:pPr lvl="2"/>
            <a:r>
              <a:rPr lang="zh-CN" altLang="en-US" dirty="0" smtClean="0"/>
              <a:t>上面公式适用于某个商品可以从多种网站获得，适合于做行业研究。网址子权重就表示这些网站本身的权重，这些权重和行为权重可以根据经验来设置固定值，也可以通过建模</a:t>
            </a:r>
            <a:r>
              <a:rPr lang="en-US" altLang="zh-CN" dirty="0" smtClean="0"/>
              <a:t>(</a:t>
            </a:r>
            <a:r>
              <a:rPr lang="zh-CN" altLang="en-US" dirty="0" smtClean="0"/>
              <a:t>比如根据最后的成交情况来对行为权重建模</a:t>
            </a:r>
            <a:r>
              <a:rPr lang="en-US" altLang="zh-CN" dirty="0" smtClean="0"/>
              <a:t>)</a:t>
            </a:r>
            <a:r>
              <a:rPr lang="zh-CN" altLang="en-US" dirty="0" smtClean="0"/>
              <a:t>来获得。</a:t>
            </a:r>
            <a:endParaRPr lang="en-US" altLang="zh-CN" dirty="0" smtClean="0"/>
          </a:p>
          <a:p>
            <a:pPr lvl="1"/>
            <a:r>
              <a:rPr lang="zh-CN" altLang="en-US" dirty="0" smtClean="0"/>
              <a:t>而适合于一般推荐系统的标签权重计算公式：</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2"/>
            <a:r>
              <a:rPr lang="zh-CN" altLang="en-US" dirty="0"/>
              <a:t>注</a:t>
            </a:r>
            <a:r>
              <a:rPr lang="zh-CN" altLang="en-US" dirty="0" smtClean="0"/>
              <a:t>意上面公式其实是单个行为类型</a:t>
            </a:r>
            <a:r>
              <a:rPr lang="en-US" altLang="zh-CN" dirty="0" smtClean="0"/>
              <a:t>(</a:t>
            </a:r>
            <a:r>
              <a:rPr lang="zh-CN" altLang="en-US" dirty="0" smtClean="0"/>
              <a:t>比如浏览或者购买动作</a:t>
            </a:r>
            <a:r>
              <a:rPr lang="en-US" altLang="zh-CN" dirty="0" smtClean="0"/>
              <a:t>)</a:t>
            </a:r>
            <a:r>
              <a:rPr lang="zh-CN" altLang="en-US" dirty="0" smtClean="0"/>
              <a:t>的用户标签（比如爱化妆）的计算公式，而提到的“</a:t>
            </a:r>
            <a:r>
              <a:rPr lang="en-US" altLang="zh-CN" dirty="0" smtClean="0"/>
              <a:t>TF-IDF</a:t>
            </a:r>
            <a:r>
              <a:rPr lang="zh-CN" altLang="en-US" dirty="0" smtClean="0"/>
              <a:t>”的计算是利用</a:t>
            </a:r>
            <a:r>
              <a:rPr lang="zh-CN" altLang="en-US" dirty="0"/>
              <a:t>信</a:t>
            </a:r>
            <a:r>
              <a:rPr lang="zh-CN" altLang="en-US" dirty="0" smtClean="0"/>
              <a:t>息检索中</a:t>
            </a:r>
            <a:r>
              <a:rPr lang="en-US" altLang="zh-CN" dirty="0" smtClean="0"/>
              <a:t>TF-IDF</a:t>
            </a:r>
            <a:r>
              <a:rPr lang="zh-CN" altLang="en-US" dirty="0" smtClean="0"/>
              <a:t>的思路来计算用户标签在所有标签中的重要度。而如果计算某个用户标签总权重的话需要把每个行为类型的同一个用户标签权重求和。</a:t>
            </a:r>
            <a:endParaRPr lang="en-US" altLang="zh-CN" dirty="0" smtClean="0"/>
          </a:p>
          <a:p>
            <a:endParaRPr lang="en-US" dirty="0"/>
          </a:p>
        </p:txBody>
      </p:sp>
      <p:pic>
        <p:nvPicPr>
          <p:cNvPr id="4" name="Picture 3" descr="https://pic1.zhimg.com/80/v2-8ca88565dd5bcf91be5fd1d504432364_hd.jpg"/>
          <p:cNvPicPr/>
          <p:nvPr/>
        </p:nvPicPr>
        <p:blipFill>
          <a:blip r:embed="rId3">
            <a:extLst>
              <a:ext uri="{28A0092B-C50C-407E-A947-70E740481C1C}">
                <a14:useLocalDpi xmlns:a14="http://schemas.microsoft.com/office/drawing/2010/main" val="0"/>
              </a:ext>
            </a:extLst>
          </a:blip>
          <a:srcRect/>
          <a:stretch>
            <a:fillRect/>
          </a:stretch>
        </p:blipFill>
        <p:spPr bwMode="auto">
          <a:xfrm>
            <a:off x="1551709" y="3934692"/>
            <a:ext cx="9912927" cy="1482436"/>
          </a:xfrm>
          <a:prstGeom prst="rect">
            <a:avLst/>
          </a:prstGeom>
          <a:noFill/>
          <a:ln>
            <a:noFill/>
          </a:ln>
        </p:spPr>
      </p:pic>
    </p:spTree>
    <p:extLst>
      <p:ext uri="{BB962C8B-B14F-4D97-AF65-F5344CB8AC3E}">
        <p14:creationId xmlns:p14="http://schemas.microsoft.com/office/powerpoint/2010/main" val="241420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43049"/>
            <a:ext cx="10515600" cy="5171259"/>
          </a:xfrm>
        </p:spPr>
        <p:txBody>
          <a:bodyPr>
            <a:normAutofit lnSpcReduction="10000"/>
          </a:bodyPr>
          <a:lstStyle/>
          <a:p>
            <a:r>
              <a:rPr lang="zh-CN" altLang="en-US" dirty="0" smtClean="0"/>
              <a:t>基于知识的推荐：</a:t>
            </a:r>
            <a:endParaRPr lang="en-US" altLang="zh-CN" dirty="0" smtClean="0"/>
          </a:p>
          <a:p>
            <a:pPr lvl="1"/>
            <a:r>
              <a:rPr lang="zh-CN" altLang="en-US" dirty="0" smtClean="0"/>
              <a:t>在一些场景下，比如房屋、汽车、电脑，理财等商品，协同</a:t>
            </a:r>
            <a:r>
              <a:rPr lang="zh-CN" altLang="en-US" dirty="0"/>
              <a:t>过滤</a:t>
            </a:r>
            <a:r>
              <a:rPr lang="zh-CN" altLang="en-US" dirty="0" smtClean="0"/>
              <a:t>会因为评分数据少而效果不好；或者时间跨度因素也很重要的情况，用户偏好随着各种状况而变化等；这些场景就不是协同过滤和基于内容推荐擅长解决的。</a:t>
            </a:r>
          </a:p>
          <a:p>
            <a:pPr lvl="1"/>
            <a:r>
              <a:rPr lang="zh-CN" altLang="en-US" dirty="0" smtClean="0"/>
              <a:t>基于知识的推荐系统可以解决这些问题，它不需要评分数据，因此不存在冷启动问题。基于知识推荐交互性很强，所以是一种会话式系统。基于知识推荐不仅仅是一种过滤系统，而是更为广义上“以一种个性化方法引导用户在大量潜在候选项中找到感兴趣或有用的物品，或者产生这些物品作为输出结果”的系统。</a:t>
            </a:r>
          </a:p>
          <a:p>
            <a:pPr lvl="1"/>
            <a:r>
              <a:rPr lang="zh-CN" altLang="en-US" dirty="0" smtClean="0"/>
              <a:t>基于知识的推荐，其推荐应用的质量取决于底层知识库的质量，有两种类型：</a:t>
            </a:r>
          </a:p>
          <a:p>
            <a:pPr lvl="2"/>
            <a:r>
              <a:rPr lang="zh-CN" altLang="en-US" dirty="0" smtClean="0"/>
              <a:t>基于约束的推荐：强调推荐时的约束规则</a:t>
            </a:r>
          </a:p>
          <a:p>
            <a:pPr lvl="2"/>
            <a:r>
              <a:rPr lang="zh-CN" altLang="en-US" dirty="0" smtClean="0"/>
              <a:t>基于实例的推荐：强调根据用户最初的搜索结果，以及逐步的评价（可以理解为就是选择更多查询条件），推荐出更多结果，很像条件检索。</a:t>
            </a:r>
            <a:r>
              <a:rPr lang="en-US" altLang="zh-CN" dirty="0" smtClean="0"/>
              <a:t/>
            </a:r>
            <a:br>
              <a:rPr lang="en-US" altLang="zh-CN" dirty="0" smtClean="0"/>
            </a:br>
            <a:endParaRPr lang="en-US" dirty="0"/>
          </a:p>
        </p:txBody>
      </p:sp>
    </p:spTree>
    <p:extLst>
      <p:ext uri="{BB962C8B-B14F-4D97-AF65-F5344CB8AC3E}">
        <p14:creationId xmlns:p14="http://schemas.microsoft.com/office/powerpoint/2010/main" val="450359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889726"/>
          </a:xfrm>
        </p:spPr>
        <p:txBody>
          <a:bodyPr>
            <a:normAutofit lnSpcReduction="10000"/>
          </a:bodyPr>
          <a:lstStyle/>
          <a:p>
            <a:r>
              <a:rPr lang="zh-CN" altLang="en-US" dirty="0" smtClean="0"/>
              <a:t>基于关联规则的推荐：</a:t>
            </a:r>
            <a:endParaRPr lang="en-US" altLang="zh-CN" dirty="0" smtClean="0"/>
          </a:p>
          <a:p>
            <a:pPr lvl="1"/>
            <a:r>
              <a:rPr lang="zh-CN" altLang="en-US" dirty="0" smtClean="0"/>
              <a:t>找出所有用户购买的所有物品数据里频繁出现的</a:t>
            </a:r>
            <a:r>
              <a:rPr lang="en-US" altLang="zh-CN" dirty="0" smtClean="0"/>
              <a:t>Item</a:t>
            </a:r>
            <a:r>
              <a:rPr lang="zh-CN" altLang="en-US" dirty="0" smtClean="0"/>
              <a:t>序列，来做频繁集挖掘，找到满足支持度</a:t>
            </a:r>
            <a:r>
              <a:rPr lang="en-US" altLang="zh-CN" dirty="0" smtClean="0"/>
              <a:t>(</a:t>
            </a:r>
            <a:r>
              <a:rPr lang="zh-CN" altLang="en-US" dirty="0" smtClean="0"/>
              <a:t>即两个商品被同时购买的概率</a:t>
            </a:r>
            <a:r>
              <a:rPr lang="en-US" altLang="zh-CN" dirty="0" smtClean="0"/>
              <a:t>)</a:t>
            </a:r>
            <a:r>
              <a:rPr lang="zh-CN" altLang="en-US" dirty="0" smtClean="0"/>
              <a:t>阈值的关联物</a:t>
            </a:r>
            <a:r>
              <a:rPr lang="zh-CN" altLang="en-US" smtClean="0"/>
              <a:t>品。常用在电商网站做促销组合的场景。</a:t>
            </a:r>
            <a:endParaRPr lang="en-US" altLang="zh-CN" dirty="0" smtClean="0"/>
          </a:p>
          <a:p>
            <a:pPr lvl="1"/>
            <a:r>
              <a:rPr lang="zh-CN" altLang="en-US" dirty="0" smtClean="0"/>
              <a:t>关联规则分析中的关键概念包括：</a:t>
            </a:r>
            <a:endParaRPr lang="en-US" altLang="zh-CN" dirty="0" smtClean="0"/>
          </a:p>
          <a:p>
            <a:pPr lvl="2"/>
            <a:r>
              <a:rPr lang="zh-CN" altLang="en-US" dirty="0" smtClean="0"/>
              <a:t>支持度</a:t>
            </a:r>
            <a:r>
              <a:rPr lang="en-US" altLang="zh-CN" dirty="0" smtClean="0"/>
              <a:t>(</a:t>
            </a:r>
            <a:r>
              <a:rPr lang="en-US" dirty="0" smtClean="0"/>
              <a:t>Support)</a:t>
            </a:r>
            <a:r>
              <a:rPr lang="zh-CN" altLang="en-US" dirty="0" smtClean="0"/>
              <a:t>：</a:t>
            </a:r>
            <a:endParaRPr lang="en-US" altLang="zh-CN" dirty="0" smtClean="0"/>
          </a:p>
          <a:p>
            <a:pPr lvl="3"/>
            <a:r>
              <a:rPr lang="zh-CN" altLang="en-US" dirty="0" smtClean="0"/>
              <a:t>支持度是两件商品（</a:t>
            </a:r>
            <a:r>
              <a:rPr lang="en-US" altLang="zh-CN" dirty="0" smtClean="0"/>
              <a:t>A∩B</a:t>
            </a:r>
            <a:r>
              <a:rPr lang="zh-CN" altLang="en-US" dirty="0" smtClean="0"/>
              <a:t>）在总销售笔数</a:t>
            </a:r>
            <a:r>
              <a:rPr lang="en-US" altLang="zh-CN" dirty="0" smtClean="0"/>
              <a:t>(N)</a:t>
            </a:r>
            <a:r>
              <a:rPr lang="zh-CN" altLang="en-US" dirty="0" smtClean="0"/>
              <a:t>中出现的概率，即</a:t>
            </a:r>
            <a:r>
              <a:rPr lang="en-US" altLang="zh-CN" dirty="0" smtClean="0"/>
              <a:t>A</a:t>
            </a:r>
            <a:r>
              <a:rPr lang="zh-CN" altLang="en-US" dirty="0" smtClean="0"/>
              <a:t>与</a:t>
            </a:r>
            <a:r>
              <a:rPr lang="en-US" altLang="zh-CN" dirty="0" smtClean="0"/>
              <a:t>B</a:t>
            </a:r>
            <a:r>
              <a:rPr lang="zh-CN" altLang="en-US" dirty="0" smtClean="0"/>
              <a:t>同时被购买的概率。</a:t>
            </a:r>
            <a:endParaRPr lang="en-US" dirty="0" smtClean="0"/>
          </a:p>
          <a:p>
            <a:pPr lvl="2"/>
            <a:r>
              <a:rPr lang="zh-CN" altLang="en-US" dirty="0" smtClean="0"/>
              <a:t>置信度</a:t>
            </a:r>
            <a:r>
              <a:rPr lang="en-US" altLang="zh-CN" dirty="0" smtClean="0"/>
              <a:t>(</a:t>
            </a:r>
            <a:r>
              <a:rPr lang="en-US" dirty="0" smtClean="0"/>
              <a:t>Confidence)</a:t>
            </a:r>
            <a:r>
              <a:rPr lang="zh-CN" altLang="en-US" dirty="0" smtClean="0"/>
              <a:t>：</a:t>
            </a:r>
            <a:endParaRPr lang="en-US" altLang="zh-CN" dirty="0" smtClean="0"/>
          </a:p>
          <a:p>
            <a:pPr lvl="3"/>
            <a:r>
              <a:rPr lang="zh-CN" altLang="en-US" dirty="0" smtClean="0"/>
              <a:t>置信度是购买</a:t>
            </a:r>
            <a:r>
              <a:rPr lang="en-US" altLang="zh-CN" dirty="0" smtClean="0"/>
              <a:t>A</a:t>
            </a:r>
            <a:r>
              <a:rPr lang="zh-CN" altLang="en-US" dirty="0" smtClean="0"/>
              <a:t>后再购买</a:t>
            </a:r>
            <a:r>
              <a:rPr lang="en-US" altLang="zh-CN" dirty="0" smtClean="0"/>
              <a:t>B</a:t>
            </a:r>
            <a:r>
              <a:rPr lang="zh-CN" altLang="en-US" dirty="0" smtClean="0"/>
              <a:t>的条件概率。</a:t>
            </a:r>
            <a:endParaRPr lang="en-US" altLang="zh-CN" dirty="0" smtClean="0"/>
          </a:p>
          <a:p>
            <a:pPr lvl="2"/>
            <a:r>
              <a:rPr lang="zh-CN" altLang="en-US" dirty="0" smtClean="0"/>
              <a:t>提升度</a:t>
            </a:r>
            <a:r>
              <a:rPr lang="en-US" altLang="zh-CN" dirty="0" smtClean="0"/>
              <a:t>(</a:t>
            </a:r>
            <a:r>
              <a:rPr lang="en-US" dirty="0" smtClean="0"/>
              <a:t>Lift)</a:t>
            </a:r>
            <a:r>
              <a:rPr lang="zh-CN" altLang="en-US" dirty="0" smtClean="0"/>
              <a:t>：</a:t>
            </a:r>
            <a:endParaRPr lang="en-US" altLang="zh-CN" dirty="0" smtClean="0"/>
          </a:p>
          <a:p>
            <a:pPr lvl="3"/>
            <a:r>
              <a:rPr lang="zh-CN" altLang="en-US" dirty="0" smtClean="0"/>
              <a:t>提升度表示先购买</a:t>
            </a:r>
            <a:r>
              <a:rPr lang="en-US" altLang="zh-CN" dirty="0" smtClean="0"/>
              <a:t>A</a:t>
            </a:r>
            <a:r>
              <a:rPr lang="zh-CN" altLang="en-US" dirty="0" smtClean="0"/>
              <a:t>对购买</a:t>
            </a:r>
            <a:r>
              <a:rPr lang="en-US" altLang="zh-CN" dirty="0" smtClean="0"/>
              <a:t>B</a:t>
            </a:r>
            <a:r>
              <a:rPr lang="zh-CN" altLang="en-US" dirty="0" smtClean="0"/>
              <a:t>的概率的提升作用，用来判断规则是否有实际价值，即使用规则后商品在购物车中出现的次数是否高于商品单独出现在购物车中的频率。</a:t>
            </a:r>
            <a:endParaRPr lang="en-US" altLang="zh-CN" dirty="0" smtClean="0"/>
          </a:p>
          <a:p>
            <a:pPr lvl="1"/>
            <a:r>
              <a:rPr lang="zh-CN" altLang="en-US" dirty="0" smtClean="0"/>
              <a:t>常见的关联规则模型是</a:t>
            </a:r>
            <a:r>
              <a:rPr lang="en-US" dirty="0" err="1" smtClean="0"/>
              <a:t>Apriori</a:t>
            </a:r>
            <a:r>
              <a:rPr lang="zh-CN" altLang="en-US" dirty="0" smtClean="0"/>
              <a:t>以及其变体比如</a:t>
            </a:r>
            <a:r>
              <a:rPr lang="en-US" altLang="zh-CN" dirty="0" smtClean="0"/>
              <a:t>FP Growth</a:t>
            </a:r>
            <a:r>
              <a:rPr lang="zh-CN" altLang="en-US" dirty="0" smtClean="0"/>
              <a:t>（也叫</a:t>
            </a:r>
            <a:r>
              <a:rPr lang="en-US" altLang="zh-CN" dirty="0" smtClean="0"/>
              <a:t>FP Tree</a:t>
            </a:r>
            <a:r>
              <a:rPr lang="zh-CN" altLang="en-US" dirty="0" smtClean="0"/>
              <a:t>），</a:t>
            </a:r>
            <a:r>
              <a:rPr lang="en-US" altLang="zh-CN" dirty="0" smtClean="0"/>
              <a:t>FP Growth</a:t>
            </a:r>
            <a:r>
              <a:rPr lang="zh-CN" altLang="en-US" dirty="0" smtClean="0"/>
              <a:t>比</a:t>
            </a:r>
            <a:r>
              <a:rPr lang="en-US" dirty="0" err="1" smtClean="0"/>
              <a:t>Apriori</a:t>
            </a:r>
            <a:r>
              <a:rPr lang="zh-CN" altLang="en-US" dirty="0" smtClean="0"/>
              <a:t>运行效率更高。</a:t>
            </a:r>
            <a:endParaRPr lang="en-US" altLang="zh-CN" dirty="0"/>
          </a:p>
          <a:p>
            <a:pPr lvl="2"/>
            <a:r>
              <a:rPr lang="en-US" altLang="zh-CN" dirty="0" err="1" smtClean="0"/>
              <a:t>SparkML</a:t>
            </a:r>
            <a:r>
              <a:rPr lang="zh-CN" altLang="en-US" dirty="0" smtClean="0"/>
              <a:t>有封装好的</a:t>
            </a:r>
            <a:r>
              <a:rPr lang="en-US" altLang="zh-CN" dirty="0" smtClean="0"/>
              <a:t>FP Growth</a:t>
            </a:r>
            <a:r>
              <a:rPr lang="zh-CN" altLang="en-US" dirty="0" smtClean="0"/>
              <a:t>模型。</a:t>
            </a:r>
            <a:endParaRPr lang="en-US" altLang="zh-CN" dirty="0" smtClean="0"/>
          </a:p>
        </p:txBody>
      </p:sp>
    </p:spTree>
    <p:extLst>
      <p:ext uri="{BB962C8B-B14F-4D97-AF65-F5344CB8AC3E}">
        <p14:creationId xmlns:p14="http://schemas.microsoft.com/office/powerpoint/2010/main" val="337151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80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1214"/>
            <a:ext cx="10515600" cy="5110843"/>
          </a:xfrm>
        </p:spPr>
        <p:txBody>
          <a:bodyPr>
            <a:normAutofit/>
          </a:bodyPr>
          <a:lstStyle/>
          <a:p>
            <a:r>
              <a:rPr lang="zh-CN" altLang="en-US" dirty="0" smtClean="0"/>
              <a:t>混合推荐</a:t>
            </a:r>
            <a:r>
              <a:rPr lang="zh-CN" altLang="en-US" b="1" dirty="0" smtClean="0"/>
              <a:t>：</a:t>
            </a:r>
            <a:endParaRPr lang="en-US" altLang="zh-CN" b="1" dirty="0" smtClean="0"/>
          </a:p>
          <a:p>
            <a:pPr lvl="1"/>
            <a:r>
              <a:rPr lang="zh-CN" altLang="en-US" dirty="0"/>
              <a:t>当</a:t>
            </a:r>
            <a:r>
              <a:rPr lang="zh-CN" altLang="en-US" dirty="0" smtClean="0"/>
              <a:t>前的工业级别的推荐系统往往都不是单纯只采用了某一种推荐方法，他们往往是将多个方法混合在一起，从而达到更好的推荐效果。混合推荐机制的研究也是当前推荐系统研究的</a:t>
            </a:r>
            <a:r>
              <a:rPr lang="zh-CN" altLang="en-US" dirty="0"/>
              <a:t>一</a:t>
            </a:r>
            <a:r>
              <a:rPr lang="zh-CN" altLang="en-US" dirty="0" smtClean="0"/>
              <a:t>个热点。</a:t>
            </a:r>
            <a:endParaRPr lang="en-US" altLang="zh-CN" dirty="0" smtClean="0"/>
          </a:p>
          <a:p>
            <a:pPr lvl="1"/>
            <a:endParaRPr lang="en-US" altLang="zh-CN" dirty="0" smtClean="0"/>
          </a:p>
          <a:p>
            <a:pPr lvl="1"/>
            <a:r>
              <a:rPr lang="zh-CN" altLang="en-US" dirty="0" smtClean="0"/>
              <a:t>混合推荐的机制有很多，当前用的最多的是</a:t>
            </a:r>
            <a:r>
              <a:rPr lang="en-US" altLang="zh-CN" dirty="0" smtClean="0"/>
              <a:t>2</a:t>
            </a:r>
            <a:r>
              <a:rPr lang="zh-CN" altLang="en-US" dirty="0" smtClean="0"/>
              <a:t>种：</a:t>
            </a:r>
            <a:endParaRPr lang="en-US" altLang="zh-CN" dirty="0" smtClean="0"/>
          </a:p>
          <a:p>
            <a:pPr lvl="2"/>
            <a:r>
              <a:rPr lang="zh-CN" altLang="en-US" dirty="0"/>
              <a:t>分区混</a:t>
            </a:r>
            <a:r>
              <a:rPr lang="zh-CN" altLang="en-US" dirty="0" smtClean="0"/>
              <a:t>合：</a:t>
            </a:r>
            <a:endParaRPr lang="en-US" altLang="zh-CN" dirty="0" smtClean="0"/>
          </a:p>
          <a:p>
            <a:pPr lvl="3"/>
            <a:r>
              <a:rPr lang="zh-CN" altLang="en-US" dirty="0" smtClean="0"/>
              <a:t>采用多种推荐机制，并将不同的推荐结果分不同的区显示给用户。</a:t>
            </a:r>
            <a:endParaRPr lang="en-US" altLang="zh-CN" dirty="0" smtClean="0"/>
          </a:p>
          <a:p>
            <a:pPr lvl="3"/>
            <a:r>
              <a:rPr lang="zh-CN" altLang="en-US" dirty="0"/>
              <a:t>电</a:t>
            </a:r>
            <a:r>
              <a:rPr lang="zh-CN" altLang="en-US" dirty="0" smtClean="0"/>
              <a:t>商网站比如</a:t>
            </a:r>
            <a:r>
              <a:rPr lang="en-US" altLang="zh-CN" dirty="0" smtClean="0"/>
              <a:t>Amazon</a:t>
            </a:r>
            <a:r>
              <a:rPr lang="zh-CN" altLang="en-US" dirty="0" smtClean="0"/>
              <a:t>，流媒体网站比如</a:t>
            </a:r>
            <a:r>
              <a:rPr lang="en-US" altLang="zh-CN" dirty="0" smtClean="0"/>
              <a:t>Netflix</a:t>
            </a:r>
            <a:r>
              <a:rPr lang="zh-CN" altLang="en-US" dirty="0"/>
              <a:t>就</a:t>
            </a:r>
            <a:r>
              <a:rPr lang="zh-CN" altLang="en-US" dirty="0" smtClean="0"/>
              <a:t>是采用了分区混合的机制。</a:t>
            </a:r>
            <a:endParaRPr lang="en-US" altLang="zh-CN" dirty="0" smtClean="0"/>
          </a:p>
          <a:p>
            <a:pPr lvl="2"/>
            <a:endParaRPr lang="en-US" altLang="zh-CN" dirty="0" smtClean="0"/>
          </a:p>
          <a:p>
            <a:pPr lvl="2"/>
            <a:r>
              <a:rPr lang="zh-CN" altLang="en-US" dirty="0" smtClean="0"/>
              <a:t>级</a:t>
            </a:r>
            <a:r>
              <a:rPr lang="zh-CN" altLang="en-US" dirty="0"/>
              <a:t>联混</a:t>
            </a:r>
            <a:r>
              <a:rPr lang="zh-CN" altLang="en-US" dirty="0" smtClean="0"/>
              <a:t>合：</a:t>
            </a:r>
            <a:endParaRPr lang="en-US" altLang="zh-CN" dirty="0" smtClean="0"/>
          </a:p>
          <a:p>
            <a:pPr lvl="3"/>
            <a:r>
              <a:rPr lang="zh-CN" altLang="en-US" dirty="0" smtClean="0"/>
              <a:t>个性化</a:t>
            </a:r>
            <a:r>
              <a:rPr lang="en-US" altLang="zh-CN" dirty="0" err="1" smtClean="0"/>
              <a:t>TopN</a:t>
            </a:r>
            <a:r>
              <a:rPr lang="zh-CN" altLang="en-US" dirty="0" smtClean="0"/>
              <a:t>推荐方法就属于典型的级联混合，分为召回阶段和排序阶段。</a:t>
            </a:r>
            <a:endParaRPr lang="en-US" altLang="zh-CN" dirty="0" smtClean="0"/>
          </a:p>
          <a:p>
            <a:pPr lvl="3"/>
            <a:r>
              <a:rPr lang="zh-CN" altLang="en-US" dirty="0"/>
              <a:t>计算广</a:t>
            </a:r>
            <a:r>
              <a:rPr lang="zh-CN" altLang="en-US" dirty="0" smtClean="0"/>
              <a:t>告的</a:t>
            </a:r>
            <a:r>
              <a:rPr lang="en-US" altLang="zh-CN" dirty="0" smtClean="0"/>
              <a:t>CTR</a:t>
            </a:r>
            <a:r>
              <a:rPr lang="zh-CN" altLang="en-US" dirty="0" smtClean="0"/>
              <a:t>预测就用的是个性化</a:t>
            </a:r>
            <a:r>
              <a:rPr lang="en-US" altLang="zh-CN" dirty="0" err="1" smtClean="0"/>
              <a:t>TopN</a:t>
            </a:r>
            <a:r>
              <a:rPr lang="zh-CN" altLang="en-US" dirty="0" smtClean="0"/>
              <a:t>推荐。</a:t>
            </a:r>
            <a:endParaRPr lang="en-US" altLang="zh-CN" dirty="0" smtClean="0"/>
          </a:p>
          <a:p>
            <a:endParaRPr lang="en-US" dirty="0"/>
          </a:p>
        </p:txBody>
      </p:sp>
    </p:spTree>
    <p:extLst>
      <p:ext uri="{BB962C8B-B14F-4D97-AF65-F5344CB8AC3E}">
        <p14:creationId xmlns:p14="http://schemas.microsoft.com/office/powerpoint/2010/main" val="1705902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477"/>
          </a:xfrm>
        </p:spPr>
        <p:txBody>
          <a:bodyPr/>
          <a:lstStyle/>
          <a:p>
            <a:r>
              <a:rPr lang="zh-CN" altLang="en-US" dirty="0" smtClean="0"/>
              <a:t>个性化</a:t>
            </a:r>
            <a:r>
              <a:rPr lang="en-US" altLang="zh-CN" dirty="0" err="1" smtClean="0"/>
              <a:t>TopN</a:t>
            </a:r>
            <a:r>
              <a:rPr lang="zh-CN" altLang="en-US" dirty="0" smtClean="0"/>
              <a:t>推荐方法</a:t>
            </a:r>
            <a:endParaRPr lang="en-US" dirty="0"/>
          </a:p>
        </p:txBody>
      </p:sp>
      <p:sp>
        <p:nvSpPr>
          <p:cNvPr id="3" name="Content Placeholder 2"/>
          <p:cNvSpPr>
            <a:spLocks noGrp="1"/>
          </p:cNvSpPr>
          <p:nvPr>
            <p:ph idx="1"/>
          </p:nvPr>
        </p:nvSpPr>
        <p:spPr>
          <a:xfrm>
            <a:off x="838200" y="1403132"/>
            <a:ext cx="10515600" cy="4773832"/>
          </a:xfrm>
        </p:spPr>
        <p:txBody>
          <a:bodyPr/>
          <a:lstStyle/>
          <a:p>
            <a:r>
              <a:rPr lang="zh-CN" altLang="en-US" dirty="0" smtClean="0"/>
              <a:t>个性化</a:t>
            </a:r>
            <a:r>
              <a:rPr lang="en-US" altLang="zh-CN" dirty="0" err="1" smtClean="0"/>
              <a:t>TopN</a:t>
            </a:r>
            <a:r>
              <a:rPr lang="zh-CN" altLang="en-US" dirty="0" smtClean="0"/>
              <a:t>推荐分为召回阶段和排序阶段：</a:t>
            </a:r>
            <a:endParaRPr lang="en-US" altLang="zh-CN" dirty="0" smtClean="0"/>
          </a:p>
          <a:p>
            <a:pPr lvl="1"/>
            <a:r>
              <a:rPr lang="zh-CN" altLang="en-US" dirty="0"/>
              <a:t>召</a:t>
            </a:r>
            <a:r>
              <a:rPr lang="zh-CN" altLang="en-US" dirty="0" smtClean="0"/>
              <a:t>回阶段一般基于常见推荐方法做多路召回：</a:t>
            </a:r>
            <a:endParaRPr lang="en-US" altLang="zh-CN" dirty="0" smtClean="0"/>
          </a:p>
          <a:p>
            <a:pPr lvl="2"/>
            <a:r>
              <a:rPr lang="zh-CN" altLang="en-US" dirty="0"/>
              <a:t>下</a:t>
            </a:r>
            <a:r>
              <a:rPr lang="zh-CN" altLang="en-US" dirty="0" smtClean="0"/>
              <a:t>图的兴趣</a:t>
            </a:r>
            <a:r>
              <a:rPr lang="en-US" altLang="zh-CN" dirty="0" smtClean="0"/>
              <a:t>topic</a:t>
            </a:r>
            <a:r>
              <a:rPr lang="zh-CN" altLang="en-US" dirty="0" smtClean="0"/>
              <a:t>指的是基于主题模型的隐含语义</a:t>
            </a:r>
            <a:r>
              <a:rPr lang="en-US" altLang="zh-CN" dirty="0" smtClean="0"/>
              <a:t>topic</a:t>
            </a:r>
            <a:r>
              <a:rPr lang="zh-CN" altLang="en-US" dirty="0" smtClean="0"/>
              <a:t>或者显示标注的语义</a:t>
            </a:r>
            <a:r>
              <a:rPr lang="en-US" altLang="zh-CN" dirty="0" smtClean="0"/>
              <a:t>topic</a:t>
            </a:r>
            <a:r>
              <a:rPr lang="zh-CN" altLang="en-US" dirty="0" smtClean="0"/>
              <a:t>；</a:t>
            </a:r>
            <a:endParaRPr lang="en-US" altLang="zh-CN" dirty="0" smtClean="0"/>
          </a:p>
          <a:p>
            <a:pPr lvl="2"/>
            <a:r>
              <a:rPr lang="zh-CN" altLang="en-US" dirty="0"/>
              <a:t>下图</a:t>
            </a:r>
            <a:r>
              <a:rPr lang="zh-CN" altLang="en-US" dirty="0" smtClean="0"/>
              <a:t>的兴趣实体指的是命名实体。</a:t>
            </a:r>
            <a:endParaRPr lang="en-US" dirty="0" smtClean="0"/>
          </a:p>
          <a:p>
            <a:pPr lvl="1"/>
            <a:r>
              <a:rPr lang="zh-CN" altLang="en-US" dirty="0" smtClean="0"/>
              <a:t>排序</a:t>
            </a:r>
            <a:r>
              <a:rPr lang="en-US" altLang="zh-CN" dirty="0" smtClean="0"/>
              <a:t>(Ranking)</a:t>
            </a:r>
            <a:r>
              <a:rPr lang="zh-CN" altLang="en-US" dirty="0" smtClean="0"/>
              <a:t>阶段则使用传统机器学习或者深度学习模型。</a:t>
            </a:r>
            <a:endParaRPr lang="en-US" dirty="0"/>
          </a:p>
        </p:txBody>
      </p:sp>
      <p:pic>
        <p:nvPicPr>
          <p:cNvPr id="4" name="Content Placeholder 3" descr="https://pic2.zhimg.com/80/v2-4a73106e581ad1d547343197752e028d_hd.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89586"/>
            <a:ext cx="10515600" cy="3263462"/>
          </a:xfrm>
          <a:prstGeom prst="rect">
            <a:avLst/>
          </a:prstGeom>
          <a:noFill/>
          <a:ln>
            <a:noFill/>
          </a:ln>
        </p:spPr>
      </p:pic>
    </p:spTree>
    <p:extLst>
      <p:ext uri="{BB962C8B-B14F-4D97-AF65-F5344CB8AC3E}">
        <p14:creationId xmlns:p14="http://schemas.microsoft.com/office/powerpoint/2010/main" val="375983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5"/>
            <a:ext cx="10515600" cy="4797244"/>
          </a:xfrm>
        </p:spPr>
        <p:txBody>
          <a:bodyPr/>
          <a:lstStyle/>
          <a:p>
            <a:r>
              <a:rPr lang="zh-CN" altLang="en-US" dirty="0" smtClean="0"/>
              <a:t>排序阶段工业界常用的模型：</a:t>
            </a:r>
            <a:endParaRPr lang="en-US" altLang="zh-CN" dirty="0" smtClean="0"/>
          </a:p>
          <a:p>
            <a:pPr lvl="1"/>
            <a:r>
              <a:rPr lang="en-US" altLang="zh-CN" dirty="0" smtClean="0"/>
              <a:t>LR</a:t>
            </a:r>
            <a:r>
              <a:rPr lang="zh-CN" altLang="en-US" dirty="0" smtClean="0"/>
              <a:t>逻辑回归模型：</a:t>
            </a:r>
            <a:endParaRPr lang="en-US" altLang="zh-CN" dirty="0" smtClean="0"/>
          </a:p>
          <a:p>
            <a:pPr lvl="2"/>
            <a:r>
              <a:rPr lang="en-US" altLang="zh-CN" dirty="0" smtClean="0"/>
              <a:t>LR</a:t>
            </a:r>
            <a:r>
              <a:rPr lang="zh-CN" altLang="en-US" dirty="0" smtClean="0"/>
              <a:t>模型是</a:t>
            </a:r>
            <a:r>
              <a:rPr lang="en-US" altLang="zh-CN" dirty="0" smtClean="0"/>
              <a:t>CTR</a:t>
            </a:r>
            <a:r>
              <a:rPr lang="zh-CN" altLang="en-US" dirty="0" smtClean="0"/>
              <a:t>预估领域早期最成功的模型，大多工业推荐排序系统采取</a:t>
            </a:r>
            <a:r>
              <a:rPr lang="en-US" altLang="zh-CN" dirty="0" smtClean="0"/>
              <a:t>LR</a:t>
            </a:r>
            <a:r>
              <a:rPr lang="zh-CN" altLang="en-US" dirty="0" smtClean="0"/>
              <a:t>这种“线性模型</a:t>
            </a:r>
            <a:r>
              <a:rPr lang="en-US" altLang="zh-CN" dirty="0" smtClean="0"/>
              <a:t>+</a:t>
            </a:r>
            <a:r>
              <a:rPr lang="zh-CN" altLang="en-US" dirty="0" smtClean="0"/>
              <a:t>人工特征组合引入非线性”的模式。</a:t>
            </a:r>
            <a:endParaRPr lang="en-US" altLang="zh-CN" dirty="0" smtClean="0"/>
          </a:p>
          <a:p>
            <a:pPr lvl="2"/>
            <a:r>
              <a:rPr lang="en-US" altLang="zh-CN" dirty="0" smtClean="0"/>
              <a:t>LR</a:t>
            </a:r>
            <a:r>
              <a:rPr lang="zh-CN" altLang="en-US" dirty="0" smtClean="0"/>
              <a:t>模型具有简单方便，易解释，容易上规模等诸多好处，所以目前仍然有不少实际系统仍然采取这种模式。</a:t>
            </a:r>
            <a:endParaRPr lang="en-US" altLang="zh-CN" dirty="0" smtClean="0"/>
          </a:p>
          <a:p>
            <a:pPr lvl="2"/>
            <a:r>
              <a:rPr lang="en-US" altLang="zh-CN" dirty="0" smtClean="0"/>
              <a:t>LR</a:t>
            </a:r>
            <a:r>
              <a:rPr lang="zh-CN" altLang="en-US" dirty="0" smtClean="0"/>
              <a:t>模型最大的缺陷就是人工特征工程，特征交叉需要人工依靠经验来完成。而且对于基数比较大的两个特征交叉会产生高维稀疏的特征，复杂度太高。三个以上特征做交叉几乎不可行。</a:t>
            </a:r>
            <a:endParaRPr lang="en-US" altLang="zh-CN" dirty="0" smtClean="0"/>
          </a:p>
          <a:p>
            <a:pPr lvl="3"/>
            <a:r>
              <a:rPr lang="zh-CN" altLang="en-US" dirty="0"/>
              <a:t>尽</a:t>
            </a:r>
            <a:r>
              <a:rPr lang="zh-CN" altLang="en-US" dirty="0" smtClean="0"/>
              <a:t>管特征交叉可以利用笛卡尔积把两两特征组合减少人工干预，但是这样组合的特征很多是没有实际意义的，</a:t>
            </a:r>
            <a:r>
              <a:rPr lang="zh-CN" altLang="en-US" dirty="0"/>
              <a:t>而且</a:t>
            </a:r>
            <a:r>
              <a:rPr lang="zh-CN" altLang="en-US" dirty="0" smtClean="0"/>
              <a:t>可能会导致模型泛化能力变弱。所以工业界一般不采用这样的方法。</a:t>
            </a:r>
            <a:endParaRPr lang="en-US" altLang="zh-CN" dirty="0" smtClean="0"/>
          </a:p>
          <a:p>
            <a:pPr lvl="2"/>
            <a:r>
              <a:rPr lang="zh-CN" altLang="en-US" dirty="0"/>
              <a:t>当</a:t>
            </a:r>
            <a:r>
              <a:rPr lang="zh-CN" altLang="en-US" dirty="0" smtClean="0"/>
              <a:t>前经常的做法是把</a:t>
            </a:r>
            <a:r>
              <a:rPr lang="en-US" altLang="zh-CN" dirty="0" smtClean="0"/>
              <a:t>LR</a:t>
            </a:r>
            <a:r>
              <a:rPr lang="zh-CN" altLang="en-US" dirty="0" smtClean="0"/>
              <a:t>模型作为排序阶段的</a:t>
            </a:r>
            <a:r>
              <a:rPr lang="en-US" altLang="zh-CN" dirty="0" smtClean="0"/>
              <a:t>benchmark</a:t>
            </a:r>
            <a:r>
              <a:rPr lang="zh-CN" altLang="en-US" dirty="0" smtClean="0"/>
              <a:t>。</a:t>
            </a:r>
            <a:endParaRPr lang="en-US" altLang="zh-CN" dirty="0" smtClean="0"/>
          </a:p>
          <a:p>
            <a:pPr lvl="2"/>
            <a:endParaRPr lang="en-US" altLang="zh-CN" dirty="0" smtClean="0"/>
          </a:p>
          <a:p>
            <a:pPr lvl="2"/>
            <a:endParaRPr lang="en-US" dirty="0"/>
          </a:p>
        </p:txBody>
      </p:sp>
    </p:spTree>
    <p:extLst>
      <p:ext uri="{BB962C8B-B14F-4D97-AF65-F5344CB8AC3E}">
        <p14:creationId xmlns:p14="http://schemas.microsoft.com/office/powerpoint/2010/main" val="1673046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40070"/>
            <a:ext cx="10515600" cy="5381774"/>
          </a:xfrm>
        </p:spPr>
        <p:txBody>
          <a:bodyPr/>
          <a:lstStyle/>
          <a:p>
            <a:pPr lvl="1"/>
            <a:r>
              <a:rPr lang="en-US" altLang="zh-CN" dirty="0" smtClean="0"/>
              <a:t>GBDT+LR</a:t>
            </a:r>
            <a:r>
              <a:rPr lang="zh-CN" altLang="en-US" dirty="0" smtClean="0"/>
              <a:t>级联模型：</a:t>
            </a:r>
            <a:endParaRPr lang="en-US" altLang="zh-CN" dirty="0" smtClean="0"/>
          </a:p>
          <a:p>
            <a:pPr lvl="2"/>
            <a:r>
              <a:rPr lang="zh-CN" altLang="en-US" dirty="0" smtClean="0"/>
              <a:t>由</a:t>
            </a:r>
            <a:r>
              <a:rPr lang="en-US" altLang="zh-CN" dirty="0" smtClean="0"/>
              <a:t>Facebook</a:t>
            </a:r>
            <a:r>
              <a:rPr lang="zh-CN" altLang="en-US" dirty="0" smtClean="0"/>
              <a:t>出品，思路是用</a:t>
            </a:r>
            <a:r>
              <a:rPr lang="en-US" altLang="zh-CN" dirty="0" smtClean="0"/>
              <a:t>GBDT</a:t>
            </a:r>
            <a:r>
              <a:rPr lang="zh-CN" altLang="en-US" dirty="0" smtClean="0"/>
              <a:t>对原始特征进行编码，然后送入级联的</a:t>
            </a:r>
            <a:r>
              <a:rPr lang="en-US" altLang="zh-CN" dirty="0" smtClean="0"/>
              <a:t>LR</a:t>
            </a:r>
            <a:r>
              <a:rPr lang="zh-CN" altLang="en-US" dirty="0" smtClean="0"/>
              <a:t>做分类。</a:t>
            </a:r>
            <a:endParaRPr lang="en-US" altLang="zh-CN" dirty="0" smtClean="0"/>
          </a:p>
          <a:p>
            <a:pPr lvl="3"/>
            <a:r>
              <a:rPr lang="zh-CN" altLang="en-US" dirty="0" smtClean="0"/>
              <a:t>它的一个变体是</a:t>
            </a:r>
            <a:r>
              <a:rPr lang="en-US" altLang="zh-CN" dirty="0" smtClean="0"/>
              <a:t>GBDT+FM</a:t>
            </a:r>
            <a:r>
              <a:rPr lang="zh-CN" altLang="en-US" dirty="0" smtClean="0"/>
              <a:t>模型，利用</a:t>
            </a:r>
            <a:r>
              <a:rPr lang="en-US" altLang="zh-CN" dirty="0" smtClean="0"/>
              <a:t>FM</a:t>
            </a:r>
            <a:r>
              <a:rPr lang="zh-CN" altLang="en-US" dirty="0" smtClean="0"/>
              <a:t>来替换</a:t>
            </a:r>
            <a:r>
              <a:rPr lang="en-US" altLang="zh-CN" dirty="0" smtClean="0"/>
              <a:t>LR</a:t>
            </a:r>
            <a:r>
              <a:rPr lang="zh-CN" altLang="en-US" dirty="0" smtClean="0"/>
              <a:t>。</a:t>
            </a:r>
            <a:endParaRPr lang="en-US" altLang="zh-CN" dirty="0" smtClean="0"/>
          </a:p>
          <a:p>
            <a:pPr lvl="2"/>
            <a:r>
              <a:rPr lang="zh-CN" altLang="en-US" dirty="0" smtClean="0"/>
              <a:t>该级联模型的好处就是利用了</a:t>
            </a:r>
            <a:r>
              <a:rPr lang="en-US" altLang="zh-CN" dirty="0" smtClean="0"/>
              <a:t>GBDT</a:t>
            </a:r>
            <a:r>
              <a:rPr lang="zh-CN" altLang="en-US" dirty="0" smtClean="0"/>
              <a:t>基于树的</a:t>
            </a:r>
            <a:endParaRPr lang="en-US" altLang="zh-CN" dirty="0" smtClean="0"/>
          </a:p>
          <a:p>
            <a:pPr marL="914400" lvl="2" indent="0">
              <a:buNone/>
            </a:pPr>
            <a:r>
              <a:rPr lang="en-US" altLang="zh-CN" dirty="0"/>
              <a:t> </a:t>
            </a:r>
            <a:r>
              <a:rPr lang="en-US" altLang="zh-CN" dirty="0" smtClean="0"/>
              <a:t>   </a:t>
            </a:r>
            <a:r>
              <a:rPr lang="zh-CN" altLang="en-US" dirty="0"/>
              <a:t>模</a:t>
            </a:r>
            <a:r>
              <a:rPr lang="zh-CN" altLang="en-US" dirty="0" smtClean="0"/>
              <a:t>型，对叶子节点编码变相对原始特征进行了</a:t>
            </a:r>
            <a:endParaRPr lang="en-US" altLang="zh-CN" dirty="0" smtClean="0"/>
          </a:p>
          <a:p>
            <a:pPr marL="914400" lvl="2" indent="0">
              <a:buNone/>
            </a:pPr>
            <a:r>
              <a:rPr lang="en-US" altLang="zh-CN" dirty="0"/>
              <a:t> </a:t>
            </a:r>
            <a:r>
              <a:rPr lang="en-US" altLang="zh-CN" dirty="0" smtClean="0"/>
              <a:t>   </a:t>
            </a:r>
            <a:r>
              <a:rPr lang="zh-CN" altLang="en-US" dirty="0" smtClean="0"/>
              <a:t>非线性的特征组合，因此省去了人工特征交叉</a:t>
            </a:r>
            <a:endParaRPr lang="en-US" altLang="zh-CN" dirty="0" smtClean="0"/>
          </a:p>
          <a:p>
            <a:pPr marL="914400" lvl="2" indent="0">
              <a:buNone/>
            </a:pPr>
            <a:r>
              <a:rPr lang="en-US" altLang="zh-CN" dirty="0"/>
              <a:t> </a:t>
            </a:r>
            <a:r>
              <a:rPr lang="en-US" altLang="zh-CN" dirty="0" smtClean="0"/>
              <a:t>   </a:t>
            </a:r>
            <a:r>
              <a:rPr lang="zh-CN" altLang="en-US" dirty="0" smtClean="0"/>
              <a:t>的工作量。</a:t>
            </a:r>
            <a:endParaRPr lang="en-US" altLang="zh-CN" dirty="0" smtClean="0"/>
          </a:p>
          <a:p>
            <a:pPr lvl="2"/>
            <a:r>
              <a:rPr lang="zh-CN" altLang="en-US" dirty="0" smtClean="0"/>
              <a:t>实践中的做法是通常把一些连续值特征、</a:t>
            </a:r>
            <a:endParaRPr lang="en-US" altLang="zh-CN" dirty="0" smtClean="0"/>
          </a:p>
          <a:p>
            <a:pPr marL="914400" lvl="2" indent="0">
              <a:buNone/>
            </a:pPr>
            <a:r>
              <a:rPr lang="zh-CN" altLang="en-US" dirty="0" smtClean="0"/>
              <a:t>    值空间不大的</a:t>
            </a:r>
            <a:r>
              <a:rPr lang="en-US" dirty="0" smtClean="0"/>
              <a:t>categorical</a:t>
            </a:r>
            <a:r>
              <a:rPr lang="zh-CN" altLang="en-US" dirty="0" smtClean="0"/>
              <a:t>特征都丢给</a:t>
            </a:r>
            <a:r>
              <a:rPr lang="en-US" dirty="0" smtClean="0"/>
              <a:t>GBDT</a:t>
            </a:r>
            <a:r>
              <a:rPr lang="zh-CN" altLang="en-US" dirty="0" smtClean="0"/>
              <a:t>模型；</a:t>
            </a:r>
            <a:endParaRPr lang="en-US" altLang="zh-CN" dirty="0" smtClean="0"/>
          </a:p>
          <a:p>
            <a:pPr marL="914400" lvl="2" indent="0">
              <a:buNone/>
            </a:pPr>
            <a:r>
              <a:rPr lang="en-US" altLang="zh-CN" dirty="0"/>
              <a:t> </a:t>
            </a:r>
            <a:r>
              <a:rPr lang="en-US" altLang="zh-CN" dirty="0" smtClean="0"/>
              <a:t>   </a:t>
            </a:r>
            <a:r>
              <a:rPr lang="zh-CN" altLang="en-US" dirty="0" smtClean="0"/>
              <a:t>值空间很大的</a:t>
            </a:r>
            <a:r>
              <a:rPr lang="en-US" altLang="zh-CN" dirty="0" smtClean="0"/>
              <a:t>ID</a:t>
            </a:r>
            <a:r>
              <a:rPr lang="zh-CN" altLang="en-US" dirty="0" smtClean="0"/>
              <a:t>特征（比如商品</a:t>
            </a:r>
            <a:r>
              <a:rPr lang="en-US" altLang="zh-CN" dirty="0" smtClean="0"/>
              <a:t>ID</a:t>
            </a:r>
            <a:r>
              <a:rPr lang="zh-CN" altLang="en-US" dirty="0" smtClean="0"/>
              <a:t>）留在</a:t>
            </a:r>
            <a:endParaRPr lang="en-US" altLang="zh-CN" dirty="0" smtClean="0"/>
          </a:p>
          <a:p>
            <a:pPr marL="914400" lvl="2" indent="0">
              <a:buNone/>
            </a:pPr>
            <a:r>
              <a:rPr lang="en-US" altLang="zh-CN" dirty="0"/>
              <a:t> </a:t>
            </a:r>
            <a:r>
              <a:rPr lang="en-US" altLang="zh-CN" dirty="0" smtClean="0"/>
              <a:t>   LR</a:t>
            </a:r>
            <a:r>
              <a:rPr lang="zh-CN" altLang="en-US" dirty="0" smtClean="0"/>
              <a:t>模型中训练。</a:t>
            </a:r>
            <a:endParaRPr lang="en-US" altLang="zh-CN" dirty="0" smtClean="0"/>
          </a:p>
          <a:p>
            <a:pPr marL="914400" lvl="2" indent="0">
              <a:buNone/>
            </a:pPr>
            <a:endParaRPr lang="en-US" altLang="zh-CN" dirty="0" smtClean="0"/>
          </a:p>
        </p:txBody>
      </p:sp>
      <p:pic>
        <p:nvPicPr>
          <p:cNvPr id="4" name="Picture 3"/>
          <p:cNvPicPr>
            <a:picLocks noChangeAspect="1"/>
          </p:cNvPicPr>
          <p:nvPr/>
        </p:nvPicPr>
        <p:blipFill>
          <a:blip r:embed="rId2"/>
          <a:stretch>
            <a:fillRect/>
          </a:stretch>
        </p:blipFill>
        <p:spPr>
          <a:xfrm>
            <a:off x="7551683" y="2081049"/>
            <a:ext cx="4177862" cy="4640796"/>
          </a:xfrm>
          <a:prstGeom prst="rect">
            <a:avLst/>
          </a:prstGeom>
        </p:spPr>
      </p:pic>
    </p:spTree>
    <p:extLst>
      <p:ext uri="{BB962C8B-B14F-4D97-AF65-F5344CB8AC3E}">
        <p14:creationId xmlns:p14="http://schemas.microsoft.com/office/powerpoint/2010/main" val="3701986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US" dirty="0" smtClean="0"/>
              <a:t>Continue……..</a:t>
            </a:r>
            <a:endParaRPr lang="en-US" dirty="0"/>
          </a:p>
        </p:txBody>
      </p:sp>
      <p:sp>
        <p:nvSpPr>
          <p:cNvPr id="3" name="Content Placeholder 2"/>
          <p:cNvSpPr>
            <a:spLocks noGrp="1"/>
          </p:cNvSpPr>
          <p:nvPr>
            <p:ph idx="1"/>
          </p:nvPr>
        </p:nvSpPr>
        <p:spPr>
          <a:xfrm>
            <a:off x="838200" y="1198180"/>
            <a:ext cx="10515600" cy="5659820"/>
          </a:xfrm>
        </p:spPr>
        <p:txBody>
          <a:bodyPr/>
          <a:lstStyle/>
          <a:p>
            <a:r>
              <a:rPr lang="en-US" altLang="zh-CN" dirty="0" smtClean="0"/>
              <a:t>FM</a:t>
            </a:r>
            <a:r>
              <a:rPr lang="zh-CN" altLang="en-US" dirty="0" smtClean="0"/>
              <a:t>因子分解机模型：</a:t>
            </a:r>
            <a:endParaRPr lang="en-US" altLang="zh-CN" dirty="0" smtClean="0"/>
          </a:p>
          <a:p>
            <a:pPr lvl="2"/>
            <a:r>
              <a:rPr lang="en-US" dirty="0" smtClean="0"/>
              <a:t>F</a:t>
            </a:r>
            <a:r>
              <a:rPr lang="en-US" altLang="zh-CN" dirty="0" smtClean="0"/>
              <a:t>M</a:t>
            </a:r>
            <a:r>
              <a:rPr lang="zh-CN" altLang="en-US" dirty="0" smtClean="0"/>
              <a:t>是当前使用的比较多的排序阶段的模型。</a:t>
            </a:r>
            <a:endParaRPr lang="en-US" altLang="zh-CN" dirty="0" smtClean="0"/>
          </a:p>
          <a:p>
            <a:pPr lvl="3"/>
            <a:r>
              <a:rPr lang="zh-CN" altLang="en-US" dirty="0" smtClean="0"/>
              <a:t>与</a:t>
            </a:r>
            <a:r>
              <a:rPr lang="en-US" altLang="zh-CN" dirty="0" smtClean="0"/>
              <a:t>FM</a:t>
            </a:r>
            <a:r>
              <a:rPr lang="zh-CN" altLang="en-US" dirty="0" smtClean="0"/>
              <a:t>类似的模型</a:t>
            </a:r>
            <a:r>
              <a:rPr lang="en-US" altLang="zh-CN" dirty="0" smtClean="0"/>
              <a:t>FFM</a:t>
            </a:r>
            <a:r>
              <a:rPr lang="zh-CN" altLang="en-US" dirty="0" smtClean="0"/>
              <a:t>，如果把</a:t>
            </a:r>
            <a:r>
              <a:rPr lang="en-US" altLang="zh-CN" dirty="0" smtClean="0"/>
              <a:t>FFM</a:t>
            </a:r>
            <a:r>
              <a:rPr lang="zh-CN" altLang="en-US" dirty="0" smtClean="0"/>
              <a:t>模型作为排序模型，效果确实是要优于</a:t>
            </a:r>
            <a:r>
              <a:rPr lang="en-US" altLang="zh-CN" dirty="0" smtClean="0"/>
              <a:t>FM</a:t>
            </a:r>
            <a:r>
              <a:rPr lang="zh-CN" altLang="en-US" dirty="0" smtClean="0"/>
              <a:t>模型的，但是</a:t>
            </a:r>
            <a:r>
              <a:rPr lang="en-US" altLang="zh-CN" dirty="0" smtClean="0"/>
              <a:t>FFM</a:t>
            </a:r>
            <a:r>
              <a:rPr lang="zh-CN" altLang="en-US" dirty="0" smtClean="0"/>
              <a:t>模型对参数存储量要求太多，以及无法能做到</a:t>
            </a:r>
            <a:r>
              <a:rPr lang="en-US" altLang="zh-CN" dirty="0" smtClean="0"/>
              <a:t>FM</a:t>
            </a:r>
            <a:r>
              <a:rPr lang="zh-CN" altLang="en-US" dirty="0" smtClean="0"/>
              <a:t>的运行效率，如果中小数据规模做排序没什么问题，但是数据量一旦大起来，对资源和效率的要求会急剧升高，这是严重阻碍</a:t>
            </a:r>
            <a:r>
              <a:rPr lang="en-US" altLang="zh-CN" dirty="0" smtClean="0"/>
              <a:t>FFM</a:t>
            </a:r>
            <a:r>
              <a:rPr lang="zh-CN" altLang="en-US" dirty="0" smtClean="0"/>
              <a:t>模型大规模数据场景实用化的重要因素。</a:t>
            </a:r>
            <a:endParaRPr lang="en-US" dirty="0" smtClean="0"/>
          </a:p>
          <a:p>
            <a:pPr lvl="2"/>
            <a:r>
              <a:rPr lang="en-US" dirty="0" smtClean="0"/>
              <a:t>FM</a:t>
            </a:r>
            <a:r>
              <a:rPr lang="zh-CN" altLang="en-US" dirty="0" smtClean="0"/>
              <a:t>建模用到了矩阵分解的思路，但是训练</a:t>
            </a:r>
            <a:r>
              <a:rPr lang="en-US" dirty="0" smtClean="0"/>
              <a:t>FM</a:t>
            </a:r>
            <a:r>
              <a:rPr lang="zh-CN" altLang="en-US" dirty="0" smtClean="0"/>
              <a:t>模型并没有使用矩阵分解的方法，常用的方法是随机梯度下降法</a:t>
            </a:r>
            <a:r>
              <a:rPr lang="en-US" dirty="0" smtClean="0"/>
              <a:t>SGD</a:t>
            </a:r>
            <a:r>
              <a:rPr lang="zh-CN" altLang="en-US" dirty="0" smtClean="0"/>
              <a:t>和交替最小二乘法</a:t>
            </a:r>
            <a:r>
              <a:rPr lang="en-US" dirty="0" smtClean="0"/>
              <a:t>ALS</a:t>
            </a:r>
            <a:r>
              <a:rPr lang="zh-CN" altLang="en-US" dirty="0" smtClean="0"/>
              <a:t>。</a:t>
            </a:r>
            <a:endParaRPr lang="en-US" altLang="zh-CN" dirty="0" smtClean="0"/>
          </a:p>
          <a:p>
            <a:pPr lvl="2"/>
            <a:r>
              <a:rPr lang="en-US" dirty="0" smtClean="0"/>
              <a:t>FM</a:t>
            </a:r>
            <a:r>
              <a:rPr lang="zh-CN" altLang="en-US" dirty="0" smtClean="0"/>
              <a:t>一般需要把</a:t>
            </a:r>
            <a:r>
              <a:rPr lang="en-US" altLang="zh-CN" dirty="0" smtClean="0"/>
              <a:t>category</a:t>
            </a:r>
            <a:r>
              <a:rPr lang="zh-CN" altLang="en-US" dirty="0" smtClean="0"/>
              <a:t>特征包括</a:t>
            </a:r>
            <a:r>
              <a:rPr lang="en-US" altLang="zh-CN" dirty="0" smtClean="0"/>
              <a:t>ID</a:t>
            </a:r>
            <a:r>
              <a:rPr lang="zh-CN" altLang="en-US" dirty="0" smtClean="0"/>
              <a:t>类特征都要变成</a:t>
            </a:r>
            <a:r>
              <a:rPr lang="en-US" altLang="zh-CN" dirty="0" smtClean="0"/>
              <a:t>one-hot</a:t>
            </a:r>
            <a:r>
              <a:rPr lang="zh-CN" altLang="en-US" dirty="0" smtClean="0"/>
              <a:t>向量，因此维度会很高。爱奇艺公司使用用户的观看历史以及兴趣标签代替</a:t>
            </a:r>
            <a:r>
              <a:rPr lang="en-US" altLang="zh-CN" dirty="0" smtClean="0"/>
              <a:t>user id</a:t>
            </a:r>
            <a:r>
              <a:rPr lang="zh-CN" altLang="en-US" dirty="0" smtClean="0"/>
              <a:t>，降低了特征维度，并且因为用户兴趣是可以复用的，同时也提高了对应特征的泛化能力。</a:t>
            </a:r>
            <a:endParaRPr lang="en-US" dirty="0"/>
          </a:p>
        </p:txBody>
      </p:sp>
      <p:pic>
        <p:nvPicPr>
          <p:cNvPr id="4" name="Picture 3" descr="https://pic2.zhimg.com/80/v2-05fa3df9ff4c33fa323053265564e86d_hd.jpg"/>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03532"/>
            <a:ext cx="10515599" cy="2017984"/>
          </a:xfrm>
          <a:prstGeom prst="rect">
            <a:avLst/>
          </a:prstGeom>
          <a:noFill/>
          <a:ln>
            <a:noFill/>
          </a:ln>
        </p:spPr>
      </p:pic>
    </p:spTree>
    <p:extLst>
      <p:ext uri="{BB962C8B-B14F-4D97-AF65-F5344CB8AC3E}">
        <p14:creationId xmlns:p14="http://schemas.microsoft.com/office/powerpoint/2010/main" val="2597930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135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34662"/>
            <a:ext cx="10515600" cy="4742301"/>
          </a:xfrm>
        </p:spPr>
        <p:txBody>
          <a:bodyPr/>
          <a:lstStyle/>
          <a:p>
            <a:pPr lvl="1"/>
            <a:r>
              <a:rPr lang="en-US" altLang="zh-CN" dirty="0" smtClean="0"/>
              <a:t>FM</a:t>
            </a:r>
            <a:r>
              <a:rPr lang="zh-CN" altLang="en-US" dirty="0" smtClean="0"/>
              <a:t>可以看作是</a:t>
            </a:r>
            <a:r>
              <a:rPr lang="en-US" altLang="zh-CN" dirty="0" smtClean="0"/>
              <a:t>MF</a:t>
            </a:r>
            <a:r>
              <a:rPr lang="zh-CN" altLang="en-US" dirty="0" smtClean="0"/>
              <a:t>模型的进一步拓展，除了</a:t>
            </a:r>
            <a:r>
              <a:rPr lang="en-US" altLang="zh-CN" dirty="0" smtClean="0"/>
              <a:t>User ID</a:t>
            </a:r>
            <a:r>
              <a:rPr lang="zh-CN" altLang="en-US" dirty="0" smtClean="0"/>
              <a:t>和</a:t>
            </a:r>
            <a:r>
              <a:rPr lang="en-US" altLang="zh-CN" dirty="0" smtClean="0"/>
              <a:t>Item ID</a:t>
            </a:r>
            <a:r>
              <a:rPr lang="zh-CN" altLang="en-US" dirty="0" smtClean="0"/>
              <a:t>这两类特征外，很多其它类型的特征都可以进一步融入</a:t>
            </a:r>
            <a:r>
              <a:rPr lang="en-US" altLang="zh-CN" dirty="0" smtClean="0"/>
              <a:t>FM</a:t>
            </a:r>
            <a:r>
              <a:rPr lang="zh-CN" altLang="en-US" dirty="0" smtClean="0"/>
              <a:t>模型里，并直接引入任意两个特征的二阶特征组合。它</a:t>
            </a:r>
            <a:r>
              <a:rPr lang="zh-CN" altLang="en-US" b="1" dirty="0" smtClean="0"/>
              <a:t>将所有这些特征转化为</a:t>
            </a:r>
            <a:r>
              <a:rPr lang="en-US" altLang="zh-CN" b="1" dirty="0" smtClean="0"/>
              <a:t>embedding</a:t>
            </a:r>
            <a:r>
              <a:rPr lang="zh-CN" altLang="en-US" b="1" dirty="0" smtClean="0"/>
              <a:t>低维向量表达</a:t>
            </a:r>
            <a:r>
              <a:rPr lang="zh-CN" altLang="en-US" dirty="0" smtClean="0"/>
              <a:t>，并计算任意两个特征</a:t>
            </a:r>
            <a:r>
              <a:rPr lang="en-US" altLang="zh-CN" dirty="0" smtClean="0"/>
              <a:t>embedding</a:t>
            </a:r>
            <a:r>
              <a:rPr lang="zh-CN" altLang="en-US" dirty="0" smtClean="0"/>
              <a:t>的内积，作为这两个特征组合的权重。这本质上是在对特征进行</a:t>
            </a:r>
            <a:r>
              <a:rPr lang="en-US" altLang="zh-CN" dirty="0" smtClean="0"/>
              <a:t>embedding</a:t>
            </a:r>
            <a:r>
              <a:rPr lang="zh-CN" altLang="en-US" dirty="0" smtClean="0"/>
              <a:t>化表征，和目前非常常见的各种</a:t>
            </a:r>
            <a:r>
              <a:rPr lang="en-US" altLang="zh-CN" dirty="0" smtClean="0"/>
              <a:t>entity embedding</a:t>
            </a:r>
            <a:r>
              <a:rPr lang="zh-CN" altLang="en-US" dirty="0" smtClean="0"/>
              <a:t>本质思想是一脉相承的。</a:t>
            </a:r>
            <a:endParaRPr lang="en-US" dirty="0"/>
          </a:p>
        </p:txBody>
      </p:sp>
      <p:pic>
        <p:nvPicPr>
          <p:cNvPr id="4" name="Picture 3"/>
          <p:cNvPicPr>
            <a:picLocks noChangeAspect="1"/>
          </p:cNvPicPr>
          <p:nvPr/>
        </p:nvPicPr>
        <p:blipFill>
          <a:blip r:embed="rId3"/>
          <a:stretch>
            <a:fillRect/>
          </a:stretch>
        </p:blipFill>
        <p:spPr>
          <a:xfrm>
            <a:off x="838200" y="3515710"/>
            <a:ext cx="10515600" cy="3200400"/>
          </a:xfrm>
          <a:prstGeom prst="rect">
            <a:avLst/>
          </a:prstGeom>
        </p:spPr>
      </p:pic>
    </p:spTree>
    <p:extLst>
      <p:ext uri="{BB962C8B-B14F-4D97-AF65-F5344CB8AC3E}">
        <p14:creationId xmlns:p14="http://schemas.microsoft.com/office/powerpoint/2010/main" val="3441943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74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39333"/>
            <a:ext cx="10515600" cy="4737630"/>
          </a:xfrm>
        </p:spPr>
        <p:txBody>
          <a:bodyPr/>
          <a:lstStyle/>
          <a:p>
            <a:r>
              <a:rPr lang="en-US" altLang="zh-CN" dirty="0" smtClean="0"/>
              <a:t>WDL</a:t>
            </a:r>
            <a:r>
              <a:rPr lang="zh-CN" altLang="en-US" dirty="0" smtClean="0"/>
              <a:t>模型：</a:t>
            </a:r>
            <a:endParaRPr lang="en-US" altLang="zh-CN" dirty="0" smtClean="0"/>
          </a:p>
          <a:p>
            <a:pPr lvl="1"/>
            <a:r>
              <a:rPr lang="en-US" altLang="zh-CN" dirty="0" smtClean="0"/>
              <a:t>Google</a:t>
            </a:r>
            <a:r>
              <a:rPr lang="zh-CN" altLang="en-US" dirty="0" smtClean="0"/>
              <a:t>提出的</a:t>
            </a:r>
            <a:r>
              <a:rPr lang="en-US" altLang="zh-CN" dirty="0" smtClean="0"/>
              <a:t>Wide &amp; Deep networking Learning</a:t>
            </a:r>
            <a:r>
              <a:rPr lang="zh-CN" altLang="en-US" dirty="0" smtClean="0"/>
              <a:t>模型（本质是上结合</a:t>
            </a:r>
            <a:r>
              <a:rPr lang="en-US" altLang="zh-CN" dirty="0" smtClean="0"/>
              <a:t>LR</a:t>
            </a:r>
            <a:r>
              <a:rPr lang="zh-CN" altLang="en-US" dirty="0" smtClean="0"/>
              <a:t>和</a:t>
            </a:r>
            <a:r>
              <a:rPr lang="en-US" altLang="zh-CN" dirty="0" smtClean="0"/>
              <a:t>MLP</a:t>
            </a:r>
            <a:r>
              <a:rPr lang="zh-CN" altLang="en-US" dirty="0" smtClean="0"/>
              <a:t>）当前应用的比较多。</a:t>
            </a:r>
            <a:r>
              <a:rPr lang="en-US" altLang="zh-CN" dirty="0" smtClean="0"/>
              <a:t>Wide </a:t>
            </a:r>
            <a:r>
              <a:rPr lang="zh-CN" altLang="en-US" dirty="0" smtClean="0"/>
              <a:t>部分即</a:t>
            </a:r>
            <a:r>
              <a:rPr lang="en-US" altLang="zh-CN" dirty="0" smtClean="0"/>
              <a:t>LR</a:t>
            </a:r>
            <a:r>
              <a:rPr lang="zh-CN" altLang="en-US" dirty="0" smtClean="0"/>
              <a:t>体现的是记忆功能，</a:t>
            </a:r>
            <a:r>
              <a:rPr lang="en-US" altLang="zh-CN" dirty="0" smtClean="0"/>
              <a:t>Deep</a:t>
            </a:r>
            <a:r>
              <a:rPr lang="zh-CN" altLang="en-US" dirty="0" smtClean="0"/>
              <a:t>部分即</a:t>
            </a:r>
            <a:r>
              <a:rPr lang="en-US" altLang="zh-CN" dirty="0" smtClean="0"/>
              <a:t>MLP</a:t>
            </a:r>
            <a:r>
              <a:rPr lang="zh-CN" altLang="en-US" dirty="0" smtClean="0"/>
              <a:t>体现的是泛化功能，二者互补能提供更好的性能。</a:t>
            </a:r>
            <a:endParaRPr lang="en-US" altLang="zh-CN" dirty="0" smtClean="0"/>
          </a:p>
          <a:p>
            <a:pPr lvl="2"/>
            <a:r>
              <a:rPr lang="zh-CN" altLang="en-US" dirty="0"/>
              <a:t>区</a:t>
            </a:r>
            <a:r>
              <a:rPr lang="zh-CN" altLang="en-US" dirty="0" smtClean="0"/>
              <a:t>别于</a:t>
            </a:r>
            <a:r>
              <a:rPr lang="en-US" altLang="zh-CN" dirty="0" smtClean="0"/>
              <a:t>GBDT+LR/FM</a:t>
            </a:r>
            <a:r>
              <a:rPr lang="zh-CN" altLang="en-US" dirty="0" smtClean="0"/>
              <a:t>（需要分别独立训练</a:t>
            </a:r>
            <a:r>
              <a:rPr lang="en-US" altLang="zh-CN" dirty="0" smtClean="0"/>
              <a:t>GBDT</a:t>
            </a:r>
            <a:r>
              <a:rPr lang="zh-CN" altLang="en-US" dirty="0" smtClean="0"/>
              <a:t>和</a:t>
            </a:r>
            <a:r>
              <a:rPr lang="en-US" altLang="zh-CN" dirty="0" smtClean="0"/>
              <a:t>LR/FM</a:t>
            </a:r>
            <a:r>
              <a:rPr lang="zh-CN" altLang="en-US" dirty="0" smtClean="0"/>
              <a:t>），</a:t>
            </a:r>
            <a:r>
              <a:rPr lang="en-US" altLang="zh-CN" dirty="0" smtClean="0"/>
              <a:t>WDL</a:t>
            </a:r>
            <a:r>
              <a:rPr lang="zh-CN" altLang="en-US" dirty="0" smtClean="0"/>
              <a:t>是端到端联合训练。</a:t>
            </a:r>
            <a:endParaRPr lang="en-US" altLang="zh-CN" dirty="0" smtClean="0"/>
          </a:p>
          <a:p>
            <a:pPr lvl="1"/>
            <a:r>
              <a:rPr lang="en-US" dirty="0"/>
              <a:t>WDL</a:t>
            </a:r>
            <a:r>
              <a:rPr lang="zh-CN" altLang="en-US" dirty="0"/>
              <a:t>中的</a:t>
            </a:r>
            <a:r>
              <a:rPr lang="en-US" dirty="0"/>
              <a:t>wide</a:t>
            </a:r>
            <a:r>
              <a:rPr lang="zh-CN" altLang="en-US" dirty="0"/>
              <a:t>部分是需要做手工的交叉特征的，这个是他的缺点。</a:t>
            </a:r>
            <a:endParaRPr lang="en-US" dirty="0"/>
          </a:p>
          <a:p>
            <a:pPr lvl="1"/>
            <a:endParaRPr lang="en-US" altLang="zh-CN" dirty="0" smtClean="0"/>
          </a:p>
          <a:p>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6941405" y="3708398"/>
            <a:ext cx="4412395" cy="2997202"/>
          </a:xfrm>
          <a:prstGeom prst="rect">
            <a:avLst/>
          </a:prstGeom>
        </p:spPr>
      </p:pic>
      <p:pic>
        <p:nvPicPr>
          <p:cNvPr id="5" name="Picture 4"/>
          <p:cNvPicPr>
            <a:picLocks noChangeAspect="1"/>
          </p:cNvPicPr>
          <p:nvPr/>
        </p:nvPicPr>
        <p:blipFill>
          <a:blip r:embed="rId4"/>
          <a:stretch>
            <a:fillRect/>
          </a:stretch>
        </p:blipFill>
        <p:spPr>
          <a:xfrm>
            <a:off x="1372659" y="3708399"/>
            <a:ext cx="5034287" cy="2997201"/>
          </a:xfrm>
          <a:prstGeom prst="rect">
            <a:avLst/>
          </a:prstGeom>
        </p:spPr>
      </p:pic>
    </p:spTree>
    <p:extLst>
      <p:ext uri="{BB962C8B-B14F-4D97-AF65-F5344CB8AC3E}">
        <p14:creationId xmlns:p14="http://schemas.microsoft.com/office/powerpoint/2010/main" val="1888922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zh-CN" altLang="en-US" dirty="0" smtClean="0"/>
              <a:t>推荐系统简介</a:t>
            </a:r>
            <a:endParaRPr lang="en-US" dirty="0"/>
          </a:p>
        </p:txBody>
      </p:sp>
      <p:sp>
        <p:nvSpPr>
          <p:cNvPr id="3" name="Content Placeholder 2"/>
          <p:cNvSpPr>
            <a:spLocks noGrp="1"/>
          </p:cNvSpPr>
          <p:nvPr>
            <p:ph idx="1"/>
          </p:nvPr>
        </p:nvSpPr>
        <p:spPr>
          <a:xfrm>
            <a:off x="838200" y="1727201"/>
            <a:ext cx="10515600" cy="4647474"/>
          </a:xfrm>
        </p:spPr>
        <p:txBody>
          <a:bodyPr>
            <a:normAutofit fontScale="92500" lnSpcReduction="10000"/>
          </a:bodyPr>
          <a:lstStyle/>
          <a:p>
            <a:r>
              <a:rPr lang="zh-CN" altLang="en-US" dirty="0" smtClean="0"/>
              <a:t>推荐系统是什么？</a:t>
            </a:r>
            <a:endParaRPr lang="en-US" altLang="zh-CN" dirty="0" smtClean="0"/>
          </a:p>
          <a:p>
            <a:pPr lvl="1"/>
            <a:r>
              <a:rPr lang="zh-CN" altLang="en-US" dirty="0" smtClean="0"/>
              <a:t>推荐系统就是根据用户的历史行为、社交关系、兴趣点、所处上下文环境等信息去判断用户当前需要或感兴趣的物品</a:t>
            </a:r>
            <a:r>
              <a:rPr lang="en-US" altLang="zh-CN" dirty="0" smtClean="0"/>
              <a:t>/</a:t>
            </a:r>
            <a:r>
              <a:rPr lang="zh-CN" altLang="en-US" dirty="0" smtClean="0"/>
              <a:t>服务的一类应用。</a:t>
            </a:r>
            <a:endParaRPr lang="en-US" altLang="zh-CN" dirty="0" smtClean="0"/>
          </a:p>
          <a:p>
            <a:endParaRPr lang="en-US" altLang="zh-CN" dirty="0" smtClean="0"/>
          </a:p>
          <a:p>
            <a:r>
              <a:rPr lang="zh-CN" altLang="en-US" dirty="0" smtClean="0"/>
              <a:t>为</a:t>
            </a:r>
            <a:r>
              <a:rPr lang="zh-CN" altLang="en-US" dirty="0"/>
              <a:t>什</a:t>
            </a:r>
            <a:r>
              <a:rPr lang="zh-CN" altLang="en-US" dirty="0" smtClean="0"/>
              <a:t>么要用推荐系统？</a:t>
            </a:r>
            <a:endParaRPr lang="en-US" altLang="zh-CN" dirty="0" smtClean="0"/>
          </a:p>
          <a:p>
            <a:pPr lvl="1"/>
            <a:r>
              <a:rPr lang="zh-CN" altLang="en-US" dirty="0" smtClean="0"/>
              <a:t>随着信息技术和互联网发展，人类从信息匮乏时代走向了信息过载时代。 对于信息消费者也就是用户，从大量信息中找到自己感兴趣的信息变得越来越困难；对于信息生产者，让自己生产的信息在众多信息中脱颖而出也变得越来越困难。推荐系统正是为了解决这一矛盾而应运而生的。</a:t>
            </a:r>
            <a:endParaRPr lang="en-US" altLang="zh-CN" dirty="0" smtClean="0"/>
          </a:p>
          <a:p>
            <a:pPr lvl="1"/>
            <a:endParaRPr lang="en-US" altLang="zh-CN" dirty="0" smtClean="0"/>
          </a:p>
          <a:p>
            <a:pPr lvl="1"/>
            <a:r>
              <a:rPr lang="zh-CN" altLang="en-US" dirty="0" smtClean="0"/>
              <a:t>推荐系统的主要任务就是联系用户和物品。对用户而言，推荐系统能帮助用户找到喜欢的物品</a:t>
            </a:r>
            <a:r>
              <a:rPr lang="en-US" altLang="zh-CN" dirty="0" smtClean="0"/>
              <a:t>/</a:t>
            </a:r>
            <a:r>
              <a:rPr lang="zh-CN" altLang="en-US" dirty="0" smtClean="0"/>
              <a:t>服务，帮忙进行决策；对商家而言，推荐系统可以给用户提供个性化的服务，提高用户信任度和粘性，增加营收。 这是推荐系统的价值所在。</a:t>
            </a:r>
            <a:endParaRPr lang="en-US" altLang="zh-CN" dirty="0" smtClean="0"/>
          </a:p>
        </p:txBody>
      </p:sp>
    </p:spTree>
    <p:extLst>
      <p:ext uri="{BB962C8B-B14F-4D97-AF65-F5344CB8AC3E}">
        <p14:creationId xmlns:p14="http://schemas.microsoft.com/office/powerpoint/2010/main" val="2989933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270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34886"/>
            <a:ext cx="10515600" cy="4642077"/>
          </a:xfrm>
        </p:spPr>
        <p:txBody>
          <a:bodyPr/>
          <a:lstStyle/>
          <a:p>
            <a:r>
              <a:rPr lang="en-US" altLang="zh-CN" dirty="0" err="1" smtClean="0"/>
              <a:t>DeepFM</a:t>
            </a:r>
            <a:r>
              <a:rPr lang="zh-CN" altLang="en-US" dirty="0" smtClean="0"/>
              <a:t>模型：</a:t>
            </a:r>
            <a:endParaRPr lang="en-US" altLang="zh-CN" dirty="0" smtClean="0"/>
          </a:p>
          <a:p>
            <a:pPr lvl="1"/>
            <a:r>
              <a:rPr lang="zh-CN" altLang="en-US" dirty="0" smtClean="0"/>
              <a:t>在</a:t>
            </a:r>
            <a:r>
              <a:rPr lang="en-US" altLang="zh-CN" dirty="0" smtClean="0"/>
              <a:t>Google</a:t>
            </a:r>
            <a:r>
              <a:rPr lang="zh-CN" altLang="en-US" dirty="0" smtClean="0"/>
              <a:t>的</a:t>
            </a:r>
            <a:r>
              <a:rPr lang="en-US" altLang="zh-CN" dirty="0" smtClean="0"/>
              <a:t>WDL</a:t>
            </a:r>
            <a:r>
              <a:rPr lang="zh-CN" altLang="en-US" dirty="0" smtClean="0"/>
              <a:t>模型之后，出了很多变体比如</a:t>
            </a:r>
            <a:r>
              <a:rPr lang="en-US" altLang="zh-CN" dirty="0" err="1" smtClean="0"/>
              <a:t>DeepFM</a:t>
            </a:r>
            <a:r>
              <a:rPr lang="zh-CN" altLang="en-US" dirty="0" smtClean="0"/>
              <a:t>，</a:t>
            </a:r>
            <a:r>
              <a:rPr lang="en-US" altLang="zh-CN" dirty="0" smtClean="0"/>
              <a:t>Deep &amp; Cross networking learning</a:t>
            </a:r>
            <a:r>
              <a:rPr lang="zh-CN" altLang="en-US" dirty="0" smtClean="0"/>
              <a:t>等等，它们的核心目的都是通过设计网络结构自动进行组合特征的挖掘。</a:t>
            </a:r>
            <a:r>
              <a:rPr lang="en-US" altLang="zh-CN" dirty="0" err="1" smtClean="0"/>
              <a:t>DeepFM</a:t>
            </a:r>
            <a:r>
              <a:rPr lang="zh-CN" altLang="en-US" dirty="0" smtClean="0"/>
              <a:t>结合领域</a:t>
            </a:r>
            <a:r>
              <a:rPr lang="en-US" altLang="zh-CN" dirty="0" smtClean="0"/>
              <a:t>/field</a:t>
            </a:r>
            <a:r>
              <a:rPr lang="zh-CN" altLang="en-US" dirty="0" smtClean="0"/>
              <a:t>感知的</a:t>
            </a:r>
            <a:r>
              <a:rPr lang="en-US" altLang="zh-CN" dirty="0" smtClean="0"/>
              <a:t>FM</a:t>
            </a:r>
            <a:r>
              <a:rPr lang="zh-CN" altLang="en-US" dirty="0" smtClean="0"/>
              <a:t>部分和</a:t>
            </a:r>
            <a:r>
              <a:rPr lang="en-US" altLang="zh-CN" dirty="0" smtClean="0"/>
              <a:t>MLP</a:t>
            </a:r>
            <a:r>
              <a:rPr lang="zh-CN" altLang="en-US" dirty="0" smtClean="0"/>
              <a:t>，完全不需要人工做特征交叉组合</a:t>
            </a:r>
            <a:r>
              <a:rPr lang="en-US" altLang="zh-CN" dirty="0" smtClean="0"/>
              <a:t>(</a:t>
            </a:r>
            <a:r>
              <a:rPr lang="en-US" altLang="zh-CN" dirty="0" err="1" smtClean="0"/>
              <a:t>DeepFM</a:t>
            </a:r>
            <a:r>
              <a:rPr lang="zh-CN" altLang="en-US" dirty="0" smtClean="0"/>
              <a:t>只是做了二阶交叉特征</a:t>
            </a:r>
            <a:r>
              <a:rPr lang="en-US" altLang="zh-CN" dirty="0" smtClean="0"/>
              <a:t>)</a:t>
            </a:r>
            <a:r>
              <a:rPr lang="zh-CN" altLang="en-US" dirty="0" smtClean="0"/>
              <a:t>。</a:t>
            </a:r>
            <a:endParaRPr lang="en-US" altLang="zh-CN" dirty="0" smtClean="0"/>
          </a:p>
          <a:p>
            <a:pPr lvl="1"/>
            <a:endParaRPr lang="en-US" altLang="zh-CN" dirty="0" smtClean="0"/>
          </a:p>
          <a:p>
            <a:endParaRPr lang="en-US" dirty="0"/>
          </a:p>
        </p:txBody>
      </p:sp>
      <p:pic>
        <p:nvPicPr>
          <p:cNvPr id="4" name="Picture 3" descr="https://upload-images.jianshu.io/upload_images/1670295-9ecb95a8175e7fa1?imageMogr2/auto-orient/strip%7CimageView2/2/w/535"/>
          <p:cNvPicPr/>
          <p:nvPr/>
        </p:nvPicPr>
        <p:blipFill>
          <a:blip r:embed="rId3">
            <a:extLst>
              <a:ext uri="{28A0092B-C50C-407E-A947-70E740481C1C}">
                <a14:useLocalDpi xmlns:a14="http://schemas.microsoft.com/office/drawing/2010/main" val="0"/>
              </a:ext>
            </a:extLst>
          </a:blip>
          <a:srcRect/>
          <a:stretch>
            <a:fillRect/>
          </a:stretch>
        </p:blipFill>
        <p:spPr bwMode="auto">
          <a:xfrm>
            <a:off x="969818" y="3488674"/>
            <a:ext cx="10383982" cy="3106089"/>
          </a:xfrm>
          <a:prstGeom prst="rect">
            <a:avLst/>
          </a:prstGeom>
          <a:noFill/>
          <a:ln>
            <a:noFill/>
          </a:ln>
        </p:spPr>
      </p:pic>
    </p:spTree>
    <p:extLst>
      <p:ext uri="{BB962C8B-B14F-4D97-AF65-F5344CB8AC3E}">
        <p14:creationId xmlns:p14="http://schemas.microsoft.com/office/powerpoint/2010/main" val="15975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个性化</a:t>
            </a:r>
            <a:r>
              <a:rPr lang="en-US" altLang="zh-CN" dirty="0" err="1" smtClean="0"/>
              <a:t>TopN</a:t>
            </a:r>
            <a:r>
              <a:rPr lang="zh-CN" altLang="en-US" dirty="0" smtClean="0"/>
              <a:t>推荐方法的模型后处理阶段</a:t>
            </a:r>
            <a:endParaRPr lang="en-US" dirty="0"/>
          </a:p>
        </p:txBody>
      </p:sp>
      <p:sp>
        <p:nvSpPr>
          <p:cNvPr id="3" name="Content Placeholder 2"/>
          <p:cNvSpPr>
            <a:spLocks noGrp="1"/>
          </p:cNvSpPr>
          <p:nvPr>
            <p:ph idx="1"/>
          </p:nvPr>
        </p:nvSpPr>
        <p:spPr>
          <a:xfrm>
            <a:off x="838200" y="1828800"/>
            <a:ext cx="10515600" cy="4402183"/>
          </a:xfrm>
        </p:spPr>
        <p:txBody>
          <a:bodyPr>
            <a:normAutofit/>
          </a:bodyPr>
          <a:lstStyle/>
          <a:p>
            <a:r>
              <a:rPr lang="zh-CN" altLang="en-US" dirty="0" smtClean="0"/>
              <a:t>通</a:t>
            </a:r>
            <a:r>
              <a:rPr lang="zh-CN" altLang="en-US" dirty="0"/>
              <a:t>过</a:t>
            </a:r>
            <a:r>
              <a:rPr lang="zh-CN" altLang="en-US" b="1" dirty="0"/>
              <a:t>利用业务规</a:t>
            </a:r>
            <a:r>
              <a:rPr lang="zh-CN" altLang="en-US" b="1" dirty="0" smtClean="0"/>
              <a:t>则</a:t>
            </a:r>
            <a:r>
              <a:rPr lang="zh-CN" altLang="en-US" dirty="0" smtClean="0"/>
              <a:t>来对排序模型的输出结果进行</a:t>
            </a:r>
            <a:r>
              <a:rPr lang="zh-CN" altLang="en-US" dirty="0"/>
              <a:t>加工</a:t>
            </a:r>
            <a:r>
              <a:rPr lang="zh-CN" altLang="en-US" dirty="0" smtClean="0"/>
              <a:t>：</a:t>
            </a:r>
            <a:endParaRPr lang="en-US" altLang="zh-CN" dirty="0" smtClean="0"/>
          </a:p>
          <a:p>
            <a:pPr lvl="1"/>
            <a:r>
              <a:rPr lang="zh-CN" altLang="en-US" dirty="0" smtClean="0"/>
              <a:t>确</a:t>
            </a:r>
            <a:r>
              <a:rPr lang="zh-CN" altLang="en-US" dirty="0"/>
              <a:t>定探</a:t>
            </a:r>
            <a:r>
              <a:rPr lang="zh-CN" altLang="en-US" dirty="0" smtClean="0"/>
              <a:t>索</a:t>
            </a:r>
            <a:r>
              <a:rPr lang="en-US" altLang="zh-CN" dirty="0" smtClean="0"/>
              <a:t>/explore</a:t>
            </a:r>
            <a:r>
              <a:rPr lang="zh-CN" altLang="en-US" dirty="0" smtClean="0"/>
              <a:t>和</a:t>
            </a:r>
            <a:r>
              <a:rPr lang="en-US" altLang="zh-CN" dirty="0" smtClean="0"/>
              <a:t>exploit</a:t>
            </a:r>
            <a:r>
              <a:rPr lang="zh-CN" altLang="en-US" dirty="0" smtClean="0"/>
              <a:t>占</a:t>
            </a:r>
            <a:r>
              <a:rPr lang="zh-CN" altLang="en-US" dirty="0"/>
              <a:t>的比</a:t>
            </a:r>
            <a:r>
              <a:rPr lang="zh-CN" altLang="en-US" dirty="0" smtClean="0"/>
              <a:t>列：</a:t>
            </a:r>
            <a:endParaRPr lang="en-US" altLang="zh-CN" dirty="0" smtClean="0"/>
          </a:p>
          <a:p>
            <a:pPr lvl="2"/>
            <a:r>
              <a:rPr lang="zh-CN" altLang="en-US" dirty="0"/>
              <a:t>进</a:t>
            </a:r>
            <a:r>
              <a:rPr lang="zh-CN" altLang="en-US" dirty="0" smtClean="0"/>
              <a:t>行探索的目的是为了发现用户可能更多的兴趣点</a:t>
            </a:r>
            <a:endParaRPr lang="en-US" altLang="zh-CN" dirty="0" smtClean="0"/>
          </a:p>
          <a:p>
            <a:pPr lvl="1"/>
            <a:endParaRPr lang="en-US" altLang="zh-CN" dirty="0" smtClean="0"/>
          </a:p>
          <a:p>
            <a:pPr lvl="1"/>
            <a:r>
              <a:rPr lang="zh-CN" altLang="en-US" dirty="0" smtClean="0"/>
              <a:t>结</a:t>
            </a:r>
            <a:r>
              <a:rPr lang="zh-CN" altLang="en-US" dirty="0"/>
              <a:t>果的多样</a:t>
            </a:r>
            <a:r>
              <a:rPr lang="zh-CN" altLang="en-US" dirty="0" smtClean="0"/>
              <a:t>性：</a:t>
            </a:r>
            <a:endParaRPr lang="en-US" altLang="zh-CN" dirty="0"/>
          </a:p>
          <a:p>
            <a:pPr lvl="2"/>
            <a:r>
              <a:rPr lang="zh-CN" altLang="en-US" dirty="0" smtClean="0"/>
              <a:t>为了满足用户广泛的已知兴趣，推荐列表需要能够覆盖用户不同的兴趣领域，即推荐结果需要具有多样性，不能简单的返回</a:t>
            </a:r>
            <a:r>
              <a:rPr lang="en-US" altLang="zh-CN" dirty="0" err="1" smtClean="0"/>
              <a:t>topN</a:t>
            </a:r>
            <a:r>
              <a:rPr lang="zh-CN" altLang="en-US" dirty="0" smtClean="0"/>
              <a:t>结果给客户端。</a:t>
            </a:r>
            <a:endParaRPr lang="en-US" altLang="zh-CN" dirty="0" smtClean="0"/>
          </a:p>
          <a:p>
            <a:pPr lvl="1"/>
            <a:endParaRPr lang="en-US" altLang="zh-CN" dirty="0" smtClean="0"/>
          </a:p>
          <a:p>
            <a:pPr lvl="1"/>
            <a:r>
              <a:rPr lang="zh-CN" altLang="en-US" dirty="0" smtClean="0"/>
              <a:t>结果的新</a:t>
            </a:r>
            <a:r>
              <a:rPr lang="zh-CN" altLang="en-US" dirty="0"/>
              <a:t>颖</a:t>
            </a:r>
            <a:r>
              <a:rPr lang="zh-CN" altLang="en-US" dirty="0" smtClean="0"/>
              <a:t>性：</a:t>
            </a:r>
            <a:endParaRPr lang="en-US" altLang="zh-CN" dirty="0" smtClean="0"/>
          </a:p>
          <a:p>
            <a:pPr lvl="2"/>
            <a:r>
              <a:rPr lang="zh-CN" altLang="en-US" dirty="0" smtClean="0"/>
              <a:t>它指的是向用户推荐非热门非流行物品的能力 。</a:t>
            </a:r>
            <a:endParaRPr lang="en-US" altLang="zh-CN" dirty="0" smtClean="0"/>
          </a:p>
          <a:p>
            <a:pPr lvl="2"/>
            <a:r>
              <a:rPr lang="zh-CN" altLang="en-US" dirty="0" smtClean="0"/>
              <a:t>评测新颖度最简单的方法，是利用推荐结果的平均流行度，因为越不热门的物品，越可能让用户觉得新颖。</a:t>
            </a:r>
            <a:endParaRPr lang="en-US" altLang="zh-CN" dirty="0" smtClean="0"/>
          </a:p>
        </p:txBody>
      </p:sp>
    </p:spTree>
    <p:extLst>
      <p:ext uri="{BB962C8B-B14F-4D97-AF65-F5344CB8AC3E}">
        <p14:creationId xmlns:p14="http://schemas.microsoft.com/office/powerpoint/2010/main" val="1278673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pPr lvl="1"/>
            <a:r>
              <a:rPr lang="zh-CN" altLang="en-US" dirty="0" smtClean="0"/>
              <a:t>结果的信任度：</a:t>
            </a:r>
            <a:endParaRPr lang="en-US" altLang="zh-CN" dirty="0" smtClean="0"/>
          </a:p>
          <a:p>
            <a:pPr lvl="2"/>
            <a:r>
              <a:rPr lang="zh-CN" altLang="en-US" dirty="0" smtClean="0"/>
              <a:t>增加系统透明度，提供推荐解释，让用户了解推荐系统的运行机制。</a:t>
            </a:r>
          </a:p>
          <a:p>
            <a:pPr lvl="2"/>
            <a:r>
              <a:rPr lang="zh-CN" altLang="en-US" dirty="0" smtClean="0"/>
              <a:t>利用社交网络，通过好友信息给用户做推荐即通过好友进行推荐解释。</a:t>
            </a:r>
            <a:endParaRPr lang="en-US" altLang="zh-CN" dirty="0" smtClean="0"/>
          </a:p>
          <a:p>
            <a:pPr lvl="1"/>
            <a:endParaRPr lang="en-US" altLang="zh-CN" dirty="0" smtClean="0"/>
          </a:p>
          <a:p>
            <a:pPr lvl="1"/>
            <a:r>
              <a:rPr lang="zh-CN" altLang="en-US" dirty="0" smtClean="0"/>
              <a:t>结果的实时性：</a:t>
            </a:r>
            <a:endParaRPr lang="en-US" altLang="zh-CN" dirty="0" smtClean="0"/>
          </a:p>
          <a:p>
            <a:pPr lvl="2"/>
            <a:r>
              <a:rPr lang="zh-CN" altLang="en-US" dirty="0" smtClean="0">
                <a:effectLst/>
              </a:rPr>
              <a:t>实时更新的推荐列表满足用户新的行为变化；</a:t>
            </a:r>
            <a:endParaRPr lang="en-US" altLang="zh-CN" dirty="0" smtClean="0">
              <a:effectLst/>
            </a:endParaRPr>
          </a:p>
          <a:p>
            <a:pPr lvl="2"/>
            <a:r>
              <a:rPr lang="zh-CN" altLang="en-US" dirty="0" smtClean="0"/>
              <a:t>在很多网站中，因为物品（新闻、微博等）具有很强的时效性，所以需要在物品还具有时效性时就将它们推荐给用户。 比如，给用户推荐昨天的新闻显然不如给用户推荐今天的新闻。</a:t>
            </a:r>
            <a:endParaRPr lang="zh-CN" altLang="en-US" dirty="0" smtClean="0">
              <a:effectLst/>
            </a:endParaRPr>
          </a:p>
          <a:p>
            <a:pPr lvl="2"/>
            <a:r>
              <a:rPr lang="zh-CN" altLang="en-US" dirty="0" smtClean="0">
                <a:effectLst/>
              </a:rPr>
              <a:t>将新加入系统的物品推荐给用户；</a:t>
            </a:r>
          </a:p>
          <a:p>
            <a:pPr lvl="1"/>
            <a:endParaRPr lang="en-US" altLang="zh-CN" dirty="0" smtClean="0"/>
          </a:p>
          <a:p>
            <a:pPr lvl="1"/>
            <a:r>
              <a:rPr lang="zh-CN" altLang="en-US" dirty="0" smtClean="0"/>
              <a:t>从推荐列表中去掉用户已经消费过的</a:t>
            </a:r>
            <a:r>
              <a:rPr lang="en-US" dirty="0" smtClean="0"/>
              <a:t>item</a:t>
            </a:r>
            <a:r>
              <a:rPr lang="zh-CN" altLang="en-US" dirty="0" smtClean="0"/>
              <a:t>。</a:t>
            </a:r>
            <a:endParaRPr lang="en-US" dirty="0" smtClean="0"/>
          </a:p>
          <a:p>
            <a:endParaRPr lang="en-US" dirty="0"/>
          </a:p>
        </p:txBody>
      </p:sp>
    </p:spTree>
    <p:extLst>
      <p:ext uri="{BB962C8B-B14F-4D97-AF65-F5344CB8AC3E}">
        <p14:creationId xmlns:p14="http://schemas.microsoft.com/office/powerpoint/2010/main" val="1695128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个性化推荐系统的冷启动问题</a:t>
            </a:r>
            <a:endParaRPr lang="en-US" dirty="0"/>
          </a:p>
        </p:txBody>
      </p:sp>
      <p:sp>
        <p:nvSpPr>
          <p:cNvPr id="3" name="Content Placeholder 2"/>
          <p:cNvSpPr>
            <a:spLocks noGrp="1"/>
          </p:cNvSpPr>
          <p:nvPr>
            <p:ph idx="1"/>
          </p:nvPr>
        </p:nvSpPr>
        <p:spPr/>
        <p:txBody>
          <a:bodyPr>
            <a:normAutofit/>
          </a:bodyPr>
          <a:lstStyle/>
          <a:p>
            <a:r>
              <a:rPr lang="zh-CN" altLang="en-US" dirty="0" smtClean="0"/>
              <a:t>推荐系统冷启动有三类：</a:t>
            </a:r>
            <a:endParaRPr lang="en-US" altLang="zh-CN" dirty="0" smtClean="0"/>
          </a:p>
          <a:p>
            <a:pPr lvl="1"/>
            <a:r>
              <a:rPr lang="zh-CN" altLang="en-US" dirty="0" smtClean="0"/>
              <a:t>用户冷启动：</a:t>
            </a:r>
            <a:endParaRPr lang="en-US" altLang="zh-CN" dirty="0" smtClean="0"/>
          </a:p>
          <a:p>
            <a:pPr lvl="2"/>
            <a:r>
              <a:rPr lang="zh-CN" altLang="en-US" dirty="0" smtClean="0"/>
              <a:t>即如何给新用户做个性化推荐</a:t>
            </a:r>
          </a:p>
          <a:p>
            <a:pPr lvl="1"/>
            <a:endParaRPr lang="en-US" altLang="zh-CN" dirty="0" smtClean="0"/>
          </a:p>
          <a:p>
            <a:pPr lvl="1"/>
            <a:r>
              <a:rPr lang="zh-CN" altLang="en-US" dirty="0" smtClean="0"/>
              <a:t>物品冷启动：</a:t>
            </a:r>
            <a:endParaRPr lang="en-US" altLang="zh-CN" dirty="0" smtClean="0"/>
          </a:p>
          <a:p>
            <a:pPr lvl="2"/>
            <a:r>
              <a:rPr lang="zh-CN" altLang="en-US" dirty="0" smtClean="0"/>
              <a:t>即如何将新的物品推荐给可能对它感兴趣的用户</a:t>
            </a:r>
          </a:p>
          <a:p>
            <a:pPr lvl="1"/>
            <a:endParaRPr lang="en-US" altLang="zh-CN" dirty="0" smtClean="0"/>
          </a:p>
          <a:p>
            <a:pPr lvl="1"/>
            <a:r>
              <a:rPr lang="zh-CN" altLang="en-US" dirty="0" smtClean="0"/>
              <a:t>系统冷启动：</a:t>
            </a:r>
            <a:endParaRPr lang="en-US" altLang="zh-CN" dirty="0" smtClean="0"/>
          </a:p>
          <a:p>
            <a:pPr lvl="2"/>
            <a:r>
              <a:rPr lang="zh-CN" altLang="en-US" dirty="0" smtClean="0"/>
              <a:t>即如何在一个新开发的网站（没有用户，没有用户行为，只有部分物品信息）上设计个性化推荐系统，从而在网站刚发布时就让用户体会到个性化推荐。</a:t>
            </a:r>
          </a:p>
        </p:txBody>
      </p:sp>
    </p:spTree>
    <p:extLst>
      <p:ext uri="{BB962C8B-B14F-4D97-AF65-F5344CB8AC3E}">
        <p14:creationId xmlns:p14="http://schemas.microsoft.com/office/powerpoint/2010/main" val="4148360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84664"/>
            <a:ext cx="10515600" cy="5290455"/>
          </a:xfrm>
        </p:spPr>
        <p:txBody>
          <a:bodyPr>
            <a:normAutofit/>
          </a:bodyPr>
          <a:lstStyle/>
          <a:p>
            <a:r>
              <a:rPr lang="zh-CN" altLang="en-US" dirty="0" smtClean="0"/>
              <a:t>解决办法：</a:t>
            </a:r>
            <a:endParaRPr lang="en-US" altLang="zh-CN" dirty="0" smtClean="0"/>
          </a:p>
          <a:p>
            <a:pPr lvl="1"/>
            <a:r>
              <a:rPr lang="zh-CN" altLang="en-US" dirty="0" smtClean="0"/>
              <a:t>提供非个性化的推荐：</a:t>
            </a:r>
            <a:endParaRPr lang="en-US" altLang="zh-CN" dirty="0" smtClean="0"/>
          </a:p>
          <a:p>
            <a:pPr lvl="2"/>
            <a:r>
              <a:rPr lang="zh-CN" altLang="en-US" dirty="0" smtClean="0"/>
              <a:t>最简单的例子就是提供热门排行榜，可以给用户推荐热门排行榜，等到用户数据收集到一定的时候，再切换为个性化推荐。</a:t>
            </a:r>
            <a:endParaRPr lang="en-US" altLang="zh-CN" dirty="0" smtClean="0"/>
          </a:p>
          <a:p>
            <a:pPr lvl="3"/>
            <a:r>
              <a:rPr lang="en-US" altLang="zh-CN" dirty="0" smtClean="0"/>
              <a:t>Netflix</a:t>
            </a:r>
            <a:r>
              <a:rPr lang="zh-CN" altLang="en-US" dirty="0" smtClean="0"/>
              <a:t>的研究也表明新用户在冷启动阶段确实是更倾向于热门排行榜的，老用户会更加需要长尾推荐。</a:t>
            </a:r>
            <a:endParaRPr lang="en-US" altLang="zh-CN" dirty="0" smtClean="0"/>
          </a:p>
          <a:p>
            <a:pPr lvl="1"/>
            <a:endParaRPr lang="en-US" altLang="zh-CN" dirty="0" smtClean="0"/>
          </a:p>
          <a:p>
            <a:pPr lvl="1"/>
            <a:r>
              <a:rPr lang="zh-CN" altLang="en-US" dirty="0" smtClean="0"/>
              <a:t>利用用户注册信息：</a:t>
            </a:r>
            <a:endParaRPr lang="en-US" altLang="zh-CN" dirty="0" smtClean="0"/>
          </a:p>
          <a:p>
            <a:pPr lvl="2"/>
            <a:r>
              <a:rPr lang="zh-CN" altLang="en-US" dirty="0" smtClean="0"/>
              <a:t>人口统计学信息：</a:t>
            </a:r>
            <a:endParaRPr lang="en-US" altLang="zh-CN" dirty="0" smtClean="0"/>
          </a:p>
          <a:p>
            <a:pPr lvl="3"/>
            <a:r>
              <a:rPr lang="zh-CN" altLang="en-US" dirty="0" smtClean="0"/>
              <a:t>包括年龄、性别、职业、民族、学历和居住地等。</a:t>
            </a:r>
          </a:p>
          <a:p>
            <a:pPr lvl="2"/>
            <a:r>
              <a:rPr lang="zh-CN" altLang="en-US" dirty="0" smtClean="0"/>
              <a:t>用户兴趣的描述：</a:t>
            </a:r>
            <a:endParaRPr lang="en-US" altLang="zh-CN" dirty="0" smtClean="0"/>
          </a:p>
          <a:p>
            <a:pPr lvl="3"/>
            <a:r>
              <a:rPr lang="zh-CN" altLang="en-US" dirty="0" smtClean="0"/>
              <a:t>部分网站会让用户用文字来描述兴趣</a:t>
            </a:r>
          </a:p>
          <a:p>
            <a:pPr lvl="2"/>
            <a:r>
              <a:rPr lang="zh-CN" altLang="en-US" dirty="0" smtClean="0"/>
              <a:t>从其他网站导入的用户站外行为：</a:t>
            </a:r>
            <a:endParaRPr lang="en-US" altLang="zh-CN" dirty="0" smtClean="0"/>
          </a:p>
          <a:p>
            <a:pPr lvl="3"/>
            <a:r>
              <a:rPr lang="zh-CN" altLang="en-US" dirty="0" smtClean="0"/>
              <a:t>比如用户利用社交网站账号登录，就可以在获得用户授权的情况下导入用户在该社交网站的部分行为数据和社交网络数据。</a:t>
            </a:r>
          </a:p>
          <a:p>
            <a:pPr lvl="2"/>
            <a:endParaRPr lang="en-US" altLang="zh-CN" dirty="0" smtClean="0"/>
          </a:p>
        </p:txBody>
      </p:sp>
    </p:spTree>
    <p:extLst>
      <p:ext uri="{BB962C8B-B14F-4D97-AF65-F5344CB8AC3E}">
        <p14:creationId xmlns:p14="http://schemas.microsoft.com/office/powerpoint/2010/main" val="2240088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pPr lvl="1"/>
            <a:r>
              <a:rPr lang="zh-CN" altLang="en-US" dirty="0" smtClean="0"/>
              <a:t>选择合适的物品启动用户的兴趣：</a:t>
            </a:r>
            <a:endParaRPr lang="en-US" altLang="zh-CN" dirty="0" smtClean="0"/>
          </a:p>
          <a:p>
            <a:pPr lvl="2"/>
            <a:r>
              <a:rPr lang="zh-CN" altLang="en-US" dirty="0" smtClean="0"/>
              <a:t>启动物品集合需要有多样性：</a:t>
            </a:r>
            <a:endParaRPr lang="en-US" altLang="zh-CN" dirty="0" smtClean="0"/>
          </a:p>
          <a:p>
            <a:pPr lvl="3"/>
            <a:r>
              <a:rPr lang="zh-CN" altLang="en-US" dirty="0" smtClean="0"/>
              <a:t>在冷启动时，我们不知道用户的兴趣，而用户兴趣的可能性非常多，为了匹配多样的兴趣，我们需要提供具有很高覆盖率的启动物品集合，这些物品能覆盖几乎所有主流的用户兴趣。</a:t>
            </a:r>
            <a:endParaRPr lang="en-US" altLang="zh-CN" dirty="0" smtClean="0"/>
          </a:p>
          <a:p>
            <a:pPr lvl="2"/>
            <a:r>
              <a:rPr lang="zh-CN" altLang="en-US" dirty="0" smtClean="0"/>
              <a:t>具有代表性和区分性：</a:t>
            </a:r>
            <a:endParaRPr lang="en-US" altLang="zh-CN" dirty="0" smtClean="0"/>
          </a:p>
          <a:p>
            <a:pPr lvl="3"/>
            <a:r>
              <a:rPr lang="zh-CN" altLang="en-US" dirty="0" smtClean="0"/>
              <a:t>启动用户兴趣的物品不能是大众化或老少咸宜的，因为这样的物品对用户的兴趣没有区分性。</a:t>
            </a:r>
            <a:endParaRPr lang="en-US" altLang="zh-CN" dirty="0" smtClean="0"/>
          </a:p>
          <a:p>
            <a:pPr lvl="2"/>
            <a:r>
              <a:rPr lang="zh-CN" altLang="en-US" dirty="0" smtClean="0"/>
              <a:t>比较热门</a:t>
            </a:r>
            <a:endParaRPr lang="en-US" dirty="0" smtClean="0"/>
          </a:p>
          <a:p>
            <a:pPr lvl="1"/>
            <a:endParaRPr lang="en-US" altLang="zh-CN" dirty="0" smtClean="0"/>
          </a:p>
          <a:p>
            <a:pPr lvl="1"/>
            <a:r>
              <a:rPr lang="zh-CN" altLang="en-US" dirty="0" smtClean="0"/>
              <a:t>利用物品的内容信息：</a:t>
            </a:r>
            <a:endParaRPr lang="en-US" altLang="zh-CN" dirty="0" smtClean="0"/>
          </a:p>
          <a:p>
            <a:pPr lvl="2"/>
            <a:r>
              <a:rPr lang="zh-CN" altLang="en-US" dirty="0" smtClean="0"/>
              <a:t>将新物品先投放给曾经喜欢过和它内容相似的其他物品的用户。</a:t>
            </a:r>
            <a:endParaRPr lang="en-US" altLang="zh-CN" dirty="0" smtClean="0"/>
          </a:p>
          <a:p>
            <a:pPr lvl="1"/>
            <a:endParaRPr lang="en-US" altLang="zh-CN" dirty="0" smtClean="0"/>
          </a:p>
          <a:p>
            <a:pPr lvl="1"/>
            <a:r>
              <a:rPr lang="zh-CN" altLang="en-US" dirty="0" smtClean="0"/>
              <a:t>采用专家知识：</a:t>
            </a:r>
            <a:endParaRPr lang="en-US" altLang="zh-CN" dirty="0" smtClean="0"/>
          </a:p>
          <a:p>
            <a:pPr lvl="2"/>
            <a:r>
              <a:rPr lang="zh-CN" altLang="en-US" dirty="0" smtClean="0"/>
              <a:t>对于系统冷启动，通过引入专家</a:t>
            </a:r>
            <a:r>
              <a:rPr lang="zh-CN" altLang="en-US" dirty="0"/>
              <a:t>标注</a:t>
            </a:r>
            <a:r>
              <a:rPr lang="zh-CN" altLang="en-US" dirty="0" smtClean="0"/>
              <a:t>，建立起物品的相关度；利用专家知识库来提供条件搜索。</a:t>
            </a:r>
            <a:endParaRPr lang="en-US" dirty="0" smtClean="0"/>
          </a:p>
          <a:p>
            <a:endParaRPr lang="en-US" dirty="0"/>
          </a:p>
        </p:txBody>
      </p:sp>
    </p:spTree>
    <p:extLst>
      <p:ext uri="{BB962C8B-B14F-4D97-AF65-F5344CB8AC3E}">
        <p14:creationId xmlns:p14="http://schemas.microsoft.com/office/powerpoint/2010/main" val="412852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normAutofit fontScale="90000"/>
          </a:bodyPr>
          <a:lstStyle/>
          <a:p>
            <a:r>
              <a:rPr lang="en-US" altLang="zh-CN" dirty="0" smtClean="0"/>
              <a:t>Netflix</a:t>
            </a:r>
            <a:r>
              <a:rPr lang="zh-CN" altLang="en-US" dirty="0"/>
              <a:t>个</a:t>
            </a:r>
            <a:r>
              <a:rPr lang="zh-CN" altLang="en-US" dirty="0" smtClean="0"/>
              <a:t>性化推</a:t>
            </a:r>
            <a:r>
              <a:rPr lang="zh-CN" altLang="en-US" dirty="0"/>
              <a:t>荐系</a:t>
            </a:r>
            <a:r>
              <a:rPr lang="zh-CN" altLang="en-US" dirty="0" smtClean="0"/>
              <a:t>统中使用的</a:t>
            </a:r>
            <a:r>
              <a:rPr lang="en-US" altLang="zh-CN" dirty="0" smtClean="0"/>
              <a:t>ML</a:t>
            </a:r>
            <a:r>
              <a:rPr lang="zh-CN" altLang="en-US" dirty="0" smtClean="0"/>
              <a:t>模型（</a:t>
            </a:r>
            <a:r>
              <a:rPr lang="en-US" altLang="zh-CN" dirty="0" smtClean="0"/>
              <a:t>2012</a:t>
            </a:r>
            <a:r>
              <a:rPr lang="zh-CN" altLang="en-US" dirty="0" smtClean="0"/>
              <a:t>）</a:t>
            </a:r>
            <a:endParaRPr lang="en-US" dirty="0"/>
          </a:p>
        </p:txBody>
      </p:sp>
      <p:sp>
        <p:nvSpPr>
          <p:cNvPr id="3" name="Content Placeholder 2"/>
          <p:cNvSpPr>
            <a:spLocks noGrp="1"/>
          </p:cNvSpPr>
          <p:nvPr>
            <p:ph idx="1"/>
          </p:nvPr>
        </p:nvSpPr>
        <p:spPr>
          <a:xfrm>
            <a:off x="838200" y="1672046"/>
            <a:ext cx="10515600" cy="4863665"/>
          </a:xfrm>
        </p:spPr>
        <p:txBody>
          <a:bodyPr>
            <a:normAutofit fontScale="92500" lnSpcReduction="10000"/>
          </a:bodyPr>
          <a:lstStyle/>
          <a:p>
            <a:r>
              <a:rPr lang="en-US" dirty="0" smtClean="0"/>
              <a:t>Linear regression</a:t>
            </a:r>
          </a:p>
          <a:p>
            <a:r>
              <a:rPr lang="en-US" dirty="0" smtClean="0"/>
              <a:t>Logistic regression</a:t>
            </a:r>
          </a:p>
          <a:p>
            <a:r>
              <a:rPr lang="en-US" dirty="0" smtClean="0"/>
              <a:t>Elastic nets</a:t>
            </a:r>
            <a:r>
              <a:rPr lang="zh-CN" altLang="en-US" dirty="0" smtClean="0"/>
              <a:t>：</a:t>
            </a:r>
            <a:endParaRPr lang="en-US" altLang="zh-CN" dirty="0" smtClean="0"/>
          </a:p>
          <a:p>
            <a:pPr lvl="1"/>
            <a:r>
              <a:rPr lang="zh-CN" altLang="en-US" dirty="0" smtClean="0"/>
              <a:t>同时包括</a:t>
            </a:r>
            <a:r>
              <a:rPr lang="en-US" altLang="zh-CN" dirty="0" smtClean="0"/>
              <a:t>L1</a:t>
            </a:r>
            <a:r>
              <a:rPr lang="zh-CN" altLang="en-US" dirty="0" smtClean="0"/>
              <a:t>和</a:t>
            </a:r>
            <a:r>
              <a:rPr lang="en-US" altLang="zh-CN" dirty="0" smtClean="0"/>
              <a:t>L2</a:t>
            </a:r>
            <a:r>
              <a:rPr lang="zh-CN" altLang="en-US" dirty="0" smtClean="0"/>
              <a:t>正则的线性回归模型。</a:t>
            </a:r>
            <a:endParaRPr lang="en-US" dirty="0" smtClean="0"/>
          </a:p>
          <a:p>
            <a:r>
              <a:rPr lang="en-US" dirty="0" smtClean="0"/>
              <a:t>Singular Value Decomposition</a:t>
            </a:r>
            <a:r>
              <a:rPr lang="en-US" altLang="zh-CN" dirty="0" smtClean="0"/>
              <a:t>(SVD)</a:t>
            </a:r>
            <a:r>
              <a:rPr lang="zh-CN" altLang="en-US" dirty="0" smtClean="0"/>
              <a:t>：</a:t>
            </a:r>
            <a:endParaRPr lang="en-US" altLang="zh-CN" dirty="0" smtClean="0"/>
          </a:p>
          <a:p>
            <a:pPr lvl="1"/>
            <a:r>
              <a:rPr lang="zh-CN" altLang="en-US" dirty="0" smtClean="0"/>
              <a:t>计算性能差，多用其变体。</a:t>
            </a:r>
            <a:endParaRPr lang="en-US" dirty="0" smtClean="0"/>
          </a:p>
          <a:p>
            <a:r>
              <a:rPr lang="en-US" dirty="0" smtClean="0"/>
              <a:t>Restricted Boltzmann Machines</a:t>
            </a:r>
            <a:r>
              <a:rPr lang="en-US" altLang="zh-CN" dirty="0" smtClean="0"/>
              <a:t>(RBM)</a:t>
            </a:r>
            <a:r>
              <a:rPr lang="zh-CN" altLang="en-US" dirty="0" smtClean="0"/>
              <a:t>：</a:t>
            </a:r>
            <a:endParaRPr lang="en-US" altLang="zh-CN" dirty="0" smtClean="0"/>
          </a:p>
          <a:p>
            <a:pPr lvl="1"/>
            <a:r>
              <a:rPr lang="zh-CN" altLang="en-US" dirty="0" smtClean="0"/>
              <a:t>早期的概率图模型，现在用的比较少。</a:t>
            </a:r>
            <a:endParaRPr lang="en-US" dirty="0" smtClean="0"/>
          </a:p>
          <a:p>
            <a:r>
              <a:rPr lang="en-US" dirty="0" smtClean="0"/>
              <a:t>Markov Chains(MC</a:t>
            </a:r>
            <a:r>
              <a:rPr lang="zh-CN" altLang="en-US" dirty="0" smtClean="0"/>
              <a:t>马尔可夫链</a:t>
            </a:r>
            <a:r>
              <a:rPr lang="en-US" dirty="0" smtClean="0"/>
              <a:t>)</a:t>
            </a:r>
            <a:r>
              <a:rPr lang="zh-CN" altLang="en-US" dirty="0" smtClean="0"/>
              <a:t>：</a:t>
            </a:r>
            <a:endParaRPr lang="en-US" altLang="zh-CN" dirty="0" smtClean="0"/>
          </a:p>
          <a:p>
            <a:pPr lvl="1"/>
            <a:r>
              <a:rPr lang="en-US" altLang="zh-CN" dirty="0" smtClean="0"/>
              <a:t>MC</a:t>
            </a:r>
            <a:r>
              <a:rPr lang="zh-CN" altLang="en-US" dirty="0" smtClean="0"/>
              <a:t>是状态空间中从一个状态到另一个状态的转换的随机过程。该过程要求具备“无记忆”的性质：下一状态的概率分布只能由当前状态决定，而与过去的状态无关。</a:t>
            </a:r>
            <a:endParaRPr lang="en-US" altLang="zh-CN" dirty="0" smtClean="0"/>
          </a:p>
          <a:p>
            <a:pPr lvl="1"/>
            <a:r>
              <a:rPr lang="en-US" altLang="zh-CN" dirty="0" smtClean="0"/>
              <a:t>MC</a:t>
            </a:r>
            <a:r>
              <a:rPr lang="zh-CN" altLang="en-US" dirty="0" smtClean="0"/>
              <a:t>主要用于对序列的建模，尤其其变体</a:t>
            </a:r>
            <a:r>
              <a:rPr lang="en-US" altLang="zh-CN" dirty="0" smtClean="0"/>
              <a:t>HMM</a:t>
            </a:r>
            <a:r>
              <a:rPr lang="zh-CN" altLang="en-US" dirty="0" smtClean="0"/>
              <a:t>经常用于</a:t>
            </a:r>
            <a:r>
              <a:rPr lang="en-US" altLang="zh-CN" dirty="0" smtClean="0"/>
              <a:t>NLP</a:t>
            </a:r>
            <a:r>
              <a:rPr lang="zh-CN" altLang="en-US" dirty="0" smtClean="0"/>
              <a:t>的序列建模中。</a:t>
            </a:r>
            <a:endParaRPr lang="en-US" dirty="0" smtClean="0"/>
          </a:p>
        </p:txBody>
      </p:sp>
    </p:spTree>
    <p:extLst>
      <p:ext uri="{BB962C8B-B14F-4D97-AF65-F5344CB8AC3E}">
        <p14:creationId xmlns:p14="http://schemas.microsoft.com/office/powerpoint/2010/main" val="2740079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Latent </a:t>
            </a:r>
            <a:r>
              <a:rPr lang="en-US" dirty="0" err="1" smtClean="0"/>
              <a:t>Dirichlet</a:t>
            </a:r>
            <a:r>
              <a:rPr lang="en-US" dirty="0" smtClean="0"/>
              <a:t> Allocation</a:t>
            </a:r>
            <a:r>
              <a:rPr lang="en-US" altLang="zh-CN" dirty="0" smtClean="0"/>
              <a:t>(LDA)</a:t>
            </a:r>
            <a:r>
              <a:rPr lang="zh-CN" altLang="en-US" dirty="0" smtClean="0"/>
              <a:t>：</a:t>
            </a:r>
            <a:endParaRPr lang="en-US" altLang="zh-CN" dirty="0" smtClean="0"/>
          </a:p>
          <a:p>
            <a:pPr lvl="1"/>
            <a:r>
              <a:rPr lang="zh-CN" altLang="en-US" dirty="0" smtClean="0"/>
              <a:t>主题模型中最常用的模型，用来做文本挖掘。</a:t>
            </a:r>
            <a:endParaRPr lang="en-US" dirty="0" smtClean="0"/>
          </a:p>
          <a:p>
            <a:r>
              <a:rPr lang="en-US" dirty="0" smtClean="0"/>
              <a:t>Association Rules</a:t>
            </a:r>
            <a:r>
              <a:rPr lang="en-US" altLang="zh-CN" dirty="0" smtClean="0"/>
              <a:t>(</a:t>
            </a:r>
            <a:r>
              <a:rPr lang="zh-CN" altLang="en-US" dirty="0" smtClean="0"/>
              <a:t>关联规则</a:t>
            </a:r>
            <a:r>
              <a:rPr lang="en-US" altLang="zh-CN" dirty="0" smtClean="0"/>
              <a:t>)</a:t>
            </a:r>
            <a:r>
              <a:rPr lang="zh-CN" altLang="en-US" dirty="0" smtClean="0"/>
              <a:t>：</a:t>
            </a:r>
            <a:endParaRPr lang="en-US" altLang="zh-CN" dirty="0" smtClean="0"/>
          </a:p>
          <a:p>
            <a:pPr lvl="1"/>
            <a:r>
              <a:rPr lang="zh-CN" altLang="en-US" dirty="0" smtClean="0"/>
              <a:t>用来挖掘频繁共同出现的</a:t>
            </a:r>
            <a:r>
              <a:rPr lang="en-US" altLang="zh-CN" dirty="0" smtClean="0"/>
              <a:t>item</a:t>
            </a:r>
            <a:r>
              <a:rPr lang="zh-CN" altLang="en-US" dirty="0" smtClean="0"/>
              <a:t>集合</a:t>
            </a:r>
            <a:endParaRPr lang="en-US" dirty="0" smtClean="0"/>
          </a:p>
          <a:p>
            <a:r>
              <a:rPr lang="en-US" dirty="0" smtClean="0"/>
              <a:t>Gradient Boosted Decision Trees</a:t>
            </a:r>
          </a:p>
          <a:p>
            <a:r>
              <a:rPr lang="en-US" dirty="0" smtClean="0"/>
              <a:t>Random Forests</a:t>
            </a:r>
          </a:p>
          <a:p>
            <a:r>
              <a:rPr lang="en-US" dirty="0" smtClean="0"/>
              <a:t>Clustering techniques from the simple k-means to novel graphical approaches such as Affinity Propagation</a:t>
            </a:r>
          </a:p>
          <a:p>
            <a:pPr lvl="1"/>
            <a:r>
              <a:rPr lang="zh-CN" altLang="en-US" dirty="0"/>
              <a:t>通</a:t>
            </a:r>
            <a:r>
              <a:rPr lang="zh-CN" altLang="en-US" dirty="0" smtClean="0"/>
              <a:t>过聚类可以做物品分簇和简单用户群划分。</a:t>
            </a:r>
            <a:endParaRPr lang="en-US" dirty="0" smtClean="0"/>
          </a:p>
          <a:p>
            <a:r>
              <a:rPr lang="en-US" dirty="0" smtClean="0"/>
              <a:t>Matrix factorization</a:t>
            </a:r>
            <a:r>
              <a:rPr lang="en-US" altLang="zh-CN" dirty="0" smtClean="0"/>
              <a:t>(MF)</a:t>
            </a:r>
            <a:r>
              <a:rPr lang="zh-CN" altLang="en-US" dirty="0" smtClean="0"/>
              <a:t>：</a:t>
            </a:r>
            <a:endParaRPr lang="en-US" altLang="zh-CN" dirty="0" smtClean="0"/>
          </a:p>
          <a:p>
            <a:pPr lvl="1"/>
            <a:r>
              <a:rPr lang="zh-CN" altLang="en-US" dirty="0" smtClean="0"/>
              <a:t>是基于模型的协同过滤中常用的模型，一般用在召回阶段。</a:t>
            </a:r>
            <a:endParaRPr lang="en-US" dirty="0" smtClean="0"/>
          </a:p>
          <a:p>
            <a:endParaRPr lang="en-US" dirty="0"/>
          </a:p>
        </p:txBody>
      </p:sp>
    </p:spTree>
    <p:extLst>
      <p:ext uri="{BB962C8B-B14F-4D97-AF65-F5344CB8AC3E}">
        <p14:creationId xmlns:p14="http://schemas.microsoft.com/office/powerpoint/2010/main" val="400077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a:t>
            </a:r>
            <a:r>
              <a:rPr lang="zh-CN" altLang="en-US" dirty="0" smtClean="0"/>
              <a:t>个性化推荐方法（</a:t>
            </a:r>
            <a:r>
              <a:rPr lang="en-US" altLang="zh-CN" dirty="0" smtClean="0"/>
              <a:t>2015</a:t>
            </a:r>
            <a:r>
              <a:rPr lang="zh-CN" altLang="en-US" dirty="0" smtClean="0"/>
              <a:t>年）</a:t>
            </a:r>
            <a:endParaRPr lang="en-US" dirty="0"/>
          </a:p>
        </p:txBody>
      </p:sp>
      <p:sp>
        <p:nvSpPr>
          <p:cNvPr id="3" name="Content Placeholder 2"/>
          <p:cNvSpPr>
            <a:spLocks noGrp="1"/>
          </p:cNvSpPr>
          <p:nvPr>
            <p:ph idx="1"/>
          </p:nvPr>
        </p:nvSpPr>
        <p:spPr>
          <a:xfrm>
            <a:off x="838200" y="1825624"/>
            <a:ext cx="10515600" cy="4796401"/>
          </a:xfrm>
        </p:spPr>
        <p:txBody>
          <a:bodyPr>
            <a:normAutofit fontScale="92500" lnSpcReduction="10000"/>
          </a:bodyPr>
          <a:lstStyle/>
          <a:p>
            <a:r>
              <a:rPr lang="en-US" dirty="0" smtClean="0"/>
              <a:t>PVR - Personal Video Ranker</a:t>
            </a:r>
            <a:r>
              <a:rPr lang="zh-CN" altLang="en-US" dirty="0" smtClean="0"/>
              <a:t>：</a:t>
            </a:r>
            <a:endParaRPr lang="en-US" altLang="zh-CN" dirty="0" smtClean="0"/>
          </a:p>
          <a:p>
            <a:pPr lvl="1"/>
            <a:r>
              <a:rPr lang="zh-CN" altLang="en-US" dirty="0"/>
              <a:t>其</a:t>
            </a:r>
            <a:r>
              <a:rPr lang="zh-CN" altLang="en-US" dirty="0" smtClean="0"/>
              <a:t>实就是基于用户兴趣偏好的一种</a:t>
            </a:r>
            <a:r>
              <a:rPr lang="zh-CN" altLang="en-US" dirty="0"/>
              <a:t>推荐方法</a:t>
            </a:r>
            <a:r>
              <a:rPr lang="zh-CN" altLang="en-US" dirty="0" smtClean="0"/>
              <a:t>。</a:t>
            </a:r>
            <a:endParaRPr lang="en-US" altLang="zh-CN" dirty="0" smtClean="0"/>
          </a:p>
          <a:p>
            <a:r>
              <a:rPr lang="en-US" dirty="0" smtClean="0"/>
              <a:t>Top-N Video Ranker</a:t>
            </a:r>
            <a:r>
              <a:rPr lang="zh-CN" altLang="en-US" dirty="0" smtClean="0"/>
              <a:t>：</a:t>
            </a:r>
            <a:endParaRPr lang="en-US" altLang="zh-CN" dirty="0" smtClean="0"/>
          </a:p>
          <a:p>
            <a:pPr lvl="1"/>
            <a:r>
              <a:rPr lang="zh-CN" altLang="en-US" dirty="0" smtClean="0"/>
              <a:t>这个推荐算法是将整个影片目录中根据个性化推荐算出来得分最高的条目，推荐给用户。典型的个性化</a:t>
            </a:r>
            <a:r>
              <a:rPr lang="en-US" altLang="zh-CN" dirty="0" err="1" smtClean="0"/>
              <a:t>TopN</a:t>
            </a:r>
            <a:r>
              <a:rPr lang="zh-CN" altLang="en-US" dirty="0" smtClean="0"/>
              <a:t>推荐方法。</a:t>
            </a:r>
            <a:endParaRPr lang="en-US" altLang="zh-CN" dirty="0" smtClean="0"/>
          </a:p>
          <a:p>
            <a:pPr lvl="1"/>
            <a:r>
              <a:rPr lang="en-US" altLang="zh-CN" dirty="0" smtClean="0"/>
              <a:t>Top-N</a:t>
            </a:r>
            <a:r>
              <a:rPr lang="zh-CN" altLang="en-US" dirty="0" smtClean="0"/>
              <a:t>的计算范围仅限于每个推荐序列头部的数据，优化目标也是从所有推荐序列中优中选优。</a:t>
            </a:r>
            <a:endParaRPr lang="en-US" altLang="zh-CN" dirty="0" smtClean="0"/>
          </a:p>
          <a:p>
            <a:r>
              <a:rPr lang="en-US" dirty="0" smtClean="0"/>
              <a:t>Trending Now</a:t>
            </a:r>
            <a:r>
              <a:rPr lang="zh-CN" altLang="en-US" dirty="0" smtClean="0"/>
              <a:t>：</a:t>
            </a:r>
            <a:endParaRPr lang="en-US" altLang="zh-CN" dirty="0" smtClean="0"/>
          </a:p>
          <a:p>
            <a:pPr lvl="1"/>
            <a:r>
              <a:rPr lang="zh-CN" altLang="en-US" dirty="0" smtClean="0"/>
              <a:t>基于个性化的热门</a:t>
            </a:r>
            <a:r>
              <a:rPr lang="zh-CN" altLang="en-US" dirty="0"/>
              <a:t>推</a:t>
            </a:r>
            <a:r>
              <a:rPr lang="zh-CN" altLang="en-US" dirty="0" smtClean="0"/>
              <a:t>荐方法。用来帮助用户发现短期内与自己的兴趣偏好有关的热点爆发。其实就是热门推荐列表然后用用户兴趣偏好过滤的一个混合推荐方法。</a:t>
            </a:r>
            <a:endParaRPr lang="en-US" altLang="zh-CN" dirty="0" smtClean="0"/>
          </a:p>
          <a:p>
            <a:pPr lvl="1"/>
            <a:r>
              <a:rPr lang="zh-CN" altLang="en-US" dirty="0" smtClean="0"/>
              <a:t>现在有两种场景能解决很好：</a:t>
            </a:r>
          </a:p>
          <a:p>
            <a:pPr lvl="2"/>
            <a:r>
              <a:rPr lang="zh-CN" altLang="en-US" dirty="0" smtClean="0"/>
              <a:t>周期性的观影需求。比如每年情人节时，北美地区的爱情电影观看量都会上涨。</a:t>
            </a:r>
            <a:endParaRPr lang="en-US" altLang="zh-CN" dirty="0" smtClean="0"/>
          </a:p>
          <a:p>
            <a:pPr lvl="2"/>
            <a:r>
              <a:rPr lang="zh-CN" altLang="en-US" dirty="0" smtClean="0"/>
              <a:t>突发事件，比如飓风灾难一类。</a:t>
            </a:r>
            <a:endParaRPr lang="en-US" altLang="zh-CN" dirty="0" smtClean="0"/>
          </a:p>
          <a:p>
            <a:pPr lvl="1"/>
            <a:endParaRPr lang="en-US" dirty="0"/>
          </a:p>
        </p:txBody>
      </p:sp>
    </p:spTree>
    <p:extLst>
      <p:ext uri="{BB962C8B-B14F-4D97-AF65-F5344CB8AC3E}">
        <p14:creationId xmlns:p14="http://schemas.microsoft.com/office/powerpoint/2010/main" val="1441025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59172"/>
          </a:xfrm>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dirty="0" smtClean="0"/>
              <a:t>Continue Watching</a:t>
            </a:r>
            <a:r>
              <a:rPr lang="zh-CN" altLang="en-US" dirty="0" smtClean="0"/>
              <a:t>：</a:t>
            </a:r>
            <a:endParaRPr lang="en-US" altLang="zh-CN" dirty="0" smtClean="0"/>
          </a:p>
          <a:p>
            <a:pPr lvl="1"/>
            <a:r>
              <a:rPr lang="zh-CN" altLang="en-US" dirty="0" smtClean="0"/>
              <a:t> 解决的是需要追剧或者没看完的电影这种需求。</a:t>
            </a:r>
            <a:endParaRPr lang="en-US" altLang="zh-CN" dirty="0" smtClean="0"/>
          </a:p>
          <a:p>
            <a:pPr lvl="1"/>
            <a:r>
              <a:rPr lang="zh-CN" altLang="en-US" dirty="0" smtClean="0"/>
              <a:t>算法里会做一些预测，看看用户到底是真的没看完、在追，还是就是对这个条目不感兴趣所以放弃。</a:t>
            </a:r>
            <a:endParaRPr lang="en-US" altLang="zh-CN" dirty="0" smtClean="0"/>
          </a:p>
          <a:p>
            <a:pPr lvl="2"/>
            <a:r>
              <a:rPr lang="zh-CN" altLang="en-US" dirty="0"/>
              <a:t>通</a:t>
            </a:r>
            <a:r>
              <a:rPr lang="zh-CN" altLang="en-US" dirty="0" smtClean="0"/>
              <a:t>过根据上一次观看了多长时间，结束观看的时间点（开始，中间，结尾），上次观看的设备，同系列的剧集看过几集了等这些特性来进行预测。</a:t>
            </a:r>
            <a:endParaRPr lang="en-US" altLang="zh-CN" dirty="0" smtClean="0"/>
          </a:p>
          <a:p>
            <a:r>
              <a:rPr lang="en-US" dirty="0" smtClean="0"/>
              <a:t>Video-Video Similarity</a:t>
            </a:r>
            <a:r>
              <a:rPr lang="zh-CN" altLang="en-US" dirty="0" smtClean="0"/>
              <a:t>：</a:t>
            </a:r>
            <a:endParaRPr lang="en-US" altLang="zh-CN" dirty="0" smtClean="0"/>
          </a:p>
          <a:p>
            <a:pPr lvl="1"/>
            <a:r>
              <a:rPr lang="en-US" altLang="zh-CN" dirty="0" smtClean="0"/>
              <a:t>Because You Watched (BYW) </a:t>
            </a:r>
            <a:r>
              <a:rPr lang="zh-CN" altLang="en-US" dirty="0" smtClean="0"/>
              <a:t>板块，基于你观看过的某部电影进行相似度计算。</a:t>
            </a:r>
            <a:endParaRPr lang="en-US" altLang="zh-CN" dirty="0" smtClean="0"/>
          </a:p>
          <a:p>
            <a:pPr lvl="1"/>
            <a:r>
              <a:rPr lang="zh-CN" altLang="en-US" dirty="0" smtClean="0"/>
              <a:t>而电影相似度的计算可以使用基于内容的推荐和</a:t>
            </a:r>
            <a:r>
              <a:rPr lang="en-US" altLang="zh-CN" dirty="0" smtClean="0"/>
              <a:t>/</a:t>
            </a:r>
            <a:r>
              <a:rPr lang="zh-CN" altLang="en-US" dirty="0" smtClean="0"/>
              <a:t>或者基于</a:t>
            </a:r>
            <a:r>
              <a:rPr lang="en-US" altLang="zh-CN" dirty="0" smtClean="0"/>
              <a:t>item</a:t>
            </a:r>
            <a:r>
              <a:rPr lang="zh-CN" altLang="en-US" dirty="0" smtClean="0"/>
              <a:t>的协同过滤推荐。</a:t>
            </a:r>
            <a:endParaRPr lang="en-US" altLang="zh-CN" dirty="0" smtClean="0"/>
          </a:p>
        </p:txBody>
      </p:sp>
    </p:spTree>
    <p:extLst>
      <p:ext uri="{BB962C8B-B14F-4D97-AF65-F5344CB8AC3E}">
        <p14:creationId xmlns:p14="http://schemas.microsoft.com/office/powerpoint/2010/main" val="392549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7419"/>
          </a:xfrm>
        </p:spPr>
        <p:txBody>
          <a:bodyPr/>
          <a:lstStyle/>
          <a:p>
            <a:r>
              <a:rPr lang="zh-CN" altLang="en-US" dirty="0"/>
              <a:t>推荐系</a:t>
            </a:r>
            <a:r>
              <a:rPr lang="zh-CN" altLang="en-US" dirty="0" smtClean="0"/>
              <a:t>统常见概念</a:t>
            </a:r>
            <a:endParaRPr lang="en-US" dirty="0"/>
          </a:p>
        </p:txBody>
      </p:sp>
      <p:sp>
        <p:nvSpPr>
          <p:cNvPr id="3" name="Content Placeholder 2"/>
          <p:cNvSpPr>
            <a:spLocks noGrp="1"/>
          </p:cNvSpPr>
          <p:nvPr>
            <p:ph idx="1"/>
          </p:nvPr>
        </p:nvSpPr>
        <p:spPr>
          <a:xfrm>
            <a:off x="838200" y="1898073"/>
            <a:ext cx="10515600" cy="4635462"/>
          </a:xfrm>
        </p:spPr>
        <p:txBody>
          <a:bodyPr>
            <a:normAutofit fontScale="85000" lnSpcReduction="20000"/>
          </a:bodyPr>
          <a:lstStyle/>
          <a:p>
            <a:r>
              <a:rPr lang="zh-CN" altLang="en-US" dirty="0"/>
              <a:t>个性</a:t>
            </a:r>
            <a:r>
              <a:rPr lang="zh-CN" altLang="en-US" dirty="0" smtClean="0"/>
              <a:t>化推荐与非个性化推荐：</a:t>
            </a:r>
            <a:endParaRPr lang="en-US" altLang="zh-CN" dirty="0"/>
          </a:p>
          <a:p>
            <a:pPr lvl="1"/>
            <a:r>
              <a:rPr lang="zh-CN" altLang="en-US" dirty="0" smtClean="0"/>
              <a:t>个性化推荐几乎是当前主流的，是针对每个用户做不同的推荐。</a:t>
            </a:r>
            <a:endParaRPr lang="en-US" altLang="zh-CN" dirty="0" smtClean="0"/>
          </a:p>
          <a:p>
            <a:pPr lvl="1"/>
            <a:r>
              <a:rPr lang="zh-CN" altLang="en-US" dirty="0"/>
              <a:t>非个性</a:t>
            </a:r>
            <a:r>
              <a:rPr lang="zh-CN" altLang="en-US" dirty="0" smtClean="0"/>
              <a:t>化推荐：</a:t>
            </a:r>
            <a:endParaRPr lang="en-US" altLang="zh-CN" dirty="0" smtClean="0"/>
          </a:p>
          <a:p>
            <a:pPr lvl="2"/>
            <a:r>
              <a:rPr lang="zh-CN" altLang="en-US" dirty="0"/>
              <a:t>历史排行</a:t>
            </a:r>
            <a:r>
              <a:rPr lang="zh-CN" altLang="en-US" dirty="0" smtClean="0"/>
              <a:t>榜推荐和</a:t>
            </a:r>
            <a:r>
              <a:rPr lang="en-US" altLang="zh-CN" dirty="0" smtClean="0"/>
              <a:t>/</a:t>
            </a:r>
            <a:r>
              <a:rPr lang="zh-CN" altLang="en-US" dirty="0" smtClean="0"/>
              <a:t>或每个类型历史排行榜推荐（比如</a:t>
            </a:r>
            <a:r>
              <a:rPr lang="en-US" altLang="zh-CN" dirty="0" smtClean="0"/>
              <a:t>1</a:t>
            </a:r>
            <a:r>
              <a:rPr lang="zh-CN" altLang="en-US" dirty="0" smtClean="0"/>
              <a:t>年内的）</a:t>
            </a:r>
            <a:endParaRPr lang="en-US" altLang="zh-CN" dirty="0" smtClean="0"/>
          </a:p>
          <a:p>
            <a:pPr lvl="2"/>
            <a:r>
              <a:rPr lang="zh-CN" altLang="en-US" dirty="0"/>
              <a:t>近</a:t>
            </a:r>
            <a:r>
              <a:rPr lang="zh-CN" altLang="en-US" dirty="0" smtClean="0"/>
              <a:t>期热门推荐和或每个类型近期热门推荐（比如</a:t>
            </a:r>
            <a:r>
              <a:rPr lang="en-US" altLang="zh-CN" dirty="0" smtClean="0"/>
              <a:t>1</a:t>
            </a:r>
            <a:r>
              <a:rPr lang="zh-CN" altLang="en-US" dirty="0" smtClean="0"/>
              <a:t>个月内的）</a:t>
            </a:r>
            <a:endParaRPr lang="en-US" altLang="zh-CN" dirty="0" smtClean="0"/>
          </a:p>
          <a:p>
            <a:pPr lvl="2"/>
            <a:r>
              <a:rPr lang="zh-CN" altLang="en-US" dirty="0"/>
              <a:t>周期</a:t>
            </a:r>
            <a:r>
              <a:rPr lang="zh-CN" altLang="en-US" dirty="0" smtClean="0"/>
              <a:t>性与节日有关的推荐</a:t>
            </a:r>
            <a:endParaRPr lang="en-US" altLang="zh-CN" dirty="0" smtClean="0"/>
          </a:p>
          <a:p>
            <a:pPr lvl="2"/>
            <a:r>
              <a:rPr lang="zh-CN" altLang="en-US" dirty="0"/>
              <a:t>突发事</a:t>
            </a:r>
            <a:r>
              <a:rPr lang="zh-CN" altLang="en-US" dirty="0" smtClean="0"/>
              <a:t>件相关的推荐</a:t>
            </a:r>
            <a:endParaRPr lang="en-US" altLang="zh-CN" dirty="0" smtClean="0"/>
          </a:p>
          <a:p>
            <a:pPr lvl="2"/>
            <a:r>
              <a:rPr lang="zh-CN" altLang="en-US" dirty="0" smtClean="0"/>
              <a:t>最新发布的</a:t>
            </a:r>
            <a:r>
              <a:rPr lang="en-US" altLang="zh-CN" dirty="0" smtClean="0"/>
              <a:t>Item</a:t>
            </a:r>
            <a:r>
              <a:rPr lang="zh-CN" altLang="en-US" dirty="0" smtClean="0"/>
              <a:t>的推荐（比如</a:t>
            </a:r>
            <a:r>
              <a:rPr lang="en-US" altLang="zh-CN" dirty="0" smtClean="0"/>
              <a:t>1</a:t>
            </a:r>
            <a:r>
              <a:rPr lang="zh-CN" altLang="en-US" dirty="0" smtClean="0"/>
              <a:t>周内）</a:t>
            </a:r>
            <a:endParaRPr lang="en-US" altLang="zh-CN" dirty="0" smtClean="0"/>
          </a:p>
          <a:p>
            <a:pPr lvl="1"/>
            <a:r>
              <a:rPr lang="zh-CN" altLang="en-US" dirty="0" smtClean="0"/>
              <a:t>个</a:t>
            </a:r>
            <a:r>
              <a:rPr lang="zh-CN" altLang="en-US" dirty="0"/>
              <a:t>性</a:t>
            </a:r>
            <a:r>
              <a:rPr lang="zh-CN" altLang="en-US" dirty="0" smtClean="0"/>
              <a:t>化</a:t>
            </a:r>
            <a:r>
              <a:rPr lang="en-US" altLang="zh-CN" dirty="0" err="1" smtClean="0"/>
              <a:t>TopN</a:t>
            </a:r>
            <a:r>
              <a:rPr lang="zh-CN" altLang="en-US" dirty="0" smtClean="0"/>
              <a:t>推荐与热门</a:t>
            </a:r>
            <a:r>
              <a:rPr lang="en-US" altLang="zh-CN" dirty="0" err="1" smtClean="0"/>
              <a:t>TopN</a:t>
            </a:r>
            <a:r>
              <a:rPr lang="zh-CN" altLang="en-US" dirty="0" smtClean="0"/>
              <a:t>推荐是不同的。</a:t>
            </a:r>
            <a:endParaRPr lang="en-US" altLang="zh-CN" dirty="0" smtClean="0"/>
          </a:p>
          <a:p>
            <a:pPr lvl="1"/>
            <a:endParaRPr lang="en-US" altLang="zh-CN" dirty="0" smtClean="0"/>
          </a:p>
          <a:p>
            <a:r>
              <a:rPr lang="zh-CN" altLang="en-US" dirty="0" smtClean="0"/>
              <a:t>推</a:t>
            </a:r>
            <a:r>
              <a:rPr lang="zh-CN" altLang="en-US" dirty="0"/>
              <a:t>荐系</a:t>
            </a:r>
            <a:r>
              <a:rPr lang="zh-CN" altLang="en-US" dirty="0" smtClean="0"/>
              <a:t>统常见的应用领域：</a:t>
            </a:r>
            <a:endParaRPr lang="en-US" altLang="zh-CN" dirty="0" smtClean="0"/>
          </a:p>
          <a:p>
            <a:pPr lvl="1"/>
            <a:r>
              <a:rPr lang="zh-CN" altLang="en-US" dirty="0" smtClean="0"/>
              <a:t>计算广告的</a:t>
            </a:r>
            <a:r>
              <a:rPr lang="en-US" altLang="zh-CN" dirty="0" smtClean="0"/>
              <a:t>CTR</a:t>
            </a:r>
            <a:r>
              <a:rPr lang="zh-CN" altLang="en-US" dirty="0" smtClean="0"/>
              <a:t>预测</a:t>
            </a:r>
            <a:r>
              <a:rPr lang="en-US" altLang="zh-CN" dirty="0" smtClean="0"/>
              <a:t>/CVR</a:t>
            </a:r>
            <a:r>
              <a:rPr lang="zh-CN" altLang="en-US" dirty="0" smtClean="0"/>
              <a:t>预测：</a:t>
            </a:r>
            <a:endParaRPr lang="en-US" altLang="zh-CN" dirty="0" smtClean="0"/>
          </a:p>
          <a:p>
            <a:pPr lvl="2"/>
            <a:r>
              <a:rPr lang="zh-CN" altLang="en-US" dirty="0" smtClean="0"/>
              <a:t>典型的个性化</a:t>
            </a:r>
            <a:r>
              <a:rPr lang="en-US" altLang="zh-CN" dirty="0" err="1" smtClean="0"/>
              <a:t>TopN</a:t>
            </a:r>
            <a:r>
              <a:rPr lang="zh-CN" altLang="en-US" dirty="0" smtClean="0"/>
              <a:t>推荐</a:t>
            </a:r>
            <a:endParaRPr lang="en-US" altLang="zh-CN" dirty="0" smtClean="0"/>
          </a:p>
          <a:p>
            <a:pPr lvl="1"/>
            <a:endParaRPr lang="en-US" altLang="zh-CN" dirty="0" smtClean="0"/>
          </a:p>
          <a:p>
            <a:pPr lvl="1"/>
            <a:r>
              <a:rPr lang="zh-CN" altLang="en-US" dirty="0" smtClean="0"/>
              <a:t>具体商品类的推荐比如电商网站，流媒体网站，新闻资讯网站等：</a:t>
            </a:r>
            <a:endParaRPr lang="en-US" altLang="zh-CN" dirty="0" smtClean="0"/>
          </a:p>
          <a:p>
            <a:pPr lvl="2"/>
            <a:r>
              <a:rPr lang="zh-CN" altLang="en-US" dirty="0" smtClean="0"/>
              <a:t>对于这</a:t>
            </a:r>
            <a:r>
              <a:rPr lang="zh-CN" altLang="en-US" dirty="0"/>
              <a:t>些</a:t>
            </a:r>
            <a:r>
              <a:rPr lang="zh-CN" altLang="en-US" dirty="0" smtClean="0"/>
              <a:t>业务场景，除了个性化</a:t>
            </a:r>
            <a:r>
              <a:rPr lang="en-US" altLang="zh-CN" dirty="0" err="1" smtClean="0"/>
              <a:t>TopN</a:t>
            </a:r>
            <a:r>
              <a:rPr lang="zh-CN" altLang="en-US" dirty="0" smtClean="0"/>
              <a:t>推荐，还会使用很多其他的推荐方法。比如</a:t>
            </a:r>
            <a:r>
              <a:rPr lang="en-US" altLang="zh-CN" dirty="0" smtClean="0"/>
              <a:t>Netflix</a:t>
            </a:r>
            <a:r>
              <a:rPr lang="zh-CN" altLang="en-US" dirty="0" smtClean="0"/>
              <a:t>的个性化首页每一行对应一个推荐方法。</a:t>
            </a:r>
            <a:endParaRPr lang="en-US" altLang="zh-CN" dirty="0" smtClean="0"/>
          </a:p>
        </p:txBody>
      </p:sp>
    </p:spTree>
    <p:extLst>
      <p:ext uri="{BB962C8B-B14F-4D97-AF65-F5344CB8AC3E}">
        <p14:creationId xmlns:p14="http://schemas.microsoft.com/office/powerpoint/2010/main" val="2545683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876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948721"/>
            <a:ext cx="10515600" cy="4272198"/>
          </a:xfrm>
        </p:spPr>
        <p:txBody>
          <a:bodyPr>
            <a:normAutofit/>
          </a:bodyPr>
          <a:lstStyle/>
          <a:p>
            <a:r>
              <a:rPr lang="zh-CN" altLang="en-US" dirty="0" smtClean="0"/>
              <a:t>推荐页面最终排序及生成</a:t>
            </a:r>
            <a:r>
              <a:rPr lang="en-US" altLang="zh-CN" dirty="0" smtClean="0"/>
              <a:t>:</a:t>
            </a:r>
          </a:p>
          <a:p>
            <a:pPr lvl="1"/>
            <a:r>
              <a:rPr lang="zh-CN" altLang="en-US" dirty="0" smtClean="0"/>
              <a:t>上面提到的 </a:t>
            </a:r>
            <a:r>
              <a:rPr lang="en-US" altLang="zh-CN" dirty="0" smtClean="0"/>
              <a:t>5 </a:t>
            </a:r>
            <a:r>
              <a:rPr lang="zh-CN" altLang="en-US" dirty="0" smtClean="0"/>
              <a:t>种方法推荐出的过千个</a:t>
            </a:r>
            <a:r>
              <a:rPr lang="en-US" altLang="zh-CN" dirty="0" smtClean="0"/>
              <a:t>item</a:t>
            </a:r>
            <a:r>
              <a:rPr lang="zh-CN" altLang="en-US" dirty="0" smtClean="0"/>
              <a:t>，会进行统一的排序最终展示给用户。</a:t>
            </a:r>
            <a:endParaRPr lang="en-US" altLang="zh-CN" dirty="0" smtClean="0"/>
          </a:p>
          <a:p>
            <a:pPr lvl="1"/>
            <a:r>
              <a:rPr lang="en-US" altLang="zh-CN" dirty="0" smtClean="0"/>
              <a:t>2015 </a:t>
            </a:r>
            <a:r>
              <a:rPr lang="zh-CN" altLang="en-US" dirty="0" smtClean="0"/>
              <a:t>年前，</a:t>
            </a:r>
            <a:r>
              <a:rPr lang="en-US" altLang="zh-CN" dirty="0" smtClean="0"/>
              <a:t>Netflix </a:t>
            </a:r>
            <a:r>
              <a:rPr lang="zh-CN" altLang="en-US" dirty="0" smtClean="0"/>
              <a:t>采用的方法是将特定模块，比如 </a:t>
            </a:r>
            <a:r>
              <a:rPr lang="en-US" altLang="zh-CN" dirty="0" smtClean="0"/>
              <a:t>BYW</a:t>
            </a:r>
            <a:r>
              <a:rPr lang="zh-CN" altLang="en-US" dirty="0" smtClean="0"/>
              <a:t>、</a:t>
            </a:r>
            <a:r>
              <a:rPr lang="en-US" altLang="zh-CN" dirty="0" smtClean="0"/>
              <a:t>Trending Now</a:t>
            </a:r>
            <a:r>
              <a:rPr lang="zh-CN" altLang="en-US" dirty="0" smtClean="0"/>
              <a:t>，按照固定位置进行排序。目前他们使用的算法中针对不同用户的使用习惯做了定制化的方案，不再采用固定的模块排序。</a:t>
            </a:r>
            <a:endParaRPr lang="en-US" altLang="zh-CN" dirty="0" smtClean="0"/>
          </a:p>
          <a:p>
            <a:pPr lvl="1"/>
            <a:r>
              <a:rPr lang="zh-CN" altLang="en-US" dirty="0"/>
              <a:t>利</a:t>
            </a:r>
            <a:r>
              <a:rPr lang="zh-CN" altLang="en-US" dirty="0" smtClean="0"/>
              <a:t>用</a:t>
            </a:r>
            <a:r>
              <a:rPr lang="en-US" dirty="0"/>
              <a:t>Contextual </a:t>
            </a:r>
            <a:r>
              <a:rPr lang="en-US" dirty="0" smtClean="0"/>
              <a:t>Bandits</a:t>
            </a:r>
            <a:r>
              <a:rPr lang="zh-CN" altLang="en-US" dirty="0" smtClean="0"/>
              <a:t>情景多臂老虎机算法给用户推荐的每部剧集选择不同的封面图片</a:t>
            </a:r>
            <a:r>
              <a:rPr lang="en-US" altLang="zh-CN" dirty="0" smtClean="0"/>
              <a:t>/</a:t>
            </a:r>
            <a:r>
              <a:rPr lang="zh-CN" altLang="en-US" dirty="0" smtClean="0"/>
              <a:t>海报，以提高用户的点击和观看时长。</a:t>
            </a:r>
            <a:r>
              <a:rPr lang="en-US" altLang="zh-CN" dirty="0" smtClean="0"/>
              <a:t> </a:t>
            </a:r>
            <a:r>
              <a:rPr lang="zh-CN" altLang="en-US" dirty="0"/>
              <a:t>这是</a:t>
            </a:r>
            <a:r>
              <a:rPr lang="en-US" altLang="zh-CN" dirty="0" smtClean="0"/>
              <a:t>Netflix</a:t>
            </a:r>
            <a:r>
              <a:rPr lang="zh-CN" altLang="en-US" dirty="0" smtClean="0"/>
              <a:t>对于“如何推荐”而不仅是“推荐什么”的第一次尝试 。</a:t>
            </a:r>
            <a:endParaRPr lang="en-US" altLang="zh-CN" dirty="0" smtClean="0"/>
          </a:p>
        </p:txBody>
      </p:sp>
    </p:spTree>
    <p:extLst>
      <p:ext uri="{BB962C8B-B14F-4D97-AF65-F5344CB8AC3E}">
        <p14:creationId xmlns:p14="http://schemas.microsoft.com/office/powerpoint/2010/main" val="3483496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dirty="0"/>
              <a:t>Evidence</a:t>
            </a:r>
            <a:r>
              <a:rPr lang="zh-CN" altLang="en-US" dirty="0"/>
              <a:t>：</a:t>
            </a:r>
            <a:endParaRPr lang="en-US" altLang="zh-CN" dirty="0"/>
          </a:p>
          <a:p>
            <a:pPr lvl="1"/>
            <a:r>
              <a:rPr lang="zh-CN" altLang="en-US" dirty="0"/>
              <a:t> 除了以上的推荐方法外，还有一个要素在帮助用户做选择。这就是 </a:t>
            </a:r>
            <a:r>
              <a:rPr lang="en-US" altLang="zh-CN" dirty="0"/>
              <a:t>Evidence </a:t>
            </a:r>
            <a:r>
              <a:rPr lang="zh-CN" altLang="en-US" dirty="0"/>
              <a:t>（可以理解为推荐理由，就是用来说服用户相信推荐系统的理由即结果的信任度），它的覆盖面很广，比如获得什么奖项、演员是谁等等。</a:t>
            </a:r>
            <a:endParaRPr lang="en-US" altLang="zh-CN" dirty="0"/>
          </a:p>
          <a:p>
            <a:pPr lvl="1"/>
            <a:r>
              <a:rPr lang="zh-CN" altLang="en-US" dirty="0"/>
              <a:t>在拿到所有的 </a:t>
            </a:r>
            <a:r>
              <a:rPr lang="en-US" altLang="zh-CN" dirty="0"/>
              <a:t>evidence </a:t>
            </a:r>
            <a:r>
              <a:rPr lang="zh-CN" altLang="en-US" dirty="0"/>
              <a:t>后，</a:t>
            </a:r>
            <a:r>
              <a:rPr lang="en-US" altLang="zh-CN" dirty="0"/>
              <a:t>Netflix </a:t>
            </a:r>
            <a:r>
              <a:rPr lang="zh-CN" altLang="en-US" dirty="0"/>
              <a:t>会根据不同的电影和用户，选择不同的 </a:t>
            </a:r>
            <a:r>
              <a:rPr lang="en-US" altLang="zh-CN" dirty="0"/>
              <a:t>evidence </a:t>
            </a:r>
            <a:r>
              <a:rPr lang="zh-CN" altLang="en-US" dirty="0"/>
              <a:t>推出去说服用户接受这部电影。</a:t>
            </a:r>
            <a:endParaRPr lang="en-US" altLang="zh-CN" dirty="0"/>
          </a:p>
          <a:p>
            <a:r>
              <a:rPr lang="en-US" dirty="0"/>
              <a:t>Search</a:t>
            </a:r>
            <a:r>
              <a:rPr lang="zh-CN" altLang="en-US" dirty="0"/>
              <a:t>：</a:t>
            </a:r>
            <a:endParaRPr lang="en-US" altLang="zh-CN" dirty="0"/>
          </a:p>
          <a:p>
            <a:pPr lvl="1"/>
            <a:r>
              <a:rPr lang="en-US" altLang="zh-CN" dirty="0"/>
              <a:t>Netflix 80% </a:t>
            </a:r>
            <a:r>
              <a:rPr lang="zh-CN" altLang="en-US" dirty="0"/>
              <a:t>的观看流量来自推荐，剩下的 </a:t>
            </a:r>
            <a:r>
              <a:rPr lang="en-US" altLang="zh-CN" dirty="0"/>
              <a:t>20% </a:t>
            </a:r>
            <a:r>
              <a:rPr lang="zh-CN" altLang="en-US" dirty="0"/>
              <a:t>是搜索。</a:t>
            </a:r>
            <a:endParaRPr lang="en-US" altLang="zh-CN" dirty="0"/>
          </a:p>
          <a:p>
            <a:pPr lvl="1"/>
            <a:r>
              <a:rPr lang="zh-CN" altLang="en-US" dirty="0"/>
              <a:t>用户经常会搜索一些库里没有的演员或者类别，或者干脆就是一些奇奇怪怪的关键词，所以推荐在这种无结果的搜索中也</a:t>
            </a:r>
            <a:r>
              <a:rPr lang="zh-CN" altLang="en-US" dirty="0" smtClean="0"/>
              <a:t>会</a:t>
            </a:r>
            <a:r>
              <a:rPr lang="zh-CN" altLang="en-US" dirty="0"/>
              <a:t>介入</a:t>
            </a:r>
            <a:r>
              <a:rPr lang="zh-CN" altLang="en-US" dirty="0" smtClean="0"/>
              <a:t>。</a:t>
            </a:r>
            <a:endParaRPr lang="en-US" dirty="0"/>
          </a:p>
          <a:p>
            <a:endParaRPr lang="en-US" dirty="0"/>
          </a:p>
        </p:txBody>
      </p:sp>
    </p:spTree>
    <p:extLst>
      <p:ext uri="{BB962C8B-B14F-4D97-AF65-F5344CB8AC3E}">
        <p14:creationId xmlns:p14="http://schemas.microsoft.com/office/powerpoint/2010/main" val="3773794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00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099128"/>
            <a:ext cx="10515600" cy="5077835"/>
          </a:xfrm>
        </p:spPr>
        <p:txBody>
          <a:bodyPr/>
          <a:lstStyle/>
          <a:p>
            <a:pPr lvl="1"/>
            <a:r>
              <a:rPr lang="zh-CN" altLang="en-US" dirty="0"/>
              <a:t>在做个性化搜索的时候</a:t>
            </a:r>
            <a:r>
              <a:rPr lang="zh-CN" altLang="en-US" dirty="0" smtClean="0"/>
              <a:t>，需要类似个性化推</a:t>
            </a:r>
            <a:r>
              <a:rPr lang="zh-CN" altLang="en-US" dirty="0"/>
              <a:t>荐系统中的召回阶段和排序阶段</a:t>
            </a:r>
            <a:r>
              <a:rPr lang="zh-CN" altLang="en-US" dirty="0" smtClean="0"/>
              <a:t>。</a:t>
            </a:r>
            <a:endParaRPr lang="en-US" altLang="zh-CN" dirty="0" smtClean="0"/>
          </a:p>
          <a:p>
            <a:pPr lvl="2"/>
            <a:r>
              <a:rPr lang="zh-CN" altLang="en-US" dirty="0" smtClean="0"/>
              <a:t>召</a:t>
            </a:r>
            <a:r>
              <a:rPr lang="zh-CN" altLang="en-US" dirty="0"/>
              <a:t>回阶段可能是从搜索引擎返回的一路召回，也可能是多路召回（如果从用户的查询能做到精准匹配，常用一路的搜索引擎召回；如果用户输入的查询不是定制化的，可能就需要多路召回比如包括基础的相关性召回，查询意图召回，语义匹配召回，知识图谱扩展召回；更有甚者，如果用户输入的查询的关键词无法搜索到，那么把这个问题就转化为普通的个性化推荐问题，就可以使用个性化推荐中的多种召回策略）</a:t>
            </a:r>
            <a:r>
              <a:rPr lang="zh-CN" altLang="en-US" dirty="0" smtClean="0"/>
              <a:t>；</a:t>
            </a:r>
            <a:endParaRPr lang="en-US" altLang="zh-CN" dirty="0" smtClean="0"/>
          </a:p>
          <a:p>
            <a:pPr lvl="2"/>
            <a:r>
              <a:rPr lang="zh-CN" altLang="en-US" dirty="0" smtClean="0"/>
              <a:t>排</a:t>
            </a:r>
            <a:r>
              <a:rPr lang="zh-CN" altLang="en-US" dirty="0"/>
              <a:t>序阶段可能分为粗排序和精排序，至少要在精排序中纳入</a:t>
            </a:r>
            <a:r>
              <a:rPr lang="en-US" altLang="zh-CN" dirty="0"/>
              <a:t>query</a:t>
            </a:r>
            <a:r>
              <a:rPr lang="zh-CN" altLang="en-US" dirty="0"/>
              <a:t>的信息，经常需要做</a:t>
            </a:r>
            <a:r>
              <a:rPr lang="en-US" altLang="zh-CN" dirty="0"/>
              <a:t>query</a:t>
            </a:r>
            <a:r>
              <a:rPr lang="zh-CN" altLang="en-US" dirty="0"/>
              <a:t>的</a:t>
            </a:r>
            <a:r>
              <a:rPr lang="en-US" altLang="zh-CN" dirty="0"/>
              <a:t>embedding</a:t>
            </a:r>
            <a:r>
              <a:rPr lang="zh-CN" altLang="en-US" dirty="0"/>
              <a:t>，在最后的精排序中如果是用</a:t>
            </a:r>
            <a:r>
              <a:rPr lang="en-US" altLang="zh-CN" dirty="0" smtClean="0"/>
              <a:t>point-wise</a:t>
            </a:r>
            <a:r>
              <a:rPr lang="zh-CN" altLang="en-US" dirty="0"/>
              <a:t>的模型，尽量把</a:t>
            </a:r>
            <a:r>
              <a:rPr lang="en-US" altLang="zh-CN" dirty="0"/>
              <a:t>query</a:t>
            </a:r>
            <a:r>
              <a:rPr lang="zh-CN" altLang="en-US" dirty="0"/>
              <a:t>，</a:t>
            </a:r>
            <a:r>
              <a:rPr lang="en-US" altLang="zh-CN" dirty="0"/>
              <a:t>user</a:t>
            </a:r>
            <a:r>
              <a:rPr lang="zh-CN" altLang="en-US" dirty="0"/>
              <a:t>，</a:t>
            </a:r>
            <a:r>
              <a:rPr lang="en-US" altLang="zh-CN" dirty="0"/>
              <a:t>item</a:t>
            </a:r>
            <a:r>
              <a:rPr lang="zh-CN" altLang="en-US" dirty="0"/>
              <a:t>相关的信息或者属性包括静态的和动态的都加入，</a:t>
            </a:r>
            <a:r>
              <a:rPr lang="en-US" altLang="zh-CN" dirty="0" err="1"/>
              <a:t>userid</a:t>
            </a:r>
            <a:r>
              <a:rPr lang="zh-CN" altLang="en-US" dirty="0"/>
              <a:t>，</a:t>
            </a:r>
            <a:r>
              <a:rPr lang="en-US" altLang="zh-CN" dirty="0" err="1"/>
              <a:t>itemid</a:t>
            </a:r>
            <a:r>
              <a:rPr lang="zh-CN" altLang="en-US" dirty="0"/>
              <a:t>也需要做</a:t>
            </a:r>
            <a:r>
              <a:rPr lang="en-US" altLang="zh-CN" dirty="0"/>
              <a:t>embedding</a:t>
            </a:r>
            <a:r>
              <a:rPr lang="zh-CN" altLang="en-US" dirty="0"/>
              <a:t>。</a:t>
            </a:r>
            <a:endParaRPr lang="en-US" dirty="0"/>
          </a:p>
        </p:txBody>
      </p:sp>
      <p:pic>
        <p:nvPicPr>
          <p:cNvPr id="4" name="Picture 3" descr="https://static001.infoq.cn/resource/image/e6/4b/e63141bbe67aae824646a10bab4ad84b.jpg"/>
          <p:cNvPicPr/>
          <p:nvPr/>
        </p:nvPicPr>
        <p:blipFill>
          <a:blip r:embed="rId2">
            <a:extLst>
              <a:ext uri="{28A0092B-C50C-407E-A947-70E740481C1C}">
                <a14:useLocalDpi xmlns:a14="http://schemas.microsoft.com/office/drawing/2010/main" val="0"/>
              </a:ext>
            </a:extLst>
          </a:blip>
          <a:srcRect/>
          <a:stretch>
            <a:fillRect/>
          </a:stretch>
        </p:blipFill>
        <p:spPr bwMode="auto">
          <a:xfrm>
            <a:off x="4544292" y="4470400"/>
            <a:ext cx="6253018" cy="2152074"/>
          </a:xfrm>
          <a:prstGeom prst="rect">
            <a:avLst/>
          </a:prstGeom>
          <a:noFill/>
          <a:ln>
            <a:noFill/>
          </a:ln>
        </p:spPr>
      </p:pic>
    </p:spTree>
    <p:extLst>
      <p:ext uri="{BB962C8B-B14F-4D97-AF65-F5344CB8AC3E}">
        <p14:creationId xmlns:p14="http://schemas.microsoft.com/office/powerpoint/2010/main" val="601074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个性化</a:t>
            </a:r>
            <a:r>
              <a:rPr lang="zh-CN" altLang="en-US" dirty="0" smtClean="0"/>
              <a:t>推荐系统架构</a:t>
            </a:r>
            <a:endParaRPr lang="en-US" dirty="0"/>
          </a:p>
        </p:txBody>
      </p:sp>
      <p:sp>
        <p:nvSpPr>
          <p:cNvPr id="3" name="Content Placeholder 2"/>
          <p:cNvSpPr>
            <a:spLocks noGrp="1"/>
          </p:cNvSpPr>
          <p:nvPr>
            <p:ph idx="1"/>
          </p:nvPr>
        </p:nvSpPr>
        <p:spPr/>
        <p:txBody>
          <a:bodyPr/>
          <a:lstStyle/>
          <a:p>
            <a:r>
              <a:rPr lang="zh-CN" altLang="en-US" dirty="0"/>
              <a:t>一个好的推荐系统架构应该具有这些特质：</a:t>
            </a:r>
          </a:p>
          <a:p>
            <a:pPr lvl="1"/>
            <a:r>
              <a:rPr lang="zh-CN" altLang="en-US" dirty="0"/>
              <a:t>实时响应请求；</a:t>
            </a:r>
          </a:p>
          <a:p>
            <a:pPr lvl="1"/>
            <a:r>
              <a:rPr lang="zh-CN" altLang="en-US" dirty="0"/>
              <a:t>及时、准确、全面记录用户反</a:t>
            </a:r>
            <a:r>
              <a:rPr lang="zh-CN" altLang="en-US" dirty="0" smtClean="0"/>
              <a:t>馈（</a:t>
            </a:r>
            <a:r>
              <a:rPr lang="zh-CN" altLang="en-US" dirty="0"/>
              <a:t>包括</a:t>
            </a:r>
            <a:r>
              <a:rPr lang="zh-CN" altLang="en-US" dirty="0" smtClean="0"/>
              <a:t>显示反馈和隐式反馈）；</a:t>
            </a:r>
            <a:endParaRPr lang="zh-CN" altLang="en-US" dirty="0"/>
          </a:p>
          <a:p>
            <a:pPr lvl="1"/>
            <a:r>
              <a:rPr lang="zh-CN" altLang="en-US" dirty="0"/>
              <a:t>可以优雅降级；</a:t>
            </a:r>
          </a:p>
          <a:p>
            <a:pPr lvl="1"/>
            <a:r>
              <a:rPr lang="zh-CN" altLang="en-US" dirty="0"/>
              <a:t>快速实验多种策略</a:t>
            </a:r>
            <a:r>
              <a:rPr lang="zh-CN" altLang="en-US" dirty="0" smtClean="0"/>
              <a:t>。</a:t>
            </a:r>
            <a:endParaRPr lang="en-US" altLang="zh-CN" dirty="0" smtClean="0"/>
          </a:p>
          <a:p>
            <a:endParaRPr lang="en-US" altLang="zh-CN" dirty="0" smtClean="0"/>
          </a:p>
          <a:p>
            <a:r>
              <a:rPr lang="zh-CN" altLang="en-US" dirty="0" smtClean="0"/>
              <a:t>下面介绍</a:t>
            </a:r>
            <a:r>
              <a:rPr lang="en-US" altLang="zh-CN" dirty="0" smtClean="0"/>
              <a:t>2</a:t>
            </a:r>
            <a:r>
              <a:rPr lang="zh-CN" altLang="en-US" dirty="0" smtClean="0"/>
              <a:t>个个性化推荐系统架构：</a:t>
            </a:r>
            <a:endParaRPr lang="en-US" altLang="zh-CN" dirty="0" smtClean="0"/>
          </a:p>
          <a:p>
            <a:pPr lvl="1"/>
            <a:r>
              <a:rPr lang="zh-CN" altLang="en-US" dirty="0"/>
              <a:t>工业</a:t>
            </a:r>
            <a:r>
              <a:rPr lang="zh-CN" altLang="en-US" dirty="0" smtClean="0"/>
              <a:t>级个性化</a:t>
            </a:r>
            <a:r>
              <a:rPr lang="en-US" altLang="zh-CN" dirty="0" err="1" smtClean="0"/>
              <a:t>TopN</a:t>
            </a:r>
            <a:r>
              <a:rPr lang="zh-CN" altLang="en-US" dirty="0" smtClean="0"/>
              <a:t>推荐系统通用架构</a:t>
            </a:r>
            <a:endParaRPr lang="en-US" altLang="zh-CN" dirty="0" smtClean="0"/>
          </a:p>
          <a:p>
            <a:pPr lvl="1"/>
            <a:r>
              <a:rPr lang="en-US" altLang="zh-CN" dirty="0" smtClean="0"/>
              <a:t>Netflix</a:t>
            </a:r>
            <a:r>
              <a:rPr lang="zh-CN" altLang="en-US" dirty="0" smtClean="0"/>
              <a:t>的个性化推荐系统架构</a:t>
            </a:r>
            <a:endParaRPr lang="zh-CN" altLang="en-US" dirty="0"/>
          </a:p>
          <a:p>
            <a:endParaRPr lang="en-US" dirty="0"/>
          </a:p>
        </p:txBody>
      </p:sp>
    </p:spTree>
    <p:extLst>
      <p:ext uri="{BB962C8B-B14F-4D97-AF65-F5344CB8AC3E}">
        <p14:creationId xmlns:p14="http://schemas.microsoft.com/office/powerpoint/2010/main" val="1831309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73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270862"/>
            <a:ext cx="10515600" cy="5362413"/>
          </a:xfrm>
        </p:spPr>
        <p:txBody>
          <a:bodyPr/>
          <a:lstStyle/>
          <a:p>
            <a:r>
              <a:rPr lang="zh-CN" altLang="en-US" sz="2400" dirty="0" smtClean="0"/>
              <a:t>下图中的常规模型指的是周期离线训练并更新为线上的模型；下图中的实时模型指的是实时收集用户行为反馈，并选择训练实例，实时抽取拼接特征，并近乎实时地更新在线推荐模型。这样做的好处是用户的最新兴趣能够近乎实时地体现到推荐结果里。</a:t>
            </a:r>
            <a:endParaRPr lang="en-US" altLang="zh-CN" sz="2400" dirty="0" smtClean="0"/>
          </a:p>
          <a:p>
            <a:pPr lvl="1"/>
            <a:r>
              <a:rPr lang="zh-CN" altLang="en-US" sz="2000" dirty="0" smtClean="0"/>
              <a:t>这里的常规模型和实时模型共存的原因是某路召回模型没有办法做增量训练或当前常规模型和实时模型处于</a:t>
            </a:r>
            <a:r>
              <a:rPr lang="en-US" altLang="zh-CN" sz="2000" dirty="0" smtClean="0"/>
              <a:t>A/B Test</a:t>
            </a:r>
            <a:r>
              <a:rPr lang="zh-CN" altLang="en-US" sz="2000" dirty="0" smtClean="0"/>
              <a:t>部署中，或者常规模型作为</a:t>
            </a:r>
            <a:r>
              <a:rPr lang="en-US" altLang="zh-CN" sz="2000" dirty="0" smtClean="0"/>
              <a:t>fallback</a:t>
            </a:r>
            <a:r>
              <a:rPr lang="zh-CN" altLang="en-US" sz="2000" dirty="0" smtClean="0"/>
              <a:t>选择，或者作为离线预计算的结果来加速实时模型的线上预测过程。</a:t>
            </a:r>
            <a:endParaRPr lang="en-US" altLang="zh-CN" sz="2000" dirty="0" smtClean="0"/>
          </a:p>
          <a:p>
            <a:pPr lvl="1"/>
            <a:r>
              <a:rPr lang="zh-CN" altLang="en-US" sz="2000" dirty="0"/>
              <a:t>当</a:t>
            </a:r>
            <a:r>
              <a:rPr lang="zh-CN" altLang="en-US" sz="2000" dirty="0" smtClean="0"/>
              <a:t>前工业界经常采用</a:t>
            </a:r>
            <a:r>
              <a:rPr lang="en-US" altLang="zh-CN" sz="2000" dirty="0" smtClean="0"/>
              <a:t>online learning</a:t>
            </a:r>
            <a:r>
              <a:rPr lang="zh-CN" altLang="en-US" sz="2000" dirty="0" smtClean="0"/>
              <a:t>优化算法比如</a:t>
            </a:r>
            <a:r>
              <a:rPr lang="en-US" sz="2000" dirty="0"/>
              <a:t>TG, RAD, FOBOS, </a:t>
            </a:r>
            <a:r>
              <a:rPr lang="en-US" sz="2000" dirty="0" smtClean="0"/>
              <a:t>FTRL</a:t>
            </a:r>
            <a:r>
              <a:rPr lang="zh-CN" altLang="en-US" sz="2000" dirty="0" smtClean="0"/>
              <a:t>来对传统机器学习目标函数进行优化；而深度学习天然就支持</a:t>
            </a:r>
            <a:r>
              <a:rPr lang="en-US" altLang="zh-CN" sz="2000" dirty="0" smtClean="0"/>
              <a:t>online learning</a:t>
            </a:r>
            <a:r>
              <a:rPr lang="zh-CN" altLang="en-US" sz="2000" dirty="0" smtClean="0"/>
              <a:t>。</a:t>
            </a:r>
            <a:endParaRPr lang="en-US" sz="2000" dirty="0"/>
          </a:p>
        </p:txBody>
      </p:sp>
      <p:pic>
        <p:nvPicPr>
          <p:cNvPr id="4" name="Content Placeholder 3" descr="https://pic1.zhimg.com/80/v2-979ee06266d5d9b21664219d37a4f164_hd.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86238"/>
            <a:ext cx="10263188" cy="2447038"/>
          </a:xfrm>
          <a:prstGeom prst="rect">
            <a:avLst/>
          </a:prstGeom>
          <a:noFill/>
          <a:ln>
            <a:noFill/>
          </a:ln>
        </p:spPr>
      </p:pic>
    </p:spTree>
    <p:extLst>
      <p:ext uri="{BB962C8B-B14F-4D97-AF65-F5344CB8AC3E}">
        <p14:creationId xmlns:p14="http://schemas.microsoft.com/office/powerpoint/2010/main" val="20182586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altLang="zh-CN" dirty="0" smtClean="0"/>
              <a:t>Netflix</a:t>
            </a:r>
            <a:r>
              <a:rPr lang="zh-CN" altLang="en-US" dirty="0" smtClean="0"/>
              <a:t>的个性化推荐系统架构</a:t>
            </a:r>
            <a:r>
              <a:rPr lang="en-US" altLang="zh-CN" dirty="0" smtClean="0"/>
              <a:t>(2013</a:t>
            </a:r>
            <a:r>
              <a:rPr lang="zh-CN" altLang="en-US" dirty="0" smtClean="0"/>
              <a:t>年</a:t>
            </a:r>
            <a:r>
              <a:rPr lang="en-US" altLang="zh-CN" dirty="0" smtClean="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6770"/>
            <a:ext cx="10515600" cy="5303519"/>
          </a:xfrm>
        </p:spPr>
      </p:pic>
    </p:spTree>
    <p:extLst>
      <p:ext uri="{BB962C8B-B14F-4D97-AF65-F5344CB8AC3E}">
        <p14:creationId xmlns:p14="http://schemas.microsoft.com/office/powerpoint/2010/main" val="4119037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571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59988"/>
            <a:ext cx="10515600" cy="4909624"/>
          </a:xfrm>
        </p:spPr>
        <p:txBody>
          <a:bodyPr>
            <a:normAutofit/>
          </a:bodyPr>
          <a:lstStyle/>
          <a:p>
            <a:r>
              <a:rPr lang="en-US" altLang="zh-CN" dirty="0" smtClean="0"/>
              <a:t>Netflix</a:t>
            </a:r>
            <a:r>
              <a:rPr lang="zh-CN" altLang="en-US" dirty="0" smtClean="0"/>
              <a:t>的推荐系统分为离线，近在线，在线三个部分。</a:t>
            </a:r>
            <a:endParaRPr lang="en-US" altLang="zh-CN" dirty="0" smtClean="0"/>
          </a:p>
          <a:p>
            <a:pPr lvl="1"/>
            <a:r>
              <a:rPr lang="zh-CN" altLang="en-US" dirty="0"/>
              <a:t>在</a:t>
            </a:r>
            <a:r>
              <a:rPr lang="zh-CN" altLang="en-US" dirty="0" smtClean="0"/>
              <a:t>线部分要尽可能满足</a:t>
            </a:r>
            <a:r>
              <a:rPr lang="en-US" altLang="zh-CN" dirty="0" smtClean="0"/>
              <a:t>low latency SLA</a:t>
            </a:r>
            <a:r>
              <a:rPr lang="zh-CN" altLang="en-US" dirty="0" smtClean="0"/>
              <a:t>响应实时的客户端请求，排序阶段的预测以及业务策略处理也属于</a:t>
            </a:r>
            <a:r>
              <a:rPr lang="en-US" altLang="zh-CN" dirty="0" smtClean="0"/>
              <a:t>online</a:t>
            </a:r>
            <a:r>
              <a:rPr lang="zh-CN" altLang="en-US" dirty="0" smtClean="0"/>
              <a:t>部分。</a:t>
            </a:r>
            <a:endParaRPr lang="en-US" altLang="zh-CN" dirty="0" smtClean="0"/>
          </a:p>
          <a:p>
            <a:pPr lvl="1"/>
            <a:endParaRPr lang="en-US" altLang="zh-CN" dirty="0" smtClean="0"/>
          </a:p>
          <a:p>
            <a:pPr lvl="1"/>
            <a:r>
              <a:rPr lang="zh-CN" altLang="en-US" dirty="0" smtClean="0"/>
              <a:t>离线部分是作为在线部分的一个</a:t>
            </a:r>
            <a:r>
              <a:rPr lang="en-US" altLang="zh-CN" dirty="0" smtClean="0"/>
              <a:t>fallback</a:t>
            </a:r>
            <a:r>
              <a:rPr lang="zh-CN" altLang="en-US" dirty="0" smtClean="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smtClean="0"/>
          </a:p>
          <a:p>
            <a:pPr lvl="1"/>
            <a:endParaRPr lang="en-US" altLang="zh-CN" dirty="0" smtClean="0"/>
          </a:p>
          <a:p>
            <a:pPr lvl="1"/>
            <a:r>
              <a:rPr lang="zh-CN" altLang="en-US" dirty="0" smtClean="0"/>
              <a:t>近</a:t>
            </a:r>
            <a:r>
              <a:rPr lang="zh-CN" altLang="en-US" dirty="0"/>
              <a:t>在</a:t>
            </a:r>
            <a:r>
              <a:rPr lang="zh-CN" altLang="en-US" dirty="0" smtClean="0"/>
              <a:t>线部分除了可以增量训练并近实时的更新在线模型，还可以根据最新事件补充离线召回结果，以及根据用户最新浏览记录提取的兴趣标签补充到用户画像中。</a:t>
            </a:r>
            <a:endParaRPr lang="en-US" dirty="0"/>
          </a:p>
        </p:txBody>
      </p:sp>
    </p:spTree>
    <p:extLst>
      <p:ext uri="{BB962C8B-B14F-4D97-AF65-F5344CB8AC3E}">
        <p14:creationId xmlns:p14="http://schemas.microsoft.com/office/powerpoint/2010/main" val="2381452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64566"/>
            <a:ext cx="10515600" cy="4812397"/>
          </a:xfrm>
        </p:spPr>
        <p:txBody>
          <a:bodyPr/>
          <a:lstStyle/>
          <a:p>
            <a:r>
              <a:rPr lang="zh-CN" altLang="en-US" dirty="0" smtClean="0"/>
              <a:t>如下的表格将这三层综合对比，并且简单举例看看每一层分别放哪些任务。</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80493"/>
            <a:ext cx="10515600" cy="4459458"/>
          </a:xfrm>
          <a:prstGeom prst="rect">
            <a:avLst/>
          </a:prstGeom>
        </p:spPr>
      </p:pic>
    </p:spTree>
    <p:extLst>
      <p:ext uri="{BB962C8B-B14F-4D97-AF65-F5344CB8AC3E}">
        <p14:creationId xmlns:p14="http://schemas.microsoft.com/office/powerpoint/2010/main" val="45793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9" y="2761484"/>
            <a:ext cx="10515600" cy="1325563"/>
          </a:xfrm>
        </p:spPr>
        <p:txBody>
          <a:bodyPr>
            <a:normAutofit/>
          </a:bodyPr>
          <a:lstStyle/>
          <a:p>
            <a:pPr algn="ctr"/>
            <a:r>
              <a:rPr lang="zh-CN" altLang="en-US" sz="6600" dirty="0" smtClean="0"/>
              <a:t>谢谢！</a:t>
            </a:r>
            <a:endParaRPr lang="en-US" sz="6600" dirty="0"/>
          </a:p>
        </p:txBody>
      </p:sp>
    </p:spTree>
    <p:extLst>
      <p:ext uri="{BB962C8B-B14F-4D97-AF65-F5344CB8AC3E}">
        <p14:creationId xmlns:p14="http://schemas.microsoft.com/office/powerpoint/2010/main" val="41761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smtClean="0"/>
              <a:t>召回阶段与排序阶段</a:t>
            </a:r>
            <a:r>
              <a:rPr lang="en-US" altLang="zh-CN" dirty="0" smtClean="0"/>
              <a:t>(</a:t>
            </a:r>
            <a:r>
              <a:rPr lang="zh-CN" altLang="en-US" dirty="0" smtClean="0"/>
              <a:t>专指个性化</a:t>
            </a:r>
            <a:r>
              <a:rPr lang="en-US" altLang="zh-CN" dirty="0" err="1" smtClean="0"/>
              <a:t>TopN</a:t>
            </a:r>
            <a:r>
              <a:rPr lang="zh-CN" altLang="en-US" dirty="0" smtClean="0"/>
              <a:t>推荐方法</a:t>
            </a:r>
            <a:r>
              <a:rPr lang="en-US" altLang="zh-CN" dirty="0" smtClean="0"/>
              <a:t>)</a:t>
            </a:r>
            <a:r>
              <a:rPr lang="zh-CN" altLang="en-US" dirty="0" smtClean="0"/>
              <a:t>：</a:t>
            </a:r>
            <a:endParaRPr lang="en-US" altLang="zh-CN" dirty="0" smtClean="0"/>
          </a:p>
          <a:p>
            <a:pPr lvl="1"/>
            <a:r>
              <a:rPr lang="zh-CN" altLang="en-US" dirty="0" smtClean="0"/>
              <a:t>召回阶段的目的是从海量的数据中用多种方法提取出少量的针对当前用户可能感兴趣的</a:t>
            </a:r>
            <a:r>
              <a:rPr lang="en-US" altLang="zh-CN" dirty="0" smtClean="0"/>
              <a:t>Item</a:t>
            </a:r>
            <a:r>
              <a:rPr lang="zh-CN" altLang="en-US" dirty="0" smtClean="0"/>
              <a:t>。对多路召回的结果去重后，一般得到千条级别的</a:t>
            </a:r>
            <a:r>
              <a:rPr lang="en-US" altLang="zh-CN" dirty="0" smtClean="0"/>
              <a:t>Item</a:t>
            </a:r>
            <a:r>
              <a:rPr lang="zh-CN" altLang="en-US" dirty="0" smtClean="0"/>
              <a:t>。甚至可以根据不同的用户使用不同的组合召回策略。</a:t>
            </a:r>
            <a:endParaRPr lang="en-US" altLang="zh-CN" dirty="0" smtClean="0"/>
          </a:p>
          <a:p>
            <a:pPr lvl="2"/>
            <a:r>
              <a:rPr lang="zh-CN" altLang="en-US" dirty="0"/>
              <a:t>召</a:t>
            </a:r>
            <a:r>
              <a:rPr lang="zh-CN" altLang="en-US" dirty="0" smtClean="0"/>
              <a:t>回的结果如果可能最好离线计算完然后保存起来，这样能加速在线预测业务。</a:t>
            </a:r>
            <a:endParaRPr lang="en-US" altLang="zh-CN" dirty="0" smtClean="0"/>
          </a:p>
          <a:p>
            <a:pPr lvl="1"/>
            <a:endParaRPr lang="en-US" altLang="zh-CN" dirty="0" smtClean="0"/>
          </a:p>
          <a:p>
            <a:pPr lvl="1"/>
            <a:r>
              <a:rPr lang="zh-CN" altLang="en-US" dirty="0" smtClean="0"/>
              <a:t>排序阶段的目的是对召回阶段的结果附加上用户侧特征，物品侧特征，上下文特征，以及这些特征之间的可能的交叉特征，送入排序的模型来预测结果，最终取最可能的百条级别或更少的</a:t>
            </a:r>
            <a:r>
              <a:rPr lang="en-US" altLang="zh-CN" dirty="0" smtClean="0"/>
              <a:t>Item</a:t>
            </a:r>
            <a:r>
              <a:rPr lang="zh-CN" altLang="en-US" dirty="0" smtClean="0"/>
              <a:t>送入模型后处理阶段。</a:t>
            </a:r>
            <a:endParaRPr lang="en-US" altLang="zh-CN" dirty="0" smtClean="0"/>
          </a:p>
          <a:p>
            <a:pPr lvl="2"/>
            <a:r>
              <a:rPr lang="zh-CN" altLang="en-US" dirty="0" smtClean="0"/>
              <a:t>个性化</a:t>
            </a:r>
            <a:r>
              <a:rPr lang="en-US" altLang="zh-CN" dirty="0" err="1" smtClean="0"/>
              <a:t>TopN</a:t>
            </a:r>
            <a:r>
              <a:rPr lang="zh-CN" altLang="en-US" dirty="0" smtClean="0"/>
              <a:t>推荐的排序阶段当前主流的基本都是</a:t>
            </a:r>
            <a:r>
              <a:rPr lang="en-US" altLang="zh-CN" dirty="0" smtClean="0"/>
              <a:t>point-wise</a:t>
            </a:r>
            <a:r>
              <a:rPr lang="zh-CN" altLang="en-US" dirty="0" smtClean="0"/>
              <a:t>的排序模型，而</a:t>
            </a:r>
            <a:r>
              <a:rPr lang="en-US" altLang="zh-CN" dirty="0" smtClean="0"/>
              <a:t>pair-wise</a:t>
            </a:r>
            <a:r>
              <a:rPr lang="zh-CN" altLang="en-US" dirty="0" smtClean="0"/>
              <a:t>的排序模型比如贝叶斯个性化排序</a:t>
            </a:r>
            <a:r>
              <a:rPr lang="en-US" altLang="zh-CN" dirty="0" smtClean="0"/>
              <a:t>BPR</a:t>
            </a:r>
            <a:r>
              <a:rPr lang="zh-CN" altLang="en-US" dirty="0" smtClean="0"/>
              <a:t>模型在互联网大厂比如淘宝和京东中也有应用。</a:t>
            </a:r>
            <a:endParaRPr lang="en-US" altLang="zh-CN" dirty="0" smtClean="0"/>
          </a:p>
          <a:p>
            <a:endParaRPr lang="en-US" dirty="0"/>
          </a:p>
        </p:txBody>
      </p:sp>
    </p:spTree>
    <p:extLst>
      <p:ext uri="{BB962C8B-B14F-4D97-AF65-F5344CB8AC3E}">
        <p14:creationId xmlns:p14="http://schemas.microsoft.com/office/powerpoint/2010/main" val="134586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9414"/>
          </a:xfrm>
        </p:spPr>
        <p:txBody>
          <a:bodyPr/>
          <a:lstStyle/>
          <a:p>
            <a:r>
              <a:rPr lang="zh-CN" altLang="en-US" dirty="0" smtClean="0"/>
              <a:t>推荐系统中常用的评价指标</a:t>
            </a:r>
            <a:endParaRPr lang="en-US" dirty="0"/>
          </a:p>
        </p:txBody>
      </p:sp>
      <p:sp>
        <p:nvSpPr>
          <p:cNvPr id="3" name="Content Placeholder 2"/>
          <p:cNvSpPr>
            <a:spLocks noGrp="1"/>
          </p:cNvSpPr>
          <p:nvPr>
            <p:ph idx="1"/>
          </p:nvPr>
        </p:nvSpPr>
        <p:spPr>
          <a:xfrm>
            <a:off x="838200" y="1492370"/>
            <a:ext cx="10515600" cy="4918055"/>
          </a:xfrm>
        </p:spPr>
        <p:txBody>
          <a:bodyPr>
            <a:normAutofit lnSpcReduction="10000"/>
          </a:bodyPr>
          <a:lstStyle/>
          <a:p>
            <a:r>
              <a:rPr lang="zh-CN" altLang="en-US" dirty="0"/>
              <a:t>评价指标主要分两种</a:t>
            </a:r>
            <a:r>
              <a:rPr lang="en-US" dirty="0"/>
              <a:t>: </a:t>
            </a:r>
            <a:r>
              <a:rPr lang="zh-CN" altLang="en-US" dirty="0"/>
              <a:t>线上业务评价指标和线下模型评价指标。</a:t>
            </a:r>
            <a:endParaRPr lang="en-US" dirty="0"/>
          </a:p>
          <a:p>
            <a:r>
              <a:rPr lang="zh-CN" altLang="en-US" dirty="0"/>
              <a:t>一般来讲</a:t>
            </a:r>
            <a:r>
              <a:rPr lang="en-US" dirty="0"/>
              <a:t>, </a:t>
            </a:r>
            <a:r>
              <a:rPr lang="zh-CN" altLang="en-US" dirty="0"/>
              <a:t>线上业务评价指标更重要：</a:t>
            </a:r>
            <a:endParaRPr lang="en-US" dirty="0"/>
          </a:p>
          <a:p>
            <a:pPr lvl="1"/>
            <a:r>
              <a:rPr lang="zh-CN" altLang="en-US" dirty="0"/>
              <a:t>场景转化类指标：</a:t>
            </a:r>
            <a:r>
              <a:rPr lang="en-US" dirty="0"/>
              <a:t>PV</a:t>
            </a:r>
            <a:r>
              <a:rPr lang="zh-CN" altLang="en-US" dirty="0"/>
              <a:t>转化率，</a:t>
            </a:r>
            <a:r>
              <a:rPr lang="en-US" dirty="0"/>
              <a:t>UV</a:t>
            </a:r>
            <a:r>
              <a:rPr lang="zh-CN" altLang="en-US" dirty="0"/>
              <a:t>转化率，曝光点击率等</a:t>
            </a:r>
            <a:endParaRPr lang="en-US" dirty="0"/>
          </a:p>
          <a:p>
            <a:pPr lvl="1"/>
            <a:r>
              <a:rPr lang="zh-CN" altLang="en-US" dirty="0"/>
              <a:t>内容消费满意度指标：留存率，停留时长</a:t>
            </a:r>
            <a:r>
              <a:rPr lang="zh-CN" altLang="en-US" dirty="0" smtClean="0"/>
              <a:t>等</a:t>
            </a:r>
            <a:endParaRPr lang="en-US" altLang="zh-CN" dirty="0" smtClean="0"/>
          </a:p>
          <a:p>
            <a:endParaRPr lang="en-US" dirty="0" smtClean="0"/>
          </a:p>
          <a:p>
            <a:r>
              <a:rPr lang="en-US" dirty="0"/>
              <a:t> </a:t>
            </a:r>
            <a:r>
              <a:rPr lang="zh-CN" altLang="en-US" dirty="0" smtClean="0"/>
              <a:t>常</a:t>
            </a:r>
            <a:r>
              <a:rPr lang="zh-CN" altLang="en-US" dirty="0"/>
              <a:t>用的模型评价指标：</a:t>
            </a:r>
            <a:endParaRPr lang="en-US" dirty="0"/>
          </a:p>
          <a:p>
            <a:pPr lvl="1"/>
            <a:r>
              <a:rPr lang="zh-CN" altLang="en-US" dirty="0"/>
              <a:t>覆盖</a:t>
            </a:r>
            <a:r>
              <a:rPr lang="zh-CN" altLang="en-US" dirty="0" smtClean="0"/>
              <a:t>率</a:t>
            </a:r>
            <a:r>
              <a:rPr lang="en-US" altLang="zh-CN" dirty="0" smtClean="0"/>
              <a:t>Cover</a:t>
            </a:r>
            <a:r>
              <a:rPr lang="zh-CN" altLang="en-US" dirty="0" smtClean="0"/>
              <a:t>：</a:t>
            </a:r>
            <a:endParaRPr lang="en-US" altLang="zh-CN" dirty="0" smtClean="0"/>
          </a:p>
          <a:p>
            <a:pPr lvl="2"/>
            <a:r>
              <a:rPr lang="zh-CN" altLang="en-US" dirty="0" smtClean="0"/>
              <a:t>衡</a:t>
            </a:r>
            <a:r>
              <a:rPr lang="zh-CN" altLang="en-US" dirty="0"/>
              <a:t>量的是从测试集得到的所有推荐结果的</a:t>
            </a:r>
            <a:r>
              <a:rPr lang="en-US" dirty="0"/>
              <a:t>item</a:t>
            </a:r>
            <a:r>
              <a:rPr lang="zh-CN" altLang="en-US" dirty="0"/>
              <a:t>种类与训练集中所有</a:t>
            </a:r>
            <a:r>
              <a:rPr lang="en-US" dirty="0"/>
              <a:t>item</a:t>
            </a:r>
            <a:r>
              <a:rPr lang="zh-CN" altLang="en-US" dirty="0"/>
              <a:t>种类总数的比值。</a:t>
            </a:r>
            <a:endParaRPr lang="en-US" dirty="0"/>
          </a:p>
          <a:p>
            <a:pPr lvl="1"/>
            <a:r>
              <a:rPr lang="en-US" dirty="0"/>
              <a:t>MRR(</a:t>
            </a:r>
            <a:r>
              <a:rPr lang="en-US" b="1" dirty="0"/>
              <a:t>Mean reciprocal rank</a:t>
            </a:r>
            <a:r>
              <a:rPr lang="en-US" dirty="0"/>
              <a:t>)</a:t>
            </a:r>
            <a:r>
              <a:rPr lang="zh-CN" altLang="en-US" dirty="0"/>
              <a:t>：</a:t>
            </a:r>
            <a:endParaRPr lang="en-US" dirty="0"/>
          </a:p>
          <a:p>
            <a:pPr lvl="2"/>
            <a:r>
              <a:rPr lang="en-US" dirty="0"/>
              <a:t>reciprocal rank</a:t>
            </a:r>
            <a:r>
              <a:rPr lang="zh-CN" altLang="en-US" dirty="0"/>
              <a:t>是指第一个正确答案的排名的倒数。</a:t>
            </a:r>
            <a:r>
              <a:rPr lang="en-US" dirty="0"/>
              <a:t>MRR</a:t>
            </a:r>
            <a:r>
              <a:rPr lang="zh-CN" altLang="en-US" dirty="0"/>
              <a:t>是指多个查询语句的排名倒数的均值。该指标只关心第一个结果。</a:t>
            </a:r>
            <a:endParaRPr lang="en-US" altLang="zh-CN" dirty="0"/>
          </a:p>
          <a:p>
            <a:pPr lvl="2"/>
            <a:r>
              <a:rPr lang="en-US" dirty="0"/>
              <a:t>                                    </a:t>
            </a:r>
            <a:r>
              <a:rPr lang="en-US" dirty="0" smtClean="0"/>
              <a:t>        </a:t>
            </a:r>
            <a:r>
              <a:rPr lang="zh-CN" altLang="en-US" dirty="0" smtClean="0"/>
              <a:t>其</a:t>
            </a:r>
            <a:r>
              <a:rPr lang="zh-CN" altLang="en-US" dirty="0"/>
              <a:t>中</a:t>
            </a:r>
            <a:r>
              <a:rPr lang="en-US" altLang="zh-CN" dirty="0" err="1"/>
              <a:t>ranki</a:t>
            </a:r>
            <a:r>
              <a:rPr lang="zh-CN" altLang="en-US" dirty="0"/>
              <a:t> 表示第</a:t>
            </a:r>
            <a:r>
              <a:rPr lang="en-US" altLang="zh-CN" dirty="0" err="1"/>
              <a:t>i</a:t>
            </a:r>
            <a:r>
              <a:rPr lang="zh-CN" altLang="en-US" dirty="0"/>
              <a:t>个查询语句的第一个正确答案的排名。</a:t>
            </a:r>
            <a:endParaRPr lang="en-US" altLang="zh-CN" dirty="0"/>
          </a:p>
          <a:p>
            <a:pPr lvl="1"/>
            <a:endParaRPr lang="en-US" dirty="0"/>
          </a:p>
        </p:txBody>
      </p:sp>
      <p:pic>
        <p:nvPicPr>
          <p:cNvPr id="8" name="Picture 7" descr="https://images2018.cnblogs.com/blog/818082/201807/818082-20180714163214963-207390902.png"/>
          <p:cNvPicPr/>
          <p:nvPr/>
        </p:nvPicPr>
        <p:blipFill>
          <a:blip r:embed="rId2">
            <a:extLst>
              <a:ext uri="{28A0092B-C50C-407E-A947-70E740481C1C}">
                <a14:useLocalDpi xmlns:a14="http://schemas.microsoft.com/office/drawing/2010/main" val="0"/>
              </a:ext>
            </a:extLst>
          </a:blip>
          <a:srcRect/>
          <a:stretch>
            <a:fillRect/>
          </a:stretch>
        </p:blipFill>
        <p:spPr bwMode="auto">
          <a:xfrm>
            <a:off x="2115535" y="5905485"/>
            <a:ext cx="2214418" cy="572770"/>
          </a:xfrm>
          <a:prstGeom prst="rect">
            <a:avLst/>
          </a:prstGeom>
          <a:noFill/>
          <a:ln>
            <a:noFill/>
          </a:ln>
        </p:spPr>
      </p:pic>
    </p:spTree>
    <p:extLst>
      <p:ext uri="{BB962C8B-B14F-4D97-AF65-F5344CB8AC3E}">
        <p14:creationId xmlns:p14="http://schemas.microsoft.com/office/powerpoint/2010/main" val="349282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815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44706"/>
            <a:ext cx="10515600" cy="5192281"/>
          </a:xfrm>
        </p:spPr>
        <p:txBody>
          <a:bodyPr>
            <a:normAutofit fontScale="92500" lnSpcReduction="10000"/>
          </a:bodyPr>
          <a:lstStyle/>
          <a:p>
            <a:pPr lvl="1"/>
            <a:r>
              <a:rPr lang="zh-CN" altLang="en-US" dirty="0"/>
              <a:t>准确率和召回率</a:t>
            </a:r>
            <a:r>
              <a:rPr lang="zh-CN" altLang="en-US" dirty="0" smtClean="0"/>
              <a:t>：</a:t>
            </a:r>
            <a:endParaRPr lang="en-US" altLang="zh-CN" dirty="0" smtClean="0"/>
          </a:p>
          <a:p>
            <a:pPr lvl="2"/>
            <a:r>
              <a:rPr lang="zh-CN" altLang="en-US" dirty="0"/>
              <a:t>对用户</a:t>
            </a:r>
            <a:r>
              <a:rPr lang="en-US" dirty="0"/>
              <a:t>u</a:t>
            </a:r>
            <a:r>
              <a:rPr lang="zh-CN" altLang="en-US" dirty="0"/>
              <a:t>推荐</a:t>
            </a:r>
            <a:r>
              <a:rPr lang="en-US" dirty="0"/>
              <a:t>N</a:t>
            </a:r>
            <a:r>
              <a:rPr lang="zh-CN" altLang="en-US" dirty="0"/>
              <a:t>个物品（记为</a:t>
            </a:r>
            <a:r>
              <a:rPr lang="en-US" dirty="0"/>
              <a:t>R(u</a:t>
            </a:r>
            <a:r>
              <a:rPr lang="en-US" dirty="0" smtClean="0"/>
              <a:t>)</a:t>
            </a:r>
            <a:r>
              <a:rPr lang="zh-CN" altLang="en-US" dirty="0" smtClean="0"/>
              <a:t>），令</a:t>
            </a:r>
            <a:r>
              <a:rPr lang="zh-CN" altLang="en-US" dirty="0"/>
              <a:t>用户</a:t>
            </a:r>
            <a:r>
              <a:rPr lang="en-US" dirty="0"/>
              <a:t>u</a:t>
            </a:r>
            <a:r>
              <a:rPr lang="zh-CN" altLang="en-US" dirty="0"/>
              <a:t>在测试集上喜欢的物品集合为</a:t>
            </a:r>
            <a:r>
              <a:rPr lang="en-US" dirty="0"/>
              <a:t>T(u)</a:t>
            </a:r>
            <a:r>
              <a:rPr lang="zh-CN" altLang="en-US" dirty="0"/>
              <a:t>，然后可以通过准确率</a:t>
            </a:r>
            <a:r>
              <a:rPr lang="en-US" dirty="0"/>
              <a:t>/</a:t>
            </a:r>
            <a:r>
              <a:rPr lang="zh-CN" altLang="en-US" dirty="0"/>
              <a:t>召回率评测推荐算法的精度</a:t>
            </a:r>
            <a:r>
              <a:rPr lang="zh-CN" altLang="en-US" dirty="0" smtClean="0"/>
              <a:t>：</a:t>
            </a:r>
            <a:endParaRPr lang="en-US" altLang="zh-CN" dirty="0" smtClean="0"/>
          </a:p>
          <a:p>
            <a:pPr lvl="1"/>
            <a:endParaRPr lang="en-US" altLang="zh-CN" dirty="0"/>
          </a:p>
          <a:p>
            <a:pPr lvl="1"/>
            <a:endParaRPr lang="en-US" altLang="zh-CN" dirty="0" smtClean="0"/>
          </a:p>
          <a:p>
            <a:pPr lvl="1"/>
            <a:endParaRPr lang="en-US" dirty="0" smtClean="0"/>
          </a:p>
          <a:p>
            <a:pPr lvl="1"/>
            <a:r>
              <a:rPr lang="en-US" dirty="0" smtClean="0"/>
              <a:t>NDCG(</a:t>
            </a:r>
            <a:r>
              <a:rPr lang="en-US" b="1" dirty="0" smtClean="0"/>
              <a:t>Normalized</a:t>
            </a:r>
            <a:r>
              <a:rPr lang="en-US" b="1" dirty="0"/>
              <a:t> Discounted Cumulative Gain</a:t>
            </a:r>
            <a:r>
              <a:rPr lang="en-US" dirty="0"/>
              <a:t>)</a:t>
            </a:r>
            <a:r>
              <a:rPr lang="zh-CN" altLang="en-US" dirty="0" smtClean="0"/>
              <a:t>：</a:t>
            </a:r>
            <a:endParaRPr lang="en-US" altLang="zh-CN" dirty="0" smtClean="0"/>
          </a:p>
          <a:p>
            <a:endParaRPr lang="en-US" dirty="0"/>
          </a:p>
          <a:p>
            <a:endParaRPr lang="en-US" dirty="0" smtClean="0"/>
          </a:p>
          <a:p>
            <a:pPr lvl="2"/>
            <a:r>
              <a:rPr lang="zh-CN" altLang="en-US" dirty="0"/>
              <a:t>其</a:t>
            </a:r>
            <a:r>
              <a:rPr lang="zh-CN" altLang="en-US" dirty="0" smtClean="0"/>
              <a:t>中</a:t>
            </a:r>
            <a:r>
              <a:rPr lang="en-US" altLang="zh-CN" dirty="0" err="1" smtClean="0"/>
              <a:t>reli</a:t>
            </a:r>
            <a:r>
              <a:rPr lang="zh-CN" altLang="en-US" dirty="0" smtClean="0"/>
              <a:t>表</a:t>
            </a:r>
            <a:r>
              <a:rPr lang="zh-CN" altLang="en-US" dirty="0"/>
              <a:t>示第</a:t>
            </a:r>
            <a:r>
              <a:rPr lang="en-US" altLang="zh-CN" dirty="0" err="1"/>
              <a:t>i</a:t>
            </a:r>
            <a:r>
              <a:rPr lang="zh-CN" altLang="en-US" dirty="0"/>
              <a:t>个搜索</a:t>
            </a:r>
            <a:r>
              <a:rPr lang="en-US" altLang="zh-CN" dirty="0"/>
              <a:t>/</a:t>
            </a:r>
            <a:r>
              <a:rPr lang="zh-CN" altLang="en-US" dirty="0"/>
              <a:t>推荐结果的相关度等级，如：</a:t>
            </a:r>
            <a:r>
              <a:rPr lang="en-US" altLang="zh-CN" dirty="0"/>
              <a:t>2</a:t>
            </a:r>
            <a:r>
              <a:rPr lang="zh-CN" altLang="en-US" dirty="0"/>
              <a:t>表示非常相关，</a:t>
            </a:r>
            <a:r>
              <a:rPr lang="en-US" altLang="zh-CN" dirty="0"/>
              <a:t>1</a:t>
            </a:r>
            <a:r>
              <a:rPr lang="zh-CN" altLang="en-US" dirty="0"/>
              <a:t>表示相关，</a:t>
            </a:r>
            <a:r>
              <a:rPr lang="en-US" altLang="zh-CN" dirty="0"/>
              <a:t>0</a:t>
            </a:r>
            <a:r>
              <a:rPr lang="zh-CN" altLang="en-US" dirty="0"/>
              <a:t>表示无关，</a:t>
            </a:r>
            <a:r>
              <a:rPr lang="en-US" altLang="zh-CN" dirty="0"/>
              <a:t>-1</a:t>
            </a:r>
            <a:r>
              <a:rPr lang="zh-CN" altLang="en-US" dirty="0"/>
              <a:t>表示垃圾文件。</a:t>
            </a:r>
          </a:p>
          <a:p>
            <a:pPr lvl="2"/>
            <a:r>
              <a:rPr lang="zh-CN" altLang="en-US" dirty="0" smtClean="0"/>
              <a:t>其</a:t>
            </a:r>
            <a:r>
              <a:rPr lang="zh-CN" altLang="en-US" dirty="0"/>
              <a:t>中 </a:t>
            </a:r>
            <a:r>
              <a:rPr lang="en-US" altLang="zh-CN" dirty="0"/>
              <a:t>|REL| </a:t>
            </a:r>
            <a:r>
              <a:rPr lang="zh-CN" altLang="en-US" dirty="0"/>
              <a:t>表示：结果按照相关性从大到小的顺序排序，取前</a:t>
            </a:r>
            <a:r>
              <a:rPr lang="en-US" altLang="zh-CN" dirty="0"/>
              <a:t>p</a:t>
            </a:r>
            <a:r>
              <a:rPr lang="zh-CN" altLang="en-US" dirty="0"/>
              <a:t>个文档组成的集合。也就是按照最优的方式对结果进行排序。</a:t>
            </a:r>
          </a:p>
          <a:p>
            <a:pPr lvl="2"/>
            <a:r>
              <a:rPr lang="zh-CN" altLang="en-US" dirty="0"/>
              <a:t>由于</a:t>
            </a:r>
            <a:r>
              <a:rPr lang="en-US" altLang="zh-CN" dirty="0" err="1"/>
              <a:t>rel</a:t>
            </a:r>
            <a:r>
              <a:rPr lang="zh-CN" altLang="en-US" dirty="0"/>
              <a:t>需要离线定义相关度程度，比较复杂；因此为了简化公式，不同的实现可能有差别，比如</a:t>
            </a:r>
            <a:r>
              <a:rPr lang="en-US" altLang="zh-CN" dirty="0"/>
              <a:t>AWS</a:t>
            </a:r>
            <a:r>
              <a:rPr lang="zh-CN" altLang="en-US" dirty="0"/>
              <a:t>的</a:t>
            </a:r>
            <a:r>
              <a:rPr lang="en-US" altLang="zh-CN" dirty="0"/>
              <a:t>personalization</a:t>
            </a:r>
            <a:r>
              <a:rPr lang="zh-CN" altLang="en-US" dirty="0"/>
              <a:t>的</a:t>
            </a:r>
            <a:r>
              <a:rPr lang="en-US" altLang="zh-CN" dirty="0"/>
              <a:t>NDCG</a:t>
            </a:r>
            <a:r>
              <a:rPr lang="zh-CN" altLang="en-US" dirty="0"/>
              <a:t>的实现（</a:t>
            </a:r>
            <a:r>
              <a:rPr lang="en-US" altLang="zh-CN" dirty="0"/>
              <a:t>https://docs.aws.amazon.com/personalize/latest/dg/working-with-training-metrics.html</a:t>
            </a:r>
            <a:r>
              <a:rPr lang="zh-CN" altLang="en-US" dirty="0"/>
              <a:t>）。</a:t>
            </a:r>
          </a:p>
          <a:p>
            <a:endParaRPr lang="en-US" dirty="0"/>
          </a:p>
          <a:p>
            <a:pPr lvl="1"/>
            <a:endParaRPr lang="en-US" altLang="zh-CN" dirty="0" smtClean="0"/>
          </a:p>
          <a:p>
            <a:pPr lvl="1"/>
            <a:endParaRPr lang="en-US" dirty="0"/>
          </a:p>
        </p:txBody>
      </p:sp>
      <p:pic>
        <p:nvPicPr>
          <p:cNvPr id="4" name="Picture 3" descr="https://images2018.cnblogs.com/blog/818082/201807/818082-20180714151539916-9051146.png"/>
          <p:cNvPicPr/>
          <p:nvPr/>
        </p:nvPicPr>
        <p:blipFill>
          <a:blip r:embed="rId2">
            <a:extLst>
              <a:ext uri="{28A0092B-C50C-407E-A947-70E740481C1C}">
                <a14:useLocalDpi xmlns:a14="http://schemas.microsoft.com/office/drawing/2010/main" val="0"/>
              </a:ext>
            </a:extLst>
          </a:blip>
          <a:srcRect/>
          <a:stretch>
            <a:fillRect/>
          </a:stretch>
        </p:blipFill>
        <p:spPr bwMode="auto">
          <a:xfrm>
            <a:off x="3617727" y="2318782"/>
            <a:ext cx="2156913" cy="853742"/>
          </a:xfrm>
          <a:prstGeom prst="rect">
            <a:avLst/>
          </a:prstGeom>
          <a:noFill/>
          <a:ln>
            <a:noFill/>
          </a:ln>
        </p:spPr>
      </p:pic>
      <p:pic>
        <p:nvPicPr>
          <p:cNvPr id="5" name="Picture 4" descr="https://images2018.cnblogs.com/blog/818082/201807/818082-20180714151553811-157192323.png"/>
          <p:cNvPicPr/>
          <p:nvPr/>
        </p:nvPicPr>
        <p:blipFill>
          <a:blip r:embed="rId3">
            <a:extLst>
              <a:ext uri="{28A0092B-C50C-407E-A947-70E740481C1C}">
                <a14:useLocalDpi xmlns:a14="http://schemas.microsoft.com/office/drawing/2010/main" val="0"/>
              </a:ext>
            </a:extLst>
          </a:blip>
          <a:srcRect/>
          <a:stretch>
            <a:fillRect/>
          </a:stretch>
        </p:blipFill>
        <p:spPr bwMode="auto">
          <a:xfrm>
            <a:off x="7069723" y="2318782"/>
            <a:ext cx="2220086" cy="853742"/>
          </a:xfrm>
          <a:prstGeom prst="rect">
            <a:avLst/>
          </a:prstGeom>
          <a:noFill/>
          <a:ln>
            <a:noFill/>
          </a:ln>
        </p:spPr>
      </p:pic>
      <p:pic>
        <p:nvPicPr>
          <p:cNvPr id="6" name="Picture 5" descr="https://images2018.cnblogs.com/blog/818082/201807/818082-20180714161510722-2010593068.png"/>
          <p:cNvPicPr/>
          <p:nvPr/>
        </p:nvPicPr>
        <p:blipFill>
          <a:blip r:embed="rId4">
            <a:extLst>
              <a:ext uri="{28A0092B-C50C-407E-A947-70E740481C1C}">
                <a14:useLocalDpi xmlns:a14="http://schemas.microsoft.com/office/drawing/2010/main" val="0"/>
              </a:ext>
            </a:extLst>
          </a:blip>
          <a:srcRect/>
          <a:stretch>
            <a:fillRect/>
          </a:stretch>
        </p:blipFill>
        <p:spPr bwMode="auto">
          <a:xfrm>
            <a:off x="2181422" y="3606836"/>
            <a:ext cx="1900555" cy="668020"/>
          </a:xfrm>
          <a:prstGeom prst="rect">
            <a:avLst/>
          </a:prstGeom>
          <a:noFill/>
          <a:ln>
            <a:noFill/>
          </a:ln>
        </p:spPr>
      </p:pic>
      <p:pic>
        <p:nvPicPr>
          <p:cNvPr id="7" name="Picture 6" descr="https://images2018.cnblogs.com/blog/818082/201807/818082-20180714161431962-254253731.png"/>
          <p:cNvPicPr/>
          <p:nvPr/>
        </p:nvPicPr>
        <p:blipFill>
          <a:blip r:embed="rId5">
            <a:extLst>
              <a:ext uri="{28A0092B-C50C-407E-A947-70E740481C1C}">
                <a14:useLocalDpi xmlns:a14="http://schemas.microsoft.com/office/drawing/2010/main" val="0"/>
              </a:ext>
            </a:extLst>
          </a:blip>
          <a:srcRect/>
          <a:stretch>
            <a:fillRect/>
          </a:stretch>
        </p:blipFill>
        <p:spPr bwMode="auto">
          <a:xfrm>
            <a:off x="4696183" y="3548290"/>
            <a:ext cx="2337435" cy="787400"/>
          </a:xfrm>
          <a:prstGeom prst="rect">
            <a:avLst/>
          </a:prstGeom>
          <a:noFill/>
          <a:ln>
            <a:noFill/>
          </a:ln>
        </p:spPr>
      </p:pic>
      <p:pic>
        <p:nvPicPr>
          <p:cNvPr id="8" name="Picture 7" descr="https://images2018.cnblogs.com/blog/818082/201807/818082-20180714161236198-1673038789.png"/>
          <p:cNvPicPr/>
          <p:nvPr/>
        </p:nvPicPr>
        <p:blipFill>
          <a:blip r:embed="rId6">
            <a:extLst>
              <a:ext uri="{28A0092B-C50C-407E-A947-70E740481C1C}">
                <a14:useLocalDpi xmlns:a14="http://schemas.microsoft.com/office/drawing/2010/main" val="0"/>
              </a:ext>
            </a:extLst>
          </a:blip>
          <a:srcRect/>
          <a:stretch>
            <a:fillRect/>
          </a:stretch>
        </p:blipFill>
        <p:spPr bwMode="auto">
          <a:xfrm>
            <a:off x="7229654" y="3608251"/>
            <a:ext cx="3928110" cy="739775"/>
          </a:xfrm>
          <a:prstGeom prst="rect">
            <a:avLst/>
          </a:prstGeom>
          <a:noFill/>
          <a:ln>
            <a:noFill/>
          </a:ln>
        </p:spPr>
      </p:pic>
    </p:spTree>
    <p:extLst>
      <p:ext uri="{BB962C8B-B14F-4D97-AF65-F5344CB8AC3E}">
        <p14:creationId xmlns:p14="http://schemas.microsoft.com/office/powerpoint/2010/main" val="118450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47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46698"/>
            <a:ext cx="10515600" cy="5036981"/>
          </a:xfrm>
        </p:spPr>
        <p:txBody>
          <a:bodyPr>
            <a:normAutofit fontScale="92500"/>
          </a:bodyPr>
          <a:lstStyle/>
          <a:p>
            <a:pPr lvl="1"/>
            <a:r>
              <a:rPr lang="en-US" b="1" dirty="0" smtClean="0"/>
              <a:t>MAP(Mean </a:t>
            </a:r>
            <a:r>
              <a:rPr lang="en-US" b="1" dirty="0"/>
              <a:t>average precision)</a:t>
            </a:r>
            <a:r>
              <a:rPr lang="zh-CN" altLang="en-US" b="1" dirty="0" smtClean="0"/>
              <a:t>：</a:t>
            </a:r>
            <a:endParaRPr lang="en-US" altLang="zh-CN" b="1" dirty="0" smtClean="0"/>
          </a:p>
          <a:p>
            <a:pPr lvl="2"/>
            <a:endParaRPr lang="en-US" altLang="zh-CN" dirty="0" smtClean="0"/>
          </a:p>
          <a:p>
            <a:pPr lvl="2"/>
            <a:endParaRPr lang="en-US" altLang="zh-CN" dirty="0"/>
          </a:p>
          <a:p>
            <a:pPr lvl="2"/>
            <a:endParaRPr lang="en-US" altLang="zh-CN" dirty="0" smtClean="0"/>
          </a:p>
          <a:p>
            <a:pPr lvl="2"/>
            <a:r>
              <a:rPr lang="zh-CN" altLang="en-US" dirty="0" smtClean="0"/>
              <a:t>其</a:t>
            </a:r>
            <a:r>
              <a:rPr lang="zh-CN" altLang="en-US" dirty="0"/>
              <a:t>中</a:t>
            </a:r>
            <a:r>
              <a:rPr lang="en-US" dirty="0"/>
              <a:t>Q</a:t>
            </a:r>
            <a:r>
              <a:rPr lang="zh-CN" altLang="en-US" dirty="0"/>
              <a:t>表示一共</a:t>
            </a:r>
            <a:r>
              <a:rPr lang="en-US" dirty="0"/>
              <a:t>Q</a:t>
            </a:r>
            <a:r>
              <a:rPr lang="zh-CN" altLang="en-US" dirty="0"/>
              <a:t>个查询</a:t>
            </a:r>
            <a:r>
              <a:rPr lang="zh-CN" altLang="en-US" dirty="0" smtClean="0"/>
              <a:t>。其</a:t>
            </a:r>
            <a:r>
              <a:rPr lang="zh-CN" altLang="en-US" dirty="0"/>
              <a:t>中</a:t>
            </a:r>
            <a:r>
              <a:rPr lang="en-US" dirty="0"/>
              <a:t>R</a:t>
            </a:r>
            <a:r>
              <a:rPr lang="zh-CN" altLang="en-US" dirty="0"/>
              <a:t>表示结果中相关文档的总个数；</a:t>
            </a:r>
            <a:r>
              <a:rPr lang="en-US" dirty="0"/>
              <a:t>position(r)</a:t>
            </a:r>
            <a:r>
              <a:rPr lang="zh-CN" altLang="en-US" dirty="0"/>
              <a:t>表示结果列表从前往后看，第</a:t>
            </a:r>
            <a:r>
              <a:rPr lang="en-US" dirty="0"/>
              <a:t>r</a:t>
            </a:r>
            <a:r>
              <a:rPr lang="zh-CN" altLang="en-US" dirty="0"/>
              <a:t>个相关文档在列表中的位置。比如有三个相关文档，位置分别为</a:t>
            </a:r>
            <a:r>
              <a:rPr lang="en-US" dirty="0"/>
              <a:t>1</a:t>
            </a:r>
            <a:r>
              <a:rPr lang="zh-CN" altLang="en-US" dirty="0"/>
              <a:t>、</a:t>
            </a:r>
            <a:r>
              <a:rPr lang="en-US" dirty="0"/>
              <a:t>3</a:t>
            </a:r>
            <a:r>
              <a:rPr lang="zh-CN" altLang="en-US" dirty="0"/>
              <a:t>、</a:t>
            </a:r>
            <a:r>
              <a:rPr lang="en-US" dirty="0"/>
              <a:t>6</a:t>
            </a:r>
            <a:r>
              <a:rPr lang="zh-CN" altLang="en-US" dirty="0"/>
              <a:t>，那么</a:t>
            </a:r>
            <a:r>
              <a:rPr lang="en-US" dirty="0" err="1"/>
              <a:t>AveP</a:t>
            </a:r>
            <a:r>
              <a:rPr lang="en-US" dirty="0"/>
              <a:t>=1/3×(1/1+2/3+3/6)</a:t>
            </a:r>
            <a:r>
              <a:rPr lang="zh-CN" altLang="en-US" dirty="0"/>
              <a:t>。</a:t>
            </a:r>
            <a:endParaRPr lang="en-US" dirty="0"/>
          </a:p>
          <a:p>
            <a:r>
              <a:rPr lang="en-US" dirty="0"/>
              <a:t>AWS</a:t>
            </a:r>
            <a:r>
              <a:rPr lang="zh-CN" altLang="en-US" dirty="0"/>
              <a:t>的</a:t>
            </a:r>
            <a:r>
              <a:rPr lang="en-US" dirty="0"/>
              <a:t>Personalization</a:t>
            </a:r>
            <a:r>
              <a:rPr lang="zh-CN" altLang="en-US" dirty="0"/>
              <a:t>支持的评估指标是：</a:t>
            </a:r>
            <a:r>
              <a:rPr lang="en-US" b="1" dirty="0"/>
              <a:t>coverage</a:t>
            </a:r>
            <a:r>
              <a:rPr lang="zh-CN" altLang="en-US" dirty="0" smtClean="0"/>
              <a:t>，</a:t>
            </a:r>
            <a:r>
              <a:rPr lang="en-US" b="1" dirty="0"/>
              <a:t> </a:t>
            </a:r>
            <a:r>
              <a:rPr lang="en-US" b="1" dirty="0" err="1" smtClean="0"/>
              <a:t>precision_at_K</a:t>
            </a:r>
            <a:r>
              <a:rPr lang="zh-CN" altLang="en-US" b="1" dirty="0" smtClean="0"/>
              <a:t>，</a:t>
            </a:r>
            <a:r>
              <a:rPr lang="en-US" b="1" dirty="0" smtClean="0"/>
              <a:t> mean_reciprocal_rank_at_25</a:t>
            </a:r>
            <a:r>
              <a:rPr lang="zh-CN" altLang="en-US" dirty="0"/>
              <a:t>，</a:t>
            </a:r>
            <a:r>
              <a:rPr lang="en-US" b="1" dirty="0" err="1" smtClean="0"/>
              <a:t>normalized_discounted_cumulative_gain_at_K</a:t>
            </a:r>
            <a:r>
              <a:rPr lang="zh-CN" altLang="en-US" dirty="0" smtClean="0"/>
              <a:t>。</a:t>
            </a:r>
            <a:r>
              <a:rPr lang="zh-CN" altLang="en-US" dirty="0"/>
              <a:t>他们的含义和上面提到的差不多。具体他们的计算方式可以参考</a:t>
            </a:r>
            <a:r>
              <a:rPr lang="en-US" dirty="0"/>
              <a:t>AWS</a:t>
            </a:r>
            <a:r>
              <a:rPr lang="zh-CN" altLang="en-US" dirty="0"/>
              <a:t>官网。</a:t>
            </a:r>
            <a:endParaRPr lang="en-US" dirty="0"/>
          </a:p>
          <a:p>
            <a:r>
              <a:rPr lang="en-US" dirty="0" smtClean="0"/>
              <a:t>AWS</a:t>
            </a:r>
            <a:r>
              <a:rPr lang="zh-CN" altLang="en-US" dirty="0"/>
              <a:t>的</a:t>
            </a:r>
            <a:r>
              <a:rPr lang="en-US" dirty="0"/>
              <a:t>Personalization</a:t>
            </a:r>
            <a:r>
              <a:rPr lang="zh-CN" altLang="en-US" dirty="0"/>
              <a:t>在评估模型中使用了上面的多个指</a:t>
            </a:r>
            <a:r>
              <a:rPr lang="zh-CN" altLang="en-US" dirty="0" smtClean="0"/>
              <a:t>标，</a:t>
            </a:r>
            <a:r>
              <a:rPr lang="zh-CN" altLang="en-US" dirty="0"/>
              <a:t>使用</a:t>
            </a:r>
            <a:r>
              <a:rPr lang="zh-CN" altLang="en-US" dirty="0" smtClean="0"/>
              <a:t>者需要根</a:t>
            </a:r>
            <a:r>
              <a:rPr lang="zh-CN" altLang="en-US" dirty="0"/>
              <a:t>据具体的业务场景综合选择这些指标的组合来最终选定适合的模型。这个也是当前在做推荐系统中常用的一种线下模型评估思路。</a:t>
            </a:r>
            <a:endParaRPr lang="en-US" dirty="0"/>
          </a:p>
          <a:p>
            <a:endParaRPr lang="en-US" dirty="0"/>
          </a:p>
          <a:p>
            <a:endParaRPr lang="en-US" dirty="0"/>
          </a:p>
        </p:txBody>
      </p:sp>
      <p:pic>
        <p:nvPicPr>
          <p:cNvPr id="8" name="Picture 7" descr="https://images2018.cnblogs.com/blog/818082/201807/818082-20180714154511225-1653942614.png"/>
          <p:cNvPicPr/>
          <p:nvPr/>
        </p:nvPicPr>
        <p:blipFill>
          <a:blip r:embed="rId3">
            <a:extLst>
              <a:ext uri="{28A0092B-C50C-407E-A947-70E740481C1C}">
                <a14:useLocalDpi xmlns:a14="http://schemas.microsoft.com/office/drawing/2010/main" val="0"/>
              </a:ext>
            </a:extLst>
          </a:blip>
          <a:srcRect/>
          <a:stretch>
            <a:fillRect/>
          </a:stretch>
        </p:blipFill>
        <p:spPr bwMode="auto">
          <a:xfrm>
            <a:off x="2047341" y="2021142"/>
            <a:ext cx="1892300" cy="612140"/>
          </a:xfrm>
          <a:prstGeom prst="rect">
            <a:avLst/>
          </a:prstGeom>
          <a:noFill/>
          <a:ln>
            <a:noFill/>
          </a:ln>
        </p:spPr>
      </p:pic>
      <p:pic>
        <p:nvPicPr>
          <p:cNvPr id="9" name="Picture 8" descr="https://images2018.cnblogs.com/blog/818082/201807/818082-20180714154126637-37686820.png"/>
          <p:cNvPicPr/>
          <p:nvPr/>
        </p:nvPicPr>
        <p:blipFill>
          <a:blip r:embed="rId4">
            <a:extLst>
              <a:ext uri="{28A0092B-C50C-407E-A947-70E740481C1C}">
                <a14:useLocalDpi xmlns:a14="http://schemas.microsoft.com/office/drawing/2010/main" val="0"/>
              </a:ext>
            </a:extLst>
          </a:blip>
          <a:srcRect/>
          <a:stretch>
            <a:fillRect/>
          </a:stretch>
        </p:blipFill>
        <p:spPr bwMode="auto">
          <a:xfrm>
            <a:off x="4823244" y="2019361"/>
            <a:ext cx="2003425" cy="564515"/>
          </a:xfrm>
          <a:prstGeom prst="rect">
            <a:avLst/>
          </a:prstGeom>
          <a:noFill/>
          <a:ln>
            <a:noFill/>
          </a:ln>
        </p:spPr>
      </p:pic>
    </p:spTree>
    <p:extLst>
      <p:ext uri="{BB962C8B-B14F-4D97-AF65-F5344CB8AC3E}">
        <p14:creationId xmlns:p14="http://schemas.microsoft.com/office/powerpoint/2010/main" val="341311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zh-CN" altLang="en-US" dirty="0" smtClean="0"/>
              <a:t>常用的推荐方法</a:t>
            </a:r>
            <a:endParaRPr lang="en-US" dirty="0"/>
          </a:p>
        </p:txBody>
      </p:sp>
      <p:sp>
        <p:nvSpPr>
          <p:cNvPr id="3" name="Content Placeholder 2"/>
          <p:cNvSpPr>
            <a:spLocks noGrp="1"/>
          </p:cNvSpPr>
          <p:nvPr>
            <p:ph idx="1"/>
          </p:nvPr>
        </p:nvSpPr>
        <p:spPr>
          <a:xfrm>
            <a:off x="838200" y="1579419"/>
            <a:ext cx="10515600" cy="5181600"/>
          </a:xfrm>
        </p:spPr>
        <p:txBody>
          <a:bodyPr>
            <a:normAutofit lnSpcReduction="10000"/>
          </a:bodyPr>
          <a:lstStyle/>
          <a:p>
            <a:r>
              <a:rPr lang="zh-CN" altLang="en-US" dirty="0" smtClean="0"/>
              <a:t>基于热门的</a:t>
            </a:r>
            <a:r>
              <a:rPr lang="en-US" altLang="zh-CN" dirty="0" err="1" smtClean="0"/>
              <a:t>TopN</a:t>
            </a:r>
            <a:r>
              <a:rPr lang="zh-CN" altLang="en-US" dirty="0" smtClean="0"/>
              <a:t>推荐：</a:t>
            </a:r>
            <a:endParaRPr lang="en-US" altLang="zh-CN" dirty="0" smtClean="0"/>
          </a:p>
          <a:p>
            <a:pPr lvl="1"/>
            <a:r>
              <a:rPr lang="zh-CN" altLang="en-US" dirty="0"/>
              <a:t>统</a:t>
            </a:r>
            <a:r>
              <a:rPr lang="zh-CN" altLang="en-US" dirty="0" smtClean="0"/>
              <a:t>计一段时间内同质的所有</a:t>
            </a:r>
            <a:r>
              <a:rPr lang="en-US" altLang="zh-CN" dirty="0" smtClean="0"/>
              <a:t>Item</a:t>
            </a:r>
            <a:r>
              <a:rPr lang="zh-CN" altLang="en-US" dirty="0" smtClean="0"/>
              <a:t>的评价次数以及该</a:t>
            </a:r>
            <a:r>
              <a:rPr lang="en-US" altLang="zh-CN" dirty="0" smtClean="0"/>
              <a:t>Item</a:t>
            </a:r>
            <a:r>
              <a:rPr lang="zh-CN" altLang="en-US" dirty="0" smtClean="0"/>
              <a:t>的平均评分，根据评分来进行排序。（异质的</a:t>
            </a:r>
            <a:r>
              <a:rPr lang="en-US" altLang="zh-CN" dirty="0" smtClean="0"/>
              <a:t>Item</a:t>
            </a:r>
            <a:r>
              <a:rPr lang="zh-CN" altLang="en-US" dirty="0" smtClean="0"/>
              <a:t>排序没有任何意义）</a:t>
            </a:r>
            <a:endParaRPr lang="en-US" altLang="zh-CN" dirty="0" smtClean="0"/>
          </a:p>
          <a:p>
            <a:pPr lvl="2"/>
            <a:r>
              <a:rPr lang="zh-CN" altLang="en-US" dirty="0"/>
              <a:t>国</a:t>
            </a:r>
            <a:r>
              <a:rPr lang="zh-CN" altLang="en-US" dirty="0" smtClean="0"/>
              <a:t>内的豆瓣电影使用了该方法。</a:t>
            </a:r>
            <a:endParaRPr lang="en-US" altLang="zh-CN" dirty="0" smtClean="0"/>
          </a:p>
          <a:p>
            <a:pPr lvl="1"/>
            <a:r>
              <a:rPr lang="zh-CN" altLang="en-US" dirty="0"/>
              <a:t>由</a:t>
            </a:r>
            <a:r>
              <a:rPr lang="zh-CN" altLang="en-US" dirty="0" smtClean="0"/>
              <a:t>于不同</a:t>
            </a:r>
            <a:r>
              <a:rPr lang="en-US" altLang="zh-CN" dirty="0" smtClean="0"/>
              <a:t>Item</a:t>
            </a:r>
            <a:r>
              <a:rPr lang="zh-CN" altLang="en-US" dirty="0" smtClean="0"/>
              <a:t>的评价次数可能差别很大，直接基于平均评分来排序效果不好。为了公平起见，采用加权的评分更合理：</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2"/>
            <a:r>
              <a:rPr lang="en-US" altLang="zh-CN" dirty="0" smtClean="0"/>
              <a:t>v</a:t>
            </a:r>
            <a:r>
              <a:rPr lang="zh-CN" altLang="en-US" dirty="0" smtClean="0"/>
              <a:t>是某</a:t>
            </a:r>
            <a:r>
              <a:rPr lang="en-US" altLang="zh-CN" dirty="0" smtClean="0"/>
              <a:t>Item</a:t>
            </a:r>
            <a:r>
              <a:rPr lang="zh-CN" altLang="en-US" dirty="0" smtClean="0"/>
              <a:t>参与评分的用户的个数</a:t>
            </a:r>
          </a:p>
          <a:p>
            <a:pPr lvl="2"/>
            <a:r>
              <a:rPr lang="en-US" altLang="zh-CN" dirty="0" smtClean="0"/>
              <a:t>m</a:t>
            </a:r>
            <a:r>
              <a:rPr lang="zh-CN" altLang="en-US" dirty="0" smtClean="0"/>
              <a:t>是筛选的评分用户阈值，即如果某个</a:t>
            </a:r>
            <a:r>
              <a:rPr lang="en-US" altLang="zh-CN" dirty="0" smtClean="0"/>
              <a:t>item</a:t>
            </a:r>
            <a:r>
              <a:rPr lang="zh-CN" altLang="en-US" dirty="0" smtClean="0"/>
              <a:t>评分的个数低于阈值则该</a:t>
            </a:r>
            <a:r>
              <a:rPr lang="en-US" altLang="zh-CN" dirty="0" smtClean="0"/>
              <a:t>item</a:t>
            </a:r>
            <a:r>
              <a:rPr lang="zh-CN" altLang="en-US" dirty="0" smtClean="0"/>
              <a:t>将被忽略（可以采用评分个数分位数来决定该阈值）</a:t>
            </a:r>
          </a:p>
          <a:p>
            <a:pPr lvl="2"/>
            <a:r>
              <a:rPr lang="en-US" altLang="zh-CN" dirty="0" smtClean="0"/>
              <a:t>R</a:t>
            </a:r>
            <a:r>
              <a:rPr lang="zh-CN" altLang="en-US" dirty="0" smtClean="0"/>
              <a:t>是该</a:t>
            </a:r>
            <a:r>
              <a:rPr lang="en-US" altLang="zh-CN" dirty="0" smtClean="0"/>
              <a:t>item</a:t>
            </a:r>
            <a:r>
              <a:rPr lang="zh-CN" altLang="en-US" dirty="0" smtClean="0"/>
              <a:t>的评分均分</a:t>
            </a:r>
          </a:p>
          <a:p>
            <a:pPr lvl="2"/>
            <a:r>
              <a:rPr lang="en-US" altLang="zh-CN" dirty="0" smtClean="0"/>
              <a:t>C</a:t>
            </a:r>
            <a:r>
              <a:rPr lang="zh-CN" altLang="en-US" dirty="0" smtClean="0"/>
              <a:t>是所有</a:t>
            </a:r>
            <a:r>
              <a:rPr lang="en-US" altLang="zh-CN" dirty="0" smtClean="0"/>
              <a:t>item</a:t>
            </a:r>
            <a:r>
              <a:rPr lang="zh-CN" altLang="en-US" dirty="0" smtClean="0"/>
              <a:t>的平均分</a:t>
            </a:r>
            <a:endParaRPr lang="en-US" altLang="zh-CN" dirty="0" smtClean="0"/>
          </a:p>
          <a:p>
            <a:pPr lvl="1"/>
            <a:endParaRPr lang="en-US" altLang="zh-CN" dirty="0" smtClean="0"/>
          </a:p>
          <a:p>
            <a:pPr lvl="2"/>
            <a:endParaRPr lang="en-US" altLang="zh-CN" dirty="0" smtClean="0"/>
          </a:p>
        </p:txBody>
      </p:sp>
      <p:pic>
        <p:nvPicPr>
          <p:cNvPr id="4" name="Picture 3"/>
          <p:cNvPicPr>
            <a:picLocks noChangeAspect="1"/>
          </p:cNvPicPr>
          <p:nvPr/>
        </p:nvPicPr>
        <p:blipFill>
          <a:blip r:embed="rId3"/>
          <a:stretch>
            <a:fillRect/>
          </a:stretch>
        </p:blipFill>
        <p:spPr>
          <a:xfrm>
            <a:off x="2181110" y="3687845"/>
            <a:ext cx="7580397" cy="1276040"/>
          </a:xfrm>
          <a:prstGeom prst="rect">
            <a:avLst/>
          </a:prstGeom>
        </p:spPr>
      </p:pic>
    </p:spTree>
    <p:extLst>
      <p:ext uri="{BB962C8B-B14F-4D97-AF65-F5344CB8AC3E}">
        <p14:creationId xmlns:p14="http://schemas.microsoft.com/office/powerpoint/2010/main" val="94980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19603</TotalTime>
  <Words>13841</Words>
  <Application>Microsoft Office PowerPoint</Application>
  <PresentationFormat>Widescreen</PresentationFormat>
  <Paragraphs>514</Paragraphs>
  <Slides>48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等线</vt:lpstr>
      <vt:lpstr>等线 Light</vt:lpstr>
      <vt:lpstr>Arial</vt:lpstr>
      <vt:lpstr>Calibri</vt:lpstr>
      <vt:lpstr>Calibri Light</vt:lpstr>
      <vt:lpstr>Office Theme</vt:lpstr>
      <vt:lpstr>推荐系统介绍</vt:lpstr>
      <vt:lpstr>议程</vt:lpstr>
      <vt:lpstr>推荐系统简介</vt:lpstr>
      <vt:lpstr>推荐系统常见概念</vt:lpstr>
      <vt:lpstr>Continue……</vt:lpstr>
      <vt:lpstr>推荐系统中常用的评价指标</vt:lpstr>
      <vt:lpstr>Continue….</vt:lpstr>
      <vt:lpstr>Continue….</vt:lpstr>
      <vt:lpstr>常用的推荐方法</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个性化TopN推荐方法</vt:lpstr>
      <vt:lpstr>Continue……</vt:lpstr>
      <vt:lpstr>Continue…..</vt:lpstr>
      <vt:lpstr>Continue……..</vt:lpstr>
      <vt:lpstr>Continue……</vt:lpstr>
      <vt:lpstr>Continue…..</vt:lpstr>
      <vt:lpstr>Continue…..</vt:lpstr>
      <vt:lpstr>个性化TopN推荐方法的模型后处理阶段</vt:lpstr>
      <vt:lpstr>Continue…..</vt:lpstr>
      <vt:lpstr>个性化推荐系统的冷启动问题</vt:lpstr>
      <vt:lpstr>Continue…..</vt:lpstr>
      <vt:lpstr>Continue…..</vt:lpstr>
      <vt:lpstr>Netflix个性化推荐系统中使用的ML模型（2012）</vt:lpstr>
      <vt:lpstr>Continue…..</vt:lpstr>
      <vt:lpstr>Netflix个性化推荐方法（2015年）</vt:lpstr>
      <vt:lpstr>Continue….</vt:lpstr>
      <vt:lpstr>Continue…..</vt:lpstr>
      <vt:lpstr>Continue…..</vt:lpstr>
      <vt:lpstr>Continue…..</vt:lpstr>
      <vt:lpstr>个性化推荐系统架构</vt:lpstr>
      <vt:lpstr>Continue……</vt:lpstr>
      <vt:lpstr>Netflix的个性化推荐系统架构(2013年)</vt:lpstr>
      <vt:lpstr>Continue…..</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Personalize service介绍</dc:title>
  <dc:creator>Liang, Yuhui</dc:creator>
  <cp:lastModifiedBy>Liang, Yuhui</cp:lastModifiedBy>
  <cp:revision>898</cp:revision>
  <dcterms:created xsi:type="dcterms:W3CDTF">2019-06-28T02:26:27Z</dcterms:created>
  <dcterms:modified xsi:type="dcterms:W3CDTF">2021-01-15T12:36:34Z</dcterms:modified>
</cp:coreProperties>
</file>