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6" r:id="rId3"/>
    <p:sldId id="257" r:id="rId4"/>
    <p:sldId id="296" r:id="rId5"/>
    <p:sldId id="297" r:id="rId6"/>
    <p:sldId id="264" r:id="rId7"/>
    <p:sldId id="258" r:id="rId8"/>
    <p:sldId id="284" r:id="rId9"/>
    <p:sldId id="285" r:id="rId10"/>
    <p:sldId id="280" r:id="rId11"/>
    <p:sldId id="281" r:id="rId12"/>
    <p:sldId id="282" r:id="rId13"/>
    <p:sldId id="259" r:id="rId14"/>
    <p:sldId id="262" r:id="rId15"/>
    <p:sldId id="260" r:id="rId16"/>
    <p:sldId id="261" r:id="rId17"/>
    <p:sldId id="283" r:id="rId18"/>
    <p:sldId id="263" r:id="rId19"/>
    <p:sldId id="265" r:id="rId20"/>
    <p:sldId id="266" r:id="rId21"/>
    <p:sldId id="269" r:id="rId22"/>
    <p:sldId id="271" r:id="rId23"/>
    <p:sldId id="270" r:id="rId24"/>
    <p:sldId id="267" r:id="rId25"/>
    <p:sldId id="277" r:id="rId26"/>
    <p:sldId id="298" r:id="rId27"/>
    <p:sldId id="274" r:id="rId28"/>
    <p:sldId id="275" r:id="rId29"/>
    <p:sldId id="276" r:id="rId30"/>
    <p:sldId id="288" r:id="rId31"/>
    <p:sldId id="299" r:id="rId32"/>
    <p:sldId id="289" r:id="rId33"/>
    <p:sldId id="290" r:id="rId34"/>
    <p:sldId id="287"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15" autoAdjust="0"/>
  </p:normalViewPr>
  <p:slideViewPr>
    <p:cSldViewPr snapToGrid="0">
      <p:cViewPr varScale="1">
        <p:scale>
          <a:sx n="52" d="100"/>
          <a:sy n="52" d="100"/>
        </p:scale>
        <p:origin x="14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C9B51-5DC4-43B7-BDA3-B42EBAF847C5}"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0A0D4-02FD-42EC-A679-7FA5C6B7ADFB}" type="slidenum">
              <a:rPr lang="en-US" smtClean="0"/>
              <a:t>‹#›</a:t>
            </a:fld>
            <a:endParaRPr lang="en-US"/>
          </a:p>
        </p:txBody>
      </p:sp>
    </p:spTree>
    <p:extLst>
      <p:ext uri="{BB962C8B-B14F-4D97-AF65-F5344CB8AC3E}">
        <p14:creationId xmlns:p14="http://schemas.microsoft.com/office/powerpoint/2010/main" val="68979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facebook.github.io/prophet/docs/non-daily_data.html#data-with-regular-gap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yimg.com/ge/labs/v2/uploads/kdd2015.pdf%203.3"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如何深入理解时间序列分析中的平稳性：</a:t>
            </a:r>
            <a:r>
              <a:rPr lang="en-US" altLang="zh-CN" dirty="0" smtClean="0"/>
              <a:t>https://www.zhihu.com/question/21982358</a:t>
            </a:r>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3</a:t>
            </a:fld>
            <a:endParaRPr lang="en-US"/>
          </a:p>
        </p:txBody>
      </p:sp>
    </p:spTree>
    <p:extLst>
      <p:ext uri="{BB962C8B-B14F-4D97-AF65-F5344CB8AC3E}">
        <p14:creationId xmlns:p14="http://schemas.microsoft.com/office/powerpoint/2010/main" val="1964864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a:t>
            </a:r>
            <a:r>
              <a:rPr lang="en-US" altLang="zh-CN" dirty="0" smtClean="0"/>
              <a:t>MA</a:t>
            </a:r>
            <a:r>
              <a:rPr lang="zh-CN" altLang="en-US" dirty="0" smtClean="0"/>
              <a:t>的使用场景（</a:t>
            </a:r>
            <a:r>
              <a:rPr lang="zh-CN" altLang="en-US" b="1" dirty="0" smtClean="0"/>
              <a:t>推荐</a:t>
            </a:r>
            <a:r>
              <a:rPr lang="zh-CN" altLang="en-US" dirty="0" smtClean="0"/>
              <a:t>）：</a:t>
            </a:r>
            <a:r>
              <a:rPr lang="en-US" altLang="zh-CN" dirty="0" smtClean="0"/>
              <a:t>https://machinelearningmastery.com/moving-average-smoothing-for-time-series-forecasting-python/</a:t>
            </a:r>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17</a:t>
            </a:fld>
            <a:endParaRPr lang="en-US"/>
          </a:p>
        </p:txBody>
      </p:sp>
    </p:spTree>
    <p:extLst>
      <p:ext uri="{BB962C8B-B14F-4D97-AF65-F5344CB8AC3E}">
        <p14:creationId xmlns:p14="http://schemas.microsoft.com/office/powerpoint/2010/main" val="2256049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ARIMA</a:t>
            </a:r>
            <a:r>
              <a:rPr lang="zh-CN" altLang="en-US" dirty="0" smtClean="0"/>
              <a:t>模型的解释（</a:t>
            </a:r>
            <a:r>
              <a:rPr lang="zh-CN" altLang="en-US" b="1" dirty="0" smtClean="0"/>
              <a:t>推荐</a:t>
            </a:r>
            <a:r>
              <a:rPr lang="zh-CN" altLang="en-US" dirty="0" smtClean="0"/>
              <a:t>）：</a:t>
            </a:r>
            <a:r>
              <a:rPr lang="en-US" dirty="0" smtClean="0"/>
              <a:t>https://www.cnblogs.com/bradleon/p/6827109.html</a:t>
            </a:r>
          </a:p>
          <a:p>
            <a:endParaRPr lang="en-US" dirty="0" smtClean="0"/>
          </a:p>
          <a:p>
            <a:r>
              <a:rPr lang="zh-CN" altLang="en-US" dirty="0" smtClean="0"/>
              <a:t>样例代码：</a:t>
            </a:r>
            <a:r>
              <a:rPr lang="en-US" altLang="zh-CN" dirty="0" smtClean="0"/>
              <a:t>https://github.com/aarshayj/Analytics_Vidhya/blob/master/Articles/Time_Series_Analysis/Time_Series_AirPassenger.ipynb</a:t>
            </a:r>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20</a:t>
            </a:fld>
            <a:endParaRPr lang="en-US"/>
          </a:p>
        </p:txBody>
      </p:sp>
    </p:spTree>
    <p:extLst>
      <p:ext uri="{BB962C8B-B14F-4D97-AF65-F5344CB8AC3E}">
        <p14:creationId xmlns:p14="http://schemas.microsoft.com/office/powerpoint/2010/main" val="2511496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关于截尾与拖尾的概念可以参考：</a:t>
            </a:r>
            <a:r>
              <a:rPr lang="en-US" altLang="zh-CN" dirty="0" smtClean="0"/>
              <a:t>https://cloud.tencent.com/developer/article/1369037</a:t>
            </a:r>
          </a:p>
          <a:p>
            <a:endParaRPr lang="en-US" dirty="0" smtClean="0"/>
          </a:p>
          <a:p>
            <a:r>
              <a:rPr lang="zh-CN" altLang="en-US" dirty="0" smtClean="0"/>
              <a:t>拖尾可以简单理解为在某阶</a:t>
            </a:r>
            <a:r>
              <a:rPr lang="en-US" altLang="zh-CN" dirty="0" smtClean="0"/>
              <a:t>lag</a:t>
            </a:r>
            <a:r>
              <a:rPr lang="zh-CN" altLang="en-US" dirty="0" smtClean="0"/>
              <a:t>后逐渐减为</a:t>
            </a:r>
            <a:r>
              <a:rPr lang="en-US" altLang="zh-CN" dirty="0" smtClean="0"/>
              <a:t>0</a:t>
            </a:r>
            <a:r>
              <a:rPr lang="zh-CN" altLang="en-US" dirty="0" smtClean="0"/>
              <a:t>；截尾可以简单理解为在某阶</a:t>
            </a:r>
            <a:r>
              <a:rPr lang="en-US" altLang="zh-CN" dirty="0" smtClean="0"/>
              <a:t>lag</a:t>
            </a:r>
            <a:r>
              <a:rPr lang="zh-CN" altLang="en-US" dirty="0" smtClean="0"/>
              <a:t>后突然减为</a:t>
            </a:r>
            <a:r>
              <a:rPr lang="en-US" altLang="zh-CN" dirty="0" smtClean="0"/>
              <a:t>0</a:t>
            </a:r>
            <a:r>
              <a:rPr lang="zh-CN" altLang="en-US" dirty="0" smtClean="0"/>
              <a:t>。</a:t>
            </a:r>
            <a:endParaRPr lang="en-US" altLang="zh-CN" dirty="0" smtClean="0"/>
          </a:p>
          <a:p>
            <a:endParaRPr lang="en-US" dirty="0" smtClean="0"/>
          </a:p>
          <a:p>
            <a:r>
              <a:rPr lang="zh-CN" altLang="en-US" dirty="0" smtClean="0"/>
              <a:t>关于如何确定</a:t>
            </a:r>
            <a:r>
              <a:rPr lang="en-US" altLang="zh-CN" dirty="0" smtClean="0"/>
              <a:t>p</a:t>
            </a:r>
            <a:r>
              <a:rPr lang="zh-CN" altLang="en-US" dirty="0" smtClean="0"/>
              <a:t>和</a:t>
            </a:r>
            <a:r>
              <a:rPr lang="en-US" altLang="zh-CN" dirty="0" smtClean="0"/>
              <a:t>q</a:t>
            </a:r>
            <a:r>
              <a:rPr lang="zh-CN" altLang="en-US" dirty="0" smtClean="0"/>
              <a:t>请参考：</a:t>
            </a:r>
            <a:r>
              <a:rPr lang="en-US" altLang="zh-CN" dirty="0" smtClean="0"/>
              <a:t>https://www.analyticsvidhya.com/blog/2016/02/time-series-forecasting-codes-python/</a:t>
            </a:r>
          </a:p>
          <a:p>
            <a:r>
              <a:rPr lang="zh-CN" altLang="en-US" dirty="0" smtClean="0"/>
              <a:t>上面对应的中文版本是：</a:t>
            </a:r>
            <a:r>
              <a:rPr lang="en-US" altLang="zh-CN" dirty="0" smtClean="0"/>
              <a:t>https://www.cnblogs.com/bradleon/p/6832867.html</a:t>
            </a:r>
            <a:r>
              <a:rPr lang="zh-CN" altLang="en-US" baseline="0" dirty="0" smtClean="0"/>
              <a:t> </a:t>
            </a:r>
            <a:endParaRPr lang="en-US" altLang="zh-CN" baseline="0" dirty="0" smtClean="0"/>
          </a:p>
          <a:p>
            <a:r>
              <a:rPr lang="zh-CN" altLang="en-US" baseline="0" dirty="0" smtClean="0"/>
              <a:t>注意上面中文版本在解释如何选择</a:t>
            </a:r>
            <a:r>
              <a:rPr lang="en-US" altLang="zh-CN" baseline="0" dirty="0" smtClean="0"/>
              <a:t>p</a:t>
            </a:r>
            <a:r>
              <a:rPr lang="zh-CN" altLang="en-US" baseline="0" dirty="0" smtClean="0"/>
              <a:t>和</a:t>
            </a:r>
            <a:r>
              <a:rPr lang="en-US" altLang="zh-CN" baseline="0" dirty="0" smtClean="0"/>
              <a:t>q</a:t>
            </a:r>
            <a:r>
              <a:rPr lang="zh-CN" altLang="en-US" baseline="0" dirty="0" smtClean="0"/>
              <a:t>的时候有笔误，应该是根据</a:t>
            </a:r>
            <a:r>
              <a:rPr lang="en-US" altLang="zh-CN" baseline="0" dirty="0" smtClean="0"/>
              <a:t>PACF</a:t>
            </a:r>
            <a:r>
              <a:rPr lang="zh-CN" altLang="en-US" baseline="0" dirty="0" smtClean="0"/>
              <a:t>来选择</a:t>
            </a:r>
            <a:r>
              <a:rPr lang="en-US" altLang="zh-CN" baseline="0" dirty="0" smtClean="0"/>
              <a:t>p</a:t>
            </a:r>
            <a:r>
              <a:rPr lang="zh-CN" altLang="en-US" baseline="0" dirty="0" smtClean="0"/>
              <a:t>，根据</a:t>
            </a:r>
            <a:r>
              <a:rPr lang="en-US" altLang="zh-CN" baseline="0" dirty="0" smtClean="0"/>
              <a:t>ACF</a:t>
            </a:r>
            <a:r>
              <a:rPr lang="zh-CN" altLang="en-US" baseline="0" dirty="0" smtClean="0"/>
              <a:t>来选择</a:t>
            </a:r>
            <a:r>
              <a:rPr lang="en-US" altLang="zh-CN" baseline="0" dirty="0" smtClean="0"/>
              <a:t>q</a:t>
            </a:r>
            <a:r>
              <a:rPr lang="zh-CN" altLang="en-US" baseline="0" dirty="0" smtClean="0"/>
              <a:t>。作者写反了，从英文博客中能看到正确的解释。</a:t>
            </a:r>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23</a:t>
            </a:fld>
            <a:endParaRPr lang="en-US"/>
          </a:p>
        </p:txBody>
      </p:sp>
    </p:spTree>
    <p:extLst>
      <p:ext uri="{BB962C8B-B14F-4D97-AF65-F5344CB8AC3E}">
        <p14:creationId xmlns:p14="http://schemas.microsoft.com/office/powerpoint/2010/main" val="346519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ARIMA</a:t>
            </a:r>
            <a:r>
              <a:rPr lang="zh-CN" altLang="en-US" dirty="0" smtClean="0"/>
              <a:t>建模参考：</a:t>
            </a:r>
            <a:r>
              <a:rPr lang="en-US" altLang="zh-CN" dirty="0" smtClean="0"/>
              <a:t>https://blog.csdn.net/weixin_41988628/article/details/83149849</a:t>
            </a:r>
          </a:p>
          <a:p>
            <a:r>
              <a:rPr lang="en-US" altLang="zh-CN" dirty="0" smtClean="0"/>
              <a:t>https://cloud.tencent.com/developer/article/1369037</a:t>
            </a:r>
          </a:p>
          <a:p>
            <a:endParaRPr lang="en-US" altLang="zh-CN" dirty="0" smtClean="0"/>
          </a:p>
          <a:p>
            <a:endParaRPr lang="en-US" altLang="zh-CN" dirty="0" smtClean="0"/>
          </a:p>
          <a:p>
            <a:r>
              <a:rPr lang="zh-CN" altLang="en-US" b="1" dirty="0" smtClean="0"/>
              <a:t>为什么模型拟合的残差最好为白噪声？</a:t>
            </a:r>
            <a:r>
              <a:rPr lang="zh-CN" altLang="en-US" dirty="0" smtClean="0"/>
              <a:t/>
            </a:r>
            <a:br>
              <a:rPr lang="zh-CN" altLang="en-US" dirty="0" smtClean="0"/>
            </a:br>
            <a:r>
              <a:rPr lang="zh-CN" altLang="en-US" u="sng" dirty="0" smtClean="0"/>
              <a:t>得到白噪声序列，就说明时间序列中有用的信息已经被提取完毕了，剩下的全是随机扰动，是无法预测和使用的，残差序列如果通过了白噪声检验，则建模就可以终止了，因为没有信息可以继续提取。如果残差不是白噪声，就说明残差中还有有用的信息，需要修改模型或者进一步提取</a:t>
            </a:r>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24</a:t>
            </a:fld>
            <a:endParaRPr lang="en-US"/>
          </a:p>
        </p:txBody>
      </p:sp>
    </p:spTree>
    <p:extLst>
      <p:ext uri="{BB962C8B-B14F-4D97-AF65-F5344CB8AC3E}">
        <p14:creationId xmlns:p14="http://schemas.microsoft.com/office/powerpoint/2010/main" val="3692288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SARIMAX</a:t>
            </a:r>
            <a:r>
              <a:rPr lang="zh-CN" altLang="en-US" dirty="0" smtClean="0"/>
              <a:t>介绍：</a:t>
            </a:r>
            <a:r>
              <a:rPr lang="en-US" altLang="zh-CN" dirty="0" smtClean="0"/>
              <a:t>http://www.statsmodels.org/stable/examples/notebooks/generated/statespace_sarimax_stata.html</a:t>
            </a:r>
          </a:p>
          <a:p>
            <a:r>
              <a:rPr lang="en-US" altLang="zh-CN" dirty="0" smtClean="0"/>
              <a:t>SARIMAX</a:t>
            </a:r>
            <a:r>
              <a:rPr lang="zh-CN" altLang="en-US" dirty="0" smtClean="0"/>
              <a:t>处理缺失值（参考）：</a:t>
            </a:r>
            <a:r>
              <a:rPr lang="en-US" dirty="0" smtClean="0"/>
              <a:t>http://www.statsmodels.org/stable/examples/notebooks/generated/statespace_sarimax_internet.html</a:t>
            </a:r>
          </a:p>
          <a:p>
            <a:r>
              <a:rPr lang="en-US" dirty="0" smtClean="0"/>
              <a:t>VARMAX</a:t>
            </a:r>
            <a:r>
              <a:rPr lang="zh-CN" altLang="en-US" dirty="0" smtClean="0"/>
              <a:t>介绍（参考）：</a:t>
            </a:r>
            <a:r>
              <a:rPr lang="en-US" dirty="0" smtClean="0"/>
              <a:t>http://www.statsmodels.org/stable/examples/notebooks/generated/statespace_varmax.html</a:t>
            </a:r>
          </a:p>
          <a:p>
            <a:endParaRPr lang="en-US" dirty="0" smtClean="0"/>
          </a:p>
          <a:p>
            <a:r>
              <a:rPr lang="zh-CN" altLang="en-US" dirty="0" smtClean="0"/>
              <a:t>关于外生变量可以参考（外生变量的</a:t>
            </a:r>
            <a:r>
              <a:rPr lang="en-US" altLang="zh-CN" dirty="0" smtClean="0"/>
              <a:t>shape</a:t>
            </a:r>
            <a:r>
              <a:rPr lang="zh-CN" altLang="en-US" dirty="0" smtClean="0"/>
              <a:t>是</a:t>
            </a:r>
            <a:r>
              <a:rPr lang="en-US" altLang="zh-CN" dirty="0" err="1" smtClean="0"/>
              <a:t>nobjects</a:t>
            </a:r>
            <a:r>
              <a:rPr lang="zh-CN" altLang="en-US" dirty="0" smtClean="0"/>
              <a:t>*</a:t>
            </a:r>
            <a:r>
              <a:rPr lang="en-US" altLang="zh-CN" dirty="0" smtClean="0"/>
              <a:t>k, </a:t>
            </a:r>
            <a:r>
              <a:rPr lang="en-US" altLang="zh-CN" dirty="0" err="1" smtClean="0"/>
              <a:t>nobjects</a:t>
            </a:r>
            <a:r>
              <a:rPr lang="zh-CN" altLang="en-US" dirty="0" smtClean="0"/>
              <a:t>是目标变量数据点的数量，</a:t>
            </a:r>
            <a:r>
              <a:rPr lang="en-US" altLang="zh-CN" dirty="0" smtClean="0"/>
              <a:t>k</a:t>
            </a:r>
            <a:r>
              <a:rPr lang="zh-CN" altLang="en-US" dirty="0" smtClean="0"/>
              <a:t>表示</a:t>
            </a:r>
            <a:r>
              <a:rPr lang="en-US" altLang="zh-CN" dirty="0" smtClean="0"/>
              <a:t>k</a:t>
            </a:r>
            <a:r>
              <a:rPr lang="zh-CN" altLang="en-US" dirty="0" smtClean="0"/>
              <a:t>个外生变量，外生变量既可以是随时间变化的，也可以与时间无关）：</a:t>
            </a:r>
            <a:r>
              <a:rPr lang="en-US" altLang="zh-CN" dirty="0" smtClean="0"/>
              <a:t>http://blog.rexking6.top/2018/12/29/%E6%97%B6%E9%97%B4%E5%BA%8F%E5%88%97%E3%80%81ARIMA%E5%8F%8A%E5%85%B6%E8%A1%8D%E7%94%9F/</a:t>
            </a:r>
          </a:p>
          <a:p>
            <a:r>
              <a:rPr lang="en-US" dirty="0" smtClean="0"/>
              <a:t>http://barnesanalytics.com/analyzing-multivariate-time-series-using-arimax-in-python-with-statsmodels</a:t>
            </a:r>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25</a:t>
            </a:fld>
            <a:endParaRPr lang="en-US"/>
          </a:p>
        </p:txBody>
      </p:sp>
    </p:spTree>
    <p:extLst>
      <p:ext uri="{BB962C8B-B14F-4D97-AF65-F5344CB8AC3E}">
        <p14:creationId xmlns:p14="http://schemas.microsoft.com/office/powerpoint/2010/main" val="720664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https://www.zhihu.com/question/56585493</a:t>
            </a:r>
          </a:p>
          <a:p>
            <a:r>
              <a:rPr lang="en-US" dirty="0" smtClean="0"/>
              <a:t>https://zhuanlan.zhihu.com/p/52330017</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27</a:t>
            </a:fld>
            <a:endParaRPr lang="en-US"/>
          </a:p>
        </p:txBody>
      </p:sp>
    </p:spTree>
    <p:extLst>
      <p:ext uri="{BB962C8B-B14F-4D97-AF65-F5344CB8AC3E}">
        <p14:creationId xmlns:p14="http://schemas.microsoft.com/office/powerpoint/2010/main" val="1553755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对于有规律的数据缺失的</a:t>
            </a:r>
            <a:r>
              <a:rPr lang="en-US" altLang="zh-CN" dirty="0" smtClean="0"/>
              <a:t>Prophet</a:t>
            </a:r>
            <a:r>
              <a:rPr lang="zh-CN" altLang="en-US" dirty="0" smtClean="0"/>
              <a:t>的处理，请参考：</a:t>
            </a:r>
            <a:r>
              <a:rPr lang="en-US" sz="1200" u="sng" kern="1200" dirty="0" smtClean="0">
                <a:solidFill>
                  <a:schemeClr val="tx1"/>
                </a:solidFill>
                <a:effectLst/>
                <a:latin typeface="+mn-lt"/>
                <a:ea typeface="+mn-ea"/>
                <a:cs typeface="+mn-cs"/>
                <a:hlinkClick r:id="rId3"/>
              </a:rPr>
              <a:t>https://facebook.github.io/prophet/docs/non-daily_data.html#data-with-regular-gaps</a:t>
            </a:r>
            <a:endParaRPr lang="en-US" sz="1200" u="sng" kern="1200" dirty="0" smtClean="0">
              <a:solidFill>
                <a:schemeClr val="tx1"/>
              </a:solidFill>
              <a:effectLst/>
              <a:latin typeface="+mn-lt"/>
              <a:ea typeface="+mn-ea"/>
              <a:cs typeface="+mn-cs"/>
            </a:endParaRPr>
          </a:p>
          <a:p>
            <a:r>
              <a:rPr lang="zh-CN" altLang="en-US" dirty="0" smtClean="0"/>
              <a:t>时间序列模型</a:t>
            </a:r>
            <a:r>
              <a:rPr lang="en-US" altLang="zh-CN" dirty="0" smtClean="0"/>
              <a:t>Prophet</a:t>
            </a:r>
            <a:r>
              <a:rPr lang="zh-CN" altLang="en-US" dirty="0" smtClean="0"/>
              <a:t>使用详细讲解：</a:t>
            </a:r>
            <a:r>
              <a:rPr lang="en-US" altLang="zh-CN" dirty="0" smtClean="0"/>
              <a:t>https://blog.csdn.net/anshuai_aw1/article/details/83412058</a:t>
            </a:r>
          </a:p>
          <a:p>
            <a:endParaRPr lang="en-US" dirty="0" smtClean="0"/>
          </a:p>
          <a:p>
            <a:endParaRPr lang="en-US" dirty="0" smtClean="0"/>
          </a:p>
          <a:p>
            <a:r>
              <a:rPr lang="zh-CN" altLang="en-US" dirty="0" smtClean="0"/>
              <a:t>在</a:t>
            </a:r>
            <a:r>
              <a:rPr lang="en-US" altLang="zh-CN" dirty="0" err="1" smtClean="0"/>
              <a:t>jupyter</a:t>
            </a:r>
            <a:r>
              <a:rPr lang="en-US" altLang="zh-CN" dirty="0" smtClean="0"/>
              <a:t> notebook</a:t>
            </a:r>
            <a:r>
              <a:rPr lang="zh-CN" altLang="en-US" dirty="0" smtClean="0"/>
              <a:t>中用下面的命令按照</a:t>
            </a:r>
            <a:r>
              <a:rPr lang="en-US" altLang="zh-CN" dirty="0" smtClean="0"/>
              <a:t>Prophet</a:t>
            </a:r>
            <a:r>
              <a:rPr lang="zh-CN" altLang="en-US" dirty="0" smtClean="0"/>
              <a:t>库：</a:t>
            </a:r>
            <a:endParaRPr lang="en-US" altLang="zh-CN" dirty="0" smtClean="0"/>
          </a:p>
          <a:p>
            <a:r>
              <a:rPr lang="en-US" altLang="zh-CN" dirty="0" smtClean="0"/>
              <a:t>!</a:t>
            </a:r>
            <a:r>
              <a:rPr lang="en-US" altLang="zh-CN" dirty="0" err="1" smtClean="0"/>
              <a:t>conda</a:t>
            </a:r>
            <a:r>
              <a:rPr lang="en-US" altLang="zh-CN" dirty="0" smtClean="0"/>
              <a:t> install -y -c </a:t>
            </a:r>
            <a:r>
              <a:rPr lang="en-US" altLang="zh-CN" dirty="0" err="1" smtClean="0"/>
              <a:t>conda</a:t>
            </a:r>
            <a:r>
              <a:rPr lang="en-US" altLang="zh-CN" dirty="0" smtClean="0"/>
              <a:t>-forge </a:t>
            </a:r>
            <a:r>
              <a:rPr lang="en-US" altLang="zh-CN" dirty="0" err="1" smtClean="0"/>
              <a:t>fbprophet</a:t>
            </a:r>
            <a:endParaRPr lang="en-US" altLang="zh-CN" dirty="0" smtClean="0"/>
          </a:p>
          <a:p>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D7C0A0D4-02FD-42EC-A679-7FA5C6B7ADFB}" type="slidenum">
              <a:rPr lang="en-US" smtClean="0"/>
              <a:t>28</a:t>
            </a:fld>
            <a:endParaRPr lang="en-US"/>
          </a:p>
        </p:txBody>
      </p:sp>
    </p:spTree>
    <p:extLst>
      <p:ext uri="{BB962C8B-B14F-4D97-AF65-F5344CB8AC3E}">
        <p14:creationId xmlns:p14="http://schemas.microsoft.com/office/powerpoint/2010/main" val="397041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30</a:t>
            </a:fld>
            <a:endParaRPr lang="en-US"/>
          </a:p>
        </p:txBody>
      </p:sp>
    </p:spTree>
    <p:extLst>
      <p:ext uri="{BB962C8B-B14F-4D97-AF65-F5344CB8AC3E}">
        <p14:creationId xmlns:p14="http://schemas.microsoft.com/office/powerpoint/2010/main" val="390881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关于异常检测的方法参考：</a:t>
            </a:r>
            <a:r>
              <a:rPr lang="en-US" dirty="0" smtClean="0"/>
              <a:t>https://zhuanlan.zhihu.com/p/66724210</a:t>
            </a:r>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31</a:t>
            </a:fld>
            <a:endParaRPr lang="en-US"/>
          </a:p>
        </p:txBody>
      </p:sp>
    </p:spTree>
    <p:extLst>
      <p:ext uri="{BB962C8B-B14F-4D97-AF65-F5344CB8AC3E}">
        <p14:creationId xmlns:p14="http://schemas.microsoft.com/office/powerpoint/2010/main" val="416424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34</a:t>
            </a:fld>
            <a:endParaRPr lang="en-US"/>
          </a:p>
        </p:txBody>
      </p:sp>
    </p:spTree>
    <p:extLst>
      <p:ext uri="{BB962C8B-B14F-4D97-AF65-F5344CB8AC3E}">
        <p14:creationId xmlns:p14="http://schemas.microsoft.com/office/powerpoint/2010/main" val="215103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关于时间序列预测的一个在线书籍（</a:t>
            </a:r>
            <a:r>
              <a:rPr lang="zh-CN" altLang="en-US" b="1" dirty="0" smtClean="0"/>
              <a:t>推荐</a:t>
            </a:r>
            <a:r>
              <a:rPr lang="zh-CN" altLang="en-US" dirty="0" smtClean="0"/>
              <a:t>）：</a:t>
            </a:r>
            <a:r>
              <a:rPr lang="en-US" altLang="zh-CN" dirty="0" smtClean="0"/>
              <a:t>https://otexts.com/fppcn/tspatterns.html</a:t>
            </a:r>
          </a:p>
          <a:p>
            <a:endParaRPr lang="en-US" altLang="zh-CN" dirty="0" smtClean="0"/>
          </a:p>
          <a:p>
            <a:r>
              <a:rPr lang="zh-CN" altLang="en-US" dirty="0" smtClean="0"/>
              <a:t>时间序列的形态：</a:t>
            </a:r>
            <a:endParaRPr lang="en-US" altLang="zh-CN" dirty="0" smtClean="0"/>
          </a:p>
          <a:p>
            <a:r>
              <a:rPr lang="zh-CN" altLang="en-US" dirty="0" smtClean="0"/>
              <a:t>趋势：当一个时间序列数据长期增长或者长期下降时，表示该序列有 </a:t>
            </a:r>
            <a:r>
              <a:rPr lang="zh-CN" altLang="en-US" i="1" dirty="0" smtClean="0"/>
              <a:t>趋势</a:t>
            </a:r>
            <a:r>
              <a:rPr lang="zh-CN" altLang="en-US" dirty="0" smtClean="0"/>
              <a:t> 。在某些场合，趋势代表着“转换方向”。例如从增长的趋势转换为下降趋势。</a:t>
            </a:r>
            <a:endParaRPr lang="en-US" altLang="zh-CN" dirty="0" smtClean="0"/>
          </a:p>
          <a:p>
            <a:r>
              <a:rPr lang="zh-CN" altLang="en-US" dirty="0" smtClean="0"/>
              <a:t>季节性：当时间序列中的数据受到季节性因素（例如一年的时间或者一周的时间）的影响时，表示该序列具有 </a:t>
            </a:r>
            <a:r>
              <a:rPr lang="zh-CN" altLang="en-US" i="1" dirty="0" smtClean="0"/>
              <a:t>季节性</a:t>
            </a:r>
            <a:r>
              <a:rPr lang="zh-CN" altLang="en-US" dirty="0" smtClean="0"/>
              <a:t> 。季节性总是一个已知并且固定的频率。</a:t>
            </a:r>
            <a:endParaRPr lang="en-US" altLang="zh-CN" dirty="0" smtClean="0"/>
          </a:p>
          <a:p>
            <a:r>
              <a:rPr lang="zh-CN" altLang="en-US" dirty="0" smtClean="0"/>
              <a:t>周期性： 当时间序列数据存在不固定频率的上升和下降时，表示该序列有 </a:t>
            </a:r>
            <a:r>
              <a:rPr lang="zh-CN" altLang="en-US" i="1" dirty="0" smtClean="0"/>
              <a:t>周期性</a:t>
            </a:r>
            <a:r>
              <a:rPr lang="zh-CN" altLang="en-US" dirty="0" smtClean="0"/>
              <a:t> 。这些波动经常由经济活动引起，并且与“商业周期”有关。周期波动通常至少持续两年</a:t>
            </a:r>
            <a:endParaRPr lang="en-US" altLang="zh-CN" dirty="0" smtClean="0"/>
          </a:p>
          <a:p>
            <a:endParaRPr lang="en-US" altLang="zh-CN" dirty="0" smtClean="0"/>
          </a:p>
          <a:p>
            <a:r>
              <a:rPr lang="zh-CN" altLang="en-US" dirty="0" smtClean="0"/>
              <a:t>季节性和周期，然而这两个概念是完全不同的。当数据的波动是无规律时，表示序列存在周期性；如果波动的频率不变并且与固定长度的时间段有关，表示序列存在季节性。一般而言，周期的长度较长，并且周期的波动幅度也更大。</a:t>
            </a:r>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5</a:t>
            </a:fld>
            <a:endParaRPr lang="en-US"/>
          </a:p>
        </p:txBody>
      </p:sp>
    </p:spTree>
    <p:extLst>
      <p:ext uri="{BB962C8B-B14F-4D97-AF65-F5344CB8AC3E}">
        <p14:creationId xmlns:p14="http://schemas.microsoft.com/office/powerpoint/2010/main" val="1163100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时间序列异常检测方法参考：</a:t>
            </a:r>
            <a:r>
              <a:rPr lang="en-US" altLang="zh-CN" b="0" dirty="0" smtClean="0"/>
              <a:t>https://yq.aliyun.com/articles/669164?spm=a2c4e.11153959.0.0.dcce47a20W17u3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r>
              <a:rPr lang="zh-CN" altLang="en-US" dirty="0" smtClean="0"/>
              <a:t>异常值（</a:t>
            </a:r>
            <a:r>
              <a:rPr lang="en-US" altLang="zh-CN" dirty="0" smtClean="0"/>
              <a:t>Outlier</a:t>
            </a:r>
            <a:r>
              <a:rPr lang="zh-CN" altLang="en-US" dirty="0" smtClean="0"/>
              <a:t>）</a:t>
            </a:r>
          </a:p>
          <a:p>
            <a:pPr lvl="1"/>
            <a:r>
              <a:rPr lang="zh-CN" altLang="en-US" dirty="0" smtClean="0"/>
              <a:t>给定输入时间序列</a:t>
            </a:r>
            <a:r>
              <a:rPr lang="en-US" altLang="zh-CN" dirty="0" smtClean="0"/>
              <a:t>x</a:t>
            </a:r>
            <a:r>
              <a:rPr lang="zh-CN" altLang="en-US" dirty="0" smtClean="0"/>
              <a:t>，异常值是时间戳值对</a:t>
            </a:r>
            <a:r>
              <a:rPr lang="en-US" altLang="zh-CN" dirty="0" smtClean="0"/>
              <a:t>(</a:t>
            </a:r>
            <a:r>
              <a:rPr lang="en-US" altLang="zh-CN" dirty="0" err="1" smtClean="0"/>
              <a:t>t,x_t</a:t>
            </a:r>
            <a:r>
              <a:rPr lang="en-US" altLang="zh-CN" dirty="0" smtClean="0"/>
              <a:t>)</a:t>
            </a:r>
            <a:r>
              <a:rPr lang="zh-CN" altLang="en-US" dirty="0" smtClean="0"/>
              <a:t>，其中观测值</a:t>
            </a:r>
            <a:r>
              <a:rPr lang="en-US" altLang="zh-CN" dirty="0" err="1" smtClean="0"/>
              <a:t>x_t</a:t>
            </a:r>
            <a:r>
              <a:rPr lang="zh-CN" altLang="en-US" dirty="0" smtClean="0"/>
              <a:t>与该时间序列的期望值</a:t>
            </a:r>
            <a:r>
              <a:rPr lang="en-US" altLang="zh-CN" dirty="0" smtClean="0"/>
              <a:t>(E(</a:t>
            </a:r>
            <a:r>
              <a:rPr lang="en-US" altLang="zh-CN" dirty="0" err="1" smtClean="0"/>
              <a:t>x_t</a:t>
            </a:r>
            <a:r>
              <a:rPr lang="en-US" altLang="zh-CN" dirty="0" smtClean="0"/>
              <a:t>))</a:t>
            </a:r>
            <a:r>
              <a:rPr lang="zh-CN" altLang="en-US" dirty="0" smtClean="0"/>
              <a:t>不同。</a:t>
            </a:r>
          </a:p>
          <a:p>
            <a:r>
              <a:rPr lang="zh-CN" altLang="en-US" dirty="0" smtClean="0"/>
              <a:t>波动点</a:t>
            </a:r>
            <a:r>
              <a:rPr lang="en-US" altLang="zh-CN" dirty="0" smtClean="0"/>
              <a:t>/</a:t>
            </a:r>
            <a:r>
              <a:rPr lang="zh-CN" altLang="en-US" dirty="0" smtClean="0"/>
              <a:t>变点（</a:t>
            </a:r>
            <a:r>
              <a:rPr lang="en-US" altLang="zh-CN" dirty="0" smtClean="0"/>
              <a:t>Change Point</a:t>
            </a:r>
            <a:r>
              <a:rPr lang="zh-CN" altLang="en-US" dirty="0" smtClean="0"/>
              <a:t>）</a:t>
            </a:r>
          </a:p>
          <a:p>
            <a:pPr lvl="1"/>
            <a:r>
              <a:rPr lang="zh-CN" altLang="en-US" dirty="0" smtClean="0"/>
              <a:t>给定输入时间序列</a:t>
            </a:r>
            <a:r>
              <a:rPr lang="en-US" altLang="zh-CN" dirty="0" smtClean="0"/>
              <a:t>x</a:t>
            </a:r>
            <a:r>
              <a:rPr lang="zh-CN" altLang="en-US" dirty="0" smtClean="0"/>
              <a:t>，波动点是指在某个时间</a:t>
            </a:r>
            <a:r>
              <a:rPr lang="en-US" altLang="zh-CN" dirty="0" smtClean="0"/>
              <a:t>t</a:t>
            </a:r>
            <a:r>
              <a:rPr lang="zh-CN" altLang="en-US" dirty="0" smtClean="0"/>
              <a:t>，其状态在这个时间序列上表现出与</a:t>
            </a:r>
            <a:r>
              <a:rPr lang="en-US" altLang="zh-CN" dirty="0" smtClean="0"/>
              <a:t>t</a:t>
            </a:r>
            <a:r>
              <a:rPr lang="zh-CN" altLang="en-US" dirty="0" smtClean="0"/>
              <a:t>前后的值不同的特性。</a:t>
            </a:r>
          </a:p>
          <a:p>
            <a:r>
              <a:rPr lang="zh-CN" altLang="en-US" dirty="0" smtClean="0"/>
              <a:t>断层异常（</a:t>
            </a:r>
            <a:r>
              <a:rPr lang="en-US" altLang="zh-CN" dirty="0" smtClean="0"/>
              <a:t>Breakout</a:t>
            </a:r>
            <a:r>
              <a:rPr lang="zh-CN" altLang="en-US" dirty="0" smtClean="0"/>
              <a:t>）</a:t>
            </a:r>
          </a:p>
          <a:p>
            <a:pPr lvl="1"/>
            <a:r>
              <a:rPr lang="zh-CN" altLang="en-US" dirty="0" smtClean="0"/>
              <a:t>时序系统中某一时刻的值比前一时刻的值陡增或者陡降很多。</a:t>
            </a:r>
          </a:p>
          <a:p>
            <a:r>
              <a:rPr lang="zh-CN" altLang="en-US" dirty="0" smtClean="0"/>
              <a:t>异常时间序列（</a:t>
            </a:r>
            <a:r>
              <a:rPr lang="en-US" altLang="zh-CN" dirty="0" smtClean="0"/>
              <a:t>Anomalous Time Series</a:t>
            </a:r>
            <a:r>
              <a:rPr lang="zh-CN" altLang="en-US" dirty="0" smtClean="0"/>
              <a:t>）</a:t>
            </a:r>
          </a:p>
          <a:p>
            <a:pPr lvl="1"/>
            <a:r>
              <a:rPr lang="zh-CN" altLang="en-US" dirty="0" smtClean="0"/>
              <a:t>给定一组即多条相关的时间序列</a:t>
            </a:r>
            <a:r>
              <a:rPr lang="en-US" altLang="zh-CN" dirty="0" smtClean="0"/>
              <a:t>X={</a:t>
            </a:r>
            <a:r>
              <a:rPr lang="en-US" altLang="zh-CN" dirty="0" err="1" smtClean="0"/>
              <a:t>x_i</a:t>
            </a:r>
            <a:r>
              <a:rPr lang="en-US" altLang="zh-CN" dirty="0" smtClean="0"/>
              <a:t>}</a:t>
            </a:r>
            <a:r>
              <a:rPr lang="zh-CN" altLang="en-US" dirty="0" smtClean="0"/>
              <a:t>，异常时间序列</a:t>
            </a:r>
            <a:r>
              <a:rPr lang="en-US" altLang="zh-CN" dirty="0" err="1" smtClean="0"/>
              <a:t>x_j</a:t>
            </a:r>
            <a:r>
              <a:rPr lang="zh-CN" altLang="en-US" dirty="0" smtClean="0"/>
              <a:t>也在</a:t>
            </a:r>
            <a:r>
              <a:rPr lang="en-US" altLang="zh-CN" dirty="0" smtClean="0"/>
              <a:t>X</a:t>
            </a:r>
            <a:r>
              <a:rPr lang="zh-CN" altLang="en-US" dirty="0" smtClean="0"/>
              <a:t>中，但是它与</a:t>
            </a:r>
            <a:r>
              <a:rPr lang="en-US" altLang="zh-CN" dirty="0" smtClean="0"/>
              <a:t>X</a:t>
            </a:r>
            <a:r>
              <a:rPr lang="zh-CN" altLang="en-US" dirty="0" smtClean="0"/>
              <a:t>内的大多数时间序列不一样。</a:t>
            </a:r>
            <a:endParaRPr lang="en-US" altLang="zh-CN" dirty="0" smtClean="0"/>
          </a:p>
          <a:p>
            <a:pPr lvl="1"/>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对于异常的某条时间序列的检测，</a:t>
            </a:r>
            <a:r>
              <a:rPr lang="en-US" sz="1200" kern="1200" dirty="0" smtClean="0">
                <a:solidFill>
                  <a:schemeClr val="tx1"/>
                </a:solidFill>
                <a:effectLst/>
                <a:latin typeface="+mn-lt"/>
                <a:ea typeface="+mn-ea"/>
                <a:cs typeface="+mn-cs"/>
              </a:rPr>
              <a:t>Yahoo</a:t>
            </a:r>
            <a:r>
              <a:rPr lang="zh-CN" altLang="en-US" sz="1200" kern="1200" dirty="0" smtClean="0">
                <a:solidFill>
                  <a:schemeClr val="tx1"/>
                </a:solidFill>
                <a:effectLst/>
                <a:latin typeface="+mn-lt"/>
                <a:ea typeface="+mn-ea"/>
                <a:cs typeface="+mn-cs"/>
              </a:rPr>
              <a:t>的</a:t>
            </a:r>
            <a:r>
              <a:rPr lang="en-US" sz="1200" kern="1200" dirty="0" smtClean="0">
                <a:solidFill>
                  <a:schemeClr val="tx1"/>
                </a:solidFill>
                <a:effectLst/>
                <a:latin typeface="+mn-lt"/>
                <a:ea typeface="+mn-ea"/>
                <a:cs typeface="+mn-cs"/>
              </a:rPr>
              <a:t>EGADS</a:t>
            </a:r>
            <a:r>
              <a:rPr lang="zh-CN" altLang="en-US" sz="1200" kern="1200" dirty="0" smtClean="0">
                <a:solidFill>
                  <a:schemeClr val="tx1"/>
                </a:solidFill>
                <a:effectLst/>
                <a:latin typeface="+mn-lt"/>
                <a:ea typeface="+mn-ea"/>
                <a:cs typeface="+mn-cs"/>
              </a:rPr>
              <a:t>的做法是首先提取时间序列的各种特征，然后做聚类。接着计算这条时间序列与该簇质心以及其他簇的质心的某度量值，然后与相同簇中的其他条时间序列的这些度量值比较即所谓的偏差，如果平均偏差大于某个阈值，则认为该条时间序列是异常的。（参考：</a:t>
            </a:r>
            <a:r>
              <a:rPr lang="en-US" sz="1200" u="sng" kern="1200" dirty="0" smtClean="0">
                <a:solidFill>
                  <a:schemeClr val="tx1"/>
                </a:solidFill>
                <a:effectLst/>
                <a:latin typeface="+mn-lt"/>
                <a:ea typeface="+mn-ea"/>
                <a:cs typeface="+mn-cs"/>
                <a:hlinkClick r:id="rId3"/>
              </a:rPr>
              <a:t>https://s.yimg.com/ge/labs/v2/uploads/kdd2015.pdf 3.3</a:t>
            </a:r>
            <a:r>
              <a:rPr lang="zh-CN" altLang="en-US" sz="1200" kern="1200" dirty="0" smtClean="0">
                <a:solidFill>
                  <a:schemeClr val="tx1"/>
                </a:solidFill>
                <a:effectLst/>
                <a:latin typeface="+mn-lt"/>
                <a:ea typeface="+mn-ea"/>
                <a:cs typeface="+mn-cs"/>
              </a:rPr>
              <a:t>章节）</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35</a:t>
            </a:fld>
            <a:endParaRPr lang="en-US"/>
          </a:p>
        </p:txBody>
      </p:sp>
    </p:spTree>
    <p:extLst>
      <p:ext uri="{BB962C8B-B14F-4D97-AF65-F5344CB8AC3E}">
        <p14:creationId xmlns:p14="http://schemas.microsoft.com/office/powerpoint/2010/main" val="1802187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Yahoo EGADS</a:t>
            </a:r>
            <a:r>
              <a:rPr lang="zh-CN" altLang="en-US" dirty="0" smtClean="0"/>
              <a:t>介绍参考：</a:t>
            </a:r>
            <a:r>
              <a:rPr lang="en-US" dirty="0" smtClean="0"/>
              <a:t>https://blog.csdn.net/justAStriver/article/details/76861532</a:t>
            </a:r>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36</a:t>
            </a:fld>
            <a:endParaRPr lang="en-US"/>
          </a:p>
        </p:txBody>
      </p:sp>
    </p:spTree>
    <p:extLst>
      <p:ext uri="{BB962C8B-B14F-4D97-AF65-F5344CB8AC3E}">
        <p14:creationId xmlns:p14="http://schemas.microsoft.com/office/powerpoint/2010/main" val="2975864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37</a:t>
            </a:fld>
            <a:endParaRPr lang="en-US"/>
          </a:p>
        </p:txBody>
      </p:sp>
    </p:spTree>
    <p:extLst>
      <p:ext uri="{BB962C8B-B14F-4D97-AF65-F5344CB8AC3E}">
        <p14:creationId xmlns:p14="http://schemas.microsoft.com/office/powerpoint/2010/main" val="339491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利用时间序列分解，提取出趋势项变为平稳序列后用</a:t>
            </a:r>
            <a:r>
              <a:rPr lang="en-US" altLang="zh-CN" dirty="0" smtClean="0"/>
              <a:t>ARIMA</a:t>
            </a:r>
            <a:r>
              <a:rPr lang="zh-CN" altLang="en-US" dirty="0" smtClean="0"/>
              <a:t>来建模，之后在预测的时候把</a:t>
            </a:r>
            <a:r>
              <a:rPr lang="en-US" altLang="zh-CN" dirty="0" smtClean="0"/>
              <a:t>ARIMA</a:t>
            </a:r>
            <a:r>
              <a:rPr lang="zh-CN" altLang="en-US" dirty="0" smtClean="0"/>
              <a:t>的预测结果与时间序列之前分解出的季节项之和作为结果。</a:t>
            </a:r>
            <a:r>
              <a:rPr lang="en-US" altLang="zh-CN" dirty="0" smtClean="0"/>
              <a:t>(</a:t>
            </a:r>
            <a:r>
              <a:rPr lang="zh-CN" altLang="en-US" dirty="0" smtClean="0"/>
              <a:t>这里假设季节项不随时间变化，如果季节项随时间变化比较显著，这个方法就不适用了</a:t>
            </a:r>
            <a:r>
              <a:rPr lang="en-US" altLang="zh-CN" dirty="0" smtClean="0"/>
              <a:t>) </a:t>
            </a:r>
            <a:r>
              <a:rPr lang="zh-CN" altLang="en-US" dirty="0" smtClean="0"/>
              <a:t>而残差项用来确定预测值的下届和上届。具体实现参考</a:t>
            </a:r>
            <a:r>
              <a:rPr lang="en-US" altLang="zh-CN" dirty="0" smtClean="0"/>
              <a:t>: https://zhuanlan.zhihu.com/p/50741970</a:t>
            </a:r>
          </a:p>
          <a:p>
            <a:endParaRPr lang="en-US" altLang="zh-CN" dirty="0" smtClean="0"/>
          </a:p>
          <a:p>
            <a:endParaRPr lang="en-US" altLang="zh-CN" dirty="0" smtClean="0"/>
          </a:p>
          <a:p>
            <a:r>
              <a:rPr lang="zh-CN" altLang="en-US" dirty="0" smtClean="0"/>
              <a:t>利用</a:t>
            </a:r>
            <a:r>
              <a:rPr lang="en-US" altLang="zh-CN" dirty="0" smtClean="0"/>
              <a:t>Python</a:t>
            </a:r>
            <a:r>
              <a:rPr lang="zh-CN" altLang="en-US" dirty="0" smtClean="0"/>
              <a:t>的</a:t>
            </a:r>
            <a:r>
              <a:rPr lang="en-US" altLang="zh-CN" dirty="0" err="1" smtClean="0"/>
              <a:t>statsmodels</a:t>
            </a:r>
            <a:r>
              <a:rPr lang="zh-CN" altLang="en-US" dirty="0" smtClean="0"/>
              <a:t>库来做传统时序建模的简单</a:t>
            </a:r>
            <a:r>
              <a:rPr lang="en-US" altLang="zh-CN" dirty="0" smtClean="0"/>
              <a:t>demo</a:t>
            </a:r>
            <a:r>
              <a:rPr lang="zh-CN" altLang="en-US" dirty="0" smtClean="0"/>
              <a:t>：</a:t>
            </a:r>
            <a:r>
              <a:rPr lang="en-US" altLang="zh-CN" dirty="0" smtClean="0"/>
              <a:t>https://machinelearningmastery.com/time-series-forecasting-methods-in-python-cheat-sheet/</a:t>
            </a:r>
          </a:p>
          <a:p>
            <a:endParaRPr lang="en-US" dirty="0" smtClean="0"/>
          </a:p>
          <a:p>
            <a:r>
              <a:rPr lang="en-US" altLang="zh-CN" dirty="0" smtClean="0"/>
              <a:t>NPTS</a:t>
            </a:r>
            <a:r>
              <a:rPr lang="zh-CN" altLang="en-US" dirty="0" smtClean="0"/>
              <a:t>的简单介绍：</a:t>
            </a:r>
            <a:r>
              <a:rPr lang="en-US" altLang="zh-CN" dirty="0" smtClean="0"/>
              <a:t>https://arxiv.org/pdf/1906.05264.pdf</a:t>
            </a:r>
          </a:p>
          <a:p>
            <a:endParaRPr lang="en-US" altLang="zh-CN" dirty="0" smtClean="0"/>
          </a:p>
          <a:p>
            <a:r>
              <a:rPr lang="zh-CN" altLang="en-US" dirty="0" smtClean="0"/>
              <a:t>时间序列预测常用的方法总结：</a:t>
            </a:r>
            <a:endParaRPr lang="en-US" altLang="zh-CN" dirty="0" smtClean="0"/>
          </a:p>
          <a:p>
            <a:r>
              <a:rPr lang="en-US" altLang="zh-CN" dirty="0" smtClean="0"/>
              <a:t>https://zhuanlan.zhihu.com/p/33975080</a:t>
            </a:r>
          </a:p>
          <a:p>
            <a:r>
              <a:rPr lang="en-US" altLang="zh-CN" dirty="0" smtClean="0"/>
              <a:t>https://zhuanlan.zhihu.com/p/67832773</a:t>
            </a:r>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7</a:t>
            </a:fld>
            <a:endParaRPr lang="en-US"/>
          </a:p>
        </p:txBody>
      </p:sp>
    </p:spTree>
    <p:extLst>
      <p:ext uri="{BB962C8B-B14F-4D97-AF65-F5344CB8AC3E}">
        <p14:creationId xmlns:p14="http://schemas.microsoft.com/office/powerpoint/2010/main" val="366393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抽取时间特征</a:t>
            </a:r>
            <a:r>
              <a:rPr lang="en-US" altLang="zh-CN" dirty="0" smtClean="0"/>
              <a:t>+</a:t>
            </a:r>
            <a:r>
              <a:rPr lang="zh-CN" altLang="en-US" dirty="0" smtClean="0"/>
              <a:t>其他特征</a:t>
            </a:r>
            <a:r>
              <a:rPr lang="en-US" altLang="zh-CN" dirty="0" smtClean="0"/>
              <a:t>+</a:t>
            </a:r>
            <a:r>
              <a:rPr lang="zh-CN" altLang="en-US" dirty="0" smtClean="0"/>
              <a:t>机器学习</a:t>
            </a:r>
            <a:r>
              <a:rPr lang="en-US" altLang="zh-CN" dirty="0" smtClean="0"/>
              <a:t>: https://blog.csdn.net/Houchaoqun_XMU/article/details/81462885</a:t>
            </a:r>
          </a:p>
          <a:p>
            <a:r>
              <a:rPr lang="zh-CN" altLang="en-US" dirty="0" smtClean="0"/>
              <a:t>利用</a:t>
            </a:r>
            <a:r>
              <a:rPr lang="en-US" altLang="zh-CN" dirty="0" err="1" smtClean="0"/>
              <a:t>tsfresh</a:t>
            </a:r>
            <a:r>
              <a:rPr lang="zh-CN" altLang="en-US" dirty="0" smtClean="0"/>
              <a:t>抽取时间特征：</a:t>
            </a:r>
            <a:r>
              <a:rPr lang="en-US" dirty="0" smtClean="0"/>
              <a:t>https://blog.csdn.net/Houchaoqun_XMU/article/details/82495267</a:t>
            </a:r>
          </a:p>
          <a:p>
            <a:r>
              <a:rPr lang="en-US" altLang="zh-CN" dirty="0" err="1" smtClean="0"/>
              <a:t>Tsfresh</a:t>
            </a:r>
            <a:r>
              <a:rPr lang="zh-CN" altLang="en-US" dirty="0" smtClean="0"/>
              <a:t>抽取时间特征</a:t>
            </a:r>
            <a:r>
              <a:rPr lang="en-US" altLang="zh-CN" dirty="0" smtClean="0"/>
              <a:t>demo</a:t>
            </a:r>
            <a:r>
              <a:rPr lang="zh-CN" altLang="en-US" dirty="0" smtClean="0"/>
              <a:t>：</a:t>
            </a:r>
            <a:r>
              <a:rPr lang="en-US" dirty="0" smtClean="0"/>
              <a:t>https://github.com/blue-yonder/tsfresh/blob/master/notebooks/timeseries_forecasting_basic_example.ipynb</a:t>
            </a:r>
          </a:p>
          <a:p>
            <a:r>
              <a:rPr lang="zh-CN" altLang="en-US" dirty="0" smtClean="0"/>
              <a:t>关于</a:t>
            </a:r>
            <a:r>
              <a:rPr lang="en-US" altLang="zh-CN" dirty="0" err="1" smtClean="0"/>
              <a:t>tsfresh</a:t>
            </a:r>
            <a:r>
              <a:rPr lang="zh-CN" altLang="en-US" dirty="0" smtClean="0"/>
              <a:t>提取的时间特征的介绍请参考官网：</a:t>
            </a:r>
            <a:r>
              <a:rPr lang="en-US" altLang="zh-CN" dirty="0" smtClean="0"/>
              <a:t>https://tsfresh.readthedocs.io/en/latest/api/tsfresh.feature_extraction.html</a:t>
            </a:r>
            <a:r>
              <a:rPr lang="zh-CN" altLang="en-US" dirty="0" smtClean="0"/>
              <a:t>。一个简单的中文版介绍：</a:t>
            </a:r>
            <a:r>
              <a:rPr lang="en-US" altLang="zh-CN" dirty="0" smtClean="0"/>
              <a:t>https://blog.csdn.net/xindoo/article/details/79177378</a:t>
            </a:r>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8</a:t>
            </a:fld>
            <a:endParaRPr lang="en-US"/>
          </a:p>
        </p:txBody>
      </p:sp>
    </p:spTree>
    <p:extLst>
      <p:ext uri="{BB962C8B-B14F-4D97-AF65-F5344CB8AC3E}">
        <p14:creationId xmlns:p14="http://schemas.microsoft.com/office/powerpoint/2010/main" val="218668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9</a:t>
            </a:fld>
            <a:endParaRPr lang="en-US"/>
          </a:p>
        </p:txBody>
      </p:sp>
    </p:spTree>
    <p:extLst>
      <p:ext uri="{BB962C8B-B14F-4D97-AF65-F5344CB8AC3E}">
        <p14:creationId xmlns:p14="http://schemas.microsoft.com/office/powerpoint/2010/main" val="385470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关于指数平滑法介绍：</a:t>
            </a:r>
            <a:r>
              <a:rPr lang="en-US" altLang="zh-CN" dirty="0" smtClean="0"/>
              <a:t>https://my.oschina.net/hosee/blog/1550128</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指数平滑法</a:t>
            </a:r>
            <a:r>
              <a:rPr lang="en-US" altLang="zh-CN" dirty="0" smtClean="0"/>
              <a:t>demo</a:t>
            </a:r>
            <a:r>
              <a:rPr lang="zh-CN" altLang="en-US" dirty="0" smtClean="0"/>
              <a:t>：</a:t>
            </a:r>
            <a:r>
              <a:rPr lang="en-US" altLang="zh-CN" dirty="0" smtClean="0"/>
              <a:t>https://machinelearningmastery.com/exponential-smoothing-for-time-series-forecasting-in-python/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10</a:t>
            </a:fld>
            <a:endParaRPr lang="en-US"/>
          </a:p>
        </p:txBody>
      </p:sp>
    </p:spTree>
    <p:extLst>
      <p:ext uri="{BB962C8B-B14F-4D97-AF65-F5344CB8AC3E}">
        <p14:creationId xmlns:p14="http://schemas.microsoft.com/office/powerpoint/2010/main" val="354019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如果时间序列无季节性特征且数据变动具有线性趋势，应采用布朗单一参数指数平滑法或</a:t>
            </a:r>
            <a:r>
              <a:rPr lang="en-US" altLang="zh-CN" dirty="0" smtClean="0"/>
              <a:t>Holt</a:t>
            </a:r>
            <a:r>
              <a:rPr lang="zh-CN" altLang="en-US" dirty="0" smtClean="0"/>
              <a:t>双参数指数平滑法；如果时间序列无季节性特征但数据变动具有非线性趋势，应采用布朗三次指数平滑法；如果时间序列具有季节性而数据具有线性趋势，则应采用</a:t>
            </a:r>
            <a:r>
              <a:rPr lang="en-US" altLang="zh-CN" dirty="0" smtClean="0"/>
              <a:t>Holt winter</a:t>
            </a:r>
            <a:r>
              <a:rPr lang="zh-CN" altLang="en-US" dirty="0" smtClean="0"/>
              <a:t>季节性指数平滑法。这四种方法中，仅布朗三次指数平滑法属于非线性平滑法，它具有预测曲线拐点的优势。</a:t>
            </a:r>
            <a:endParaRPr lang="en-US" dirty="0" smtClean="0"/>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11</a:t>
            </a:fld>
            <a:endParaRPr lang="en-US"/>
          </a:p>
        </p:txBody>
      </p:sp>
    </p:spTree>
    <p:extLst>
      <p:ext uri="{BB962C8B-B14F-4D97-AF65-F5344CB8AC3E}">
        <p14:creationId xmlns:p14="http://schemas.microsoft.com/office/powerpoint/2010/main" val="424202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Python</a:t>
            </a:r>
            <a:r>
              <a:rPr lang="zh-CN" altLang="en-US" dirty="0" smtClean="0"/>
              <a:t>的</a:t>
            </a:r>
            <a:r>
              <a:rPr lang="en-US" altLang="zh-CN" dirty="0" err="1" smtClean="0"/>
              <a:t>statsmodels</a:t>
            </a:r>
            <a:r>
              <a:rPr lang="zh-CN" altLang="en-US" dirty="0" smtClean="0"/>
              <a:t>库中的指数平滑模型的用法可以参考：</a:t>
            </a:r>
            <a:r>
              <a:rPr lang="en-US" altLang="zh-CN" dirty="0" smtClean="0"/>
              <a:t>https://cabbage.moe/article/49/</a:t>
            </a:r>
          </a:p>
          <a:p>
            <a:endParaRPr lang="en-US" altLang="zh-CN" dirty="0" smtClean="0"/>
          </a:p>
          <a:p>
            <a:r>
              <a:rPr lang="zh-CN" altLang="en-US" b="0" dirty="0" smtClean="0"/>
              <a:t>其中</a:t>
            </a:r>
            <a:r>
              <a:rPr lang="en-US" altLang="zh-CN" b="0" dirty="0" smtClean="0"/>
              <a:t>Holt-Winters Exponential Smoothing </a:t>
            </a:r>
            <a:r>
              <a:rPr lang="zh-CN" altLang="en-US" b="0" dirty="0" smtClean="0"/>
              <a:t>模型除了能学习的模型参数</a:t>
            </a:r>
            <a:r>
              <a:rPr lang="en-US" b="0" dirty="0" err="1" smtClean="0"/>
              <a:t>smoothing_level</a:t>
            </a:r>
            <a:r>
              <a:rPr lang="zh-CN" altLang="en-US" b="0" dirty="0" smtClean="0"/>
              <a:t>，</a:t>
            </a:r>
            <a:r>
              <a:rPr lang="en-US" b="0" dirty="0" err="1" smtClean="0"/>
              <a:t>smoothing_slope</a:t>
            </a:r>
            <a:r>
              <a:rPr lang="zh-CN" altLang="en-US" b="0" dirty="0" smtClean="0"/>
              <a:t>，</a:t>
            </a:r>
            <a:r>
              <a:rPr lang="en-US" b="0" dirty="0" err="1" smtClean="0"/>
              <a:t>smoothing_seasonal</a:t>
            </a:r>
            <a:r>
              <a:rPr lang="zh-CN" altLang="en-US" b="0" dirty="0" smtClean="0"/>
              <a:t>，</a:t>
            </a:r>
            <a:r>
              <a:rPr lang="en-US" b="0" dirty="0" err="1" smtClean="0"/>
              <a:t>damping_slope</a:t>
            </a:r>
            <a:r>
              <a:rPr lang="zh-CN" altLang="en-US" b="0" dirty="0" smtClean="0"/>
              <a:t>，其他的参数就是超参数。这些超参数的选择可以使用超参数优化比如</a:t>
            </a:r>
            <a:r>
              <a:rPr lang="en-US" altLang="zh-CN" b="0" dirty="0" smtClean="0"/>
              <a:t>grid search</a:t>
            </a:r>
            <a:r>
              <a:rPr lang="zh-CN" altLang="en-US" b="0" dirty="0" smtClean="0"/>
              <a:t>：</a:t>
            </a:r>
            <a:r>
              <a:rPr lang="en-US" altLang="zh-CN" b="0" dirty="0" smtClean="0"/>
              <a:t>https://machinelearningmastery.com/how-to-grid-search-triple-exponential-smoothing-for-time-series-forecasting-in-python/</a:t>
            </a:r>
          </a:p>
          <a:p>
            <a:endParaRPr lang="en-US" altLang="zh-CN" b="0" dirty="0" smtClean="0"/>
          </a:p>
          <a:p>
            <a:endParaRPr lang="en-US" altLang="zh-CN" b="0" dirty="0" smtClean="0"/>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12</a:t>
            </a:fld>
            <a:endParaRPr lang="en-US"/>
          </a:p>
        </p:txBody>
      </p:sp>
    </p:spTree>
    <p:extLst>
      <p:ext uri="{BB962C8B-B14F-4D97-AF65-F5344CB8AC3E}">
        <p14:creationId xmlns:p14="http://schemas.microsoft.com/office/powerpoint/2010/main" val="214389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关于移动平均以及其变体方法请参考</a:t>
            </a:r>
            <a:r>
              <a:rPr lang="en-US" altLang="zh-CN" dirty="0" smtClean="0"/>
              <a:t>(</a:t>
            </a:r>
            <a:r>
              <a:rPr lang="zh-CN" altLang="en-US" b="1" dirty="0" smtClean="0"/>
              <a:t>推荐</a:t>
            </a:r>
            <a:r>
              <a:rPr lang="en-US" altLang="zh-CN" dirty="0" smtClean="0"/>
              <a:t>)</a:t>
            </a:r>
            <a:r>
              <a:rPr lang="zh-CN" altLang="en-US" dirty="0" smtClean="0"/>
              <a:t>：</a:t>
            </a:r>
            <a:r>
              <a:rPr lang="en-US" altLang="zh-CN" dirty="0" smtClean="0"/>
              <a:t>https://zhuanlan.zhihu.com/p/38276041</a:t>
            </a:r>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D7C0A0D4-02FD-42EC-A679-7FA5C6B7ADFB}" type="slidenum">
              <a:rPr lang="en-US" smtClean="0"/>
              <a:t>13</a:t>
            </a:fld>
            <a:endParaRPr lang="en-US"/>
          </a:p>
        </p:txBody>
      </p:sp>
    </p:spTree>
    <p:extLst>
      <p:ext uri="{BB962C8B-B14F-4D97-AF65-F5344CB8AC3E}">
        <p14:creationId xmlns:p14="http://schemas.microsoft.com/office/powerpoint/2010/main" val="112563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9D751B-9B33-4ACC-9C53-9A72671885B9}"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428350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D751B-9B33-4ACC-9C53-9A72671885B9}"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34146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D751B-9B33-4ACC-9C53-9A72671885B9}"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72716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D751B-9B33-4ACC-9C53-9A72671885B9}"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306364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9D751B-9B33-4ACC-9C53-9A72671885B9}"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284845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9D751B-9B33-4ACC-9C53-9A72671885B9}"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398826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9D751B-9B33-4ACC-9C53-9A72671885B9}"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366793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9D751B-9B33-4ACC-9C53-9A72671885B9}"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388614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D751B-9B33-4ACC-9C53-9A72671885B9}"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350466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9D751B-9B33-4ACC-9C53-9A72671885B9}"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248443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9D751B-9B33-4ACC-9C53-9A72671885B9}"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9B17A-8869-47FF-9CF7-E15F4FB3C64C}" type="slidenum">
              <a:rPr lang="en-US" smtClean="0"/>
              <a:t>‹#›</a:t>
            </a:fld>
            <a:endParaRPr lang="en-US"/>
          </a:p>
        </p:txBody>
      </p:sp>
    </p:spTree>
    <p:extLst>
      <p:ext uri="{BB962C8B-B14F-4D97-AF65-F5344CB8AC3E}">
        <p14:creationId xmlns:p14="http://schemas.microsoft.com/office/powerpoint/2010/main" val="107564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D751B-9B33-4ACC-9C53-9A72671885B9}" type="datetimeFigureOut">
              <a:rPr lang="en-US" smtClean="0"/>
              <a:t>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9B17A-8869-47FF-9CF7-E15F4FB3C64C}" type="slidenum">
              <a:rPr lang="en-US" smtClean="0"/>
              <a:t>‹#›</a:t>
            </a:fld>
            <a:endParaRPr lang="en-US"/>
          </a:p>
        </p:txBody>
      </p:sp>
    </p:spTree>
    <p:extLst>
      <p:ext uri="{BB962C8B-B14F-4D97-AF65-F5344CB8AC3E}">
        <p14:creationId xmlns:p14="http://schemas.microsoft.com/office/powerpoint/2010/main" val="118081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时间序列预测与时间序列异常检测介绍</a:t>
            </a:r>
            <a:endParaRPr lang="en-US" dirty="0"/>
          </a:p>
        </p:txBody>
      </p:sp>
      <p:sp>
        <p:nvSpPr>
          <p:cNvPr id="3" name="Subtitle 2"/>
          <p:cNvSpPr>
            <a:spLocks noGrp="1"/>
          </p:cNvSpPr>
          <p:nvPr>
            <p:ph type="subTitle" idx="1"/>
          </p:nvPr>
        </p:nvSpPr>
        <p:spPr/>
        <p:txBody>
          <a:bodyPr/>
          <a:lstStyle/>
          <a:p>
            <a:r>
              <a:rPr lang="zh-CN" altLang="en-US" dirty="0" smtClean="0"/>
              <a:t>梁宇辉</a:t>
            </a:r>
            <a:r>
              <a:rPr lang="en-US" altLang="zh-CN" dirty="0" smtClean="0"/>
              <a:t>@</a:t>
            </a:r>
            <a:endParaRPr lang="en-US" dirty="0"/>
          </a:p>
        </p:txBody>
      </p:sp>
    </p:spTree>
    <p:extLst>
      <p:ext uri="{BB962C8B-B14F-4D97-AF65-F5344CB8AC3E}">
        <p14:creationId xmlns:p14="http://schemas.microsoft.com/office/powerpoint/2010/main" val="161383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0907"/>
          </a:xfrm>
        </p:spPr>
        <p:txBody>
          <a:bodyPr/>
          <a:lstStyle/>
          <a:p>
            <a:r>
              <a:rPr lang="zh-CN" altLang="en-US" dirty="0" smtClean="0"/>
              <a:t>指数平</a:t>
            </a:r>
            <a:r>
              <a:rPr lang="zh-CN" altLang="en-US" dirty="0"/>
              <a:t>滑法及其变体</a:t>
            </a:r>
            <a:endParaRPr lang="en-US" dirty="0"/>
          </a:p>
        </p:txBody>
      </p:sp>
      <p:sp>
        <p:nvSpPr>
          <p:cNvPr id="3" name="Content Placeholder 2"/>
          <p:cNvSpPr>
            <a:spLocks noGrp="1"/>
          </p:cNvSpPr>
          <p:nvPr>
            <p:ph idx="1"/>
          </p:nvPr>
        </p:nvSpPr>
        <p:spPr>
          <a:xfrm>
            <a:off x="838200" y="1524000"/>
            <a:ext cx="10515600" cy="5105400"/>
          </a:xfrm>
        </p:spPr>
        <p:txBody>
          <a:bodyPr>
            <a:normAutofit fontScale="92500" lnSpcReduction="10000"/>
          </a:bodyPr>
          <a:lstStyle/>
          <a:p>
            <a:r>
              <a:rPr lang="zh-CN" altLang="en-US" dirty="0"/>
              <a:t>一次指数平</a:t>
            </a:r>
            <a:r>
              <a:rPr lang="zh-CN" altLang="en-US" dirty="0" smtClean="0"/>
              <a:t>滑：</a:t>
            </a:r>
            <a:endParaRPr lang="en-US" altLang="zh-CN" dirty="0" smtClean="0"/>
          </a:p>
          <a:p>
            <a:pPr lvl="1"/>
            <a:r>
              <a:rPr lang="zh-CN" altLang="en-US" dirty="0"/>
              <a:t>它</a:t>
            </a:r>
            <a:r>
              <a:rPr lang="zh-CN" altLang="en-US" dirty="0" smtClean="0"/>
              <a:t>是</a:t>
            </a:r>
            <a:r>
              <a:rPr lang="zh-CN" altLang="en-US" dirty="0"/>
              <a:t>一种特殊的加权平均法，对本期观察值和本期预测值赋予不同的权重，求得下一期预测值的方法</a:t>
            </a:r>
            <a:r>
              <a:rPr lang="zh-CN" altLang="en-US" dirty="0" smtClean="0"/>
              <a:t>。</a:t>
            </a:r>
            <a:endParaRPr lang="en-US" altLang="zh-CN" dirty="0" smtClean="0"/>
          </a:p>
          <a:p>
            <a:pPr lvl="1"/>
            <a:endParaRPr lang="en-US" altLang="zh-CN" dirty="0"/>
          </a:p>
          <a:p>
            <a:pPr lvl="2"/>
            <a:r>
              <a:rPr lang="en-US" altLang="zh-CN" dirty="0" smtClean="0"/>
              <a:t>Ft+1</a:t>
            </a:r>
            <a:r>
              <a:rPr lang="zh-CN" altLang="en-US" dirty="0"/>
              <a:t>为</a:t>
            </a:r>
            <a:r>
              <a:rPr lang="en-US" altLang="zh-CN" dirty="0"/>
              <a:t>t+1</a:t>
            </a:r>
            <a:r>
              <a:rPr lang="zh-CN" altLang="en-US" dirty="0"/>
              <a:t>期的预测值，</a:t>
            </a:r>
            <a:r>
              <a:rPr lang="en-US" altLang="zh-CN" dirty="0" err="1"/>
              <a:t>xt</a:t>
            </a:r>
            <a:r>
              <a:rPr lang="zh-CN" altLang="en-US" dirty="0"/>
              <a:t>为</a:t>
            </a:r>
            <a:r>
              <a:rPr lang="en-US" altLang="zh-CN" dirty="0"/>
              <a:t>t</a:t>
            </a:r>
            <a:r>
              <a:rPr lang="zh-CN" altLang="en-US" dirty="0"/>
              <a:t>期实际观测值，</a:t>
            </a:r>
            <a:r>
              <a:rPr lang="en-US" altLang="zh-CN" dirty="0"/>
              <a:t>α</a:t>
            </a:r>
            <a:r>
              <a:rPr lang="zh-CN" altLang="en-US" dirty="0"/>
              <a:t>为权值（也称为平滑系数），</a:t>
            </a:r>
            <a:r>
              <a:rPr lang="en-US" altLang="zh-CN" dirty="0"/>
              <a:t>α</a:t>
            </a:r>
            <a:r>
              <a:rPr lang="zh-CN" altLang="en-US" dirty="0"/>
              <a:t>越小，参考之前的时间点越多，</a:t>
            </a:r>
            <a:r>
              <a:rPr lang="en-US" altLang="zh-CN" dirty="0"/>
              <a:t>α</a:t>
            </a:r>
            <a:r>
              <a:rPr lang="zh-CN" altLang="en-US" dirty="0"/>
              <a:t>越大，参考之前的时间点越少。</a:t>
            </a:r>
            <a:endParaRPr lang="en-US" altLang="zh-CN" dirty="0" smtClean="0"/>
          </a:p>
          <a:p>
            <a:pPr lvl="1"/>
            <a:r>
              <a:rPr lang="zh-CN" altLang="en-US" dirty="0" smtClean="0"/>
              <a:t>通过迭代计算如下：（所以是“指数”的由来）</a:t>
            </a:r>
            <a:endParaRPr lang="en-US" altLang="zh-CN" dirty="0" smtClean="0"/>
          </a:p>
          <a:p>
            <a:pPr lvl="1"/>
            <a:endParaRPr lang="en-US" altLang="zh-CN" dirty="0"/>
          </a:p>
          <a:p>
            <a:pPr lvl="1"/>
            <a:endParaRPr lang="en-US" altLang="zh-CN" dirty="0" smtClean="0"/>
          </a:p>
          <a:p>
            <a:pPr lvl="2"/>
            <a:endParaRPr lang="en-US" altLang="zh-CN" dirty="0" smtClean="0"/>
          </a:p>
          <a:p>
            <a:pPr lvl="2"/>
            <a:r>
              <a:rPr lang="zh-CN" altLang="en-US" dirty="0" smtClean="0"/>
              <a:t>式</a:t>
            </a:r>
            <a:r>
              <a:rPr lang="zh-CN" altLang="en-US" dirty="0"/>
              <a:t>子中最后一项的</a:t>
            </a:r>
            <a:r>
              <a:rPr lang="en-US" altLang="zh-CN" dirty="0"/>
              <a:t>F1</a:t>
            </a:r>
            <a:r>
              <a:rPr lang="zh-CN" altLang="en-US" dirty="0"/>
              <a:t>就是第一期的预测值（初始值），通常可以取第一期的实际值为初值或者取最初几期的平均值为初值（一般分为两种情况：当样本为大样本时（</a:t>
            </a:r>
            <a:r>
              <a:rPr lang="en-US" altLang="zh-CN" dirty="0"/>
              <a:t>n&gt;42</a:t>
            </a:r>
            <a:r>
              <a:rPr lang="zh-CN" altLang="en-US" dirty="0"/>
              <a:t>），</a:t>
            </a:r>
            <a:r>
              <a:rPr lang="en-US" altLang="zh-CN" dirty="0"/>
              <a:t>F1</a:t>
            </a:r>
            <a:r>
              <a:rPr lang="zh-CN" altLang="en-US" dirty="0"/>
              <a:t>一般以第一期的观察值代替；当样本为小样本时（</a:t>
            </a:r>
            <a:r>
              <a:rPr lang="en-US" altLang="zh-CN" dirty="0"/>
              <a:t>n&lt;42</a:t>
            </a:r>
            <a:r>
              <a:rPr lang="zh-CN" altLang="en-US" dirty="0"/>
              <a:t>），</a:t>
            </a:r>
            <a:r>
              <a:rPr lang="en-US" altLang="zh-CN" dirty="0"/>
              <a:t>F1</a:t>
            </a:r>
            <a:r>
              <a:rPr lang="zh-CN" altLang="en-US" dirty="0"/>
              <a:t>一般取前几期的平均值代替）</a:t>
            </a:r>
            <a:endParaRPr lang="en-US" altLang="zh-CN" dirty="0"/>
          </a:p>
          <a:p>
            <a:pPr lvl="1"/>
            <a:r>
              <a:rPr lang="zh-CN" altLang="en-US" dirty="0" smtClean="0"/>
              <a:t>本质：对</a:t>
            </a:r>
            <a:r>
              <a:rPr lang="zh-CN" altLang="en-US" dirty="0"/>
              <a:t>离预测期较近的观察值赋予较大的</a:t>
            </a:r>
            <a:r>
              <a:rPr lang="zh-CN" altLang="en-US" dirty="0" smtClean="0"/>
              <a:t>权重，</a:t>
            </a:r>
            <a:r>
              <a:rPr lang="zh-CN" altLang="en-US" dirty="0"/>
              <a:t>对离预测值较远的观察值赋予较小</a:t>
            </a:r>
            <a:r>
              <a:rPr lang="zh-CN" altLang="en-US" dirty="0" smtClean="0"/>
              <a:t>的</a:t>
            </a:r>
            <a:r>
              <a:rPr lang="zh-CN" altLang="en-US" dirty="0"/>
              <a:t>权重</a:t>
            </a:r>
            <a:r>
              <a:rPr lang="zh-CN" altLang="en-US" dirty="0" smtClean="0"/>
              <a:t>，权重由</a:t>
            </a:r>
            <a:r>
              <a:rPr lang="zh-CN" altLang="en-US" dirty="0"/>
              <a:t>近到远按指数规律递</a:t>
            </a:r>
            <a:r>
              <a:rPr lang="zh-CN" altLang="en-US" dirty="0" smtClean="0"/>
              <a:t>减。</a:t>
            </a:r>
            <a:endParaRPr lang="en-US" altLang="zh-CN" dirty="0"/>
          </a:p>
          <a:p>
            <a:pPr lvl="1"/>
            <a:endParaRPr lang="en-US" altLang="zh-CN" dirty="0" smtClean="0"/>
          </a:p>
          <a:p>
            <a:pPr lvl="1"/>
            <a:endParaRPr lang="zh-CN" altLang="en-US" dirty="0"/>
          </a:p>
          <a:p>
            <a:endParaRPr lang="en-US" dirty="0"/>
          </a:p>
        </p:txBody>
      </p:sp>
      <p:pic>
        <p:nvPicPr>
          <p:cNvPr id="4" name="Picture 3"/>
          <p:cNvPicPr>
            <a:picLocks noChangeAspect="1"/>
          </p:cNvPicPr>
          <p:nvPr/>
        </p:nvPicPr>
        <p:blipFill>
          <a:blip r:embed="rId3"/>
          <a:stretch>
            <a:fillRect/>
          </a:stretch>
        </p:blipFill>
        <p:spPr>
          <a:xfrm>
            <a:off x="4983480" y="2253954"/>
            <a:ext cx="5638800" cy="554967"/>
          </a:xfrm>
          <a:prstGeom prst="rect">
            <a:avLst/>
          </a:prstGeom>
        </p:spPr>
      </p:pic>
      <p:pic>
        <p:nvPicPr>
          <p:cNvPr id="5" name="Picture 4"/>
          <p:cNvPicPr>
            <a:picLocks noChangeAspect="1"/>
          </p:cNvPicPr>
          <p:nvPr/>
        </p:nvPicPr>
        <p:blipFill>
          <a:blip r:embed="rId4"/>
          <a:stretch>
            <a:fillRect/>
          </a:stretch>
        </p:blipFill>
        <p:spPr>
          <a:xfrm>
            <a:off x="1554480" y="3797955"/>
            <a:ext cx="9799320" cy="743565"/>
          </a:xfrm>
          <a:prstGeom prst="rect">
            <a:avLst/>
          </a:prstGeom>
        </p:spPr>
      </p:pic>
    </p:spTree>
    <p:extLst>
      <p:ext uri="{BB962C8B-B14F-4D97-AF65-F5344CB8AC3E}">
        <p14:creationId xmlns:p14="http://schemas.microsoft.com/office/powerpoint/2010/main" val="120328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84960"/>
            <a:ext cx="10515600" cy="4831080"/>
          </a:xfrm>
        </p:spPr>
        <p:txBody>
          <a:bodyPr>
            <a:normAutofit fontScale="92500" lnSpcReduction="10000"/>
          </a:bodyPr>
          <a:lstStyle/>
          <a:p>
            <a:r>
              <a:rPr lang="zh-CN" altLang="en-US" dirty="0"/>
              <a:t>二次指数平</a:t>
            </a:r>
            <a:r>
              <a:rPr lang="zh-CN" altLang="en-US" dirty="0" smtClean="0"/>
              <a:t>滑：</a:t>
            </a:r>
            <a:endParaRPr lang="en-US" altLang="zh-CN" dirty="0" smtClean="0"/>
          </a:p>
          <a:p>
            <a:pPr lvl="1"/>
            <a:r>
              <a:rPr lang="zh-CN" altLang="en-US" dirty="0" smtClean="0"/>
              <a:t>一次指数平滑的预</a:t>
            </a:r>
            <a:r>
              <a:rPr lang="zh-CN" altLang="en-US" dirty="0"/>
              <a:t>测的时间序列为一</a:t>
            </a:r>
            <a:r>
              <a:rPr lang="zh-CN" altLang="en-US" dirty="0" smtClean="0"/>
              <a:t>条水平的直线（思考为什么是水平直线？），</a:t>
            </a:r>
            <a:r>
              <a:rPr lang="zh-CN" altLang="en-US" dirty="0"/>
              <a:t>不能反映时间序列的趋势和季节性</a:t>
            </a:r>
            <a:r>
              <a:rPr lang="zh-CN" altLang="en-US" dirty="0" smtClean="0"/>
              <a:t>。而二</a:t>
            </a:r>
            <a:r>
              <a:rPr lang="zh-CN" altLang="en-US" dirty="0"/>
              <a:t>次指数平</a:t>
            </a:r>
            <a:r>
              <a:rPr lang="zh-CN" altLang="en-US" dirty="0" smtClean="0"/>
              <a:t>滑将</a:t>
            </a:r>
            <a:r>
              <a:rPr lang="zh-CN" altLang="en-US" dirty="0"/>
              <a:t>一次平滑的结</a:t>
            </a:r>
            <a:r>
              <a:rPr lang="zh-CN" altLang="en-US" dirty="0" smtClean="0"/>
              <a:t>果再</a:t>
            </a:r>
            <a:r>
              <a:rPr lang="zh-CN" altLang="en-US" dirty="0"/>
              <a:t>次平滑，这样做保留了趋势的信息</a:t>
            </a:r>
            <a:r>
              <a:rPr lang="zh-CN" altLang="en-US" dirty="0" smtClean="0"/>
              <a:t>，它的预</a:t>
            </a:r>
            <a:r>
              <a:rPr lang="zh-CN" altLang="en-US" dirty="0"/>
              <a:t>测结果是一条斜的直线，但是效果会比一次指数平滑好很多，也就相当于加强版的一次指数平滑</a:t>
            </a:r>
            <a:r>
              <a:rPr lang="zh-CN" altLang="en-US" dirty="0" smtClean="0"/>
              <a:t>。</a:t>
            </a:r>
            <a:endParaRPr lang="en-US" altLang="zh-CN" dirty="0" smtClean="0"/>
          </a:p>
          <a:p>
            <a:r>
              <a:rPr lang="zh-CN" altLang="en-US" dirty="0"/>
              <a:t>三次指数平</a:t>
            </a:r>
            <a:r>
              <a:rPr lang="zh-CN" altLang="en-US" dirty="0" smtClean="0"/>
              <a:t>滑：</a:t>
            </a:r>
            <a:endParaRPr lang="en-US" altLang="zh-CN" dirty="0" smtClean="0"/>
          </a:p>
          <a:p>
            <a:pPr lvl="1"/>
            <a:r>
              <a:rPr lang="zh-CN" altLang="en-US" dirty="0"/>
              <a:t>三次指数平滑在二次指数平滑的基础上保留了季节性的信息，使得其可以预测带有季节性的时间序</a:t>
            </a:r>
            <a:r>
              <a:rPr lang="zh-CN" altLang="en-US" dirty="0" smtClean="0"/>
              <a:t>列。</a:t>
            </a:r>
            <a:endParaRPr lang="en-US" altLang="zh-CN" dirty="0" smtClean="0"/>
          </a:p>
          <a:p>
            <a:r>
              <a:rPr lang="en-US" dirty="0" smtClean="0"/>
              <a:t>Holt</a:t>
            </a:r>
            <a:r>
              <a:rPr lang="zh-CN" altLang="en-US" dirty="0" smtClean="0"/>
              <a:t>线</a:t>
            </a:r>
            <a:r>
              <a:rPr lang="zh-CN" altLang="en-US" dirty="0"/>
              <a:t>性指数平滑</a:t>
            </a:r>
            <a:r>
              <a:rPr lang="zh-CN" altLang="en-US" dirty="0" smtClean="0"/>
              <a:t>法：</a:t>
            </a:r>
            <a:endParaRPr lang="en-US" altLang="zh-CN" dirty="0" smtClean="0"/>
          </a:p>
          <a:p>
            <a:pPr lvl="1"/>
            <a:r>
              <a:rPr lang="en-US" altLang="zh-CN" dirty="0" smtClean="0"/>
              <a:t>Holt</a:t>
            </a:r>
            <a:r>
              <a:rPr lang="zh-CN" altLang="en-US" dirty="0" smtClean="0"/>
              <a:t>线</a:t>
            </a:r>
            <a:r>
              <a:rPr lang="zh-CN" altLang="en-US" dirty="0"/>
              <a:t>性指数平滑法本质上就是二次指数平滑法</a:t>
            </a:r>
            <a:r>
              <a:rPr lang="zh-CN" altLang="en-US" dirty="0" smtClean="0"/>
              <a:t>，通</a:t>
            </a:r>
            <a:r>
              <a:rPr lang="zh-CN" altLang="en-US" dirty="0"/>
              <a:t>过添加一个新的变量</a:t>
            </a:r>
            <a:r>
              <a:rPr lang="en-US" altLang="zh-CN" dirty="0"/>
              <a:t>t</a:t>
            </a:r>
            <a:r>
              <a:rPr lang="zh-CN" altLang="en-US" dirty="0"/>
              <a:t>来表示平滑后的趋</a:t>
            </a:r>
            <a:r>
              <a:rPr lang="zh-CN" altLang="en-US" dirty="0" smtClean="0"/>
              <a:t>势。</a:t>
            </a:r>
            <a:endParaRPr lang="en-US" altLang="zh-CN" dirty="0" smtClean="0"/>
          </a:p>
          <a:p>
            <a:r>
              <a:rPr lang="en-US" dirty="0"/>
              <a:t>Holt Winter</a:t>
            </a:r>
            <a:r>
              <a:rPr lang="zh-CN" altLang="en-US" dirty="0"/>
              <a:t>季节性指数平滑</a:t>
            </a:r>
            <a:r>
              <a:rPr lang="zh-CN" altLang="en-US" dirty="0" smtClean="0"/>
              <a:t>法：</a:t>
            </a:r>
            <a:endParaRPr lang="en-US" altLang="zh-CN" dirty="0" smtClean="0"/>
          </a:p>
          <a:p>
            <a:pPr lvl="1"/>
            <a:r>
              <a:rPr lang="en-US" altLang="zh-CN" dirty="0"/>
              <a:t>Holt Winter</a:t>
            </a:r>
            <a:r>
              <a:rPr lang="zh-CN" altLang="en-US" dirty="0"/>
              <a:t>季节性指数平滑本质上就是三次指数平滑法，添加了一个新</a:t>
            </a:r>
            <a:r>
              <a:rPr lang="zh-CN" altLang="en-US" dirty="0" smtClean="0"/>
              <a:t>的</a:t>
            </a:r>
            <a:r>
              <a:rPr lang="zh-CN" altLang="en-US" dirty="0"/>
              <a:t>变量</a:t>
            </a:r>
            <a:r>
              <a:rPr lang="en-US" altLang="zh-CN" dirty="0" smtClean="0"/>
              <a:t>p</a:t>
            </a:r>
            <a:r>
              <a:rPr lang="zh-CN" altLang="en-US" dirty="0"/>
              <a:t>来表示平滑</a:t>
            </a:r>
            <a:r>
              <a:rPr lang="zh-CN" altLang="en-US"/>
              <a:t>后</a:t>
            </a:r>
            <a:r>
              <a:rPr lang="zh-CN" altLang="en-US" smtClean="0"/>
              <a:t>的</a:t>
            </a:r>
            <a:r>
              <a:rPr lang="zh-CN" altLang="en-US"/>
              <a:t>季节性</a:t>
            </a:r>
            <a:r>
              <a:rPr lang="zh-CN" altLang="en-US" smtClean="0"/>
              <a:t>。</a:t>
            </a:r>
            <a:endParaRPr lang="zh-CN" altLang="en-US" b="1" dirty="0"/>
          </a:p>
          <a:p>
            <a:endParaRPr lang="en-US" altLang="zh-CN" dirty="0" smtClean="0"/>
          </a:p>
          <a:p>
            <a:endParaRPr lang="zh-CN" altLang="en-US" dirty="0"/>
          </a:p>
          <a:p>
            <a:pPr lvl="1"/>
            <a:endParaRPr lang="zh-CN" altLang="en-US" b="1" dirty="0"/>
          </a:p>
          <a:p>
            <a:endParaRPr lang="zh-CN" altLang="en-US" b="1"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en-US" dirty="0"/>
          </a:p>
        </p:txBody>
      </p:sp>
    </p:spTree>
    <p:extLst>
      <p:ext uri="{BB962C8B-B14F-4D97-AF65-F5344CB8AC3E}">
        <p14:creationId xmlns:p14="http://schemas.microsoft.com/office/powerpoint/2010/main" val="77031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829175"/>
          </a:xfrm>
        </p:spPr>
        <p:txBody>
          <a:bodyPr>
            <a:normAutofit fontScale="92500" lnSpcReduction="20000"/>
          </a:bodyPr>
          <a:lstStyle/>
          <a:p>
            <a:r>
              <a:rPr lang="zh-CN" altLang="en-US" dirty="0" smtClean="0"/>
              <a:t>指数平滑法以及其变体中的模型参数即可以</a:t>
            </a:r>
            <a:r>
              <a:rPr lang="zh-CN" altLang="en-US" dirty="0"/>
              <a:t>根</a:t>
            </a:r>
            <a:r>
              <a:rPr lang="zh-CN" altLang="en-US" dirty="0" smtClean="0"/>
              <a:t>据经验来手动设置，也可以由模型自己学习。</a:t>
            </a:r>
            <a:endParaRPr lang="en-US" altLang="zh-CN" dirty="0" smtClean="0"/>
          </a:p>
          <a:p>
            <a:pPr lvl="1"/>
            <a:r>
              <a:rPr lang="en-US" altLang="zh-CN" dirty="0" smtClean="0"/>
              <a:t>Python</a:t>
            </a:r>
            <a:r>
              <a:rPr lang="zh-CN" altLang="en-US" dirty="0" smtClean="0"/>
              <a:t>的</a:t>
            </a:r>
            <a:r>
              <a:rPr lang="en-US" dirty="0" err="1" smtClean="0"/>
              <a:t>statsmodels.tsa.holtwinters</a:t>
            </a:r>
            <a:r>
              <a:rPr lang="zh-CN" altLang="en-US" dirty="0" smtClean="0"/>
              <a:t>中的三个指数平滑的</a:t>
            </a:r>
            <a:r>
              <a:rPr lang="zh-CN" altLang="en-US" dirty="0"/>
              <a:t>模</a:t>
            </a:r>
            <a:r>
              <a:rPr lang="zh-CN" altLang="en-US" dirty="0" smtClean="0"/>
              <a:t>型都可以学习模型参数。</a:t>
            </a:r>
            <a:endParaRPr lang="en-US" altLang="zh-CN" dirty="0" smtClean="0"/>
          </a:p>
          <a:p>
            <a:endParaRPr lang="en-US" altLang="zh-CN" dirty="0" smtClean="0"/>
          </a:p>
          <a:p>
            <a:r>
              <a:rPr lang="zh-CN" altLang="en-US" dirty="0" smtClean="0"/>
              <a:t>指</a:t>
            </a:r>
            <a:r>
              <a:rPr lang="zh-CN" altLang="en-US" dirty="0"/>
              <a:t>数平滑法的缺点：</a:t>
            </a:r>
          </a:p>
          <a:p>
            <a:pPr lvl="1"/>
            <a:r>
              <a:rPr lang="zh-CN" altLang="en-US" dirty="0" smtClean="0"/>
              <a:t>长</a:t>
            </a:r>
            <a:r>
              <a:rPr lang="zh-CN" altLang="en-US" dirty="0"/>
              <a:t>期预测的效果较</a:t>
            </a:r>
            <a:r>
              <a:rPr lang="zh-CN" altLang="en-US" dirty="0" smtClean="0"/>
              <a:t>差。</a:t>
            </a:r>
            <a:endParaRPr lang="en-US" altLang="zh-CN" dirty="0" smtClean="0"/>
          </a:p>
          <a:p>
            <a:pPr lvl="1"/>
            <a:r>
              <a:rPr lang="zh-CN" altLang="en-US" dirty="0" smtClean="0"/>
              <a:t>只适合所</a:t>
            </a:r>
            <a:r>
              <a:rPr lang="zh-CN" altLang="en-US" dirty="0"/>
              <a:t>预测的客观事物发展属于渐进式，无跳跃性的变化；</a:t>
            </a:r>
            <a:endParaRPr lang="en-US" altLang="zh-CN" dirty="0"/>
          </a:p>
          <a:p>
            <a:pPr lvl="1"/>
            <a:endParaRPr lang="zh-CN" altLang="en-US" dirty="0"/>
          </a:p>
          <a:p>
            <a:r>
              <a:rPr lang="zh-CN" altLang="en-US" dirty="0" smtClean="0"/>
              <a:t> </a:t>
            </a:r>
            <a:r>
              <a:rPr lang="zh-CN" altLang="en-US" dirty="0"/>
              <a:t>指数平滑法的优点：</a:t>
            </a:r>
          </a:p>
          <a:p>
            <a:pPr lvl="1"/>
            <a:r>
              <a:rPr lang="zh-CN" altLang="en-US" dirty="0" smtClean="0"/>
              <a:t>模</a:t>
            </a:r>
            <a:r>
              <a:rPr lang="zh-CN" altLang="en-US" dirty="0"/>
              <a:t>型</a:t>
            </a:r>
            <a:r>
              <a:rPr lang="zh-CN" altLang="en-US" dirty="0" smtClean="0"/>
              <a:t>简便。</a:t>
            </a:r>
            <a:endParaRPr lang="en-US" altLang="zh-CN" dirty="0" smtClean="0"/>
          </a:p>
          <a:p>
            <a:pPr lvl="1"/>
            <a:r>
              <a:rPr lang="zh-CN" altLang="en-US" dirty="0"/>
              <a:t>相对</a:t>
            </a:r>
            <a:r>
              <a:rPr lang="zh-CN" altLang="en-US" dirty="0" smtClean="0"/>
              <a:t>于后面介绍的</a:t>
            </a:r>
            <a:r>
              <a:rPr lang="zh-CN" altLang="en-US" dirty="0"/>
              <a:t>移动平</a:t>
            </a:r>
            <a:r>
              <a:rPr lang="zh-CN" altLang="en-US" dirty="0" smtClean="0"/>
              <a:t>均及其变体，指数平滑模型可以学习模型参数，能更好的适应数</a:t>
            </a:r>
            <a:r>
              <a:rPr lang="zh-CN" altLang="en-US" dirty="0"/>
              <a:t>据模式的变</a:t>
            </a:r>
            <a:r>
              <a:rPr lang="zh-CN" altLang="en-US" dirty="0" smtClean="0"/>
              <a:t>化。</a:t>
            </a:r>
            <a:endParaRPr lang="en-US" altLang="zh-CN" dirty="0" smtClean="0"/>
          </a:p>
          <a:p>
            <a:pPr lvl="1"/>
            <a:r>
              <a:rPr lang="zh-CN" altLang="en-US" dirty="0" smtClean="0"/>
              <a:t>并不要求时间序列是平稳的，因为</a:t>
            </a:r>
            <a:r>
              <a:rPr lang="zh-CN" altLang="en-US" dirty="0"/>
              <a:t>三次指数平</a:t>
            </a:r>
            <a:r>
              <a:rPr lang="zh-CN" altLang="en-US" dirty="0" smtClean="0"/>
              <a:t>滑法和</a:t>
            </a:r>
            <a:r>
              <a:rPr lang="en-US" dirty="0"/>
              <a:t>Holt Winter</a:t>
            </a:r>
            <a:r>
              <a:rPr lang="zh-CN" altLang="en-US" dirty="0"/>
              <a:t>季节性指数平滑</a:t>
            </a:r>
            <a:r>
              <a:rPr lang="zh-CN" altLang="en-US" dirty="0" smtClean="0"/>
              <a:t>法都能处理带有趋势和季节性的非平稳序列。</a:t>
            </a:r>
            <a:endParaRPr lang="zh-CN" altLang="en-US" dirty="0"/>
          </a:p>
        </p:txBody>
      </p:sp>
    </p:spTree>
    <p:extLst>
      <p:ext uri="{BB962C8B-B14F-4D97-AF65-F5344CB8AC3E}">
        <p14:creationId xmlns:p14="http://schemas.microsoft.com/office/powerpoint/2010/main" val="345915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5674"/>
          </a:xfrm>
        </p:spPr>
        <p:txBody>
          <a:bodyPr/>
          <a:lstStyle/>
          <a:p>
            <a:r>
              <a:rPr lang="zh-CN" altLang="en-US" dirty="0"/>
              <a:t>移动平</a:t>
            </a:r>
            <a:r>
              <a:rPr lang="zh-CN" altLang="en-US" dirty="0" smtClean="0"/>
              <a:t>均及其变体方法</a:t>
            </a:r>
            <a:endParaRPr lang="en-US" dirty="0"/>
          </a:p>
        </p:txBody>
      </p:sp>
      <p:sp>
        <p:nvSpPr>
          <p:cNvPr id="3" name="Content Placeholder 2"/>
          <p:cNvSpPr>
            <a:spLocks noGrp="1"/>
          </p:cNvSpPr>
          <p:nvPr>
            <p:ph idx="1"/>
          </p:nvPr>
        </p:nvSpPr>
        <p:spPr>
          <a:xfrm>
            <a:off x="838200" y="1596571"/>
            <a:ext cx="10515600" cy="4659086"/>
          </a:xfrm>
        </p:spPr>
        <p:txBody>
          <a:bodyPr>
            <a:normAutofit/>
          </a:bodyPr>
          <a:lstStyle/>
          <a:p>
            <a:r>
              <a:rPr lang="zh-CN" altLang="en-US" dirty="0" smtClean="0"/>
              <a:t>简</a:t>
            </a:r>
            <a:r>
              <a:rPr lang="zh-CN" altLang="en-US" dirty="0"/>
              <a:t>单移动平均（</a:t>
            </a:r>
            <a:r>
              <a:rPr lang="en-US" dirty="0"/>
              <a:t>Simple Moving Average, SMA</a:t>
            </a:r>
            <a:r>
              <a:rPr lang="en-US" dirty="0" smtClean="0"/>
              <a:t>）</a:t>
            </a:r>
            <a:r>
              <a:rPr lang="zh-CN" altLang="en-US" dirty="0" smtClean="0"/>
              <a:t>：就</a:t>
            </a:r>
            <a:r>
              <a:rPr lang="zh-CN" altLang="en-US" dirty="0"/>
              <a:t>是对时间序列直接求等权重均</a:t>
            </a:r>
            <a:r>
              <a:rPr lang="zh-CN" altLang="en-US" dirty="0" smtClean="0"/>
              <a:t>值。</a:t>
            </a:r>
            <a:endParaRPr lang="en-US" altLang="zh-CN" dirty="0" smtClean="0"/>
          </a:p>
          <a:p>
            <a:pPr lvl="1"/>
            <a:r>
              <a:rPr lang="zh-CN" altLang="en-US" dirty="0" smtClean="0"/>
              <a:t>常用的计算公式：</a:t>
            </a:r>
            <a:r>
              <a:rPr lang="en-US" altLang="zh-CN" dirty="0" err="1" smtClean="0"/>
              <a:t>y^</a:t>
            </a:r>
            <a:r>
              <a:rPr lang="en-US" dirty="0" err="1" smtClean="0"/>
              <a:t>t</a:t>
            </a:r>
            <a:r>
              <a:rPr lang="en-US" dirty="0" smtClean="0"/>
              <a:t>=(</a:t>
            </a:r>
            <a:r>
              <a:rPr lang="en-US" altLang="zh-CN" dirty="0" smtClean="0"/>
              <a:t>y</a:t>
            </a:r>
            <a:r>
              <a:rPr lang="en-US" dirty="0" smtClean="0"/>
              <a:t>t-1+yt-2+yt-3+…+</a:t>
            </a:r>
            <a:r>
              <a:rPr lang="en-US" dirty="0" err="1" smtClean="0"/>
              <a:t>yt</a:t>
            </a:r>
            <a:r>
              <a:rPr lang="en-US" dirty="0" smtClean="0"/>
              <a:t>-T)/</a:t>
            </a:r>
            <a:r>
              <a:rPr lang="en-US" dirty="0"/>
              <a:t>T</a:t>
            </a:r>
            <a:r>
              <a:rPr lang="en-US" dirty="0" smtClean="0"/>
              <a:t> </a:t>
            </a:r>
            <a:endParaRPr lang="en-US" dirty="0"/>
          </a:p>
          <a:p>
            <a:pPr lvl="2"/>
            <a:r>
              <a:rPr lang="en-US" altLang="zh-CN" dirty="0" smtClean="0"/>
              <a:t>T</a:t>
            </a:r>
            <a:r>
              <a:rPr lang="zh-CN" altLang="en-US" dirty="0" smtClean="0"/>
              <a:t>为时间窗口，</a:t>
            </a:r>
            <a:r>
              <a:rPr lang="en-US" altLang="zh-CN" dirty="0" err="1" smtClean="0"/>
              <a:t>y^</a:t>
            </a:r>
            <a:r>
              <a:rPr lang="en-US" dirty="0" err="1" smtClean="0"/>
              <a:t>t</a:t>
            </a:r>
            <a:r>
              <a:rPr lang="zh-CN" altLang="en-US" dirty="0" smtClean="0"/>
              <a:t>表示计算</a:t>
            </a:r>
            <a:r>
              <a:rPr lang="en-US" altLang="zh-CN" dirty="0" smtClean="0"/>
              <a:t>t</a:t>
            </a:r>
            <a:r>
              <a:rPr lang="zh-CN" altLang="en-US" dirty="0" smtClean="0"/>
              <a:t>时间点的目标值。</a:t>
            </a:r>
            <a:endParaRPr lang="en-US" altLang="zh-CN" dirty="0" smtClean="0"/>
          </a:p>
          <a:p>
            <a:pPr lvl="1"/>
            <a:endParaRPr lang="en-US" altLang="zh-CN" dirty="0" smtClean="0"/>
          </a:p>
          <a:p>
            <a:pPr lvl="1"/>
            <a:r>
              <a:rPr lang="zh-CN" altLang="en-US" dirty="0" smtClean="0"/>
              <a:t>预测下一个时间点的目标值，直接用最后一个时间窗口的时间点数据来计算就行，那其他的时间点的数据岂不是无用了？</a:t>
            </a:r>
            <a:endParaRPr lang="en-US" altLang="zh-CN" dirty="0" smtClean="0"/>
          </a:p>
          <a:p>
            <a:pPr lvl="2"/>
            <a:r>
              <a:rPr lang="zh-CN" altLang="en-US" dirty="0"/>
              <a:t>其</a:t>
            </a:r>
            <a:r>
              <a:rPr lang="zh-CN" altLang="en-US" dirty="0" smtClean="0"/>
              <a:t>他时间点的数据用来选择合适的时间窗口</a:t>
            </a:r>
            <a:r>
              <a:rPr lang="en-US" altLang="zh-CN" dirty="0" smtClean="0"/>
              <a:t>T</a:t>
            </a:r>
            <a:r>
              <a:rPr lang="zh-CN" altLang="en-US" dirty="0" smtClean="0"/>
              <a:t>，从而使得对于某个评价指标比如均方误差</a:t>
            </a:r>
            <a:r>
              <a:rPr lang="en-US" altLang="zh-CN" dirty="0" smtClean="0"/>
              <a:t>MSE</a:t>
            </a:r>
            <a:r>
              <a:rPr lang="zh-CN" altLang="en-US" dirty="0" smtClean="0"/>
              <a:t>最小。也就是说用所有的数据来进行超参数</a:t>
            </a:r>
            <a:r>
              <a:rPr lang="en-US" altLang="zh-CN" dirty="0" smtClean="0"/>
              <a:t>T</a:t>
            </a:r>
            <a:r>
              <a:rPr lang="zh-CN" altLang="en-US" dirty="0" smtClean="0"/>
              <a:t>的选择。</a:t>
            </a:r>
            <a:endParaRPr lang="en-US" altLang="zh-CN" dirty="0" smtClean="0"/>
          </a:p>
          <a:p>
            <a:pPr lvl="2"/>
            <a:r>
              <a:rPr lang="zh-CN" altLang="en-US" dirty="0"/>
              <a:t>如</a:t>
            </a:r>
            <a:r>
              <a:rPr lang="zh-CN" altLang="en-US" dirty="0" smtClean="0"/>
              <a:t>果根据经验设定了时间窗口</a:t>
            </a:r>
            <a:r>
              <a:rPr lang="en-US" altLang="zh-CN" dirty="0" smtClean="0"/>
              <a:t>T</a:t>
            </a:r>
            <a:r>
              <a:rPr lang="zh-CN" altLang="en-US" dirty="0" smtClean="0"/>
              <a:t>，这个时候其实是可以直接用最后一个时间窗口的数据直接计算下一个时间点的目标值的。</a:t>
            </a:r>
            <a:endParaRPr lang="en-US" altLang="zh-CN" dirty="0" smtClean="0"/>
          </a:p>
        </p:txBody>
      </p:sp>
    </p:spTree>
    <p:extLst>
      <p:ext uri="{BB962C8B-B14F-4D97-AF65-F5344CB8AC3E}">
        <p14:creationId xmlns:p14="http://schemas.microsoft.com/office/powerpoint/2010/main" val="201038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862512"/>
          </a:xfrm>
        </p:spPr>
        <p:txBody>
          <a:bodyPr>
            <a:normAutofit/>
          </a:bodyPr>
          <a:lstStyle/>
          <a:p>
            <a:pPr lvl="1"/>
            <a:r>
              <a:rPr lang="zh-CN" altLang="en-US" dirty="0"/>
              <a:t>移动平均的本质是一种低通滤波。它的目的是过滤掉时间序列中的高频扰动，保留有用的低频趋势。理论上的低通滤波（或者移动平滑）必须要用事后数据，其假设所有数据都发生后再在全局上计算所有时点的低频分量。但这</a:t>
            </a:r>
            <a:r>
              <a:rPr lang="zh-CN" altLang="en-US" dirty="0" smtClean="0"/>
              <a:t>在</a:t>
            </a:r>
            <a:r>
              <a:rPr lang="zh-CN" altLang="en-US" dirty="0"/>
              <a:t>实际</a:t>
            </a:r>
            <a:r>
              <a:rPr lang="zh-CN" altLang="en-US" dirty="0" smtClean="0"/>
              <a:t>中</a:t>
            </a:r>
            <a:r>
              <a:rPr lang="zh-CN" altLang="en-US" dirty="0"/>
              <a:t>是不可能的，因为在任何当前时刻 </a:t>
            </a:r>
            <a:r>
              <a:rPr lang="en-US" altLang="zh-CN" dirty="0"/>
              <a:t>t</a:t>
            </a:r>
            <a:r>
              <a:rPr lang="zh-CN" altLang="en-US" dirty="0"/>
              <a:t>，我们都没有未来数据可以利用</a:t>
            </a:r>
            <a:r>
              <a:rPr lang="zh-CN" altLang="en-US" dirty="0" smtClean="0"/>
              <a:t>。从低通滤波数学公式的角度来</a:t>
            </a:r>
            <a:r>
              <a:rPr lang="zh-CN" altLang="en-US" dirty="0"/>
              <a:t>说，上式其实计算的是</a:t>
            </a:r>
            <a:r>
              <a:rPr lang="en-US" altLang="zh-CN" dirty="0"/>
              <a:t>t-(T-1)/2</a:t>
            </a:r>
            <a:r>
              <a:rPr lang="zh-CN" altLang="en-US" dirty="0"/>
              <a:t>这个时间点的低频趋势， 并不是时间点</a:t>
            </a:r>
            <a:r>
              <a:rPr lang="en-US" altLang="zh-CN" dirty="0"/>
              <a:t>t</a:t>
            </a:r>
            <a:r>
              <a:rPr lang="zh-CN" altLang="en-US" dirty="0"/>
              <a:t>的低频趋势，因此就产生了所谓的滞后性。</a:t>
            </a:r>
            <a:endParaRPr lang="en-US" altLang="zh-CN" dirty="0"/>
          </a:p>
          <a:p>
            <a:pPr lvl="1"/>
            <a:r>
              <a:rPr lang="zh-CN" altLang="en-US" b="1" dirty="0" smtClean="0"/>
              <a:t>滞</a:t>
            </a:r>
            <a:r>
              <a:rPr lang="zh-CN" altLang="en-US" b="1" dirty="0"/>
              <a:t>后性说明由简单移动平均计算得到的低频趋势对近期的最新数据不够敏感。</a:t>
            </a:r>
            <a:endParaRPr lang="en-US" altLang="zh-CN" b="1" dirty="0"/>
          </a:p>
          <a:p>
            <a:pPr lvl="2"/>
            <a:r>
              <a:rPr lang="zh-CN" altLang="en-US" dirty="0"/>
              <a:t>时间窗口越大，得到的移动平均曲线越平滑</a:t>
            </a:r>
            <a:r>
              <a:rPr lang="en-US" altLang="zh-CN" dirty="0"/>
              <a:t>(</a:t>
            </a:r>
            <a:r>
              <a:rPr lang="zh-CN" altLang="en-US" dirty="0"/>
              <a:t>即过滤高频噪声的效果更好</a:t>
            </a:r>
            <a:r>
              <a:rPr lang="en-US" altLang="zh-CN" dirty="0"/>
              <a:t>)</a:t>
            </a:r>
            <a:r>
              <a:rPr lang="zh-CN" altLang="en-US" dirty="0"/>
              <a:t>，但是滞后越严重。</a:t>
            </a:r>
            <a:endParaRPr lang="en-US" altLang="zh-CN" dirty="0"/>
          </a:p>
          <a:p>
            <a:pPr lvl="2"/>
            <a:r>
              <a:rPr lang="zh-CN" altLang="en-US" dirty="0"/>
              <a:t>一个解决方法就是在计算移动平均时，给近期的数据更高的权重，而给窗口内较远的数据更低的权重，以更快的捕捉近期的变化。由此便得到了加权移动平均和指数移动平均。</a:t>
            </a:r>
            <a:endParaRPr lang="en-US" altLang="zh-CN" dirty="0"/>
          </a:p>
          <a:p>
            <a:endParaRPr lang="en-US" dirty="0"/>
          </a:p>
        </p:txBody>
      </p:sp>
    </p:spTree>
    <p:extLst>
      <p:ext uri="{BB962C8B-B14F-4D97-AF65-F5344CB8AC3E}">
        <p14:creationId xmlns:p14="http://schemas.microsoft.com/office/powerpoint/2010/main" val="191582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加权移动平均（</a:t>
            </a:r>
            <a:r>
              <a:rPr lang="en-US" dirty="0"/>
              <a:t>Weighted Moving Average, WMA</a:t>
            </a:r>
            <a:r>
              <a:rPr lang="en-US" dirty="0" smtClean="0"/>
              <a:t>）</a:t>
            </a:r>
            <a:r>
              <a:rPr lang="zh-CN" altLang="en-US" dirty="0" smtClean="0"/>
              <a:t>：</a:t>
            </a:r>
            <a:endParaRPr lang="en-US" altLang="zh-CN" dirty="0" smtClean="0"/>
          </a:p>
          <a:p>
            <a:pPr lvl="1"/>
            <a:r>
              <a:rPr lang="zh-CN" altLang="en-US" dirty="0" smtClean="0"/>
              <a:t>权重可以根据经验来设置，也可以简单的利用如下的公式</a:t>
            </a:r>
            <a:r>
              <a:rPr lang="en-US" altLang="zh-CN" dirty="0" smtClean="0"/>
              <a:t>(</a:t>
            </a:r>
            <a:r>
              <a:rPr lang="en-US" altLang="zh-CN" dirty="0" err="1" smtClean="0"/>
              <a:t>WMAt</a:t>
            </a:r>
            <a:r>
              <a:rPr lang="zh-CN" altLang="en-US" dirty="0" smtClean="0"/>
              <a:t>表示</a:t>
            </a:r>
            <a:r>
              <a:rPr lang="en-US" altLang="zh-CN" dirty="0" smtClean="0"/>
              <a:t>t</a:t>
            </a:r>
            <a:r>
              <a:rPr lang="zh-CN" altLang="en-US" dirty="0" smtClean="0"/>
              <a:t>时间点的</a:t>
            </a:r>
            <a:r>
              <a:rPr lang="en-US" altLang="zh-CN" dirty="0" smtClean="0"/>
              <a:t>WMA</a:t>
            </a:r>
            <a:r>
              <a:rPr lang="zh-CN" altLang="en-US" dirty="0" smtClean="0"/>
              <a:t>值，也可以表示</a:t>
            </a:r>
            <a:r>
              <a:rPr lang="en-US" altLang="zh-CN" dirty="0" smtClean="0"/>
              <a:t>t+1</a:t>
            </a:r>
            <a:r>
              <a:rPr lang="zh-CN" altLang="en-US" dirty="0" smtClean="0"/>
              <a:t>时间点的计算的目标</a:t>
            </a:r>
            <a:r>
              <a:rPr lang="en-US" altLang="zh-CN" dirty="0" smtClean="0"/>
              <a:t>y^t+1)</a:t>
            </a:r>
            <a:r>
              <a:rPr lang="zh-CN" altLang="en-US" dirty="0" smtClean="0"/>
              <a:t>：</a:t>
            </a:r>
            <a:endParaRPr lang="en-US" altLang="zh-CN" dirty="0" smtClean="0"/>
          </a:p>
          <a:p>
            <a:endParaRPr lang="en-US" dirty="0" smtClean="0"/>
          </a:p>
          <a:p>
            <a:pPr lvl="1"/>
            <a:endParaRPr lang="en-US" altLang="zh-CN" dirty="0" smtClean="0"/>
          </a:p>
          <a:p>
            <a:pPr lvl="1"/>
            <a:endParaRPr lang="en-US" altLang="zh-CN" dirty="0" smtClean="0"/>
          </a:p>
          <a:p>
            <a:pPr lvl="1"/>
            <a:r>
              <a:rPr lang="zh-CN" altLang="en-US" dirty="0" smtClean="0"/>
              <a:t>加</a:t>
            </a:r>
            <a:r>
              <a:rPr lang="zh-CN" altLang="en-US" dirty="0"/>
              <a:t>权移动平均比简单移动平均对近期的变化更加敏感</a:t>
            </a:r>
            <a:r>
              <a:rPr lang="zh-CN" altLang="en-US" dirty="0" smtClean="0"/>
              <a:t>，加</a:t>
            </a:r>
            <a:r>
              <a:rPr lang="zh-CN" altLang="en-US" dirty="0"/>
              <a:t>权移动平均的滞后性小于简单移动平均</a:t>
            </a:r>
            <a:r>
              <a:rPr lang="zh-CN" altLang="en-US" dirty="0" smtClean="0"/>
              <a:t>。</a:t>
            </a:r>
            <a:endParaRPr lang="en-US" altLang="zh-CN" dirty="0" smtClean="0"/>
          </a:p>
          <a:p>
            <a:pPr lvl="1"/>
            <a:r>
              <a:rPr lang="en-US" altLang="zh-CN" dirty="0" smtClean="0"/>
              <a:t>WMA</a:t>
            </a:r>
            <a:r>
              <a:rPr lang="zh-CN" altLang="en-US" dirty="0" smtClean="0"/>
              <a:t>的预测方式和</a:t>
            </a:r>
            <a:r>
              <a:rPr lang="en-US" altLang="zh-CN" dirty="0" smtClean="0"/>
              <a:t>SMA</a:t>
            </a:r>
            <a:r>
              <a:rPr lang="zh-CN" altLang="en-US" dirty="0" smtClean="0"/>
              <a:t>是一样的，可以只考虑时间窗口内的时间点。</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3371850" y="3164114"/>
            <a:ext cx="5448300" cy="1001485"/>
          </a:xfrm>
          <a:prstGeom prst="rect">
            <a:avLst/>
          </a:prstGeom>
        </p:spPr>
      </p:pic>
    </p:spTree>
    <p:extLst>
      <p:ext uri="{BB962C8B-B14F-4D97-AF65-F5344CB8AC3E}">
        <p14:creationId xmlns:p14="http://schemas.microsoft.com/office/powerpoint/2010/main" val="128926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4858"/>
          </a:xfrm>
        </p:spPr>
        <p:txBody>
          <a:bodyPr/>
          <a:lstStyle/>
          <a:p>
            <a:r>
              <a:rPr lang="en-US" dirty="0" smtClean="0"/>
              <a:t>Continue……</a:t>
            </a:r>
            <a:endParaRPr lang="en-US" dirty="0"/>
          </a:p>
        </p:txBody>
      </p:sp>
      <p:sp>
        <p:nvSpPr>
          <p:cNvPr id="3" name="Content Placeholder 2"/>
          <p:cNvSpPr>
            <a:spLocks noGrp="1"/>
          </p:cNvSpPr>
          <p:nvPr>
            <p:ph idx="1"/>
          </p:nvPr>
        </p:nvSpPr>
        <p:spPr>
          <a:xfrm>
            <a:off x="838200" y="1451429"/>
            <a:ext cx="10515600" cy="4963885"/>
          </a:xfrm>
        </p:spPr>
        <p:txBody>
          <a:bodyPr>
            <a:normAutofit fontScale="92500" lnSpcReduction="10000"/>
          </a:bodyPr>
          <a:lstStyle/>
          <a:p>
            <a:r>
              <a:rPr lang="zh-CN" altLang="en-US" dirty="0"/>
              <a:t>指数移动平均（</a:t>
            </a:r>
            <a:r>
              <a:rPr lang="en-US" dirty="0"/>
              <a:t>Exponential Moving Average, EMA</a:t>
            </a:r>
            <a:r>
              <a:rPr lang="en-US" dirty="0" smtClean="0"/>
              <a:t>）:</a:t>
            </a:r>
          </a:p>
          <a:p>
            <a:pPr lvl="1"/>
            <a:r>
              <a:rPr lang="zh-CN" altLang="en-US" dirty="0"/>
              <a:t>和加权移动平均类似，但不同之处是各数值的加权按</a:t>
            </a:r>
            <a:r>
              <a:rPr lang="zh-CN" altLang="en-US" b="1" dirty="0"/>
              <a:t>指数递减</a:t>
            </a:r>
            <a:r>
              <a:rPr lang="zh-CN" altLang="en-US" dirty="0"/>
              <a:t>，而非线性递</a:t>
            </a:r>
            <a:r>
              <a:rPr lang="zh-CN" altLang="en-US" dirty="0" smtClean="0"/>
              <a:t>减；而且不同于</a:t>
            </a:r>
            <a:r>
              <a:rPr lang="en-US" altLang="zh-CN" dirty="0" smtClean="0"/>
              <a:t>WMA</a:t>
            </a:r>
            <a:r>
              <a:rPr lang="zh-CN" altLang="en-US" dirty="0" smtClean="0"/>
              <a:t>，</a:t>
            </a:r>
            <a:r>
              <a:rPr lang="en-US" altLang="zh-CN" dirty="0" smtClean="0"/>
              <a:t>EMA</a:t>
            </a:r>
            <a:r>
              <a:rPr lang="zh-CN" altLang="en-US" dirty="0" smtClean="0"/>
              <a:t>考虑了所有的历史时间点的数据。</a:t>
            </a:r>
            <a:endParaRPr lang="en-US" altLang="zh-CN" dirty="0" smtClean="0"/>
          </a:p>
          <a:p>
            <a:pPr lvl="1"/>
            <a:r>
              <a:rPr lang="zh-CN" altLang="en-US" dirty="0" smtClean="0"/>
              <a:t>递推公式如下</a:t>
            </a:r>
            <a:r>
              <a:rPr lang="en-US" altLang="zh-CN" dirty="0" smtClean="0"/>
              <a:t>: (</a:t>
            </a:r>
            <a:r>
              <a:rPr lang="en-US" altLang="zh-CN" dirty="0" err="1" smtClean="0"/>
              <a:t>EMAt</a:t>
            </a:r>
            <a:r>
              <a:rPr lang="zh-CN" altLang="en-US" dirty="0"/>
              <a:t>表示</a:t>
            </a:r>
            <a:r>
              <a:rPr lang="en-US" altLang="zh-CN" dirty="0"/>
              <a:t>t</a:t>
            </a:r>
            <a:r>
              <a:rPr lang="zh-CN" altLang="en-US" dirty="0"/>
              <a:t>时间点</a:t>
            </a:r>
            <a:r>
              <a:rPr lang="zh-CN" altLang="en-US" dirty="0" smtClean="0"/>
              <a:t>的</a:t>
            </a:r>
            <a:r>
              <a:rPr lang="en-US" altLang="zh-CN" dirty="0" smtClean="0"/>
              <a:t>EMA</a:t>
            </a:r>
            <a:r>
              <a:rPr lang="zh-CN" altLang="en-US" dirty="0"/>
              <a:t>值，</a:t>
            </a:r>
            <a:r>
              <a:rPr lang="zh-CN" altLang="en-US" dirty="0" smtClean="0"/>
              <a:t>也可以表</a:t>
            </a:r>
            <a:r>
              <a:rPr lang="zh-CN" altLang="en-US" dirty="0"/>
              <a:t>示</a:t>
            </a:r>
            <a:r>
              <a:rPr lang="en-US" altLang="zh-CN" dirty="0"/>
              <a:t>t+1</a:t>
            </a:r>
            <a:r>
              <a:rPr lang="zh-CN" altLang="en-US" dirty="0"/>
              <a:t>时间点的计算的目标</a:t>
            </a:r>
            <a:r>
              <a:rPr lang="en-US" altLang="zh-CN" dirty="0"/>
              <a:t>y^t+1</a:t>
            </a:r>
            <a:r>
              <a:rPr lang="en-US" altLang="zh-CN" dirty="0" smtClean="0"/>
              <a:t>)</a:t>
            </a:r>
          </a:p>
          <a:p>
            <a:pPr lvl="1"/>
            <a:endParaRPr lang="en-US" dirty="0"/>
          </a:p>
          <a:p>
            <a:pPr lvl="1"/>
            <a:endParaRPr lang="en-US" dirty="0" smtClean="0"/>
          </a:p>
          <a:p>
            <a:pPr lvl="2"/>
            <a:r>
              <a:rPr lang="en-US" altLang="zh-CN" dirty="0" smtClean="0"/>
              <a:t>a</a:t>
            </a:r>
            <a:r>
              <a:rPr lang="zh-CN" altLang="en-US" dirty="0" smtClean="0"/>
              <a:t>表示权重衰减程度，取值</a:t>
            </a:r>
            <a:r>
              <a:rPr lang="en-US" altLang="zh-CN" dirty="0" smtClean="0"/>
              <a:t>0</a:t>
            </a:r>
            <a:r>
              <a:rPr lang="zh-CN" altLang="en-US" dirty="0" smtClean="0"/>
              <a:t>到</a:t>
            </a:r>
            <a:r>
              <a:rPr lang="en-US" altLang="zh-CN" dirty="0" smtClean="0"/>
              <a:t>1</a:t>
            </a:r>
            <a:r>
              <a:rPr lang="zh-CN" altLang="en-US" dirty="0" smtClean="0"/>
              <a:t>之间，一般根据经验值来设置。常用的</a:t>
            </a:r>
            <a:r>
              <a:rPr lang="en-US" altLang="zh-CN" dirty="0" smtClean="0"/>
              <a:t>a</a:t>
            </a:r>
            <a:r>
              <a:rPr lang="zh-CN" altLang="en-US" dirty="0" smtClean="0"/>
              <a:t>如下式：</a:t>
            </a:r>
            <a:endParaRPr lang="en-US" altLang="zh-CN" dirty="0" smtClean="0"/>
          </a:p>
          <a:p>
            <a:pPr lvl="2"/>
            <a:endParaRPr lang="en-US" dirty="0"/>
          </a:p>
          <a:p>
            <a:pPr lvl="1"/>
            <a:endParaRPr lang="en-US" altLang="zh-CN" dirty="0" smtClean="0"/>
          </a:p>
          <a:p>
            <a:pPr lvl="1"/>
            <a:r>
              <a:rPr lang="zh-CN" altLang="en-US" dirty="0" smtClean="0"/>
              <a:t>指</a:t>
            </a:r>
            <a:r>
              <a:rPr lang="zh-CN" altLang="en-US" dirty="0"/>
              <a:t>数移动平均由于对近期的数据赋予了更高的权重，因此它比加权移动平均对近期的变化更加敏感</a:t>
            </a:r>
            <a:r>
              <a:rPr lang="zh-CN" altLang="en-US" dirty="0" smtClean="0"/>
              <a:t>，指</a:t>
            </a:r>
            <a:r>
              <a:rPr lang="zh-CN" altLang="en-US" dirty="0"/>
              <a:t>数移动平均也存在一定的滞后</a:t>
            </a:r>
            <a:r>
              <a:rPr lang="zh-CN" altLang="en-US" dirty="0" smtClean="0"/>
              <a:t>。</a:t>
            </a:r>
            <a:endParaRPr lang="en-US" altLang="zh-CN" dirty="0" smtClean="0"/>
          </a:p>
          <a:p>
            <a:pPr lvl="1"/>
            <a:r>
              <a:rPr lang="zh-CN" altLang="en-US" dirty="0"/>
              <a:t>效果更好的移动平均算</a:t>
            </a:r>
            <a:r>
              <a:rPr lang="zh-CN" altLang="en-US" dirty="0" smtClean="0"/>
              <a:t>法是分</a:t>
            </a:r>
            <a:r>
              <a:rPr lang="zh-CN" altLang="en-US" dirty="0"/>
              <a:t>形自适应移动平均（</a:t>
            </a:r>
            <a:r>
              <a:rPr lang="en-US" altLang="zh-CN" dirty="0" err="1"/>
              <a:t>FRactal</a:t>
            </a:r>
            <a:r>
              <a:rPr lang="en-US" altLang="zh-CN" dirty="0"/>
              <a:t> Adaptive Moving Average</a:t>
            </a:r>
            <a:r>
              <a:rPr lang="zh-CN" altLang="en-US" dirty="0"/>
              <a:t>，</a:t>
            </a:r>
            <a:r>
              <a:rPr lang="en-US" altLang="zh-CN" dirty="0"/>
              <a:t>FRAMA</a:t>
            </a:r>
            <a:r>
              <a:rPr lang="zh-CN" altLang="en-US" dirty="0"/>
              <a:t>）和赫尔移动平均（</a:t>
            </a:r>
            <a:r>
              <a:rPr lang="en-US" altLang="zh-CN" dirty="0"/>
              <a:t>Hull Moving Average</a:t>
            </a:r>
            <a:r>
              <a:rPr lang="zh-CN" altLang="en-US" dirty="0"/>
              <a:t>，</a:t>
            </a:r>
            <a:r>
              <a:rPr lang="en-US" altLang="zh-CN" dirty="0"/>
              <a:t>HMA</a:t>
            </a:r>
            <a:r>
              <a:rPr lang="zh-CN" altLang="en-US" dirty="0" smtClean="0"/>
              <a:t>）。</a:t>
            </a:r>
            <a:r>
              <a:rPr lang="en-US" altLang="zh-CN" dirty="0"/>
              <a:t>HMA </a:t>
            </a:r>
            <a:r>
              <a:rPr lang="zh-CN" altLang="en-US" dirty="0" smtClean="0"/>
              <a:t>有</a:t>
            </a:r>
            <a:r>
              <a:rPr lang="zh-CN" altLang="en-US" dirty="0"/>
              <a:t>着不输 </a:t>
            </a:r>
            <a:r>
              <a:rPr lang="en-US" altLang="zh-CN" dirty="0"/>
              <a:t>FRAMA </a:t>
            </a:r>
            <a:r>
              <a:rPr lang="zh-CN" altLang="en-US" dirty="0" smtClean="0"/>
              <a:t>的</a:t>
            </a:r>
            <a:r>
              <a:rPr lang="zh-CN" altLang="en-US" dirty="0"/>
              <a:t>灵敏性（滞后性非常低），并且在局部也提高了平滑性，确实做到了在保证平滑性的同时最大的降低了滞后性。</a:t>
            </a:r>
            <a:endParaRPr lang="en-US" dirty="0"/>
          </a:p>
        </p:txBody>
      </p:sp>
      <p:pic>
        <p:nvPicPr>
          <p:cNvPr id="4" name="Picture 3"/>
          <p:cNvPicPr>
            <a:picLocks noChangeAspect="1"/>
          </p:cNvPicPr>
          <p:nvPr/>
        </p:nvPicPr>
        <p:blipFill>
          <a:blip r:embed="rId2"/>
          <a:stretch>
            <a:fillRect/>
          </a:stretch>
        </p:blipFill>
        <p:spPr>
          <a:xfrm>
            <a:off x="3806426" y="2750683"/>
            <a:ext cx="4810125" cy="847725"/>
          </a:xfrm>
          <a:prstGeom prst="rect">
            <a:avLst/>
          </a:prstGeom>
        </p:spPr>
      </p:pic>
      <p:pic>
        <p:nvPicPr>
          <p:cNvPr id="5" name="Picture 4"/>
          <p:cNvPicPr>
            <a:picLocks noChangeAspect="1"/>
          </p:cNvPicPr>
          <p:nvPr/>
        </p:nvPicPr>
        <p:blipFill>
          <a:blip r:embed="rId3"/>
          <a:stretch>
            <a:fillRect/>
          </a:stretch>
        </p:blipFill>
        <p:spPr>
          <a:xfrm>
            <a:off x="7342908" y="4044208"/>
            <a:ext cx="1524000" cy="576491"/>
          </a:xfrm>
          <a:prstGeom prst="rect">
            <a:avLst/>
          </a:prstGeom>
        </p:spPr>
      </p:pic>
    </p:spTree>
    <p:extLst>
      <p:ext uri="{BB962C8B-B14F-4D97-AF65-F5344CB8AC3E}">
        <p14:creationId xmlns:p14="http://schemas.microsoft.com/office/powerpoint/2010/main" val="3857878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664392"/>
          </a:xfrm>
        </p:spPr>
        <p:txBody>
          <a:bodyPr>
            <a:normAutofit lnSpcReduction="10000"/>
          </a:bodyPr>
          <a:lstStyle/>
          <a:p>
            <a:r>
              <a:rPr lang="zh-CN" altLang="en-US" b="1" dirty="0" smtClean="0"/>
              <a:t>注意这里讲的</a:t>
            </a:r>
            <a:r>
              <a:rPr lang="en-US" altLang="zh-CN" b="1" dirty="0" smtClean="0"/>
              <a:t>MA</a:t>
            </a:r>
            <a:r>
              <a:rPr lang="zh-CN" altLang="en-US" b="1" dirty="0" smtClean="0"/>
              <a:t>与后面讲的</a:t>
            </a:r>
            <a:r>
              <a:rPr lang="en-US" altLang="zh-CN" b="1" dirty="0" smtClean="0"/>
              <a:t>ARIMA</a:t>
            </a:r>
            <a:r>
              <a:rPr lang="zh-CN" altLang="en-US" b="1" dirty="0" smtClean="0"/>
              <a:t>中的</a:t>
            </a:r>
            <a:r>
              <a:rPr lang="en-US" altLang="zh-CN" b="1" dirty="0" smtClean="0"/>
              <a:t>MA</a:t>
            </a:r>
            <a:r>
              <a:rPr lang="zh-CN" altLang="en-US" b="1" dirty="0" smtClean="0"/>
              <a:t>的出发点不一样，这里的</a:t>
            </a:r>
            <a:r>
              <a:rPr lang="en-US" altLang="zh-CN" b="1" dirty="0" smtClean="0"/>
              <a:t>MA</a:t>
            </a:r>
            <a:r>
              <a:rPr lang="zh-CN" altLang="en-US" b="1" dirty="0" smtClean="0"/>
              <a:t>是用来对源数据进行平滑的，</a:t>
            </a:r>
            <a:r>
              <a:rPr lang="en-US" altLang="zh-CN" b="1" dirty="0" smtClean="0"/>
              <a:t>ARIMA</a:t>
            </a:r>
            <a:r>
              <a:rPr lang="zh-CN" altLang="en-US" b="1" dirty="0" smtClean="0"/>
              <a:t>中的</a:t>
            </a:r>
            <a:r>
              <a:rPr lang="en-US" altLang="zh-CN" b="1" dirty="0" smtClean="0"/>
              <a:t>MA</a:t>
            </a:r>
            <a:r>
              <a:rPr lang="zh-CN" altLang="en-US" b="1" dirty="0" smtClean="0"/>
              <a:t>是用来对残差进行建模的。</a:t>
            </a:r>
            <a:endParaRPr lang="en-US" altLang="zh-CN" b="1" dirty="0" smtClean="0"/>
          </a:p>
          <a:p>
            <a:r>
              <a:rPr lang="en-US" altLang="zh-CN" dirty="0" smtClean="0"/>
              <a:t>MA</a:t>
            </a:r>
            <a:r>
              <a:rPr lang="zh-CN" altLang="en-US" dirty="0" smtClean="0"/>
              <a:t>及其变体的使用前提：</a:t>
            </a:r>
            <a:endParaRPr lang="en-US" altLang="zh-CN" dirty="0" smtClean="0"/>
          </a:p>
          <a:p>
            <a:pPr lvl="1"/>
            <a:r>
              <a:rPr lang="zh-CN" altLang="en-US" dirty="0" smtClean="0"/>
              <a:t>处理的是</a:t>
            </a:r>
            <a:r>
              <a:rPr lang="zh-CN" altLang="en-US" dirty="0"/>
              <a:t>平稳序</a:t>
            </a:r>
            <a:r>
              <a:rPr lang="zh-CN" altLang="en-US" dirty="0" smtClean="0"/>
              <a:t>列，至少数据中的趋势和季节性已经去除。</a:t>
            </a:r>
            <a:endParaRPr lang="en-US" altLang="zh-CN" dirty="0" smtClean="0"/>
          </a:p>
          <a:p>
            <a:endParaRPr lang="en-US" altLang="zh-CN" dirty="0" smtClean="0"/>
          </a:p>
          <a:p>
            <a:r>
              <a:rPr lang="en-US" altLang="zh-CN" dirty="0" smtClean="0"/>
              <a:t>MA</a:t>
            </a:r>
            <a:r>
              <a:rPr lang="zh-CN" altLang="en-US" dirty="0" smtClean="0"/>
              <a:t>及其变体的使用场景：</a:t>
            </a:r>
            <a:endParaRPr lang="en-US" altLang="zh-CN" dirty="0" smtClean="0"/>
          </a:p>
          <a:p>
            <a:pPr lvl="1"/>
            <a:r>
              <a:rPr lang="zh-CN" altLang="en-US" dirty="0" smtClean="0"/>
              <a:t>作为</a:t>
            </a:r>
            <a:r>
              <a:rPr lang="en-US" altLang="zh-CN" dirty="0" smtClean="0"/>
              <a:t>data preparation</a:t>
            </a:r>
            <a:r>
              <a:rPr lang="zh-CN" altLang="en-US" dirty="0" smtClean="0"/>
              <a:t>：</a:t>
            </a:r>
            <a:endParaRPr lang="en-US" altLang="zh-CN" dirty="0" smtClean="0"/>
          </a:p>
          <a:p>
            <a:pPr lvl="2"/>
            <a:r>
              <a:rPr lang="zh-CN" altLang="en-US" dirty="0" smtClean="0"/>
              <a:t>也就是用</a:t>
            </a:r>
            <a:r>
              <a:rPr lang="en-US" altLang="zh-CN" dirty="0" smtClean="0"/>
              <a:t>MA</a:t>
            </a:r>
            <a:r>
              <a:rPr lang="zh-CN" altLang="en-US" dirty="0" smtClean="0"/>
              <a:t>对数据做平滑处理，处理后的数据在用其他时序模型来分析。</a:t>
            </a:r>
            <a:endParaRPr lang="en-US" altLang="zh-CN" dirty="0" smtClean="0"/>
          </a:p>
          <a:p>
            <a:pPr lvl="1"/>
            <a:r>
              <a:rPr lang="zh-CN" altLang="en-US" dirty="0"/>
              <a:t>用</a:t>
            </a:r>
            <a:r>
              <a:rPr lang="zh-CN" altLang="en-US" dirty="0" smtClean="0"/>
              <a:t>来做特征工程：</a:t>
            </a:r>
            <a:endParaRPr lang="en-US" altLang="zh-CN" dirty="0" smtClean="0"/>
          </a:p>
          <a:p>
            <a:pPr lvl="2"/>
            <a:r>
              <a:rPr lang="zh-CN" altLang="en-US" dirty="0"/>
              <a:t>利</a:t>
            </a:r>
            <a:r>
              <a:rPr lang="zh-CN" altLang="en-US" dirty="0" smtClean="0"/>
              <a:t>用</a:t>
            </a:r>
            <a:r>
              <a:rPr lang="en-US" altLang="zh-CN" dirty="0" smtClean="0"/>
              <a:t>MA</a:t>
            </a:r>
            <a:r>
              <a:rPr lang="zh-CN" altLang="en-US" dirty="0" smtClean="0"/>
              <a:t>产生新的与时间相关的特征，把这些特征加入原始特征送入</a:t>
            </a:r>
            <a:r>
              <a:rPr lang="en-US" altLang="zh-CN" dirty="0" smtClean="0"/>
              <a:t>ML</a:t>
            </a:r>
            <a:r>
              <a:rPr lang="zh-CN" altLang="en-US" dirty="0" smtClean="0"/>
              <a:t>模型。</a:t>
            </a:r>
            <a:endParaRPr lang="en-US" altLang="zh-CN" dirty="0" smtClean="0"/>
          </a:p>
          <a:p>
            <a:pPr lvl="1"/>
            <a:r>
              <a:rPr lang="zh-CN" altLang="en-US" dirty="0" smtClean="0"/>
              <a:t>直接用来进行时序预测</a:t>
            </a:r>
            <a:endParaRPr lang="en-US" altLang="zh-CN" dirty="0" smtClean="0"/>
          </a:p>
          <a:p>
            <a:pPr lvl="2"/>
            <a:endParaRPr lang="en-US" altLang="zh-CN" dirty="0" smtClean="0"/>
          </a:p>
          <a:p>
            <a:pPr lvl="1"/>
            <a:endParaRPr lang="en-US" altLang="zh-CN" dirty="0"/>
          </a:p>
          <a:p>
            <a:endParaRPr lang="en-US" dirty="0"/>
          </a:p>
        </p:txBody>
      </p:sp>
    </p:spTree>
    <p:extLst>
      <p:ext uri="{BB962C8B-B14F-4D97-AF65-F5344CB8AC3E}">
        <p14:creationId xmlns:p14="http://schemas.microsoft.com/office/powerpoint/2010/main" val="343194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自回归模型以及其变</a:t>
            </a:r>
            <a:r>
              <a:rPr lang="zh-CN" altLang="en-US" dirty="0" smtClean="0"/>
              <a:t>体</a:t>
            </a:r>
            <a:endParaRPr lang="en-US" dirty="0"/>
          </a:p>
        </p:txBody>
      </p:sp>
      <p:sp>
        <p:nvSpPr>
          <p:cNvPr id="3" name="Content Placeholder 2"/>
          <p:cNvSpPr>
            <a:spLocks noGrp="1"/>
          </p:cNvSpPr>
          <p:nvPr>
            <p:ph idx="1"/>
          </p:nvPr>
        </p:nvSpPr>
        <p:spPr/>
        <p:txBody>
          <a:bodyPr/>
          <a:lstStyle/>
          <a:p>
            <a:r>
              <a:rPr lang="zh-CN" altLang="en-US" dirty="0" smtClean="0"/>
              <a:t>自回归模型（</a:t>
            </a:r>
            <a:r>
              <a:rPr lang="en-US" dirty="0"/>
              <a:t>autoregressive </a:t>
            </a:r>
            <a:r>
              <a:rPr lang="en-US" dirty="0" smtClean="0"/>
              <a:t>model</a:t>
            </a:r>
            <a:r>
              <a:rPr lang="zh-CN" altLang="en-US" dirty="0" smtClean="0"/>
              <a:t>，</a:t>
            </a:r>
            <a:r>
              <a:rPr lang="en-US" altLang="zh-CN" dirty="0" smtClean="0"/>
              <a:t>AR</a:t>
            </a:r>
            <a:r>
              <a:rPr lang="zh-CN" altLang="en-US" dirty="0" smtClean="0"/>
              <a:t>）：</a:t>
            </a:r>
            <a:endParaRPr lang="en-US" altLang="zh-CN" dirty="0" smtClean="0"/>
          </a:p>
          <a:p>
            <a:pPr lvl="1"/>
            <a:r>
              <a:rPr lang="zh-CN" altLang="en-US" dirty="0"/>
              <a:t>满足如下关系的时间序列 </a:t>
            </a:r>
            <a:r>
              <a:rPr lang="en-US" altLang="zh-CN" dirty="0" smtClean="0"/>
              <a:t>{</a:t>
            </a:r>
            <a:r>
              <a:rPr lang="en-US" altLang="zh-CN" dirty="0" err="1" smtClean="0"/>
              <a:t>rt</a:t>
            </a:r>
            <a:r>
              <a:rPr lang="en-US" altLang="zh-CN" dirty="0" smtClean="0"/>
              <a:t>}</a:t>
            </a:r>
            <a:r>
              <a:rPr lang="zh-CN" altLang="en-US" dirty="0" smtClean="0"/>
              <a:t>被</a:t>
            </a:r>
            <a:r>
              <a:rPr lang="zh-CN" altLang="en-US" dirty="0"/>
              <a:t>称为一个 </a:t>
            </a:r>
            <a:r>
              <a:rPr lang="en-US" altLang="zh-CN" dirty="0"/>
              <a:t>p</a:t>
            </a:r>
            <a:r>
              <a:rPr lang="zh-CN" altLang="en-US" dirty="0" smtClean="0"/>
              <a:t>阶</a:t>
            </a:r>
            <a:r>
              <a:rPr lang="en-US" altLang="zh-CN" dirty="0" smtClean="0"/>
              <a:t>(</a:t>
            </a:r>
            <a:r>
              <a:rPr lang="zh-CN" altLang="en-US" dirty="0" smtClean="0"/>
              <a:t>其实就是依赖的时间窗口长度</a:t>
            </a:r>
            <a:r>
              <a:rPr lang="en-US" altLang="zh-CN" dirty="0" smtClean="0"/>
              <a:t>)</a:t>
            </a:r>
            <a:r>
              <a:rPr lang="zh-CN" altLang="en-US" dirty="0" smtClean="0"/>
              <a:t>的</a:t>
            </a:r>
            <a:r>
              <a:rPr lang="zh-CN" altLang="en-US" dirty="0"/>
              <a:t>自回归模型，记</a:t>
            </a:r>
            <a:r>
              <a:rPr lang="zh-CN" altLang="en-US" dirty="0" smtClean="0"/>
              <a:t>为</a:t>
            </a:r>
            <a:r>
              <a:rPr lang="en-US" altLang="zh-CN" dirty="0" smtClean="0"/>
              <a:t>AR(p) </a:t>
            </a:r>
            <a:r>
              <a:rPr lang="zh-CN" altLang="en-US" dirty="0"/>
              <a:t>模型</a:t>
            </a:r>
            <a:r>
              <a:rPr lang="zh-CN" altLang="en-US" dirty="0" smtClean="0"/>
              <a:t>：</a:t>
            </a:r>
            <a:endParaRPr lang="en-US" altLang="zh-CN" dirty="0" smtClean="0"/>
          </a:p>
          <a:p>
            <a:pPr lvl="1"/>
            <a:endParaRPr lang="en-US" dirty="0"/>
          </a:p>
          <a:p>
            <a:pPr lvl="1"/>
            <a:endParaRPr lang="en-US" dirty="0" smtClean="0"/>
          </a:p>
          <a:p>
            <a:pPr lvl="1"/>
            <a:endParaRPr lang="en-US" dirty="0"/>
          </a:p>
          <a:p>
            <a:pPr lvl="2"/>
            <a:r>
              <a:rPr lang="zh-CN" altLang="en-US" dirty="0"/>
              <a:t>这是一个典型的线性回归模型。它和传统线性回归的不同之处在于自变量是序列自身（历史观测值），</a:t>
            </a:r>
            <a:r>
              <a:rPr lang="zh-CN" altLang="en-US" dirty="0" smtClean="0"/>
              <a:t>而非</a:t>
            </a:r>
            <a:r>
              <a:rPr lang="zh-CN" altLang="en-US" dirty="0"/>
              <a:t>其他变量，这就是自回归中“自”的由来</a:t>
            </a:r>
            <a:r>
              <a:rPr lang="zh-CN" altLang="en-US" dirty="0" smtClean="0"/>
              <a:t>。</a:t>
            </a:r>
            <a:endParaRPr lang="en-US" altLang="zh-CN" dirty="0" smtClean="0"/>
          </a:p>
          <a:p>
            <a:pPr lvl="2"/>
            <a:r>
              <a:rPr lang="zh-CN" altLang="en-US" dirty="0" smtClean="0"/>
              <a:t>这</a:t>
            </a:r>
            <a:r>
              <a:rPr lang="zh-CN" altLang="en-US" dirty="0"/>
              <a:t>个模型的含义是， </a:t>
            </a:r>
            <a:r>
              <a:rPr lang="en-US" altLang="zh-CN" dirty="0" err="1" smtClean="0"/>
              <a:t>rt</a:t>
            </a:r>
            <a:r>
              <a:rPr lang="zh-CN" altLang="en-US" dirty="0" smtClean="0"/>
              <a:t>可</a:t>
            </a:r>
            <a:r>
              <a:rPr lang="zh-CN" altLang="en-US" dirty="0"/>
              <a:t>以表达为 </a:t>
            </a:r>
            <a:r>
              <a:rPr lang="en-US" altLang="zh-CN" dirty="0"/>
              <a:t>t</a:t>
            </a:r>
            <a:r>
              <a:rPr lang="zh-CN" altLang="en-US" dirty="0" smtClean="0"/>
              <a:t>时</a:t>
            </a:r>
            <a:r>
              <a:rPr lang="zh-CN" altLang="en-US" dirty="0"/>
              <a:t>刻之前的 </a:t>
            </a:r>
            <a:r>
              <a:rPr lang="en-US" altLang="zh-CN" dirty="0"/>
              <a:t>p</a:t>
            </a:r>
            <a:r>
              <a:rPr lang="zh-CN" altLang="en-US" dirty="0" smtClean="0"/>
              <a:t>个观测</a:t>
            </a:r>
            <a:r>
              <a:rPr lang="zh-CN" altLang="en-US" dirty="0"/>
              <a:t>值的线性组合以及一</a:t>
            </a:r>
            <a:r>
              <a:rPr lang="zh-CN" altLang="en-US" dirty="0" smtClean="0"/>
              <a:t>个</a:t>
            </a:r>
            <a:r>
              <a:rPr lang="en-US" altLang="zh-CN" dirty="0" smtClean="0"/>
              <a:t>t </a:t>
            </a:r>
            <a:r>
              <a:rPr lang="zh-CN" altLang="en-US" dirty="0"/>
              <a:t>时刻的随机误</a:t>
            </a:r>
            <a:r>
              <a:rPr lang="zh-CN" altLang="en-US" dirty="0" smtClean="0"/>
              <a:t>差</a:t>
            </a:r>
            <a:r>
              <a:rPr lang="en-US" altLang="zh-CN" dirty="0" err="1" smtClean="0"/>
              <a:t>wt</a:t>
            </a:r>
            <a:r>
              <a:rPr lang="zh-CN" altLang="en-US" dirty="0" smtClean="0"/>
              <a:t>。</a:t>
            </a:r>
            <a:endParaRPr lang="en-US" altLang="zh-CN" dirty="0" smtClean="0"/>
          </a:p>
          <a:p>
            <a:pPr lvl="2"/>
            <a:r>
              <a:rPr lang="zh-CN" altLang="en-US" dirty="0"/>
              <a:t>自回归只适用于预测与自身前期相关的现</a:t>
            </a:r>
            <a:r>
              <a:rPr lang="zh-CN" altLang="en-US" dirty="0" smtClean="0"/>
              <a:t>象。</a:t>
            </a:r>
            <a:endParaRPr lang="en-US" dirty="0"/>
          </a:p>
        </p:txBody>
      </p:sp>
      <p:pic>
        <p:nvPicPr>
          <p:cNvPr id="4" name="Picture 3"/>
          <p:cNvPicPr>
            <a:picLocks noChangeAspect="1"/>
          </p:cNvPicPr>
          <p:nvPr/>
        </p:nvPicPr>
        <p:blipFill>
          <a:blip r:embed="rId2"/>
          <a:stretch>
            <a:fillRect/>
          </a:stretch>
        </p:blipFill>
        <p:spPr>
          <a:xfrm>
            <a:off x="5701619" y="3064782"/>
            <a:ext cx="4562475" cy="1047750"/>
          </a:xfrm>
          <a:prstGeom prst="rect">
            <a:avLst/>
          </a:prstGeom>
        </p:spPr>
      </p:pic>
    </p:spTree>
    <p:extLst>
      <p:ext uri="{BB962C8B-B14F-4D97-AF65-F5344CB8AC3E}">
        <p14:creationId xmlns:p14="http://schemas.microsoft.com/office/powerpoint/2010/main" val="33767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自回归滑动平均模</a:t>
            </a:r>
            <a:r>
              <a:rPr lang="zh-CN" altLang="en-US" dirty="0" smtClean="0"/>
              <a:t>型</a:t>
            </a:r>
            <a:r>
              <a:rPr lang="en-US" altLang="zh-CN" dirty="0" smtClean="0"/>
              <a:t>ARMA</a:t>
            </a:r>
            <a:r>
              <a:rPr lang="zh-CN" altLang="en-US" dirty="0" smtClean="0"/>
              <a:t>：</a:t>
            </a:r>
            <a:endParaRPr lang="en-US" altLang="zh-CN" dirty="0" smtClean="0"/>
          </a:p>
          <a:p>
            <a:pPr lvl="1"/>
            <a:r>
              <a:rPr lang="zh-CN" altLang="en-US" dirty="0"/>
              <a:t>将一个 </a:t>
            </a:r>
            <a:r>
              <a:rPr lang="en-US" altLang="zh-CN" dirty="0"/>
              <a:t>p</a:t>
            </a:r>
            <a:r>
              <a:rPr lang="zh-CN" altLang="en-US" dirty="0" smtClean="0"/>
              <a:t>阶</a:t>
            </a:r>
            <a:r>
              <a:rPr lang="zh-CN" altLang="en-US" dirty="0"/>
              <a:t>的自回归模型和一</a:t>
            </a:r>
            <a:r>
              <a:rPr lang="zh-CN" altLang="en-US" dirty="0" smtClean="0"/>
              <a:t>个</a:t>
            </a:r>
            <a:r>
              <a:rPr lang="en-US" altLang="zh-CN" dirty="0" smtClean="0"/>
              <a:t>q </a:t>
            </a:r>
            <a:r>
              <a:rPr lang="zh-CN" altLang="en-US" dirty="0"/>
              <a:t>阶的滑动平均模型组合在一起，便得到了一个阶数为 </a:t>
            </a:r>
            <a:r>
              <a:rPr lang="en-US" altLang="zh-CN" dirty="0" smtClean="0"/>
              <a:t>(</a:t>
            </a:r>
            <a:r>
              <a:rPr lang="en-US" altLang="zh-CN" dirty="0" err="1" smtClean="0"/>
              <a:t>p,q</a:t>
            </a:r>
            <a:r>
              <a:rPr lang="en-US" altLang="zh-CN" dirty="0" smtClean="0"/>
              <a:t>)</a:t>
            </a:r>
            <a:r>
              <a:rPr lang="zh-CN" altLang="en-US" dirty="0" smtClean="0"/>
              <a:t>的</a:t>
            </a:r>
            <a:r>
              <a:rPr lang="zh-CN" altLang="en-US" dirty="0"/>
              <a:t>自回归滑动平均模型（</a:t>
            </a:r>
            <a:r>
              <a:rPr lang="en-US" dirty="0"/>
              <a:t>autoregressive moving average model</a:t>
            </a:r>
            <a:r>
              <a:rPr lang="en-US" dirty="0" smtClean="0"/>
              <a:t>）</a:t>
            </a:r>
            <a:r>
              <a:rPr lang="zh-CN" altLang="en-US" dirty="0" smtClean="0"/>
              <a:t>。</a:t>
            </a:r>
            <a:r>
              <a:rPr lang="en-US" dirty="0" smtClean="0"/>
              <a:t>AR </a:t>
            </a:r>
            <a:r>
              <a:rPr lang="zh-CN" altLang="en-US" dirty="0"/>
              <a:t>和 </a:t>
            </a:r>
            <a:r>
              <a:rPr lang="en-US" dirty="0"/>
              <a:t>MA </a:t>
            </a:r>
            <a:r>
              <a:rPr lang="zh-CN" altLang="en-US" dirty="0"/>
              <a:t>模型都是线性模型，因此它俩的线性组</a:t>
            </a:r>
            <a:r>
              <a:rPr lang="zh-CN" altLang="en-US" dirty="0" smtClean="0"/>
              <a:t>合即 </a:t>
            </a:r>
            <a:r>
              <a:rPr lang="en-US" dirty="0"/>
              <a:t>ARMA </a:t>
            </a:r>
            <a:r>
              <a:rPr lang="zh-CN" altLang="en-US" dirty="0"/>
              <a:t>模型，也是线性模型</a:t>
            </a:r>
            <a:r>
              <a:rPr lang="zh-CN" altLang="en-US" dirty="0" smtClean="0"/>
              <a:t>。</a:t>
            </a:r>
            <a:endParaRPr lang="en-US" altLang="zh-CN" dirty="0" smtClean="0"/>
          </a:p>
          <a:p>
            <a:pPr lvl="1"/>
            <a:r>
              <a:rPr lang="en-US" altLang="zh-CN" dirty="0" smtClean="0"/>
              <a:t>ARMA(</a:t>
            </a:r>
            <a:r>
              <a:rPr lang="en-US" altLang="zh-CN" dirty="0" err="1" smtClean="0"/>
              <a:t>p,q</a:t>
            </a:r>
            <a:r>
              <a:rPr lang="en-US" altLang="zh-CN" dirty="0" smtClean="0"/>
              <a:t>)</a:t>
            </a:r>
            <a:r>
              <a:rPr lang="zh-CN" altLang="en-US" dirty="0" smtClean="0"/>
              <a:t>模型如下：（</a:t>
            </a:r>
            <a:r>
              <a:rPr lang="en-US" altLang="zh-CN" dirty="0" err="1" smtClean="0"/>
              <a:t>wt</a:t>
            </a:r>
            <a:r>
              <a:rPr lang="zh-CN" altLang="en-US" dirty="0" smtClean="0"/>
              <a:t>其实就是时间点</a:t>
            </a:r>
            <a:r>
              <a:rPr lang="en-US" altLang="zh-CN" dirty="0" smtClean="0"/>
              <a:t>t</a:t>
            </a:r>
            <a:r>
              <a:rPr lang="zh-CN" altLang="en-US" dirty="0" smtClean="0"/>
              <a:t>的预测值与真实值的残差）</a:t>
            </a:r>
            <a:endParaRPr lang="en-US" altLang="zh-CN"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2"/>
          <a:stretch>
            <a:fillRect/>
          </a:stretch>
        </p:blipFill>
        <p:spPr>
          <a:xfrm>
            <a:off x="2453640" y="4272232"/>
            <a:ext cx="7493391" cy="1918941"/>
          </a:xfrm>
          <a:prstGeom prst="rect">
            <a:avLst/>
          </a:prstGeom>
        </p:spPr>
      </p:pic>
    </p:spTree>
    <p:extLst>
      <p:ext uri="{BB962C8B-B14F-4D97-AF65-F5344CB8AC3E}">
        <p14:creationId xmlns:p14="http://schemas.microsoft.com/office/powerpoint/2010/main" val="169673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2595707"/>
            <a:ext cx="10515600" cy="1325563"/>
          </a:xfrm>
        </p:spPr>
        <p:txBody>
          <a:bodyPr>
            <a:normAutofit/>
          </a:bodyPr>
          <a:lstStyle/>
          <a:p>
            <a:pPr algn="ctr"/>
            <a:r>
              <a:rPr lang="zh-CN" altLang="en-US" sz="6600" dirty="0"/>
              <a:t>时间序列预测</a:t>
            </a:r>
            <a:endParaRPr lang="en-US" sz="6600" dirty="0"/>
          </a:p>
        </p:txBody>
      </p:sp>
    </p:spTree>
    <p:extLst>
      <p:ext uri="{BB962C8B-B14F-4D97-AF65-F5344CB8AC3E}">
        <p14:creationId xmlns:p14="http://schemas.microsoft.com/office/powerpoint/2010/main" val="1756390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38514"/>
            <a:ext cx="10515600" cy="5065485"/>
          </a:xfrm>
        </p:spPr>
        <p:txBody>
          <a:bodyPr>
            <a:normAutofit/>
          </a:bodyPr>
          <a:lstStyle/>
          <a:p>
            <a:r>
              <a:rPr lang="zh-CN" altLang="en-US" dirty="0"/>
              <a:t>自回</a:t>
            </a:r>
            <a:r>
              <a:rPr lang="zh-CN" altLang="en-US" dirty="0" smtClean="0"/>
              <a:t>归集成移</a:t>
            </a:r>
            <a:r>
              <a:rPr lang="zh-CN" altLang="en-US" dirty="0"/>
              <a:t>动平均模型 </a:t>
            </a:r>
            <a:r>
              <a:rPr lang="en-US" altLang="zh-CN" dirty="0"/>
              <a:t>ARIMA(ARIMA, Autoregressive Integrated Moving Average </a:t>
            </a:r>
            <a:r>
              <a:rPr lang="en-US" altLang="zh-CN" dirty="0" smtClean="0"/>
              <a:t>Model</a:t>
            </a:r>
            <a:r>
              <a:rPr lang="zh-CN" altLang="en-US" dirty="0" smtClean="0"/>
              <a:t>，又称为</a:t>
            </a:r>
            <a:r>
              <a:rPr lang="en-US" dirty="0"/>
              <a:t>Box-Jenkins </a:t>
            </a:r>
            <a:r>
              <a:rPr lang="zh-CN" altLang="en-US" dirty="0" smtClean="0"/>
              <a:t>模型</a:t>
            </a:r>
            <a:r>
              <a:rPr lang="en-US" altLang="zh-CN" dirty="0" smtClean="0"/>
              <a:t>)</a:t>
            </a:r>
            <a:r>
              <a:rPr lang="zh-CN" altLang="en-US" dirty="0" smtClean="0"/>
              <a:t>：</a:t>
            </a:r>
            <a:endParaRPr lang="en-US" altLang="zh-CN" dirty="0" smtClean="0"/>
          </a:p>
          <a:p>
            <a:pPr lvl="1"/>
            <a:r>
              <a:rPr lang="en-US" dirty="0"/>
              <a:t>ARIMA(</a:t>
            </a:r>
            <a:r>
              <a:rPr lang="en-US" dirty="0" err="1"/>
              <a:t>p,d,q</a:t>
            </a:r>
            <a:r>
              <a:rPr lang="en-US" dirty="0" smtClean="0"/>
              <a:t>)</a:t>
            </a:r>
            <a:r>
              <a:rPr lang="zh-CN" altLang="en-US" dirty="0" smtClean="0"/>
              <a:t>模型三个超参数的解释如下：</a:t>
            </a:r>
            <a:endParaRPr lang="en-US" altLang="zh-CN" dirty="0" smtClean="0"/>
          </a:p>
          <a:p>
            <a:pPr lvl="2"/>
            <a:r>
              <a:rPr lang="en-US" altLang="zh-CN" dirty="0" smtClean="0"/>
              <a:t>p-</a:t>
            </a:r>
            <a:r>
              <a:rPr lang="en-US" altLang="zh-CN" dirty="0"/>
              <a:t>-</a:t>
            </a:r>
            <a:r>
              <a:rPr lang="zh-CN" altLang="en-US" dirty="0"/>
              <a:t>代</a:t>
            </a:r>
            <a:r>
              <a:rPr lang="zh-CN" altLang="en-US" dirty="0" smtClean="0"/>
              <a:t>表模</a:t>
            </a:r>
            <a:r>
              <a:rPr lang="zh-CN" altLang="en-US" dirty="0"/>
              <a:t>型中采用的时序数据本身的滞后数</a:t>
            </a:r>
            <a:r>
              <a:rPr lang="en-US" altLang="zh-CN" dirty="0"/>
              <a:t>(lags) ,</a:t>
            </a:r>
            <a:r>
              <a:rPr lang="zh-CN" altLang="en-US" dirty="0"/>
              <a:t>也叫做</a:t>
            </a:r>
            <a:r>
              <a:rPr lang="en-US" altLang="zh-CN" dirty="0"/>
              <a:t>AR/Auto-Regressive</a:t>
            </a:r>
            <a:r>
              <a:rPr lang="zh-CN" altLang="en-US" dirty="0"/>
              <a:t>项</a:t>
            </a:r>
          </a:p>
          <a:p>
            <a:pPr lvl="2"/>
            <a:r>
              <a:rPr lang="en-US" altLang="zh-CN" dirty="0" smtClean="0"/>
              <a:t>d-</a:t>
            </a:r>
            <a:r>
              <a:rPr lang="en-US" altLang="zh-CN" dirty="0"/>
              <a:t>-</a:t>
            </a:r>
            <a:r>
              <a:rPr lang="zh-CN" altLang="en-US" dirty="0"/>
              <a:t>代表时序数据需要进行几阶差分</a:t>
            </a:r>
            <a:r>
              <a:rPr lang="zh-CN" altLang="en-US" dirty="0" smtClean="0"/>
              <a:t>化才</a:t>
            </a:r>
            <a:r>
              <a:rPr lang="zh-CN" altLang="en-US" dirty="0"/>
              <a:t>是稳定的，也叫</a:t>
            </a:r>
            <a:r>
              <a:rPr lang="en-US" altLang="zh-CN" dirty="0"/>
              <a:t>Integrated</a:t>
            </a:r>
            <a:r>
              <a:rPr lang="zh-CN" altLang="en-US" dirty="0"/>
              <a:t>项</a:t>
            </a:r>
            <a:r>
              <a:rPr lang="zh-CN" altLang="en-US" dirty="0" smtClean="0"/>
              <a:t>。</a:t>
            </a:r>
            <a:endParaRPr lang="en-US" altLang="zh-CN" dirty="0" smtClean="0"/>
          </a:p>
          <a:p>
            <a:pPr lvl="3"/>
            <a:r>
              <a:rPr lang="zh-CN" altLang="en-US" dirty="0"/>
              <a:t>时间序列</a:t>
            </a:r>
            <a:r>
              <a:rPr lang="en-US" altLang="zh-CN" dirty="0"/>
              <a:t>{</a:t>
            </a:r>
            <a:r>
              <a:rPr lang="en-US" altLang="zh-CN" dirty="0" err="1"/>
              <a:t>Yt</a:t>
            </a:r>
            <a:r>
              <a:rPr lang="en-US" altLang="zh-CN" dirty="0"/>
              <a:t>}</a:t>
            </a:r>
            <a:r>
              <a:rPr lang="zh-CN" altLang="en-US" dirty="0"/>
              <a:t>的各阶差分用</a:t>
            </a:r>
            <a:r>
              <a:rPr lang="en-US" altLang="zh-CN" dirty="0" err="1"/>
              <a:t>yt</a:t>
            </a:r>
            <a:r>
              <a:rPr lang="zh-CN" altLang="en-US" dirty="0"/>
              <a:t>表示如下：</a:t>
            </a:r>
            <a:endParaRPr lang="en-US" altLang="zh-CN" dirty="0"/>
          </a:p>
          <a:p>
            <a:pPr lvl="3"/>
            <a:endParaRPr lang="en-US" altLang="zh-CN" dirty="0"/>
          </a:p>
          <a:p>
            <a:pPr lvl="2"/>
            <a:endParaRPr lang="en-US" altLang="zh-CN" dirty="0" smtClean="0"/>
          </a:p>
          <a:p>
            <a:pPr lvl="2"/>
            <a:endParaRPr lang="en-US" altLang="zh-CN" dirty="0"/>
          </a:p>
          <a:p>
            <a:pPr lvl="2"/>
            <a:endParaRPr lang="en-US" altLang="zh-CN" dirty="0" smtClean="0"/>
          </a:p>
          <a:p>
            <a:pPr lvl="2"/>
            <a:endParaRPr lang="zh-CN" altLang="en-US" dirty="0"/>
          </a:p>
          <a:p>
            <a:pPr lvl="2"/>
            <a:endParaRPr lang="en-US" altLang="zh-CN" dirty="0" smtClean="0"/>
          </a:p>
          <a:p>
            <a:pPr lvl="2"/>
            <a:endParaRPr lang="en-US" altLang="zh-CN" dirty="0" smtClean="0"/>
          </a:p>
          <a:p>
            <a:pPr lvl="2"/>
            <a:r>
              <a:rPr lang="en-US" altLang="zh-CN" dirty="0" smtClean="0"/>
              <a:t>q-</a:t>
            </a:r>
            <a:r>
              <a:rPr lang="en-US" altLang="zh-CN" dirty="0"/>
              <a:t>-</a:t>
            </a:r>
            <a:r>
              <a:rPr lang="zh-CN" altLang="en-US" dirty="0"/>
              <a:t>代</a:t>
            </a:r>
            <a:r>
              <a:rPr lang="zh-CN" altLang="en-US" dirty="0" smtClean="0"/>
              <a:t>表模</a:t>
            </a:r>
            <a:r>
              <a:rPr lang="zh-CN" altLang="en-US" dirty="0"/>
              <a:t>型中采用的预测误差的滞后数</a:t>
            </a:r>
            <a:r>
              <a:rPr lang="en-US" altLang="zh-CN" dirty="0"/>
              <a:t>(lags)</a:t>
            </a:r>
            <a:r>
              <a:rPr lang="zh-CN" altLang="en-US" dirty="0"/>
              <a:t>，也叫做</a:t>
            </a:r>
            <a:r>
              <a:rPr lang="en-US" altLang="zh-CN" dirty="0"/>
              <a:t>MA/Moving Average</a:t>
            </a:r>
            <a:r>
              <a:rPr lang="zh-CN" altLang="en-US" dirty="0"/>
              <a:t>项</a:t>
            </a:r>
          </a:p>
          <a:p>
            <a:pPr lvl="1"/>
            <a:endParaRPr lang="zh-CN" altLang="en-US" dirty="0"/>
          </a:p>
          <a:p>
            <a:pPr lvl="2"/>
            <a:endParaRPr lang="en-US" altLang="zh-CN" dirty="0" smtClean="0"/>
          </a:p>
          <a:p>
            <a:pPr lvl="1"/>
            <a:endParaRPr lang="en-US" altLang="zh-CN" dirty="0" smtClean="0"/>
          </a:p>
          <a:p>
            <a:pPr lvl="1"/>
            <a:endParaRPr lang="en-US" dirty="0"/>
          </a:p>
        </p:txBody>
      </p:sp>
      <p:pic>
        <p:nvPicPr>
          <p:cNvPr id="4" name="Picture 3"/>
          <p:cNvPicPr>
            <a:picLocks noChangeAspect="1"/>
          </p:cNvPicPr>
          <p:nvPr/>
        </p:nvPicPr>
        <p:blipFill>
          <a:blip r:embed="rId3"/>
          <a:stretch>
            <a:fillRect/>
          </a:stretch>
        </p:blipFill>
        <p:spPr>
          <a:xfrm>
            <a:off x="2685143" y="3851012"/>
            <a:ext cx="7852227" cy="2012757"/>
          </a:xfrm>
          <a:prstGeom prst="rect">
            <a:avLst/>
          </a:prstGeom>
        </p:spPr>
      </p:pic>
    </p:spTree>
    <p:extLst>
      <p:ext uri="{BB962C8B-B14F-4D97-AF65-F5344CB8AC3E}">
        <p14:creationId xmlns:p14="http://schemas.microsoft.com/office/powerpoint/2010/main" val="282821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49830"/>
            <a:ext cx="10515600" cy="5283199"/>
          </a:xfrm>
        </p:spPr>
        <p:txBody>
          <a:bodyPr>
            <a:normAutofit/>
          </a:bodyPr>
          <a:lstStyle/>
          <a:p>
            <a:pPr lvl="1"/>
            <a:r>
              <a:rPr lang="en-US" dirty="0"/>
              <a:t>ARIMA(</a:t>
            </a:r>
            <a:r>
              <a:rPr lang="en-US" dirty="0" err="1"/>
              <a:t>p,d,q</a:t>
            </a:r>
            <a:r>
              <a:rPr lang="en-US" dirty="0"/>
              <a:t>)</a:t>
            </a:r>
            <a:r>
              <a:rPr lang="zh-CN" altLang="en-US" dirty="0"/>
              <a:t>模</a:t>
            </a:r>
            <a:r>
              <a:rPr lang="zh-CN" altLang="en-US" dirty="0" smtClean="0"/>
              <a:t>型其实就是对原始时间序列</a:t>
            </a:r>
            <a:r>
              <a:rPr lang="en-US" altLang="zh-CN" dirty="0"/>
              <a:t>{</a:t>
            </a:r>
            <a:r>
              <a:rPr lang="en-US" altLang="zh-CN" dirty="0" err="1"/>
              <a:t>Yt</a:t>
            </a:r>
            <a:r>
              <a:rPr lang="en-US" altLang="zh-CN" dirty="0"/>
              <a:t>}</a:t>
            </a:r>
            <a:r>
              <a:rPr lang="zh-CN" altLang="en-US" dirty="0" smtClean="0"/>
              <a:t>做</a:t>
            </a:r>
            <a:r>
              <a:rPr lang="en-US" altLang="zh-CN" dirty="0" smtClean="0"/>
              <a:t>d</a:t>
            </a:r>
            <a:r>
              <a:rPr lang="zh-CN" altLang="en-US" dirty="0" smtClean="0"/>
              <a:t>阶差分后得到的新的时间序列</a:t>
            </a:r>
            <a:r>
              <a:rPr lang="en-US" altLang="zh-CN" dirty="0" smtClean="0"/>
              <a:t>{</a:t>
            </a:r>
            <a:r>
              <a:rPr lang="en-US" altLang="zh-CN" dirty="0" err="1" smtClean="0"/>
              <a:t>yt</a:t>
            </a:r>
            <a:r>
              <a:rPr lang="en-US" altLang="zh-CN" dirty="0"/>
              <a:t>}</a:t>
            </a:r>
            <a:r>
              <a:rPr lang="zh-CN" altLang="en-US" dirty="0" smtClean="0"/>
              <a:t>的</a:t>
            </a:r>
            <a:r>
              <a:rPr lang="en-US" altLang="zh-CN" dirty="0" smtClean="0"/>
              <a:t>ARMA(</a:t>
            </a:r>
            <a:r>
              <a:rPr lang="en-US" altLang="zh-CN" dirty="0" err="1" smtClean="0"/>
              <a:t>p,q</a:t>
            </a:r>
            <a:r>
              <a:rPr lang="en-US" altLang="zh-CN" dirty="0" smtClean="0"/>
              <a:t>)</a:t>
            </a:r>
            <a:r>
              <a:rPr lang="zh-CN" altLang="en-US" dirty="0" smtClean="0"/>
              <a:t>模型。</a:t>
            </a:r>
            <a:r>
              <a:rPr lang="en-US" altLang="zh-CN" dirty="0" smtClean="0"/>
              <a:t>p</a:t>
            </a:r>
            <a:r>
              <a:rPr lang="zh-CN" altLang="en-US" dirty="0" smtClean="0"/>
              <a:t>和</a:t>
            </a:r>
            <a:r>
              <a:rPr lang="en-US" altLang="zh-CN" dirty="0" smtClean="0"/>
              <a:t>q</a:t>
            </a:r>
            <a:r>
              <a:rPr lang="zh-CN" altLang="en-US" dirty="0"/>
              <a:t>同</a:t>
            </a:r>
            <a:r>
              <a:rPr lang="zh-CN" altLang="en-US" dirty="0" smtClean="0"/>
              <a:t>时也体现了数据依赖的相关性。</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注</a:t>
            </a:r>
            <a:r>
              <a:rPr lang="zh-CN" altLang="en-US" dirty="0"/>
              <a:t>意，采用</a:t>
            </a:r>
            <a:r>
              <a:rPr lang="en-US" altLang="zh-CN" dirty="0"/>
              <a:t>ARIMA</a:t>
            </a:r>
            <a:r>
              <a:rPr lang="zh-CN" altLang="en-US" dirty="0"/>
              <a:t>模型预测时序数据，必须是稳定的，如果不稳定的数据</a:t>
            </a:r>
            <a:r>
              <a:rPr lang="zh-CN" altLang="en-US" dirty="0" smtClean="0"/>
              <a:t>，用</a:t>
            </a:r>
            <a:r>
              <a:rPr lang="en-US" altLang="zh-CN" dirty="0" smtClean="0"/>
              <a:t>ARIMA</a:t>
            </a:r>
            <a:r>
              <a:rPr lang="zh-CN" altLang="en-US" dirty="0" smtClean="0"/>
              <a:t>是</a:t>
            </a:r>
            <a:r>
              <a:rPr lang="zh-CN" altLang="en-US" dirty="0"/>
              <a:t>无法捕捉到规律的</a:t>
            </a:r>
            <a:r>
              <a:rPr lang="zh-CN" altLang="en-US" dirty="0" smtClean="0"/>
              <a:t>。</a:t>
            </a:r>
            <a:endParaRPr lang="en-US" altLang="zh-CN" dirty="0" smtClean="0"/>
          </a:p>
          <a:p>
            <a:pPr lvl="1"/>
            <a:r>
              <a:rPr lang="en-US" altLang="zh-CN" dirty="0" smtClean="0"/>
              <a:t>ARIMA</a:t>
            </a:r>
            <a:r>
              <a:rPr lang="zh-CN" altLang="en-US" dirty="0" smtClean="0"/>
              <a:t>模型训练过程常用的优化算法是拟牛顿法，牛顿法，共轭梯度法。</a:t>
            </a:r>
            <a:endParaRPr lang="en-US" dirty="0"/>
          </a:p>
        </p:txBody>
      </p:sp>
      <p:pic>
        <p:nvPicPr>
          <p:cNvPr id="4" name="Picture 3"/>
          <p:cNvPicPr>
            <a:picLocks noChangeAspect="1"/>
          </p:cNvPicPr>
          <p:nvPr/>
        </p:nvPicPr>
        <p:blipFill>
          <a:blip r:embed="rId2"/>
          <a:stretch>
            <a:fillRect/>
          </a:stretch>
        </p:blipFill>
        <p:spPr>
          <a:xfrm>
            <a:off x="2728687" y="2218192"/>
            <a:ext cx="7358742" cy="2014174"/>
          </a:xfrm>
          <a:prstGeom prst="rect">
            <a:avLst/>
          </a:prstGeom>
        </p:spPr>
      </p:pic>
    </p:spTree>
    <p:extLst>
      <p:ext uri="{BB962C8B-B14F-4D97-AF65-F5344CB8AC3E}">
        <p14:creationId xmlns:p14="http://schemas.microsoft.com/office/powerpoint/2010/main" val="2560671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49972"/>
            <a:ext cx="10515600" cy="4426991"/>
          </a:xfrm>
        </p:spPr>
        <p:txBody>
          <a:bodyPr/>
          <a:lstStyle/>
          <a:p>
            <a:r>
              <a:rPr lang="zh-CN" altLang="en-US" dirty="0"/>
              <a:t>如何确定</a:t>
            </a:r>
            <a:r>
              <a:rPr lang="en-US" altLang="zh-CN" dirty="0" smtClean="0"/>
              <a:t>d</a:t>
            </a:r>
            <a:r>
              <a:rPr lang="zh-CN" altLang="en-US" dirty="0" smtClean="0"/>
              <a:t>阶差</a:t>
            </a:r>
            <a:r>
              <a:rPr lang="zh-CN" altLang="en-US" dirty="0"/>
              <a:t>分</a:t>
            </a:r>
            <a:r>
              <a:rPr lang="zh-CN" altLang="en-US" dirty="0" smtClean="0"/>
              <a:t>？</a:t>
            </a:r>
            <a:endParaRPr lang="en-US" altLang="zh-CN" dirty="0" smtClean="0"/>
          </a:p>
          <a:p>
            <a:pPr lvl="1"/>
            <a:r>
              <a:rPr lang="zh-CN" altLang="en-US" dirty="0" smtClean="0"/>
              <a:t>目的是对原始的时间序列做</a:t>
            </a:r>
            <a:r>
              <a:rPr lang="en-US" altLang="zh-CN" dirty="0" smtClean="0"/>
              <a:t>d</a:t>
            </a:r>
            <a:r>
              <a:rPr lang="zh-CN" altLang="en-US" dirty="0" smtClean="0"/>
              <a:t>阶差分后的新的时间序列为平稳序列。</a:t>
            </a:r>
            <a:endParaRPr lang="en-US" altLang="zh-CN" dirty="0" smtClean="0"/>
          </a:p>
          <a:p>
            <a:pPr lvl="1"/>
            <a:r>
              <a:rPr lang="zh-CN" altLang="en-US" dirty="0" smtClean="0"/>
              <a:t>对</a:t>
            </a:r>
            <a:r>
              <a:rPr lang="zh-CN" altLang="en-US" dirty="0"/>
              <a:t>数据绘图</a:t>
            </a:r>
            <a:r>
              <a:rPr lang="zh-CN" altLang="en-US" dirty="0" smtClean="0"/>
              <a:t>，观测是否为平稳时间序列或者通过更</a:t>
            </a:r>
            <a:r>
              <a:rPr lang="zh-CN" altLang="en-US" dirty="0"/>
              <a:t>准确的方法比如使用</a:t>
            </a:r>
            <a:r>
              <a:rPr lang="en-US" dirty="0"/>
              <a:t>Dickey-Fuller Test</a:t>
            </a:r>
            <a:r>
              <a:rPr lang="zh-CN" altLang="en-US" dirty="0"/>
              <a:t>进行假设检验来判断时间序列的平稳性</a:t>
            </a:r>
            <a:r>
              <a:rPr lang="zh-CN" altLang="en-US" dirty="0" smtClean="0"/>
              <a:t>。</a:t>
            </a:r>
            <a:endParaRPr lang="en-US" altLang="zh-CN" dirty="0" smtClean="0"/>
          </a:p>
          <a:p>
            <a:pPr lvl="1"/>
            <a:r>
              <a:rPr lang="zh-CN" altLang="en-US" dirty="0" smtClean="0"/>
              <a:t>对</a:t>
            </a:r>
            <a:r>
              <a:rPr lang="zh-CN" altLang="en-US" dirty="0"/>
              <a:t>于非平稳时间序列要先进</a:t>
            </a:r>
            <a:r>
              <a:rPr lang="zh-CN" altLang="en-US" dirty="0" smtClean="0"/>
              <a:t>行</a:t>
            </a:r>
            <a:r>
              <a:rPr lang="en-US" altLang="zh-CN" dirty="0" smtClean="0"/>
              <a:t>1</a:t>
            </a:r>
            <a:r>
              <a:rPr lang="zh-CN" altLang="en-US" dirty="0" smtClean="0"/>
              <a:t>阶</a:t>
            </a:r>
            <a:r>
              <a:rPr lang="zh-CN" altLang="en-US" dirty="0"/>
              <a:t>差分运算</a:t>
            </a:r>
            <a:r>
              <a:rPr lang="zh-CN" altLang="en-US" dirty="0" smtClean="0"/>
              <a:t>，然后判断是否为平稳序列。如果不是，继续进行高阶差分直到化</a:t>
            </a:r>
            <a:r>
              <a:rPr lang="zh-CN" altLang="en-US" dirty="0"/>
              <a:t>为平稳时间序列（这步的目的是用来确定超参数</a:t>
            </a:r>
            <a:r>
              <a:rPr lang="en-US" altLang="zh-CN" dirty="0"/>
              <a:t>d</a:t>
            </a:r>
            <a:r>
              <a:rPr lang="zh-CN" altLang="en-US" dirty="0" smtClean="0"/>
              <a:t>）。</a:t>
            </a:r>
            <a:endParaRPr lang="en-US" altLang="zh-CN" dirty="0" smtClean="0"/>
          </a:p>
          <a:p>
            <a:pPr lvl="2"/>
            <a:r>
              <a:rPr lang="zh-CN" altLang="en-US" dirty="0"/>
              <a:t>实</a:t>
            </a:r>
            <a:r>
              <a:rPr lang="zh-CN" altLang="en-US" dirty="0" smtClean="0"/>
              <a:t>践中，一个经常采用的技巧是，如果数据的变化范围比较大，先对数据进行取对数</a:t>
            </a:r>
            <a:r>
              <a:rPr lang="en-US" altLang="zh-CN" dirty="0" smtClean="0"/>
              <a:t>log</a:t>
            </a:r>
            <a:r>
              <a:rPr lang="zh-CN" altLang="en-US" dirty="0" smtClean="0"/>
              <a:t>，然后在进行差分。</a:t>
            </a:r>
            <a:endParaRPr lang="en-US" altLang="zh-CN" dirty="0" smtClean="0"/>
          </a:p>
          <a:p>
            <a:pPr lvl="2"/>
            <a:endParaRPr lang="zh-CN" altLang="en-US" dirty="0"/>
          </a:p>
          <a:p>
            <a:endParaRPr lang="en-US" altLang="zh-CN" dirty="0"/>
          </a:p>
          <a:p>
            <a:endParaRPr lang="en-US" dirty="0"/>
          </a:p>
        </p:txBody>
      </p:sp>
    </p:spTree>
    <p:extLst>
      <p:ext uri="{BB962C8B-B14F-4D97-AF65-F5344CB8AC3E}">
        <p14:creationId xmlns:p14="http://schemas.microsoft.com/office/powerpoint/2010/main" val="3550231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smtClean="0"/>
              <a:t>Continue……</a:t>
            </a:r>
            <a:endParaRPr lang="en-US" dirty="0"/>
          </a:p>
        </p:txBody>
      </p:sp>
      <p:sp>
        <p:nvSpPr>
          <p:cNvPr id="3" name="Content Placeholder 2"/>
          <p:cNvSpPr>
            <a:spLocks noGrp="1"/>
          </p:cNvSpPr>
          <p:nvPr>
            <p:ph idx="1"/>
          </p:nvPr>
        </p:nvSpPr>
        <p:spPr>
          <a:xfrm>
            <a:off x="838200" y="1468582"/>
            <a:ext cx="10515600" cy="5098473"/>
          </a:xfrm>
        </p:spPr>
        <p:txBody>
          <a:bodyPr>
            <a:normAutofit lnSpcReduction="10000"/>
          </a:bodyPr>
          <a:lstStyle/>
          <a:p>
            <a:r>
              <a:rPr lang="zh-CN" altLang="en-US" sz="2400" dirty="0" smtClean="0"/>
              <a:t>如何确定</a:t>
            </a:r>
            <a:r>
              <a:rPr lang="en-US" altLang="zh-CN" sz="2400" dirty="0" smtClean="0"/>
              <a:t>p</a:t>
            </a:r>
            <a:r>
              <a:rPr lang="zh-CN" altLang="en-US" sz="2400" dirty="0" smtClean="0"/>
              <a:t>和</a:t>
            </a:r>
            <a:r>
              <a:rPr lang="en-US" altLang="zh-CN" sz="2400" dirty="0" smtClean="0"/>
              <a:t>q</a:t>
            </a:r>
            <a:r>
              <a:rPr lang="zh-CN" altLang="en-US" sz="2400" dirty="0" smtClean="0"/>
              <a:t>？</a:t>
            </a:r>
            <a:r>
              <a:rPr lang="en-US" altLang="zh-CN" sz="2400" dirty="0" smtClean="0"/>
              <a:t>(</a:t>
            </a:r>
            <a:r>
              <a:rPr lang="zh-CN" altLang="en-US" sz="2400" dirty="0" smtClean="0"/>
              <a:t>右图为拖尾</a:t>
            </a:r>
            <a:r>
              <a:rPr lang="en-US" altLang="zh-CN" sz="2400"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2400" dirty="0" smtClean="0"/>
          </a:p>
          <a:p>
            <a:endParaRPr lang="en-US" altLang="zh-CN" sz="2400" dirty="0"/>
          </a:p>
          <a:p>
            <a:r>
              <a:rPr lang="zh-CN" altLang="en-US" sz="2400" dirty="0" smtClean="0"/>
              <a:t>对</a:t>
            </a:r>
            <a:r>
              <a:rPr lang="zh-CN" altLang="en-US" sz="2400" dirty="0"/>
              <a:t>于稍微复杂一点的模型，难以</a:t>
            </a:r>
            <a:r>
              <a:rPr lang="zh-CN" altLang="en-US" sz="2400" dirty="0" smtClean="0"/>
              <a:t>从</a:t>
            </a:r>
            <a:r>
              <a:rPr lang="en-US" altLang="zh-CN" sz="2400" dirty="0" smtClean="0"/>
              <a:t>ACF/</a:t>
            </a:r>
            <a:r>
              <a:rPr lang="zh-CN" altLang="en-US" sz="2400" dirty="0" smtClean="0"/>
              <a:t>自相关系数和</a:t>
            </a:r>
            <a:r>
              <a:rPr lang="en-US" altLang="zh-CN" sz="2400" dirty="0" smtClean="0"/>
              <a:t>PACF/</a:t>
            </a:r>
            <a:r>
              <a:rPr lang="zh-CN" altLang="en-US" sz="2400" dirty="0" smtClean="0"/>
              <a:t>偏自相关系数中</a:t>
            </a:r>
            <a:r>
              <a:rPr lang="zh-CN" altLang="en-US" sz="2400" dirty="0"/>
              <a:t>直接确定模型的阶，必须依据计算出的模型的</a:t>
            </a:r>
            <a:r>
              <a:rPr lang="en-US" altLang="zh-CN" sz="2400" dirty="0"/>
              <a:t>AIC</a:t>
            </a:r>
            <a:r>
              <a:rPr lang="zh-CN" altLang="en-US" sz="2400" dirty="0"/>
              <a:t>或者</a:t>
            </a:r>
            <a:r>
              <a:rPr lang="en-US" altLang="zh-CN" sz="2400" dirty="0"/>
              <a:t>BIC</a:t>
            </a:r>
            <a:r>
              <a:rPr lang="zh-CN" altLang="en-US" sz="2400" dirty="0"/>
              <a:t>判定。不</a:t>
            </a:r>
            <a:r>
              <a:rPr lang="zh-CN" altLang="en-US" sz="2400" dirty="0" smtClean="0"/>
              <a:t>过</a:t>
            </a:r>
            <a:r>
              <a:rPr lang="en-US" altLang="zh-CN" sz="2400" dirty="0" smtClean="0"/>
              <a:t>ACF</a:t>
            </a:r>
            <a:r>
              <a:rPr lang="zh-CN" altLang="en-US" sz="2400" dirty="0" smtClean="0"/>
              <a:t>和</a:t>
            </a:r>
            <a:r>
              <a:rPr lang="en-US" altLang="zh-CN" sz="2400" dirty="0" smtClean="0"/>
              <a:t>PACF</a:t>
            </a:r>
            <a:r>
              <a:rPr lang="zh-CN" altLang="en-US" sz="2400" dirty="0" smtClean="0"/>
              <a:t>能</a:t>
            </a:r>
            <a:r>
              <a:rPr lang="zh-CN" altLang="en-US" sz="2400" dirty="0"/>
              <a:t>够提供模型阶数的感性认识。</a:t>
            </a:r>
            <a:endParaRPr lang="en-US" altLang="zh-CN" sz="2400" dirty="0" smtClean="0"/>
          </a:p>
          <a:p>
            <a:endParaRPr lang="en-US" dirty="0"/>
          </a:p>
        </p:txBody>
      </p:sp>
      <p:pic>
        <p:nvPicPr>
          <p:cNvPr id="5" name="Picture 4"/>
          <p:cNvPicPr>
            <a:picLocks noChangeAspect="1"/>
          </p:cNvPicPr>
          <p:nvPr/>
        </p:nvPicPr>
        <p:blipFill>
          <a:blip r:embed="rId3"/>
          <a:stretch>
            <a:fillRect/>
          </a:stretch>
        </p:blipFill>
        <p:spPr>
          <a:xfrm>
            <a:off x="5654958" y="870857"/>
            <a:ext cx="2943716" cy="4615542"/>
          </a:xfrm>
          <a:prstGeom prst="rect">
            <a:avLst/>
          </a:prstGeom>
        </p:spPr>
      </p:pic>
      <p:pic>
        <p:nvPicPr>
          <p:cNvPr id="6" name="Picture 5"/>
          <p:cNvPicPr>
            <a:picLocks noChangeAspect="1"/>
          </p:cNvPicPr>
          <p:nvPr/>
        </p:nvPicPr>
        <p:blipFill>
          <a:blip r:embed="rId4"/>
          <a:stretch>
            <a:fillRect/>
          </a:stretch>
        </p:blipFill>
        <p:spPr>
          <a:xfrm>
            <a:off x="8784227" y="870857"/>
            <a:ext cx="2939993" cy="461554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915885"/>
            <a:ext cx="4631205" cy="3570513"/>
          </a:xfrm>
          <a:prstGeom prst="rect">
            <a:avLst/>
          </a:prstGeom>
        </p:spPr>
      </p:pic>
    </p:spTree>
    <p:extLst>
      <p:ext uri="{BB962C8B-B14F-4D97-AF65-F5344CB8AC3E}">
        <p14:creationId xmlns:p14="http://schemas.microsoft.com/office/powerpoint/2010/main" val="1601911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67542"/>
            <a:ext cx="10515600" cy="5069231"/>
          </a:xfrm>
        </p:spPr>
        <p:txBody>
          <a:bodyPr>
            <a:normAutofit fontScale="92500" lnSpcReduction="10000"/>
          </a:bodyPr>
          <a:lstStyle/>
          <a:p>
            <a:pPr lvl="1"/>
            <a:r>
              <a:rPr lang="en-US" altLang="zh-CN" sz="2800" dirty="0"/>
              <a:t>ARIMA</a:t>
            </a:r>
            <a:r>
              <a:rPr lang="zh-CN" altLang="en-US" sz="2800" dirty="0"/>
              <a:t>建模的步骤：</a:t>
            </a:r>
          </a:p>
          <a:p>
            <a:pPr lvl="2"/>
            <a:r>
              <a:rPr lang="en-US" altLang="zh-CN" sz="2400" dirty="0" smtClean="0"/>
              <a:t>(1). </a:t>
            </a:r>
            <a:r>
              <a:rPr lang="zh-CN" altLang="en-US" sz="2400" dirty="0" smtClean="0"/>
              <a:t>获</a:t>
            </a:r>
            <a:r>
              <a:rPr lang="zh-CN" altLang="en-US" sz="2400" dirty="0"/>
              <a:t>取被观测系</a:t>
            </a:r>
            <a:r>
              <a:rPr lang="zh-CN" altLang="en-US" sz="2400" dirty="0" smtClean="0"/>
              <a:t>统的时</a:t>
            </a:r>
            <a:r>
              <a:rPr lang="zh-CN" altLang="en-US" sz="2400" dirty="0"/>
              <a:t>间序列数据</a:t>
            </a:r>
            <a:r>
              <a:rPr lang="zh-CN" altLang="en-US" sz="2400" dirty="0" smtClean="0"/>
              <a:t>；判断是否是</a:t>
            </a:r>
            <a:r>
              <a:rPr lang="zh-CN" altLang="en-US" sz="2400" dirty="0"/>
              <a:t>白噪声序列</a:t>
            </a:r>
            <a:r>
              <a:rPr lang="en-US" altLang="zh-CN" sz="2400" dirty="0"/>
              <a:t>(</a:t>
            </a:r>
            <a:r>
              <a:rPr lang="zh-CN" altLang="en-US" sz="2400" dirty="0"/>
              <a:t>简单理解就是均值为</a:t>
            </a:r>
            <a:r>
              <a:rPr lang="en-US" altLang="zh-CN" sz="2400" dirty="0"/>
              <a:t>0</a:t>
            </a:r>
            <a:r>
              <a:rPr lang="zh-CN" altLang="en-US" sz="2400" dirty="0"/>
              <a:t>的随机噪声</a:t>
            </a:r>
            <a:r>
              <a:rPr lang="en-US" altLang="zh-CN" sz="2400" dirty="0" smtClean="0"/>
              <a:t>)</a:t>
            </a:r>
            <a:r>
              <a:rPr lang="zh-CN" altLang="en-US" sz="2400" dirty="0" smtClean="0"/>
              <a:t>，</a:t>
            </a:r>
            <a:r>
              <a:rPr lang="zh-CN" altLang="en-US" sz="2400" dirty="0"/>
              <a:t>如果是白噪声，那么也没有分析的必要了。</a:t>
            </a:r>
          </a:p>
          <a:p>
            <a:pPr lvl="2"/>
            <a:r>
              <a:rPr lang="en-US" altLang="zh-CN" sz="2400" dirty="0" smtClean="0"/>
              <a:t>(2). </a:t>
            </a:r>
            <a:r>
              <a:rPr lang="zh-CN" altLang="en-US" sz="2400" dirty="0" smtClean="0"/>
              <a:t>判断时间序列平稳性。对于非平稳时间序列转化为平稳时间序列。</a:t>
            </a:r>
            <a:endParaRPr lang="en-US" altLang="zh-CN" sz="2400" dirty="0" smtClean="0"/>
          </a:p>
          <a:p>
            <a:pPr lvl="2"/>
            <a:r>
              <a:rPr lang="en-US" altLang="zh-CN" sz="2400" dirty="0" smtClean="0"/>
              <a:t>(3). </a:t>
            </a:r>
            <a:r>
              <a:rPr lang="zh-CN" altLang="en-US" sz="2400" dirty="0" smtClean="0"/>
              <a:t>判断差分后的平</a:t>
            </a:r>
            <a:r>
              <a:rPr lang="zh-CN" altLang="en-US" sz="2400" dirty="0"/>
              <a:t>稳序列是否为白噪声序</a:t>
            </a:r>
            <a:r>
              <a:rPr lang="zh-CN" altLang="en-US" sz="2400" dirty="0" smtClean="0"/>
              <a:t>列，</a:t>
            </a:r>
            <a:r>
              <a:rPr lang="zh-CN" altLang="en-US" sz="2400" dirty="0"/>
              <a:t>如果是白噪声</a:t>
            </a:r>
            <a:r>
              <a:rPr lang="zh-CN" altLang="en-US" sz="2400" dirty="0" smtClean="0"/>
              <a:t>，终止分析。</a:t>
            </a:r>
          </a:p>
          <a:p>
            <a:pPr lvl="2"/>
            <a:r>
              <a:rPr lang="en-US" altLang="zh-CN" sz="2400" dirty="0" smtClean="0"/>
              <a:t>(4). </a:t>
            </a:r>
            <a:r>
              <a:rPr lang="zh-CN" altLang="en-US" sz="2400" dirty="0" smtClean="0"/>
              <a:t>经过第二步处理，已经得到平稳时间序列。这个时候要确定</a:t>
            </a:r>
            <a:r>
              <a:rPr lang="zh-CN" altLang="en-US" sz="2400" dirty="0"/>
              <a:t>超参</a:t>
            </a:r>
            <a:r>
              <a:rPr lang="zh-CN" altLang="en-US" sz="2400" dirty="0" smtClean="0"/>
              <a:t>数</a:t>
            </a:r>
            <a:r>
              <a:rPr lang="en-US" altLang="zh-CN" sz="2400" dirty="0" smtClean="0"/>
              <a:t>p</a:t>
            </a:r>
            <a:r>
              <a:rPr lang="zh-CN" altLang="en-US" sz="2400" dirty="0" smtClean="0"/>
              <a:t>和</a:t>
            </a:r>
            <a:r>
              <a:rPr lang="en-US" altLang="zh-CN" sz="2400" dirty="0" smtClean="0"/>
              <a:t>q</a:t>
            </a:r>
            <a:r>
              <a:rPr lang="zh-CN" altLang="en-US" sz="2400" dirty="0" smtClean="0"/>
              <a:t>。</a:t>
            </a:r>
            <a:endParaRPr lang="en-US" altLang="zh-CN" sz="2400" dirty="0" smtClean="0"/>
          </a:p>
          <a:p>
            <a:pPr lvl="3"/>
            <a:r>
              <a:rPr lang="zh-CN" altLang="en-US" sz="2200" dirty="0"/>
              <a:t>可</a:t>
            </a:r>
            <a:r>
              <a:rPr lang="zh-CN" altLang="en-US" sz="2200" dirty="0" smtClean="0"/>
              <a:t>以对平稳序列分别求得其自相关系数</a:t>
            </a:r>
            <a:r>
              <a:rPr lang="en-US" altLang="zh-CN" sz="2200" dirty="0" smtClean="0"/>
              <a:t>ACF </a:t>
            </a:r>
            <a:r>
              <a:rPr lang="zh-CN" altLang="en-US" sz="2200" dirty="0" smtClean="0"/>
              <a:t>和偏自相关系数</a:t>
            </a:r>
            <a:r>
              <a:rPr lang="en-US" altLang="zh-CN" sz="2200" dirty="0" smtClean="0"/>
              <a:t>PACF</a:t>
            </a:r>
            <a:r>
              <a:rPr lang="zh-CN" altLang="en-US" sz="2200" dirty="0" smtClean="0"/>
              <a:t>，通过对自相关图和偏自相关图的分析，得到 </a:t>
            </a:r>
            <a:r>
              <a:rPr lang="en-US" altLang="zh-CN" sz="2200" dirty="0" smtClean="0"/>
              <a:t>p </a:t>
            </a:r>
            <a:r>
              <a:rPr lang="zh-CN" altLang="en-US" sz="2200" dirty="0" smtClean="0"/>
              <a:t>和 </a:t>
            </a:r>
            <a:r>
              <a:rPr lang="en-US" altLang="zh-CN" sz="2200" dirty="0" smtClean="0"/>
              <a:t>q</a:t>
            </a:r>
            <a:r>
              <a:rPr lang="zh-CN" altLang="en-US" sz="2200" dirty="0" smtClean="0"/>
              <a:t>。</a:t>
            </a:r>
            <a:endParaRPr lang="en-US" altLang="zh-CN" sz="2200" dirty="0" smtClean="0"/>
          </a:p>
          <a:p>
            <a:pPr lvl="3"/>
            <a:r>
              <a:rPr lang="zh-CN" altLang="en-US" sz="2200" dirty="0" smtClean="0"/>
              <a:t>上面这个方法是一种比较主观的，更好的方法是利用超参数优化或者</a:t>
            </a:r>
            <a:r>
              <a:rPr lang="en-US" altLang="zh-CN" sz="2200" dirty="0" smtClean="0"/>
              <a:t>Auto </a:t>
            </a:r>
            <a:r>
              <a:rPr lang="en-US" altLang="zh-CN" sz="2200" dirty="0" err="1" smtClean="0"/>
              <a:t>Arima</a:t>
            </a:r>
            <a:r>
              <a:rPr lang="zh-CN" altLang="en-US" sz="2200" dirty="0" smtClean="0"/>
              <a:t>来基于最小化模型的</a:t>
            </a:r>
            <a:r>
              <a:rPr lang="en-US" altLang="zh-CN" sz="2200" dirty="0" smtClean="0"/>
              <a:t>AIC/BIC</a:t>
            </a:r>
            <a:r>
              <a:rPr lang="zh-CN" altLang="en-US" sz="2200" dirty="0"/>
              <a:t>准</a:t>
            </a:r>
            <a:r>
              <a:rPr lang="zh-CN" altLang="en-US" sz="2200" dirty="0" smtClean="0"/>
              <a:t>则来选择超参数</a:t>
            </a:r>
            <a:r>
              <a:rPr lang="en-US" altLang="zh-CN" sz="2200" dirty="0" smtClean="0"/>
              <a:t>p</a:t>
            </a:r>
            <a:r>
              <a:rPr lang="zh-CN" altLang="en-US" sz="2200" dirty="0" smtClean="0"/>
              <a:t>和</a:t>
            </a:r>
            <a:r>
              <a:rPr lang="en-US" altLang="zh-CN" sz="2200" dirty="0" smtClean="0"/>
              <a:t>q</a:t>
            </a:r>
            <a:r>
              <a:rPr lang="zh-CN" altLang="en-US" sz="2200" dirty="0" smtClean="0"/>
              <a:t>。</a:t>
            </a:r>
          </a:p>
          <a:p>
            <a:pPr lvl="2"/>
            <a:r>
              <a:rPr lang="en-US" altLang="zh-CN" sz="2400" dirty="0" smtClean="0"/>
              <a:t>(5). </a:t>
            </a:r>
            <a:r>
              <a:rPr lang="zh-CN" altLang="en-US" sz="2400" dirty="0"/>
              <a:t>由以上得到的</a:t>
            </a:r>
            <a:r>
              <a:rPr lang="en-US" altLang="zh-CN" sz="2400" dirty="0"/>
              <a:t>d</a:t>
            </a:r>
            <a:r>
              <a:rPr lang="zh-CN" altLang="en-US" sz="2400" dirty="0"/>
              <a:t>、</a:t>
            </a:r>
            <a:r>
              <a:rPr lang="en-US" altLang="zh-CN" sz="2400" dirty="0"/>
              <a:t>q</a:t>
            </a:r>
            <a:r>
              <a:rPr lang="zh-CN" altLang="en-US" sz="2400" dirty="0"/>
              <a:t>、</a:t>
            </a:r>
            <a:r>
              <a:rPr lang="en-US" altLang="zh-CN" sz="2400" dirty="0"/>
              <a:t>p</a:t>
            </a:r>
            <a:r>
              <a:rPr lang="zh-CN" altLang="en-US" sz="2400" dirty="0" smtClean="0"/>
              <a:t>，用</a:t>
            </a:r>
            <a:r>
              <a:rPr lang="en-US" altLang="zh-CN" sz="2400" dirty="0" smtClean="0"/>
              <a:t>ARIMA</a:t>
            </a:r>
            <a:r>
              <a:rPr lang="zh-CN" altLang="en-US" sz="2400" dirty="0"/>
              <a:t>模型进行拟合</a:t>
            </a:r>
            <a:r>
              <a:rPr lang="zh-CN" altLang="en-US" sz="2400" dirty="0" smtClean="0"/>
              <a:t>。</a:t>
            </a:r>
            <a:endParaRPr lang="en-US" altLang="zh-CN" sz="2400" dirty="0" smtClean="0"/>
          </a:p>
          <a:p>
            <a:pPr lvl="2"/>
            <a:r>
              <a:rPr lang="en-US" altLang="zh-CN" sz="2400" dirty="0" smtClean="0"/>
              <a:t>(6). </a:t>
            </a:r>
            <a:r>
              <a:rPr lang="zh-CN" altLang="en-US" sz="2400" dirty="0" smtClean="0"/>
              <a:t>对拟合的</a:t>
            </a:r>
            <a:r>
              <a:rPr lang="zh-CN" altLang="en-US" sz="2400" dirty="0"/>
              <a:t>模型进</a:t>
            </a:r>
            <a:r>
              <a:rPr lang="zh-CN" altLang="en-US" sz="2400" dirty="0" smtClean="0"/>
              <a:t>行检</a:t>
            </a:r>
            <a:r>
              <a:rPr lang="zh-CN" altLang="en-US" sz="2400" dirty="0"/>
              <a:t>验比</a:t>
            </a:r>
            <a:r>
              <a:rPr lang="zh-CN" altLang="en-US" sz="2400" dirty="0" smtClean="0"/>
              <a:t>如检查模型拟合的残差是否为白</a:t>
            </a:r>
            <a:r>
              <a:rPr lang="zh-CN" altLang="en-US" sz="2400" dirty="0"/>
              <a:t>噪声序</a:t>
            </a:r>
            <a:r>
              <a:rPr lang="zh-CN" altLang="en-US" sz="2400" dirty="0" smtClean="0"/>
              <a:t>列。</a:t>
            </a:r>
            <a:endParaRPr lang="en-US" altLang="zh-CN" sz="2400" dirty="0" smtClean="0"/>
          </a:p>
          <a:p>
            <a:pPr lvl="3"/>
            <a:r>
              <a:rPr lang="zh-CN" altLang="en-US" sz="2200" dirty="0" smtClean="0"/>
              <a:t>如果残差是白噪声序列，说明拟合的不错；如</a:t>
            </a:r>
            <a:r>
              <a:rPr lang="zh-CN" altLang="en-US" sz="2200" dirty="0"/>
              <a:t>果残差不是白噪声，就说明残差中还有有用的信</a:t>
            </a:r>
            <a:r>
              <a:rPr lang="zh-CN" altLang="en-US" sz="2200" dirty="0" smtClean="0"/>
              <a:t>息，应该继续优化模型。</a:t>
            </a:r>
            <a:endParaRPr lang="en-US" altLang="zh-CN" sz="2200" dirty="0" smtClean="0"/>
          </a:p>
          <a:p>
            <a:pPr lvl="2"/>
            <a:r>
              <a:rPr lang="en-US" altLang="zh-CN" sz="2400" dirty="0" smtClean="0"/>
              <a:t>(7). </a:t>
            </a:r>
            <a:r>
              <a:rPr lang="zh-CN" altLang="en-US" sz="2400" dirty="0" smtClean="0"/>
              <a:t>通</a:t>
            </a:r>
            <a:r>
              <a:rPr lang="zh-CN" altLang="en-US" sz="2400" dirty="0"/>
              <a:t>过这些检验后就可以用来预测将来的时间序列了</a:t>
            </a:r>
            <a:r>
              <a:rPr lang="zh-CN" altLang="en-US" sz="2400" dirty="0" smtClean="0"/>
              <a:t>。</a:t>
            </a:r>
            <a:endParaRPr lang="zh-CN" altLang="en-US" sz="2400" dirty="0"/>
          </a:p>
        </p:txBody>
      </p:sp>
    </p:spTree>
    <p:extLst>
      <p:ext uri="{BB962C8B-B14F-4D97-AF65-F5344CB8AC3E}">
        <p14:creationId xmlns:p14="http://schemas.microsoft.com/office/powerpoint/2010/main" val="3506209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743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763486"/>
            <a:ext cx="10515600" cy="4376057"/>
          </a:xfrm>
        </p:spPr>
        <p:txBody>
          <a:bodyPr>
            <a:normAutofit/>
          </a:bodyPr>
          <a:lstStyle/>
          <a:p>
            <a:r>
              <a:rPr lang="en-US" altLang="zh-CN" dirty="0" smtClean="0"/>
              <a:t>ARIMA</a:t>
            </a:r>
            <a:r>
              <a:rPr lang="zh-CN" altLang="en-US" dirty="0" smtClean="0"/>
              <a:t>的优点：</a:t>
            </a:r>
            <a:endParaRPr lang="en-US" altLang="zh-CN" dirty="0" smtClean="0"/>
          </a:p>
          <a:p>
            <a:pPr lvl="1"/>
            <a:r>
              <a:rPr lang="zh-CN" altLang="en-US" dirty="0" smtClean="0"/>
              <a:t>模型简</a:t>
            </a:r>
            <a:r>
              <a:rPr lang="zh-CN" altLang="en-US" dirty="0"/>
              <a:t>单，只需要内生变量（ 所谓内生变量指</a:t>
            </a:r>
            <a:r>
              <a:rPr lang="zh-CN" altLang="en-US" dirty="0" smtClean="0"/>
              <a:t>的是</a:t>
            </a:r>
            <a:r>
              <a:rPr lang="zh-CN" altLang="en-US" dirty="0"/>
              <a:t>仅依赖于</a:t>
            </a:r>
            <a:r>
              <a:rPr lang="zh-CN" altLang="en-US" dirty="0" smtClean="0"/>
              <a:t>该目标数</a:t>
            </a:r>
            <a:r>
              <a:rPr lang="zh-CN" altLang="en-US" dirty="0"/>
              <a:t>据本身 ）而不需要借助其他外生变量。</a:t>
            </a:r>
          </a:p>
          <a:p>
            <a:pPr lvl="1"/>
            <a:r>
              <a:rPr lang="zh-CN" altLang="en-US" dirty="0"/>
              <a:t>当然</a:t>
            </a:r>
            <a:r>
              <a:rPr lang="en-US" altLang="zh-CN" dirty="0" smtClean="0"/>
              <a:t>ARIMA</a:t>
            </a:r>
            <a:r>
              <a:rPr lang="zh-CN" altLang="en-US" dirty="0" smtClean="0"/>
              <a:t>以及变体都</a:t>
            </a:r>
            <a:r>
              <a:rPr lang="zh-CN" altLang="en-US" dirty="0"/>
              <a:t>可</a:t>
            </a:r>
            <a:r>
              <a:rPr lang="zh-CN" altLang="en-US" dirty="0" smtClean="0"/>
              <a:t>以处理外生变量：</a:t>
            </a:r>
            <a:endParaRPr lang="en-US" altLang="zh-CN" dirty="0" smtClean="0"/>
          </a:p>
          <a:p>
            <a:pPr lvl="2"/>
            <a:r>
              <a:rPr lang="zh-CN" altLang="en-US" dirty="0"/>
              <a:t>在经济计量模型中，外生变量是与模型的随机扰动项不相关的变量。通常，描述影响经济系统运行的，技术、政治、制度、自然条件等外部因素的变量都是外生变量。例如，对于描述某种农产品的市场局部均衡的经济计量模型，天气条件指数不受市场供需局部均衡系统的制约，而它确实影响了农产品的供给量，因此是该系统的外生变量</a:t>
            </a:r>
            <a:r>
              <a:rPr lang="zh-CN" altLang="en-US" dirty="0" smtClean="0"/>
              <a:t>。</a:t>
            </a:r>
            <a:endParaRPr lang="en-US" altLang="zh-CN" dirty="0" smtClean="0"/>
          </a:p>
          <a:p>
            <a:pPr lvl="2"/>
            <a:r>
              <a:rPr lang="zh-CN" altLang="en-US" dirty="0" smtClean="0"/>
              <a:t>当使用外生变量的情况下，在预测将来的数据时，必须提供将来的外生变量的值，这个在生产环境中有时是个问题。</a:t>
            </a:r>
            <a:endParaRPr lang="en-US" altLang="zh-CN" dirty="0" smtClean="0"/>
          </a:p>
          <a:p>
            <a:pPr lvl="1"/>
            <a:endParaRPr lang="en-US" dirty="0"/>
          </a:p>
        </p:txBody>
      </p:sp>
    </p:spTree>
    <p:extLst>
      <p:ext uri="{BB962C8B-B14F-4D97-AF65-F5344CB8AC3E}">
        <p14:creationId xmlns:p14="http://schemas.microsoft.com/office/powerpoint/2010/main" val="3696259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a:t>ARIMA</a:t>
            </a:r>
            <a:r>
              <a:rPr lang="zh-CN" altLang="en-US" dirty="0"/>
              <a:t>的缺点：</a:t>
            </a:r>
            <a:endParaRPr lang="en-US" altLang="zh-CN" dirty="0"/>
          </a:p>
          <a:p>
            <a:pPr lvl="1"/>
            <a:r>
              <a:rPr lang="zh-CN" altLang="en-US" dirty="0"/>
              <a:t>要求时序数据是平稳的</a:t>
            </a:r>
            <a:r>
              <a:rPr lang="en-US" dirty="0"/>
              <a:t>，</a:t>
            </a:r>
            <a:r>
              <a:rPr lang="zh-CN" altLang="en-US" dirty="0"/>
              <a:t>或者是通过差分化后是平稳的。</a:t>
            </a:r>
            <a:endParaRPr lang="en-US" altLang="zh-CN" dirty="0"/>
          </a:p>
          <a:p>
            <a:pPr lvl="1"/>
            <a:r>
              <a:rPr lang="zh-CN" altLang="en-US" dirty="0"/>
              <a:t>能比较好</a:t>
            </a:r>
            <a:r>
              <a:rPr lang="zh-CN" altLang="en-US" dirty="0" smtClean="0"/>
              <a:t>的</a:t>
            </a:r>
            <a:r>
              <a:rPr lang="zh-CN" altLang="en-US" dirty="0"/>
              <a:t>处理</a:t>
            </a:r>
            <a:r>
              <a:rPr lang="zh-CN" altLang="en-US" dirty="0" smtClean="0"/>
              <a:t>趋势性，</a:t>
            </a:r>
            <a:r>
              <a:rPr lang="zh-CN" altLang="en-US" dirty="0"/>
              <a:t>但是对季节性影响处理的不好。变体</a:t>
            </a:r>
            <a:r>
              <a:rPr lang="en-US" altLang="zh-CN" dirty="0"/>
              <a:t>SARIMAX</a:t>
            </a:r>
            <a:r>
              <a:rPr lang="zh-CN" altLang="en-US" dirty="0"/>
              <a:t>能更好的处理季节性影响，但同时增加了更多的超参数。</a:t>
            </a:r>
            <a:endParaRPr lang="en-US" altLang="zh-CN" dirty="0"/>
          </a:p>
          <a:p>
            <a:pPr lvl="1"/>
            <a:r>
              <a:rPr lang="en-US" altLang="zh-CN" dirty="0"/>
              <a:t>ARIMA</a:t>
            </a:r>
            <a:r>
              <a:rPr lang="zh-CN" altLang="en-US" dirty="0"/>
              <a:t>无法处理缺失值（</a:t>
            </a:r>
            <a:r>
              <a:rPr lang="en-US" altLang="zh-CN" dirty="0"/>
              <a:t>SARIMAX</a:t>
            </a:r>
            <a:r>
              <a:rPr lang="zh-CN" altLang="en-US" dirty="0"/>
              <a:t>能处理缺失值，外生变量的缺失值仍然需要提前处理）</a:t>
            </a:r>
            <a:endParaRPr lang="en-US" altLang="zh-CN" dirty="0"/>
          </a:p>
          <a:p>
            <a:pPr lvl="1"/>
            <a:r>
              <a:rPr lang="en-US" altLang="zh-CN" dirty="0"/>
              <a:t>ARIMA</a:t>
            </a:r>
            <a:r>
              <a:rPr lang="zh-CN" altLang="en-US" dirty="0"/>
              <a:t>只能处理单条时间序列（变体</a:t>
            </a:r>
            <a:r>
              <a:rPr lang="en-US" dirty="0"/>
              <a:t>VARMAX</a:t>
            </a:r>
            <a:r>
              <a:rPr lang="zh-CN" altLang="en-US" dirty="0"/>
              <a:t>可</a:t>
            </a:r>
            <a:r>
              <a:rPr lang="zh-CN" altLang="en-US" dirty="0" smtClean="0"/>
              <a:t>以同时处理多</a:t>
            </a:r>
            <a:r>
              <a:rPr lang="zh-CN" altLang="en-US" dirty="0"/>
              <a:t>条时间序列</a:t>
            </a:r>
            <a:r>
              <a:rPr lang="zh-CN" altLang="en-US" dirty="0" smtClean="0"/>
              <a:t>，但是它只是对每条时间序列单独建模，并没有考虑他们之间的关联。</a:t>
            </a:r>
            <a:r>
              <a:rPr lang="en-US" dirty="0" smtClean="0"/>
              <a:t>VARMAX</a:t>
            </a:r>
            <a:r>
              <a:rPr lang="zh-CN" altLang="en-US" dirty="0"/>
              <a:t>输入的必须是平稳序列，它没有设置差分阶数的参数）</a:t>
            </a:r>
            <a:endParaRPr lang="en-US" altLang="zh-CN" dirty="0"/>
          </a:p>
          <a:p>
            <a:pPr lvl="1"/>
            <a:r>
              <a:rPr lang="zh-CN" altLang="en-US" dirty="0"/>
              <a:t>需要比较多的统计学的知识，门槛有点高。</a:t>
            </a:r>
            <a:endParaRPr lang="en-US" altLang="zh-CN" dirty="0"/>
          </a:p>
          <a:p>
            <a:pPr lvl="1"/>
            <a:r>
              <a:rPr lang="zh-CN" altLang="en-US" dirty="0"/>
              <a:t>本质上只能捕捉线性关系，而不能捕捉非线性关系（尽管通过差分引入了一些非线性）。</a:t>
            </a:r>
            <a:endParaRPr lang="en-US" altLang="zh-CN" dirty="0"/>
          </a:p>
          <a:p>
            <a:pPr lvl="1"/>
            <a:r>
              <a:rPr lang="zh-CN" altLang="en-US" dirty="0"/>
              <a:t>不能拟合长时间依赖的时序。</a:t>
            </a:r>
            <a:endParaRPr lang="en-US" altLang="zh-CN" dirty="0"/>
          </a:p>
          <a:p>
            <a:endParaRPr lang="en-US" dirty="0"/>
          </a:p>
        </p:txBody>
      </p:sp>
    </p:spTree>
    <p:extLst>
      <p:ext uri="{BB962C8B-B14F-4D97-AF65-F5344CB8AC3E}">
        <p14:creationId xmlns:p14="http://schemas.microsoft.com/office/powerpoint/2010/main" val="2969616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基于时间序列分解的方法</a:t>
            </a:r>
            <a:r>
              <a:rPr lang="en-US" altLang="zh-CN" dirty="0" smtClean="0"/>
              <a:t>----</a:t>
            </a:r>
            <a:r>
              <a:rPr lang="en-US" dirty="0" smtClean="0"/>
              <a:t>Prophet </a:t>
            </a:r>
            <a:endParaRPr lang="en-US" dirty="0"/>
          </a:p>
        </p:txBody>
      </p:sp>
      <p:sp>
        <p:nvSpPr>
          <p:cNvPr id="3" name="Content Placeholder 2"/>
          <p:cNvSpPr>
            <a:spLocks noGrp="1"/>
          </p:cNvSpPr>
          <p:nvPr>
            <p:ph idx="1"/>
          </p:nvPr>
        </p:nvSpPr>
        <p:spPr>
          <a:xfrm>
            <a:off x="838200" y="1825625"/>
            <a:ext cx="10515600" cy="4814326"/>
          </a:xfrm>
        </p:spPr>
        <p:txBody>
          <a:bodyPr>
            <a:normAutofit fontScale="92500" lnSpcReduction="10000"/>
          </a:bodyPr>
          <a:lstStyle/>
          <a:p>
            <a:r>
              <a:rPr lang="zh-CN" altLang="en-US" dirty="0" smtClean="0"/>
              <a:t>时间序列分解法：</a:t>
            </a:r>
            <a:endParaRPr lang="en-US" altLang="zh-CN" dirty="0" smtClean="0"/>
          </a:p>
          <a:p>
            <a:pPr lvl="1"/>
            <a:r>
              <a:rPr lang="zh-CN" altLang="en-US" dirty="0" smtClean="0"/>
              <a:t>本质是把时间序列分解为几个常见的子分量，然后把子分量或者通过加性模型或者通过乘性模型来融合在一起。</a:t>
            </a:r>
            <a:endParaRPr lang="en-US" altLang="zh-CN" dirty="0" smtClean="0"/>
          </a:p>
          <a:p>
            <a:pPr lvl="1"/>
            <a:r>
              <a:rPr lang="zh-CN" altLang="en-US" dirty="0"/>
              <a:t>子分</a:t>
            </a:r>
            <a:r>
              <a:rPr lang="zh-CN" altLang="en-US" dirty="0" smtClean="0"/>
              <a:t>量一般是趋势项，季节项，残差项。</a:t>
            </a:r>
            <a:endParaRPr lang="en-US" altLang="zh-CN" dirty="0" smtClean="0"/>
          </a:p>
          <a:p>
            <a:r>
              <a:rPr lang="en-US" altLang="zh-CN" dirty="0" smtClean="0"/>
              <a:t>Facebook Prophet</a:t>
            </a:r>
            <a:r>
              <a:rPr lang="zh-CN" altLang="en-US" dirty="0"/>
              <a:t>： 基于时间序列分解和机器学</a:t>
            </a:r>
            <a:r>
              <a:rPr lang="zh-CN" altLang="en-US" dirty="0" smtClean="0"/>
              <a:t>习</a:t>
            </a:r>
            <a:endParaRPr lang="en-US" altLang="zh-CN" dirty="0" smtClean="0"/>
          </a:p>
          <a:p>
            <a:pPr lvl="1"/>
            <a:r>
              <a:rPr lang="zh-CN" altLang="en-US" dirty="0" smtClean="0"/>
              <a:t> </a:t>
            </a:r>
            <a:r>
              <a:rPr lang="en-US" altLang="zh-CN" dirty="0"/>
              <a:t>prophet </a:t>
            </a:r>
            <a:r>
              <a:rPr lang="zh-CN" altLang="en-US" dirty="0"/>
              <a:t>算法里面，作者同时考虑了以</a:t>
            </a:r>
            <a:r>
              <a:rPr lang="zh-CN" altLang="en-US" dirty="0" smtClean="0"/>
              <a:t>上几项，还考虑了节假日因素，也</a:t>
            </a:r>
            <a:r>
              <a:rPr lang="zh-CN" altLang="en-US" dirty="0"/>
              <a:t>就是</a:t>
            </a:r>
            <a:r>
              <a:rPr lang="zh-CN" altLang="en-US" dirty="0" smtClean="0"/>
              <a:t>：</a:t>
            </a:r>
            <a:endParaRPr lang="en-US" altLang="zh-CN" dirty="0" smtClean="0"/>
          </a:p>
          <a:p>
            <a:pPr lvl="1"/>
            <a:endParaRPr lang="en-US" dirty="0"/>
          </a:p>
          <a:p>
            <a:pPr lvl="1"/>
            <a:endParaRPr lang="en-US" dirty="0" smtClean="0"/>
          </a:p>
          <a:p>
            <a:pPr lvl="1"/>
            <a:endParaRPr lang="en-US" dirty="0"/>
          </a:p>
          <a:p>
            <a:pPr lvl="1"/>
            <a:r>
              <a:rPr lang="zh-CN" altLang="en-US" dirty="0"/>
              <a:t>其</a:t>
            </a:r>
            <a:r>
              <a:rPr lang="zh-CN" altLang="en-US" dirty="0" smtClean="0"/>
              <a:t>中</a:t>
            </a:r>
            <a:r>
              <a:rPr lang="en-US" altLang="zh-CN" dirty="0" smtClean="0"/>
              <a:t>g(t)</a:t>
            </a:r>
            <a:r>
              <a:rPr lang="zh-CN" altLang="en-US" dirty="0" smtClean="0"/>
              <a:t>表</a:t>
            </a:r>
            <a:r>
              <a:rPr lang="zh-CN" altLang="en-US" dirty="0"/>
              <a:t>示趋势项，它表示时间序</a:t>
            </a:r>
            <a:r>
              <a:rPr lang="zh-CN" altLang="en-US" dirty="0" smtClean="0"/>
              <a:t>列非季节性的</a:t>
            </a:r>
            <a:r>
              <a:rPr lang="zh-CN" altLang="en-US" dirty="0"/>
              <a:t>变化趋势； </a:t>
            </a:r>
            <a:r>
              <a:rPr lang="en-US" altLang="zh-CN" dirty="0" smtClean="0"/>
              <a:t>s(t) </a:t>
            </a:r>
            <a:r>
              <a:rPr lang="zh-CN" altLang="en-US" dirty="0"/>
              <a:t>表</a:t>
            </a:r>
            <a:r>
              <a:rPr lang="zh-CN" altLang="en-US" dirty="0" smtClean="0"/>
              <a:t>示季</a:t>
            </a:r>
            <a:r>
              <a:rPr lang="zh-CN" altLang="en-US" dirty="0"/>
              <a:t>节项，一般来说是以周或者年为单位； </a:t>
            </a:r>
            <a:r>
              <a:rPr lang="en-US" altLang="zh-CN" dirty="0" smtClean="0"/>
              <a:t>h(t)</a:t>
            </a:r>
            <a:r>
              <a:rPr lang="zh-CN" altLang="en-US" dirty="0" smtClean="0"/>
              <a:t>表</a:t>
            </a:r>
            <a:r>
              <a:rPr lang="zh-CN" altLang="en-US" dirty="0"/>
              <a:t>示节假日项，表示在当天是否存在节假日</a:t>
            </a:r>
            <a:r>
              <a:rPr lang="zh-CN" altLang="en-US" dirty="0" smtClean="0"/>
              <a:t>；</a:t>
            </a:r>
            <a:r>
              <a:rPr lang="en-US" altLang="zh-CN" dirty="0" smtClean="0"/>
              <a:t>e(t)</a:t>
            </a:r>
            <a:r>
              <a:rPr lang="zh-CN" altLang="en-US" dirty="0" smtClean="0"/>
              <a:t>表</a:t>
            </a:r>
            <a:r>
              <a:rPr lang="zh-CN" altLang="en-US" dirty="0"/>
              <a:t>示误差项或者称</a:t>
            </a:r>
            <a:r>
              <a:rPr lang="zh-CN" altLang="en-US" dirty="0" smtClean="0"/>
              <a:t>为</a:t>
            </a:r>
            <a:r>
              <a:rPr lang="zh-CN" altLang="en-US" dirty="0"/>
              <a:t>残差</a:t>
            </a:r>
            <a:r>
              <a:rPr lang="zh-CN" altLang="en-US" dirty="0" smtClean="0"/>
              <a:t>项</a:t>
            </a:r>
            <a:r>
              <a:rPr lang="zh-CN" altLang="en-US" dirty="0"/>
              <a:t>。</a:t>
            </a:r>
            <a:r>
              <a:rPr lang="en-US" altLang="zh-CN" dirty="0"/>
              <a:t>Prophet </a:t>
            </a:r>
            <a:r>
              <a:rPr lang="zh-CN" altLang="en-US" dirty="0"/>
              <a:t>算法就是通过拟</a:t>
            </a:r>
            <a:r>
              <a:rPr lang="zh-CN" altLang="en-US" dirty="0" smtClean="0"/>
              <a:t>合</a:t>
            </a:r>
            <a:r>
              <a:rPr lang="zh-CN" altLang="en-US" dirty="0"/>
              <a:t>前</a:t>
            </a:r>
            <a:r>
              <a:rPr lang="zh-CN" altLang="en-US" dirty="0" smtClean="0"/>
              <a:t>面三项，</a:t>
            </a:r>
            <a:r>
              <a:rPr lang="zh-CN" altLang="en-US" dirty="0"/>
              <a:t>然后最后把它</a:t>
            </a:r>
            <a:r>
              <a:rPr lang="zh-CN" altLang="en-US" dirty="0" smtClean="0"/>
              <a:t>们融合（加性模型就是相加，乘性模型就是相乘）就</a:t>
            </a:r>
            <a:r>
              <a:rPr lang="zh-CN" altLang="en-US" dirty="0"/>
              <a:t>得到了时间序列的预测</a:t>
            </a:r>
            <a:r>
              <a:rPr lang="zh-CN" altLang="en-US" dirty="0" smtClean="0"/>
              <a:t>值。</a:t>
            </a:r>
            <a:endParaRPr lang="en-US" dirty="0"/>
          </a:p>
        </p:txBody>
      </p:sp>
      <p:pic>
        <p:nvPicPr>
          <p:cNvPr id="4" name="Picture 3"/>
          <p:cNvPicPr>
            <a:picLocks noChangeAspect="1"/>
          </p:cNvPicPr>
          <p:nvPr/>
        </p:nvPicPr>
        <p:blipFill>
          <a:blip r:embed="rId3"/>
          <a:stretch>
            <a:fillRect/>
          </a:stretch>
        </p:blipFill>
        <p:spPr>
          <a:xfrm>
            <a:off x="3354097" y="4001294"/>
            <a:ext cx="5313487" cy="820088"/>
          </a:xfrm>
          <a:prstGeom prst="rect">
            <a:avLst/>
          </a:prstGeom>
        </p:spPr>
      </p:pic>
    </p:spTree>
    <p:extLst>
      <p:ext uri="{BB962C8B-B14F-4D97-AF65-F5344CB8AC3E}">
        <p14:creationId xmlns:p14="http://schemas.microsoft.com/office/powerpoint/2010/main" val="102793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894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73966"/>
            <a:ext cx="10515600" cy="5021705"/>
          </a:xfrm>
        </p:spPr>
        <p:txBody>
          <a:bodyPr>
            <a:normAutofit fontScale="92500" lnSpcReduction="20000"/>
          </a:bodyPr>
          <a:lstStyle/>
          <a:p>
            <a:r>
              <a:rPr lang="en-US" altLang="zh-CN" dirty="0" smtClean="0"/>
              <a:t>Prophet</a:t>
            </a:r>
            <a:r>
              <a:rPr lang="zh-CN" altLang="en-US" dirty="0"/>
              <a:t>优</a:t>
            </a:r>
            <a:r>
              <a:rPr lang="zh-CN" altLang="en-US" dirty="0" smtClean="0"/>
              <a:t>点：</a:t>
            </a:r>
            <a:endParaRPr lang="en-US" altLang="zh-CN" dirty="0" smtClean="0"/>
          </a:p>
          <a:p>
            <a:pPr lvl="1"/>
            <a:r>
              <a:rPr lang="zh-CN" altLang="en-US" dirty="0" smtClean="0"/>
              <a:t>对时间序列中一些异常值比较健壮。</a:t>
            </a:r>
            <a:endParaRPr lang="en-US" altLang="zh-CN" dirty="0" smtClean="0"/>
          </a:p>
          <a:p>
            <a:pPr lvl="1"/>
            <a:r>
              <a:rPr lang="zh-CN" altLang="en-US" dirty="0"/>
              <a:t>可以处理部分缺失值的情</a:t>
            </a:r>
            <a:r>
              <a:rPr lang="zh-CN" altLang="en-US" dirty="0" smtClean="0"/>
              <a:t>形。</a:t>
            </a:r>
            <a:endParaRPr lang="en-US" altLang="zh-CN" dirty="0" smtClean="0"/>
          </a:p>
          <a:p>
            <a:pPr lvl="2"/>
            <a:r>
              <a:rPr lang="zh-CN" altLang="en-US" dirty="0" smtClean="0"/>
              <a:t>比如股票的分钟线数据存在休市，放假的影响？对于有规律的数据缺失，直接把数据送入</a:t>
            </a:r>
            <a:r>
              <a:rPr lang="en-US" dirty="0" smtClean="0"/>
              <a:t>prophet</a:t>
            </a:r>
            <a:r>
              <a:rPr lang="zh-CN" altLang="en-US" dirty="0" smtClean="0"/>
              <a:t>训练，但在预测的时候，把缺失的时间段去掉就可以了，保证预测的时间段与训练的时间段是匹配的。</a:t>
            </a:r>
            <a:endParaRPr lang="en-US" altLang="zh-CN" dirty="0" smtClean="0"/>
          </a:p>
          <a:p>
            <a:pPr lvl="2"/>
            <a:r>
              <a:rPr lang="zh-CN" altLang="en-US" dirty="0" smtClean="0"/>
              <a:t>如</a:t>
            </a:r>
            <a:r>
              <a:rPr lang="zh-CN" altLang="en-US" dirty="0"/>
              <a:t>果是无规律的数据缺失，那需要把缺失的数据做填充，可以使用插值或者移动平均</a:t>
            </a:r>
            <a:r>
              <a:rPr lang="en-US" dirty="0"/>
              <a:t>MA</a:t>
            </a:r>
            <a:r>
              <a:rPr lang="zh-CN" altLang="en-US" dirty="0"/>
              <a:t>来做缺失记录填充</a:t>
            </a:r>
            <a:r>
              <a:rPr lang="zh-CN" altLang="en-US" dirty="0" smtClean="0"/>
              <a:t>。</a:t>
            </a:r>
            <a:endParaRPr lang="en-US" altLang="zh-CN" dirty="0" smtClean="0"/>
          </a:p>
          <a:p>
            <a:pPr lvl="1"/>
            <a:r>
              <a:rPr lang="zh-CN" altLang="en-US" dirty="0" smtClean="0"/>
              <a:t>使用起来相对于</a:t>
            </a:r>
            <a:r>
              <a:rPr lang="en-US" altLang="zh-CN" dirty="0" smtClean="0"/>
              <a:t>ARIMA</a:t>
            </a:r>
            <a:r>
              <a:rPr lang="zh-CN" altLang="en-US" dirty="0" smtClean="0"/>
              <a:t>来说非常简单</a:t>
            </a:r>
            <a:r>
              <a:rPr lang="zh-CN" altLang="en-US" dirty="0" smtClean="0"/>
              <a:t>。</a:t>
            </a:r>
            <a:endParaRPr lang="en-US" altLang="zh-CN" dirty="0" smtClean="0"/>
          </a:p>
          <a:p>
            <a:pPr lvl="1"/>
            <a:r>
              <a:rPr lang="zh-CN" altLang="en-US" dirty="0"/>
              <a:t>支</a:t>
            </a:r>
            <a:r>
              <a:rPr lang="zh-CN" altLang="en-US" dirty="0" smtClean="0"/>
              <a:t>持外生变量。</a:t>
            </a:r>
            <a:endParaRPr lang="en-US" altLang="zh-CN" dirty="0" smtClean="0"/>
          </a:p>
          <a:p>
            <a:r>
              <a:rPr lang="en-US" altLang="zh-CN" dirty="0" smtClean="0"/>
              <a:t>Prophet</a:t>
            </a:r>
            <a:r>
              <a:rPr lang="zh-CN" altLang="en-US" dirty="0" smtClean="0"/>
              <a:t>缺点：</a:t>
            </a:r>
            <a:endParaRPr lang="en-US" altLang="zh-CN" dirty="0" smtClean="0"/>
          </a:p>
          <a:p>
            <a:pPr lvl="1"/>
            <a:r>
              <a:rPr lang="zh-CN" altLang="en-US" dirty="0"/>
              <a:t>对于不具有明显趋势性、周期性的时间序列，使用</a:t>
            </a:r>
            <a:r>
              <a:rPr lang="en-US" altLang="zh-CN" dirty="0"/>
              <a:t>Prophet</a:t>
            </a:r>
            <a:r>
              <a:rPr lang="zh-CN" altLang="en-US" dirty="0"/>
              <a:t>进行预</a:t>
            </a:r>
            <a:r>
              <a:rPr lang="zh-CN" altLang="en-US" dirty="0" smtClean="0"/>
              <a:t>测</a:t>
            </a:r>
            <a:r>
              <a:rPr lang="zh-CN" altLang="en-US" dirty="0"/>
              <a:t>效</a:t>
            </a:r>
            <a:r>
              <a:rPr lang="zh-CN" altLang="en-US" dirty="0" smtClean="0"/>
              <a:t>果不好。那如何检查时间序列的季节性，趋势性呢？</a:t>
            </a:r>
            <a:endParaRPr lang="en-US" altLang="zh-CN" dirty="0" smtClean="0"/>
          </a:p>
          <a:p>
            <a:pPr lvl="3"/>
            <a:r>
              <a:rPr lang="zh-CN" altLang="en-US" dirty="0"/>
              <a:t>通</a:t>
            </a:r>
            <a:r>
              <a:rPr lang="zh-CN" altLang="en-US" dirty="0" smtClean="0"/>
              <a:t>过对原始时间序列画图来观察。</a:t>
            </a:r>
            <a:endParaRPr lang="en-US" altLang="zh-CN" dirty="0" smtClean="0"/>
          </a:p>
          <a:p>
            <a:pPr lvl="3"/>
            <a:r>
              <a:rPr lang="zh-CN" altLang="en-US" dirty="0" smtClean="0"/>
              <a:t>更好的办法是通过使用</a:t>
            </a:r>
            <a:r>
              <a:rPr lang="en-US" altLang="zh-CN" dirty="0" smtClean="0"/>
              <a:t>python</a:t>
            </a:r>
            <a:r>
              <a:rPr lang="zh-CN" altLang="en-US" dirty="0" smtClean="0"/>
              <a:t>的</a:t>
            </a:r>
            <a:r>
              <a:rPr lang="en-US" dirty="0" err="1"/>
              <a:t>seasonal_decompose</a:t>
            </a:r>
            <a:r>
              <a:rPr lang="zh-CN" altLang="en-US" dirty="0"/>
              <a:t>函</a:t>
            </a:r>
            <a:r>
              <a:rPr lang="zh-CN" altLang="en-US" dirty="0" smtClean="0"/>
              <a:t>数来进行时序分解并画图观察。</a:t>
            </a:r>
            <a:endParaRPr lang="en-US" altLang="zh-CN" dirty="0" smtClean="0"/>
          </a:p>
          <a:p>
            <a:pPr lvl="1"/>
            <a:r>
              <a:rPr lang="zh-CN" altLang="en-US" dirty="0"/>
              <a:t>不能拟合长时间依赖的时序。</a:t>
            </a:r>
            <a:endParaRPr lang="en-US" altLang="zh-CN" dirty="0"/>
          </a:p>
          <a:p>
            <a:pPr lvl="1"/>
            <a:r>
              <a:rPr lang="zh-CN" altLang="en-US" dirty="0"/>
              <a:t>只能处理单条时间序</a:t>
            </a:r>
            <a:r>
              <a:rPr lang="zh-CN" altLang="en-US" dirty="0" smtClean="0"/>
              <a:t>列。</a:t>
            </a:r>
            <a:endParaRPr lang="en-US" altLang="zh-CN" dirty="0"/>
          </a:p>
          <a:p>
            <a:pPr lvl="1"/>
            <a:endParaRPr lang="en-US" dirty="0"/>
          </a:p>
        </p:txBody>
      </p:sp>
    </p:spTree>
    <p:extLst>
      <p:ext uri="{BB962C8B-B14F-4D97-AF65-F5344CB8AC3E}">
        <p14:creationId xmlns:p14="http://schemas.microsoft.com/office/powerpoint/2010/main" val="3661171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914361"/>
            <a:ext cx="10515600" cy="1325563"/>
          </a:xfrm>
        </p:spPr>
        <p:txBody>
          <a:bodyPr>
            <a:normAutofit/>
          </a:bodyPr>
          <a:lstStyle/>
          <a:p>
            <a:pPr algn="ctr"/>
            <a:r>
              <a:rPr lang="zh-CN" altLang="en-US" sz="6600" dirty="0"/>
              <a:t>时间序列异常检测</a:t>
            </a:r>
            <a:endParaRPr lang="en-US" sz="6600" dirty="0"/>
          </a:p>
        </p:txBody>
      </p:sp>
    </p:spTree>
    <p:extLst>
      <p:ext uri="{BB962C8B-B14F-4D97-AF65-F5344CB8AC3E}">
        <p14:creationId xmlns:p14="http://schemas.microsoft.com/office/powerpoint/2010/main" val="4237660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2002"/>
          </a:xfrm>
        </p:spPr>
        <p:txBody>
          <a:bodyPr/>
          <a:lstStyle/>
          <a:p>
            <a:r>
              <a:rPr lang="zh-CN" altLang="en-US" dirty="0"/>
              <a:t>时间序列预</a:t>
            </a:r>
            <a:r>
              <a:rPr lang="zh-CN" altLang="en-US" dirty="0" smtClean="0"/>
              <a:t>测简介</a:t>
            </a:r>
            <a:endParaRPr lang="en-US" dirty="0"/>
          </a:p>
        </p:txBody>
      </p:sp>
      <p:sp>
        <p:nvSpPr>
          <p:cNvPr id="3" name="Content Placeholder 2"/>
          <p:cNvSpPr>
            <a:spLocks noGrp="1"/>
          </p:cNvSpPr>
          <p:nvPr>
            <p:ph idx="1"/>
          </p:nvPr>
        </p:nvSpPr>
        <p:spPr>
          <a:xfrm>
            <a:off x="838200" y="1885950"/>
            <a:ext cx="10515600" cy="4672013"/>
          </a:xfrm>
        </p:spPr>
        <p:txBody>
          <a:bodyPr>
            <a:normAutofit lnSpcReduction="10000"/>
          </a:bodyPr>
          <a:lstStyle/>
          <a:p>
            <a:r>
              <a:rPr lang="zh-CN" altLang="en-US" dirty="0"/>
              <a:t>时间序列是指在一定时间内按时间顺序测量的</a:t>
            </a:r>
            <a:r>
              <a:rPr lang="zh-CN" altLang="en-US" dirty="0" smtClean="0"/>
              <a:t>某变</a:t>
            </a:r>
            <a:r>
              <a:rPr lang="zh-CN" altLang="en-US" dirty="0"/>
              <a:t>量的取值序</a:t>
            </a:r>
            <a:r>
              <a:rPr lang="zh-CN" altLang="en-US" dirty="0" smtClean="0"/>
              <a:t>列。</a:t>
            </a:r>
            <a:endParaRPr lang="en-US" altLang="zh-CN" dirty="0" smtClean="0"/>
          </a:p>
          <a:p>
            <a:r>
              <a:rPr lang="zh-CN" altLang="en-US" dirty="0" smtClean="0"/>
              <a:t>时</a:t>
            </a:r>
            <a:r>
              <a:rPr lang="zh-CN" altLang="en-US" dirty="0"/>
              <a:t>间序列预测分析就是利用过去一段时间内某事</a:t>
            </a:r>
            <a:r>
              <a:rPr lang="zh-CN" altLang="en-US" dirty="0" smtClean="0"/>
              <a:t>件的目标值来</a:t>
            </a:r>
            <a:r>
              <a:rPr lang="zh-CN" altLang="en-US" dirty="0"/>
              <a:t>预测未来一段时间内该事件</a:t>
            </a:r>
            <a:r>
              <a:rPr lang="zh-CN" altLang="en-US" dirty="0" smtClean="0"/>
              <a:t>的目标值。</a:t>
            </a:r>
            <a:r>
              <a:rPr lang="zh-CN" altLang="en-US" dirty="0"/>
              <a:t>这是一类相对比较复杂的预测建模问题，</a:t>
            </a:r>
            <a:r>
              <a:rPr lang="zh-CN" altLang="en-US" dirty="0" smtClean="0"/>
              <a:t>和非时间序列的分</a:t>
            </a:r>
            <a:r>
              <a:rPr lang="zh-CN" altLang="en-US" dirty="0"/>
              <a:t>析模型的预测不同，时间序列模型是依赖于事件发生的先后顺序</a:t>
            </a:r>
            <a:r>
              <a:rPr lang="zh-CN" altLang="en-US" dirty="0" smtClean="0"/>
              <a:t>的。</a:t>
            </a:r>
            <a:endParaRPr lang="en-US" altLang="zh-CN" dirty="0" smtClean="0"/>
          </a:p>
          <a:p>
            <a:pPr lvl="1"/>
            <a:r>
              <a:rPr lang="zh-CN" altLang="en-US" dirty="0"/>
              <a:t>时间序</a:t>
            </a:r>
            <a:r>
              <a:rPr lang="zh-CN" altLang="en-US" dirty="0" smtClean="0"/>
              <a:t>列</a:t>
            </a:r>
            <a:r>
              <a:rPr lang="zh-CN" altLang="en-US" dirty="0"/>
              <a:t>预测</a:t>
            </a:r>
            <a:r>
              <a:rPr lang="zh-CN" altLang="en-US" dirty="0" smtClean="0"/>
              <a:t>在</a:t>
            </a:r>
            <a:r>
              <a:rPr lang="zh-CN" altLang="en-US" dirty="0"/>
              <a:t>工程学、经济学、气象学、金融学等众多领域有着广泛的应</a:t>
            </a:r>
            <a:r>
              <a:rPr lang="zh-CN" altLang="en-US" dirty="0" smtClean="0"/>
              <a:t>用。</a:t>
            </a:r>
            <a:endParaRPr lang="en-US" altLang="zh-CN" dirty="0" smtClean="0"/>
          </a:p>
          <a:p>
            <a:r>
              <a:rPr lang="zh-CN" altLang="en-US" dirty="0" smtClean="0"/>
              <a:t>时</a:t>
            </a:r>
            <a:r>
              <a:rPr lang="zh-CN" altLang="en-US" dirty="0"/>
              <a:t>间序列可以分为平稳序</a:t>
            </a:r>
            <a:r>
              <a:rPr lang="zh-CN" altLang="en-US" dirty="0" smtClean="0"/>
              <a:t>列和非</a:t>
            </a:r>
            <a:r>
              <a:rPr lang="zh-CN" altLang="en-US" dirty="0"/>
              <a:t>平稳序列。</a:t>
            </a:r>
          </a:p>
          <a:p>
            <a:pPr lvl="1"/>
            <a:r>
              <a:rPr lang="zh-CN" altLang="en-US" dirty="0"/>
              <a:t>平稳</a:t>
            </a:r>
            <a:r>
              <a:rPr lang="zh-CN" altLang="en-US" dirty="0" smtClean="0"/>
              <a:t>性指的是</a:t>
            </a:r>
            <a:r>
              <a:rPr lang="zh-CN" altLang="en-US" b="1" dirty="0" smtClean="0"/>
              <a:t>时</a:t>
            </a:r>
            <a:r>
              <a:rPr lang="zh-CN" altLang="en-US" b="1" dirty="0"/>
              <a:t>间序列的统计性质关</a:t>
            </a:r>
            <a:r>
              <a:rPr lang="zh-CN" altLang="en-US" b="1" dirty="0" smtClean="0"/>
              <a:t>于时</a:t>
            </a:r>
            <a:r>
              <a:rPr lang="zh-CN" altLang="en-US" b="1" dirty="0"/>
              <a:t>间平移的不</a:t>
            </a:r>
            <a:r>
              <a:rPr lang="zh-CN" altLang="en-US" b="1" dirty="0" smtClean="0"/>
              <a:t>变性。</a:t>
            </a:r>
            <a:r>
              <a:rPr lang="zh-CN" altLang="en-US" dirty="0" smtClean="0"/>
              <a:t>也就是说该时间序列的统计规律不随时间的变化而变化。</a:t>
            </a:r>
            <a:endParaRPr lang="en-US" altLang="zh-CN" dirty="0" smtClean="0"/>
          </a:p>
          <a:p>
            <a:pPr lvl="2"/>
            <a:r>
              <a:rPr lang="zh-CN" altLang="en-US" dirty="0"/>
              <a:t>对</a:t>
            </a:r>
            <a:r>
              <a:rPr lang="zh-CN" altLang="en-US" dirty="0" smtClean="0"/>
              <a:t>于时间序列随时间呈现某种趋势</a:t>
            </a:r>
            <a:r>
              <a:rPr lang="en-US" altLang="zh-CN" dirty="0" smtClean="0"/>
              <a:t>(</a:t>
            </a:r>
            <a:r>
              <a:rPr lang="zh-CN" altLang="en-US" dirty="0" smtClean="0"/>
              <a:t>上升或者下降</a:t>
            </a:r>
            <a:r>
              <a:rPr lang="en-US" altLang="zh-CN" dirty="0" smtClean="0"/>
              <a:t>)</a:t>
            </a:r>
            <a:r>
              <a:rPr lang="zh-CN" altLang="en-US" dirty="0" smtClean="0"/>
              <a:t>就不是平稳序列；典型的正弦波周期上下波动则是平稳序列。</a:t>
            </a:r>
            <a:endParaRPr lang="en-US" altLang="zh-CN" dirty="0" smtClean="0"/>
          </a:p>
        </p:txBody>
      </p:sp>
    </p:spTree>
    <p:extLst>
      <p:ext uri="{BB962C8B-B14F-4D97-AF65-F5344CB8AC3E}">
        <p14:creationId xmlns:p14="http://schemas.microsoft.com/office/powerpoint/2010/main" val="1911204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13772"/>
          </a:xfrm>
        </p:spPr>
        <p:txBody>
          <a:bodyPr/>
          <a:lstStyle/>
          <a:p>
            <a:r>
              <a:rPr lang="zh-CN" altLang="en-US" dirty="0" smtClean="0"/>
              <a:t>异常检测简介</a:t>
            </a:r>
            <a:endParaRPr lang="en-US" dirty="0"/>
          </a:p>
        </p:txBody>
      </p:sp>
      <p:sp>
        <p:nvSpPr>
          <p:cNvPr id="3" name="Content Placeholder 2"/>
          <p:cNvSpPr>
            <a:spLocks noGrp="1"/>
          </p:cNvSpPr>
          <p:nvPr>
            <p:ph idx="1"/>
          </p:nvPr>
        </p:nvSpPr>
        <p:spPr>
          <a:xfrm>
            <a:off x="838200" y="1993692"/>
            <a:ext cx="10515600" cy="4736892"/>
          </a:xfrm>
        </p:spPr>
        <p:txBody>
          <a:bodyPr>
            <a:normAutofit/>
          </a:bodyPr>
          <a:lstStyle/>
          <a:p>
            <a:r>
              <a:rPr lang="zh-CN" altLang="en-US" dirty="0"/>
              <a:t>异常点检测</a:t>
            </a:r>
            <a:r>
              <a:rPr lang="en-US" altLang="zh-CN" dirty="0"/>
              <a:t>(Outlier detection)</a:t>
            </a:r>
            <a:r>
              <a:rPr lang="zh-CN" altLang="en-US" dirty="0"/>
              <a:t>，又称为离群点检测，是找出与预期对象的行为差异较大的对象的一个检测过程。这些被检测出的对象被称为异常点或者离群点</a:t>
            </a:r>
            <a:r>
              <a:rPr lang="zh-CN" altLang="en-US" dirty="0" smtClean="0"/>
              <a:t>。</a:t>
            </a:r>
            <a:endParaRPr lang="en-US" altLang="zh-CN" dirty="0" smtClean="0"/>
          </a:p>
          <a:p>
            <a:r>
              <a:rPr lang="zh-CN" altLang="en-US" dirty="0" smtClean="0"/>
              <a:t>异</a:t>
            </a:r>
            <a:r>
              <a:rPr lang="zh-CN" altLang="en-US" dirty="0"/>
              <a:t>常点检测在生产生活中有着广泛应用，比如信用卡反欺诈、工</a:t>
            </a:r>
            <a:r>
              <a:rPr lang="zh-CN" altLang="en-US" dirty="0" smtClean="0"/>
              <a:t>业产品损</a:t>
            </a:r>
            <a:r>
              <a:rPr lang="zh-CN" altLang="en-US" dirty="0"/>
              <a:t>毁检测、广告点击反作</a:t>
            </a:r>
            <a:r>
              <a:rPr lang="zh-CN" altLang="en-US" dirty="0" smtClean="0"/>
              <a:t>弊，运维监控等等。</a:t>
            </a:r>
            <a:endParaRPr lang="en-US" altLang="zh-CN" dirty="0" smtClean="0"/>
          </a:p>
          <a:p>
            <a:r>
              <a:rPr lang="zh-CN" altLang="en-US" dirty="0" smtClean="0"/>
              <a:t>异</a:t>
            </a:r>
            <a:r>
              <a:rPr lang="zh-CN" altLang="en-US" dirty="0"/>
              <a:t>常检测的一大难点是缺少</a:t>
            </a:r>
            <a:r>
              <a:rPr lang="en-US" altLang="zh-CN" dirty="0"/>
              <a:t>ground truth</a:t>
            </a:r>
            <a:r>
              <a:rPr lang="zh-CN" altLang="en-US" dirty="0" smtClean="0"/>
              <a:t>。</a:t>
            </a:r>
            <a:endParaRPr lang="en-US" altLang="zh-CN" dirty="0" smtClean="0"/>
          </a:p>
          <a:p>
            <a:pPr lvl="1"/>
            <a:r>
              <a:rPr lang="zh-CN" altLang="en-US" dirty="0" smtClean="0"/>
              <a:t>常</a:t>
            </a:r>
            <a:r>
              <a:rPr lang="zh-CN" altLang="en-US" dirty="0"/>
              <a:t>见的方法是先</a:t>
            </a:r>
            <a:r>
              <a:rPr lang="zh-CN" altLang="en-US" dirty="0" smtClean="0"/>
              <a:t>用统计方法或者无</a:t>
            </a:r>
            <a:r>
              <a:rPr lang="zh-CN" altLang="en-US" dirty="0"/>
              <a:t>监督方法挖掘异常样</a:t>
            </a:r>
            <a:r>
              <a:rPr lang="zh-CN" altLang="en-US" dirty="0" smtClean="0"/>
              <a:t>本，等保存的这些异常样本数量足够多以后，再</a:t>
            </a:r>
            <a:r>
              <a:rPr lang="zh-CN" altLang="en-US" dirty="0"/>
              <a:t>用有监督模型融合多个特征挖掘更</a:t>
            </a:r>
            <a:r>
              <a:rPr lang="zh-CN" altLang="en-US" dirty="0" smtClean="0"/>
              <a:t>多异常样本。</a:t>
            </a:r>
            <a:endParaRPr lang="en-US" altLang="zh-CN" dirty="0" smtClean="0"/>
          </a:p>
        </p:txBody>
      </p:sp>
    </p:spTree>
    <p:extLst>
      <p:ext uri="{BB962C8B-B14F-4D97-AF65-F5344CB8AC3E}">
        <p14:creationId xmlns:p14="http://schemas.microsoft.com/office/powerpoint/2010/main" val="852574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异常检测的方</a:t>
            </a:r>
            <a:r>
              <a:rPr lang="zh-CN" altLang="en-US" dirty="0" smtClean="0"/>
              <a:t>法：</a:t>
            </a:r>
            <a:endParaRPr lang="en-US" altLang="zh-CN" dirty="0" smtClean="0"/>
          </a:p>
          <a:p>
            <a:pPr lvl="1"/>
            <a:r>
              <a:rPr lang="zh-CN" altLang="en-US" dirty="0" smtClean="0"/>
              <a:t>统</a:t>
            </a:r>
            <a:r>
              <a:rPr lang="zh-CN" altLang="en-US" dirty="0"/>
              <a:t>计方</a:t>
            </a:r>
            <a:r>
              <a:rPr lang="zh-CN" altLang="en-US" dirty="0" smtClean="0"/>
              <a:t>法：</a:t>
            </a:r>
            <a:endParaRPr lang="en-US" altLang="zh-CN" dirty="0" smtClean="0"/>
          </a:p>
          <a:p>
            <a:pPr lvl="2"/>
            <a:r>
              <a:rPr lang="zh-CN" altLang="en-US" dirty="0" smtClean="0"/>
              <a:t>比</a:t>
            </a:r>
            <a:r>
              <a:rPr lang="zh-CN" altLang="en-US" dirty="0"/>
              <a:t>如环比和同比，基于数据分</a:t>
            </a:r>
            <a:r>
              <a:rPr lang="zh-CN" altLang="en-US" dirty="0" smtClean="0"/>
              <a:t>布，</a:t>
            </a:r>
            <a:r>
              <a:rPr lang="en-US" altLang="zh-CN" dirty="0"/>
              <a:t>3-sigma</a:t>
            </a:r>
            <a:r>
              <a:rPr lang="zh-CN" altLang="en-US" dirty="0"/>
              <a:t>检测，分位数检测，卡方检验，相对熵，马尔可夫链，传统时序建模方法</a:t>
            </a:r>
            <a:r>
              <a:rPr lang="en-US" altLang="zh-CN" dirty="0"/>
              <a:t>+</a:t>
            </a:r>
            <a:r>
              <a:rPr lang="zh-CN" altLang="en-US" dirty="0"/>
              <a:t>判定规</a:t>
            </a:r>
            <a:r>
              <a:rPr lang="zh-CN" altLang="en-US" dirty="0" smtClean="0"/>
              <a:t>则</a:t>
            </a:r>
            <a:endParaRPr lang="en-US" altLang="zh-CN" dirty="0" smtClean="0"/>
          </a:p>
          <a:p>
            <a:pPr lvl="1"/>
            <a:r>
              <a:rPr lang="zh-CN" altLang="en-US" dirty="0" smtClean="0"/>
              <a:t>基</a:t>
            </a:r>
            <a:r>
              <a:rPr lang="zh-CN" altLang="en-US" dirty="0"/>
              <a:t>于图的方</a:t>
            </a:r>
            <a:r>
              <a:rPr lang="zh-CN" altLang="en-US" dirty="0" smtClean="0"/>
              <a:t>法：</a:t>
            </a:r>
            <a:endParaRPr lang="en-US" altLang="zh-CN" dirty="0" smtClean="0"/>
          </a:p>
          <a:p>
            <a:pPr lvl="2"/>
            <a:r>
              <a:rPr lang="zh-CN" altLang="en-US" dirty="0" smtClean="0"/>
              <a:t>比</a:t>
            </a:r>
            <a:r>
              <a:rPr lang="zh-CN" altLang="en-US" dirty="0"/>
              <a:t>如最大连通图，标签传播方</a:t>
            </a:r>
            <a:r>
              <a:rPr lang="zh-CN" altLang="en-US" dirty="0" smtClean="0"/>
              <a:t>法</a:t>
            </a:r>
            <a:endParaRPr lang="en-US" altLang="zh-CN" dirty="0" smtClean="0"/>
          </a:p>
          <a:p>
            <a:pPr lvl="1"/>
            <a:r>
              <a:rPr lang="zh-CN" altLang="en-US" dirty="0" smtClean="0"/>
              <a:t>基</a:t>
            </a:r>
            <a:r>
              <a:rPr lang="zh-CN" altLang="en-US" dirty="0"/>
              <a:t>于传统机器学习的分类，聚类和异常检测模型比如</a:t>
            </a:r>
            <a:r>
              <a:rPr lang="en-US" altLang="zh-CN" dirty="0" err="1" smtClean="0"/>
              <a:t>iForest</a:t>
            </a:r>
            <a:r>
              <a:rPr lang="zh-CN" altLang="en-US" dirty="0" smtClean="0"/>
              <a:t>。</a:t>
            </a:r>
            <a:endParaRPr lang="en-US" altLang="zh-CN" dirty="0" smtClean="0"/>
          </a:p>
          <a:p>
            <a:pPr lvl="1"/>
            <a:r>
              <a:rPr lang="zh-CN" altLang="en-US" dirty="0" smtClean="0"/>
              <a:t>基</a:t>
            </a:r>
            <a:r>
              <a:rPr lang="zh-CN" altLang="en-US" dirty="0"/>
              <a:t>于深度学习</a:t>
            </a:r>
            <a:r>
              <a:rPr lang="zh-CN" altLang="en-US" dirty="0" smtClean="0"/>
              <a:t>的模</a:t>
            </a:r>
            <a:r>
              <a:rPr lang="zh-CN" altLang="en-US" dirty="0"/>
              <a:t>型。</a:t>
            </a:r>
            <a:endParaRPr lang="en-US" altLang="zh-CN" dirty="0"/>
          </a:p>
          <a:p>
            <a:endParaRPr lang="en-US" altLang="zh-CN" b="1" dirty="0" smtClean="0"/>
          </a:p>
          <a:p>
            <a:r>
              <a:rPr lang="zh-CN" altLang="en-US" b="1" dirty="0" smtClean="0"/>
              <a:t>异</a:t>
            </a:r>
            <a:r>
              <a:rPr lang="zh-CN" altLang="en-US" b="1" dirty="0"/>
              <a:t>常检测不只是一个建模的过程，它是一个完整的工程问题。</a:t>
            </a:r>
            <a:endParaRPr lang="en-US" b="1" dirty="0"/>
          </a:p>
          <a:p>
            <a:endParaRPr lang="en-US" dirty="0"/>
          </a:p>
        </p:txBody>
      </p:sp>
    </p:spTree>
    <p:extLst>
      <p:ext uri="{BB962C8B-B14F-4D97-AF65-F5344CB8AC3E}">
        <p14:creationId xmlns:p14="http://schemas.microsoft.com/office/powerpoint/2010/main" val="1711783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时间序列异常检测介绍</a:t>
            </a:r>
            <a:endParaRPr lang="en-US" dirty="0"/>
          </a:p>
        </p:txBody>
      </p:sp>
      <p:sp>
        <p:nvSpPr>
          <p:cNvPr id="3" name="Content Placeholder 2"/>
          <p:cNvSpPr>
            <a:spLocks noGrp="1"/>
          </p:cNvSpPr>
          <p:nvPr>
            <p:ph idx="1"/>
          </p:nvPr>
        </p:nvSpPr>
        <p:spPr/>
        <p:txBody>
          <a:bodyPr/>
          <a:lstStyle/>
          <a:p>
            <a:r>
              <a:rPr lang="zh-CN" altLang="en-US" dirty="0" smtClean="0"/>
              <a:t>时间序列异常检测是异常检测的一个大的分支，</a:t>
            </a:r>
            <a:r>
              <a:rPr lang="en-US" altLang="zh-CN" dirty="0" err="1" smtClean="0"/>
              <a:t>AIOps</a:t>
            </a:r>
            <a:r>
              <a:rPr lang="zh-CN" altLang="en-US" dirty="0" smtClean="0"/>
              <a:t>中的重要一个部分。</a:t>
            </a:r>
            <a:endParaRPr lang="en-US" altLang="zh-CN" dirty="0" smtClean="0"/>
          </a:p>
          <a:p>
            <a:endParaRPr lang="en-US" altLang="zh-CN" dirty="0" smtClean="0"/>
          </a:p>
          <a:p>
            <a:r>
              <a:rPr lang="zh-CN" altLang="en-US" dirty="0" smtClean="0"/>
              <a:t>时</a:t>
            </a:r>
            <a:r>
              <a:rPr lang="zh-CN" altLang="en-US" dirty="0"/>
              <a:t>间序</a:t>
            </a:r>
            <a:r>
              <a:rPr lang="zh-CN" altLang="en-US" dirty="0" smtClean="0"/>
              <a:t>列预</a:t>
            </a:r>
            <a:r>
              <a:rPr lang="zh-CN" altLang="en-US" dirty="0"/>
              <a:t>测与时间序列异常检</a:t>
            </a:r>
            <a:r>
              <a:rPr lang="zh-CN" altLang="en-US" dirty="0" smtClean="0"/>
              <a:t>测的区别：</a:t>
            </a:r>
            <a:endParaRPr lang="en-US" altLang="zh-CN" dirty="0" smtClean="0"/>
          </a:p>
          <a:p>
            <a:pPr lvl="1"/>
            <a:r>
              <a:rPr lang="zh-CN" altLang="en-US" dirty="0" smtClean="0"/>
              <a:t>时</a:t>
            </a:r>
            <a:r>
              <a:rPr lang="zh-CN" altLang="en-US" dirty="0"/>
              <a:t>间序</a:t>
            </a:r>
            <a:r>
              <a:rPr lang="zh-CN" altLang="en-US" dirty="0" smtClean="0"/>
              <a:t>列预测</a:t>
            </a:r>
            <a:r>
              <a:rPr lang="zh-CN" altLang="en-US" dirty="0"/>
              <a:t>模</a:t>
            </a:r>
            <a:r>
              <a:rPr lang="zh-CN" altLang="en-US" dirty="0" smtClean="0"/>
              <a:t>型需</a:t>
            </a:r>
            <a:r>
              <a:rPr lang="zh-CN" altLang="en-US" dirty="0"/>
              <a:t>要的样本是正常的，也就是应该先做时间序列异常检</a:t>
            </a:r>
            <a:r>
              <a:rPr lang="zh-CN" altLang="en-US" dirty="0" smtClean="0"/>
              <a:t>测找到可能的异常样本，然后经过人工规则和</a:t>
            </a:r>
            <a:r>
              <a:rPr lang="en-US" altLang="zh-CN" dirty="0" smtClean="0"/>
              <a:t>/</a:t>
            </a:r>
            <a:r>
              <a:rPr lang="zh-CN" altLang="en-US" dirty="0" smtClean="0"/>
              <a:t>或人工审查确认后，把</a:t>
            </a:r>
            <a:r>
              <a:rPr lang="zh-CN" altLang="en-US" dirty="0"/>
              <a:t>异常的数据点剔除以后得到的样本才可</a:t>
            </a:r>
            <a:r>
              <a:rPr lang="zh-CN" altLang="en-US" dirty="0" smtClean="0"/>
              <a:t>以作为时间序列预测模型的样本。</a:t>
            </a:r>
            <a:endParaRPr lang="en-US" altLang="zh-CN" dirty="0" smtClean="0"/>
          </a:p>
          <a:p>
            <a:pPr lvl="1"/>
            <a:r>
              <a:rPr lang="zh-CN" altLang="en-US" dirty="0"/>
              <a:t>他</a:t>
            </a:r>
            <a:r>
              <a:rPr lang="zh-CN" altLang="en-US" dirty="0" smtClean="0"/>
              <a:t>们的初衷不同：</a:t>
            </a:r>
            <a:endParaRPr lang="en-US" altLang="zh-CN" dirty="0" smtClean="0"/>
          </a:p>
          <a:p>
            <a:pPr lvl="2"/>
            <a:r>
              <a:rPr lang="zh-CN" altLang="en-US" dirty="0" smtClean="0"/>
              <a:t>时间序列预测是为了预测将来某个时间点的目标值，而时间序列异常检测是判断当前时间点的目标值是否为可能的异常。</a:t>
            </a:r>
            <a:endParaRPr lang="en-US" altLang="zh-CN" dirty="0" smtClean="0"/>
          </a:p>
          <a:p>
            <a:endParaRPr lang="en-US" dirty="0"/>
          </a:p>
        </p:txBody>
      </p:sp>
    </p:spTree>
    <p:extLst>
      <p:ext uri="{BB962C8B-B14F-4D97-AF65-F5344CB8AC3E}">
        <p14:creationId xmlns:p14="http://schemas.microsoft.com/office/powerpoint/2010/main" val="3517504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90688"/>
            <a:ext cx="10515600" cy="4820948"/>
          </a:xfrm>
        </p:spPr>
        <p:txBody>
          <a:bodyPr>
            <a:normAutofit fontScale="92500" lnSpcReduction="10000"/>
          </a:bodyPr>
          <a:lstStyle/>
          <a:p>
            <a:r>
              <a:rPr lang="zh-CN" altLang="en-US" dirty="0"/>
              <a:t>如</a:t>
            </a:r>
            <a:r>
              <a:rPr lang="zh-CN" altLang="en-US" dirty="0" smtClean="0"/>
              <a:t>何来判断数据为异常？</a:t>
            </a:r>
            <a:endParaRPr lang="en-US" altLang="zh-CN" dirty="0" smtClean="0"/>
          </a:p>
          <a:p>
            <a:pPr lvl="1"/>
            <a:r>
              <a:rPr lang="zh-CN" altLang="en-US" dirty="0" smtClean="0"/>
              <a:t>一般是根据人的经验</a:t>
            </a:r>
            <a:r>
              <a:rPr lang="en-US" altLang="zh-CN" dirty="0" smtClean="0"/>
              <a:t>/</a:t>
            </a:r>
            <a:r>
              <a:rPr lang="zh-CN" altLang="en-US" dirty="0" smtClean="0"/>
              <a:t>先验知识和统计判别法来综合判断。</a:t>
            </a:r>
            <a:endParaRPr lang="en-US" altLang="zh-CN" dirty="0" smtClean="0"/>
          </a:p>
          <a:p>
            <a:pPr lvl="1"/>
            <a:r>
              <a:rPr lang="zh-CN" altLang="en-US" dirty="0" smtClean="0"/>
              <a:t>判定异常的时候经常需要选择阈值：</a:t>
            </a:r>
            <a:endParaRPr lang="en-US" altLang="zh-CN" dirty="0" smtClean="0"/>
          </a:p>
          <a:p>
            <a:pPr lvl="2"/>
            <a:r>
              <a:rPr lang="zh-CN" altLang="en-US" dirty="0"/>
              <a:t>尽</a:t>
            </a:r>
            <a:r>
              <a:rPr lang="zh-CN" altLang="en-US" dirty="0" smtClean="0"/>
              <a:t>量使用基于时间滑动窗口的动态阈值，而不是静态阈值。</a:t>
            </a:r>
            <a:endParaRPr lang="en-US" altLang="zh-CN" dirty="0" smtClean="0"/>
          </a:p>
          <a:p>
            <a:pPr lvl="2"/>
            <a:r>
              <a:rPr lang="zh-CN" altLang="en-US" dirty="0"/>
              <a:t>使</a:t>
            </a:r>
            <a:r>
              <a:rPr lang="zh-CN" altLang="en-US" dirty="0" smtClean="0"/>
              <a:t>用统计方法比如</a:t>
            </a:r>
            <a:r>
              <a:rPr lang="en-US" dirty="0" smtClean="0"/>
              <a:t>3-sigma</a:t>
            </a:r>
            <a:r>
              <a:rPr lang="zh-CN" altLang="en-US" dirty="0"/>
              <a:t>原</a:t>
            </a:r>
            <a:r>
              <a:rPr lang="zh-CN" altLang="en-US" dirty="0" smtClean="0"/>
              <a:t>则（适合目标值为正态分布），分位数点来定阈值。</a:t>
            </a:r>
            <a:endParaRPr lang="en-US" altLang="zh-CN" dirty="0" smtClean="0"/>
          </a:p>
          <a:p>
            <a:pPr lvl="2"/>
            <a:endParaRPr lang="en-US" altLang="zh-CN" dirty="0" smtClean="0"/>
          </a:p>
          <a:p>
            <a:r>
              <a:rPr lang="zh-CN" altLang="en-US" dirty="0" smtClean="0"/>
              <a:t>时</a:t>
            </a:r>
            <a:r>
              <a:rPr lang="zh-CN" altLang="en-US" dirty="0"/>
              <a:t>间序列异常检测最好是结合人工规</a:t>
            </a:r>
            <a:r>
              <a:rPr lang="zh-CN" altLang="en-US" dirty="0" smtClean="0"/>
              <a:t>则和人</a:t>
            </a:r>
            <a:r>
              <a:rPr lang="zh-CN" altLang="en-US" dirty="0"/>
              <a:t>工审查确认</a:t>
            </a:r>
            <a:r>
              <a:rPr lang="en-US" dirty="0"/>
              <a:t>+</a:t>
            </a:r>
            <a:r>
              <a:rPr lang="zh-CN" altLang="en-US" dirty="0"/>
              <a:t>异常检</a:t>
            </a:r>
            <a:r>
              <a:rPr lang="zh-CN" altLang="en-US" dirty="0" smtClean="0"/>
              <a:t>测方法来</a:t>
            </a:r>
            <a:r>
              <a:rPr lang="zh-CN" altLang="en-US" dirty="0"/>
              <a:t>配合</a:t>
            </a:r>
            <a:r>
              <a:rPr lang="zh-CN" altLang="en-US" dirty="0" smtClean="0"/>
              <a:t>。</a:t>
            </a:r>
            <a:endParaRPr lang="en-US" altLang="zh-CN" dirty="0" smtClean="0"/>
          </a:p>
          <a:p>
            <a:pPr lvl="1"/>
            <a:r>
              <a:rPr lang="zh-CN" altLang="en-US" b="1" dirty="0">
                <a:solidFill>
                  <a:srgbClr val="FF0000"/>
                </a:solidFill>
              </a:rPr>
              <a:t>异常检</a:t>
            </a:r>
            <a:r>
              <a:rPr lang="zh-CN" altLang="en-US" b="1" dirty="0" smtClean="0">
                <a:solidFill>
                  <a:srgbClr val="FF0000"/>
                </a:solidFill>
              </a:rPr>
              <a:t>测</a:t>
            </a:r>
            <a:r>
              <a:rPr lang="zh-CN" altLang="en-US" b="1" dirty="0">
                <a:solidFill>
                  <a:srgbClr val="FF0000"/>
                </a:solidFill>
              </a:rPr>
              <a:t>方法</a:t>
            </a:r>
            <a:r>
              <a:rPr lang="zh-CN" altLang="en-US" b="1" dirty="0" smtClean="0">
                <a:solidFill>
                  <a:srgbClr val="FF0000"/>
                </a:solidFill>
              </a:rPr>
              <a:t>只是检测出可能的异常点。</a:t>
            </a:r>
            <a:endParaRPr lang="en-US" altLang="zh-CN" b="1" dirty="0" smtClean="0">
              <a:solidFill>
                <a:srgbClr val="FF0000"/>
              </a:solidFill>
            </a:endParaRPr>
          </a:p>
          <a:p>
            <a:pPr lvl="1"/>
            <a:r>
              <a:rPr lang="zh-CN" altLang="en-US" dirty="0"/>
              <a:t>为什</a:t>
            </a:r>
            <a:r>
              <a:rPr lang="zh-CN" altLang="en-US" dirty="0" smtClean="0"/>
              <a:t>么需要人工审查：因为有时候算法</a:t>
            </a:r>
            <a:r>
              <a:rPr lang="en-US" altLang="zh-CN" dirty="0" smtClean="0"/>
              <a:t>/</a:t>
            </a:r>
            <a:r>
              <a:rPr lang="zh-CN" altLang="en-US" dirty="0" smtClean="0"/>
              <a:t>模型认为的异常点不一定是异常点比如大促活动导致的成交量突然飙升。</a:t>
            </a:r>
            <a:endParaRPr lang="en-US" altLang="zh-CN" dirty="0" smtClean="0"/>
          </a:p>
          <a:p>
            <a:pPr lvl="1"/>
            <a:r>
              <a:rPr lang="zh-CN" altLang="en-US" dirty="0"/>
              <a:t>人</a:t>
            </a:r>
            <a:r>
              <a:rPr lang="zh-CN" altLang="en-US" dirty="0" smtClean="0"/>
              <a:t>工规则则是利用前面提到的先验知识和统计判别法来进行判定。</a:t>
            </a:r>
            <a:endParaRPr lang="en-US" altLang="zh-CN" dirty="0" smtClean="0"/>
          </a:p>
          <a:p>
            <a:pPr lvl="1"/>
            <a:r>
              <a:rPr lang="zh-CN" altLang="en-US" dirty="0"/>
              <a:t>对</a:t>
            </a:r>
            <a:r>
              <a:rPr lang="zh-CN" altLang="en-US" dirty="0" smtClean="0"/>
              <a:t>于比较严格的场景，还需要对通过自动化的人工规则后得到的异常点进行人工审查二次确认得到最终结果。</a:t>
            </a:r>
            <a:endParaRPr lang="en-US" dirty="0"/>
          </a:p>
          <a:p>
            <a:endParaRPr lang="en-US" dirty="0"/>
          </a:p>
        </p:txBody>
      </p:sp>
    </p:spTree>
    <p:extLst>
      <p:ext uri="{BB962C8B-B14F-4D97-AF65-F5344CB8AC3E}">
        <p14:creationId xmlns:p14="http://schemas.microsoft.com/office/powerpoint/2010/main" val="26282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zh-CN" altLang="en-US" dirty="0"/>
              <a:t>时间序列异常检</a:t>
            </a:r>
            <a:r>
              <a:rPr lang="zh-CN" altLang="en-US" dirty="0" smtClean="0"/>
              <a:t>测常用方法</a:t>
            </a:r>
            <a:endParaRPr lang="en-US" dirty="0"/>
          </a:p>
        </p:txBody>
      </p:sp>
      <p:sp>
        <p:nvSpPr>
          <p:cNvPr id="3" name="Content Placeholder 2"/>
          <p:cNvSpPr>
            <a:spLocks noGrp="1"/>
          </p:cNvSpPr>
          <p:nvPr>
            <p:ph idx="1"/>
          </p:nvPr>
        </p:nvSpPr>
        <p:spPr>
          <a:xfrm>
            <a:off x="838200" y="1750423"/>
            <a:ext cx="10515600" cy="4245428"/>
          </a:xfrm>
        </p:spPr>
        <p:txBody>
          <a:bodyPr>
            <a:normAutofit lnSpcReduction="10000"/>
          </a:bodyPr>
          <a:lstStyle/>
          <a:p>
            <a:r>
              <a:rPr lang="zh-CN" altLang="en-US" dirty="0"/>
              <a:t>基于预测的异常检</a:t>
            </a:r>
            <a:r>
              <a:rPr lang="zh-CN" altLang="en-US" dirty="0" smtClean="0"/>
              <a:t>测：</a:t>
            </a:r>
            <a:endParaRPr lang="en-US" altLang="zh-CN" dirty="0" smtClean="0"/>
          </a:p>
          <a:p>
            <a:pPr lvl="1"/>
            <a:r>
              <a:rPr lang="zh-CN" altLang="en-US" dirty="0"/>
              <a:t>本</a:t>
            </a:r>
            <a:r>
              <a:rPr lang="zh-CN" altLang="en-US" dirty="0" smtClean="0"/>
              <a:t>质是利用模型来得到预测结果，然后把该结果与实际数据送入下游来进行异常检测。比如</a:t>
            </a:r>
            <a:r>
              <a:rPr lang="en-US" altLang="zh-CN" dirty="0" smtClean="0"/>
              <a:t>Yahoo</a:t>
            </a:r>
            <a:r>
              <a:rPr lang="zh-CN" altLang="en-US" dirty="0" smtClean="0"/>
              <a:t>开源的</a:t>
            </a:r>
            <a:r>
              <a:rPr lang="en-US" dirty="0" smtClean="0"/>
              <a:t>EGADS</a:t>
            </a:r>
            <a:r>
              <a:rPr lang="zh-CN" altLang="en-US" dirty="0" smtClean="0"/>
              <a:t>架构就是这个的典型实现。</a:t>
            </a:r>
            <a:endParaRPr lang="zh-CN" altLang="en-US" dirty="0"/>
          </a:p>
          <a:p>
            <a:r>
              <a:rPr lang="zh-CN" altLang="en-US" dirty="0" smtClean="0"/>
              <a:t>基于统计的异常检测：</a:t>
            </a:r>
            <a:endParaRPr lang="en-US" altLang="zh-CN" dirty="0" smtClean="0"/>
          </a:p>
          <a:p>
            <a:pPr lvl="1"/>
            <a:r>
              <a:rPr lang="zh-CN" altLang="en-US" dirty="0"/>
              <a:t>本</a:t>
            </a:r>
            <a:r>
              <a:rPr lang="zh-CN" altLang="en-US" dirty="0" smtClean="0"/>
              <a:t>质是利用广义上统计的方法（这里包括统计算法，传统机器学习异常检测算法比如</a:t>
            </a:r>
            <a:r>
              <a:rPr lang="en-US" altLang="zh-CN" dirty="0" err="1" smtClean="0"/>
              <a:t>iForest</a:t>
            </a:r>
            <a:r>
              <a:rPr lang="zh-CN" altLang="en-US" dirty="0" smtClean="0"/>
              <a:t>，聚类算法等）来找到可能的异常点。</a:t>
            </a:r>
            <a:endParaRPr lang="en-US" altLang="zh-CN" dirty="0" smtClean="0"/>
          </a:p>
          <a:p>
            <a:r>
              <a:rPr lang="zh-CN" altLang="en-US" dirty="0"/>
              <a:t>还</a:t>
            </a:r>
            <a:r>
              <a:rPr lang="zh-CN" altLang="en-US" dirty="0" smtClean="0"/>
              <a:t>可以作为</a:t>
            </a:r>
            <a:r>
              <a:rPr lang="en-US" altLang="zh-CN" dirty="0" smtClean="0"/>
              <a:t>pipeline</a:t>
            </a:r>
            <a:r>
              <a:rPr lang="zh-CN" altLang="en-US" dirty="0" smtClean="0"/>
              <a:t>：</a:t>
            </a:r>
            <a:endParaRPr lang="en-US" altLang="zh-CN" dirty="0" smtClean="0"/>
          </a:p>
          <a:p>
            <a:pPr lvl="1"/>
            <a:r>
              <a:rPr lang="zh-CN" altLang="en-US" dirty="0" smtClean="0"/>
              <a:t>先同时通过狭义的统计监测和非监督监测，把两者的结果合并得到的可疑数据送入监督模型来判别。比如腾讯的</a:t>
            </a:r>
            <a:r>
              <a:rPr lang="en-US" altLang="zh-CN" dirty="0" smtClean="0"/>
              <a:t>Metis</a:t>
            </a:r>
            <a:r>
              <a:rPr lang="zh-CN" altLang="en-US" dirty="0" smtClean="0"/>
              <a:t>异常检测平台就是这样实现的。</a:t>
            </a:r>
            <a:endParaRPr lang="en-US" altLang="zh-CN" dirty="0" smtClean="0"/>
          </a:p>
          <a:p>
            <a:pPr lvl="2"/>
            <a:r>
              <a:rPr lang="zh-CN" altLang="en-US" dirty="0"/>
              <a:t>前</a:t>
            </a:r>
            <a:r>
              <a:rPr lang="zh-CN" altLang="en-US" dirty="0" smtClean="0"/>
              <a:t>提是监督模型之前用足量的异常样本训练过。</a:t>
            </a:r>
            <a:endParaRPr lang="en-US" dirty="0"/>
          </a:p>
        </p:txBody>
      </p:sp>
    </p:spTree>
    <p:extLst>
      <p:ext uri="{BB962C8B-B14F-4D97-AF65-F5344CB8AC3E}">
        <p14:creationId xmlns:p14="http://schemas.microsoft.com/office/powerpoint/2010/main" val="2779550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p:spPr>
        <p:txBody>
          <a:bodyPr/>
          <a:lstStyle/>
          <a:p>
            <a:r>
              <a:rPr lang="en-US" altLang="zh-CN" dirty="0" smtClean="0"/>
              <a:t>Continue…..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670"/>
            <a:ext cx="10515599" cy="4833256"/>
          </a:xfrm>
          <a:prstGeom prst="rect">
            <a:avLst/>
          </a:prstGeom>
        </p:spPr>
      </p:pic>
    </p:spTree>
    <p:extLst>
      <p:ext uri="{BB962C8B-B14F-4D97-AF65-F5344CB8AC3E}">
        <p14:creationId xmlns:p14="http://schemas.microsoft.com/office/powerpoint/2010/main" val="4147566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Yahoo EGADS</a:t>
            </a:r>
            <a:r>
              <a:rPr lang="zh-CN" altLang="en-US" dirty="0" smtClean="0"/>
              <a:t>时间序列自动异常检测架构</a:t>
            </a:r>
            <a:endParaRPr lang="en-US" dirty="0"/>
          </a:p>
        </p:txBody>
      </p:sp>
      <p:sp>
        <p:nvSpPr>
          <p:cNvPr id="5" name="Content Placeholder 4"/>
          <p:cNvSpPr>
            <a:spLocks noGrp="1"/>
          </p:cNvSpPr>
          <p:nvPr>
            <p:ph idx="1"/>
          </p:nvPr>
        </p:nvSpPr>
        <p:spPr/>
        <p:txBody>
          <a:bodyPr/>
          <a:lstStyle/>
          <a:p>
            <a:r>
              <a:rPr lang="zh-CN" altLang="en-US" dirty="0" smtClean="0"/>
              <a:t>架构解读见下页：</a:t>
            </a:r>
            <a:endParaRPr lang="en-US" altLang="zh-CN" dirty="0" smtClean="0"/>
          </a:p>
          <a:p>
            <a:endParaRPr lang="en-US" dirty="0"/>
          </a:p>
        </p:txBody>
      </p:sp>
      <p:pic>
        <p:nvPicPr>
          <p:cNvPr id="6" name="Content Placeholder 3" descr="这里写图片描述"/>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0537"/>
            <a:ext cx="10515600" cy="4167211"/>
          </a:xfrm>
          <a:prstGeom prst="rect">
            <a:avLst/>
          </a:prstGeom>
          <a:noFill/>
          <a:ln>
            <a:noFill/>
          </a:ln>
        </p:spPr>
      </p:pic>
    </p:spTree>
    <p:extLst>
      <p:ext uri="{BB962C8B-B14F-4D97-AF65-F5344CB8AC3E}">
        <p14:creationId xmlns:p14="http://schemas.microsoft.com/office/powerpoint/2010/main" val="1831107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96291"/>
            <a:ext cx="10515600" cy="5153892"/>
          </a:xfrm>
        </p:spPr>
        <p:txBody>
          <a:bodyPr>
            <a:normAutofit fontScale="85000" lnSpcReduction="20000"/>
          </a:bodyPr>
          <a:lstStyle/>
          <a:p>
            <a:r>
              <a:rPr lang="zh-CN" altLang="en-US" dirty="0" smtClean="0"/>
              <a:t>离</a:t>
            </a:r>
            <a:r>
              <a:rPr lang="zh-CN" altLang="en-US" dirty="0"/>
              <a:t>线部分：</a:t>
            </a:r>
            <a:endParaRPr lang="en-US" dirty="0"/>
          </a:p>
          <a:p>
            <a:pPr lvl="1"/>
            <a:r>
              <a:rPr lang="zh-CN" altLang="en-US" dirty="0"/>
              <a:t>监测（即监视的时间序列数据）数据批量存储在</a:t>
            </a:r>
            <a:r>
              <a:rPr lang="en-US" dirty="0" smtClean="0"/>
              <a:t>H</a:t>
            </a:r>
            <a:r>
              <a:rPr lang="en-US" altLang="zh-CN" dirty="0" smtClean="0"/>
              <a:t>DFS</a:t>
            </a:r>
            <a:r>
              <a:rPr lang="zh-CN" altLang="en-US" dirty="0" smtClean="0"/>
              <a:t>中。</a:t>
            </a:r>
            <a:endParaRPr lang="en-US" dirty="0"/>
          </a:p>
          <a:p>
            <a:pPr lvl="1"/>
            <a:r>
              <a:rPr lang="zh-CN" altLang="en-US" dirty="0"/>
              <a:t>批量模型生成器通知时间序列建模模块（</a:t>
            </a:r>
            <a:r>
              <a:rPr lang="en-US" altLang="zh-CN" dirty="0"/>
              <a:t>TMM</a:t>
            </a:r>
            <a:r>
              <a:rPr lang="zh-CN" altLang="en-US" dirty="0"/>
              <a:t>）针对这些数</a:t>
            </a:r>
            <a:r>
              <a:rPr lang="zh-CN" altLang="en-US" dirty="0" smtClean="0"/>
              <a:t>据</a:t>
            </a:r>
            <a:r>
              <a:rPr lang="zh-CN" altLang="en-US" dirty="0"/>
              <a:t>建</a:t>
            </a:r>
            <a:r>
              <a:rPr lang="zh-CN" altLang="en-US" dirty="0" smtClean="0"/>
              <a:t>模，然后把生成的时间序列预测模型存在数据库中</a:t>
            </a:r>
            <a:r>
              <a:rPr lang="zh-CN" altLang="en-US" dirty="0"/>
              <a:t>（为</a:t>
            </a:r>
            <a:r>
              <a:rPr lang="zh-CN" altLang="en-US" dirty="0" smtClean="0"/>
              <a:t>了</a:t>
            </a:r>
            <a:r>
              <a:rPr lang="zh-CN" altLang="en-US" dirty="0"/>
              <a:t>之</a:t>
            </a:r>
            <a:r>
              <a:rPr lang="zh-CN" altLang="en-US" dirty="0" smtClean="0"/>
              <a:t>后快速的加载模型，</a:t>
            </a:r>
            <a:r>
              <a:rPr lang="zh-CN" altLang="en-US" dirty="0"/>
              <a:t>训练好的模</a:t>
            </a:r>
            <a:r>
              <a:rPr lang="zh-CN" altLang="en-US" dirty="0" smtClean="0"/>
              <a:t>型保存一份到内</a:t>
            </a:r>
            <a:r>
              <a:rPr lang="zh-CN" altLang="en-US" dirty="0"/>
              <a:t>存数据库比如</a:t>
            </a:r>
            <a:r>
              <a:rPr lang="en-US" altLang="zh-CN" dirty="0" err="1"/>
              <a:t>redis</a:t>
            </a:r>
            <a:r>
              <a:rPr lang="zh-CN" altLang="en-US" dirty="0"/>
              <a:t>中） </a:t>
            </a:r>
            <a:r>
              <a:rPr lang="zh-CN" altLang="en-US" dirty="0" smtClean="0"/>
              <a:t>。</a:t>
            </a:r>
            <a:endParaRPr lang="en-US" dirty="0"/>
          </a:p>
          <a:p>
            <a:endParaRPr lang="en-US" altLang="zh-CN" dirty="0" smtClean="0"/>
          </a:p>
          <a:p>
            <a:r>
              <a:rPr lang="zh-CN" altLang="en-US" dirty="0" smtClean="0"/>
              <a:t>在</a:t>
            </a:r>
            <a:r>
              <a:rPr lang="zh-CN" altLang="en-US" dirty="0"/>
              <a:t>线部分：</a:t>
            </a:r>
          </a:p>
          <a:p>
            <a:pPr lvl="1"/>
            <a:r>
              <a:rPr lang="zh-CN" altLang="en-US" dirty="0" smtClean="0"/>
              <a:t>在线数</a:t>
            </a:r>
            <a:r>
              <a:rPr lang="zh-CN" altLang="en-US" dirty="0"/>
              <a:t>据流入</a:t>
            </a:r>
            <a:r>
              <a:rPr lang="en-US" altLang="zh-CN" dirty="0"/>
              <a:t>Storm</a:t>
            </a:r>
            <a:r>
              <a:rPr lang="zh-CN" altLang="en-US" dirty="0"/>
              <a:t>进行流式处</a:t>
            </a:r>
            <a:r>
              <a:rPr lang="zh-CN" altLang="en-US" dirty="0" smtClean="0"/>
              <a:t>理。它会首先调用之前从数据库中加载的时间序列预测模型进行预测，然后调用</a:t>
            </a:r>
            <a:r>
              <a:rPr lang="en-US" altLang="zh-CN" dirty="0" smtClean="0"/>
              <a:t>EGADS ADM</a:t>
            </a:r>
            <a:r>
              <a:rPr lang="zh-CN" altLang="en-US" dirty="0" smtClean="0"/>
              <a:t>异</a:t>
            </a:r>
            <a:r>
              <a:rPr lang="zh-CN" altLang="en-US" dirty="0"/>
              <a:t>常检测模</a:t>
            </a:r>
            <a:r>
              <a:rPr lang="zh-CN" altLang="en-US" dirty="0" smtClean="0"/>
              <a:t>块，它根据预</a:t>
            </a:r>
            <a:r>
              <a:rPr lang="zh-CN" altLang="en-US" dirty="0"/>
              <a:t>测值和当前实际的数据点值来判断是否是异常</a:t>
            </a:r>
            <a:r>
              <a:rPr lang="zh-CN" altLang="en-US" dirty="0" smtClean="0"/>
              <a:t>点，最后返回结果给</a:t>
            </a:r>
            <a:r>
              <a:rPr lang="en-US" altLang="zh-CN" dirty="0" smtClean="0"/>
              <a:t>Storm</a:t>
            </a:r>
            <a:r>
              <a:rPr lang="zh-CN" altLang="en-US" dirty="0" smtClean="0"/>
              <a:t>。</a:t>
            </a:r>
            <a:endParaRPr lang="zh-CN" altLang="en-US" dirty="0"/>
          </a:p>
          <a:p>
            <a:pPr lvl="1"/>
            <a:r>
              <a:rPr lang="zh-CN" altLang="en-US" dirty="0"/>
              <a:t>如</a:t>
            </a:r>
            <a:r>
              <a:rPr lang="zh-CN" altLang="en-US" dirty="0" smtClean="0"/>
              <a:t>果</a:t>
            </a:r>
            <a:r>
              <a:rPr lang="zh-CN" altLang="en-US" dirty="0"/>
              <a:t>是</a:t>
            </a:r>
            <a:r>
              <a:rPr lang="zh-CN" altLang="en-US" dirty="0" smtClean="0"/>
              <a:t>异</a:t>
            </a:r>
            <a:r>
              <a:rPr lang="zh-CN" altLang="en-US" dirty="0"/>
              <a:t>常</a:t>
            </a:r>
            <a:r>
              <a:rPr lang="zh-CN" altLang="en-US" dirty="0" smtClean="0"/>
              <a:t>，</a:t>
            </a:r>
            <a:r>
              <a:rPr lang="en-US" altLang="zh-CN" dirty="0" smtClean="0"/>
              <a:t>Storm</a:t>
            </a:r>
            <a:r>
              <a:rPr lang="zh-CN" altLang="en-US" dirty="0" smtClean="0"/>
              <a:t>则</a:t>
            </a:r>
            <a:r>
              <a:rPr lang="zh-CN" altLang="en-US" dirty="0"/>
              <a:t>将其发送到由组合规则和其他包含特定逻辑组成的辅助规则流即警报模块（</a:t>
            </a:r>
            <a:r>
              <a:rPr lang="en-US" altLang="zh-CN" dirty="0"/>
              <a:t>AM</a:t>
            </a:r>
            <a:r>
              <a:rPr lang="zh-CN" altLang="en-US" dirty="0"/>
              <a:t>） </a:t>
            </a:r>
            <a:r>
              <a:rPr lang="zh-CN" altLang="en-US" dirty="0" smtClean="0"/>
              <a:t>，</a:t>
            </a:r>
            <a:r>
              <a:rPr lang="en-US" altLang="zh-CN" dirty="0" smtClean="0"/>
              <a:t>AM</a:t>
            </a:r>
            <a:r>
              <a:rPr lang="zh-CN" altLang="en-US" dirty="0" smtClean="0"/>
              <a:t>返回是否为警报的结果给</a:t>
            </a:r>
            <a:r>
              <a:rPr lang="en-US" altLang="zh-CN" dirty="0" smtClean="0"/>
              <a:t>Storm</a:t>
            </a:r>
            <a:r>
              <a:rPr lang="zh-CN" altLang="en-US" dirty="0" smtClean="0"/>
              <a:t>。</a:t>
            </a:r>
            <a:endParaRPr lang="zh-CN" altLang="en-US" dirty="0"/>
          </a:p>
          <a:p>
            <a:pPr lvl="1"/>
            <a:r>
              <a:rPr lang="zh-CN" altLang="en-US" dirty="0" smtClean="0"/>
              <a:t>如</a:t>
            </a:r>
            <a:r>
              <a:rPr lang="zh-CN" altLang="en-US" dirty="0"/>
              <a:t>果异常是警报事件</a:t>
            </a:r>
            <a:r>
              <a:rPr lang="zh-CN" altLang="en-US" dirty="0" smtClean="0"/>
              <a:t>，</a:t>
            </a:r>
            <a:r>
              <a:rPr lang="en-US" altLang="zh-CN" dirty="0" smtClean="0"/>
              <a:t>Storm</a:t>
            </a:r>
            <a:r>
              <a:rPr lang="zh-CN" altLang="en-US" dirty="0" smtClean="0"/>
              <a:t>生</a:t>
            </a:r>
            <a:r>
              <a:rPr lang="zh-CN" altLang="en-US" dirty="0"/>
              <a:t>成事</a:t>
            </a:r>
            <a:r>
              <a:rPr lang="zh-CN" altLang="en-US" dirty="0" smtClean="0"/>
              <a:t>件并存</a:t>
            </a:r>
            <a:r>
              <a:rPr lang="zh-CN" altLang="en-US" dirty="0"/>
              <a:t>储在状态数据库即</a:t>
            </a:r>
            <a:r>
              <a:rPr lang="en-US" altLang="zh-CN" dirty="0"/>
              <a:t>Anomaly DB</a:t>
            </a:r>
            <a:r>
              <a:rPr lang="zh-CN" altLang="en-US" dirty="0"/>
              <a:t>中</a:t>
            </a:r>
            <a:r>
              <a:rPr lang="zh-CN" altLang="en-US" dirty="0" smtClean="0"/>
              <a:t>，持久化完毕后通知</a:t>
            </a:r>
            <a:r>
              <a:rPr lang="en-US" altLang="zh-CN" dirty="0" smtClean="0"/>
              <a:t>EGADS AM</a:t>
            </a:r>
            <a:r>
              <a:rPr lang="zh-CN" altLang="en-US" dirty="0" smtClean="0"/>
              <a:t>。</a:t>
            </a:r>
            <a:endParaRPr lang="zh-CN" altLang="en-US" dirty="0"/>
          </a:p>
          <a:p>
            <a:pPr lvl="1"/>
            <a:r>
              <a:rPr lang="en-US" altLang="zh-CN" dirty="0"/>
              <a:t>EGADS AM</a:t>
            </a:r>
            <a:r>
              <a:rPr lang="zh-CN" altLang="en-US" dirty="0" smtClean="0"/>
              <a:t>系</a:t>
            </a:r>
            <a:r>
              <a:rPr lang="zh-CN" altLang="en-US" dirty="0"/>
              <a:t>统应用路由配置规则将警报发送给相应的处理人</a:t>
            </a:r>
            <a:r>
              <a:rPr lang="zh-CN" altLang="en-US" dirty="0" smtClean="0"/>
              <a:t>员。</a:t>
            </a:r>
            <a:endParaRPr lang="en-US" altLang="zh-CN" dirty="0" smtClean="0"/>
          </a:p>
          <a:p>
            <a:pPr lvl="2"/>
            <a:r>
              <a:rPr lang="en-US" altLang="zh-CN" dirty="0" smtClean="0"/>
              <a:t>AM/A</a:t>
            </a:r>
            <a:r>
              <a:rPr lang="en-US" dirty="0" smtClean="0"/>
              <a:t>lerting</a:t>
            </a:r>
            <a:r>
              <a:rPr lang="zh-CN" altLang="en-US" dirty="0"/>
              <a:t>模块中可以</a:t>
            </a:r>
            <a:r>
              <a:rPr lang="zh-CN" altLang="en-US" dirty="0" smtClean="0"/>
              <a:t>让内部工作人员</a:t>
            </a:r>
            <a:r>
              <a:rPr lang="en-US" altLang="zh-CN" dirty="0" smtClean="0"/>
              <a:t>/</a:t>
            </a:r>
            <a:r>
              <a:rPr lang="zh-CN" altLang="en-US" dirty="0" smtClean="0"/>
              <a:t>应用对</a:t>
            </a:r>
            <a:r>
              <a:rPr lang="zh-CN" altLang="en-US" dirty="0"/>
              <a:t>这些候选异常进行过滤，最后剩下的才是真正的异常。</a:t>
            </a:r>
            <a:r>
              <a:rPr lang="zh-CN" altLang="en-US" dirty="0" smtClean="0"/>
              <a:t>在工作人员对</a:t>
            </a:r>
            <a:r>
              <a:rPr lang="zh-CN" altLang="en-US" dirty="0"/>
              <a:t>候选异常进行标注或者根</a:t>
            </a:r>
            <a:r>
              <a:rPr lang="zh-CN" altLang="en-US" dirty="0" smtClean="0"/>
              <a:t>据</a:t>
            </a:r>
            <a:r>
              <a:rPr lang="zh-CN" altLang="en-US" dirty="0"/>
              <a:t>工作人员</a:t>
            </a:r>
            <a:r>
              <a:rPr lang="zh-CN" altLang="en-US" dirty="0" smtClean="0"/>
              <a:t>之</a:t>
            </a:r>
            <a:r>
              <a:rPr lang="zh-CN" altLang="en-US" dirty="0"/>
              <a:t>前制定的规则选出的异常进行自动标注，这些数据之后可以用来训练分类器，比如用来看异常与哪</a:t>
            </a:r>
            <a:r>
              <a:rPr lang="zh-CN" altLang="en-US" dirty="0" smtClean="0"/>
              <a:t>些终端用</a:t>
            </a:r>
            <a:r>
              <a:rPr lang="zh-CN" altLang="en-US" dirty="0"/>
              <a:t>户相关</a:t>
            </a:r>
            <a:r>
              <a:rPr lang="zh-CN" altLang="en-US" dirty="0" smtClean="0"/>
              <a:t>。</a:t>
            </a:r>
            <a:endParaRPr lang="en-US" dirty="0"/>
          </a:p>
        </p:txBody>
      </p:sp>
    </p:spTree>
    <p:extLst>
      <p:ext uri="{BB962C8B-B14F-4D97-AF65-F5344CB8AC3E}">
        <p14:creationId xmlns:p14="http://schemas.microsoft.com/office/powerpoint/2010/main" val="617015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52" y="3034584"/>
            <a:ext cx="10515600" cy="1325563"/>
          </a:xfrm>
        </p:spPr>
        <p:txBody>
          <a:bodyPr>
            <a:normAutofit/>
          </a:bodyPr>
          <a:lstStyle/>
          <a:p>
            <a:pPr algn="ctr"/>
            <a:r>
              <a:rPr lang="zh-CN" altLang="en-US" sz="6600" dirty="0" smtClean="0"/>
              <a:t>谢谢！</a:t>
            </a:r>
            <a:endParaRPr lang="en-US" sz="6600" dirty="0"/>
          </a:p>
        </p:txBody>
      </p:sp>
    </p:spTree>
    <p:extLst>
      <p:ext uri="{BB962C8B-B14F-4D97-AF65-F5344CB8AC3E}">
        <p14:creationId xmlns:p14="http://schemas.microsoft.com/office/powerpoint/2010/main" val="391356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56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06286"/>
            <a:ext cx="10515600" cy="5551714"/>
          </a:xfrm>
        </p:spPr>
        <p:txBody>
          <a:bodyPr>
            <a:normAutofit lnSpcReduction="10000"/>
          </a:bodyPr>
          <a:lstStyle/>
          <a:p>
            <a:r>
              <a:rPr lang="zh-CN" altLang="en-US" dirty="0" smtClean="0"/>
              <a:t>如何判断时间序列是平稳序列？</a:t>
            </a:r>
            <a:endParaRPr lang="en-US" altLang="zh-CN" dirty="0" smtClean="0"/>
          </a:p>
          <a:p>
            <a:pPr lvl="1"/>
            <a:r>
              <a:rPr lang="zh-CN" altLang="en-US" dirty="0"/>
              <a:t>方法</a:t>
            </a:r>
            <a:r>
              <a:rPr lang="en-US" altLang="zh-CN" dirty="0"/>
              <a:t>1</a:t>
            </a:r>
            <a:r>
              <a:rPr lang="zh-CN" altLang="en-US" dirty="0"/>
              <a:t>：</a:t>
            </a:r>
            <a:r>
              <a:rPr lang="en-US" dirty="0"/>
              <a:t>Rolling statistic-- </a:t>
            </a:r>
            <a:r>
              <a:rPr lang="zh-CN" altLang="en-US" dirty="0"/>
              <a:t>即每个时间段内的平均的数据均值和标准差情况。</a:t>
            </a:r>
          </a:p>
          <a:p>
            <a:pPr lvl="1"/>
            <a:r>
              <a:rPr lang="zh-CN" altLang="en-US" dirty="0" smtClean="0"/>
              <a:t>方</a:t>
            </a:r>
            <a:r>
              <a:rPr lang="zh-CN" altLang="en-US" dirty="0"/>
              <a:t>法</a:t>
            </a:r>
            <a:r>
              <a:rPr lang="en-US" altLang="zh-CN" dirty="0"/>
              <a:t>2</a:t>
            </a:r>
            <a:r>
              <a:rPr lang="zh-CN" altLang="en-US" dirty="0"/>
              <a:t>：</a:t>
            </a:r>
            <a:r>
              <a:rPr lang="en-US" dirty="0"/>
              <a:t>Dickey-Fuller Test -- </a:t>
            </a:r>
            <a:r>
              <a:rPr lang="zh-CN" altLang="en-US" dirty="0"/>
              <a:t>这个比较复杂，大致意思就是在一定置信水平下，对于时序数据假</a:t>
            </a:r>
            <a:r>
              <a:rPr lang="zh-CN" altLang="en-US" dirty="0" smtClean="0"/>
              <a:t>设非</a:t>
            </a:r>
            <a:r>
              <a:rPr lang="zh-CN" altLang="en-US" dirty="0"/>
              <a:t>稳定</a:t>
            </a:r>
            <a:r>
              <a:rPr lang="zh-CN" altLang="en-US" dirty="0" smtClean="0"/>
              <a:t>。</a:t>
            </a:r>
            <a:r>
              <a:rPr lang="zh-CN" altLang="en-US" dirty="0"/>
              <a:t>如</a:t>
            </a:r>
            <a:r>
              <a:rPr lang="zh-CN" altLang="en-US" dirty="0" smtClean="0"/>
              <a:t>果检</a:t>
            </a:r>
            <a:r>
              <a:rPr lang="zh-CN" altLang="en-US" dirty="0"/>
              <a:t>验值</a:t>
            </a:r>
            <a:r>
              <a:rPr lang="en-US" altLang="zh-CN" dirty="0"/>
              <a:t>(</a:t>
            </a:r>
            <a:r>
              <a:rPr lang="en-US" dirty="0" smtClean="0"/>
              <a:t>statistic)</a:t>
            </a:r>
            <a:r>
              <a:rPr lang="zh-CN" altLang="en-US" dirty="0" smtClean="0"/>
              <a:t>小于临</a:t>
            </a:r>
            <a:r>
              <a:rPr lang="zh-CN" altLang="en-US" dirty="0"/>
              <a:t>界值</a:t>
            </a:r>
            <a:r>
              <a:rPr lang="en-US" altLang="zh-CN" dirty="0"/>
              <a:t>(</a:t>
            </a:r>
            <a:r>
              <a:rPr lang="en-US" dirty="0"/>
              <a:t>critical value)，</a:t>
            </a:r>
            <a:r>
              <a:rPr lang="zh-CN" altLang="en-US" dirty="0"/>
              <a:t>则拒</a:t>
            </a:r>
            <a:r>
              <a:rPr lang="zh-CN" altLang="en-US" dirty="0" smtClean="0"/>
              <a:t>绝</a:t>
            </a:r>
            <a:r>
              <a:rPr lang="zh-CN" altLang="en-US" dirty="0"/>
              <a:t>假设</a:t>
            </a:r>
            <a:r>
              <a:rPr lang="en-US" dirty="0" smtClean="0"/>
              <a:t>，</a:t>
            </a:r>
            <a:r>
              <a:rPr lang="zh-CN" altLang="en-US" dirty="0"/>
              <a:t>即数据是稳定的；反之则是非稳定的</a:t>
            </a:r>
            <a:r>
              <a:rPr lang="zh-CN" altLang="en-US" dirty="0" smtClean="0"/>
              <a:t>。</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smtClean="0"/>
          </a:p>
          <a:p>
            <a:pPr lvl="2"/>
            <a:endParaRPr lang="en-US" altLang="zh-CN" dirty="0" smtClean="0"/>
          </a:p>
          <a:p>
            <a:pPr lvl="2"/>
            <a:r>
              <a:rPr lang="zh-CN" altLang="en-US" dirty="0" smtClean="0"/>
              <a:t>从上图看</a:t>
            </a:r>
            <a:r>
              <a:rPr lang="zh-CN" altLang="en-US" dirty="0"/>
              <a:t>到，数据的</a:t>
            </a:r>
            <a:r>
              <a:rPr lang="en-US" altLang="zh-CN" dirty="0"/>
              <a:t>rolling</a:t>
            </a:r>
            <a:r>
              <a:rPr lang="zh-CN" altLang="en-US" dirty="0"/>
              <a:t>均</a:t>
            </a:r>
            <a:r>
              <a:rPr lang="zh-CN" altLang="en-US" dirty="0" smtClean="0"/>
              <a:t>值</a:t>
            </a:r>
            <a:r>
              <a:rPr lang="zh-CN" altLang="en-US" dirty="0"/>
              <a:t>和</a:t>
            </a:r>
            <a:r>
              <a:rPr lang="zh-CN" altLang="en-US" dirty="0" smtClean="0"/>
              <a:t>标</a:t>
            </a:r>
            <a:r>
              <a:rPr lang="zh-CN" altLang="en-US" dirty="0"/>
              <a:t>准</a:t>
            </a:r>
            <a:r>
              <a:rPr lang="zh-CN" altLang="en-US" dirty="0" smtClean="0"/>
              <a:t>差随时间具</a:t>
            </a:r>
            <a:r>
              <a:rPr lang="zh-CN" altLang="en-US" dirty="0"/>
              <a:t>有越来越大的趋势，是不稳定的。</a:t>
            </a:r>
          </a:p>
          <a:p>
            <a:pPr lvl="2"/>
            <a:r>
              <a:rPr lang="zh-CN" altLang="en-US" dirty="0" smtClean="0"/>
              <a:t>从</a:t>
            </a:r>
            <a:r>
              <a:rPr lang="en-US" altLang="zh-CN" dirty="0" smtClean="0"/>
              <a:t>DF-test</a:t>
            </a:r>
            <a:r>
              <a:rPr lang="zh-CN" altLang="en-US" dirty="0"/>
              <a:t>可以明确的指出，在任何置信度下，数据都不是稳定的。</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1430593" y="3071750"/>
            <a:ext cx="9923207" cy="2886598"/>
          </a:xfrm>
          <a:prstGeom prst="rect">
            <a:avLst/>
          </a:prstGeom>
        </p:spPr>
      </p:pic>
    </p:spTree>
    <p:extLst>
      <p:ext uri="{BB962C8B-B14F-4D97-AF65-F5344CB8AC3E}">
        <p14:creationId xmlns:p14="http://schemas.microsoft.com/office/powerpoint/2010/main" val="1117096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533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80458"/>
            <a:ext cx="10515600" cy="5209901"/>
          </a:xfrm>
        </p:spPr>
        <p:txBody>
          <a:bodyPr>
            <a:normAutofit fontScale="92500" lnSpcReduction="10000"/>
          </a:bodyPr>
          <a:lstStyle/>
          <a:p>
            <a:r>
              <a:rPr lang="zh-CN" altLang="en-US" dirty="0"/>
              <a:t>让数据变</a:t>
            </a:r>
            <a:r>
              <a:rPr lang="zh-CN" altLang="en-US" dirty="0" smtClean="0"/>
              <a:t>得非平稳的</a:t>
            </a:r>
            <a:r>
              <a:rPr lang="zh-CN" altLang="en-US" dirty="0"/>
              <a:t>原因主要</a:t>
            </a:r>
            <a:r>
              <a:rPr lang="zh-CN" altLang="en-US" dirty="0" smtClean="0"/>
              <a:t>有二：</a:t>
            </a:r>
            <a:endParaRPr lang="zh-CN" altLang="en-US" dirty="0"/>
          </a:p>
          <a:p>
            <a:pPr lvl="1"/>
            <a:r>
              <a:rPr lang="zh-CN" altLang="en-US" dirty="0" smtClean="0"/>
              <a:t>趋</a:t>
            </a:r>
            <a:r>
              <a:rPr lang="zh-CN" altLang="en-US" dirty="0"/>
              <a:t>势（</a:t>
            </a:r>
            <a:r>
              <a:rPr lang="en-US" altLang="zh-CN" dirty="0" smtClean="0"/>
              <a:t>trend</a:t>
            </a:r>
            <a:r>
              <a:rPr lang="zh-CN" altLang="en-US" dirty="0" smtClean="0"/>
              <a:t>）：数</a:t>
            </a:r>
            <a:r>
              <a:rPr lang="zh-CN" altLang="en-US" dirty="0"/>
              <a:t>据随着时间变</a:t>
            </a:r>
            <a:r>
              <a:rPr lang="zh-CN" altLang="en-US" dirty="0" smtClean="0"/>
              <a:t>化，比</a:t>
            </a:r>
            <a:r>
              <a:rPr lang="zh-CN" altLang="en-US" dirty="0"/>
              <a:t>如说升高或者降低。</a:t>
            </a:r>
          </a:p>
          <a:p>
            <a:pPr lvl="1"/>
            <a:r>
              <a:rPr lang="zh-CN" altLang="en-US" dirty="0" smtClean="0"/>
              <a:t>季</a:t>
            </a:r>
            <a:r>
              <a:rPr lang="zh-CN" altLang="en-US" dirty="0"/>
              <a:t>节性</a:t>
            </a:r>
            <a:r>
              <a:rPr lang="en-US" altLang="zh-CN" dirty="0"/>
              <a:t>(seasonality</a:t>
            </a:r>
            <a:r>
              <a:rPr lang="en-US" altLang="zh-CN" dirty="0" smtClean="0"/>
              <a:t>)</a:t>
            </a:r>
            <a:r>
              <a:rPr lang="zh-CN" altLang="en-US" dirty="0" smtClean="0"/>
              <a:t>：数</a:t>
            </a:r>
            <a:r>
              <a:rPr lang="zh-CN" altLang="en-US" dirty="0"/>
              <a:t>据在特定的时间段</a:t>
            </a:r>
            <a:r>
              <a:rPr lang="zh-CN" altLang="en-US" dirty="0" smtClean="0"/>
              <a:t>内的波动，</a:t>
            </a:r>
            <a:r>
              <a:rPr lang="zh-CN" altLang="en-US" dirty="0"/>
              <a:t>季节性总是一个已知并且固定的频率</a:t>
            </a:r>
            <a:r>
              <a:rPr lang="zh-CN" altLang="en-US" dirty="0" smtClean="0"/>
              <a:t>比如说</a:t>
            </a:r>
            <a:r>
              <a:rPr lang="zh-CN" altLang="en-US" dirty="0"/>
              <a:t>每</a:t>
            </a:r>
            <a:r>
              <a:rPr lang="zh-CN" altLang="en-US" dirty="0" smtClean="0"/>
              <a:t>个月或者每年数据规律的波动。</a:t>
            </a:r>
            <a:endParaRPr lang="en-US" altLang="zh-CN" dirty="0" smtClean="0"/>
          </a:p>
          <a:p>
            <a:pPr lvl="2"/>
            <a:r>
              <a:rPr lang="zh-CN" altLang="en-US" dirty="0"/>
              <a:t>季节</a:t>
            </a:r>
            <a:r>
              <a:rPr lang="zh-CN" altLang="en-US" dirty="0" smtClean="0"/>
              <a:t>性与周期性是不同的概念，周期性是指时</a:t>
            </a:r>
            <a:r>
              <a:rPr lang="zh-CN" altLang="en-US" dirty="0"/>
              <a:t>间序列数据存在不固定频率的上升和下</a:t>
            </a:r>
            <a:r>
              <a:rPr lang="zh-CN" altLang="en-US" dirty="0" smtClean="0"/>
              <a:t>降，它通常与商业周期有关。</a:t>
            </a:r>
            <a:r>
              <a:rPr lang="zh-CN" altLang="en-US" dirty="0"/>
              <a:t>一般而言，周</a:t>
            </a:r>
            <a:r>
              <a:rPr lang="zh-CN" altLang="en-US" dirty="0" smtClean="0"/>
              <a:t>期性的</a:t>
            </a:r>
            <a:r>
              <a:rPr lang="zh-CN" altLang="en-US" dirty="0"/>
              <a:t>长度较长，并且周</a:t>
            </a:r>
            <a:r>
              <a:rPr lang="zh-CN" altLang="en-US" dirty="0" smtClean="0"/>
              <a:t>期性的</a:t>
            </a:r>
            <a:r>
              <a:rPr lang="zh-CN" altLang="en-US" dirty="0"/>
              <a:t>波动幅度也更大。</a:t>
            </a:r>
            <a:endParaRPr lang="en-US" dirty="0"/>
          </a:p>
          <a:p>
            <a:r>
              <a:rPr lang="zh-CN" altLang="en-US" dirty="0" smtClean="0"/>
              <a:t>如</a:t>
            </a:r>
            <a:r>
              <a:rPr lang="zh-CN" altLang="en-US" dirty="0"/>
              <a:t>何</a:t>
            </a:r>
            <a:r>
              <a:rPr lang="zh-CN" altLang="en-US" dirty="0" smtClean="0"/>
              <a:t>去</a:t>
            </a:r>
            <a:r>
              <a:rPr lang="zh-CN" altLang="en-US" dirty="0"/>
              <a:t>除趋势，通常有三种方法：</a:t>
            </a:r>
          </a:p>
          <a:p>
            <a:pPr lvl="1"/>
            <a:r>
              <a:rPr lang="zh-CN" altLang="en-US" dirty="0" smtClean="0"/>
              <a:t>聚</a:t>
            </a:r>
            <a:r>
              <a:rPr lang="zh-CN" altLang="en-US" dirty="0"/>
              <a:t>合 </a:t>
            </a:r>
            <a:r>
              <a:rPr lang="en-US" altLang="zh-CN" dirty="0"/>
              <a:t>: </a:t>
            </a:r>
            <a:r>
              <a:rPr lang="zh-CN" altLang="en-US" dirty="0"/>
              <a:t>将时间轴缩短，以一段时间</a:t>
            </a:r>
            <a:r>
              <a:rPr lang="zh-CN" altLang="en-US" dirty="0" smtClean="0"/>
              <a:t>内比如星</a:t>
            </a:r>
            <a:r>
              <a:rPr lang="zh-CN" altLang="en-US" dirty="0"/>
              <a:t>期</a:t>
            </a:r>
            <a:r>
              <a:rPr lang="en-US" altLang="zh-CN" dirty="0"/>
              <a:t>/</a:t>
            </a:r>
            <a:r>
              <a:rPr lang="zh-CN" altLang="en-US" dirty="0"/>
              <a:t>月</a:t>
            </a:r>
            <a:r>
              <a:rPr lang="en-US" altLang="zh-CN" dirty="0"/>
              <a:t>/</a:t>
            </a:r>
            <a:r>
              <a:rPr lang="zh-CN" altLang="en-US" dirty="0"/>
              <a:t>年的均值作为数据值。使不同时间段内的值差距缩小。</a:t>
            </a:r>
          </a:p>
          <a:p>
            <a:pPr lvl="1"/>
            <a:r>
              <a:rPr lang="zh-CN" altLang="en-US" dirty="0" smtClean="0"/>
              <a:t>平</a:t>
            </a:r>
            <a:r>
              <a:rPr lang="zh-CN" altLang="en-US" dirty="0"/>
              <a:t>滑： 以一个滑动窗口内的均值代替原来的值，为了使值之间的差距缩</a:t>
            </a:r>
            <a:r>
              <a:rPr lang="zh-CN" altLang="en-US" dirty="0" smtClean="0"/>
              <a:t>小。</a:t>
            </a:r>
            <a:endParaRPr lang="zh-CN" altLang="en-US" dirty="0"/>
          </a:p>
          <a:p>
            <a:pPr lvl="1"/>
            <a:r>
              <a:rPr lang="zh-CN" altLang="en-US" dirty="0" smtClean="0"/>
              <a:t>多</a:t>
            </a:r>
            <a:r>
              <a:rPr lang="zh-CN" altLang="en-US" dirty="0"/>
              <a:t>项式过滤：用一个回归模型来拟合现有数据，使得数据更平滑</a:t>
            </a:r>
            <a:r>
              <a:rPr lang="zh-CN" altLang="en-US" dirty="0" smtClean="0"/>
              <a:t>。</a:t>
            </a:r>
            <a:endParaRPr lang="en-US" altLang="zh-CN" dirty="0" smtClean="0"/>
          </a:p>
          <a:p>
            <a:r>
              <a:rPr lang="zh-CN" altLang="en-US" dirty="0"/>
              <a:t>如何</a:t>
            </a:r>
            <a:r>
              <a:rPr lang="zh-CN" altLang="en-US" dirty="0" smtClean="0"/>
              <a:t>去</a:t>
            </a:r>
            <a:r>
              <a:rPr lang="zh-CN" altLang="en-US" dirty="0"/>
              <a:t>除季节性</a:t>
            </a:r>
            <a:r>
              <a:rPr lang="zh-CN" altLang="en-US" dirty="0" smtClean="0"/>
              <a:t>，</a:t>
            </a:r>
            <a:r>
              <a:rPr lang="zh-CN" altLang="en-US" dirty="0"/>
              <a:t>通常</a:t>
            </a:r>
            <a:r>
              <a:rPr lang="zh-CN" altLang="en-US" dirty="0" smtClean="0"/>
              <a:t>有</a:t>
            </a:r>
            <a:r>
              <a:rPr lang="zh-CN" altLang="en-US" dirty="0"/>
              <a:t>两种方法：</a:t>
            </a:r>
          </a:p>
          <a:p>
            <a:pPr lvl="1"/>
            <a:r>
              <a:rPr lang="zh-CN" altLang="en-US" dirty="0" smtClean="0"/>
              <a:t>季节差</a:t>
            </a:r>
            <a:r>
              <a:rPr lang="zh-CN" altLang="en-US" dirty="0"/>
              <a:t>分化： 以特定滞后数目的时刻的值的作</a:t>
            </a:r>
            <a:r>
              <a:rPr lang="zh-CN" altLang="en-US" dirty="0" smtClean="0"/>
              <a:t>差（</a:t>
            </a:r>
            <a:r>
              <a:rPr lang="zh-CN" altLang="en-US" b="1" dirty="0" smtClean="0">
                <a:solidFill>
                  <a:srgbClr val="FF0000"/>
                </a:solidFill>
              </a:rPr>
              <a:t>注意这里的差分与</a:t>
            </a:r>
            <a:r>
              <a:rPr lang="en-US" altLang="zh-CN" b="1" dirty="0" smtClean="0">
                <a:solidFill>
                  <a:srgbClr val="FF0000"/>
                </a:solidFill>
              </a:rPr>
              <a:t>ARIMA</a:t>
            </a:r>
            <a:r>
              <a:rPr lang="zh-CN" altLang="en-US" b="1" dirty="0" smtClean="0">
                <a:solidFill>
                  <a:srgbClr val="FF0000"/>
                </a:solidFill>
              </a:rPr>
              <a:t>中的前后差分不一样</a:t>
            </a:r>
            <a:r>
              <a:rPr lang="zh-CN" altLang="en-US" dirty="0" smtClean="0"/>
              <a:t>）。</a:t>
            </a:r>
            <a:endParaRPr lang="zh-CN" altLang="en-US" dirty="0"/>
          </a:p>
          <a:p>
            <a:pPr lvl="1"/>
            <a:r>
              <a:rPr lang="zh-CN" altLang="en-US" dirty="0" smtClean="0"/>
              <a:t>分解法： 把时间序列分解为趋势项，季节项，残差项，然后对趋势项单独建模。</a:t>
            </a:r>
            <a:endParaRPr lang="en-US" altLang="zh-CN" dirty="0" smtClean="0"/>
          </a:p>
          <a:p>
            <a:endParaRPr lang="en-US" altLang="zh-CN" dirty="0" smtClean="0"/>
          </a:p>
        </p:txBody>
      </p:sp>
    </p:spTree>
    <p:extLst>
      <p:ext uri="{BB962C8B-B14F-4D97-AF65-F5344CB8AC3E}">
        <p14:creationId xmlns:p14="http://schemas.microsoft.com/office/powerpoint/2010/main" val="243881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p:spPr>
        <p:txBody>
          <a:bodyPr/>
          <a:lstStyle/>
          <a:p>
            <a:r>
              <a:rPr lang="zh-CN" altLang="en-US" dirty="0" smtClean="0"/>
              <a:t>传统时</a:t>
            </a:r>
            <a:r>
              <a:rPr lang="zh-CN" altLang="en-US" dirty="0"/>
              <a:t>间序列建模的过</a:t>
            </a:r>
            <a:r>
              <a:rPr lang="zh-CN" altLang="en-US" dirty="0" smtClean="0"/>
              <a:t>程</a:t>
            </a:r>
            <a:r>
              <a:rPr lang="en-US" altLang="zh-CN" dirty="0" smtClean="0"/>
              <a:t>(</a:t>
            </a:r>
            <a:r>
              <a:rPr lang="zh-CN" altLang="en-US" dirty="0" smtClean="0"/>
              <a:t>以量化投资为例</a:t>
            </a:r>
            <a:r>
              <a:rPr lang="en-US" altLang="zh-CN"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1710"/>
            <a:ext cx="10515600" cy="5008747"/>
          </a:xfrm>
        </p:spPr>
      </p:pic>
    </p:spTree>
    <p:extLst>
      <p:ext uri="{BB962C8B-B14F-4D97-AF65-F5344CB8AC3E}">
        <p14:creationId xmlns:p14="http://schemas.microsoft.com/office/powerpoint/2010/main" val="384088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zh-CN" altLang="en-US" dirty="0"/>
              <a:t>时间序列预</a:t>
            </a:r>
            <a:r>
              <a:rPr lang="zh-CN" altLang="en-US" dirty="0" smtClean="0"/>
              <a:t>测常用的方法</a:t>
            </a:r>
            <a:endParaRPr lang="en-US" dirty="0"/>
          </a:p>
        </p:txBody>
      </p:sp>
      <p:sp>
        <p:nvSpPr>
          <p:cNvPr id="3" name="Content Placeholder 2"/>
          <p:cNvSpPr>
            <a:spLocks noGrp="1"/>
          </p:cNvSpPr>
          <p:nvPr>
            <p:ph idx="1"/>
          </p:nvPr>
        </p:nvSpPr>
        <p:spPr>
          <a:xfrm>
            <a:off x="838200" y="1524000"/>
            <a:ext cx="10515600" cy="5334000"/>
          </a:xfrm>
        </p:spPr>
        <p:txBody>
          <a:bodyPr>
            <a:normAutofit fontScale="92500" lnSpcReduction="10000"/>
          </a:bodyPr>
          <a:lstStyle/>
          <a:p>
            <a:r>
              <a:rPr lang="zh-CN" altLang="en-US" dirty="0"/>
              <a:t>传统时序建模方</a:t>
            </a:r>
            <a:r>
              <a:rPr lang="zh-CN" altLang="en-US" dirty="0" smtClean="0"/>
              <a:t>法：</a:t>
            </a:r>
            <a:endParaRPr lang="en-US" altLang="zh-CN" dirty="0" smtClean="0"/>
          </a:p>
          <a:p>
            <a:pPr lvl="1"/>
            <a:r>
              <a:rPr lang="zh-CN" altLang="en-US" dirty="0" smtClean="0"/>
              <a:t>指数平</a:t>
            </a:r>
            <a:r>
              <a:rPr lang="zh-CN" altLang="en-US" dirty="0"/>
              <a:t>滑法及其变</a:t>
            </a:r>
            <a:r>
              <a:rPr lang="zh-CN" altLang="en-US" dirty="0" smtClean="0"/>
              <a:t>体</a:t>
            </a:r>
            <a:endParaRPr lang="en-US" altLang="zh-CN" dirty="0" smtClean="0"/>
          </a:p>
          <a:p>
            <a:pPr lvl="2"/>
            <a:r>
              <a:rPr lang="zh-CN" altLang="en-US" dirty="0" smtClean="0"/>
              <a:t>比如</a:t>
            </a:r>
            <a:r>
              <a:rPr lang="en-US" dirty="0" smtClean="0"/>
              <a:t>Holt</a:t>
            </a:r>
            <a:r>
              <a:rPr lang="zh-CN" altLang="en-US" dirty="0" smtClean="0"/>
              <a:t>线性指数平滑法和</a:t>
            </a:r>
            <a:r>
              <a:rPr lang="en-US" dirty="0"/>
              <a:t>Holt Winter</a:t>
            </a:r>
            <a:r>
              <a:rPr lang="zh-CN" altLang="en-US" dirty="0" smtClean="0"/>
              <a:t>季节性指数平滑法</a:t>
            </a:r>
            <a:endParaRPr lang="en-US" altLang="zh-CN" dirty="0" smtClean="0"/>
          </a:p>
          <a:p>
            <a:pPr lvl="1"/>
            <a:r>
              <a:rPr lang="zh-CN" altLang="en-US" dirty="0" smtClean="0"/>
              <a:t>移动平均或者其变体</a:t>
            </a:r>
            <a:endParaRPr lang="en-US" altLang="zh-CN" dirty="0" smtClean="0"/>
          </a:p>
          <a:p>
            <a:pPr lvl="2"/>
            <a:r>
              <a:rPr lang="zh-CN" altLang="en-US" dirty="0" smtClean="0"/>
              <a:t>比</a:t>
            </a:r>
            <a:r>
              <a:rPr lang="zh-CN" altLang="en-US" dirty="0"/>
              <a:t>如加权移动平均、指数移动平</a:t>
            </a:r>
            <a:r>
              <a:rPr lang="zh-CN" altLang="en-US" dirty="0" smtClean="0"/>
              <a:t>均</a:t>
            </a:r>
            <a:endParaRPr lang="en-US" altLang="zh-CN" dirty="0" smtClean="0"/>
          </a:p>
          <a:p>
            <a:pPr lvl="1"/>
            <a:r>
              <a:rPr lang="zh-CN" altLang="en-US" dirty="0"/>
              <a:t>自回</a:t>
            </a:r>
            <a:r>
              <a:rPr lang="zh-CN" altLang="en-US" dirty="0" smtClean="0"/>
              <a:t>归模型以及其变体</a:t>
            </a:r>
            <a:endParaRPr lang="en-US" altLang="zh-CN" dirty="0" smtClean="0"/>
          </a:p>
          <a:p>
            <a:pPr lvl="2"/>
            <a:r>
              <a:rPr lang="zh-CN" altLang="en-US" dirty="0"/>
              <a:t>比</a:t>
            </a:r>
            <a:r>
              <a:rPr lang="zh-CN" altLang="en-US" dirty="0" smtClean="0"/>
              <a:t>如</a:t>
            </a:r>
            <a:r>
              <a:rPr lang="en-US" altLang="zh-CN" dirty="0" smtClean="0"/>
              <a:t>ARIMA</a:t>
            </a:r>
            <a:r>
              <a:rPr lang="zh-CN" altLang="en-US" dirty="0" smtClean="0"/>
              <a:t>模型，很常用的一种模型。</a:t>
            </a:r>
            <a:endParaRPr lang="en-US" altLang="zh-CN" dirty="0" smtClean="0"/>
          </a:p>
          <a:p>
            <a:pPr lvl="1"/>
            <a:r>
              <a:rPr lang="zh-CN" altLang="en-US" dirty="0" smtClean="0"/>
              <a:t>基于时</a:t>
            </a:r>
            <a:r>
              <a:rPr lang="zh-CN" altLang="en-US" dirty="0"/>
              <a:t>间序</a:t>
            </a:r>
            <a:r>
              <a:rPr lang="zh-CN" altLang="en-US" dirty="0" smtClean="0"/>
              <a:t>列分解的方法：</a:t>
            </a:r>
            <a:endParaRPr lang="en-US" altLang="zh-CN" dirty="0" smtClean="0"/>
          </a:p>
          <a:p>
            <a:pPr lvl="2"/>
            <a:r>
              <a:rPr lang="zh-CN" altLang="en-US" dirty="0" smtClean="0"/>
              <a:t>时间序列分解法本身主要是用来把时间序列分解为多个分量（趋势项，季节项，残差项），用来探索时间序列规律的（通过对分解完的各个分量可视化，进而可以观察时间序列的趋势性，季节性，作为接下来选择预测建模方法的一个大概依据），</a:t>
            </a:r>
            <a:r>
              <a:rPr lang="zh-CN" altLang="en-US" b="1" dirty="0"/>
              <a:t>时间序列分解法</a:t>
            </a:r>
            <a:r>
              <a:rPr lang="zh-CN" altLang="en-US" b="1" dirty="0" smtClean="0"/>
              <a:t>本身不能进行预测</a:t>
            </a:r>
            <a:r>
              <a:rPr lang="zh-CN" altLang="en-US" dirty="0" smtClean="0"/>
              <a:t>。提取出来的分量则可以单独用专门的时间序列预测方法来建模，之后在预测的时候，把每个分量的预测结果融合就是最后结果。</a:t>
            </a:r>
            <a:endParaRPr lang="en-US" altLang="zh-CN" dirty="0" smtClean="0"/>
          </a:p>
          <a:p>
            <a:pPr lvl="2"/>
            <a:r>
              <a:rPr lang="en-US" altLang="zh-CN" dirty="0" smtClean="0"/>
              <a:t>Facebook</a:t>
            </a:r>
            <a:r>
              <a:rPr lang="zh-CN" altLang="en-US" dirty="0" smtClean="0"/>
              <a:t>的</a:t>
            </a:r>
            <a:r>
              <a:rPr lang="en-US" altLang="zh-CN" dirty="0" smtClean="0"/>
              <a:t>Prophet</a:t>
            </a:r>
            <a:r>
              <a:rPr lang="zh-CN" altLang="en-US" dirty="0" smtClean="0"/>
              <a:t>模型就是利用了时间序列分解的思路并利用传统机器学习来对每个分量分别建模。</a:t>
            </a:r>
            <a:endParaRPr lang="en-US" altLang="zh-CN" dirty="0" smtClean="0"/>
          </a:p>
          <a:p>
            <a:pPr lvl="1"/>
            <a:r>
              <a:rPr lang="zh-CN" altLang="en-US" dirty="0" smtClean="0"/>
              <a:t>非参数时间序列方法</a:t>
            </a:r>
            <a:endParaRPr lang="en-US" altLang="zh-CN" dirty="0" smtClean="0"/>
          </a:p>
          <a:p>
            <a:pPr lvl="2"/>
            <a:r>
              <a:rPr lang="zh-CN" altLang="en-US" dirty="0"/>
              <a:t>比</a:t>
            </a:r>
            <a:r>
              <a:rPr lang="zh-CN" altLang="en-US" dirty="0" smtClean="0"/>
              <a:t>如</a:t>
            </a:r>
            <a:r>
              <a:rPr lang="en-US" altLang="zh-CN" dirty="0" smtClean="0"/>
              <a:t>AWS Forecast NPTS(Non-parametric Time Series)</a:t>
            </a:r>
            <a:r>
              <a:rPr lang="zh-CN" altLang="en-US" dirty="0" smtClean="0"/>
              <a:t>，一种非参数概率</a:t>
            </a:r>
            <a:r>
              <a:rPr lang="zh-CN" altLang="en-US" dirty="0"/>
              <a:t>自回</a:t>
            </a:r>
            <a:r>
              <a:rPr lang="zh-CN" altLang="en-US" dirty="0" smtClean="0"/>
              <a:t>归模型。它不需要模型参数，是通用采样的方式来预测的。</a:t>
            </a:r>
            <a:endParaRPr lang="en-US" altLang="zh-CN" dirty="0" smtClean="0"/>
          </a:p>
          <a:p>
            <a:endParaRPr lang="en-US" altLang="zh-CN" dirty="0" smtClean="0"/>
          </a:p>
          <a:p>
            <a:pPr lvl="1"/>
            <a:endParaRPr lang="en-US" altLang="zh-CN" dirty="0" smtClean="0"/>
          </a:p>
          <a:p>
            <a:pPr lvl="1"/>
            <a:endParaRPr lang="en-US" altLang="zh-CN" dirty="0"/>
          </a:p>
          <a:p>
            <a:pPr lvl="1"/>
            <a:endParaRPr lang="en-US" altLang="zh-CN" dirty="0" smtClean="0"/>
          </a:p>
          <a:p>
            <a:pPr lvl="1"/>
            <a:endParaRPr lang="zh-CN" altLang="en-US" b="1" dirty="0"/>
          </a:p>
          <a:p>
            <a:endParaRPr lang="en-US" dirty="0"/>
          </a:p>
        </p:txBody>
      </p:sp>
    </p:spTree>
    <p:extLst>
      <p:ext uri="{BB962C8B-B14F-4D97-AF65-F5344CB8AC3E}">
        <p14:creationId xmlns:p14="http://schemas.microsoft.com/office/powerpoint/2010/main" val="10552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利用传统机器学习建模：</a:t>
            </a:r>
            <a:endParaRPr lang="en-US" altLang="zh-CN" dirty="0" smtClean="0"/>
          </a:p>
          <a:p>
            <a:pPr lvl="1"/>
            <a:r>
              <a:rPr lang="zh-CN" altLang="en-US" dirty="0" smtClean="0"/>
              <a:t>把时间戳作为特征来抽取，训练集的每条样本变成“时间特征</a:t>
            </a:r>
            <a:r>
              <a:rPr lang="en-US" altLang="zh-CN" dirty="0" smtClean="0"/>
              <a:t>--》</a:t>
            </a:r>
            <a:r>
              <a:rPr lang="zh-CN" altLang="en-US" dirty="0" smtClean="0"/>
              <a:t>目标值”，然后变成回归任务。这个可以用来做</a:t>
            </a:r>
            <a:r>
              <a:rPr lang="en-US" altLang="zh-CN" dirty="0" smtClean="0"/>
              <a:t>baseline</a:t>
            </a:r>
            <a:r>
              <a:rPr lang="zh-CN" altLang="en-US" dirty="0" smtClean="0"/>
              <a:t>。这里完全是基于时间戳的，没有其他的特征。比如：</a:t>
            </a:r>
            <a:endParaRPr lang="en-US" altLang="zh-CN" dirty="0" smtClean="0"/>
          </a:p>
          <a:p>
            <a:pPr lvl="2"/>
            <a:r>
              <a:rPr lang="zh-CN" altLang="en-US" dirty="0" smtClean="0"/>
              <a:t>将</a:t>
            </a:r>
            <a:r>
              <a:rPr lang="zh-CN" altLang="en-US" dirty="0"/>
              <a:t>星</a:t>
            </a:r>
            <a:r>
              <a:rPr lang="zh-CN" altLang="en-US" dirty="0" smtClean="0"/>
              <a:t>期一至星期天</a:t>
            </a:r>
            <a:r>
              <a:rPr lang="zh-CN" altLang="en-US" dirty="0"/>
              <a:t>，独热编</a:t>
            </a:r>
            <a:r>
              <a:rPr lang="zh-CN" altLang="en-US" dirty="0" smtClean="0"/>
              <a:t>码为</a:t>
            </a:r>
            <a:r>
              <a:rPr lang="en-US" altLang="zh-CN" dirty="0" smtClean="0"/>
              <a:t>7</a:t>
            </a:r>
            <a:r>
              <a:rPr lang="zh-CN" altLang="en-US" dirty="0"/>
              <a:t>个变</a:t>
            </a:r>
            <a:r>
              <a:rPr lang="zh-CN" altLang="en-US" dirty="0" smtClean="0"/>
              <a:t>量</a:t>
            </a:r>
            <a:endParaRPr lang="en-US" altLang="zh-CN" dirty="0" smtClean="0"/>
          </a:p>
          <a:p>
            <a:pPr lvl="2"/>
            <a:r>
              <a:rPr lang="zh-CN" altLang="en-US" dirty="0" smtClean="0"/>
              <a:t>将</a:t>
            </a:r>
            <a:r>
              <a:rPr lang="zh-CN" altLang="en-US" dirty="0"/>
              <a:t>节假日转化</a:t>
            </a:r>
            <a:r>
              <a:rPr lang="zh-CN" altLang="en-US" dirty="0" smtClean="0"/>
              <a:t>为</a:t>
            </a:r>
            <a:r>
              <a:rPr lang="en-US" altLang="zh-CN" dirty="0"/>
              <a:t>bool</a:t>
            </a:r>
            <a:r>
              <a:rPr lang="zh-CN" altLang="en-US" dirty="0" smtClean="0"/>
              <a:t>变量即是否为节假日；或转换为多个</a:t>
            </a:r>
            <a:r>
              <a:rPr lang="en-US" altLang="zh-CN" dirty="0" smtClean="0"/>
              <a:t>bool</a:t>
            </a:r>
            <a:r>
              <a:rPr lang="zh-CN" altLang="en-US" dirty="0" smtClean="0"/>
              <a:t>变量，</a:t>
            </a:r>
            <a:r>
              <a:rPr lang="zh-CN" altLang="en-US" dirty="0"/>
              <a:t>如区分国庆、春节、劳动节</a:t>
            </a:r>
            <a:r>
              <a:rPr lang="zh-CN" altLang="en-US" dirty="0" smtClean="0"/>
              <a:t>等。</a:t>
            </a:r>
            <a:endParaRPr lang="en-US" altLang="zh-CN" dirty="0" smtClean="0"/>
          </a:p>
          <a:p>
            <a:pPr lvl="2"/>
            <a:r>
              <a:rPr lang="zh-CN" altLang="en-US" dirty="0" smtClean="0"/>
              <a:t>将月份为月初，月中，月末这样的</a:t>
            </a:r>
            <a:r>
              <a:rPr lang="en-US" altLang="zh-CN" dirty="0" smtClean="0"/>
              <a:t>bool</a:t>
            </a:r>
            <a:r>
              <a:rPr lang="zh-CN" altLang="en-US" dirty="0" smtClean="0"/>
              <a:t>变量</a:t>
            </a:r>
            <a:endParaRPr lang="en-US" altLang="zh-CN" dirty="0" smtClean="0"/>
          </a:p>
          <a:p>
            <a:pPr lvl="2"/>
            <a:r>
              <a:rPr lang="zh-CN" altLang="en-US" dirty="0" smtClean="0"/>
              <a:t>区</a:t>
            </a:r>
            <a:r>
              <a:rPr lang="zh-CN" altLang="en-US" dirty="0"/>
              <a:t>分</a:t>
            </a:r>
            <a:r>
              <a:rPr lang="zh-CN" altLang="en-US" dirty="0" smtClean="0"/>
              <a:t>是</a:t>
            </a:r>
            <a:r>
              <a:rPr lang="zh-CN" altLang="en-US" dirty="0"/>
              <a:t>工作</a:t>
            </a:r>
            <a:r>
              <a:rPr lang="zh-CN" altLang="en-US" dirty="0" smtClean="0"/>
              <a:t>日还是周末</a:t>
            </a:r>
            <a:endParaRPr lang="en-US" altLang="zh-CN" dirty="0"/>
          </a:p>
          <a:p>
            <a:pPr lvl="1"/>
            <a:endParaRPr lang="en-US" altLang="zh-CN" dirty="0" smtClean="0"/>
          </a:p>
          <a:p>
            <a:pPr lvl="1"/>
            <a:r>
              <a:rPr lang="zh-CN" altLang="en-US" dirty="0" smtClean="0"/>
              <a:t>提取时间序列的时间相关特征融合进其他特征送入回归模型。</a:t>
            </a:r>
            <a:endParaRPr lang="en-US" altLang="zh-CN" dirty="0" smtClean="0"/>
          </a:p>
          <a:p>
            <a:pPr lvl="2"/>
            <a:r>
              <a:rPr lang="zh-CN" altLang="en-US" dirty="0" smtClean="0"/>
              <a:t>利用</a:t>
            </a:r>
            <a:r>
              <a:rPr lang="en-US" altLang="zh-CN" dirty="0" smtClean="0"/>
              <a:t>python</a:t>
            </a:r>
            <a:r>
              <a:rPr lang="zh-CN" altLang="en-US" dirty="0" smtClean="0"/>
              <a:t>的</a:t>
            </a:r>
            <a:r>
              <a:rPr lang="en-US" altLang="zh-CN" dirty="0" err="1" smtClean="0"/>
              <a:t>tsfresh</a:t>
            </a:r>
            <a:r>
              <a:rPr lang="zh-CN" altLang="en-US" dirty="0" smtClean="0"/>
              <a:t>来抽取时间特征。</a:t>
            </a:r>
            <a:endParaRPr lang="en-US" altLang="zh-CN" dirty="0" smtClean="0"/>
          </a:p>
          <a:p>
            <a:pPr lvl="2"/>
            <a:r>
              <a:rPr lang="zh-CN" altLang="en-US" dirty="0"/>
              <a:t>这</a:t>
            </a:r>
            <a:r>
              <a:rPr lang="zh-CN" altLang="en-US" dirty="0" smtClean="0"/>
              <a:t>个方法能更好的利用到非时间的特征，对于目标变量的预测性能可能更好。它也是推荐的方式。</a:t>
            </a:r>
            <a:endParaRPr lang="en-US" altLang="zh-CN" dirty="0" smtClean="0"/>
          </a:p>
          <a:p>
            <a:endParaRPr lang="en-US" dirty="0"/>
          </a:p>
        </p:txBody>
      </p:sp>
    </p:spTree>
    <p:extLst>
      <p:ext uri="{BB962C8B-B14F-4D97-AF65-F5344CB8AC3E}">
        <p14:creationId xmlns:p14="http://schemas.microsoft.com/office/powerpoint/2010/main" val="310366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5"/>
            <a:ext cx="10515600" cy="4674566"/>
          </a:xfrm>
        </p:spPr>
        <p:txBody>
          <a:bodyPr>
            <a:normAutofit/>
          </a:bodyPr>
          <a:lstStyle/>
          <a:p>
            <a:r>
              <a:rPr lang="zh-CN" altLang="en-US" dirty="0" smtClean="0"/>
              <a:t>利用深度学习来建模：</a:t>
            </a:r>
            <a:endParaRPr lang="en-US" altLang="zh-CN" dirty="0" smtClean="0"/>
          </a:p>
          <a:p>
            <a:pPr lvl="1"/>
            <a:r>
              <a:rPr lang="en-US" altLang="zh-CN" dirty="0" smtClean="0"/>
              <a:t>RNN</a:t>
            </a:r>
            <a:r>
              <a:rPr lang="zh-CN" altLang="en-US" dirty="0" smtClean="0"/>
              <a:t>的</a:t>
            </a:r>
            <a:r>
              <a:rPr lang="en-US" altLang="zh-CN" dirty="0" smtClean="0"/>
              <a:t>LSTM/GRU</a:t>
            </a:r>
            <a:r>
              <a:rPr lang="zh-CN" altLang="en-US" dirty="0" smtClean="0"/>
              <a:t>是比较适合来处理时间序列数据的。</a:t>
            </a:r>
            <a:endParaRPr lang="en-US" altLang="zh-CN" dirty="0" smtClean="0"/>
          </a:p>
          <a:p>
            <a:pPr lvl="1"/>
            <a:r>
              <a:rPr lang="zh-CN" altLang="en-US" dirty="0" smtClean="0"/>
              <a:t>时间卷积网络</a:t>
            </a:r>
            <a:r>
              <a:rPr lang="en-US" altLang="zh-CN" dirty="0" smtClean="0"/>
              <a:t>TCN</a:t>
            </a:r>
            <a:r>
              <a:rPr lang="zh-CN" altLang="en-US" dirty="0" smtClean="0"/>
              <a:t>也能用来处理时序数据。</a:t>
            </a:r>
            <a:endParaRPr lang="en-US" altLang="zh-CN" dirty="0" smtClean="0"/>
          </a:p>
          <a:p>
            <a:pPr lvl="1"/>
            <a:r>
              <a:rPr lang="zh-CN" altLang="en-US" dirty="0"/>
              <a:t>单独</a:t>
            </a:r>
            <a:r>
              <a:rPr lang="zh-CN" altLang="en-US" dirty="0" smtClean="0"/>
              <a:t>用时间序列，或者提取时间序列特征后与其他特征合并一起送</a:t>
            </a:r>
            <a:r>
              <a:rPr lang="zh-CN" altLang="en-US" dirty="0"/>
              <a:t>入</a:t>
            </a:r>
            <a:r>
              <a:rPr lang="en-US" altLang="zh-CN" dirty="0"/>
              <a:t>RNN</a:t>
            </a:r>
            <a:r>
              <a:rPr lang="zh-CN" altLang="en-US" dirty="0"/>
              <a:t>，</a:t>
            </a:r>
            <a:r>
              <a:rPr lang="en-US" altLang="zh-CN" dirty="0"/>
              <a:t>TCN</a:t>
            </a:r>
            <a:r>
              <a:rPr lang="zh-CN" altLang="en-US" dirty="0"/>
              <a:t>，或者它们的变体</a:t>
            </a:r>
            <a:r>
              <a:rPr lang="en-US" altLang="zh-CN" dirty="0"/>
              <a:t>/</a:t>
            </a:r>
            <a:r>
              <a:rPr lang="zh-CN" altLang="en-US" dirty="0"/>
              <a:t>组合</a:t>
            </a:r>
            <a:r>
              <a:rPr lang="zh-CN" altLang="en-US" dirty="0" smtClean="0"/>
              <a:t>。</a:t>
            </a:r>
            <a:endParaRPr lang="en-US" altLang="zh-CN" dirty="0" smtClean="0"/>
          </a:p>
          <a:p>
            <a:pPr lvl="1"/>
            <a:r>
              <a:rPr lang="en-US" altLang="zh-CN" dirty="0" smtClean="0"/>
              <a:t>AWS</a:t>
            </a:r>
            <a:r>
              <a:rPr lang="zh-CN" altLang="en-US" dirty="0" smtClean="0"/>
              <a:t>的</a:t>
            </a:r>
            <a:r>
              <a:rPr lang="en-US" altLang="zh-CN" dirty="0" err="1" smtClean="0"/>
              <a:t>DeepAR</a:t>
            </a:r>
            <a:r>
              <a:rPr lang="en-US" altLang="zh-CN" dirty="0" smtClean="0"/>
              <a:t>/</a:t>
            </a:r>
            <a:r>
              <a:rPr lang="en-US" altLang="zh-CN" dirty="0" err="1" smtClean="0"/>
              <a:t>DeepAR</a:t>
            </a:r>
            <a:r>
              <a:rPr lang="en-US" altLang="zh-CN" dirty="0" smtClean="0"/>
              <a:t>+ </a:t>
            </a:r>
            <a:r>
              <a:rPr lang="zh-CN" altLang="en-US" dirty="0" smtClean="0"/>
              <a:t>是基于</a:t>
            </a:r>
            <a:r>
              <a:rPr lang="en-US" altLang="zh-CN" dirty="0" smtClean="0"/>
              <a:t>RNN</a:t>
            </a:r>
            <a:r>
              <a:rPr lang="zh-CN" altLang="en-US" dirty="0" smtClean="0"/>
              <a:t>的自回归模型，能处理多条时间序列（也叫多变量</a:t>
            </a:r>
            <a:r>
              <a:rPr lang="en-US" altLang="zh-CN" dirty="0" smtClean="0"/>
              <a:t>/</a:t>
            </a:r>
            <a:r>
              <a:rPr lang="zh-CN" altLang="en-US" dirty="0" smtClean="0"/>
              <a:t>多元时间序列）的关联关系，并且支持附带的其他特征一起训练。</a:t>
            </a:r>
            <a:r>
              <a:rPr lang="en-US" altLang="zh-CN" dirty="0"/>
              <a:t> </a:t>
            </a:r>
            <a:r>
              <a:rPr lang="zh-CN" altLang="en-US" dirty="0" smtClean="0"/>
              <a:t>同时，</a:t>
            </a:r>
            <a:r>
              <a:rPr lang="en-US" altLang="zh-CN" dirty="0" smtClean="0"/>
              <a:t>AWS</a:t>
            </a:r>
            <a:r>
              <a:rPr lang="zh-CN" altLang="en-US" dirty="0" smtClean="0"/>
              <a:t>的</a:t>
            </a:r>
            <a:r>
              <a:rPr lang="en-US" altLang="zh-CN" dirty="0" err="1" smtClean="0"/>
              <a:t>DeepAR</a:t>
            </a:r>
            <a:r>
              <a:rPr lang="en-US" altLang="zh-CN" dirty="0" smtClean="0"/>
              <a:t>/</a:t>
            </a:r>
            <a:r>
              <a:rPr lang="en-US" altLang="zh-CN" dirty="0" err="1" smtClean="0"/>
              <a:t>DeepAR</a:t>
            </a:r>
            <a:r>
              <a:rPr lang="zh-CN" altLang="en-US" dirty="0" smtClean="0"/>
              <a:t>模</a:t>
            </a:r>
            <a:r>
              <a:rPr lang="zh-CN" altLang="en-US" dirty="0"/>
              <a:t>型可以直接对非平稳时间序列建</a:t>
            </a:r>
            <a:r>
              <a:rPr lang="zh-CN" altLang="en-US" dirty="0" smtClean="0"/>
              <a:t>模，不需要像</a:t>
            </a:r>
            <a:r>
              <a:rPr lang="en-US" altLang="zh-CN" dirty="0" smtClean="0"/>
              <a:t>ARIMA</a:t>
            </a:r>
            <a:r>
              <a:rPr lang="zh-CN" altLang="en-US" dirty="0" smtClean="0"/>
              <a:t>模型那样先做差分变为平稳序列在建模。</a:t>
            </a:r>
            <a:endParaRPr lang="en-US" altLang="zh-CN" dirty="0" smtClean="0"/>
          </a:p>
          <a:p>
            <a:pPr lvl="2"/>
            <a:r>
              <a:rPr lang="zh-CN" altLang="en-US" dirty="0" smtClean="0"/>
              <a:t>关于</a:t>
            </a:r>
            <a:r>
              <a:rPr lang="en-US" altLang="zh-CN" dirty="0" err="1" smtClean="0"/>
              <a:t>DeepAR</a:t>
            </a:r>
            <a:r>
              <a:rPr lang="zh-CN" altLang="en-US" dirty="0" smtClean="0"/>
              <a:t>的详细介绍请参考我的另一个</a:t>
            </a:r>
            <a:r>
              <a:rPr lang="en-US" altLang="zh-CN" dirty="0" smtClean="0"/>
              <a:t>PPT: AWS </a:t>
            </a:r>
            <a:r>
              <a:rPr lang="en-US" altLang="zh-CN" dirty="0" err="1" smtClean="0"/>
              <a:t>SageMaker</a:t>
            </a:r>
            <a:r>
              <a:rPr lang="zh-CN" altLang="en-US" dirty="0" smtClean="0"/>
              <a:t>介绍中的</a:t>
            </a:r>
            <a:r>
              <a:rPr lang="en-US" altLang="zh-CN" dirty="0" err="1" smtClean="0"/>
              <a:t>DeepAR</a:t>
            </a:r>
            <a:r>
              <a:rPr lang="zh-CN" altLang="en-US" dirty="0" smtClean="0"/>
              <a:t>模型。</a:t>
            </a:r>
            <a:endParaRPr lang="en-US" altLang="zh-CN" dirty="0" smtClean="0"/>
          </a:p>
          <a:p>
            <a:pPr lvl="1"/>
            <a:r>
              <a:rPr lang="zh-CN" altLang="en-US" dirty="0"/>
              <a:t>利</a:t>
            </a:r>
            <a:r>
              <a:rPr lang="zh-CN" altLang="en-US" dirty="0" smtClean="0"/>
              <a:t>用深度学习来建模，能更好的捕捉到时序的长期依赖，这个是传统时序建模方法的共同痛点。</a:t>
            </a:r>
            <a:endParaRPr lang="en-US" altLang="zh-CN" dirty="0" smtClean="0"/>
          </a:p>
          <a:p>
            <a:pPr lvl="1"/>
            <a:endParaRPr lang="en-US" altLang="zh-CN" dirty="0" smtClean="0"/>
          </a:p>
          <a:p>
            <a:pPr lvl="1"/>
            <a:endParaRPr lang="en-US" altLang="zh-CN" dirty="0" smtClean="0"/>
          </a:p>
          <a:p>
            <a:endParaRPr lang="en-US" dirty="0"/>
          </a:p>
        </p:txBody>
      </p:sp>
    </p:spTree>
    <p:extLst>
      <p:ext uri="{BB962C8B-B14F-4D97-AF65-F5344CB8AC3E}">
        <p14:creationId xmlns:p14="http://schemas.microsoft.com/office/powerpoint/2010/main" val="3108939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21161</TotalTime>
  <Words>9710</Words>
  <Application>Microsoft Office PowerPoint</Application>
  <PresentationFormat>Widescreen</PresentationFormat>
  <Paragraphs>429</Paragraphs>
  <Slides>38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等线</vt:lpstr>
      <vt:lpstr>等线 Light</vt:lpstr>
      <vt:lpstr>Arial</vt:lpstr>
      <vt:lpstr>Calibri</vt:lpstr>
      <vt:lpstr>Calibri Light</vt:lpstr>
      <vt:lpstr>Office Theme</vt:lpstr>
      <vt:lpstr>时间序列预测与时间序列异常检测介绍</vt:lpstr>
      <vt:lpstr>时间序列预测</vt:lpstr>
      <vt:lpstr>时间序列预测简介</vt:lpstr>
      <vt:lpstr>Continue…..</vt:lpstr>
      <vt:lpstr>Continue…..</vt:lpstr>
      <vt:lpstr>传统时间序列建模的过程(以量化投资为例)</vt:lpstr>
      <vt:lpstr>时间序列预测常用的方法</vt:lpstr>
      <vt:lpstr>Continue…..</vt:lpstr>
      <vt:lpstr>Continue……</vt:lpstr>
      <vt:lpstr>指数平滑法及其变体</vt:lpstr>
      <vt:lpstr>Continue…..</vt:lpstr>
      <vt:lpstr>Continue…..</vt:lpstr>
      <vt:lpstr>移动平均及其变体方法</vt:lpstr>
      <vt:lpstr>Continue…..</vt:lpstr>
      <vt:lpstr>Continue…..</vt:lpstr>
      <vt:lpstr>Continue……</vt:lpstr>
      <vt:lpstr>Continue……</vt:lpstr>
      <vt:lpstr>自回归模型以及其变体</vt:lpstr>
      <vt:lpstr>Continue…..</vt:lpstr>
      <vt:lpstr>Continue…..</vt:lpstr>
      <vt:lpstr>Continue……</vt:lpstr>
      <vt:lpstr>Continue…..</vt:lpstr>
      <vt:lpstr>Continue……</vt:lpstr>
      <vt:lpstr>Continue…..</vt:lpstr>
      <vt:lpstr>Continue…..</vt:lpstr>
      <vt:lpstr>Continue…..</vt:lpstr>
      <vt:lpstr>基于时间序列分解的方法----Prophet </vt:lpstr>
      <vt:lpstr>Continue…..</vt:lpstr>
      <vt:lpstr>时间序列异常检测</vt:lpstr>
      <vt:lpstr>异常检测简介</vt:lpstr>
      <vt:lpstr>Continue…..</vt:lpstr>
      <vt:lpstr>时间序列异常检测介绍</vt:lpstr>
      <vt:lpstr>Continue…..</vt:lpstr>
      <vt:lpstr>时间序列异常检测常用方法</vt:lpstr>
      <vt:lpstr>Continue…..</vt:lpstr>
      <vt:lpstr>Yahoo EGADS时间序列自动异常检测架构</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时间序列预测与时间序列异常检测介绍</dc:title>
  <dc:creator>Liang, Yuhui</dc:creator>
  <cp:lastModifiedBy>Liang, Yuhui</cp:lastModifiedBy>
  <cp:revision>562</cp:revision>
  <dcterms:created xsi:type="dcterms:W3CDTF">2019-07-14T02:23:12Z</dcterms:created>
  <dcterms:modified xsi:type="dcterms:W3CDTF">2020-01-02T03:19:02Z</dcterms:modified>
</cp:coreProperties>
</file>