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1"/>
  </p:notesMasterIdLst>
  <p:sldIdLst>
    <p:sldId id="256" r:id="rId2"/>
    <p:sldId id="257" r:id="rId3"/>
    <p:sldId id="275" r:id="rId4"/>
    <p:sldId id="394" r:id="rId5"/>
    <p:sldId id="273" r:id="rId6"/>
    <p:sldId id="408" r:id="rId7"/>
    <p:sldId id="274" r:id="rId8"/>
    <p:sldId id="409" r:id="rId9"/>
    <p:sldId id="450" r:id="rId10"/>
    <p:sldId id="447" r:id="rId11"/>
    <p:sldId id="448" r:id="rId12"/>
    <p:sldId id="449" r:id="rId13"/>
    <p:sldId id="451" r:id="rId14"/>
    <p:sldId id="258" r:id="rId15"/>
    <p:sldId id="472" r:id="rId16"/>
    <p:sldId id="464" r:id="rId17"/>
    <p:sldId id="465" r:id="rId18"/>
    <p:sldId id="266" r:id="rId19"/>
    <p:sldId id="259" r:id="rId20"/>
    <p:sldId id="262" r:id="rId21"/>
    <p:sldId id="303" r:id="rId22"/>
    <p:sldId id="466" r:id="rId23"/>
    <p:sldId id="300" r:id="rId24"/>
    <p:sldId id="380" r:id="rId25"/>
    <p:sldId id="276" r:id="rId26"/>
    <p:sldId id="277" r:id="rId27"/>
    <p:sldId id="456" r:id="rId28"/>
    <p:sldId id="411" r:id="rId29"/>
    <p:sldId id="453" r:id="rId30"/>
    <p:sldId id="454" r:id="rId31"/>
    <p:sldId id="282" r:id="rId32"/>
    <p:sldId id="285" r:id="rId33"/>
    <p:sldId id="400" r:id="rId34"/>
    <p:sldId id="401" r:id="rId35"/>
    <p:sldId id="267" r:id="rId36"/>
    <p:sldId id="306" r:id="rId37"/>
    <p:sldId id="459" r:id="rId38"/>
    <p:sldId id="458" r:id="rId39"/>
    <p:sldId id="457" r:id="rId40"/>
    <p:sldId id="460" r:id="rId41"/>
    <p:sldId id="388" r:id="rId42"/>
    <p:sldId id="461" r:id="rId43"/>
    <p:sldId id="462" r:id="rId44"/>
    <p:sldId id="463" r:id="rId45"/>
    <p:sldId id="389" r:id="rId46"/>
    <p:sldId id="481" r:id="rId47"/>
    <p:sldId id="482" r:id="rId48"/>
    <p:sldId id="395" r:id="rId49"/>
    <p:sldId id="468" r:id="rId50"/>
    <p:sldId id="396" r:id="rId51"/>
    <p:sldId id="270" r:id="rId52"/>
    <p:sldId id="397" r:id="rId53"/>
    <p:sldId id="302" r:id="rId54"/>
    <p:sldId id="469" r:id="rId55"/>
    <p:sldId id="471" r:id="rId56"/>
    <p:sldId id="309" r:id="rId57"/>
    <p:sldId id="412" r:id="rId58"/>
    <p:sldId id="473" r:id="rId59"/>
    <p:sldId id="311" r:id="rId60"/>
    <p:sldId id="399" r:id="rId61"/>
    <p:sldId id="310" r:id="rId62"/>
    <p:sldId id="474" r:id="rId63"/>
    <p:sldId id="377" r:id="rId64"/>
    <p:sldId id="378" r:id="rId65"/>
    <p:sldId id="372" r:id="rId66"/>
    <p:sldId id="475" r:id="rId67"/>
    <p:sldId id="375" r:id="rId68"/>
    <p:sldId id="316" r:id="rId69"/>
    <p:sldId id="315" r:id="rId70"/>
    <p:sldId id="314" r:id="rId71"/>
    <p:sldId id="373" r:id="rId72"/>
    <p:sldId id="318" r:id="rId73"/>
    <p:sldId id="476" r:id="rId74"/>
    <p:sldId id="444" r:id="rId75"/>
    <p:sldId id="260" r:id="rId76"/>
    <p:sldId id="319" r:id="rId77"/>
    <p:sldId id="402" r:id="rId78"/>
    <p:sldId id="371" r:id="rId79"/>
    <p:sldId id="403" r:id="rId80"/>
    <p:sldId id="322" r:id="rId81"/>
    <p:sldId id="417" r:id="rId82"/>
    <p:sldId id="323" r:id="rId83"/>
    <p:sldId id="439" r:id="rId84"/>
    <p:sldId id="441" r:id="rId85"/>
    <p:sldId id="440" r:id="rId86"/>
    <p:sldId id="477" r:id="rId87"/>
    <p:sldId id="423" r:id="rId88"/>
    <p:sldId id="424" r:id="rId89"/>
    <p:sldId id="425" r:id="rId90"/>
    <p:sldId id="426" r:id="rId91"/>
    <p:sldId id="427" r:id="rId92"/>
    <p:sldId id="428" r:id="rId93"/>
    <p:sldId id="429" r:id="rId94"/>
    <p:sldId id="432" r:id="rId95"/>
    <p:sldId id="433" r:id="rId96"/>
    <p:sldId id="434" r:id="rId97"/>
    <p:sldId id="435" r:id="rId98"/>
    <p:sldId id="436" r:id="rId99"/>
    <p:sldId id="437" r:id="rId100"/>
    <p:sldId id="438" r:id="rId101"/>
    <p:sldId id="413" r:id="rId102"/>
    <p:sldId id="324" r:id="rId103"/>
    <p:sldId id="416" r:id="rId104"/>
    <p:sldId id="325" r:id="rId105"/>
    <p:sldId id="332" r:id="rId106"/>
    <p:sldId id="333" r:id="rId107"/>
    <p:sldId id="334" r:id="rId108"/>
    <p:sldId id="335" r:id="rId109"/>
    <p:sldId id="336" r:id="rId110"/>
    <p:sldId id="338" r:id="rId111"/>
    <p:sldId id="337" r:id="rId112"/>
    <p:sldId id="340" r:id="rId113"/>
    <p:sldId id="329" r:id="rId114"/>
    <p:sldId id="368" r:id="rId115"/>
    <p:sldId id="349" r:id="rId116"/>
    <p:sldId id="367" r:id="rId117"/>
    <p:sldId id="478" r:id="rId118"/>
    <p:sldId id="361" r:id="rId119"/>
    <p:sldId id="362" r:id="rId120"/>
    <p:sldId id="364" r:id="rId121"/>
    <p:sldId id="365" r:id="rId122"/>
    <p:sldId id="366" r:id="rId123"/>
    <p:sldId id="363" r:id="rId124"/>
    <p:sldId id="382" r:id="rId125"/>
    <p:sldId id="383" r:id="rId126"/>
    <p:sldId id="261" r:id="rId127"/>
    <p:sldId id="421" r:id="rId128"/>
    <p:sldId id="446" r:id="rId129"/>
    <p:sldId id="354" r:id="rId130"/>
    <p:sldId id="420" r:id="rId131"/>
    <p:sldId id="355" r:id="rId132"/>
    <p:sldId id="356" r:id="rId133"/>
    <p:sldId id="357" r:id="rId134"/>
    <p:sldId id="479" r:id="rId135"/>
    <p:sldId id="480" r:id="rId136"/>
    <p:sldId id="358" r:id="rId137"/>
    <p:sldId id="341" r:id="rId138"/>
    <p:sldId id="422" r:id="rId139"/>
    <p:sldId id="359" r:id="rId1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1606" autoAdjust="0"/>
  </p:normalViewPr>
  <p:slideViewPr>
    <p:cSldViewPr snapToGrid="0">
      <p:cViewPr varScale="1">
        <p:scale>
          <a:sx n="67" d="100"/>
          <a:sy n="67" d="100"/>
        </p:scale>
        <p:origin x="77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AB789-C0E6-486A-9111-E7411AC3373C}"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A06E0-547C-41EB-B4A4-6FD9E8DAE72F}" type="slidenum">
              <a:rPr lang="en-US" smtClean="0"/>
              <a:t>‹#›</a:t>
            </a:fld>
            <a:endParaRPr lang="en-US"/>
          </a:p>
        </p:txBody>
      </p:sp>
    </p:spTree>
    <p:extLst>
      <p:ext uri="{BB962C8B-B14F-4D97-AF65-F5344CB8AC3E}">
        <p14:creationId xmlns:p14="http://schemas.microsoft.com/office/powerpoint/2010/main" val="363798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zhuanlan.zhihu.com/p/41809504"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blog.csdn.net/lujiandong1/article/details/52412123"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github.com/ChenglongChen/tensorflow-DeepFM"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link.zhihu.com/?target=https://github.com/scikit-learn-contrib/categorical-encodin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cikit-learn.org/stable/modules/preprocessing.html"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maet3608.github.io/nuts-ml/index.html"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www.analyticsvidhya.com/blog/2015/06/establish-causality-events/"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www.quora.com/What-are-the-main-reasons-not-to-use-MSE-as-a-cost-function-for-Logistic-Regression" TargetMode="External"/><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cikit-learn.org/stable/modules/model_evaluation.html" TargetMode="External"/><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3" Type="http://schemas.openxmlformats.org/officeDocument/2006/relationships/hyperlink" Target="https://cloud.google.com/blog/products/gcp/serving-real-time-scikit-learn-and-xgboost-predictions" TargetMode="External"/><Relationship Id="rId2" Type="http://schemas.openxmlformats.org/officeDocument/2006/relationships/slide" Target="../slides/slide130.xml"/><Relationship Id="rId1" Type="http://schemas.openxmlformats.org/officeDocument/2006/relationships/notesMaster" Target="../notesMasters/notesMaster1.xml"/><Relationship Id="rId4" Type="http://schemas.openxmlformats.org/officeDocument/2006/relationships/hyperlink" Target="https://cloud.google.com/storage" TargetMode="Externa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3" Type="http://schemas.openxmlformats.org/officeDocument/2006/relationships/hyperlink" Target="https://github.com/aymericdamien/TensorFlow-Examples" TargetMode="External"/><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a:t>
            </a:fld>
            <a:endParaRPr lang="en-US"/>
          </a:p>
        </p:txBody>
      </p:sp>
    </p:spTree>
    <p:extLst>
      <p:ext uri="{BB962C8B-B14F-4D97-AF65-F5344CB8AC3E}">
        <p14:creationId xmlns:p14="http://schemas.microsoft.com/office/powerpoint/2010/main" val="210909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15</a:t>
            </a:fld>
            <a:endParaRPr lang="en-US"/>
          </a:p>
        </p:txBody>
      </p:sp>
    </p:spTree>
    <p:extLst>
      <p:ext uri="{BB962C8B-B14F-4D97-AF65-F5344CB8AC3E}">
        <p14:creationId xmlns:p14="http://schemas.microsoft.com/office/powerpoint/2010/main" val="4210211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16</a:t>
            </a:fld>
            <a:endParaRPr lang="en-US"/>
          </a:p>
        </p:txBody>
      </p:sp>
    </p:spTree>
    <p:extLst>
      <p:ext uri="{BB962C8B-B14F-4D97-AF65-F5344CB8AC3E}">
        <p14:creationId xmlns:p14="http://schemas.microsoft.com/office/powerpoint/2010/main" val="615517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19</a:t>
            </a:fld>
            <a:endParaRPr lang="en-US"/>
          </a:p>
        </p:txBody>
      </p:sp>
    </p:spTree>
    <p:extLst>
      <p:ext uri="{BB962C8B-B14F-4D97-AF65-F5344CB8AC3E}">
        <p14:creationId xmlns:p14="http://schemas.microsoft.com/office/powerpoint/2010/main" val="2126210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https://zhuanlan.zhihu.com/p/41809504</a:t>
            </a:r>
            <a:r>
              <a:rPr lang="zh-CN" altLang="en-US" sz="1200"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推荐</a:t>
            </a:r>
            <a:r>
              <a:rPr lang="zh-CN" altLang="en-US" sz="1200" kern="1200" dirty="0" smtClean="0">
                <a:solidFill>
                  <a:schemeClr val="tx1"/>
                </a:solidFill>
                <a:effectLst/>
                <a:latin typeface="+mn-lt"/>
                <a:ea typeface="+mn-ea"/>
                <a:cs typeface="+mn-cs"/>
              </a:rPr>
              <a:t>：利用</a:t>
            </a:r>
            <a:r>
              <a:rPr lang="en-US" sz="1200" kern="1200" dirty="0" err="1" smtClean="0">
                <a:solidFill>
                  <a:schemeClr val="tx1"/>
                </a:solidFill>
                <a:effectLst/>
                <a:latin typeface="+mn-lt"/>
                <a:ea typeface="+mn-ea"/>
                <a:cs typeface="+mn-cs"/>
              </a:rPr>
              <a:t>featuretool</a:t>
            </a:r>
            <a:r>
              <a:rPr lang="zh-CN" altLang="en-US" sz="1200" kern="1200" dirty="0" smtClean="0">
                <a:solidFill>
                  <a:schemeClr val="tx1"/>
                </a:solidFill>
                <a:effectLst/>
                <a:latin typeface="+mn-lt"/>
                <a:ea typeface="+mn-ea"/>
                <a:cs typeface="+mn-cs"/>
              </a:rPr>
              <a:t>开源库来自动创建新的特征即所谓的特征工程自动化）</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20</a:t>
            </a:fld>
            <a:endParaRPr lang="en-US"/>
          </a:p>
        </p:txBody>
      </p:sp>
    </p:spTree>
    <p:extLst>
      <p:ext uri="{BB962C8B-B14F-4D97-AF65-F5344CB8AC3E}">
        <p14:creationId xmlns:p14="http://schemas.microsoft.com/office/powerpoint/2010/main" val="2176083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Sklearn</a:t>
            </a:r>
            <a:r>
              <a:rPr lang="zh-CN" altLang="en-US" dirty="0" smtClean="0"/>
              <a:t>的随机森林算法需要把字符串特征转化为数字特征：</a:t>
            </a:r>
            <a:r>
              <a:rPr lang="en-US" dirty="0" smtClean="0"/>
              <a:t>https://www.jianshu.com/p/dbf21ed8be88</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21</a:t>
            </a:fld>
            <a:endParaRPr lang="en-US"/>
          </a:p>
        </p:txBody>
      </p:sp>
    </p:spTree>
    <p:extLst>
      <p:ext uri="{BB962C8B-B14F-4D97-AF65-F5344CB8AC3E}">
        <p14:creationId xmlns:p14="http://schemas.microsoft.com/office/powerpoint/2010/main" val="1827318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关于异常值请参考：</a:t>
            </a:r>
            <a:r>
              <a:rPr lang="en-US" altLang="zh-CN" dirty="0" smtClean="0"/>
              <a:t>https://www.cnblogs.com/nxld/p/6477001.html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23</a:t>
            </a:fld>
            <a:endParaRPr lang="en-US"/>
          </a:p>
        </p:txBody>
      </p:sp>
    </p:spTree>
    <p:extLst>
      <p:ext uri="{BB962C8B-B14F-4D97-AF65-F5344CB8AC3E}">
        <p14:creationId xmlns:p14="http://schemas.microsoft.com/office/powerpoint/2010/main" val="4078214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关于缺失值补全的方法请参考：</a:t>
            </a:r>
            <a:r>
              <a:rPr lang="en-US" altLang="zh-CN" dirty="0" smtClean="0"/>
              <a:t>http://huaxiaozhuan.com/%E7%BB%9F%E8%AE%A1%E5%AD%A6%E4%B9%A0/chapters/8_feature_selection.html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26</a:t>
            </a:fld>
            <a:endParaRPr lang="en-US"/>
          </a:p>
        </p:txBody>
      </p:sp>
    </p:spTree>
    <p:extLst>
      <p:ext uri="{BB962C8B-B14F-4D97-AF65-F5344CB8AC3E}">
        <p14:creationId xmlns:p14="http://schemas.microsoft.com/office/powerpoint/2010/main" val="10133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28</a:t>
            </a:fld>
            <a:endParaRPr lang="en-US"/>
          </a:p>
        </p:txBody>
      </p:sp>
    </p:spTree>
    <p:extLst>
      <p:ext uri="{BB962C8B-B14F-4D97-AF65-F5344CB8AC3E}">
        <p14:creationId xmlns:p14="http://schemas.microsoft.com/office/powerpoint/2010/main" val="2895509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关于缺失值补全的方法参考：</a:t>
            </a:r>
            <a:r>
              <a:rPr lang="en-US" altLang="zh-CN" dirty="0" smtClean="0"/>
              <a:t>http://huaxiaozhuan.com/%E7%BB%9F%E8%AE%A1%E5%AD%A6%E4%B9%A0/chapters/8_feature_selection.html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29</a:t>
            </a:fld>
            <a:endParaRPr lang="en-US"/>
          </a:p>
        </p:txBody>
      </p:sp>
    </p:spTree>
    <p:extLst>
      <p:ext uri="{BB962C8B-B14F-4D97-AF65-F5344CB8AC3E}">
        <p14:creationId xmlns:p14="http://schemas.microsoft.com/office/powerpoint/2010/main" val="3744884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参考：</a:t>
            </a:r>
            <a:r>
              <a:rPr lang="en-US" altLang="zh-CN" dirty="0" smtClean="0"/>
              <a:t>https://yq.aliyun.com/articles/423567</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31</a:t>
            </a:fld>
            <a:endParaRPr lang="en-US"/>
          </a:p>
        </p:txBody>
      </p:sp>
    </p:spTree>
    <p:extLst>
      <p:ext uri="{BB962C8B-B14F-4D97-AF65-F5344CB8AC3E}">
        <p14:creationId xmlns:p14="http://schemas.microsoft.com/office/powerpoint/2010/main" val="538025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a:t>
            </a:fld>
            <a:endParaRPr lang="en-US"/>
          </a:p>
        </p:txBody>
      </p:sp>
    </p:spTree>
    <p:extLst>
      <p:ext uri="{BB962C8B-B14F-4D97-AF65-F5344CB8AC3E}">
        <p14:creationId xmlns:p14="http://schemas.microsoft.com/office/powerpoint/2010/main" val="3438624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关于样本不均衡的处理办法请参考：</a:t>
            </a:r>
            <a:r>
              <a:rPr lang="en-US" altLang="zh-CN" dirty="0" smtClean="0"/>
              <a:t>https://zhuanlan.zhihu.com/p/34782497</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32</a:t>
            </a:fld>
            <a:endParaRPr lang="en-US"/>
          </a:p>
        </p:txBody>
      </p:sp>
    </p:spTree>
    <p:extLst>
      <p:ext uri="{BB962C8B-B14F-4D97-AF65-F5344CB8AC3E}">
        <p14:creationId xmlns:p14="http://schemas.microsoft.com/office/powerpoint/2010/main" val="3960474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33</a:t>
            </a:fld>
            <a:endParaRPr lang="en-US"/>
          </a:p>
        </p:txBody>
      </p:sp>
    </p:spTree>
    <p:extLst>
      <p:ext uri="{BB962C8B-B14F-4D97-AF65-F5344CB8AC3E}">
        <p14:creationId xmlns:p14="http://schemas.microsoft.com/office/powerpoint/2010/main" val="777141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dirty="0" smtClean="0"/>
              <a:t>关于动态阈值基于代价的选取可以参考</a:t>
            </a:r>
            <a:r>
              <a:rPr lang="en-US" altLang="zh-CN" sz="1200" dirty="0" smtClean="0"/>
              <a:t>AWS </a:t>
            </a:r>
            <a:r>
              <a:rPr lang="en-US" altLang="zh-CN" sz="1200" dirty="0" err="1" smtClean="0"/>
              <a:t>Sagemaker</a:t>
            </a:r>
            <a:r>
              <a:rPr lang="zh-CN" altLang="en-US" sz="1200" dirty="0" smtClean="0"/>
              <a:t>的一个例子：</a:t>
            </a:r>
            <a:r>
              <a:rPr lang="en-US" altLang="zh-CN" sz="1200" dirty="0" smtClean="0"/>
              <a:t>https://github.com/awslabs/amazon-sagemaker-examples/blob/master/sagemaker_neo_compilation_jobs/xgboost_customer_churn/xgboost_customer_churn_neo.ipynb</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34</a:t>
            </a:fld>
            <a:endParaRPr lang="en-US"/>
          </a:p>
        </p:txBody>
      </p:sp>
    </p:spTree>
    <p:extLst>
      <p:ext uri="{BB962C8B-B14F-4D97-AF65-F5344CB8AC3E}">
        <p14:creationId xmlns:p14="http://schemas.microsoft.com/office/powerpoint/2010/main" val="113538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35</a:t>
            </a:fld>
            <a:endParaRPr lang="en-US"/>
          </a:p>
        </p:txBody>
      </p:sp>
    </p:spTree>
    <p:extLst>
      <p:ext uri="{BB962C8B-B14F-4D97-AF65-F5344CB8AC3E}">
        <p14:creationId xmlns:p14="http://schemas.microsoft.com/office/powerpoint/2010/main" val="2646489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对于特征离散化，特征交叉，连续特征离散化非常经典的解释：</a:t>
            </a:r>
            <a:r>
              <a:rPr lang="en-US" sz="1200" u="sng" kern="1200" dirty="0" smtClean="0">
                <a:solidFill>
                  <a:schemeClr val="tx1"/>
                </a:solidFill>
                <a:effectLst/>
                <a:latin typeface="+mn-lt"/>
                <a:ea typeface="+mn-ea"/>
                <a:cs typeface="+mn-cs"/>
                <a:hlinkClick r:id="rId3"/>
              </a:rPr>
              <a:t>https://blog.csdn.net/lujiandong1/article/details/52412123</a:t>
            </a:r>
            <a:endParaRPr lang="en-US" sz="1200" kern="1200" dirty="0" smtClean="0">
              <a:solidFill>
                <a:schemeClr val="tx1"/>
              </a:solidFill>
              <a:effectLst/>
              <a:latin typeface="+mn-lt"/>
              <a:ea typeface="+mn-ea"/>
              <a:cs typeface="+mn-cs"/>
            </a:endParaRPr>
          </a:p>
          <a:p>
            <a:endParaRPr lang="en-US" dirty="0" smtClean="0"/>
          </a:p>
          <a:p>
            <a:r>
              <a:rPr lang="zh-CN" altLang="en-US" dirty="0" smtClean="0"/>
              <a:t>关于连续数值特征与离散</a:t>
            </a:r>
            <a:r>
              <a:rPr lang="en-US" altLang="zh-CN" dirty="0" smtClean="0"/>
              <a:t>/category</a:t>
            </a:r>
            <a:r>
              <a:rPr lang="zh-CN" altLang="en-US" dirty="0" smtClean="0"/>
              <a:t>特征的处理参考（推荐）：</a:t>
            </a:r>
            <a:r>
              <a:rPr lang="en-US" altLang="zh-CN" dirty="0" smtClean="0"/>
              <a:t>https://blog.csdn.net/cymy001/article/details/79154135</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对连续特征做</a:t>
            </a:r>
            <a:r>
              <a:rPr lang="en-US" altLang="zh-CN" dirty="0" smtClean="0"/>
              <a:t>embedding</a:t>
            </a:r>
            <a:r>
              <a:rPr lang="zh-CN" altLang="en-US" dirty="0" smtClean="0"/>
              <a:t>，然后对</a:t>
            </a:r>
            <a:r>
              <a:rPr lang="en-US" altLang="zh-CN" dirty="0" smtClean="0"/>
              <a:t>embedding</a:t>
            </a:r>
            <a:r>
              <a:rPr lang="zh-CN" altLang="en-US" dirty="0" smtClean="0"/>
              <a:t>向量做内积的做法来自：</a:t>
            </a:r>
            <a:r>
              <a:rPr lang="en-US" sz="1200" u="sng" kern="1200" dirty="0" smtClean="0">
                <a:solidFill>
                  <a:schemeClr val="tx1"/>
                </a:solidFill>
                <a:effectLst/>
                <a:latin typeface="+mn-lt"/>
                <a:ea typeface="+mn-ea"/>
                <a:cs typeface="+mn-cs"/>
                <a:hlinkClick r:id="rId4"/>
              </a:rPr>
              <a:t>https://github.com/ChenglongChen/tensorflow-DeepFM</a:t>
            </a:r>
            <a:endParaRPr lang="en-US" sz="1200" u="sng"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36</a:t>
            </a:fld>
            <a:endParaRPr lang="en-US"/>
          </a:p>
        </p:txBody>
      </p:sp>
    </p:spTree>
    <p:extLst>
      <p:ext uri="{BB962C8B-B14F-4D97-AF65-F5344CB8AC3E}">
        <p14:creationId xmlns:p14="http://schemas.microsoft.com/office/powerpoint/2010/main" val="3838290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分箱常用方法参考：</a:t>
            </a:r>
            <a:r>
              <a:rPr lang="en-US" altLang="zh-CN" dirty="0" smtClean="0"/>
              <a:t>https://book.51cto.com/art/201502/465521.htm</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具体基于</a:t>
            </a:r>
            <a:r>
              <a:rPr lang="en-US" dirty="0" err="1" smtClean="0"/>
              <a:t>sklearn</a:t>
            </a:r>
            <a:r>
              <a:rPr lang="zh-CN" altLang="en-US" dirty="0" smtClean="0"/>
              <a:t>的决策树做有监督分箱的实现可以参考</a:t>
            </a:r>
            <a:r>
              <a:rPr lang="en-US" dirty="0" smtClean="0"/>
              <a:t>https://zhuanlan.zhihu.com/p/58824825</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卡方分箱原理参考：</a:t>
            </a:r>
            <a:r>
              <a:rPr lang="en-US" altLang="zh-CN" dirty="0" smtClean="0"/>
              <a:t>https://cloud.tencent.com/developer/article/1418720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39</a:t>
            </a:fld>
            <a:endParaRPr lang="en-US"/>
          </a:p>
        </p:txBody>
      </p:sp>
    </p:spTree>
    <p:extLst>
      <p:ext uri="{BB962C8B-B14F-4D97-AF65-F5344CB8AC3E}">
        <p14:creationId xmlns:p14="http://schemas.microsoft.com/office/powerpoint/2010/main" val="1871117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无监督分箱可以参考：</a:t>
            </a:r>
            <a:r>
              <a:rPr lang="en-US" altLang="zh-CN" dirty="0" smtClean="0"/>
              <a:t>https://www.dataivy.cn/blog/3-10-%E7%A6%BB%E6%95%A3%E5%8C%96%EF%BC%8C%E5%AF%B9%E8%BF%90%E8%90%A5%E6%95%B0%E6%8D%AE%E5%81%9A%E9%80%BB%E8%BE%91%E5%88%86%E5%B1%82/</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40</a:t>
            </a:fld>
            <a:endParaRPr lang="en-US"/>
          </a:p>
        </p:txBody>
      </p:sp>
    </p:spTree>
    <p:extLst>
      <p:ext uri="{BB962C8B-B14F-4D97-AF65-F5344CB8AC3E}">
        <p14:creationId xmlns:p14="http://schemas.microsoft.com/office/powerpoint/2010/main" val="3828540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41</a:t>
            </a:fld>
            <a:endParaRPr lang="en-US"/>
          </a:p>
        </p:txBody>
      </p:sp>
    </p:spTree>
    <p:extLst>
      <p:ext uri="{BB962C8B-B14F-4D97-AF65-F5344CB8AC3E}">
        <p14:creationId xmlns:p14="http://schemas.microsoft.com/office/powerpoint/2010/main" val="27080534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a:t>
            </a:r>
            <a:r>
              <a:rPr lang="en-US" altLang="zh-CN" dirty="0" smtClean="0"/>
              <a:t>target encoding</a:t>
            </a:r>
            <a:r>
              <a:rPr lang="zh-CN" altLang="en-US" dirty="0" smtClean="0"/>
              <a:t>的原理以及</a:t>
            </a:r>
            <a:r>
              <a:rPr lang="zh-CN" altLang="en-US" b="0" dirty="0" smtClean="0"/>
              <a:t>特征编码方法总结</a:t>
            </a:r>
            <a:r>
              <a:rPr lang="zh-CN" altLang="en-US" dirty="0" smtClean="0"/>
              <a:t>可以参考：</a:t>
            </a:r>
            <a:r>
              <a:rPr lang="en-US" altLang="zh-CN" dirty="0" smtClean="0"/>
              <a:t>https://zhuanlan.zhihu.com/p/67475635</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43</a:t>
            </a:fld>
            <a:endParaRPr lang="en-US"/>
          </a:p>
        </p:txBody>
      </p:sp>
    </p:spTree>
    <p:extLst>
      <p:ext uri="{BB962C8B-B14F-4D97-AF65-F5344CB8AC3E}">
        <p14:creationId xmlns:p14="http://schemas.microsoft.com/office/powerpoint/2010/main" val="17882586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关于在</a:t>
            </a:r>
            <a:r>
              <a:rPr lang="en-US" altLang="zh-CN" dirty="0" err="1" smtClean="0"/>
              <a:t>sklearn</a:t>
            </a:r>
            <a:r>
              <a:rPr lang="zh-CN" altLang="en-US" dirty="0" smtClean="0"/>
              <a:t>中把</a:t>
            </a:r>
            <a:r>
              <a:rPr lang="en-US" altLang="zh-CN" dirty="0" smtClean="0"/>
              <a:t>category</a:t>
            </a:r>
            <a:r>
              <a:rPr lang="zh-CN" altLang="en-US" dirty="0" smtClean="0"/>
              <a:t>特征变为</a:t>
            </a:r>
            <a:r>
              <a:rPr lang="en-US" altLang="zh-CN" dirty="0" smtClean="0"/>
              <a:t>hash</a:t>
            </a:r>
            <a:r>
              <a:rPr lang="zh-CN" altLang="en-US" dirty="0" smtClean="0"/>
              <a:t>向量的</a:t>
            </a:r>
            <a:r>
              <a:rPr lang="en-US" altLang="zh-CN" dirty="0" smtClean="0"/>
              <a:t>demo</a:t>
            </a:r>
            <a:r>
              <a:rPr lang="zh-CN" altLang="en-US" dirty="0" smtClean="0"/>
              <a:t>请参考：</a:t>
            </a:r>
            <a:r>
              <a:rPr lang="en-US" dirty="0" smtClean="0"/>
              <a:t>https://blog.myyellowroad.com/using-categorical-data-in-machine-learning-with-python-from-dummy-variables-to-deep-category-66041f734512</a:t>
            </a:r>
          </a:p>
          <a:p>
            <a:endParaRPr lang="en-US" dirty="0" smtClean="0"/>
          </a:p>
          <a:p>
            <a:r>
              <a:rPr lang="en-US" altLang="zh-CN" dirty="0" err="1" smtClean="0"/>
              <a:t>sklearn.feature_extraction.text.HashingVectorizer</a:t>
            </a:r>
            <a:r>
              <a:rPr lang="zh-CN" altLang="en-US" dirty="0" smtClean="0"/>
              <a:t>更多用在文本处理中，我们会定义一个特征</a:t>
            </a:r>
            <a:r>
              <a:rPr lang="en-US" altLang="zh-CN" dirty="0" smtClean="0"/>
              <a:t>Hash</a:t>
            </a:r>
            <a:r>
              <a:rPr lang="zh-CN" altLang="en-US" dirty="0" smtClean="0"/>
              <a:t>后对应的哈希表的大小，这个哈希表的维度会远远小于我们的词汇表的特征维度，因此可以看成是降维。具体的方法是，对应任意一个单词，我们会用</a:t>
            </a:r>
            <a:r>
              <a:rPr lang="en-US" altLang="zh-CN" dirty="0" smtClean="0"/>
              <a:t>Hash</a:t>
            </a:r>
            <a:r>
              <a:rPr lang="zh-CN" altLang="en-US" dirty="0" smtClean="0"/>
              <a:t>函数找到对应哈希表的位置，然后将该单词对应的在语料库中的词频统计值累加到该哈希表位置。但是上面的方法有一个问题，有可能两个原始单词的哈希后位置在一起导致词频累加特征值突然变大，为了解决这个问题，出现了</a:t>
            </a:r>
            <a:r>
              <a:rPr lang="en-US" altLang="zh-CN" dirty="0" smtClean="0"/>
              <a:t>hash Trick</a:t>
            </a:r>
            <a:r>
              <a:rPr lang="zh-CN" altLang="en-US" dirty="0" smtClean="0"/>
              <a:t>的变种</a:t>
            </a:r>
            <a:r>
              <a:rPr lang="en-US" altLang="zh-CN" dirty="0" smtClean="0"/>
              <a:t>signed hash trick</a:t>
            </a:r>
            <a:r>
              <a:rPr lang="zh-CN" altLang="en-US" dirty="0" smtClean="0"/>
              <a:t>，说白了就是带正负号的词频累加。详情参考：</a:t>
            </a:r>
            <a:r>
              <a:rPr lang="en-US" dirty="0" smtClean="0"/>
              <a:t>https://www.cnblogs.com/pinard/p/6688348.html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44</a:t>
            </a:fld>
            <a:endParaRPr lang="en-US"/>
          </a:p>
        </p:txBody>
      </p:sp>
    </p:spTree>
    <p:extLst>
      <p:ext uri="{BB962C8B-B14F-4D97-AF65-F5344CB8AC3E}">
        <p14:creationId xmlns:p14="http://schemas.microsoft.com/office/powerpoint/2010/main" val="4358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a:t>
            </a:fld>
            <a:endParaRPr lang="en-US"/>
          </a:p>
        </p:txBody>
      </p:sp>
    </p:spTree>
    <p:extLst>
      <p:ext uri="{BB962C8B-B14F-4D97-AF65-F5344CB8AC3E}">
        <p14:creationId xmlns:p14="http://schemas.microsoft.com/office/powerpoint/2010/main" val="37684390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a:t>
            </a:r>
            <a:r>
              <a:rPr lang="en-US" altLang="zh-CN" dirty="0" err="1" smtClean="0"/>
              <a:t>sklearn</a:t>
            </a:r>
            <a:r>
              <a:rPr lang="zh-CN" altLang="en-US" dirty="0" smtClean="0"/>
              <a:t>的</a:t>
            </a:r>
            <a:r>
              <a:rPr lang="en-US" altLang="zh-CN" dirty="0" smtClean="0"/>
              <a:t>category</a:t>
            </a:r>
            <a:r>
              <a:rPr lang="zh-CN" altLang="en-US" dirty="0" smtClean="0"/>
              <a:t>特征编码可以参考：</a:t>
            </a:r>
            <a:r>
              <a:rPr lang="en-US" altLang="zh-CN" dirty="0" smtClean="0"/>
              <a:t>https://www.rogoso.info/categorical-feature/</a:t>
            </a:r>
          </a:p>
          <a:p>
            <a:r>
              <a:rPr lang="zh-CN" altLang="en-US" dirty="0" smtClean="0"/>
              <a:t>这里有一个比较好的开源项目，封装了常见的各种编码方法</a:t>
            </a:r>
            <a:r>
              <a:rPr lang="en-US" altLang="zh-CN" dirty="0" smtClean="0"/>
              <a:t>: </a:t>
            </a:r>
            <a:r>
              <a:rPr lang="en-US" dirty="0" smtClean="0">
                <a:hlinkClick r:id="rId3"/>
              </a:rPr>
              <a:t>https://github.com/scikit-learn-contrib/categorical-encoding</a:t>
            </a:r>
            <a:endParaRPr lang="en-US" dirty="0" smtClean="0"/>
          </a:p>
          <a:p>
            <a:endParaRPr lang="en-US" dirty="0" smtClean="0"/>
          </a:p>
          <a:p>
            <a:r>
              <a:rPr lang="en-US" dirty="0" err="1" smtClean="0"/>
              <a:t>lightgbm.train</a:t>
            </a:r>
            <a:r>
              <a:rPr lang="en-US" dirty="0" smtClean="0"/>
              <a:t>(</a:t>
            </a:r>
            <a:r>
              <a:rPr lang="en-US" i="1" dirty="0" err="1" smtClean="0"/>
              <a:t>params</a:t>
            </a:r>
            <a:r>
              <a:rPr lang="en-US" dirty="0" smtClean="0"/>
              <a:t>, </a:t>
            </a:r>
            <a:r>
              <a:rPr lang="en-US" i="1" dirty="0" err="1" smtClean="0"/>
              <a:t>train_set</a:t>
            </a:r>
            <a:r>
              <a:rPr lang="en-US" dirty="0" smtClean="0"/>
              <a:t>, </a:t>
            </a:r>
            <a:r>
              <a:rPr lang="en-US" i="1" dirty="0" err="1" smtClean="0"/>
              <a:t>num_boost_round</a:t>
            </a:r>
            <a:r>
              <a:rPr lang="en-US" i="1" dirty="0" smtClean="0"/>
              <a:t>=100</a:t>
            </a:r>
            <a:r>
              <a:rPr lang="en-US" dirty="0" smtClean="0"/>
              <a:t>, </a:t>
            </a:r>
            <a:r>
              <a:rPr lang="en-US" i="1" dirty="0" err="1" smtClean="0"/>
              <a:t>valid_sets</a:t>
            </a:r>
            <a:r>
              <a:rPr lang="en-US" i="1" dirty="0" smtClean="0"/>
              <a:t>=None</a:t>
            </a:r>
            <a:r>
              <a:rPr lang="en-US" dirty="0" smtClean="0"/>
              <a:t>, </a:t>
            </a:r>
            <a:r>
              <a:rPr lang="en-US" i="1" dirty="0" err="1" smtClean="0"/>
              <a:t>valid_names</a:t>
            </a:r>
            <a:r>
              <a:rPr lang="en-US" i="1" dirty="0" smtClean="0"/>
              <a:t>=None</a:t>
            </a:r>
            <a:r>
              <a:rPr lang="en-US" dirty="0" smtClean="0"/>
              <a:t>, </a:t>
            </a:r>
            <a:r>
              <a:rPr lang="en-US" i="1" dirty="0" err="1" smtClean="0"/>
              <a:t>fobj</a:t>
            </a:r>
            <a:r>
              <a:rPr lang="en-US" i="1" dirty="0" smtClean="0"/>
              <a:t>=None</a:t>
            </a:r>
            <a:r>
              <a:rPr lang="en-US" dirty="0" smtClean="0"/>
              <a:t>, </a:t>
            </a:r>
            <a:r>
              <a:rPr lang="en-US" i="1" dirty="0" err="1" smtClean="0"/>
              <a:t>feval</a:t>
            </a:r>
            <a:r>
              <a:rPr lang="en-US" i="1" dirty="0" smtClean="0"/>
              <a:t>=None</a:t>
            </a:r>
            <a:r>
              <a:rPr lang="en-US" dirty="0" smtClean="0"/>
              <a:t>, </a:t>
            </a:r>
            <a:r>
              <a:rPr lang="en-US" i="1" dirty="0" err="1" smtClean="0"/>
              <a:t>init_model</a:t>
            </a:r>
            <a:r>
              <a:rPr lang="en-US" i="1" dirty="0" smtClean="0"/>
              <a:t>=None</a:t>
            </a:r>
            <a:r>
              <a:rPr lang="en-US" dirty="0" smtClean="0"/>
              <a:t>, </a:t>
            </a:r>
            <a:r>
              <a:rPr lang="en-US" i="1" dirty="0" err="1" smtClean="0"/>
              <a:t>feature_name</a:t>
            </a:r>
            <a:r>
              <a:rPr lang="en-US" i="1" dirty="0" smtClean="0"/>
              <a:t>='auto'</a:t>
            </a:r>
            <a:r>
              <a:rPr lang="en-US" dirty="0" smtClean="0"/>
              <a:t>, </a:t>
            </a:r>
            <a:r>
              <a:rPr lang="en-US" b="1" i="1" dirty="0" err="1" smtClean="0"/>
              <a:t>categorical_feature</a:t>
            </a:r>
            <a:r>
              <a:rPr lang="en-US" i="1" dirty="0" smtClean="0"/>
              <a:t>='auto'</a:t>
            </a:r>
            <a:r>
              <a:rPr lang="en-US" dirty="0" smtClean="0"/>
              <a:t>, </a:t>
            </a:r>
            <a:r>
              <a:rPr lang="en-US" i="1" dirty="0" err="1" smtClean="0"/>
              <a:t>early_stopping_rounds</a:t>
            </a:r>
            <a:r>
              <a:rPr lang="en-US" i="1" dirty="0" smtClean="0"/>
              <a:t>=None</a:t>
            </a:r>
            <a:r>
              <a:rPr lang="en-US" dirty="0" smtClean="0"/>
              <a:t>, </a:t>
            </a:r>
            <a:r>
              <a:rPr lang="en-US" i="1" dirty="0" err="1" smtClean="0"/>
              <a:t>evals_result</a:t>
            </a:r>
            <a:r>
              <a:rPr lang="en-US" i="1" dirty="0" smtClean="0"/>
              <a:t>=None</a:t>
            </a:r>
            <a:r>
              <a:rPr lang="en-US" dirty="0" smtClean="0"/>
              <a:t>, </a:t>
            </a:r>
            <a:r>
              <a:rPr lang="en-US" i="1" dirty="0" err="1" smtClean="0"/>
              <a:t>verbose_eval</a:t>
            </a:r>
            <a:r>
              <a:rPr lang="en-US" i="1" dirty="0" smtClean="0"/>
              <a:t>=True</a:t>
            </a:r>
            <a:r>
              <a:rPr lang="en-US" dirty="0" smtClean="0"/>
              <a:t>, </a:t>
            </a:r>
            <a:r>
              <a:rPr lang="en-US" i="1" dirty="0" err="1" smtClean="0"/>
              <a:t>learning_rates</a:t>
            </a:r>
            <a:r>
              <a:rPr lang="en-US" i="1" dirty="0" smtClean="0"/>
              <a:t>=None</a:t>
            </a:r>
            <a:r>
              <a:rPr lang="en-US" dirty="0" smtClean="0"/>
              <a:t>, </a:t>
            </a:r>
            <a:r>
              <a:rPr lang="en-US" i="1" dirty="0" err="1" smtClean="0"/>
              <a:t>keep_training_booster</a:t>
            </a:r>
            <a:r>
              <a:rPr lang="en-US" i="1" dirty="0" smtClean="0"/>
              <a:t>=False</a:t>
            </a:r>
            <a:r>
              <a:rPr lang="en-US" dirty="0" smtClean="0"/>
              <a:t>, </a:t>
            </a:r>
            <a:r>
              <a:rPr lang="en-US" i="1" dirty="0" smtClean="0"/>
              <a:t>callbacks=None</a:t>
            </a:r>
            <a:r>
              <a:rPr lang="en-US" dirty="0" smtClean="0"/>
              <a:t>)</a:t>
            </a:r>
          </a:p>
          <a:p>
            <a:endParaRPr lang="en-US" dirty="0" smtClean="0"/>
          </a:p>
          <a:p>
            <a:r>
              <a:rPr lang="en-US" altLang="zh-CN" dirty="0" smtClean="0"/>
              <a:t>Python</a:t>
            </a:r>
            <a:r>
              <a:rPr lang="zh-CN" altLang="en-US" dirty="0" smtClean="0"/>
              <a:t>的</a:t>
            </a:r>
            <a:r>
              <a:rPr lang="en-US" altLang="zh-CN" dirty="0" smtClean="0"/>
              <a:t>pandas</a:t>
            </a:r>
            <a:r>
              <a:rPr lang="zh-CN" altLang="en-US" dirty="0" smtClean="0"/>
              <a:t>库是支持</a:t>
            </a:r>
            <a:r>
              <a:rPr lang="en-US" altLang="zh-CN" dirty="0" smtClean="0"/>
              <a:t>category</a:t>
            </a:r>
            <a:r>
              <a:rPr lang="zh-CN" altLang="en-US" dirty="0" smtClean="0"/>
              <a:t>类型的，而且可以指定是有序的还是无序的，参考：</a:t>
            </a:r>
            <a:r>
              <a:rPr lang="en-US" altLang="zh-CN" dirty="0" smtClean="0"/>
              <a:t>https://pandas.pydata.org/pandas-docs/stable/user_guide/categorical.html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45</a:t>
            </a:fld>
            <a:endParaRPr lang="en-US"/>
          </a:p>
        </p:txBody>
      </p:sp>
    </p:spTree>
    <p:extLst>
      <p:ext uri="{BB962C8B-B14F-4D97-AF65-F5344CB8AC3E}">
        <p14:creationId xmlns:p14="http://schemas.microsoft.com/office/powerpoint/2010/main" val="22295351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46</a:t>
            </a:fld>
            <a:endParaRPr lang="en-US"/>
          </a:p>
        </p:txBody>
      </p:sp>
    </p:spTree>
    <p:extLst>
      <p:ext uri="{BB962C8B-B14F-4D97-AF65-F5344CB8AC3E}">
        <p14:creationId xmlns:p14="http://schemas.microsoft.com/office/powerpoint/2010/main" val="9929282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多值离散特征利用神经网络进行</a:t>
            </a:r>
            <a:r>
              <a:rPr lang="en-US" altLang="zh-CN" dirty="0" smtClean="0"/>
              <a:t>pooling</a:t>
            </a:r>
            <a:r>
              <a:rPr lang="zh-CN" altLang="en-US" dirty="0" smtClean="0"/>
              <a:t>参考：</a:t>
            </a:r>
            <a:r>
              <a:rPr lang="en-US" dirty="0" smtClean="0"/>
              <a:t>https://zhuanlan.zhihu.com/p/39439947</a:t>
            </a:r>
          </a:p>
          <a:p>
            <a:r>
              <a:rPr lang="zh-CN" altLang="en-US" dirty="0" smtClean="0"/>
              <a:t>基于</a:t>
            </a:r>
            <a:r>
              <a:rPr lang="en-US" altLang="zh-CN" dirty="0" err="1" smtClean="0"/>
              <a:t>tensorflow</a:t>
            </a:r>
            <a:r>
              <a:rPr lang="zh-CN" altLang="en-US" dirty="0" smtClean="0"/>
              <a:t>的多值离散特征</a:t>
            </a:r>
            <a:r>
              <a:rPr lang="en-US" altLang="zh-CN" dirty="0" smtClean="0"/>
              <a:t>embedding</a:t>
            </a:r>
            <a:r>
              <a:rPr lang="zh-CN" altLang="en-US" dirty="0" smtClean="0"/>
              <a:t>参考：</a:t>
            </a:r>
            <a:r>
              <a:rPr lang="en-US" altLang="zh-CN" dirty="0" smtClean="0"/>
              <a:t>https://blog.csdn.net/qq_35946969/article/details/89489185</a:t>
            </a:r>
            <a:r>
              <a:rPr lang="zh-CN" altLang="en-US" dirty="0" smtClean="0"/>
              <a:t>，这里只是计算已经</a:t>
            </a:r>
            <a:r>
              <a:rPr lang="en-US" altLang="zh-CN" dirty="0" smtClean="0"/>
              <a:t>pre-trained</a:t>
            </a:r>
            <a:r>
              <a:rPr lang="zh-CN" altLang="en-US" dirty="0" smtClean="0"/>
              <a:t>的单个枚举值的</a:t>
            </a:r>
            <a:r>
              <a:rPr lang="en-US" altLang="zh-CN" dirty="0" smtClean="0"/>
              <a:t>embedding</a:t>
            </a:r>
            <a:r>
              <a:rPr lang="zh-CN" altLang="en-US" dirty="0" smtClean="0"/>
              <a:t>向量如何利用</a:t>
            </a:r>
            <a:r>
              <a:rPr lang="en-US" altLang="zh-CN" dirty="0" err="1" smtClean="0"/>
              <a:t>tf</a:t>
            </a:r>
            <a:r>
              <a:rPr lang="zh-CN" altLang="en-US" dirty="0" smtClean="0"/>
              <a:t>的</a:t>
            </a:r>
            <a:r>
              <a:rPr lang="en-US" altLang="zh-CN" dirty="0" err="1" smtClean="0"/>
              <a:t>embedding_lookup_sparse</a:t>
            </a:r>
            <a:r>
              <a:rPr lang="en-US" altLang="zh-CN" dirty="0" smtClean="0"/>
              <a:t>() API</a:t>
            </a:r>
            <a:r>
              <a:rPr lang="zh-CN" altLang="en-US" dirty="0" smtClean="0"/>
              <a:t>来组装为多值离散特征的</a:t>
            </a:r>
            <a:r>
              <a:rPr lang="en-US" altLang="zh-CN" dirty="0" smtClean="0"/>
              <a:t>embedding</a:t>
            </a:r>
            <a:r>
              <a:rPr lang="zh-CN" altLang="en-US" dirty="0" smtClean="0"/>
              <a:t>向量。</a:t>
            </a:r>
            <a:endParaRPr lang="en-US" dirty="0" smtClean="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47</a:t>
            </a:fld>
            <a:endParaRPr lang="en-US"/>
          </a:p>
        </p:txBody>
      </p:sp>
    </p:spTree>
    <p:extLst>
      <p:ext uri="{BB962C8B-B14F-4D97-AF65-F5344CB8AC3E}">
        <p14:creationId xmlns:p14="http://schemas.microsoft.com/office/powerpoint/2010/main" val="4724703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关于特征变换，参考：</a:t>
            </a:r>
            <a:r>
              <a:rPr lang="en-US" altLang="zh-CN" dirty="0" smtClean="0"/>
              <a:t>https://www.zhihu.com/question/20455227</a:t>
            </a:r>
          </a:p>
          <a:p>
            <a:r>
              <a:rPr lang="zh-CN" altLang="en-US" dirty="0" smtClean="0"/>
              <a:t>在</a:t>
            </a:r>
            <a:r>
              <a:rPr lang="en-US" altLang="zh-CN" dirty="0" smtClean="0"/>
              <a:t>CNN</a:t>
            </a:r>
            <a:r>
              <a:rPr lang="zh-CN" altLang="en-US" dirty="0" smtClean="0"/>
              <a:t>中给图像做标准化参考：</a:t>
            </a:r>
            <a:r>
              <a:rPr lang="en-US" altLang="zh-CN" dirty="0" smtClean="0"/>
              <a:t>https://www.zhihu.com/question/30038463/answer/50491149</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48</a:t>
            </a:fld>
            <a:endParaRPr lang="en-US"/>
          </a:p>
        </p:txBody>
      </p:sp>
    </p:spTree>
    <p:extLst>
      <p:ext uri="{BB962C8B-B14F-4D97-AF65-F5344CB8AC3E}">
        <p14:creationId xmlns:p14="http://schemas.microsoft.com/office/powerpoint/2010/main" val="724688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比如线性回归模型，不考虑</a:t>
            </a:r>
            <a:r>
              <a:rPr lang="en-US" altLang="zh-CN" dirty="0" smtClean="0"/>
              <a:t>bias</a:t>
            </a:r>
            <a:r>
              <a:rPr lang="zh-CN" altLang="en-US" dirty="0" smtClean="0"/>
              <a:t>截距，只有</a:t>
            </a:r>
            <a:r>
              <a:rPr lang="en-US" altLang="zh-CN" dirty="0" smtClean="0"/>
              <a:t>2</a:t>
            </a:r>
            <a:r>
              <a:rPr lang="zh-CN" altLang="en-US" dirty="0" smtClean="0"/>
              <a:t>个特征</a:t>
            </a:r>
            <a:r>
              <a:rPr lang="en-US" altLang="zh-CN" dirty="0" smtClean="0"/>
              <a:t>x1</a:t>
            </a:r>
            <a:r>
              <a:rPr lang="zh-CN" altLang="en-US" dirty="0" smtClean="0"/>
              <a:t>和</a:t>
            </a:r>
            <a:r>
              <a:rPr lang="en-US" altLang="zh-CN" dirty="0" smtClean="0"/>
              <a:t>x2</a:t>
            </a:r>
            <a:r>
              <a:rPr lang="zh-CN" altLang="en-US" dirty="0" smtClean="0"/>
              <a:t>，训练时看到的</a:t>
            </a:r>
            <a:r>
              <a:rPr lang="en-US" altLang="zh-CN" dirty="0" smtClean="0"/>
              <a:t>x1</a:t>
            </a:r>
            <a:r>
              <a:rPr lang="zh-CN" altLang="en-US" dirty="0" smtClean="0"/>
              <a:t>的尺度变化范围是</a:t>
            </a:r>
            <a:r>
              <a:rPr lang="en-US" altLang="zh-CN" dirty="0" smtClean="0"/>
              <a:t>x2</a:t>
            </a:r>
            <a:r>
              <a:rPr lang="zh-CN" altLang="en-US" dirty="0" smtClean="0"/>
              <a:t>的</a:t>
            </a:r>
            <a:r>
              <a:rPr lang="en-US" altLang="zh-CN" dirty="0" smtClean="0"/>
              <a:t>100</a:t>
            </a:r>
            <a:r>
              <a:rPr lang="zh-CN" altLang="en-US" dirty="0" smtClean="0"/>
              <a:t>倍，</a:t>
            </a:r>
            <a:r>
              <a:rPr lang="en-US" altLang="zh-CN" dirty="0" smtClean="0"/>
              <a:t>x1</a:t>
            </a:r>
            <a:r>
              <a:rPr lang="zh-CN" altLang="en-US" dirty="0" smtClean="0"/>
              <a:t>的变化范围是</a:t>
            </a:r>
            <a:r>
              <a:rPr lang="en-US" altLang="zh-CN" dirty="0" smtClean="0"/>
              <a:t>1</a:t>
            </a:r>
            <a:r>
              <a:rPr lang="zh-CN" altLang="en-US" dirty="0" smtClean="0"/>
              <a:t>～</a:t>
            </a:r>
            <a:r>
              <a:rPr lang="en-US" altLang="zh-CN" dirty="0" smtClean="0"/>
              <a:t>100</a:t>
            </a:r>
            <a:r>
              <a:rPr lang="zh-CN" altLang="en-US" dirty="0" smtClean="0"/>
              <a:t>，</a:t>
            </a:r>
            <a:r>
              <a:rPr lang="en-US" altLang="zh-CN" dirty="0" smtClean="0"/>
              <a:t>x2</a:t>
            </a:r>
            <a:r>
              <a:rPr lang="zh-CN" altLang="en-US" dirty="0" smtClean="0"/>
              <a:t>是</a:t>
            </a:r>
            <a:r>
              <a:rPr lang="en-US" altLang="zh-CN" dirty="0" smtClean="0"/>
              <a:t>0</a:t>
            </a:r>
            <a:r>
              <a:rPr lang="zh-CN" altLang="en-US" dirty="0" smtClean="0"/>
              <a:t>～</a:t>
            </a:r>
            <a:r>
              <a:rPr lang="en-US" altLang="zh-CN" dirty="0" smtClean="0"/>
              <a:t>1</a:t>
            </a:r>
            <a:r>
              <a:rPr lang="zh-CN" altLang="en-US" dirty="0" smtClean="0"/>
              <a:t>，假设模型训练完得到的权重</a:t>
            </a:r>
            <a:r>
              <a:rPr lang="en-US" altLang="zh-CN" dirty="0" smtClean="0"/>
              <a:t>x1</a:t>
            </a:r>
            <a:r>
              <a:rPr lang="zh-CN" altLang="en-US" dirty="0" smtClean="0"/>
              <a:t>为</a:t>
            </a:r>
            <a:r>
              <a:rPr lang="en-US" altLang="zh-CN" dirty="0" smtClean="0"/>
              <a:t>0.001</a:t>
            </a:r>
            <a:r>
              <a:rPr lang="zh-CN" altLang="en-US" dirty="0" smtClean="0"/>
              <a:t>，</a:t>
            </a:r>
            <a:r>
              <a:rPr lang="en-US" altLang="zh-CN" dirty="0" smtClean="0"/>
              <a:t>x2</a:t>
            </a:r>
            <a:r>
              <a:rPr lang="zh-CN" altLang="en-US" dirty="0" smtClean="0"/>
              <a:t>为</a:t>
            </a:r>
            <a:r>
              <a:rPr lang="en-US" altLang="zh-CN" dirty="0" smtClean="0"/>
              <a:t>0.1</a:t>
            </a:r>
            <a:r>
              <a:rPr lang="zh-CN" altLang="en-US" dirty="0" smtClean="0"/>
              <a:t>，看起来特征</a:t>
            </a:r>
            <a:r>
              <a:rPr lang="en-US" altLang="zh-CN" dirty="0" smtClean="0"/>
              <a:t>x1</a:t>
            </a:r>
            <a:r>
              <a:rPr lang="zh-CN" altLang="en-US" dirty="0" smtClean="0"/>
              <a:t>得到了抑制。当前的模型的决策函数是：</a:t>
            </a:r>
            <a:endParaRPr lang="en-US" dirty="0" smtClean="0"/>
          </a:p>
          <a:p>
            <a:r>
              <a:rPr lang="en-US" dirty="0" smtClean="0"/>
              <a:t>y</a:t>
            </a:r>
            <a:r>
              <a:rPr lang="en-US" baseline="0" dirty="0" smtClean="0"/>
              <a:t> = 0.001</a:t>
            </a:r>
            <a:r>
              <a:rPr lang="zh-CN" altLang="en-US" baseline="0" dirty="0" smtClean="0"/>
              <a:t>*</a:t>
            </a:r>
            <a:r>
              <a:rPr lang="en-US" baseline="0" dirty="0" smtClean="0"/>
              <a:t>x1+0.1</a:t>
            </a:r>
            <a:r>
              <a:rPr lang="zh-CN" altLang="en-US" baseline="0" dirty="0" smtClean="0"/>
              <a:t>*</a:t>
            </a:r>
            <a:r>
              <a:rPr lang="en-US" baseline="0" dirty="0" smtClean="0"/>
              <a:t>x2</a:t>
            </a:r>
          </a:p>
          <a:p>
            <a:r>
              <a:rPr lang="zh-CN" altLang="en-US" baseline="0" dirty="0" smtClean="0"/>
              <a:t>这个时候来三个样本，</a:t>
            </a:r>
            <a:r>
              <a:rPr lang="en-US" altLang="zh-CN" baseline="0" dirty="0" smtClean="0"/>
              <a:t>{10</a:t>
            </a:r>
            <a:r>
              <a:rPr lang="zh-CN" altLang="en-US" baseline="0" dirty="0" smtClean="0"/>
              <a:t>，</a:t>
            </a:r>
            <a:r>
              <a:rPr lang="en-US" altLang="zh-CN" baseline="0" dirty="0" smtClean="0"/>
              <a:t>0.7}</a:t>
            </a:r>
            <a:r>
              <a:rPr lang="zh-CN" altLang="en-US" baseline="0" dirty="0" smtClean="0"/>
              <a:t>，</a:t>
            </a:r>
            <a:r>
              <a:rPr lang="en-US" altLang="zh-CN" baseline="0" dirty="0" smtClean="0"/>
              <a:t>{1000</a:t>
            </a:r>
            <a:r>
              <a:rPr lang="zh-CN" altLang="en-US" baseline="0" dirty="0" smtClean="0"/>
              <a:t>，</a:t>
            </a:r>
            <a:r>
              <a:rPr lang="en-US" altLang="zh-CN" baseline="0" dirty="0" smtClean="0"/>
              <a:t>0.7}</a:t>
            </a:r>
            <a:r>
              <a:rPr lang="zh-CN" altLang="en-US" baseline="0" dirty="0" smtClean="0"/>
              <a:t>，</a:t>
            </a:r>
            <a:r>
              <a:rPr lang="en-US" altLang="zh-CN" baseline="0" dirty="0" smtClean="0"/>
              <a:t>{10</a:t>
            </a:r>
            <a:r>
              <a:rPr lang="zh-CN" altLang="en-US" baseline="0" dirty="0" smtClean="0"/>
              <a:t>，</a:t>
            </a:r>
            <a:r>
              <a:rPr lang="en-US" altLang="zh-CN" baseline="0" dirty="0" smtClean="0"/>
              <a:t>10}.  </a:t>
            </a:r>
            <a:r>
              <a:rPr lang="zh-CN" altLang="en-US" baseline="0" dirty="0" smtClean="0"/>
              <a:t>为了尽量公平比较，这里都按照超过范围的</a:t>
            </a:r>
            <a:r>
              <a:rPr lang="en-US" altLang="zh-CN" baseline="0" dirty="0" smtClean="0"/>
              <a:t>10</a:t>
            </a:r>
            <a:r>
              <a:rPr lang="zh-CN" altLang="en-US" baseline="0" dirty="0" smtClean="0"/>
              <a:t>倍来取值。第一个样本是模型看到过的取值区间内的，第二个样本</a:t>
            </a:r>
            <a:r>
              <a:rPr lang="en-US" altLang="zh-CN" baseline="0" dirty="0" smtClean="0"/>
              <a:t>x2</a:t>
            </a:r>
            <a:r>
              <a:rPr lang="zh-CN" altLang="en-US" baseline="0" dirty="0" smtClean="0"/>
              <a:t>取值范围正常且</a:t>
            </a:r>
            <a:r>
              <a:rPr lang="en-US" altLang="zh-CN" baseline="0" dirty="0" smtClean="0"/>
              <a:t>x1</a:t>
            </a:r>
            <a:r>
              <a:rPr lang="zh-CN" altLang="en-US" baseline="0" dirty="0" smtClean="0"/>
              <a:t>取值</a:t>
            </a:r>
            <a:r>
              <a:rPr lang="en-US" altLang="zh-CN" baseline="0" dirty="0" smtClean="0"/>
              <a:t>1000</a:t>
            </a:r>
            <a:r>
              <a:rPr lang="zh-CN" altLang="en-US" baseline="0" dirty="0" smtClean="0"/>
              <a:t>超出了之前的</a:t>
            </a:r>
            <a:r>
              <a:rPr lang="en-US" altLang="zh-CN" baseline="0" dirty="0" smtClean="0"/>
              <a:t>1</a:t>
            </a:r>
            <a:r>
              <a:rPr lang="zh-CN" altLang="en-US" baseline="0" dirty="0" smtClean="0"/>
              <a:t>～</a:t>
            </a:r>
            <a:r>
              <a:rPr lang="en-US" altLang="zh-CN" baseline="0" dirty="0" smtClean="0"/>
              <a:t>100</a:t>
            </a:r>
            <a:r>
              <a:rPr lang="zh-CN" altLang="en-US" baseline="0" dirty="0" smtClean="0"/>
              <a:t>的范围，第三个样本</a:t>
            </a:r>
            <a:r>
              <a:rPr lang="en-US" altLang="zh-CN" baseline="0" dirty="0" smtClean="0"/>
              <a:t>x1</a:t>
            </a:r>
            <a:r>
              <a:rPr lang="zh-CN" altLang="en-US" baseline="0" dirty="0" smtClean="0"/>
              <a:t>取值范围正常且</a:t>
            </a:r>
            <a:r>
              <a:rPr lang="en-US" altLang="zh-CN" baseline="0" dirty="0" smtClean="0"/>
              <a:t>x2</a:t>
            </a:r>
            <a:r>
              <a:rPr lang="zh-CN" altLang="en-US" baseline="0" dirty="0" smtClean="0"/>
              <a:t>取值</a:t>
            </a:r>
            <a:r>
              <a:rPr lang="en-US" altLang="zh-CN" baseline="0" dirty="0" smtClean="0"/>
              <a:t>10</a:t>
            </a:r>
            <a:r>
              <a:rPr lang="zh-CN" altLang="en-US" baseline="0" dirty="0" smtClean="0"/>
              <a:t>超出了之前的范围</a:t>
            </a:r>
            <a:r>
              <a:rPr lang="en-US" altLang="zh-CN" baseline="0" dirty="0" smtClean="0"/>
              <a:t>0</a:t>
            </a:r>
            <a:r>
              <a:rPr lang="zh-CN" altLang="en-US" baseline="0" dirty="0" smtClean="0"/>
              <a:t>～</a:t>
            </a:r>
            <a:r>
              <a:rPr lang="en-US" altLang="zh-CN" baseline="0" dirty="0" smtClean="0"/>
              <a:t>1</a:t>
            </a:r>
            <a:r>
              <a:rPr lang="zh-CN" altLang="en-US" baseline="0" dirty="0" smtClean="0"/>
              <a:t>。我们来计算一下这三个样本的</a:t>
            </a:r>
            <a:r>
              <a:rPr lang="en-US" altLang="zh-CN" baseline="0" dirty="0" smtClean="0"/>
              <a:t>y</a:t>
            </a:r>
            <a:r>
              <a:rPr lang="zh-CN" altLang="en-US" baseline="0" dirty="0" smtClean="0"/>
              <a:t>以及他们的相对变化。</a:t>
            </a:r>
            <a:endParaRPr lang="en-US" altLang="zh-CN" baseline="0" dirty="0" smtClean="0"/>
          </a:p>
          <a:p>
            <a:r>
              <a:rPr lang="zh-CN" altLang="en-US" baseline="0" dirty="0" smtClean="0"/>
              <a:t>第一个样本</a:t>
            </a:r>
            <a:r>
              <a:rPr lang="en-US" altLang="zh-CN" baseline="0" dirty="0" smtClean="0"/>
              <a:t>{10</a:t>
            </a:r>
            <a:r>
              <a:rPr lang="zh-CN" altLang="en-US" baseline="0" dirty="0" smtClean="0"/>
              <a:t>，</a:t>
            </a:r>
            <a:r>
              <a:rPr lang="en-US" altLang="zh-CN" baseline="0" dirty="0" smtClean="0"/>
              <a:t>0.7}</a:t>
            </a:r>
            <a:r>
              <a:rPr lang="zh-CN" altLang="en-US" baseline="0" dirty="0" smtClean="0"/>
              <a:t>对应的</a:t>
            </a:r>
            <a:r>
              <a:rPr lang="en-US" altLang="zh-CN" baseline="0" dirty="0" smtClean="0"/>
              <a:t>y</a:t>
            </a:r>
            <a:r>
              <a:rPr lang="zh-CN" altLang="en-US" baseline="0" dirty="0" smtClean="0"/>
              <a:t>值为</a:t>
            </a:r>
            <a:r>
              <a:rPr lang="en-US" altLang="zh-CN" baseline="0" dirty="0" smtClean="0"/>
              <a:t>0.08</a:t>
            </a:r>
            <a:r>
              <a:rPr lang="zh-CN" altLang="en-US" baseline="0" dirty="0" smtClean="0"/>
              <a:t>，第二个样本</a:t>
            </a:r>
            <a:r>
              <a:rPr lang="en-US" altLang="zh-CN" baseline="0" dirty="0" smtClean="0"/>
              <a:t>{1000</a:t>
            </a:r>
            <a:r>
              <a:rPr lang="zh-CN" altLang="en-US" baseline="0" dirty="0" smtClean="0"/>
              <a:t>，</a:t>
            </a:r>
            <a:r>
              <a:rPr lang="en-US" altLang="zh-CN" baseline="0" dirty="0" smtClean="0"/>
              <a:t>0.7}</a:t>
            </a:r>
            <a:r>
              <a:rPr lang="zh-CN" altLang="en-US" baseline="0" dirty="0" smtClean="0"/>
              <a:t>对应的</a:t>
            </a:r>
            <a:r>
              <a:rPr lang="en-US" altLang="zh-CN" baseline="0" dirty="0" smtClean="0"/>
              <a:t>y</a:t>
            </a:r>
            <a:r>
              <a:rPr lang="zh-CN" altLang="en-US" baseline="0" dirty="0" smtClean="0"/>
              <a:t>值为</a:t>
            </a:r>
            <a:r>
              <a:rPr lang="en-US" altLang="zh-CN" baseline="0" dirty="0" smtClean="0"/>
              <a:t>1.07</a:t>
            </a:r>
            <a:r>
              <a:rPr lang="zh-CN" altLang="en-US" baseline="0" dirty="0" smtClean="0"/>
              <a:t>，第三个样本</a:t>
            </a:r>
            <a:r>
              <a:rPr lang="en-US" altLang="zh-CN" baseline="0" dirty="0" smtClean="0"/>
              <a:t>{10</a:t>
            </a:r>
            <a:r>
              <a:rPr lang="zh-CN" altLang="en-US" baseline="0" dirty="0" smtClean="0"/>
              <a:t>，</a:t>
            </a:r>
            <a:r>
              <a:rPr lang="en-US" altLang="zh-CN" baseline="0" dirty="0" smtClean="0"/>
              <a:t>10}</a:t>
            </a:r>
            <a:r>
              <a:rPr lang="zh-CN" altLang="en-US" baseline="0" dirty="0" smtClean="0"/>
              <a:t>对应的</a:t>
            </a:r>
            <a:r>
              <a:rPr lang="en-US" altLang="zh-CN" baseline="0" dirty="0" smtClean="0"/>
              <a:t>y</a:t>
            </a:r>
            <a:r>
              <a:rPr lang="zh-CN" altLang="en-US" baseline="0" dirty="0" smtClean="0"/>
              <a:t>值为</a:t>
            </a:r>
            <a:r>
              <a:rPr lang="en-US" altLang="zh-CN" baseline="0" dirty="0" smtClean="0"/>
              <a:t>1.01.  </a:t>
            </a:r>
            <a:r>
              <a:rPr lang="zh-CN" altLang="en-US" baseline="0" dirty="0" smtClean="0"/>
              <a:t>相对于第一个样本，显然第三个的变化要小一些。</a:t>
            </a:r>
            <a:endParaRPr lang="en-US" altLang="zh-CN" baseline="0" dirty="0" smtClean="0"/>
          </a:p>
          <a:p>
            <a:endParaRPr lang="en-US" altLang="zh-CN" baseline="0" dirty="0" smtClean="0"/>
          </a:p>
          <a:p>
            <a:r>
              <a:rPr lang="zh-CN" altLang="en-US" baseline="0" dirty="0" smtClean="0"/>
              <a:t>如果把</a:t>
            </a:r>
            <a:r>
              <a:rPr lang="en-US" altLang="zh-CN" baseline="0" dirty="0" smtClean="0"/>
              <a:t>x1</a:t>
            </a:r>
            <a:r>
              <a:rPr lang="zh-CN" altLang="en-US" baseline="0" dirty="0" smtClean="0"/>
              <a:t>和</a:t>
            </a:r>
            <a:r>
              <a:rPr lang="en-US" altLang="zh-CN" baseline="0" dirty="0" smtClean="0"/>
              <a:t>x2</a:t>
            </a:r>
            <a:r>
              <a:rPr lang="zh-CN" altLang="en-US" baseline="0" dirty="0" smtClean="0"/>
              <a:t>都缩放到</a:t>
            </a:r>
            <a:r>
              <a:rPr lang="en-US" altLang="zh-CN" baseline="0" dirty="0" smtClean="0"/>
              <a:t>0</a:t>
            </a:r>
            <a:r>
              <a:rPr lang="zh-CN" altLang="en-US" baseline="0" dirty="0" smtClean="0"/>
              <a:t>～</a:t>
            </a:r>
            <a:r>
              <a:rPr lang="en-US" altLang="zh-CN" baseline="0" dirty="0" smtClean="0"/>
              <a:t>1</a:t>
            </a:r>
            <a:r>
              <a:rPr lang="zh-CN" altLang="en-US" baseline="0" dirty="0" smtClean="0"/>
              <a:t>范围，训练完的模型的决策函数可能是这样：</a:t>
            </a:r>
            <a:endParaRPr lang="en-US" altLang="zh-CN" baseline="0" dirty="0" smtClean="0"/>
          </a:p>
          <a:p>
            <a:r>
              <a:rPr lang="en-US" altLang="zh-CN" baseline="0" dirty="0" smtClean="0"/>
              <a:t>Y =0.4</a:t>
            </a:r>
            <a:r>
              <a:rPr lang="zh-CN" altLang="en-US" baseline="0" dirty="0" smtClean="0"/>
              <a:t>*</a:t>
            </a:r>
            <a:r>
              <a:rPr lang="en-US" altLang="zh-CN" baseline="0" dirty="0" smtClean="0"/>
              <a:t>x1+0.5</a:t>
            </a:r>
            <a:r>
              <a:rPr lang="zh-CN" altLang="en-US" baseline="0" dirty="0" smtClean="0"/>
              <a:t>*</a:t>
            </a:r>
            <a:r>
              <a:rPr lang="en-US" altLang="zh-CN" baseline="0" dirty="0" smtClean="0"/>
              <a:t>x2</a:t>
            </a:r>
          </a:p>
          <a:p>
            <a:r>
              <a:rPr lang="zh-CN" altLang="en-US" baseline="0" dirty="0" smtClean="0"/>
              <a:t>对于上面同样的测试样本，在送入模型前需要把</a:t>
            </a:r>
            <a:r>
              <a:rPr lang="en-US" altLang="zh-CN" baseline="0" dirty="0" smtClean="0"/>
              <a:t>x1</a:t>
            </a:r>
            <a:r>
              <a:rPr lang="zh-CN" altLang="en-US" baseline="0" dirty="0" smtClean="0"/>
              <a:t>和</a:t>
            </a:r>
            <a:r>
              <a:rPr lang="en-US" altLang="zh-CN" baseline="0" dirty="0" smtClean="0"/>
              <a:t>x2</a:t>
            </a:r>
            <a:r>
              <a:rPr lang="zh-CN" altLang="en-US" baseline="0" dirty="0" smtClean="0"/>
              <a:t>都缩放到</a:t>
            </a:r>
            <a:r>
              <a:rPr lang="en-US" altLang="zh-CN" baseline="0" dirty="0" smtClean="0"/>
              <a:t>0</a:t>
            </a:r>
            <a:r>
              <a:rPr lang="zh-CN" altLang="en-US" baseline="0" dirty="0" smtClean="0"/>
              <a:t>～</a:t>
            </a:r>
            <a:r>
              <a:rPr lang="en-US" altLang="zh-CN" baseline="0" dirty="0" smtClean="0"/>
              <a:t>1</a:t>
            </a:r>
            <a:r>
              <a:rPr lang="zh-CN" altLang="en-US" baseline="0" dirty="0" smtClean="0"/>
              <a:t>，然后进行预测，预测的值的范围一定是</a:t>
            </a:r>
            <a:r>
              <a:rPr lang="en-US" altLang="zh-CN" baseline="0" dirty="0" smtClean="0"/>
              <a:t>0</a:t>
            </a:r>
            <a:r>
              <a:rPr lang="zh-CN" altLang="en-US" baseline="0" dirty="0" smtClean="0"/>
              <a:t>到</a:t>
            </a:r>
            <a:r>
              <a:rPr lang="en-US" altLang="zh-CN" baseline="0" dirty="0" smtClean="0"/>
              <a:t>0.9</a:t>
            </a:r>
            <a:r>
              <a:rPr lang="zh-CN" altLang="en-US" baseline="0" dirty="0" smtClean="0"/>
              <a:t>之内。也就是说模型的预测的范围是确定的，而不像上面没有做特征</a:t>
            </a:r>
            <a:r>
              <a:rPr lang="en-US" altLang="zh-CN" baseline="0" dirty="0" smtClean="0"/>
              <a:t>scaling</a:t>
            </a:r>
            <a:r>
              <a:rPr lang="zh-CN" altLang="en-US" baseline="0" dirty="0" smtClean="0"/>
              <a:t>的情况下，预测值的范围是不确定的。</a:t>
            </a:r>
            <a:endParaRPr lang="en-US" altLang="zh-CN" baseline="0" dirty="0" smtClean="0"/>
          </a:p>
          <a:p>
            <a:r>
              <a:rPr lang="zh-CN" altLang="en-US" b="1" baseline="0" dirty="0" smtClean="0"/>
              <a:t>当然这里举的例子是说预测样本的特征范围与训练集中的不一样了，这里只是为了说明不做特征缩放，只是指望模型训练能把特征尺度大的抑制是不靠谱的。当然好的做法是当测试集和训练集的特征分布不一样了，这个时候应该重新收集数据并重新做特征</a:t>
            </a:r>
            <a:r>
              <a:rPr lang="en-US" altLang="zh-CN" b="1" baseline="0" dirty="0" smtClean="0"/>
              <a:t>scaling</a:t>
            </a:r>
            <a:r>
              <a:rPr lang="zh-CN" altLang="en-US" b="1" baseline="0" dirty="0" smtClean="0"/>
              <a:t>并训练。</a:t>
            </a:r>
            <a:endParaRPr lang="en-US" altLang="zh-CN" b="1" baseline="0" dirty="0" smtClean="0"/>
          </a:p>
        </p:txBody>
      </p:sp>
      <p:sp>
        <p:nvSpPr>
          <p:cNvPr id="4" name="Slide Number Placeholder 3"/>
          <p:cNvSpPr>
            <a:spLocks noGrp="1"/>
          </p:cNvSpPr>
          <p:nvPr>
            <p:ph type="sldNum" sz="quarter" idx="10"/>
          </p:nvPr>
        </p:nvSpPr>
        <p:spPr/>
        <p:txBody>
          <a:bodyPr/>
          <a:lstStyle/>
          <a:p>
            <a:fld id="{55BA06E0-547C-41EB-B4A4-6FD9E8DAE72F}" type="slidenum">
              <a:rPr lang="en-US" smtClean="0"/>
              <a:t>50</a:t>
            </a:fld>
            <a:endParaRPr lang="en-US"/>
          </a:p>
        </p:txBody>
      </p:sp>
    </p:spTree>
    <p:extLst>
      <p:ext uri="{BB962C8B-B14F-4D97-AF65-F5344CB8AC3E}">
        <p14:creationId xmlns:p14="http://schemas.microsoft.com/office/powerpoint/2010/main" val="5371209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关于是否需要对训练的样本进行</a:t>
            </a:r>
            <a:r>
              <a:rPr lang="en-US" altLang="zh-CN" dirty="0" smtClean="0"/>
              <a:t>standardization</a:t>
            </a:r>
            <a:r>
              <a:rPr lang="zh-CN" altLang="en-US" dirty="0" smtClean="0"/>
              <a:t>（包括对特征，</a:t>
            </a:r>
            <a:r>
              <a:rPr lang="en-US" altLang="zh-CN" dirty="0" smtClean="0"/>
              <a:t>target</a:t>
            </a:r>
            <a:r>
              <a:rPr lang="zh-CN" altLang="en-US" dirty="0" smtClean="0"/>
              <a:t>变量，整个样本本身进行的规范化）可以参考：</a:t>
            </a:r>
            <a:r>
              <a:rPr lang="en-US" altLang="zh-CN" dirty="0" smtClean="0"/>
              <a:t>http://www.faqs.org/faqs/ai-faq/neural-nets/part2/section-16.html</a:t>
            </a:r>
            <a:endParaRPr lang="en-US" dirty="0" smtClean="0"/>
          </a:p>
          <a:p>
            <a:pPr lvl="0"/>
            <a:endParaRPr lang="en-US" altLang="zh-CN" sz="1200" kern="1200" dirty="0" smtClean="0">
              <a:solidFill>
                <a:schemeClr val="tx1"/>
              </a:solidFill>
              <a:effectLst/>
              <a:latin typeface="+mn-lt"/>
              <a:ea typeface="+mn-ea"/>
              <a:cs typeface="+mn-cs"/>
            </a:endParaRPr>
          </a:p>
          <a:p>
            <a:pPr lvl="0"/>
            <a:endParaRPr lang="en-US" altLang="zh-CN" sz="12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百分位数概念：</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　　第</a:t>
            </a:r>
            <a:r>
              <a:rPr lang="en-US" sz="1200" kern="1200" dirty="0" smtClean="0">
                <a:solidFill>
                  <a:schemeClr val="tx1"/>
                </a:solidFill>
                <a:effectLst/>
                <a:latin typeface="+mn-lt"/>
                <a:ea typeface="+mn-ea"/>
                <a:cs typeface="+mn-cs"/>
              </a:rPr>
              <a:t>p</a:t>
            </a:r>
            <a:r>
              <a:rPr lang="zh-CN" altLang="en-US" sz="1200" kern="1200" dirty="0" smtClean="0">
                <a:solidFill>
                  <a:schemeClr val="tx1"/>
                </a:solidFill>
                <a:effectLst/>
                <a:latin typeface="+mn-lt"/>
                <a:ea typeface="+mn-ea"/>
                <a:cs typeface="+mn-cs"/>
              </a:rPr>
              <a:t>百分位数是这样一个值，它使得至少有</a:t>
            </a:r>
            <a:r>
              <a:rPr lang="en-US" sz="1200" kern="1200" dirty="0" smtClean="0">
                <a:solidFill>
                  <a:schemeClr val="tx1"/>
                </a:solidFill>
                <a:effectLst/>
                <a:latin typeface="+mn-lt"/>
                <a:ea typeface="+mn-ea"/>
                <a:cs typeface="+mn-cs"/>
              </a:rPr>
              <a:t>p</a:t>
            </a:r>
            <a:r>
              <a:rPr lang="zh-CN" altLang="en-US" sz="1200" kern="1200" dirty="0" smtClean="0">
                <a:solidFill>
                  <a:schemeClr val="tx1"/>
                </a:solidFill>
                <a:effectLst/>
                <a:latin typeface="+mn-lt"/>
                <a:ea typeface="+mn-ea"/>
                <a:cs typeface="+mn-cs"/>
              </a:rPr>
              <a:t>％的数据项小于或等于这个值，且至少有</a:t>
            </a:r>
            <a:r>
              <a:rPr lang="en-US" sz="1200" kern="1200" dirty="0" smtClean="0">
                <a:solidFill>
                  <a:schemeClr val="tx1"/>
                </a:solidFill>
                <a:effectLst/>
                <a:latin typeface="+mn-lt"/>
                <a:ea typeface="+mn-ea"/>
                <a:cs typeface="+mn-cs"/>
              </a:rPr>
              <a:t>(100</a:t>
            </a:r>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p)</a:t>
            </a:r>
            <a:r>
              <a:rPr lang="zh-CN" altLang="en-US" sz="1200" kern="1200" dirty="0" smtClean="0">
                <a:solidFill>
                  <a:schemeClr val="tx1"/>
                </a:solidFill>
                <a:effectLst/>
                <a:latin typeface="+mn-lt"/>
                <a:ea typeface="+mn-ea"/>
                <a:cs typeface="+mn-cs"/>
              </a:rPr>
              <a:t>％的数据项大于或等于这个值。</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zh-CN" altLang="en-US" sz="1200" kern="1200" dirty="0" smtClean="0">
                <a:solidFill>
                  <a:schemeClr val="tx1"/>
                </a:solidFill>
                <a:effectLst/>
                <a:latin typeface="+mn-lt"/>
                <a:ea typeface="+mn-ea"/>
                <a:cs typeface="+mn-cs"/>
              </a:rPr>
              <a:t>计算第</a:t>
            </a:r>
            <a:r>
              <a:rPr lang="en-US" sz="1200" kern="1200" dirty="0" smtClean="0">
                <a:solidFill>
                  <a:schemeClr val="tx1"/>
                </a:solidFill>
                <a:effectLst/>
                <a:latin typeface="+mn-lt"/>
                <a:ea typeface="+mn-ea"/>
                <a:cs typeface="+mn-cs"/>
              </a:rPr>
              <a:t>p</a:t>
            </a:r>
            <a:r>
              <a:rPr lang="zh-CN" altLang="en-US" sz="1200" kern="1200" dirty="0" smtClean="0">
                <a:solidFill>
                  <a:schemeClr val="tx1"/>
                </a:solidFill>
                <a:effectLst/>
                <a:latin typeface="+mn-lt"/>
                <a:ea typeface="+mn-ea"/>
                <a:cs typeface="+mn-cs"/>
              </a:rPr>
              <a:t>百分位数的步骤：</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　　第</a:t>
            </a:r>
            <a:r>
              <a:rPr lang="en-US"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步：以递增顺序排列原始数据（即从小到大排列）。</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　　第</a:t>
            </a:r>
            <a:r>
              <a:rPr lang="en-US"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步：计算指数</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=np%</a:t>
            </a:r>
          </a:p>
          <a:p>
            <a:r>
              <a:rPr lang="zh-CN" altLang="en-US" sz="1200" kern="1200" dirty="0" smtClean="0">
                <a:solidFill>
                  <a:schemeClr val="tx1"/>
                </a:solidFill>
                <a:effectLst/>
                <a:latin typeface="+mn-lt"/>
                <a:ea typeface="+mn-ea"/>
                <a:cs typeface="+mn-cs"/>
              </a:rPr>
              <a:t>　　第</a:t>
            </a:r>
            <a:r>
              <a:rPr lang="en-US"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步：</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a:t>
            </a:r>
            <a:r>
              <a:rPr lang="zh-CN" altLang="en-US" sz="1200" kern="1200" dirty="0" smtClean="0">
                <a:solidFill>
                  <a:schemeClr val="tx1"/>
                </a:solidFill>
                <a:effectLst/>
                <a:latin typeface="+mn-lt"/>
                <a:ea typeface="+mn-ea"/>
                <a:cs typeface="+mn-cs"/>
              </a:rPr>
              <a:t>）若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不是整数，将</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向上取整。大于</a:t>
            </a:r>
            <a:r>
              <a:rPr lang="en-US" sz="1200" kern="1200" dirty="0" err="1" smtClean="0">
                <a:solidFill>
                  <a:schemeClr val="tx1"/>
                </a:solidFill>
                <a:effectLst/>
                <a:latin typeface="+mn-lt"/>
                <a:ea typeface="+mn-ea"/>
                <a:cs typeface="+mn-cs"/>
              </a:rPr>
              <a:t>i</a:t>
            </a:r>
            <a:r>
              <a:rPr lang="zh-CN" altLang="en-US" sz="1200" kern="1200" dirty="0" smtClean="0">
                <a:solidFill>
                  <a:schemeClr val="tx1"/>
                </a:solidFill>
                <a:effectLst/>
                <a:latin typeface="+mn-lt"/>
                <a:ea typeface="+mn-ea"/>
                <a:cs typeface="+mn-cs"/>
              </a:rPr>
              <a:t>的毗邻整数即为第</a:t>
            </a:r>
            <a:r>
              <a:rPr lang="en-US" sz="1200" kern="1200" dirty="0" smtClean="0">
                <a:solidFill>
                  <a:schemeClr val="tx1"/>
                </a:solidFill>
                <a:effectLst/>
                <a:latin typeface="+mn-lt"/>
                <a:ea typeface="+mn-ea"/>
                <a:cs typeface="+mn-cs"/>
              </a:rPr>
              <a:t>p</a:t>
            </a:r>
            <a:r>
              <a:rPr lang="zh-CN" altLang="en-US" sz="1200" kern="1200" dirty="0" smtClean="0">
                <a:solidFill>
                  <a:schemeClr val="tx1"/>
                </a:solidFill>
                <a:effectLst/>
                <a:latin typeface="+mn-lt"/>
                <a:ea typeface="+mn-ea"/>
                <a:cs typeface="+mn-cs"/>
              </a:rPr>
              <a:t>百分位数的位置。</a:t>
            </a:r>
            <a:endParaRPr lang="en-US" altLang="zh-CN" sz="1200" kern="120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若</a:t>
            </a:r>
            <a:r>
              <a:rPr lang="en-US" sz="1200" kern="1200" dirty="0" err="1" smtClean="0">
                <a:solidFill>
                  <a:schemeClr val="tx1"/>
                </a:solidFill>
                <a:effectLst/>
                <a:latin typeface="+mn-lt"/>
                <a:ea typeface="+mn-ea"/>
                <a:cs typeface="+mn-cs"/>
              </a:rPr>
              <a:t>i</a:t>
            </a:r>
            <a:r>
              <a:rPr lang="zh-CN" altLang="en-US" sz="1200" kern="1200" dirty="0" smtClean="0">
                <a:solidFill>
                  <a:schemeClr val="tx1"/>
                </a:solidFill>
                <a:effectLst/>
                <a:latin typeface="+mn-lt"/>
                <a:ea typeface="+mn-ea"/>
                <a:cs typeface="+mn-cs"/>
              </a:rPr>
              <a:t>是整数，则第</a:t>
            </a:r>
            <a:r>
              <a:rPr lang="en-US" sz="1200" kern="1200" dirty="0" smtClean="0">
                <a:solidFill>
                  <a:schemeClr val="tx1"/>
                </a:solidFill>
                <a:effectLst/>
                <a:latin typeface="+mn-lt"/>
                <a:ea typeface="+mn-ea"/>
                <a:cs typeface="+mn-cs"/>
              </a:rPr>
              <a:t>p</a:t>
            </a:r>
            <a:r>
              <a:rPr lang="zh-CN" altLang="en-US" sz="1200" kern="1200" dirty="0" smtClean="0">
                <a:solidFill>
                  <a:schemeClr val="tx1"/>
                </a:solidFill>
                <a:effectLst/>
                <a:latin typeface="+mn-lt"/>
                <a:ea typeface="+mn-ea"/>
                <a:cs typeface="+mn-cs"/>
              </a:rPr>
              <a:t>百分位数是第</a:t>
            </a:r>
            <a:r>
              <a:rPr lang="en-US" sz="1200" kern="1200" dirty="0" err="1" smtClean="0">
                <a:solidFill>
                  <a:schemeClr val="tx1"/>
                </a:solidFill>
                <a:effectLst/>
                <a:latin typeface="+mn-lt"/>
                <a:ea typeface="+mn-ea"/>
                <a:cs typeface="+mn-cs"/>
              </a:rPr>
              <a:t>i</a:t>
            </a:r>
            <a:r>
              <a:rPr lang="zh-CN" altLang="en-US" sz="1200" kern="1200" dirty="0" smtClean="0">
                <a:solidFill>
                  <a:schemeClr val="tx1"/>
                </a:solidFill>
                <a:effectLst/>
                <a:latin typeface="+mn-lt"/>
                <a:ea typeface="+mn-ea"/>
                <a:cs typeface="+mn-cs"/>
              </a:rPr>
              <a:t>项与第（</a:t>
            </a:r>
            <a:r>
              <a:rPr lang="en-US" sz="1200" kern="1200" dirty="0" err="1" smtClean="0">
                <a:solidFill>
                  <a:schemeClr val="tx1"/>
                </a:solidFill>
                <a:effectLst/>
                <a:latin typeface="+mn-lt"/>
                <a:ea typeface="+mn-ea"/>
                <a:cs typeface="+mn-cs"/>
              </a:rPr>
              <a:t>i</a:t>
            </a:r>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l</a:t>
            </a:r>
            <a:r>
              <a:rPr lang="zh-CN" altLang="en-US" sz="1200" kern="1200" dirty="0" smtClean="0">
                <a:solidFill>
                  <a:schemeClr val="tx1"/>
                </a:solidFill>
                <a:effectLst/>
                <a:latin typeface="+mn-lt"/>
                <a:ea typeface="+mn-ea"/>
                <a:cs typeface="+mn-cs"/>
              </a:rPr>
              <a:t>）项数据的平均值。</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四分位数：将所有数值按大小顺序排列并分成四等份，处于三个分割点位置的得分就是四分位数。最小的四分位数称为下四分位数，所有数值中，有四分之一小于下四分位数，四分之三大于下四分位数。中点位置的四分位数就是中位数。最大的四分位数称为上四分位数，所有数值中，有四分之三小于上四分位数，四分之一大于上四分位数。也有叫第</a:t>
            </a:r>
            <a:r>
              <a:rPr lang="en-US" sz="1200" kern="1200" dirty="0" smtClean="0">
                <a:solidFill>
                  <a:schemeClr val="tx1"/>
                </a:solidFill>
                <a:effectLst/>
                <a:latin typeface="+mn-lt"/>
                <a:ea typeface="+mn-ea"/>
                <a:cs typeface="+mn-cs"/>
              </a:rPr>
              <a:t>25</a:t>
            </a:r>
            <a:r>
              <a:rPr lang="zh-CN" altLang="en-US" sz="1200" kern="1200" dirty="0" smtClean="0">
                <a:solidFill>
                  <a:schemeClr val="tx1"/>
                </a:solidFill>
                <a:effectLst/>
                <a:latin typeface="+mn-lt"/>
                <a:ea typeface="+mn-ea"/>
                <a:cs typeface="+mn-cs"/>
              </a:rPr>
              <a:t>百分位数、第</a:t>
            </a:r>
            <a:r>
              <a:rPr lang="en-US" sz="1200" kern="1200" dirty="0" smtClean="0">
                <a:solidFill>
                  <a:schemeClr val="tx1"/>
                </a:solidFill>
                <a:effectLst/>
                <a:latin typeface="+mn-lt"/>
                <a:ea typeface="+mn-ea"/>
                <a:cs typeface="+mn-cs"/>
              </a:rPr>
              <a:t>75</a:t>
            </a:r>
            <a:r>
              <a:rPr lang="zh-CN" altLang="en-US" sz="1200" kern="1200" dirty="0" smtClean="0">
                <a:solidFill>
                  <a:schemeClr val="tx1"/>
                </a:solidFill>
                <a:effectLst/>
                <a:latin typeface="+mn-lt"/>
                <a:ea typeface="+mn-ea"/>
                <a:cs typeface="+mn-cs"/>
              </a:rPr>
              <a:t>百分位数的。</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51</a:t>
            </a:fld>
            <a:endParaRPr lang="en-US"/>
          </a:p>
        </p:txBody>
      </p:sp>
    </p:spTree>
    <p:extLst>
      <p:ext uri="{BB962C8B-B14F-4D97-AF65-F5344CB8AC3E}">
        <p14:creationId xmlns:p14="http://schemas.microsoft.com/office/powerpoint/2010/main" val="41177134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p-</a:t>
            </a:r>
            <a:r>
              <a:rPr lang="zh-CN" altLang="en-US" dirty="0" smtClean="0"/>
              <a:t>范数正则化： 该方法主要应用于文本分类，可以参考</a:t>
            </a:r>
            <a:r>
              <a:rPr lang="en-US" altLang="zh-CN" dirty="0" smtClean="0">
                <a:hlinkClick r:id="rId3"/>
              </a:rPr>
              <a:t>https://scikit-learn.org/stable/modules/preprocessing.html</a:t>
            </a:r>
            <a:r>
              <a:rPr lang="en-US" altLang="zh-CN" dirty="0" smtClean="0"/>
              <a:t> </a:t>
            </a:r>
            <a:r>
              <a:rPr lang="zh-CN" altLang="en-US" dirty="0" smtClean="0"/>
              <a:t>中的：</a:t>
            </a:r>
            <a:endParaRPr lang="en-US" altLang="zh-CN" dirty="0" smtClean="0"/>
          </a:p>
          <a:p>
            <a:pPr lvl="1"/>
            <a:r>
              <a:rPr lang="en-US" dirty="0" err="1" smtClean="0"/>
              <a:t>sklearn.preprocessing.normalize</a:t>
            </a:r>
            <a:r>
              <a:rPr lang="en-US" dirty="0" smtClean="0"/>
              <a:t>(X, norm=’l2’, axis=1, copy=True, </a:t>
            </a:r>
            <a:r>
              <a:rPr lang="en-US" dirty="0" err="1" smtClean="0"/>
              <a:t>return_norm</a:t>
            </a:r>
            <a:r>
              <a:rPr lang="en-US" dirty="0" smtClean="0"/>
              <a:t>=False)</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52</a:t>
            </a:fld>
            <a:endParaRPr lang="en-US"/>
          </a:p>
        </p:txBody>
      </p:sp>
    </p:spTree>
    <p:extLst>
      <p:ext uri="{BB962C8B-B14F-4D97-AF65-F5344CB8AC3E}">
        <p14:creationId xmlns:p14="http://schemas.microsoft.com/office/powerpoint/2010/main" val="7229866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关于特征生成参考：</a:t>
            </a:r>
            <a:r>
              <a:rPr lang="en-US" altLang="zh-CN" dirty="0" smtClean="0"/>
              <a:t>https://juejin.im/entry/597add095188253e25675c5f</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53</a:t>
            </a:fld>
            <a:endParaRPr lang="en-US"/>
          </a:p>
        </p:txBody>
      </p:sp>
    </p:spTree>
    <p:extLst>
      <p:ext uri="{BB962C8B-B14F-4D97-AF65-F5344CB8AC3E}">
        <p14:creationId xmlns:p14="http://schemas.microsoft.com/office/powerpoint/2010/main" val="1378398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56</a:t>
            </a:fld>
            <a:endParaRPr lang="en-US"/>
          </a:p>
        </p:txBody>
      </p:sp>
    </p:spTree>
    <p:extLst>
      <p:ext uri="{BB962C8B-B14F-4D97-AF65-F5344CB8AC3E}">
        <p14:creationId xmlns:p14="http://schemas.microsoft.com/office/powerpoint/2010/main" val="8408492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卡方检验：两个分类变量的关联性分析的举例可以参考：</a:t>
            </a:r>
            <a:r>
              <a:rPr lang="en-US" altLang="zh-CN" b="0" dirty="0" smtClean="0"/>
              <a:t>https://zhuanlan.zhihu.com/p/46986841</a:t>
            </a:r>
            <a:endParaRPr lang="zh-CN" altLang="en-US" b="0" dirty="0" smtClean="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58</a:t>
            </a:fld>
            <a:endParaRPr lang="en-US"/>
          </a:p>
        </p:txBody>
      </p:sp>
    </p:spTree>
    <p:extLst>
      <p:ext uri="{BB962C8B-B14F-4D97-AF65-F5344CB8AC3E}">
        <p14:creationId xmlns:p14="http://schemas.microsoft.com/office/powerpoint/2010/main" val="107896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zh-CN" altLang="en-US" dirty="0" smtClean="0"/>
              <a:t>推荐美团推荐团队的实践：机器学习中的数据清洗与特征处理综述</a:t>
            </a:r>
            <a:r>
              <a:rPr lang="en-US" altLang="zh-CN" dirty="0" smtClean="0"/>
              <a:t>---https://tech.meituan.com/2015/02/10/machinelearning-data-feature-process.html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a:t>
            </a:fld>
            <a:endParaRPr lang="en-US"/>
          </a:p>
        </p:txBody>
      </p:sp>
    </p:spTree>
    <p:extLst>
      <p:ext uri="{BB962C8B-B14F-4D97-AF65-F5344CB8AC3E}">
        <p14:creationId xmlns:p14="http://schemas.microsoft.com/office/powerpoint/2010/main" val="19651663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59</a:t>
            </a:fld>
            <a:endParaRPr lang="en-US"/>
          </a:p>
        </p:txBody>
      </p:sp>
    </p:spTree>
    <p:extLst>
      <p:ext uri="{BB962C8B-B14F-4D97-AF65-F5344CB8AC3E}">
        <p14:creationId xmlns:p14="http://schemas.microsoft.com/office/powerpoint/2010/main" val="14421820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a:t>
            </a:r>
            <a:r>
              <a:rPr lang="en-US" altLang="zh-CN" dirty="0" smtClean="0"/>
              <a:t>PCA</a:t>
            </a:r>
            <a:r>
              <a:rPr lang="zh-CN" altLang="en-US" dirty="0" smtClean="0"/>
              <a:t>的理解可以参考知乎中“</a:t>
            </a:r>
            <a:r>
              <a:rPr lang="en-US" altLang="zh-CN" dirty="0" smtClean="0"/>
              <a:t>PCA</a:t>
            </a:r>
            <a:r>
              <a:rPr lang="zh-CN" altLang="en-US" dirty="0" smtClean="0"/>
              <a:t>的四重境界认知” （</a:t>
            </a:r>
            <a:r>
              <a:rPr lang="zh-CN" altLang="en-US" b="1" dirty="0" smtClean="0"/>
              <a:t>推荐</a:t>
            </a:r>
            <a:r>
              <a:rPr lang="zh-CN" altLang="en-US" dirty="0" smtClean="0"/>
              <a:t>）：</a:t>
            </a:r>
            <a:r>
              <a:rPr lang="en-US" altLang="zh-CN" dirty="0" smtClean="0"/>
              <a:t>https://www.zhihu.com/question/36348219</a:t>
            </a:r>
          </a:p>
          <a:p>
            <a:endParaRPr lang="en-US" altLang="zh-CN" dirty="0" smtClean="0"/>
          </a:p>
          <a:p>
            <a:r>
              <a:rPr lang="en-US" altLang="zh-CN" dirty="0" smtClean="0"/>
              <a:t>https://www.cnblogs.com/pinard/p/6239403.html</a:t>
            </a:r>
          </a:p>
          <a:p>
            <a:endParaRPr lang="en-US" altLang="zh-CN"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61</a:t>
            </a:fld>
            <a:endParaRPr lang="en-US"/>
          </a:p>
        </p:txBody>
      </p:sp>
    </p:spTree>
    <p:extLst>
      <p:ext uri="{BB962C8B-B14F-4D97-AF65-F5344CB8AC3E}">
        <p14:creationId xmlns:p14="http://schemas.microsoft.com/office/powerpoint/2010/main" val="2141815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关于流形学习的综述可以了解一下：</a:t>
            </a:r>
            <a:r>
              <a:rPr lang="en-US" altLang="zh-CN" dirty="0" smtClean="0"/>
              <a:t>https://zhuanlan.zhihu.com/p/44066392</a:t>
            </a:r>
          </a:p>
          <a:p>
            <a:r>
              <a:rPr lang="zh-CN" altLang="en-US" dirty="0" smtClean="0"/>
              <a:t>流行学习请参考：</a:t>
            </a:r>
            <a:r>
              <a:rPr lang="en-US" altLang="zh-CN" dirty="0" smtClean="0"/>
              <a:t>http://sklearn.apachecn.org/cn/0.19.0/modules/manifold.html</a:t>
            </a:r>
          </a:p>
          <a:p>
            <a:r>
              <a:rPr lang="zh-CN" altLang="en-US" dirty="0" smtClean="0"/>
              <a:t>关于流行学习的综述可以参考：</a:t>
            </a:r>
            <a:r>
              <a:rPr lang="en-US" altLang="zh-CN" dirty="0" smtClean="0"/>
              <a:t>https://blog.csdn.net/chl033/article/details/6107042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流行学习的缺点：</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流形学习若想取得很好的效果，则必须对邻域保持样本密采样，但这恰恰是高维情形下面临的重大障碍。因此流形学习方法在实践中的降维性能往往没有预期的好。</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流形学习对于噪音数据非常敏感。</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r>
              <a:rPr lang="zh-CN" altLang="en-US" dirty="0" smtClean="0"/>
              <a:t>关于</a:t>
            </a:r>
            <a:r>
              <a:rPr lang="en-US" altLang="zh-CN" dirty="0" smtClean="0"/>
              <a:t>kernel PCA</a:t>
            </a:r>
            <a:r>
              <a:rPr lang="zh-CN" altLang="en-US" dirty="0" smtClean="0"/>
              <a:t>可以参考：</a:t>
            </a:r>
            <a:r>
              <a:rPr lang="en-US" altLang="zh-CN" dirty="0" smtClean="0"/>
              <a:t>https://sebastianraschka.com/Articles/2014_kernel_pca.html</a:t>
            </a:r>
          </a:p>
          <a:p>
            <a:r>
              <a:rPr lang="en-US" altLang="zh-CN" dirty="0" smtClean="0"/>
              <a:t>SVD</a:t>
            </a:r>
            <a:r>
              <a:rPr lang="zh-CN" altLang="en-US" dirty="0" smtClean="0"/>
              <a:t>本身的实现属于数值计算领域，一般的科学计算库都包含了</a:t>
            </a:r>
            <a:r>
              <a:rPr lang="en-US" altLang="zh-CN" dirty="0" smtClean="0"/>
              <a:t>SVD</a:t>
            </a:r>
            <a:r>
              <a:rPr lang="zh-CN" altLang="en-US" dirty="0" smtClean="0"/>
              <a:t>实现。</a:t>
            </a:r>
            <a:endParaRPr lang="en-US" dirty="0" smtClean="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63</a:t>
            </a:fld>
            <a:endParaRPr lang="en-US"/>
          </a:p>
        </p:txBody>
      </p:sp>
    </p:spTree>
    <p:extLst>
      <p:ext uri="{BB962C8B-B14F-4D97-AF65-F5344CB8AC3E}">
        <p14:creationId xmlns:p14="http://schemas.microsoft.com/office/powerpoint/2010/main" val="6786249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LDA</a:t>
            </a:r>
            <a:r>
              <a:rPr lang="zh-CN" altLang="en-US" dirty="0" smtClean="0"/>
              <a:t>有</a:t>
            </a:r>
            <a:r>
              <a:rPr lang="en-US" altLang="zh-CN" dirty="0" smtClean="0"/>
              <a:t>QDA</a:t>
            </a:r>
            <a:r>
              <a:rPr lang="zh-CN" altLang="en-US" dirty="0" smtClean="0"/>
              <a:t>（二次判别分析）的非线性版本，</a:t>
            </a:r>
            <a:r>
              <a:rPr lang="en-US" altLang="zh-CN" dirty="0" smtClean="0"/>
              <a:t>QDA</a:t>
            </a:r>
            <a:r>
              <a:rPr lang="zh-CN" altLang="en-US" dirty="0" smtClean="0"/>
              <a:t>只能用来分类不能用来降维。</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a:t>
            </a:r>
            <a:r>
              <a:rPr lang="en-US" altLang="zh-CN" dirty="0" smtClean="0"/>
              <a:t>kernel PCA</a:t>
            </a:r>
            <a:r>
              <a:rPr lang="zh-CN" altLang="en-US" dirty="0" smtClean="0"/>
              <a:t>参考：</a:t>
            </a:r>
            <a:r>
              <a:rPr lang="en-US" altLang="zh-CN" dirty="0" smtClean="0"/>
              <a:t>https://zhuanlan.zhihu.com/p/59775730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64</a:t>
            </a:fld>
            <a:endParaRPr lang="en-US"/>
          </a:p>
        </p:txBody>
      </p:sp>
    </p:spTree>
    <p:extLst>
      <p:ext uri="{BB962C8B-B14F-4D97-AF65-F5344CB8AC3E}">
        <p14:creationId xmlns:p14="http://schemas.microsoft.com/office/powerpoint/2010/main" val="32327760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概率</a:t>
            </a:r>
            <a:r>
              <a:rPr lang="en-US" altLang="zh-CN" dirty="0" smtClean="0"/>
              <a:t>PCA</a:t>
            </a:r>
            <a:r>
              <a:rPr lang="zh-CN" altLang="en-US" dirty="0" smtClean="0"/>
              <a:t>请参考（推荐）：</a:t>
            </a:r>
            <a:r>
              <a:rPr lang="en-US" altLang="zh-CN" dirty="0" smtClean="0"/>
              <a:t>https://www.jiqizhixin.com/articles/2018-08-16-7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a:t>
            </a:r>
            <a:r>
              <a:rPr lang="en-US" altLang="zh-CN" dirty="0" smtClean="0"/>
              <a:t>PCA</a:t>
            </a:r>
            <a:r>
              <a:rPr lang="zh-CN" altLang="en-US" dirty="0" smtClean="0"/>
              <a:t>对数据的假设：</a:t>
            </a:r>
            <a:r>
              <a:rPr lang="en-US" altLang="zh-CN" dirty="0" smtClean="0"/>
              <a:t>https://datascience.stackexchange.com/questions/25789/why-does-pca-assume-gaussian-distribution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65</a:t>
            </a:fld>
            <a:endParaRPr lang="en-US"/>
          </a:p>
        </p:txBody>
      </p:sp>
    </p:spTree>
    <p:extLst>
      <p:ext uri="{BB962C8B-B14F-4D97-AF65-F5344CB8AC3E}">
        <p14:creationId xmlns:p14="http://schemas.microsoft.com/office/powerpoint/2010/main" val="41167894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LDA</a:t>
            </a:r>
            <a:r>
              <a:rPr lang="zh-CN" altLang="en-US" dirty="0" smtClean="0"/>
              <a:t>降维请参考：</a:t>
            </a:r>
            <a:r>
              <a:rPr lang="en-US" altLang="zh-CN" dirty="0" smtClean="0"/>
              <a:t>https://www.cnblogs.com/pinard/p/6244265.html#!comments</a:t>
            </a:r>
          </a:p>
          <a:p>
            <a:endParaRPr lang="en-US" dirty="0" smtClean="0"/>
          </a:p>
          <a:p>
            <a:r>
              <a:rPr lang="en-US" altLang="zh-CN" dirty="0" smtClean="0"/>
              <a:t>LDA</a:t>
            </a:r>
            <a:r>
              <a:rPr lang="zh-CN" altLang="en-US" dirty="0" smtClean="0"/>
              <a:t>做分类时假设各个类别的样本数据符合高斯分布。</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67</a:t>
            </a:fld>
            <a:endParaRPr lang="en-US"/>
          </a:p>
        </p:txBody>
      </p:sp>
    </p:spTree>
    <p:extLst>
      <p:ext uri="{BB962C8B-B14F-4D97-AF65-F5344CB8AC3E}">
        <p14:creationId xmlns:p14="http://schemas.microsoft.com/office/powerpoint/2010/main" val="77433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en-US" altLang="zh-CN" dirty="0" smtClean="0"/>
          </a:p>
          <a:p>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68</a:t>
            </a:fld>
            <a:endParaRPr lang="en-US"/>
          </a:p>
        </p:txBody>
      </p:sp>
    </p:spTree>
    <p:extLst>
      <p:ext uri="{BB962C8B-B14F-4D97-AF65-F5344CB8AC3E}">
        <p14:creationId xmlns:p14="http://schemas.microsoft.com/office/powerpoint/2010/main" val="11119894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70</a:t>
            </a:fld>
            <a:endParaRPr lang="en-US"/>
          </a:p>
        </p:txBody>
      </p:sp>
    </p:spTree>
    <p:extLst>
      <p:ext uri="{BB962C8B-B14F-4D97-AF65-F5344CB8AC3E}">
        <p14:creationId xmlns:p14="http://schemas.microsoft.com/office/powerpoint/2010/main" val="33855843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关于白化可以参考：</a:t>
            </a:r>
            <a:r>
              <a:rPr lang="en-US" altLang="zh-CN" dirty="0" smtClean="0"/>
              <a:t>https://my.oschina.net/findbill/blog/543485</a:t>
            </a:r>
          </a:p>
          <a:p>
            <a:pPr lvl="1"/>
            <a:r>
              <a:rPr lang="zh-CN" altLang="en-US" dirty="0" smtClean="0"/>
              <a:t>尤其在图像处理领域，一般都需要在预处理阶段做白化，白化的目的主要是（其实就是把数据变成独立同分布）：</a:t>
            </a:r>
            <a:r>
              <a:rPr lang="en-US" altLang="zh-CN" dirty="0" smtClean="0"/>
              <a:t/>
            </a:r>
            <a:br>
              <a:rPr lang="en-US" altLang="zh-CN" dirty="0" smtClean="0"/>
            </a:br>
            <a:r>
              <a:rPr lang="zh-CN" altLang="en-US" sz="1200" b="1" kern="1200" dirty="0" smtClean="0">
                <a:solidFill>
                  <a:schemeClr val="tx1"/>
                </a:solidFill>
                <a:effectLst/>
                <a:latin typeface="+mn-lt"/>
                <a:ea typeface="+mn-ea"/>
                <a:cs typeface="+mn-cs"/>
              </a:rPr>
              <a:t>使数据的不同维度去相关；</a:t>
            </a:r>
            <a:endParaRPr lang="zh-CN" altLang="en-US" dirty="0" smtClean="0"/>
          </a:p>
          <a:p>
            <a:pPr lvl="1"/>
            <a:r>
              <a:rPr lang="zh-CN" altLang="en-US" sz="1200" b="1" kern="1200" dirty="0" smtClean="0">
                <a:solidFill>
                  <a:schemeClr val="tx1"/>
                </a:solidFill>
                <a:effectLst/>
                <a:latin typeface="+mn-lt"/>
                <a:ea typeface="+mn-ea"/>
                <a:cs typeface="+mn-cs"/>
              </a:rPr>
              <a:t>使数据每个维度的方差相等（比如为</a:t>
            </a:r>
            <a:r>
              <a:rPr lang="en-US" altLang="zh-CN" sz="1200" b="1" kern="1200" dirty="0" smtClean="0">
                <a:solidFill>
                  <a:schemeClr val="tx1"/>
                </a:solidFill>
                <a:effectLst/>
                <a:latin typeface="+mn-lt"/>
                <a:ea typeface="+mn-ea"/>
                <a:cs typeface="+mn-cs"/>
              </a:rPr>
              <a:t>1</a:t>
            </a:r>
            <a:r>
              <a:rPr lang="zh-CN" altLang="en-US" sz="1200" b="1" kern="1200" dirty="0" smtClean="0">
                <a:solidFill>
                  <a:schemeClr val="tx1"/>
                </a:solidFill>
                <a:effectLst/>
                <a:latin typeface="+mn-lt"/>
                <a:ea typeface="+mn-ea"/>
                <a:cs typeface="+mn-cs"/>
              </a:rPr>
              <a:t>）；</a:t>
            </a:r>
            <a:endParaRPr lang="zh-CN" altLang="en-US" dirty="0" smtClean="0"/>
          </a:p>
          <a:p>
            <a:r>
              <a:rPr lang="zh-CN" altLang="en-US" dirty="0" smtClean="0"/>
              <a:t>常用的白化方法是</a:t>
            </a:r>
            <a:r>
              <a:rPr lang="en-US" altLang="zh-CN" dirty="0" smtClean="0"/>
              <a:t>PCA</a:t>
            </a:r>
            <a:r>
              <a:rPr lang="zh-CN" altLang="en-US" dirty="0" smtClean="0"/>
              <a:t>白化和</a:t>
            </a:r>
            <a:r>
              <a:rPr lang="en-US" altLang="zh-CN" dirty="0" smtClean="0"/>
              <a:t>ZCA</a:t>
            </a:r>
            <a:r>
              <a:rPr lang="zh-CN" altLang="en-US" dirty="0" smtClean="0"/>
              <a:t>白化。</a:t>
            </a:r>
            <a:endParaRPr lang="en-US" altLang="zh-CN" dirty="0" smtClean="0"/>
          </a:p>
          <a:p>
            <a:endParaRPr lang="en-US" altLang="zh-CN" dirty="0" smtClean="0"/>
          </a:p>
          <a:p>
            <a:r>
              <a:rPr lang="zh-CN" altLang="en-US" dirty="0" smtClean="0">
                <a:effectLst/>
              </a:rPr>
              <a:t>首先，</a:t>
            </a:r>
            <a:r>
              <a:rPr lang="en-US" altLang="zh-CN" dirty="0" smtClean="0"/>
              <a:t>PCA </a:t>
            </a:r>
            <a:r>
              <a:rPr lang="zh-CN" altLang="en-US" dirty="0" smtClean="0"/>
              <a:t>白化将原数据变换（投影）到主成分轴上，这一步消除了特征之间的相关性；</a:t>
            </a:r>
            <a:br>
              <a:rPr lang="zh-CN" altLang="en-US" dirty="0" smtClean="0"/>
            </a:br>
            <a:r>
              <a:rPr lang="zh-CN" altLang="en-US" dirty="0" smtClean="0"/>
              <a:t>其次，</a:t>
            </a:r>
            <a:r>
              <a:rPr lang="en-US" altLang="zh-CN" dirty="0" smtClean="0"/>
              <a:t>PCA </a:t>
            </a:r>
            <a:r>
              <a:rPr lang="zh-CN" altLang="en-US" dirty="0" smtClean="0"/>
              <a:t>白化对每一个主成分轴上的数据进行缩放，使其方差为 </a:t>
            </a:r>
            <a:r>
              <a:rPr lang="en-US" altLang="zh-CN" dirty="0" smtClean="0"/>
              <a:t>1</a:t>
            </a:r>
            <a:r>
              <a:rPr lang="zh-CN" altLang="en-US" dirty="0" smtClean="0"/>
              <a:t>；</a:t>
            </a:r>
          </a:p>
          <a:p>
            <a:r>
              <a:rPr lang="zh-CN" altLang="en-US" dirty="0" smtClean="0"/>
              <a:t>因为以上的线性变换是在主成分空间中完成的，为了使白化后的数据尽可能接近原数据，可以把处理过的数据再变换回原空间，也就是 </a:t>
            </a:r>
            <a:r>
              <a:rPr lang="en-US" altLang="zh-CN" dirty="0" smtClean="0"/>
              <a:t>ZCA </a:t>
            </a:r>
            <a:r>
              <a:rPr lang="zh-CN" altLang="en-US" dirty="0" smtClean="0"/>
              <a:t>白化。</a:t>
            </a:r>
          </a:p>
          <a:p>
            <a:endParaRPr lang="en-US" altLang="zh-CN" dirty="0" smtClean="0"/>
          </a:p>
          <a:p>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71</a:t>
            </a:fld>
            <a:endParaRPr lang="en-US"/>
          </a:p>
        </p:txBody>
      </p:sp>
    </p:spTree>
    <p:extLst>
      <p:ext uri="{BB962C8B-B14F-4D97-AF65-F5344CB8AC3E}">
        <p14:creationId xmlns:p14="http://schemas.microsoft.com/office/powerpoint/2010/main" val="7579777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关于</a:t>
            </a:r>
            <a:r>
              <a:rPr lang="en-US" altLang="zh-CN" sz="1200" kern="1200" dirty="0" smtClean="0">
                <a:solidFill>
                  <a:schemeClr val="tx1"/>
                </a:solidFill>
                <a:effectLst/>
                <a:latin typeface="+mn-lt"/>
                <a:ea typeface="+mn-ea"/>
                <a:cs typeface="+mn-cs"/>
              </a:rPr>
              <a:t>t-</a:t>
            </a:r>
            <a:r>
              <a:rPr lang="en-US" altLang="zh-CN" sz="1200" kern="1200" dirty="0" err="1" smtClean="0">
                <a:solidFill>
                  <a:schemeClr val="tx1"/>
                </a:solidFill>
                <a:effectLst/>
                <a:latin typeface="+mn-lt"/>
                <a:ea typeface="+mn-ea"/>
                <a:cs typeface="+mn-cs"/>
              </a:rPr>
              <a:t>sne</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tips</a:t>
            </a:r>
            <a:r>
              <a:rPr lang="zh-CN" altLang="en-US" sz="1200" kern="1200" dirty="0" smtClean="0">
                <a:solidFill>
                  <a:schemeClr val="tx1"/>
                </a:solidFill>
                <a:effectLst/>
                <a:latin typeface="+mn-lt"/>
                <a:ea typeface="+mn-ea"/>
                <a:cs typeface="+mn-cs"/>
              </a:rPr>
              <a:t>可以参考：</a:t>
            </a:r>
            <a:r>
              <a:rPr lang="en-US" altLang="zh-CN" sz="1200" kern="1200" dirty="0" smtClean="0">
                <a:solidFill>
                  <a:schemeClr val="tx1"/>
                </a:solidFill>
                <a:effectLst/>
                <a:latin typeface="+mn-lt"/>
                <a:ea typeface="+mn-ea"/>
                <a:cs typeface="+mn-cs"/>
              </a:rPr>
              <a:t>https://mp.weixin.qq.com/s?__biz=MzU2OTA0NzE2NA==&amp;mid=2247490623&amp;idx=1&amp;sn=f70c4c215b40bbd305ea4112b65c9c2e&amp;scene=21#wechat_redirect</a:t>
            </a:r>
          </a:p>
          <a:p>
            <a:r>
              <a:rPr lang="zh-CN" altLang="en-US" dirty="0" smtClean="0"/>
              <a:t>关于</a:t>
            </a:r>
            <a:r>
              <a:rPr lang="en-US" altLang="zh-CN" dirty="0" err="1" smtClean="0"/>
              <a:t>sklearn</a:t>
            </a:r>
            <a:r>
              <a:rPr lang="zh-CN" altLang="en-US" dirty="0" smtClean="0"/>
              <a:t>的</a:t>
            </a:r>
            <a:r>
              <a:rPr lang="en-US" altLang="zh-CN" dirty="0" smtClean="0"/>
              <a:t>t-</a:t>
            </a:r>
            <a:r>
              <a:rPr lang="en-US" altLang="zh-CN" dirty="0" err="1" smtClean="0"/>
              <a:t>sne</a:t>
            </a:r>
            <a:r>
              <a:rPr lang="zh-CN" altLang="en-US" dirty="0" smtClean="0"/>
              <a:t>算法可以参考：</a:t>
            </a:r>
            <a:r>
              <a:rPr lang="en-US" altLang="zh-CN" dirty="0" smtClean="0"/>
              <a:t>http://sklearn.apachecn.org/cn/0.19.0/modules/generated/sklearn.manifold.TSNE.html#sklearn.manifold.TSNE</a:t>
            </a:r>
          </a:p>
          <a:p>
            <a:r>
              <a:rPr lang="zh-CN" altLang="en-US" dirty="0" smtClean="0"/>
              <a:t>文中提到如果样本的特征比较多（比如超过</a:t>
            </a:r>
            <a:r>
              <a:rPr lang="en-US" altLang="zh-CN" dirty="0" smtClean="0"/>
              <a:t>50</a:t>
            </a:r>
            <a:r>
              <a:rPr lang="zh-CN" altLang="en-US" dirty="0" smtClean="0"/>
              <a:t>），用其他的算法比如</a:t>
            </a:r>
            <a:r>
              <a:rPr lang="en-US" altLang="zh-CN" dirty="0" smtClean="0"/>
              <a:t>PCA</a:t>
            </a:r>
            <a:r>
              <a:rPr lang="zh-CN" altLang="en-US" dirty="0" smtClean="0"/>
              <a:t>（稠密样本集）或者</a:t>
            </a:r>
            <a:r>
              <a:rPr lang="en-US" dirty="0" err="1" smtClean="0"/>
              <a:t>TruncatedSVD</a:t>
            </a:r>
            <a:r>
              <a:rPr lang="en-US" dirty="0" smtClean="0"/>
              <a:t> </a:t>
            </a:r>
            <a:r>
              <a:rPr lang="zh-CN" altLang="en-US" dirty="0" smtClean="0"/>
              <a:t>（稀疏样本集）来降维到一个比较小的特征维度（比如</a:t>
            </a:r>
            <a:r>
              <a:rPr lang="en-US" altLang="zh-CN" dirty="0" smtClean="0"/>
              <a:t>50</a:t>
            </a:r>
            <a:r>
              <a:rPr lang="zh-CN" altLang="en-US" dirty="0" smtClean="0"/>
              <a:t>）</a:t>
            </a:r>
            <a:r>
              <a:rPr lang="en-US" altLang="zh-CN" dirty="0" smtClean="0"/>
              <a:t>.</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a:t>
            </a:r>
            <a:r>
              <a:rPr lang="en-US" altLang="zh-CN" dirty="0" smtClean="0"/>
              <a:t>t-SNE</a:t>
            </a:r>
            <a:r>
              <a:rPr lang="zh-CN" altLang="en-US" dirty="0" smtClean="0"/>
              <a:t>和</a:t>
            </a:r>
            <a:r>
              <a:rPr lang="en-US" altLang="zh-CN" dirty="0" err="1" smtClean="0"/>
              <a:t>LargeVis</a:t>
            </a:r>
            <a:r>
              <a:rPr lang="zh-CN" altLang="en-US" dirty="0" smtClean="0"/>
              <a:t>可以参考：</a:t>
            </a:r>
            <a:r>
              <a:rPr lang="en-US" altLang="zh-CN" dirty="0" smtClean="0"/>
              <a:t>http://huaxiaozhuan.com/%E7%BB%9F%E8%AE%A1%E5%AD%A6%E4%B9%A0/chapters/10_PCA.html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72</a:t>
            </a:fld>
            <a:endParaRPr lang="en-US"/>
          </a:p>
        </p:txBody>
      </p:sp>
    </p:spTree>
    <p:extLst>
      <p:ext uri="{BB962C8B-B14F-4D97-AF65-F5344CB8AC3E}">
        <p14:creationId xmlns:p14="http://schemas.microsoft.com/office/powerpoint/2010/main" val="72100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通常可以用 </a:t>
            </a:r>
            <a:r>
              <a:rPr lang="en-US" altLang="zh-CN" b="1" dirty="0" smtClean="0"/>
              <a:t>pandas</a:t>
            </a:r>
            <a:r>
              <a:rPr lang="zh-CN" altLang="en-US" dirty="0" smtClean="0"/>
              <a:t>来载入数据，利用 </a:t>
            </a:r>
            <a:r>
              <a:rPr lang="en-US" altLang="zh-CN" b="1" dirty="0" err="1" smtClean="0"/>
              <a:t>matplotlib</a:t>
            </a:r>
            <a:r>
              <a:rPr lang="zh-CN" altLang="en-US" dirty="0" smtClean="0"/>
              <a:t> 和 </a:t>
            </a:r>
            <a:r>
              <a:rPr lang="en-US" altLang="zh-CN" b="1" dirty="0" err="1" smtClean="0"/>
              <a:t>seaborn</a:t>
            </a:r>
            <a:r>
              <a:rPr lang="zh-CN" altLang="en-US" b="1" dirty="0" smtClean="0"/>
              <a:t>做一</a:t>
            </a:r>
            <a:r>
              <a:rPr lang="zh-CN" altLang="en-US" dirty="0" smtClean="0"/>
              <a:t>些简单的可视化来理解数据</a:t>
            </a:r>
            <a:endParaRPr lang="en-US" altLang="zh-CN" dirty="0" smtClean="0"/>
          </a:p>
          <a:p>
            <a:r>
              <a:rPr lang="en-US" altLang="zh-CN" dirty="0" smtClean="0"/>
              <a:t>1</a:t>
            </a:r>
            <a:r>
              <a:rPr lang="zh-CN" altLang="en-US" dirty="0" smtClean="0"/>
              <a:t>）查看目标变量的分布。</a:t>
            </a:r>
            <a:r>
              <a:rPr lang="zh-CN" altLang="en-US" sz="1200" kern="1200" dirty="0" smtClean="0">
                <a:solidFill>
                  <a:schemeClr val="tx1"/>
                </a:solidFill>
                <a:latin typeface="+mn-lt"/>
                <a:ea typeface="+mn-ea"/>
                <a:cs typeface="+mn-cs"/>
              </a:rPr>
              <a:t>当分布不均衡时，</a:t>
            </a:r>
            <a:r>
              <a:rPr lang="zh-CN" altLang="en-US" dirty="0" smtClean="0"/>
              <a:t>根据评分标准和具体模型的使用不同，可能会严重影响性能。</a:t>
            </a:r>
          </a:p>
          <a:p>
            <a:r>
              <a:rPr lang="en-US" altLang="zh-CN" dirty="0" smtClean="0"/>
              <a:t>2</a:t>
            </a:r>
            <a:r>
              <a:rPr lang="zh-CN" altLang="en-US" dirty="0" smtClean="0"/>
              <a:t>）对 </a:t>
            </a:r>
            <a:r>
              <a:rPr lang="en-US" altLang="zh-CN" b="1" dirty="0" smtClean="0"/>
              <a:t>Numerical Variable</a:t>
            </a:r>
            <a:r>
              <a:rPr lang="zh-CN" altLang="en-US" dirty="0" smtClean="0"/>
              <a:t>，可以用 </a:t>
            </a:r>
            <a:r>
              <a:rPr lang="en-US" altLang="zh-CN" b="1" dirty="0" smtClean="0"/>
              <a:t>Box Plot</a:t>
            </a:r>
            <a:r>
              <a:rPr lang="zh-CN" altLang="en-US" dirty="0" smtClean="0"/>
              <a:t> 来直观地查看它的分布。</a:t>
            </a:r>
          </a:p>
          <a:p>
            <a:r>
              <a:rPr lang="en-US" altLang="zh-CN" dirty="0" smtClean="0"/>
              <a:t>3</a:t>
            </a:r>
            <a:r>
              <a:rPr lang="zh-CN" altLang="en-US" dirty="0" smtClean="0"/>
              <a:t>）对于分类问题，将数据根据 </a:t>
            </a:r>
            <a:r>
              <a:rPr lang="en-US" altLang="zh-CN" dirty="0" smtClean="0"/>
              <a:t>Label </a:t>
            </a:r>
            <a:r>
              <a:rPr lang="zh-CN" altLang="en-US" dirty="0" smtClean="0"/>
              <a:t>的不同着不同的颜色绘制出来，这对 </a:t>
            </a:r>
            <a:r>
              <a:rPr lang="en-US" altLang="zh-CN" dirty="0" smtClean="0"/>
              <a:t>Feature </a:t>
            </a:r>
            <a:r>
              <a:rPr lang="zh-CN" altLang="en-US" dirty="0" smtClean="0"/>
              <a:t>的构造很有帮助。</a:t>
            </a:r>
          </a:p>
          <a:p>
            <a:r>
              <a:rPr lang="en-US" altLang="zh-CN" dirty="0" smtClean="0"/>
              <a:t>4</a:t>
            </a:r>
            <a:r>
              <a:rPr lang="zh-CN" altLang="en-US" dirty="0" smtClean="0"/>
              <a:t>）绘制变量之间两两的分布和相关度图表。</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关于利用</a:t>
            </a:r>
            <a:r>
              <a:rPr lang="en-US" altLang="zh-CN" dirty="0" smtClean="0"/>
              <a:t>python</a:t>
            </a:r>
            <a:r>
              <a:rPr lang="zh-CN" altLang="en-US" dirty="0" smtClean="0"/>
              <a:t>做数据探索可以参考：</a:t>
            </a:r>
            <a:r>
              <a:rPr lang="en-US" altLang="zh-CN" dirty="0" smtClean="0"/>
              <a:t>https://www.kaggle.com/benhamner/python-data-visualizations</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a:t>
            </a:fld>
            <a:endParaRPr lang="en-US"/>
          </a:p>
        </p:txBody>
      </p:sp>
    </p:spTree>
    <p:extLst>
      <p:ext uri="{BB962C8B-B14F-4D97-AF65-F5344CB8AC3E}">
        <p14:creationId xmlns:p14="http://schemas.microsoft.com/office/powerpoint/2010/main" val="32380095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关于深度学习数据预处理请参考：</a:t>
            </a:r>
            <a:r>
              <a:rPr lang="en-US" altLang="zh-CN" dirty="0" smtClean="0"/>
              <a:t>https://www.leiphone.com/news/201705/JeWygveocnmMiw4h.html</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如果深度学习框架的 </a:t>
            </a:r>
            <a:r>
              <a:rPr lang="en-US" altLang="zh-CN" dirty="0" smtClean="0"/>
              <a:t>API </a:t>
            </a:r>
            <a:r>
              <a:rPr lang="zh-CN" altLang="en-US" dirty="0" smtClean="0"/>
              <a:t>没有提供图像格式、数据扩充等预处理功能，可以使用</a:t>
            </a:r>
            <a:r>
              <a:rPr lang="en-US" dirty="0" smtClean="0"/>
              <a:t>nuts-ml </a:t>
            </a:r>
            <a:r>
              <a:rPr lang="zh-CN" altLang="en-US" dirty="0" smtClean="0"/>
              <a:t>。</a:t>
            </a:r>
            <a:r>
              <a:rPr lang="en-US" altLang="zh-CN" dirty="0" smtClean="0">
                <a:hlinkClick r:id="rId3"/>
              </a:rPr>
              <a:t>nuts-ml</a:t>
            </a:r>
            <a:r>
              <a:rPr lang="zh-CN" altLang="en-US" dirty="0" smtClean="0"/>
              <a:t> 是一个 </a:t>
            </a:r>
            <a:r>
              <a:rPr lang="en-US" altLang="zh-CN" dirty="0" smtClean="0"/>
              <a:t>Python </a:t>
            </a:r>
            <a:r>
              <a:rPr lang="zh-CN" altLang="en-US" dirty="0" smtClean="0"/>
              <a:t>库，它提供了常见的预处理函数，能自由排列并且轻松扩展，以创建高效的数据预处理流水线。</a:t>
            </a:r>
            <a:r>
              <a:rPr lang="en-US" altLang="zh-CN" dirty="0" smtClean="0"/>
              <a:t>Nuts-ml </a:t>
            </a:r>
            <a:r>
              <a:rPr lang="zh-CN" altLang="en-US" dirty="0" smtClean="0"/>
              <a:t>本身并不能进行神经网络的训练，而是借助于 </a:t>
            </a:r>
            <a:r>
              <a:rPr lang="en-US" altLang="zh-CN" dirty="0" err="1" smtClean="0"/>
              <a:t>Keras</a:t>
            </a:r>
            <a:r>
              <a:rPr lang="zh-CN" altLang="en-US" dirty="0" smtClean="0"/>
              <a:t>、</a:t>
            </a:r>
            <a:r>
              <a:rPr lang="en-US" altLang="zh-CN" dirty="0" err="1" smtClean="0"/>
              <a:t>Theano</a:t>
            </a:r>
            <a:r>
              <a:rPr lang="en-US" altLang="zh-CN" dirty="0" smtClean="0"/>
              <a:t> </a:t>
            </a:r>
            <a:r>
              <a:rPr lang="zh-CN" altLang="en-US" dirty="0" smtClean="0"/>
              <a:t>等已有的库来实现。任何能接受 </a:t>
            </a:r>
            <a:r>
              <a:rPr lang="en-US" altLang="zh-CN" dirty="0" err="1" smtClean="0"/>
              <a:t>Numpy</a:t>
            </a:r>
            <a:r>
              <a:rPr lang="en-US" altLang="zh-CN" dirty="0" smtClean="0"/>
              <a:t> </a:t>
            </a:r>
            <a:r>
              <a:rPr lang="zh-CN" altLang="en-US" dirty="0" smtClean="0"/>
              <a:t>阵列的 </a:t>
            </a:r>
            <a:r>
              <a:rPr lang="en-US" altLang="zh-CN" dirty="0" smtClean="0"/>
              <a:t>mini-batch </a:t>
            </a:r>
            <a:r>
              <a:rPr lang="zh-CN" altLang="en-US" dirty="0" smtClean="0"/>
              <a:t>用来训练、推理的机器学习库，都与它兼容。参考：</a:t>
            </a:r>
            <a:r>
              <a:rPr lang="en-US" altLang="zh-CN" dirty="0" smtClean="0"/>
              <a:t>https://www.leiphone.com/news/201705/JeWygveocnmMiw4h.html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EA8EF362-3BA2-46AA-BD9F-67B427D601A8}" type="slidenum">
              <a:rPr lang="en-US" smtClean="0"/>
              <a:t>74</a:t>
            </a:fld>
            <a:endParaRPr lang="en-US"/>
          </a:p>
        </p:txBody>
      </p:sp>
    </p:spTree>
    <p:extLst>
      <p:ext uri="{BB962C8B-B14F-4D97-AF65-F5344CB8AC3E}">
        <p14:creationId xmlns:p14="http://schemas.microsoft.com/office/powerpoint/2010/main" val="6725203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关于泛化误差，方差，偏差的准确解释参考：</a:t>
            </a:r>
            <a:r>
              <a:rPr lang="en-US" altLang="zh-CN" dirty="0" smtClean="0"/>
              <a:t>https://zhuanlan.zhihu.com/p/33449363</a:t>
            </a:r>
            <a:r>
              <a:rPr lang="zh-CN" altLang="en-US" dirty="0" smtClean="0"/>
              <a:t>，</a:t>
            </a:r>
            <a:r>
              <a:rPr lang="en-US" altLang="zh-CN" dirty="0" smtClean="0"/>
              <a:t>https://zhuanlan.zhihu.com/p/38853908</a:t>
            </a:r>
            <a:r>
              <a:rPr lang="zh-CN" altLang="en-US" dirty="0" smtClean="0"/>
              <a:t>以及下面摘录的知乎中一个回答。</a:t>
            </a:r>
            <a:endParaRPr lang="en-US" altLang="zh-CN" dirty="0" smtClean="0"/>
          </a:p>
          <a:p>
            <a:r>
              <a:rPr lang="zh-CN" altLang="en-US" dirty="0" smtClean="0"/>
              <a:t/>
            </a:r>
            <a:br>
              <a:rPr lang="zh-CN" altLang="en-US" dirty="0" smtClean="0"/>
            </a:br>
            <a:r>
              <a:rPr lang="zh-CN" altLang="en-US" dirty="0" smtClean="0"/>
              <a:t>首先明确一点，</a:t>
            </a:r>
            <a:r>
              <a:rPr lang="en-US" altLang="zh-CN" dirty="0" smtClean="0"/>
              <a:t>Bias</a:t>
            </a:r>
            <a:r>
              <a:rPr lang="zh-CN" altLang="en-US" dirty="0" smtClean="0"/>
              <a:t>和</a:t>
            </a:r>
            <a:r>
              <a:rPr lang="en-US" altLang="zh-CN" dirty="0" smtClean="0"/>
              <a:t>Variance</a:t>
            </a:r>
            <a:r>
              <a:rPr lang="zh-CN" altLang="en-US" dirty="0" smtClean="0"/>
              <a:t>是针对</a:t>
            </a:r>
            <a:r>
              <a:rPr lang="en-US" altLang="zh-CN" b="1" dirty="0" smtClean="0"/>
              <a:t>Generalization</a:t>
            </a:r>
            <a:r>
              <a:rPr lang="zh-CN" altLang="en-US" dirty="0" smtClean="0"/>
              <a:t>（一般化，泛化）来说的。</a:t>
            </a:r>
          </a:p>
          <a:p>
            <a:r>
              <a:rPr lang="zh-CN" altLang="en-US" dirty="0" smtClean="0"/>
              <a:t>在机器学习中，我们用训练数据集去训练（学习）一个</a:t>
            </a:r>
            <a:r>
              <a:rPr lang="en-US" altLang="zh-CN" dirty="0" smtClean="0"/>
              <a:t>model</a:t>
            </a:r>
            <a:r>
              <a:rPr lang="zh-CN" altLang="en-US" dirty="0" smtClean="0"/>
              <a:t>（模型），通常的做法是定义一个</a:t>
            </a:r>
            <a:r>
              <a:rPr lang="en-US" altLang="zh-CN" dirty="0" smtClean="0"/>
              <a:t>Loss function</a:t>
            </a:r>
            <a:r>
              <a:rPr lang="zh-CN" altLang="en-US" dirty="0" smtClean="0"/>
              <a:t>（误差函数），通过将这个</a:t>
            </a:r>
            <a:r>
              <a:rPr lang="en-US" altLang="zh-CN" dirty="0" smtClean="0"/>
              <a:t>Loss</a:t>
            </a:r>
            <a:r>
              <a:rPr lang="zh-CN" altLang="en-US" dirty="0" smtClean="0"/>
              <a:t>（或者叫</a:t>
            </a:r>
            <a:r>
              <a:rPr lang="en-US" altLang="zh-CN" dirty="0" smtClean="0"/>
              <a:t>error</a:t>
            </a:r>
            <a:r>
              <a:rPr lang="zh-CN" altLang="en-US" dirty="0" smtClean="0"/>
              <a:t>）的最小化过程，来提高模型的性能（</a:t>
            </a:r>
            <a:r>
              <a:rPr lang="en-US" altLang="zh-CN" dirty="0" smtClean="0"/>
              <a:t>performance</a:t>
            </a:r>
            <a:r>
              <a:rPr lang="zh-CN" altLang="en-US" dirty="0" smtClean="0"/>
              <a:t>）。然而我们学习一个模型的目的是为了解决实际的问题（或者说是训练数据集这个领域（</a:t>
            </a:r>
            <a:r>
              <a:rPr lang="en-US" altLang="zh-CN" dirty="0" smtClean="0"/>
              <a:t>field</a:t>
            </a:r>
            <a:r>
              <a:rPr lang="zh-CN" altLang="en-US" dirty="0" smtClean="0"/>
              <a:t>）中的一般化问题），单纯地将训练数据集的</a:t>
            </a:r>
            <a:r>
              <a:rPr lang="en-US" altLang="zh-CN" dirty="0" smtClean="0"/>
              <a:t>loss</a:t>
            </a:r>
            <a:r>
              <a:rPr lang="zh-CN" altLang="en-US" dirty="0" smtClean="0"/>
              <a:t>最小化，并不能保证在解决更一般的问题时模型仍然是最优，甚至不能保证模型是可用的。这个训练数据集的</a:t>
            </a:r>
            <a:r>
              <a:rPr lang="en-US" altLang="zh-CN" dirty="0" smtClean="0"/>
              <a:t>loss</a:t>
            </a:r>
            <a:r>
              <a:rPr lang="zh-CN" altLang="en-US" dirty="0" smtClean="0"/>
              <a:t>与一般化的数据集的</a:t>
            </a:r>
            <a:r>
              <a:rPr lang="en-US" altLang="zh-CN" dirty="0" smtClean="0"/>
              <a:t>loss</a:t>
            </a:r>
            <a:r>
              <a:rPr lang="zh-CN" altLang="en-US" dirty="0" smtClean="0"/>
              <a:t>之间的差异就叫做</a:t>
            </a:r>
            <a:r>
              <a:rPr lang="en-US" altLang="zh-CN" dirty="0" smtClean="0"/>
              <a:t>generalization error</a:t>
            </a:r>
            <a:r>
              <a:rPr lang="zh-CN" altLang="en-US" dirty="0" smtClean="0"/>
              <a:t>。</a:t>
            </a:r>
          </a:p>
          <a:p>
            <a:r>
              <a:rPr lang="zh-CN" altLang="en-US" dirty="0" smtClean="0"/>
              <a:t>而</a:t>
            </a:r>
            <a:r>
              <a:rPr lang="en-US" altLang="zh-CN" b="1" dirty="0" smtClean="0"/>
              <a:t>generalization error</a:t>
            </a:r>
            <a:r>
              <a:rPr lang="zh-CN" altLang="en-US" b="1" dirty="0" smtClean="0"/>
              <a:t>又可以细分为</a:t>
            </a:r>
            <a:r>
              <a:rPr lang="en-US" altLang="zh-CN" b="1" dirty="0" smtClean="0"/>
              <a:t>Bias</a:t>
            </a:r>
            <a:r>
              <a:rPr lang="zh-CN" altLang="en-US" b="1" dirty="0" smtClean="0"/>
              <a:t>和</a:t>
            </a:r>
            <a:r>
              <a:rPr lang="en-US" altLang="zh-CN" b="1" dirty="0" smtClean="0"/>
              <a:t>Variance</a:t>
            </a:r>
            <a:r>
              <a:rPr lang="zh-CN" altLang="en-US" b="1" dirty="0" smtClean="0"/>
              <a:t>两个部分。</a:t>
            </a:r>
            <a:br>
              <a:rPr lang="zh-CN" altLang="en-US" b="1" dirty="0" smtClean="0"/>
            </a:br>
            <a:r>
              <a:rPr lang="zh-CN" altLang="en-US" dirty="0" smtClean="0"/>
              <a:t>首先如果我们能够获得</a:t>
            </a:r>
            <a:r>
              <a:rPr lang="zh-CN" altLang="en-US" b="1" dirty="0" smtClean="0"/>
              <a:t>所有可能</a:t>
            </a:r>
            <a:r>
              <a:rPr lang="zh-CN" altLang="en-US" dirty="0" smtClean="0"/>
              <a:t>的数据集合，并在这个数据集合上将</a:t>
            </a:r>
            <a:r>
              <a:rPr lang="en-US" altLang="zh-CN" dirty="0" smtClean="0"/>
              <a:t>loss</a:t>
            </a:r>
            <a:r>
              <a:rPr lang="zh-CN" altLang="en-US" dirty="0" smtClean="0"/>
              <a:t>最小化，这样学习到的模型就可以称之为“</a:t>
            </a:r>
            <a:r>
              <a:rPr lang="zh-CN" altLang="en-US" b="1" dirty="0" smtClean="0"/>
              <a:t>真实模型</a:t>
            </a:r>
            <a:r>
              <a:rPr lang="zh-CN" altLang="en-US" dirty="0" smtClean="0"/>
              <a:t>”，当然，我们是无论如何都不能获得并训练所有可能的数据的，所以“真实模型”</a:t>
            </a:r>
            <a:r>
              <a:rPr lang="zh-CN" altLang="en-US" b="1" dirty="0" smtClean="0"/>
              <a:t>肯定存在，但无法获得</a:t>
            </a:r>
            <a:r>
              <a:rPr lang="zh-CN" altLang="en-US" dirty="0" smtClean="0"/>
              <a:t>，我们的最终目标就是去学习一个模型使其更加接近这个真实模型。</a:t>
            </a:r>
          </a:p>
          <a:p>
            <a:r>
              <a:rPr lang="zh-CN" altLang="en-US" dirty="0" smtClean="0"/>
              <a:t>而</a:t>
            </a:r>
            <a:r>
              <a:rPr lang="en-US" altLang="zh-CN" dirty="0" smtClean="0"/>
              <a:t>bias</a:t>
            </a:r>
            <a:r>
              <a:rPr lang="zh-CN" altLang="en-US" dirty="0" smtClean="0"/>
              <a:t>和</a:t>
            </a:r>
            <a:r>
              <a:rPr lang="en-US" altLang="zh-CN" dirty="0" smtClean="0"/>
              <a:t>variance</a:t>
            </a:r>
            <a:r>
              <a:rPr lang="zh-CN" altLang="en-US" dirty="0" smtClean="0"/>
              <a:t>分别从两个方面来描述了我们学习到的模型与真实模型之间的差距。</a:t>
            </a:r>
            <a:br>
              <a:rPr lang="zh-CN" altLang="en-US" dirty="0" smtClean="0"/>
            </a:br>
            <a:r>
              <a:rPr lang="en-US" altLang="zh-CN" dirty="0" smtClean="0"/>
              <a:t>Bias</a:t>
            </a:r>
            <a:r>
              <a:rPr lang="zh-CN" altLang="en-US" dirty="0" smtClean="0"/>
              <a:t>是 “用</a:t>
            </a:r>
            <a:r>
              <a:rPr lang="zh-CN" altLang="en-US" b="1" dirty="0" smtClean="0"/>
              <a:t>所有可能的</a:t>
            </a:r>
            <a:r>
              <a:rPr lang="zh-CN" altLang="en-US" dirty="0" smtClean="0"/>
              <a:t>训练数据集训练出的</a:t>
            </a:r>
            <a:r>
              <a:rPr lang="zh-CN" altLang="en-US" b="1" dirty="0" smtClean="0"/>
              <a:t>所有模型</a:t>
            </a:r>
            <a:r>
              <a:rPr lang="zh-CN" altLang="en-US" dirty="0" smtClean="0"/>
              <a:t>的输出的</a:t>
            </a:r>
            <a:r>
              <a:rPr lang="zh-CN" altLang="en-US" b="1" dirty="0" smtClean="0"/>
              <a:t>平均值</a:t>
            </a:r>
            <a:r>
              <a:rPr lang="zh-CN" altLang="en-US" dirty="0" smtClean="0"/>
              <a:t>” 与 “真实模型”的输出值之间的差异；</a:t>
            </a:r>
            <a:br>
              <a:rPr lang="zh-CN" altLang="en-US" dirty="0" smtClean="0"/>
            </a:br>
            <a:r>
              <a:rPr lang="en-US" altLang="zh-CN" dirty="0" smtClean="0"/>
              <a:t>Variance</a:t>
            </a:r>
            <a:r>
              <a:rPr lang="zh-CN" altLang="en-US" dirty="0" smtClean="0"/>
              <a:t>则是“</a:t>
            </a:r>
            <a:r>
              <a:rPr lang="zh-CN" altLang="en-US" b="1" dirty="0" smtClean="0"/>
              <a:t>不同的训练数据集</a:t>
            </a:r>
            <a:r>
              <a:rPr lang="zh-CN" altLang="en-US" dirty="0" smtClean="0"/>
              <a:t>训练出的模型”的输出值</a:t>
            </a:r>
            <a:r>
              <a:rPr lang="zh-CN" altLang="en-US" b="1" dirty="0" smtClean="0"/>
              <a:t>之间</a:t>
            </a:r>
            <a:r>
              <a:rPr lang="zh-CN" altLang="en-US" dirty="0" smtClean="0"/>
              <a:t>的差异。</a:t>
            </a:r>
          </a:p>
          <a:p>
            <a:r>
              <a:rPr lang="zh-CN" altLang="en-US" dirty="0" smtClean="0"/>
              <a:t>这里需要注意的是我们能够用来学习的训练数据集只是</a:t>
            </a:r>
            <a:r>
              <a:rPr lang="zh-CN" altLang="en-US" b="1" dirty="0" smtClean="0"/>
              <a:t>全部数据中的一个子集</a:t>
            </a:r>
            <a:r>
              <a:rPr lang="zh-CN" altLang="en-US" dirty="0" smtClean="0"/>
              <a:t>。想象一下我们现在收集几组不同的数据，因为</a:t>
            </a:r>
            <a:r>
              <a:rPr lang="zh-CN" altLang="en-US" b="1" dirty="0" smtClean="0"/>
              <a:t>每一组数据的不同，我们学习到模型的最小</a:t>
            </a:r>
            <a:r>
              <a:rPr lang="en-US" altLang="zh-CN" b="1" dirty="0" smtClean="0"/>
              <a:t>loss</a:t>
            </a:r>
            <a:r>
              <a:rPr lang="zh-CN" altLang="en-US" b="1" dirty="0" smtClean="0"/>
              <a:t>值也会有所不同，当然，它们与“真实模型”的最小</a:t>
            </a:r>
            <a:r>
              <a:rPr lang="en-US" altLang="zh-CN" b="1" dirty="0" smtClean="0"/>
              <a:t>loss</a:t>
            </a:r>
            <a:r>
              <a:rPr lang="zh-CN" altLang="en-US" b="1" dirty="0" smtClean="0"/>
              <a:t>也是不一样的。</a:t>
            </a:r>
            <a:endParaRPr lang="zh-CN" altLang="en-US" dirty="0" smtClean="0"/>
          </a:p>
          <a:p>
            <a:r>
              <a:rPr lang="zh-CN" altLang="en-US" dirty="0" smtClean="0"/>
              <a:t>其他答主有提到关于</a:t>
            </a:r>
            <a:r>
              <a:rPr lang="en-US" altLang="zh-CN" dirty="0" smtClean="0"/>
              <a:t>cross validation</a:t>
            </a:r>
            <a:r>
              <a:rPr lang="zh-CN" altLang="en-US" dirty="0" smtClean="0"/>
              <a:t>中</a:t>
            </a:r>
            <a:r>
              <a:rPr lang="en-US" altLang="zh-CN" dirty="0" smtClean="0"/>
              <a:t>k</a:t>
            </a:r>
            <a:r>
              <a:rPr lang="zh-CN" altLang="en-US" dirty="0" smtClean="0"/>
              <a:t>值对</a:t>
            </a:r>
            <a:r>
              <a:rPr lang="en-US" altLang="zh-CN" dirty="0" smtClean="0"/>
              <a:t>bias</a:t>
            </a:r>
            <a:r>
              <a:rPr lang="zh-CN" altLang="en-US" dirty="0" smtClean="0"/>
              <a:t>和</a:t>
            </a:r>
            <a:r>
              <a:rPr lang="en-US" altLang="zh-CN" dirty="0" smtClean="0"/>
              <a:t>variance</a:t>
            </a:r>
            <a:r>
              <a:rPr lang="zh-CN" altLang="en-US" dirty="0" smtClean="0"/>
              <a:t>的影响，那我就从其他方面来举个例子。</a:t>
            </a:r>
          </a:p>
          <a:p>
            <a:r>
              <a:rPr lang="zh-CN" altLang="en-US" dirty="0" smtClean="0"/>
              <a:t>假设我们现在有一组训练数据，需要训练一个模型（基于梯度的学习，不包括最近邻等方法）。在训练过程的最初，</a:t>
            </a:r>
            <a:r>
              <a:rPr lang="en-US" altLang="zh-CN" dirty="0" smtClean="0"/>
              <a:t>bias</a:t>
            </a:r>
            <a:r>
              <a:rPr lang="zh-CN" altLang="en-US" dirty="0" smtClean="0"/>
              <a:t>很大，因为我们的模型还没有来得及开始学习，也就是与“真实模型”差距很大。然而此时</a:t>
            </a:r>
            <a:r>
              <a:rPr lang="en-US" altLang="zh-CN" dirty="0" smtClean="0"/>
              <a:t>variance</a:t>
            </a:r>
            <a:r>
              <a:rPr lang="zh-CN" altLang="en-US" dirty="0" smtClean="0"/>
              <a:t>却很小，因为</a:t>
            </a:r>
            <a:r>
              <a:rPr lang="zh-CN" altLang="en-US" b="1" dirty="0" smtClean="0"/>
              <a:t>训练数据集（</a:t>
            </a:r>
            <a:r>
              <a:rPr lang="en-US" altLang="zh-CN" b="1" dirty="0" smtClean="0"/>
              <a:t>training data</a:t>
            </a:r>
            <a:r>
              <a:rPr lang="zh-CN" altLang="en-US" b="1" dirty="0" smtClean="0"/>
              <a:t>）还没有来得及对模型产生影响</a:t>
            </a:r>
            <a:r>
              <a:rPr lang="zh-CN" altLang="en-US" dirty="0" smtClean="0"/>
              <a:t>，所以此时将模型应用于“不同的”训练数据集也不会有太大差异。</a:t>
            </a:r>
          </a:p>
          <a:p>
            <a:r>
              <a:rPr lang="zh-CN" altLang="en-US" dirty="0" smtClean="0"/>
              <a:t>而随着训练过程的进行，</a:t>
            </a:r>
            <a:r>
              <a:rPr lang="en-US" altLang="zh-CN" dirty="0" smtClean="0"/>
              <a:t>bias</a:t>
            </a:r>
            <a:r>
              <a:rPr lang="zh-CN" altLang="en-US" dirty="0" smtClean="0"/>
              <a:t>变小了，因为我们的模型变得“聪明”了，懂得了更多关于“真实模型”的信息，输出值与真实值之间更加接近了。但是如果我们训练得时间太久了，</a:t>
            </a:r>
            <a:r>
              <a:rPr lang="en-US" altLang="zh-CN" dirty="0" smtClean="0"/>
              <a:t>variance</a:t>
            </a:r>
            <a:r>
              <a:rPr lang="zh-CN" altLang="en-US" dirty="0" smtClean="0"/>
              <a:t>就会变得很大，因为我们除了学习到关于真实模型的信息，还学到了</a:t>
            </a:r>
            <a:r>
              <a:rPr lang="zh-CN" altLang="en-US" b="1" dirty="0" smtClean="0"/>
              <a:t>许多具体的，只针对我们使用的训练集</a:t>
            </a:r>
            <a:r>
              <a:rPr lang="zh-CN" altLang="en-US" dirty="0" smtClean="0"/>
              <a:t>（真实数据的子集）的信息。而</a:t>
            </a:r>
            <a:r>
              <a:rPr lang="zh-CN" altLang="en-US" b="1" dirty="0" smtClean="0"/>
              <a:t>不同的可能训练数据集（真实数据的子集）之间的某些特征和噪声是不一致的</a:t>
            </a:r>
            <a:r>
              <a:rPr lang="zh-CN" altLang="en-US" dirty="0" smtClean="0"/>
              <a:t>，这就导致了我们的模型在很多其他的数据集上就无法获得很好的效果，也就是所谓的</a:t>
            </a:r>
            <a:r>
              <a:rPr lang="en-US" altLang="zh-CN" b="1" dirty="0" smtClean="0"/>
              <a:t>overfitting</a:t>
            </a:r>
            <a:r>
              <a:rPr lang="zh-CN" altLang="en-US" b="1" dirty="0" smtClean="0"/>
              <a:t>（过学习）。</a:t>
            </a:r>
            <a:endParaRPr lang="zh-CN" altLang="en-US" dirty="0" smtClean="0"/>
          </a:p>
          <a:p>
            <a:r>
              <a:rPr lang="zh-CN" altLang="en-US" dirty="0" smtClean="0"/>
              <a:t>因此，在实际的训练过程中会用到</a:t>
            </a:r>
            <a:r>
              <a:rPr lang="en-US" altLang="zh-CN" dirty="0" smtClean="0"/>
              <a:t>validation set</a:t>
            </a:r>
            <a:r>
              <a:rPr lang="zh-CN" altLang="en-US" dirty="0" smtClean="0"/>
              <a:t>，会用到诸如</a:t>
            </a:r>
            <a:r>
              <a:rPr lang="en-US" altLang="zh-CN" dirty="0" smtClean="0"/>
              <a:t>early stopping</a:t>
            </a:r>
            <a:r>
              <a:rPr lang="zh-CN" altLang="en-US" dirty="0" smtClean="0"/>
              <a:t>以及</a:t>
            </a:r>
            <a:r>
              <a:rPr lang="en-US" altLang="zh-CN" dirty="0" smtClean="0"/>
              <a:t>regularization</a:t>
            </a:r>
            <a:r>
              <a:rPr lang="zh-CN" altLang="en-US" dirty="0" smtClean="0"/>
              <a:t>等方法来避免过学习的发生，然而没有一种固定的策略方法适用于所有的</a:t>
            </a:r>
            <a:r>
              <a:rPr lang="en-US" altLang="zh-CN" dirty="0" smtClean="0"/>
              <a:t>task</a:t>
            </a:r>
            <a:r>
              <a:rPr lang="zh-CN" altLang="en-US" dirty="0" smtClean="0"/>
              <a:t>和</a:t>
            </a:r>
            <a:r>
              <a:rPr lang="en-US" altLang="zh-CN" dirty="0" smtClean="0"/>
              <a:t>data</a:t>
            </a:r>
            <a:r>
              <a:rPr lang="zh-CN" altLang="en-US" dirty="0" smtClean="0"/>
              <a:t>，所以</a:t>
            </a:r>
            <a:r>
              <a:rPr lang="en-US" altLang="zh-CN" dirty="0" smtClean="0"/>
              <a:t>bias</a:t>
            </a:r>
            <a:r>
              <a:rPr lang="zh-CN" altLang="en-US" dirty="0" smtClean="0"/>
              <a:t>和</a:t>
            </a:r>
            <a:r>
              <a:rPr lang="en-US" altLang="zh-CN" dirty="0" smtClean="0"/>
              <a:t>variance</a:t>
            </a:r>
            <a:r>
              <a:rPr lang="zh-CN" altLang="en-US" dirty="0" smtClean="0"/>
              <a:t>之间的</a:t>
            </a:r>
            <a:r>
              <a:rPr lang="en-US" altLang="zh-CN" dirty="0" smtClean="0"/>
              <a:t>tradeoff</a:t>
            </a:r>
            <a:r>
              <a:rPr lang="zh-CN" altLang="en-US" dirty="0" smtClean="0"/>
              <a:t>应该是机器学习永恒的主题吧。</a:t>
            </a:r>
          </a:p>
          <a:p>
            <a:r>
              <a:rPr lang="zh-CN" altLang="en-US" dirty="0" smtClean="0"/>
              <a:t>最后说一点，从</a:t>
            </a:r>
            <a:r>
              <a:rPr lang="en-US" altLang="zh-CN" dirty="0" smtClean="0"/>
              <a:t>bias</a:t>
            </a:r>
            <a:r>
              <a:rPr lang="zh-CN" altLang="en-US" dirty="0" smtClean="0"/>
              <a:t>和</a:t>
            </a:r>
            <a:r>
              <a:rPr lang="en-US" altLang="zh-CN" dirty="0" smtClean="0"/>
              <a:t>variance</a:t>
            </a:r>
            <a:r>
              <a:rPr lang="zh-CN" altLang="en-US" dirty="0" smtClean="0"/>
              <a:t>的讨论中也可以看到</a:t>
            </a:r>
            <a:r>
              <a:rPr lang="en-US" altLang="zh-CN" b="1" dirty="0" smtClean="0"/>
              <a:t>data</a:t>
            </a:r>
            <a:r>
              <a:rPr lang="zh-CN" altLang="en-US" b="1" dirty="0" smtClean="0"/>
              <a:t>对于模型训练的重要性</a:t>
            </a:r>
            <a:r>
              <a:rPr lang="zh-CN" altLang="en-US" dirty="0" smtClean="0"/>
              <a:t>，假如我们拥有全部可能的数据，就不需要所谓的</a:t>
            </a:r>
            <a:r>
              <a:rPr lang="en-US" altLang="zh-CN" dirty="0" smtClean="0"/>
              <a:t>tradeoff</a:t>
            </a:r>
            <a:r>
              <a:rPr lang="zh-CN" altLang="en-US" dirty="0" smtClean="0"/>
              <a:t>了。但是既然这是不现实的，那么尽量获取和使用合适的数据就很重要了。</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76</a:t>
            </a:fld>
            <a:endParaRPr lang="en-US"/>
          </a:p>
        </p:txBody>
      </p:sp>
    </p:spTree>
    <p:extLst>
      <p:ext uri="{BB962C8B-B14F-4D97-AF65-F5344CB8AC3E}">
        <p14:creationId xmlns:p14="http://schemas.microsoft.com/office/powerpoint/2010/main" val="14535042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80</a:t>
            </a:fld>
            <a:endParaRPr lang="en-US"/>
          </a:p>
        </p:txBody>
      </p:sp>
    </p:spTree>
    <p:extLst>
      <p:ext uri="{BB962C8B-B14F-4D97-AF65-F5344CB8AC3E}">
        <p14:creationId xmlns:p14="http://schemas.microsoft.com/office/powerpoint/2010/main" val="23907616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82</a:t>
            </a:fld>
            <a:endParaRPr lang="en-US"/>
          </a:p>
        </p:txBody>
      </p:sp>
    </p:spTree>
    <p:extLst>
      <p:ext uri="{BB962C8B-B14F-4D97-AF65-F5344CB8AC3E}">
        <p14:creationId xmlns:p14="http://schemas.microsoft.com/office/powerpoint/2010/main" val="6382547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83</a:t>
            </a:fld>
            <a:endParaRPr lang="en-US"/>
          </a:p>
        </p:txBody>
      </p:sp>
    </p:spTree>
    <p:extLst>
      <p:ext uri="{BB962C8B-B14F-4D97-AF65-F5344CB8AC3E}">
        <p14:creationId xmlns:p14="http://schemas.microsoft.com/office/powerpoint/2010/main" val="25997462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关于各种常用的回归分析技术，请参考：</a:t>
            </a:r>
            <a:r>
              <a:rPr lang="en-US" altLang="zh-CN" dirty="0" smtClean="0"/>
              <a:t>http://dataunion.org/20514.html</a:t>
            </a:r>
          </a:p>
          <a:p>
            <a:r>
              <a:rPr lang="zh-CN" altLang="en-US" dirty="0" smtClean="0"/>
              <a:t>回归分析是一种预测性的建模技术，它研究的是因变量（目标）和自变量（特征变量）之间的关系。这种技术通常用于预测分析，时间序列模型以及发现变量之间的</a:t>
            </a:r>
            <a:r>
              <a:rPr lang="zh-CN" altLang="en-US" dirty="0" smtClean="0">
                <a:hlinkClick r:id="rId3"/>
              </a:rPr>
              <a:t>因果关系</a:t>
            </a:r>
            <a:endParaRPr lang="en-US" altLang="zh-CN" dirty="0" smtClean="0"/>
          </a:p>
          <a:p>
            <a:endParaRPr lang="en-US" dirty="0" smtClean="0"/>
          </a:p>
          <a:p>
            <a:r>
              <a:rPr lang="zh-CN" altLang="en-US" dirty="0" smtClean="0"/>
              <a:t>关于</a:t>
            </a:r>
            <a:r>
              <a:rPr lang="en-US" altLang="zh-CN" dirty="0" smtClean="0"/>
              <a:t>lasso</a:t>
            </a:r>
            <a:r>
              <a:rPr lang="zh-CN" altLang="en-US" dirty="0" smtClean="0"/>
              <a:t>回归算法和</a:t>
            </a:r>
            <a:r>
              <a:rPr lang="en-US" altLang="zh-CN" dirty="0" smtClean="0"/>
              <a:t>Ridge</a:t>
            </a:r>
            <a:r>
              <a:rPr lang="zh-CN" altLang="en-US" dirty="0" smtClean="0"/>
              <a:t>回归算法请参考：</a:t>
            </a:r>
            <a:r>
              <a:rPr lang="en-US" altLang="zh-CN" dirty="0" smtClean="0"/>
              <a:t>http://www.cnblogs.com/pinard/p/6018889.html</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关于深入理解</a:t>
            </a:r>
            <a:r>
              <a:rPr lang="en-US" altLang="zh-CN" dirty="0" smtClean="0"/>
              <a:t>L1,L2</a:t>
            </a:r>
            <a:r>
              <a:rPr lang="zh-CN" altLang="en-US" dirty="0" smtClean="0"/>
              <a:t>正则化的可以参考：</a:t>
            </a:r>
            <a:r>
              <a:rPr lang="en-US" altLang="zh-CN" dirty="0" smtClean="0"/>
              <a:t>https://zhuanlan.zhihu.com/p/29360425</a:t>
            </a:r>
          </a:p>
          <a:p>
            <a:endParaRPr lang="en-US" dirty="0"/>
          </a:p>
        </p:txBody>
      </p:sp>
      <p:sp>
        <p:nvSpPr>
          <p:cNvPr id="4" name="Slide Number Placeholder 3"/>
          <p:cNvSpPr>
            <a:spLocks noGrp="1"/>
          </p:cNvSpPr>
          <p:nvPr>
            <p:ph type="sldNum" sz="quarter" idx="10"/>
          </p:nvPr>
        </p:nvSpPr>
        <p:spPr/>
        <p:txBody>
          <a:bodyPr/>
          <a:lstStyle/>
          <a:p>
            <a:fld id="{EA8EF362-3BA2-46AA-BD9F-67B427D601A8}" type="slidenum">
              <a:rPr lang="en-US" smtClean="0"/>
              <a:t>84</a:t>
            </a:fld>
            <a:endParaRPr lang="en-US"/>
          </a:p>
        </p:txBody>
      </p:sp>
    </p:spTree>
    <p:extLst>
      <p:ext uri="{BB962C8B-B14F-4D97-AF65-F5344CB8AC3E}">
        <p14:creationId xmlns:p14="http://schemas.microsoft.com/office/powerpoint/2010/main" val="19975304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85</a:t>
            </a:fld>
            <a:endParaRPr lang="en-US"/>
          </a:p>
        </p:txBody>
      </p:sp>
    </p:spTree>
    <p:extLst>
      <p:ext uri="{BB962C8B-B14F-4D97-AF65-F5344CB8AC3E}">
        <p14:creationId xmlns:p14="http://schemas.microsoft.com/office/powerpoint/2010/main" val="2207170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可以参考知乎中关于这个的讨论：</a:t>
            </a:r>
            <a:r>
              <a:rPr lang="en-US" altLang="zh-CN" dirty="0" smtClean="0"/>
              <a:t>https://www.zhihu.com/question/21329754</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88</a:t>
            </a:fld>
            <a:endParaRPr lang="en-US"/>
          </a:p>
        </p:txBody>
      </p:sp>
    </p:spTree>
    <p:extLst>
      <p:ext uri="{BB962C8B-B14F-4D97-AF65-F5344CB8AC3E}">
        <p14:creationId xmlns:p14="http://schemas.microsoft.com/office/powerpoint/2010/main" val="10018598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89</a:t>
            </a:fld>
            <a:endParaRPr lang="en-US"/>
          </a:p>
        </p:txBody>
      </p:sp>
    </p:spTree>
    <p:extLst>
      <p:ext uri="{BB962C8B-B14F-4D97-AF65-F5344CB8AC3E}">
        <p14:creationId xmlns:p14="http://schemas.microsoft.com/office/powerpoint/2010/main" val="10006030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a:t>
            </a:r>
            <a:r>
              <a:rPr lang="en-US" altLang="zh-CN" dirty="0" err="1" smtClean="0"/>
              <a:t>sklearn</a:t>
            </a:r>
            <a:r>
              <a:rPr lang="zh-CN" altLang="en-US" dirty="0" smtClean="0"/>
              <a:t>的</a:t>
            </a:r>
            <a:r>
              <a:rPr lang="en-US" altLang="zh-CN" dirty="0" smtClean="0"/>
              <a:t>loss function</a:t>
            </a:r>
            <a:r>
              <a:rPr lang="zh-CN" altLang="en-US" dirty="0" smtClean="0"/>
              <a:t>的可以参考：</a:t>
            </a:r>
            <a:r>
              <a:rPr lang="en-US" altLang="zh-CN" dirty="0" smtClean="0"/>
              <a:t>http://scikit-learn.org/stable/modules/model_evaluation.html#multilabel-ranking-metrics</a:t>
            </a:r>
          </a:p>
          <a:p>
            <a:endParaRPr lang="en-US" dirty="0" smtClean="0"/>
          </a:p>
          <a:p>
            <a:r>
              <a:rPr lang="zh-CN" altLang="en-US" dirty="0" smtClean="0"/>
              <a:t>关于机器学习常用的回归损失函数请参考：</a:t>
            </a:r>
            <a:r>
              <a:rPr lang="en-US" altLang="zh-CN" dirty="0" smtClean="0"/>
              <a:t>http://zhuanlan.51cto.com/art/201806/576756.htm</a:t>
            </a:r>
          </a:p>
          <a:p>
            <a:r>
              <a:rPr lang="en-US" altLang="zh-CN" dirty="0" smtClean="0"/>
              <a:t>https://zhuanlan.zhihu.com/p/38529433</a:t>
            </a:r>
          </a:p>
          <a:p>
            <a:endParaRPr lang="en-US" dirty="0" smtClean="0"/>
          </a:p>
          <a:p>
            <a:r>
              <a:rPr lang="en-US" dirty="0" smtClean="0"/>
              <a:t>https://nbviewer.jupyter.org/github/groverpr/Machine-Learning/blob/master/notebooks/05_Loss_Functions.ipynb</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90</a:t>
            </a:fld>
            <a:endParaRPr lang="en-US"/>
          </a:p>
        </p:txBody>
      </p:sp>
    </p:spTree>
    <p:extLst>
      <p:ext uri="{BB962C8B-B14F-4D97-AF65-F5344CB8AC3E}">
        <p14:creationId xmlns:p14="http://schemas.microsoft.com/office/powerpoint/2010/main" val="3769218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准备好 </a:t>
            </a:r>
            <a:r>
              <a:rPr lang="en-US" dirty="0" smtClean="0"/>
              <a:t>Feature </a:t>
            </a:r>
            <a:r>
              <a:rPr lang="zh-CN" altLang="en-US" dirty="0" smtClean="0"/>
              <a:t>以后，就可以开始选用一些常见的模型进行训练了。</a:t>
            </a:r>
            <a:r>
              <a:rPr lang="en-US" dirty="0" err="1" smtClean="0"/>
              <a:t>Kaggle</a:t>
            </a:r>
            <a:r>
              <a:rPr lang="en-US" dirty="0" smtClean="0"/>
              <a:t> </a:t>
            </a:r>
            <a:r>
              <a:rPr lang="zh-CN" altLang="en-US" dirty="0" smtClean="0"/>
              <a:t>上最常用的模型基本都是基于树的模型：</a:t>
            </a:r>
          </a:p>
          <a:p>
            <a:r>
              <a:rPr lang="en-US" b="1" dirty="0" smtClean="0"/>
              <a:t>Gradient Boosting</a:t>
            </a:r>
            <a:r>
              <a:rPr lang="zh-CN" altLang="en-US" b="1" dirty="0" smtClean="0"/>
              <a:t>（利用</a:t>
            </a:r>
            <a:r>
              <a:rPr lang="en-US" altLang="zh-CN" b="1" dirty="0" err="1" smtClean="0"/>
              <a:t>xgboot</a:t>
            </a:r>
            <a:r>
              <a:rPr lang="zh-CN" altLang="en-US" b="1" dirty="0" smtClean="0"/>
              <a:t>开源库提供的分布式</a:t>
            </a:r>
            <a:r>
              <a:rPr lang="en-US" altLang="zh-CN" b="1" dirty="0" smtClean="0"/>
              <a:t>gradient boosting</a:t>
            </a:r>
            <a:r>
              <a:rPr lang="zh-CN" altLang="en-US" b="1" dirty="0" smtClean="0"/>
              <a:t>算法训练更快）</a:t>
            </a:r>
            <a:endParaRPr lang="en-US" dirty="0" smtClean="0"/>
          </a:p>
          <a:p>
            <a:r>
              <a:rPr lang="en-US" dirty="0" smtClean="0"/>
              <a:t>Random Forest</a:t>
            </a:r>
          </a:p>
          <a:p>
            <a:r>
              <a:rPr lang="en-US" dirty="0" smtClean="0"/>
              <a:t>Extra Randomized Trees</a:t>
            </a:r>
          </a:p>
          <a:p>
            <a:endParaRPr lang="en-US" dirty="0" smtClean="0"/>
          </a:p>
          <a:p>
            <a:r>
              <a:rPr lang="zh-CN" altLang="en-US" dirty="0" smtClean="0"/>
              <a:t>以下模型往往在性能上稍逊一筹，但是很适合作为 </a:t>
            </a:r>
            <a:r>
              <a:rPr lang="en-US" dirty="0" smtClean="0"/>
              <a:t>Ensemble </a:t>
            </a:r>
            <a:r>
              <a:rPr lang="zh-CN" altLang="en-US" dirty="0" smtClean="0"/>
              <a:t>的 </a:t>
            </a:r>
            <a:r>
              <a:rPr lang="en-US" dirty="0" smtClean="0"/>
              <a:t>Base Model。</a:t>
            </a:r>
          </a:p>
          <a:p>
            <a:r>
              <a:rPr lang="en-US" dirty="0" smtClean="0"/>
              <a:t>SVM</a:t>
            </a:r>
          </a:p>
          <a:p>
            <a:r>
              <a:rPr lang="en-US" dirty="0" smtClean="0"/>
              <a:t>Linear Regression</a:t>
            </a:r>
          </a:p>
          <a:p>
            <a:r>
              <a:rPr lang="en-US" dirty="0" smtClean="0"/>
              <a:t>Logistic Regression</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5BA06E0-547C-41EB-B4A4-6FD9E8DAE72F}" type="slidenum">
              <a:rPr lang="en-US" smtClean="0"/>
              <a:t>7</a:t>
            </a:fld>
            <a:endParaRPr lang="en-US"/>
          </a:p>
        </p:txBody>
      </p:sp>
    </p:spTree>
    <p:extLst>
      <p:ext uri="{BB962C8B-B14F-4D97-AF65-F5344CB8AC3E}">
        <p14:creationId xmlns:p14="http://schemas.microsoft.com/office/powerpoint/2010/main" val="37349129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Sklearn</a:t>
            </a:r>
            <a:r>
              <a:rPr lang="zh-CN" altLang="en-US" dirty="0" smtClean="0"/>
              <a:t>的</a:t>
            </a:r>
            <a:r>
              <a:rPr lang="en-US" altLang="zh-CN" dirty="0" smtClean="0"/>
              <a:t>GDBR</a:t>
            </a:r>
            <a:r>
              <a:rPr lang="zh-CN" altLang="en-US" dirty="0" smtClean="0"/>
              <a:t>支持分位数损失，因此可以支持做区间估计。区间估计具体参考：</a:t>
            </a:r>
            <a:r>
              <a:rPr lang="en-US" altLang="zh-CN" dirty="0" smtClean="0"/>
              <a:t>https://scikit-learn.org/stable/auto_examples/ensemble/plot_gradient_boosting_quantile.html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91</a:t>
            </a:fld>
            <a:endParaRPr lang="en-US"/>
          </a:p>
        </p:txBody>
      </p:sp>
    </p:spTree>
    <p:extLst>
      <p:ext uri="{BB962C8B-B14F-4D97-AF65-F5344CB8AC3E}">
        <p14:creationId xmlns:p14="http://schemas.microsoft.com/office/powerpoint/2010/main" val="1779625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为什么不在分类问题中使用</a:t>
            </a:r>
            <a:r>
              <a:rPr lang="en-US" altLang="zh-CN" dirty="0" smtClean="0"/>
              <a:t>MSE</a:t>
            </a:r>
            <a:r>
              <a:rPr lang="zh-CN" altLang="en-US" dirty="0" smtClean="0"/>
              <a:t>损失函数，可以参考：</a:t>
            </a:r>
            <a:r>
              <a:rPr lang="en-US" altLang="zh-CN" dirty="0" smtClean="0"/>
              <a:t> </a:t>
            </a:r>
            <a:r>
              <a:rPr lang="en-US" altLang="zh-CN" dirty="0" smtClean="0">
                <a:hlinkClick r:id="rId3"/>
              </a:rPr>
              <a:t>https://www.quora.com/What-are-the-main-reasons-not-to-use-MSE-as-a-cost-function-for-Logistic-Regression</a:t>
            </a:r>
            <a:endParaRPr lang="en-US" altLang="zh-CN" dirty="0" smtClean="0"/>
          </a:p>
          <a:p>
            <a:r>
              <a:rPr lang="zh-CN" altLang="en-US" dirty="0" smtClean="0"/>
              <a:t>注意在这个</a:t>
            </a:r>
            <a:r>
              <a:rPr lang="en-US" altLang="zh-CN" dirty="0" smtClean="0"/>
              <a:t>link</a:t>
            </a:r>
            <a:r>
              <a:rPr lang="zh-CN" altLang="en-US" dirty="0" smtClean="0"/>
              <a:t>中提到了</a:t>
            </a:r>
            <a:r>
              <a:rPr lang="en-US" altLang="zh-CN" dirty="0" smtClean="0"/>
              <a:t>accuracy loss</a:t>
            </a:r>
            <a:r>
              <a:rPr lang="zh-CN" altLang="en-US" dirty="0" smtClean="0"/>
              <a:t>，它是作者认为的一种理想的二分类损失，但是因为涉及到了</a:t>
            </a:r>
            <a:r>
              <a:rPr lang="en-US" altLang="zh-CN" dirty="0" smtClean="0"/>
              <a:t>sign()</a:t>
            </a:r>
            <a:r>
              <a:rPr lang="zh-CN" altLang="en-US" dirty="0" smtClean="0"/>
              <a:t>这样的非凸函数，不好优化，因此为了优化使用所谓的代理损失函数，而从作者提供的图来看，用</a:t>
            </a:r>
            <a:r>
              <a:rPr lang="en-US" altLang="zh-CN" dirty="0" smtClean="0"/>
              <a:t>hinge loss</a:t>
            </a:r>
            <a:r>
              <a:rPr lang="zh-CN" altLang="en-US" dirty="0" smtClean="0"/>
              <a:t>和</a:t>
            </a:r>
            <a:r>
              <a:rPr lang="en-US" altLang="zh-CN" dirty="0" err="1" smtClean="0"/>
              <a:t>logloss</a:t>
            </a:r>
            <a:r>
              <a:rPr lang="zh-CN" altLang="en-US" dirty="0" smtClean="0"/>
              <a:t>作为</a:t>
            </a:r>
            <a:r>
              <a:rPr lang="en-US" altLang="zh-CN" dirty="0" smtClean="0"/>
              <a:t>accuracy loss</a:t>
            </a:r>
            <a:r>
              <a:rPr lang="zh-CN" altLang="en-US" dirty="0" smtClean="0"/>
              <a:t>的代理损失函数要比</a:t>
            </a:r>
            <a:r>
              <a:rPr lang="en-US" altLang="zh-CN" dirty="0" smtClean="0"/>
              <a:t>MSE</a:t>
            </a:r>
            <a:r>
              <a:rPr lang="zh-CN" altLang="en-US" dirty="0" smtClean="0"/>
              <a:t>作为代理损失函数更接近</a:t>
            </a:r>
            <a:r>
              <a:rPr lang="en-US" altLang="zh-CN" dirty="0" smtClean="0"/>
              <a:t>accuracy loss</a:t>
            </a:r>
            <a:r>
              <a:rPr lang="zh-CN" altLang="en-US" dirty="0" smtClean="0"/>
              <a:t>。</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92</a:t>
            </a:fld>
            <a:endParaRPr lang="en-US"/>
          </a:p>
        </p:txBody>
      </p:sp>
    </p:spTree>
    <p:extLst>
      <p:ext uri="{BB962C8B-B14F-4D97-AF65-F5344CB8AC3E}">
        <p14:creationId xmlns:p14="http://schemas.microsoft.com/office/powerpoint/2010/main" val="4551788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关于交叉熵与</a:t>
            </a:r>
            <a:r>
              <a:rPr lang="en-US" altLang="zh-CN" dirty="0" smtClean="0"/>
              <a:t>KL-</a:t>
            </a:r>
            <a:r>
              <a:rPr lang="zh-CN" altLang="en-US" dirty="0" smtClean="0"/>
              <a:t>散度（相对熵）可以参考：</a:t>
            </a:r>
            <a:r>
              <a:rPr lang="en-US" altLang="zh-CN" dirty="0" smtClean="0"/>
              <a:t>https://codertw.com/%E7%A8%8B%E5%BC%8F%E8%AA%9E%E8%A8%80/461328/</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93</a:t>
            </a:fld>
            <a:endParaRPr lang="en-US"/>
          </a:p>
        </p:txBody>
      </p:sp>
    </p:spTree>
    <p:extLst>
      <p:ext uri="{BB962C8B-B14F-4D97-AF65-F5344CB8AC3E}">
        <p14:creationId xmlns:p14="http://schemas.microsoft.com/office/powerpoint/2010/main" val="36445178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a:p>
            <a:r>
              <a:rPr lang="zh-CN" altLang="en-US" dirty="0" smtClean="0"/>
              <a:t>可以参考：</a:t>
            </a:r>
            <a:r>
              <a:rPr lang="en-US" altLang="zh-CN" dirty="0" smtClean="0"/>
              <a:t>https://zhuanlan.zhihu.com/p/33511165 </a:t>
            </a:r>
          </a:p>
          <a:p>
            <a:pPr lvl="0"/>
            <a:r>
              <a:rPr lang="zh-CN" altLang="en-US" dirty="0" smtClean="0"/>
              <a:t>关于回归的评价指标可以参考：</a:t>
            </a:r>
            <a:r>
              <a:rPr lang="en-US" altLang="zh-CN" dirty="0" smtClean="0"/>
              <a:t>https://blog.csdn.net/qq_36962569/article/details/79881065</a:t>
            </a:r>
          </a:p>
          <a:p>
            <a:endParaRPr lang="en-US" altLang="zh-CN" dirty="0" smtClean="0"/>
          </a:p>
          <a:p>
            <a:pPr lvl="1"/>
            <a:r>
              <a:rPr lang="zh-CN" altLang="en-US" dirty="0" smtClean="0"/>
              <a:t>验证评价指标可以参考：</a:t>
            </a:r>
            <a:endParaRPr lang="en-US" altLang="zh-CN" dirty="0" smtClean="0"/>
          </a:p>
          <a:p>
            <a:pPr lvl="2"/>
            <a:r>
              <a:rPr lang="en-US" altLang="zh-CN" dirty="0" smtClean="0">
                <a:hlinkClick r:id="rId3"/>
              </a:rPr>
              <a:t>http://scikit-learn.org/stable/modules/model_evaluation.html</a:t>
            </a:r>
            <a:endParaRPr lang="en-US" altLang="zh-CN" dirty="0" smtClean="0"/>
          </a:p>
          <a:p>
            <a:endParaRPr lang="en-US" altLang="zh-CN" dirty="0" smtClean="0"/>
          </a:p>
        </p:txBody>
      </p:sp>
      <p:sp>
        <p:nvSpPr>
          <p:cNvPr id="4" name="Slide Number Placeholder 3"/>
          <p:cNvSpPr>
            <a:spLocks noGrp="1"/>
          </p:cNvSpPr>
          <p:nvPr>
            <p:ph type="sldNum" sz="quarter" idx="10"/>
          </p:nvPr>
        </p:nvSpPr>
        <p:spPr/>
        <p:txBody>
          <a:bodyPr/>
          <a:lstStyle/>
          <a:p>
            <a:fld id="{55BA06E0-547C-41EB-B4A4-6FD9E8DAE72F}" type="slidenum">
              <a:rPr lang="en-US" smtClean="0"/>
              <a:t>95</a:t>
            </a:fld>
            <a:endParaRPr lang="en-US"/>
          </a:p>
        </p:txBody>
      </p:sp>
    </p:spTree>
    <p:extLst>
      <p:ext uri="{BB962C8B-B14F-4D97-AF65-F5344CB8AC3E}">
        <p14:creationId xmlns:p14="http://schemas.microsoft.com/office/powerpoint/2010/main" val="20133314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a:p>
            <a:r>
              <a:rPr lang="zh-CN" altLang="en-US" dirty="0" smtClean="0"/>
              <a:t>可以参考：</a:t>
            </a:r>
            <a:r>
              <a:rPr lang="en-US" altLang="zh-CN" dirty="0" smtClean="0"/>
              <a:t>https://www.zhihu.com/question/39840928?from=profile_question_card</a:t>
            </a:r>
            <a:r>
              <a:rPr lang="zh-CN" altLang="en-US" dirty="0" smtClean="0"/>
              <a:t>关于</a:t>
            </a:r>
            <a:r>
              <a:rPr lang="en-US" altLang="zh-CN" dirty="0" smtClean="0"/>
              <a:t>AUC</a:t>
            </a:r>
            <a:r>
              <a:rPr lang="zh-CN" altLang="en-US" dirty="0" smtClean="0"/>
              <a:t>的讨论</a:t>
            </a:r>
            <a:endParaRPr lang="en-US" altLang="zh-CN"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96</a:t>
            </a:fld>
            <a:endParaRPr lang="en-US"/>
          </a:p>
        </p:txBody>
      </p:sp>
    </p:spTree>
    <p:extLst>
      <p:ext uri="{BB962C8B-B14F-4D97-AF65-F5344CB8AC3E}">
        <p14:creationId xmlns:p14="http://schemas.microsoft.com/office/powerpoint/2010/main" val="26464138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混淆矩阵不仅适用于二分类，也适用于多分类，具体可参考</a:t>
            </a:r>
            <a:r>
              <a:rPr lang="en-US" altLang="zh-CN" dirty="0" smtClean="0"/>
              <a:t>wiki</a:t>
            </a:r>
            <a:r>
              <a:rPr lang="zh-CN" altLang="en-US" dirty="0" smtClean="0"/>
              <a:t>：</a:t>
            </a:r>
            <a:r>
              <a:rPr lang="en-US" dirty="0" smtClean="0"/>
              <a:t>https://en.wikipedia.org/wiki/Confusion_matrix</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97</a:t>
            </a:fld>
            <a:endParaRPr lang="en-US"/>
          </a:p>
        </p:txBody>
      </p:sp>
    </p:spTree>
    <p:extLst>
      <p:ext uri="{BB962C8B-B14F-4D97-AF65-F5344CB8AC3E}">
        <p14:creationId xmlns:p14="http://schemas.microsoft.com/office/powerpoint/2010/main" val="4097438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关于评价指标可以参考：</a:t>
            </a:r>
            <a:r>
              <a:rPr lang="en-US" altLang="zh-CN" dirty="0" smtClean="0"/>
              <a:t>https://blog.csdn.net/u010705209/article/details/53037481</a:t>
            </a:r>
          </a:p>
          <a:p>
            <a:r>
              <a:rPr lang="en-US" dirty="0" smtClean="0"/>
              <a:t>https://www.jianshu.com/p/498ea0d8017d</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98</a:t>
            </a:fld>
            <a:endParaRPr lang="en-US"/>
          </a:p>
        </p:txBody>
      </p:sp>
    </p:spTree>
    <p:extLst>
      <p:ext uri="{BB962C8B-B14F-4D97-AF65-F5344CB8AC3E}">
        <p14:creationId xmlns:p14="http://schemas.microsoft.com/office/powerpoint/2010/main" val="41170606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99</a:t>
            </a:fld>
            <a:endParaRPr lang="en-US"/>
          </a:p>
        </p:txBody>
      </p:sp>
    </p:spTree>
    <p:extLst>
      <p:ext uri="{BB962C8B-B14F-4D97-AF65-F5344CB8AC3E}">
        <p14:creationId xmlns:p14="http://schemas.microsoft.com/office/powerpoint/2010/main" val="35516584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有时候也会用</a:t>
            </a:r>
            <a:r>
              <a:rPr lang="en-US" altLang="zh-CN" dirty="0" smtClean="0"/>
              <a:t>precise</a:t>
            </a:r>
            <a:r>
              <a:rPr lang="zh-CN" altLang="en-US" dirty="0" smtClean="0"/>
              <a:t>，</a:t>
            </a:r>
            <a:r>
              <a:rPr lang="en-US" altLang="zh-CN" dirty="0" smtClean="0"/>
              <a:t>recall</a:t>
            </a:r>
            <a:r>
              <a:rPr lang="zh-CN" altLang="en-US" dirty="0" smtClean="0"/>
              <a:t>，</a:t>
            </a:r>
            <a:r>
              <a:rPr lang="en-US" altLang="zh-CN" dirty="0" smtClean="0"/>
              <a:t>F-score</a:t>
            </a:r>
            <a:r>
              <a:rPr lang="zh-CN" altLang="en-US" dirty="0" smtClean="0"/>
              <a:t>来评价聚类，请参考：</a:t>
            </a:r>
            <a:r>
              <a:rPr lang="en-US" altLang="zh-CN" dirty="0" smtClean="0"/>
              <a:t>https://blog.csdn.net/lixuemei504/article/details/8306222</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关于聚类的评价指标可以参考：</a:t>
            </a:r>
            <a:r>
              <a:rPr lang="en-US" altLang="zh-CN" dirty="0" smtClean="0"/>
              <a:t>https://blog.csdn.net/u012102306/article/details/52423074, http://huaxiaozhuan.com/%E7%BB%9F%E8%AE%A1%E5%AD%A6%E4%B9%A0/chapters/11_cluster.html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r>
              <a:rPr lang="zh-CN" altLang="en-US" b="0" dirty="0" smtClean="0"/>
              <a:t>参考：</a:t>
            </a:r>
            <a:r>
              <a:rPr lang="en-US" altLang="zh-CN" b="0" dirty="0" smtClean="0"/>
              <a:t> http://sklearn.apachecn.org/cn/0.19.0/modules/clustering.html#clustering</a:t>
            </a:r>
          </a:p>
          <a:p>
            <a:r>
              <a:rPr lang="en-US" b="0" dirty="0" smtClean="0"/>
              <a:t>http://scikit-learn.org/stable/modules/clustering.html#clustering-evaluation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Slide Number Placeholder 3"/>
          <p:cNvSpPr>
            <a:spLocks noGrp="1"/>
          </p:cNvSpPr>
          <p:nvPr>
            <p:ph type="sldNum" sz="quarter" idx="10"/>
          </p:nvPr>
        </p:nvSpPr>
        <p:spPr/>
        <p:txBody>
          <a:bodyPr/>
          <a:lstStyle/>
          <a:p>
            <a:fld id="{55BA06E0-547C-41EB-B4A4-6FD9E8DAE72F}" type="slidenum">
              <a:rPr lang="en-US" smtClean="0"/>
              <a:t>100</a:t>
            </a:fld>
            <a:endParaRPr lang="en-US"/>
          </a:p>
        </p:txBody>
      </p:sp>
    </p:spTree>
    <p:extLst>
      <p:ext uri="{BB962C8B-B14F-4D97-AF65-F5344CB8AC3E}">
        <p14:creationId xmlns:p14="http://schemas.microsoft.com/office/powerpoint/2010/main" val="25923922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102</a:t>
            </a:fld>
            <a:endParaRPr lang="en-US"/>
          </a:p>
        </p:txBody>
      </p:sp>
    </p:spTree>
    <p:extLst>
      <p:ext uri="{BB962C8B-B14F-4D97-AF65-F5344CB8AC3E}">
        <p14:creationId xmlns:p14="http://schemas.microsoft.com/office/powerpoint/2010/main" val="1824028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关于如何确定模型训练的样本数量可以参考：</a:t>
            </a:r>
            <a:r>
              <a:rPr lang="en-US" altLang="zh-CN" dirty="0" smtClean="0"/>
              <a:t>https://www.zhihu.com/question/61330483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Slide Number Placeholder 3"/>
          <p:cNvSpPr>
            <a:spLocks noGrp="1"/>
          </p:cNvSpPr>
          <p:nvPr>
            <p:ph type="sldNum" sz="quarter" idx="10"/>
          </p:nvPr>
        </p:nvSpPr>
        <p:spPr/>
        <p:txBody>
          <a:bodyPr/>
          <a:lstStyle/>
          <a:p>
            <a:fld id="{55BA06E0-547C-41EB-B4A4-6FD9E8DAE72F}" type="slidenum">
              <a:rPr lang="en-US" smtClean="0"/>
              <a:t>12</a:t>
            </a:fld>
            <a:endParaRPr lang="en-US"/>
          </a:p>
        </p:txBody>
      </p:sp>
    </p:spTree>
    <p:extLst>
      <p:ext uri="{BB962C8B-B14F-4D97-AF65-F5344CB8AC3E}">
        <p14:creationId xmlns:p14="http://schemas.microsoft.com/office/powerpoint/2010/main" val="5263853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和时序有关的数据划分方法区别更大，请参考：</a:t>
            </a:r>
            <a:r>
              <a:rPr lang="en-US" altLang="zh-CN" dirty="0" smtClean="0"/>
              <a:t>http://scikit-learn.org/stable/modules/cross_validation.html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104</a:t>
            </a:fld>
            <a:endParaRPr lang="en-US"/>
          </a:p>
        </p:txBody>
      </p:sp>
    </p:spTree>
    <p:extLst>
      <p:ext uri="{BB962C8B-B14F-4D97-AF65-F5344CB8AC3E}">
        <p14:creationId xmlns:p14="http://schemas.microsoft.com/office/powerpoint/2010/main" val="13181239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梯度下降法是比较常用的，另外有变形的算法：批量梯度下降法（一般就是指梯度下降法），随机梯度下降法，</a:t>
            </a:r>
            <a:r>
              <a:rPr lang="en-US" dirty="0" smtClean="0"/>
              <a:t>mini-batch </a:t>
            </a:r>
            <a:r>
              <a:rPr lang="zh-CN" altLang="en-US" dirty="0" smtClean="0"/>
              <a:t>梯度下降法。区别就是每次更新权重的时候，用多少样本来计算。</a:t>
            </a:r>
            <a:endParaRPr lang="en-US" dirty="0" smtClean="0"/>
          </a:p>
          <a:p>
            <a:endParaRPr lang="en-US" dirty="0" smtClean="0"/>
          </a:p>
          <a:p>
            <a:r>
              <a:rPr lang="zh-CN" altLang="en-US" dirty="0" smtClean="0"/>
              <a:t>梯度上升与梯度下降：</a:t>
            </a:r>
            <a:endParaRPr lang="en-US" dirty="0" smtClean="0"/>
          </a:p>
          <a:p>
            <a:r>
              <a:rPr lang="zh-CN" altLang="en-US" dirty="0" smtClean="0"/>
              <a:t>在机器学习算法中，在最小化代价函数（或者求解目标函数）时，可以通过梯度下降法来一步步的迭代求解，得到最小化的代价函数和模型参数值。反过来，如果我们需要求解代价函数的最大值，这时就需要用梯度上升法来迭代了。</a:t>
            </a:r>
          </a:p>
          <a:p>
            <a:r>
              <a:rPr lang="zh-CN" altLang="en-US" dirty="0" smtClean="0"/>
              <a:t>梯度下降法和梯度上升法是可以互相转化的。比如我们需要求解代价函数</a:t>
            </a:r>
            <a:r>
              <a:rPr lang="en-US" altLang="zh-CN" dirty="0" smtClean="0"/>
              <a:t>f(θ)</a:t>
            </a:r>
            <a:r>
              <a:rPr lang="zh-CN" altLang="en-US" dirty="0" smtClean="0"/>
              <a:t>的最小值，这时我们需要用梯度下降法来迭代求解。但是实际上，我们可以反过来求解代价函数 </a:t>
            </a:r>
            <a:r>
              <a:rPr lang="en-US" altLang="zh-CN" dirty="0" smtClean="0"/>
              <a:t>-f(θ)</a:t>
            </a:r>
            <a:r>
              <a:rPr lang="zh-CN" altLang="en-US" dirty="0" smtClean="0"/>
              <a:t>的最大值，这时梯度上升法就派上用场了。</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105</a:t>
            </a:fld>
            <a:endParaRPr lang="en-US"/>
          </a:p>
        </p:txBody>
      </p:sp>
    </p:spTree>
    <p:extLst>
      <p:ext uri="{BB962C8B-B14F-4D97-AF65-F5344CB8AC3E}">
        <p14:creationId xmlns:p14="http://schemas.microsoft.com/office/powerpoint/2010/main" val="38628276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代价函数和梯度可以转化为矩阵与向量相乘的形式：参考：</a:t>
            </a:r>
            <a:r>
              <a:rPr lang="en-US" altLang="zh-CN" dirty="0" smtClean="0"/>
              <a:t>https://www.cnblogs.com/pinard/p/5970503.html</a:t>
            </a:r>
          </a:p>
          <a:p>
            <a:endParaRPr lang="zh-CN" alt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106</a:t>
            </a:fld>
            <a:endParaRPr lang="en-US"/>
          </a:p>
        </p:txBody>
      </p:sp>
    </p:spTree>
    <p:extLst>
      <p:ext uri="{BB962C8B-B14F-4D97-AF65-F5344CB8AC3E}">
        <p14:creationId xmlns:p14="http://schemas.microsoft.com/office/powerpoint/2010/main" val="420105698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梯度下降参考： </a:t>
            </a:r>
            <a:r>
              <a:rPr lang="en-US" altLang="zh-CN" dirty="0" smtClean="0"/>
              <a:t>https://www.jianshu.com/p/994dec1bb90c</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107</a:t>
            </a:fld>
            <a:endParaRPr lang="en-US"/>
          </a:p>
        </p:txBody>
      </p:sp>
    </p:spTree>
    <p:extLst>
      <p:ext uri="{BB962C8B-B14F-4D97-AF65-F5344CB8AC3E}">
        <p14:creationId xmlns:p14="http://schemas.microsoft.com/office/powerpoint/2010/main" val="37523109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为什么梯度下降算法对特征缩放敏感？请参考（</a:t>
            </a:r>
            <a:r>
              <a:rPr lang="zh-CN" altLang="en-US" b="1" dirty="0" smtClean="0"/>
              <a:t>推荐</a:t>
            </a:r>
            <a:r>
              <a:rPr lang="zh-CN" altLang="en-US" dirty="0" smtClean="0"/>
              <a:t>）：</a:t>
            </a:r>
            <a:r>
              <a:rPr lang="en-US" altLang="zh-CN" dirty="0" smtClean="0"/>
              <a:t>https://zhuanlan.zhihu.com/p/25234554</a:t>
            </a:r>
            <a:r>
              <a:rPr lang="zh-CN" altLang="en-US" baseline="0" dirty="0" smtClean="0"/>
              <a:t> 。 作者解释的很清楚。</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108</a:t>
            </a:fld>
            <a:endParaRPr lang="en-US"/>
          </a:p>
        </p:txBody>
      </p:sp>
    </p:spTree>
    <p:extLst>
      <p:ext uri="{BB962C8B-B14F-4D97-AF65-F5344CB8AC3E}">
        <p14:creationId xmlns:p14="http://schemas.microsoft.com/office/powerpoint/2010/main" val="31010438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109</a:t>
            </a:fld>
            <a:endParaRPr lang="en-US"/>
          </a:p>
        </p:txBody>
      </p:sp>
    </p:spTree>
    <p:extLst>
      <p:ext uri="{BB962C8B-B14F-4D97-AF65-F5344CB8AC3E}">
        <p14:creationId xmlns:p14="http://schemas.microsoft.com/office/powerpoint/2010/main" val="190451591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110</a:t>
            </a:fld>
            <a:endParaRPr lang="en-US"/>
          </a:p>
        </p:txBody>
      </p:sp>
    </p:spTree>
    <p:extLst>
      <p:ext uri="{BB962C8B-B14F-4D97-AF65-F5344CB8AC3E}">
        <p14:creationId xmlns:p14="http://schemas.microsoft.com/office/powerpoint/2010/main" val="36408221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a:t>
            </a:r>
            <a:r>
              <a:rPr lang="en-US" altLang="zh-CN" dirty="0" smtClean="0"/>
              <a:t>SGD</a:t>
            </a:r>
            <a:r>
              <a:rPr lang="zh-CN" altLang="en-US" dirty="0" smtClean="0"/>
              <a:t>的各种变体（所谓的方差缩减法）可以参考：</a:t>
            </a:r>
            <a:r>
              <a:rPr lang="en-US" altLang="zh-CN" dirty="0" smtClean="0"/>
              <a:t>https://caoxiaoqing.github.io/2018/05/11/SVRG%E8%AE%BA%E6%96%87%E9%98%85%E8%AF%BB%E7%AC%94%E8%AE%B0/</a:t>
            </a:r>
          </a:p>
          <a:p>
            <a:r>
              <a:rPr lang="zh-CN" altLang="en-US" dirty="0" smtClean="0"/>
              <a:t>各种变体的权重更新公式可以参考：</a:t>
            </a:r>
            <a:r>
              <a:rPr lang="en-US" dirty="0" smtClean="0"/>
              <a:t>http://ruder.io/optimizing-gradient-descent/index.html#tensorflow</a:t>
            </a:r>
          </a:p>
          <a:p>
            <a:endParaRPr lang="en-US" dirty="0" smtClean="0"/>
          </a:p>
          <a:p>
            <a:r>
              <a:rPr lang="en-US" altLang="zh-CN" dirty="0" err="1" smtClean="0"/>
              <a:t>Sklearn</a:t>
            </a:r>
            <a:r>
              <a:rPr lang="zh-CN" altLang="en-US" dirty="0" smtClean="0"/>
              <a:t>的很多算法是支持</a:t>
            </a:r>
            <a:r>
              <a:rPr lang="en-US" altLang="zh-CN" dirty="0" smtClean="0"/>
              <a:t>SAG,SAGA</a:t>
            </a:r>
            <a:r>
              <a:rPr lang="zh-CN" altLang="en-US" dirty="0" smtClean="0"/>
              <a:t>的，比如</a:t>
            </a:r>
            <a:r>
              <a:rPr lang="en-US" dirty="0" err="1" smtClean="0"/>
              <a:t>sklearn.linear_model.LogisticRegression</a:t>
            </a:r>
            <a:r>
              <a:rPr lang="zh-CN" altLang="en-US" dirty="0" smtClean="0"/>
              <a:t>（）算法中设置</a:t>
            </a:r>
            <a:r>
              <a:rPr lang="en-US" altLang="zh-CN" dirty="0" smtClean="0"/>
              <a:t>solver</a:t>
            </a:r>
            <a:r>
              <a:rPr lang="zh-CN" altLang="en-US" dirty="0" smtClean="0"/>
              <a:t>为</a:t>
            </a:r>
            <a:r>
              <a:rPr lang="en-US" altLang="zh-CN" dirty="0" smtClean="0"/>
              <a:t>sag</a:t>
            </a:r>
            <a:r>
              <a:rPr lang="zh-CN" altLang="en-US" dirty="0" smtClean="0"/>
              <a:t>或者</a:t>
            </a:r>
            <a:r>
              <a:rPr lang="en-US" altLang="zh-CN" dirty="0" smtClean="0"/>
              <a:t>SAGA</a:t>
            </a:r>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Sklearn</a:t>
            </a:r>
            <a:r>
              <a:rPr lang="zh-CN" altLang="en-US" dirty="0" smtClean="0"/>
              <a:t>有个库</a:t>
            </a:r>
            <a:r>
              <a:rPr lang="en-US" altLang="zh-CN" dirty="0" smtClean="0"/>
              <a:t>lightning</a:t>
            </a:r>
            <a:r>
              <a:rPr lang="zh-CN" altLang="en-US" dirty="0" smtClean="0"/>
              <a:t>支持更多的梯度下降的变体：</a:t>
            </a:r>
            <a:r>
              <a:rPr lang="en-US" dirty="0" smtClean="0"/>
              <a:t>https://github.com/scikit-learn-contrib/lightning</a:t>
            </a:r>
          </a:p>
          <a:p>
            <a:r>
              <a:rPr lang="en-US" dirty="0" smtClean="0"/>
              <a:t>primal coordinate descent</a:t>
            </a:r>
          </a:p>
          <a:p>
            <a:r>
              <a:rPr lang="en-US" dirty="0" smtClean="0"/>
              <a:t>dual coordinate descent (SDCA, </a:t>
            </a:r>
            <a:r>
              <a:rPr lang="en-US" dirty="0" err="1" smtClean="0"/>
              <a:t>Prox</a:t>
            </a:r>
            <a:r>
              <a:rPr lang="en-US" dirty="0" smtClean="0"/>
              <a:t>-SDCA)</a:t>
            </a:r>
          </a:p>
          <a:p>
            <a:r>
              <a:rPr lang="en-US" dirty="0" smtClean="0"/>
              <a:t>SGD, </a:t>
            </a:r>
            <a:r>
              <a:rPr lang="en-US" dirty="0" err="1" smtClean="0"/>
              <a:t>AdaGrad</a:t>
            </a:r>
            <a:r>
              <a:rPr lang="en-US" dirty="0" smtClean="0"/>
              <a:t>, SAG, SAGA, SVRG</a:t>
            </a:r>
          </a:p>
          <a:p>
            <a:r>
              <a:rPr lang="en-US" dirty="0" smtClean="0"/>
              <a:t>FISTA</a:t>
            </a:r>
          </a:p>
          <a:p>
            <a:endParaRPr lang="en-US" dirty="0" smtClean="0"/>
          </a:p>
          <a:p>
            <a:r>
              <a:rPr lang="en-US" altLang="zh-CN" dirty="0" err="1" smtClean="0"/>
              <a:t>Sklearn</a:t>
            </a:r>
            <a:r>
              <a:rPr lang="zh-CN" altLang="en-US" dirty="0" smtClean="0"/>
              <a:t>相关的项目可以参考：</a:t>
            </a:r>
            <a:r>
              <a:rPr lang="en-US" altLang="zh-CN" dirty="0" smtClean="0"/>
              <a:t>http://scikit-learn.org/stable/related_projects.html</a:t>
            </a:r>
          </a:p>
          <a:p>
            <a:endParaRPr lang="en-US" dirty="0" smtClean="0"/>
          </a:p>
        </p:txBody>
      </p:sp>
      <p:sp>
        <p:nvSpPr>
          <p:cNvPr id="4" name="Slide Number Placeholder 3"/>
          <p:cNvSpPr>
            <a:spLocks noGrp="1"/>
          </p:cNvSpPr>
          <p:nvPr>
            <p:ph type="sldNum" sz="quarter" idx="10"/>
          </p:nvPr>
        </p:nvSpPr>
        <p:spPr/>
        <p:txBody>
          <a:bodyPr/>
          <a:lstStyle/>
          <a:p>
            <a:fld id="{55BA06E0-547C-41EB-B4A4-6FD9E8DAE72F}" type="slidenum">
              <a:rPr lang="en-US" smtClean="0"/>
              <a:t>111</a:t>
            </a:fld>
            <a:endParaRPr lang="en-US"/>
          </a:p>
        </p:txBody>
      </p:sp>
    </p:spTree>
    <p:extLst>
      <p:ext uri="{BB962C8B-B14F-4D97-AF65-F5344CB8AC3E}">
        <p14:creationId xmlns:p14="http://schemas.microsoft.com/office/powerpoint/2010/main" val="255647465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关于梯度下降优化器的选择可以参考：</a:t>
            </a:r>
            <a:r>
              <a:rPr lang="en-US" altLang="zh-CN" dirty="0" smtClean="0"/>
              <a:t>https://cloud.tencent.com/developer/article/1083486</a:t>
            </a:r>
          </a:p>
          <a:p>
            <a:endParaRPr lang="en-US" dirty="0" smtClean="0"/>
          </a:p>
          <a:p>
            <a:r>
              <a:rPr lang="en-US" dirty="0" smtClean="0"/>
              <a:t>https://blog.csdn.net/suixinsuiyuan33/article/details/69525356</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112</a:t>
            </a:fld>
            <a:endParaRPr lang="en-US"/>
          </a:p>
        </p:txBody>
      </p:sp>
    </p:spTree>
    <p:extLst>
      <p:ext uri="{BB962C8B-B14F-4D97-AF65-F5344CB8AC3E}">
        <p14:creationId xmlns:p14="http://schemas.microsoft.com/office/powerpoint/2010/main" val="410812803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常用的优化算法有：梯度下降法，牛顿法，共轭梯度法，启发式优化方法。</a:t>
            </a:r>
            <a:endParaRPr lang="en-US" dirty="0" smtClean="0"/>
          </a:p>
          <a:p>
            <a:endParaRPr lang="en-US" dirty="0" smtClean="0"/>
          </a:p>
          <a:p>
            <a:r>
              <a:rPr lang="zh-CN" altLang="en-US" dirty="0" smtClean="0"/>
              <a:t>关于最小二乘法可以参考：</a:t>
            </a:r>
            <a:r>
              <a:rPr lang="en-US" altLang="zh-CN" dirty="0" smtClean="0"/>
              <a:t>http://www.cnblogs.com/pinard/p/5976811.html</a:t>
            </a:r>
          </a:p>
          <a:p>
            <a:endParaRPr lang="en-US" dirty="0"/>
          </a:p>
        </p:txBody>
      </p:sp>
      <p:sp>
        <p:nvSpPr>
          <p:cNvPr id="4" name="Slide Number Placeholder 3"/>
          <p:cNvSpPr>
            <a:spLocks noGrp="1"/>
          </p:cNvSpPr>
          <p:nvPr>
            <p:ph type="sldNum" sz="quarter" idx="10"/>
          </p:nvPr>
        </p:nvSpPr>
        <p:spPr/>
        <p:txBody>
          <a:bodyPr/>
          <a:lstStyle/>
          <a:p>
            <a:fld id="{EA8EF362-3BA2-46AA-BD9F-67B427D601A8}" type="slidenum">
              <a:rPr lang="en-US" smtClean="0"/>
              <a:t>113</a:t>
            </a:fld>
            <a:endParaRPr lang="en-US"/>
          </a:p>
        </p:txBody>
      </p:sp>
    </p:spTree>
    <p:extLst>
      <p:ext uri="{BB962C8B-B14F-4D97-AF65-F5344CB8AC3E}">
        <p14:creationId xmlns:p14="http://schemas.microsoft.com/office/powerpoint/2010/main" val="150760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关于数据集切分时机参考：</a:t>
            </a:r>
            <a:r>
              <a:rPr lang="en-US" altLang="zh-CN" dirty="0" smtClean="0"/>
              <a:t>https://www.zhihu.com/question/312639136/answer/601925011</a:t>
            </a:r>
            <a:endParaRPr lang="en-US" dirty="0" smtClean="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13</a:t>
            </a:fld>
            <a:endParaRPr lang="en-US"/>
          </a:p>
        </p:txBody>
      </p:sp>
    </p:spTree>
    <p:extLst>
      <p:ext uri="{BB962C8B-B14F-4D97-AF65-F5344CB8AC3E}">
        <p14:creationId xmlns:p14="http://schemas.microsoft.com/office/powerpoint/2010/main" val="100531231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具体推导过程请参考：</a:t>
            </a:r>
            <a:r>
              <a:rPr lang="en-US" altLang="zh-CN" dirty="0" smtClean="0"/>
              <a:t>https://blog.csdn.net/guiiu/article/details/55247904</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115</a:t>
            </a:fld>
            <a:endParaRPr lang="en-US"/>
          </a:p>
        </p:txBody>
      </p:sp>
    </p:spTree>
    <p:extLst>
      <p:ext uri="{BB962C8B-B14F-4D97-AF65-F5344CB8AC3E}">
        <p14:creationId xmlns:p14="http://schemas.microsoft.com/office/powerpoint/2010/main" val="36566139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EM</a:t>
            </a:r>
            <a:r>
              <a:rPr lang="zh-CN" altLang="en-US" b="0" dirty="0" smtClean="0"/>
              <a:t>算法详解：</a:t>
            </a:r>
            <a:r>
              <a:rPr lang="en-US" altLang="zh-CN" b="0" dirty="0" smtClean="0"/>
              <a:t>https://zhuanlan.zhihu.com/p/40991784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EM</a:t>
            </a:r>
            <a:r>
              <a:rPr lang="zh-CN" altLang="en-US" b="0" dirty="0" smtClean="0"/>
              <a:t>算法举例三个硬币：</a:t>
            </a:r>
            <a:r>
              <a:rPr lang="en-US" altLang="zh-CN" b="0" dirty="0" smtClean="0"/>
              <a:t>https://zyzypeter.github.io/2017/12/07/machine-learning-ch18-expectation-maximization-algorithm/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dirty="0" smtClean="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116</a:t>
            </a:fld>
            <a:endParaRPr lang="en-US"/>
          </a:p>
        </p:txBody>
      </p:sp>
    </p:spTree>
    <p:extLst>
      <p:ext uri="{BB962C8B-B14F-4D97-AF65-F5344CB8AC3E}">
        <p14:creationId xmlns:p14="http://schemas.microsoft.com/office/powerpoint/2010/main" val="10010643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高斯混合模型与</a:t>
            </a:r>
            <a:r>
              <a:rPr lang="en-US" altLang="zh-CN" b="0" dirty="0" smtClean="0"/>
              <a:t>EM</a:t>
            </a:r>
            <a:r>
              <a:rPr lang="zh-CN" altLang="en-US" b="0" dirty="0" smtClean="0"/>
              <a:t>算法的数学原理及应用实例：</a:t>
            </a:r>
            <a:r>
              <a:rPr lang="en-US" altLang="zh-CN" b="0" dirty="0" smtClean="0"/>
              <a:t>https://zhuanlan.zhihu.com/p/67107370?utm_source=wechat_session&amp;utm_medium=social&amp;utm_oi=939608840354992128</a:t>
            </a:r>
            <a:endParaRPr lang="zh-CN" altLang="en-US" b="0" dirty="0" smtClean="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117</a:t>
            </a:fld>
            <a:endParaRPr lang="en-US"/>
          </a:p>
        </p:txBody>
      </p:sp>
    </p:spTree>
    <p:extLst>
      <p:ext uri="{BB962C8B-B14F-4D97-AF65-F5344CB8AC3E}">
        <p14:creationId xmlns:p14="http://schemas.microsoft.com/office/powerpoint/2010/main" val="401088096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
            </a:r>
            <a:br>
              <a:rPr lang="zh-CN" altLang="en-US" dirty="0" smtClean="0"/>
            </a:br>
            <a:r>
              <a:rPr lang="zh-CN" altLang="en-US" dirty="0" smtClean="0"/>
              <a:t> </a:t>
            </a:r>
            <a:br>
              <a:rPr lang="zh-CN" altLang="en-US" dirty="0" smtClean="0"/>
            </a:br>
            <a:r>
              <a:rPr lang="zh-CN" altLang="en-US" dirty="0" smtClean="0"/>
              <a:t> </a:t>
            </a:r>
            <a:br>
              <a:rPr lang="zh-CN" altLang="en-US" dirty="0" smtClean="0"/>
            </a:br>
            <a:r>
              <a:rPr lang="zh-CN" altLang="en-US" dirty="0" smtClean="0"/>
              <a:t/>
            </a:r>
            <a:br>
              <a:rPr lang="zh-CN" altLang="en-US" dirty="0" smtClean="0"/>
            </a:br>
            <a:endParaRPr lang="zh-CN" alt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118</a:t>
            </a:fld>
            <a:endParaRPr lang="en-US"/>
          </a:p>
        </p:txBody>
      </p:sp>
    </p:spTree>
    <p:extLst>
      <p:ext uri="{BB962C8B-B14F-4D97-AF65-F5344CB8AC3E}">
        <p14:creationId xmlns:p14="http://schemas.microsoft.com/office/powerpoint/2010/main" val="26180949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119</a:t>
            </a:fld>
            <a:endParaRPr lang="en-US"/>
          </a:p>
        </p:txBody>
      </p:sp>
    </p:spTree>
    <p:extLst>
      <p:ext uri="{BB962C8B-B14F-4D97-AF65-F5344CB8AC3E}">
        <p14:creationId xmlns:p14="http://schemas.microsoft.com/office/powerpoint/2010/main" val="229686754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关于集成学习的理</a:t>
            </a:r>
            <a:r>
              <a:rPr lang="zh-CN" altLang="en-US" smtClean="0"/>
              <a:t>论和实践：</a:t>
            </a:r>
            <a:r>
              <a:rPr lang="en-US" smtClean="0"/>
              <a:t>http</a:t>
            </a:r>
            <a:r>
              <a:rPr lang="en-US" dirty="0" smtClean="0"/>
              <a:t>://www.cnblogs.com/jasonfreak/p/5657196.html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120</a:t>
            </a:fld>
            <a:endParaRPr lang="en-US"/>
          </a:p>
        </p:txBody>
      </p:sp>
    </p:spTree>
    <p:extLst>
      <p:ext uri="{BB962C8B-B14F-4D97-AF65-F5344CB8AC3E}">
        <p14:creationId xmlns:p14="http://schemas.microsoft.com/office/powerpoint/2010/main" val="141396743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122</a:t>
            </a:fld>
            <a:endParaRPr lang="en-US"/>
          </a:p>
        </p:txBody>
      </p:sp>
    </p:spTree>
    <p:extLst>
      <p:ext uri="{BB962C8B-B14F-4D97-AF65-F5344CB8AC3E}">
        <p14:creationId xmlns:p14="http://schemas.microsoft.com/office/powerpoint/2010/main" val="355401144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关于生成式模型与判别式模型的对比可以参考：</a:t>
            </a:r>
            <a:r>
              <a:rPr lang="en-US" altLang="zh-CN" dirty="0" smtClean="0"/>
              <a:t>https://zhuanlan.zhihu.com/p/32655097</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124</a:t>
            </a:fld>
            <a:endParaRPr lang="en-US"/>
          </a:p>
        </p:txBody>
      </p:sp>
    </p:spTree>
    <p:extLst>
      <p:ext uri="{BB962C8B-B14F-4D97-AF65-F5344CB8AC3E}">
        <p14:creationId xmlns:p14="http://schemas.microsoft.com/office/powerpoint/2010/main" val="111376521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BA06E0-547C-41EB-B4A4-6FD9E8DAE72F}" type="slidenum">
              <a:rPr lang="en-US" smtClean="0"/>
              <a:t>127</a:t>
            </a:fld>
            <a:endParaRPr lang="en-US"/>
          </a:p>
        </p:txBody>
      </p:sp>
    </p:spTree>
    <p:extLst>
      <p:ext uri="{BB962C8B-B14F-4D97-AF65-F5344CB8AC3E}">
        <p14:creationId xmlns:p14="http://schemas.microsoft.com/office/powerpoint/2010/main" val="141503929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现在还有一种与</a:t>
            </a:r>
            <a:r>
              <a:rPr lang="en-US" altLang="zh-CN" dirty="0" smtClean="0"/>
              <a:t>PMML</a:t>
            </a:r>
            <a:r>
              <a:rPr lang="zh-CN" altLang="en-US" dirty="0" smtClean="0"/>
              <a:t>类似的标准</a:t>
            </a:r>
            <a:r>
              <a:rPr lang="en-US" altLang="zh-CN" dirty="0" smtClean="0"/>
              <a:t>PFA</a:t>
            </a:r>
            <a:r>
              <a:rPr lang="zh-CN" altLang="en-US" dirty="0" smtClean="0"/>
              <a:t>（</a:t>
            </a:r>
            <a:r>
              <a:rPr lang="en-US" altLang="zh-CN" dirty="0" smtClean="0"/>
              <a:t>portable format for analytics</a:t>
            </a:r>
            <a:r>
              <a:rPr lang="zh-CN" altLang="en-US" dirty="0" smtClean="0"/>
              <a:t>）</a:t>
            </a:r>
            <a:endParaRPr lang="en-US" b="1"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129</a:t>
            </a:fld>
            <a:endParaRPr lang="en-US"/>
          </a:p>
        </p:txBody>
      </p:sp>
    </p:spTree>
    <p:extLst>
      <p:ext uri="{BB962C8B-B14F-4D97-AF65-F5344CB8AC3E}">
        <p14:creationId xmlns:p14="http://schemas.microsoft.com/office/powerpoint/2010/main" val="2245248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关于特征工程</a:t>
            </a:r>
            <a:r>
              <a:rPr lang="zh-CN" altLang="en-US" b="1" dirty="0" smtClean="0"/>
              <a:t>强烈推荐</a:t>
            </a:r>
            <a:r>
              <a:rPr lang="zh-CN" altLang="en-US" dirty="0" smtClean="0"/>
              <a:t>：</a:t>
            </a:r>
            <a:r>
              <a:rPr lang="en-US" altLang="zh-CN" dirty="0" smtClean="0"/>
              <a:t>https://www.leiphone.com/news/201801/T9JlyTOAMxFZvWly.html</a:t>
            </a:r>
            <a:r>
              <a:rPr lang="zh-CN" altLang="en-US" dirty="0" smtClean="0"/>
              <a:t>， </a:t>
            </a:r>
            <a:r>
              <a:rPr lang="en-US" altLang="zh-CN" dirty="0" smtClean="0"/>
              <a:t>https://www.leiphone.com/news/201801/KTVu68zA6szteVmS.html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14</a:t>
            </a:fld>
            <a:endParaRPr lang="en-US"/>
          </a:p>
        </p:txBody>
      </p:sp>
    </p:spTree>
    <p:extLst>
      <p:ext uri="{BB962C8B-B14F-4D97-AF65-F5344CB8AC3E}">
        <p14:creationId xmlns:p14="http://schemas.microsoft.com/office/powerpoint/2010/main" val="22493339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How to bring your model to ML Engine</a:t>
            </a:r>
            <a:r>
              <a:rPr lang="zh-CN" altLang="en-US" b="1" dirty="0" smtClean="0"/>
              <a:t>：</a:t>
            </a:r>
            <a:r>
              <a:rPr lang="en-US" altLang="zh-CN" dirty="0" smtClean="0">
                <a:hlinkClick r:id="rId3"/>
              </a:rPr>
              <a:t>https://cloud.google.com/blog/products/gcp/serving-real-time-scikit-learn-and-xgboost-predictions</a:t>
            </a:r>
            <a:endParaRPr lang="en-US" altLang="zh-CN" dirty="0" smtClean="0"/>
          </a:p>
          <a:p>
            <a:r>
              <a:rPr lang="en-US" dirty="0" smtClean="0"/>
              <a:t>Getting your model ready for predictions can be done in 5 steps:</a:t>
            </a:r>
          </a:p>
          <a:p>
            <a:r>
              <a:rPr lang="en-US" dirty="0" smtClean="0"/>
              <a:t>Save your model to a file</a:t>
            </a:r>
          </a:p>
          <a:p>
            <a:r>
              <a:rPr lang="en-US" dirty="0" smtClean="0"/>
              <a:t>Upload the saved model to </a:t>
            </a:r>
            <a:r>
              <a:rPr lang="en-US" dirty="0" smtClean="0">
                <a:hlinkClick r:id="rId4"/>
              </a:rPr>
              <a:t>Google Cloud Storage</a:t>
            </a:r>
            <a:endParaRPr lang="en-US" dirty="0" smtClean="0"/>
          </a:p>
          <a:p>
            <a:r>
              <a:rPr lang="en-US" dirty="0" smtClean="0"/>
              <a:t>Create a model resource on ML Engine</a:t>
            </a:r>
          </a:p>
          <a:p>
            <a:r>
              <a:rPr lang="en-US" dirty="0" smtClean="0"/>
              <a:t>Create a model version (linking your </a:t>
            </a:r>
            <a:r>
              <a:rPr lang="en-US" dirty="0" err="1" smtClean="0"/>
              <a:t>scikit</a:t>
            </a:r>
            <a:r>
              <a:rPr lang="en-US" dirty="0" smtClean="0"/>
              <a:t>-learn/</a:t>
            </a:r>
            <a:r>
              <a:rPr lang="en-US" dirty="0" err="1" smtClean="0"/>
              <a:t>XGBoost</a:t>
            </a:r>
            <a:r>
              <a:rPr lang="en-US" dirty="0" smtClean="0"/>
              <a:t> model)</a:t>
            </a:r>
          </a:p>
          <a:p>
            <a:r>
              <a:rPr lang="en-US" dirty="0" smtClean="0"/>
              <a:t>Make an online prediction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sparkML</a:t>
            </a:r>
            <a:r>
              <a:rPr lang="zh-CN" altLang="en-US" dirty="0" smtClean="0"/>
              <a:t>的模型的导入导出：</a:t>
            </a:r>
            <a:r>
              <a:rPr lang="en-US" altLang="zh-CN" dirty="0" smtClean="0"/>
              <a:t>https://cloud.tencent.com/developer/article/1034522</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130</a:t>
            </a:fld>
            <a:endParaRPr lang="en-US"/>
          </a:p>
        </p:txBody>
      </p:sp>
    </p:spTree>
    <p:extLst>
      <p:ext uri="{BB962C8B-B14F-4D97-AF65-F5344CB8AC3E}">
        <p14:creationId xmlns:p14="http://schemas.microsoft.com/office/powerpoint/2010/main" val="17745423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131</a:t>
            </a:fld>
            <a:endParaRPr lang="en-US"/>
          </a:p>
        </p:txBody>
      </p:sp>
    </p:spTree>
    <p:extLst>
      <p:ext uri="{BB962C8B-B14F-4D97-AF65-F5344CB8AC3E}">
        <p14:creationId xmlns:p14="http://schemas.microsoft.com/office/powerpoint/2010/main" val="418083362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参考：</a:t>
            </a:r>
            <a:r>
              <a:rPr lang="en-US" altLang="zh-CN" dirty="0" smtClean="0"/>
              <a:t>https://eng.uber.com/michelangelo/</a:t>
            </a:r>
          </a:p>
          <a:p>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133</a:t>
            </a:fld>
            <a:endParaRPr lang="en-US"/>
          </a:p>
        </p:txBody>
      </p:sp>
    </p:spTree>
    <p:extLst>
      <p:ext uri="{BB962C8B-B14F-4D97-AF65-F5344CB8AC3E}">
        <p14:creationId xmlns:p14="http://schemas.microsoft.com/office/powerpoint/2010/main" val="278752131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https://databricks.github.io/spark-sklearn-docs</a:t>
            </a:r>
          </a:p>
          <a:p>
            <a:r>
              <a:rPr lang="en-US" dirty="0" smtClean="0"/>
              <a:t>https://github.com/lensacom/sparkit-learn/blob/master/README.rst</a:t>
            </a:r>
          </a:p>
          <a:p>
            <a:endParaRPr lang="en-US" dirty="0" smtClean="0"/>
          </a:p>
          <a:p>
            <a:r>
              <a:rPr lang="zh-CN" altLang="en-US" dirty="0" smtClean="0"/>
              <a:t>关于框架的一些对比可以参考：</a:t>
            </a:r>
            <a:r>
              <a:rPr lang="en-US" altLang="zh-CN" dirty="0" smtClean="0"/>
              <a:t>https://www.zhihu.com/question/53740695</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Tensorflow</a:t>
            </a:r>
            <a:r>
              <a:rPr lang="zh-CN" altLang="en-US" dirty="0" smtClean="0"/>
              <a:t>也有一些</a:t>
            </a:r>
            <a:r>
              <a:rPr lang="en-US" dirty="0" smtClean="0"/>
              <a:t>built-in</a:t>
            </a:r>
            <a:r>
              <a:rPr lang="zh-CN" altLang="en-US" dirty="0" smtClean="0"/>
              <a:t>的传统机器学习算法比如随机森林，可以参考：</a:t>
            </a:r>
            <a:r>
              <a:rPr lang="en-US" u="sng" dirty="0" smtClean="0">
                <a:hlinkClick r:id="rId3"/>
              </a:rPr>
              <a:t>https://github.com/aymericdamien/TensorFlow-Examples</a:t>
            </a:r>
            <a:r>
              <a:rPr lang="en-US" dirty="0" smtClean="0"/>
              <a:t> </a:t>
            </a:r>
          </a:p>
          <a:p>
            <a:r>
              <a:rPr lang="en-US" altLang="zh-CN" dirty="0" err="1" smtClean="0"/>
              <a:t>Xgboost</a:t>
            </a:r>
            <a:r>
              <a:rPr lang="zh-CN" altLang="en-US" dirty="0" smtClean="0"/>
              <a:t>已经把</a:t>
            </a:r>
            <a:r>
              <a:rPr lang="en-US" altLang="zh-CN" dirty="0" err="1" smtClean="0"/>
              <a:t>nvidia</a:t>
            </a:r>
            <a:r>
              <a:rPr lang="zh-CN" altLang="en-US" dirty="0" smtClean="0"/>
              <a:t>的</a:t>
            </a:r>
            <a:r>
              <a:rPr lang="en-US" altLang="zh-CN" dirty="0" smtClean="0"/>
              <a:t>Rapids</a:t>
            </a:r>
            <a:r>
              <a:rPr lang="zh-CN" altLang="en-US" dirty="0" smtClean="0"/>
              <a:t>软件库集成了用来加速传统机器学习算法的</a:t>
            </a:r>
            <a:r>
              <a:rPr lang="en-US" altLang="zh-CN" dirty="0" smtClean="0"/>
              <a:t>GPU</a:t>
            </a:r>
            <a:r>
              <a:rPr lang="zh-CN" altLang="en-US" dirty="0" smtClean="0"/>
              <a:t>并行计算。</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137</a:t>
            </a:fld>
            <a:endParaRPr lang="en-US"/>
          </a:p>
        </p:txBody>
      </p:sp>
    </p:spTree>
    <p:extLst>
      <p:ext uri="{BB962C8B-B14F-4D97-AF65-F5344CB8AC3E}">
        <p14:creationId xmlns:p14="http://schemas.microsoft.com/office/powerpoint/2010/main" val="144695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FE0DC4-1FB4-4DF8-A5B5-2395FE474AD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648415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E0DC4-1FB4-4DF8-A5B5-2395FE474AD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82173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E0DC4-1FB4-4DF8-A5B5-2395FE474AD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17534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E0DC4-1FB4-4DF8-A5B5-2395FE474AD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64179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FE0DC4-1FB4-4DF8-A5B5-2395FE474AD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96339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FE0DC4-1FB4-4DF8-A5B5-2395FE474AD1}"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879114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FE0DC4-1FB4-4DF8-A5B5-2395FE474AD1}"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22001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FE0DC4-1FB4-4DF8-A5B5-2395FE474AD1}"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38308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E0DC4-1FB4-4DF8-A5B5-2395FE474AD1}"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114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FE0DC4-1FB4-4DF8-A5B5-2395FE474AD1}"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78278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FE0DC4-1FB4-4DF8-A5B5-2395FE474AD1}"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159940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E0DC4-1FB4-4DF8-A5B5-2395FE474AD1}" type="datetimeFigureOut">
              <a:rPr lang="en-US" smtClean="0"/>
              <a:t>1/11/2021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3E9F2-2DD5-40D3-8791-C9D88562C0D9}" type="slidenum">
              <a:rPr lang="en-US" smtClean="0"/>
              <a:t>‹#›</a:t>
            </a:fld>
            <a:endParaRPr lang="en-US"/>
          </a:p>
        </p:txBody>
      </p:sp>
    </p:spTree>
    <p:extLst>
      <p:ext uri="{BB962C8B-B14F-4D97-AF65-F5344CB8AC3E}">
        <p14:creationId xmlns:p14="http://schemas.microsoft.com/office/powerpoint/2010/main" val="2355785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0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31.png"/></Relationships>
</file>

<file path=ppt/slides/_rels/slide9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www.codenong.com/cs106978094/" TargetMode="External"/><Relationship Id="rId7" Type="http://schemas.openxmlformats.org/officeDocument/2006/relationships/image" Target="../media/image38.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30.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84739"/>
          </a:xfrm>
        </p:spPr>
        <p:txBody>
          <a:bodyPr/>
          <a:lstStyle/>
          <a:p>
            <a:r>
              <a:rPr lang="zh-CN" altLang="en-US" dirty="0" smtClean="0"/>
              <a:t>机器学习入门</a:t>
            </a:r>
            <a:endParaRPr lang="en-US" dirty="0"/>
          </a:p>
        </p:txBody>
      </p:sp>
      <p:sp>
        <p:nvSpPr>
          <p:cNvPr id="3" name="Subtitle 2"/>
          <p:cNvSpPr>
            <a:spLocks noGrp="1"/>
          </p:cNvSpPr>
          <p:nvPr>
            <p:ph type="subTitle" idx="1"/>
          </p:nvPr>
        </p:nvSpPr>
        <p:spPr>
          <a:xfrm>
            <a:off x="1524000" y="2884586"/>
            <a:ext cx="9144000" cy="1655762"/>
          </a:xfrm>
        </p:spPr>
        <p:txBody>
          <a:bodyPr/>
          <a:lstStyle/>
          <a:p>
            <a:r>
              <a:rPr lang="zh-CN" altLang="en-US" dirty="0" smtClean="0"/>
              <a:t>梁宇辉</a:t>
            </a:r>
            <a:r>
              <a:rPr lang="en-US" altLang="zh-CN" dirty="0" smtClean="0"/>
              <a:t>@</a:t>
            </a:r>
            <a:endParaRPr lang="en-US" dirty="0"/>
          </a:p>
        </p:txBody>
      </p:sp>
    </p:spTree>
    <p:extLst>
      <p:ext uri="{BB962C8B-B14F-4D97-AF65-F5344CB8AC3E}">
        <p14:creationId xmlns:p14="http://schemas.microsoft.com/office/powerpoint/2010/main" val="382026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训练集，验证集和测试集</a:t>
            </a:r>
            <a:endParaRPr lang="en-US" dirty="0"/>
          </a:p>
        </p:txBody>
      </p:sp>
      <p:sp>
        <p:nvSpPr>
          <p:cNvPr id="3" name="Content Placeholder 2"/>
          <p:cNvSpPr>
            <a:spLocks noGrp="1"/>
          </p:cNvSpPr>
          <p:nvPr>
            <p:ph idx="1"/>
          </p:nvPr>
        </p:nvSpPr>
        <p:spPr>
          <a:xfrm>
            <a:off x="838200" y="1690688"/>
            <a:ext cx="10515600" cy="4696257"/>
          </a:xfrm>
        </p:spPr>
        <p:txBody>
          <a:bodyPr>
            <a:normAutofit fontScale="92500" lnSpcReduction="20000"/>
          </a:bodyPr>
          <a:lstStyle/>
          <a:p>
            <a:r>
              <a:rPr lang="zh-CN" altLang="en-US" b="1" dirty="0" smtClean="0">
                <a:solidFill>
                  <a:srgbClr val="FF0000"/>
                </a:solidFill>
              </a:rPr>
              <a:t>验</a:t>
            </a:r>
            <a:r>
              <a:rPr lang="zh-CN" altLang="en-US" b="1" dirty="0">
                <a:solidFill>
                  <a:srgbClr val="FF0000"/>
                </a:solidFill>
              </a:rPr>
              <a:t>证集和训练集的数</a:t>
            </a:r>
            <a:r>
              <a:rPr lang="zh-CN" altLang="en-US" b="1" dirty="0" smtClean="0">
                <a:solidFill>
                  <a:srgbClr val="FF0000"/>
                </a:solidFill>
              </a:rPr>
              <a:t>据</a:t>
            </a:r>
            <a:r>
              <a:rPr lang="zh-CN" altLang="en-US" b="1" dirty="0">
                <a:solidFill>
                  <a:srgbClr val="FF0000"/>
                </a:solidFill>
              </a:rPr>
              <a:t>不</a:t>
            </a:r>
            <a:r>
              <a:rPr lang="zh-CN" altLang="en-US" b="1" dirty="0" smtClean="0">
                <a:solidFill>
                  <a:srgbClr val="FF0000"/>
                </a:solidFill>
              </a:rPr>
              <a:t>会</a:t>
            </a:r>
            <a:r>
              <a:rPr lang="zh-CN" altLang="en-US" b="1" dirty="0">
                <a:solidFill>
                  <a:srgbClr val="FF0000"/>
                </a:solidFill>
              </a:rPr>
              <a:t>用于</a:t>
            </a:r>
            <a:r>
              <a:rPr lang="zh-CN" altLang="en-US" b="1" dirty="0" smtClean="0">
                <a:solidFill>
                  <a:srgbClr val="FF0000"/>
                </a:solidFill>
              </a:rPr>
              <a:t>训练模型。</a:t>
            </a:r>
            <a:endParaRPr lang="en-US" altLang="zh-CN" b="1" dirty="0" smtClean="0">
              <a:solidFill>
                <a:srgbClr val="FF0000"/>
              </a:solidFill>
            </a:endParaRPr>
          </a:p>
          <a:p>
            <a:pPr lvl="1"/>
            <a:r>
              <a:rPr lang="zh-CN" altLang="en-US" b="1" dirty="0" smtClean="0"/>
              <a:t>也就是模型在训练过程中，不会看到验证集和测试集的数据。</a:t>
            </a:r>
            <a:endParaRPr lang="en-US" dirty="0"/>
          </a:p>
          <a:p>
            <a:endParaRPr lang="en-US" altLang="zh-CN" dirty="0" smtClean="0"/>
          </a:p>
          <a:p>
            <a:r>
              <a:rPr lang="zh-CN" altLang="en-US" dirty="0" smtClean="0"/>
              <a:t>对</a:t>
            </a:r>
            <a:r>
              <a:rPr lang="zh-CN" altLang="en-US" dirty="0"/>
              <a:t>于小批量数据，数</a:t>
            </a:r>
            <a:r>
              <a:rPr lang="zh-CN" altLang="en-US" dirty="0" smtClean="0"/>
              <a:t>据拆</a:t>
            </a:r>
            <a:r>
              <a:rPr lang="zh-CN" altLang="en-US" dirty="0"/>
              <a:t>分的常见比例为：</a:t>
            </a:r>
          </a:p>
          <a:p>
            <a:pPr lvl="1"/>
            <a:r>
              <a:rPr lang="zh-CN" altLang="en-US" dirty="0" smtClean="0"/>
              <a:t>如</a:t>
            </a:r>
            <a:r>
              <a:rPr lang="zh-CN" altLang="en-US" dirty="0"/>
              <a:t>果未设置验证集，则将数据三七分</a:t>
            </a:r>
            <a:r>
              <a:rPr lang="zh-CN" altLang="en-US" dirty="0" smtClean="0"/>
              <a:t>：</a:t>
            </a:r>
            <a:endParaRPr lang="en-US" altLang="zh-CN" dirty="0" smtClean="0"/>
          </a:p>
          <a:p>
            <a:pPr lvl="2"/>
            <a:r>
              <a:rPr lang="en-US" altLang="zh-CN" dirty="0" smtClean="0"/>
              <a:t>70</a:t>
            </a:r>
            <a:r>
              <a:rPr lang="en-US" altLang="zh-CN" dirty="0"/>
              <a:t>% </a:t>
            </a:r>
            <a:r>
              <a:rPr lang="zh-CN" altLang="en-US" dirty="0"/>
              <a:t>的数据用作训练集、</a:t>
            </a:r>
            <a:r>
              <a:rPr lang="en-US" altLang="zh-CN" dirty="0"/>
              <a:t>30% </a:t>
            </a:r>
            <a:r>
              <a:rPr lang="zh-CN" altLang="en-US" dirty="0"/>
              <a:t>的数据用作测试集。</a:t>
            </a:r>
          </a:p>
          <a:p>
            <a:pPr lvl="1"/>
            <a:r>
              <a:rPr lang="zh-CN" altLang="en-US" dirty="0" smtClean="0"/>
              <a:t>如</a:t>
            </a:r>
            <a:r>
              <a:rPr lang="zh-CN" altLang="en-US" dirty="0"/>
              <a:t>果设置验证集，则将数据划分为</a:t>
            </a:r>
            <a:r>
              <a:rPr lang="zh-CN" altLang="en-US" dirty="0" smtClean="0"/>
              <a:t>：</a:t>
            </a:r>
            <a:endParaRPr lang="en-US" altLang="zh-CN" dirty="0" smtClean="0"/>
          </a:p>
          <a:p>
            <a:pPr lvl="2"/>
            <a:r>
              <a:rPr lang="en-US" altLang="zh-CN" dirty="0" smtClean="0"/>
              <a:t>60</a:t>
            </a:r>
            <a:r>
              <a:rPr lang="en-US" altLang="zh-CN" dirty="0"/>
              <a:t>% </a:t>
            </a:r>
            <a:r>
              <a:rPr lang="zh-CN" altLang="en-US" dirty="0"/>
              <a:t>的数据用作训练集、</a:t>
            </a:r>
            <a:r>
              <a:rPr lang="en-US" altLang="zh-CN" dirty="0"/>
              <a:t>20%</a:t>
            </a:r>
            <a:r>
              <a:rPr lang="zh-CN" altLang="en-US" dirty="0"/>
              <a:t>的数据用过验证集、</a:t>
            </a:r>
            <a:r>
              <a:rPr lang="en-US" altLang="zh-CN" dirty="0"/>
              <a:t>20% </a:t>
            </a:r>
            <a:r>
              <a:rPr lang="zh-CN" altLang="en-US" dirty="0"/>
              <a:t>的数据用作测试集</a:t>
            </a:r>
            <a:r>
              <a:rPr lang="zh-CN" altLang="en-US" dirty="0" smtClean="0"/>
              <a:t>。</a:t>
            </a:r>
            <a:endParaRPr lang="en-US" altLang="zh-CN" dirty="0" smtClean="0"/>
          </a:p>
          <a:p>
            <a:endParaRPr lang="en-US" altLang="zh-CN" dirty="0" smtClean="0"/>
          </a:p>
          <a:p>
            <a:r>
              <a:rPr lang="zh-CN" altLang="en-US" dirty="0" smtClean="0"/>
              <a:t>对</a:t>
            </a:r>
            <a:r>
              <a:rPr lang="zh-CN" altLang="en-US" dirty="0"/>
              <a:t>于大批量数据，验证集和测试集占总数据的比例会更小。</a:t>
            </a:r>
          </a:p>
          <a:p>
            <a:pPr lvl="1"/>
            <a:r>
              <a:rPr lang="zh-CN" altLang="en-US" dirty="0" smtClean="0"/>
              <a:t>对</a:t>
            </a:r>
            <a:r>
              <a:rPr lang="zh-CN" altLang="en-US" dirty="0"/>
              <a:t>于百万级别的数据，其中</a:t>
            </a:r>
            <a:r>
              <a:rPr lang="en-US" altLang="zh-CN" dirty="0"/>
              <a:t>1</a:t>
            </a:r>
            <a:r>
              <a:rPr lang="zh-CN" altLang="en-US" dirty="0"/>
              <a:t>万条作为验证集、</a:t>
            </a:r>
            <a:r>
              <a:rPr lang="en-US" altLang="zh-CN" dirty="0"/>
              <a:t>1</a:t>
            </a:r>
            <a:r>
              <a:rPr lang="zh-CN" altLang="en-US" dirty="0"/>
              <a:t>万条作为测试集即可。</a:t>
            </a:r>
          </a:p>
          <a:p>
            <a:pPr lvl="1"/>
            <a:r>
              <a:rPr lang="zh-CN" altLang="en-US" b="1" dirty="0" smtClean="0"/>
              <a:t>验</a:t>
            </a:r>
            <a:r>
              <a:rPr lang="zh-CN" altLang="en-US" b="1" dirty="0"/>
              <a:t>证集的目的就是验证不同的超参数；测试集的目的就是比较不同的模型。</a:t>
            </a:r>
          </a:p>
          <a:p>
            <a:pPr lvl="2"/>
            <a:r>
              <a:rPr lang="zh-CN" altLang="en-US" dirty="0" smtClean="0"/>
              <a:t>一</a:t>
            </a:r>
            <a:r>
              <a:rPr lang="zh-CN" altLang="en-US" dirty="0"/>
              <a:t>方面它们要足够大，才足够评估超参</a:t>
            </a:r>
            <a:r>
              <a:rPr lang="zh-CN" altLang="en-US" dirty="0" smtClean="0"/>
              <a:t>数以及模</a:t>
            </a:r>
            <a:r>
              <a:rPr lang="zh-CN" altLang="en-US" dirty="0"/>
              <a:t>型。</a:t>
            </a:r>
          </a:p>
          <a:p>
            <a:pPr lvl="2"/>
            <a:r>
              <a:rPr lang="zh-CN" altLang="en-US" dirty="0" smtClean="0"/>
              <a:t>另</a:t>
            </a:r>
            <a:r>
              <a:rPr lang="zh-CN" altLang="en-US" dirty="0"/>
              <a:t>一方面，如果它们太</a:t>
            </a:r>
            <a:r>
              <a:rPr lang="zh-CN" altLang="en-US" dirty="0" smtClean="0"/>
              <a:t>大会</a:t>
            </a:r>
            <a:r>
              <a:rPr lang="zh-CN" altLang="en-US" dirty="0"/>
              <a:t>浪费数</a:t>
            </a:r>
            <a:r>
              <a:rPr lang="zh-CN" altLang="en-US" dirty="0" smtClean="0"/>
              <a:t>据。</a:t>
            </a:r>
            <a:endParaRPr lang="en-US" dirty="0"/>
          </a:p>
        </p:txBody>
      </p:sp>
    </p:spTree>
    <p:extLst>
      <p:ext uri="{BB962C8B-B14F-4D97-AF65-F5344CB8AC3E}">
        <p14:creationId xmlns:p14="http://schemas.microsoft.com/office/powerpoint/2010/main" val="5851576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zh-CN" altLang="en-US" dirty="0" smtClean="0"/>
              <a:t>聚类常见的验证评价指标</a:t>
            </a:r>
            <a:endParaRPr lang="en-US" dirty="0"/>
          </a:p>
        </p:txBody>
      </p:sp>
      <p:sp>
        <p:nvSpPr>
          <p:cNvPr id="3" name="Content Placeholder 2"/>
          <p:cNvSpPr>
            <a:spLocks noGrp="1"/>
          </p:cNvSpPr>
          <p:nvPr>
            <p:ph idx="1"/>
          </p:nvPr>
        </p:nvSpPr>
        <p:spPr>
          <a:xfrm>
            <a:off x="838200" y="1569720"/>
            <a:ext cx="10515600" cy="4998720"/>
          </a:xfrm>
        </p:spPr>
        <p:txBody>
          <a:bodyPr>
            <a:normAutofit/>
          </a:bodyPr>
          <a:lstStyle/>
          <a:p>
            <a:r>
              <a:rPr lang="zh-CN" altLang="en-US" dirty="0" smtClean="0"/>
              <a:t>聚类的验证评价指标分为</a:t>
            </a:r>
            <a:r>
              <a:rPr lang="en-US" altLang="zh-CN" dirty="0" smtClean="0"/>
              <a:t>2</a:t>
            </a:r>
            <a:r>
              <a:rPr lang="zh-CN" altLang="en-US" dirty="0"/>
              <a:t>大</a:t>
            </a:r>
            <a:r>
              <a:rPr lang="zh-CN" altLang="en-US" dirty="0" smtClean="0"/>
              <a:t>类：</a:t>
            </a:r>
            <a:endParaRPr lang="en-US" altLang="zh-CN" dirty="0" smtClean="0"/>
          </a:p>
          <a:p>
            <a:pPr lvl="1"/>
            <a:r>
              <a:rPr lang="zh-CN" altLang="en-US" dirty="0" smtClean="0"/>
              <a:t>外部指</a:t>
            </a:r>
            <a:r>
              <a:rPr lang="zh-CN" altLang="en-US" dirty="0"/>
              <a:t>标</a:t>
            </a:r>
            <a:r>
              <a:rPr lang="zh-CN" altLang="en-US" dirty="0" smtClean="0"/>
              <a:t>：</a:t>
            </a:r>
            <a:endParaRPr lang="en-US" altLang="zh-CN" dirty="0" smtClean="0"/>
          </a:p>
          <a:p>
            <a:pPr lvl="2"/>
            <a:r>
              <a:rPr lang="zh-CN" altLang="en-US" dirty="0" smtClean="0"/>
              <a:t>聚</a:t>
            </a:r>
            <a:r>
              <a:rPr lang="zh-CN" altLang="en-US" dirty="0"/>
              <a:t>类结果与某个参考模</a:t>
            </a:r>
            <a:r>
              <a:rPr lang="zh-CN" altLang="en-US" dirty="0" smtClean="0"/>
              <a:t>型进</a:t>
            </a:r>
            <a:r>
              <a:rPr lang="zh-CN" altLang="en-US" dirty="0"/>
              <a:t>行比</a:t>
            </a:r>
            <a:r>
              <a:rPr lang="zh-CN" altLang="en-US" dirty="0" smtClean="0"/>
              <a:t>较（</a:t>
            </a:r>
            <a:r>
              <a:rPr lang="zh-CN" altLang="en-US" b="1" dirty="0" smtClean="0"/>
              <a:t>实践中很少这样的情况发生</a:t>
            </a:r>
            <a:r>
              <a:rPr lang="zh-CN" altLang="en-US" dirty="0" smtClean="0"/>
              <a:t>）：思想是统计簇划分结果与参考模型划分结果的契合程度。</a:t>
            </a:r>
            <a:endParaRPr lang="en-US" altLang="zh-CN" dirty="0" smtClean="0"/>
          </a:p>
          <a:p>
            <a:pPr lvl="2"/>
            <a:r>
              <a:rPr lang="en-US" dirty="0"/>
              <a:t>Adjusted Rand </a:t>
            </a:r>
            <a:r>
              <a:rPr lang="en-US" dirty="0" smtClean="0"/>
              <a:t>index</a:t>
            </a:r>
            <a:endParaRPr lang="en-US" dirty="0"/>
          </a:p>
          <a:p>
            <a:pPr lvl="2"/>
            <a:r>
              <a:rPr lang="en-US" dirty="0" smtClean="0"/>
              <a:t>Mutual </a:t>
            </a:r>
            <a:r>
              <a:rPr lang="en-US" dirty="0"/>
              <a:t>Information based </a:t>
            </a:r>
            <a:r>
              <a:rPr lang="en-US" dirty="0" smtClean="0"/>
              <a:t>scores</a:t>
            </a:r>
          </a:p>
          <a:p>
            <a:pPr lvl="2"/>
            <a:r>
              <a:rPr lang="en-US" dirty="0" smtClean="0"/>
              <a:t>Homogeneity</a:t>
            </a:r>
            <a:r>
              <a:rPr lang="en-US" dirty="0"/>
              <a:t>, completeness and </a:t>
            </a:r>
            <a:r>
              <a:rPr lang="en-US" dirty="0" smtClean="0"/>
              <a:t>V-measure</a:t>
            </a:r>
          </a:p>
          <a:p>
            <a:pPr lvl="3"/>
            <a:r>
              <a:rPr lang="en-US" dirty="0"/>
              <a:t>homogeneity(</a:t>
            </a:r>
            <a:r>
              <a:rPr lang="zh-CN" altLang="en-US" dirty="0"/>
              <a:t>同质性</a:t>
            </a:r>
            <a:r>
              <a:rPr lang="en-US" altLang="zh-CN" dirty="0"/>
              <a:t>): </a:t>
            </a:r>
            <a:r>
              <a:rPr lang="zh-CN" altLang="en-US" dirty="0"/>
              <a:t>每个簇只包含一个类的成员</a:t>
            </a:r>
          </a:p>
          <a:p>
            <a:pPr lvl="3"/>
            <a:r>
              <a:rPr lang="en-US" dirty="0"/>
              <a:t>completeness(</a:t>
            </a:r>
            <a:r>
              <a:rPr lang="zh-CN" altLang="en-US" dirty="0"/>
              <a:t>完整性</a:t>
            </a:r>
            <a:r>
              <a:rPr lang="en-US" altLang="zh-CN" dirty="0"/>
              <a:t>): </a:t>
            </a:r>
            <a:r>
              <a:rPr lang="zh-CN" altLang="en-US" dirty="0"/>
              <a:t>给定类的所有成员都分配给同一个簇。</a:t>
            </a:r>
          </a:p>
          <a:p>
            <a:pPr lvl="3"/>
            <a:r>
              <a:rPr lang="en-US" dirty="0" smtClean="0"/>
              <a:t>v </a:t>
            </a:r>
            <a:r>
              <a:rPr lang="en-US" dirty="0"/>
              <a:t>= 2 * (homogeneity * completeness) / (homogeneity + completeness)</a:t>
            </a:r>
          </a:p>
          <a:p>
            <a:pPr lvl="1"/>
            <a:r>
              <a:rPr lang="zh-CN" altLang="en-US" dirty="0" smtClean="0"/>
              <a:t>内部指标：</a:t>
            </a:r>
            <a:endParaRPr lang="en-US" altLang="zh-CN" dirty="0" smtClean="0"/>
          </a:p>
          <a:p>
            <a:pPr lvl="2"/>
            <a:r>
              <a:rPr lang="zh-CN" altLang="en-US" dirty="0" smtClean="0"/>
              <a:t>思想是估算簇内距离和簇间距离</a:t>
            </a:r>
            <a:endParaRPr lang="en-US" altLang="zh-CN" dirty="0" smtClean="0"/>
          </a:p>
          <a:p>
            <a:pPr lvl="3"/>
            <a:r>
              <a:rPr lang="en-US" dirty="0"/>
              <a:t>Silhouette </a:t>
            </a:r>
            <a:r>
              <a:rPr lang="en-US" dirty="0" smtClean="0"/>
              <a:t>Coefficient</a:t>
            </a:r>
          </a:p>
          <a:p>
            <a:pPr lvl="3"/>
            <a:r>
              <a:rPr lang="en-US" dirty="0" err="1"/>
              <a:t>Calinski-Harabaz</a:t>
            </a:r>
            <a:r>
              <a:rPr lang="en-US" dirty="0"/>
              <a:t> Index</a:t>
            </a:r>
          </a:p>
          <a:p>
            <a:endParaRPr lang="en-US" altLang="zh-CN" dirty="0" smtClean="0"/>
          </a:p>
          <a:p>
            <a:endParaRPr lang="en-US" dirty="0"/>
          </a:p>
        </p:txBody>
      </p:sp>
    </p:spTree>
    <p:extLst>
      <p:ext uri="{BB962C8B-B14F-4D97-AF65-F5344CB8AC3E}">
        <p14:creationId xmlns:p14="http://schemas.microsoft.com/office/powerpoint/2010/main" val="400121761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3732"/>
          </a:xfrm>
        </p:spPr>
        <p:txBody>
          <a:bodyPr/>
          <a:lstStyle/>
          <a:p>
            <a:r>
              <a:rPr lang="zh-CN" altLang="en-US" dirty="0"/>
              <a:t>泛化能力评估</a:t>
            </a:r>
          </a:p>
        </p:txBody>
      </p:sp>
      <p:sp>
        <p:nvSpPr>
          <p:cNvPr id="3" name="Content Placeholder 2"/>
          <p:cNvSpPr>
            <a:spLocks noGrp="1"/>
          </p:cNvSpPr>
          <p:nvPr>
            <p:ph idx="1"/>
          </p:nvPr>
        </p:nvSpPr>
        <p:spPr>
          <a:xfrm>
            <a:off x="838200" y="1676400"/>
            <a:ext cx="10515600" cy="4840514"/>
          </a:xfrm>
        </p:spPr>
        <p:txBody>
          <a:bodyPr>
            <a:normAutofit fontScale="92500" lnSpcReduction="10000"/>
          </a:bodyPr>
          <a:lstStyle/>
          <a:p>
            <a:r>
              <a:rPr lang="zh-CN" altLang="en-US" dirty="0"/>
              <a:t>目的：</a:t>
            </a:r>
            <a:r>
              <a:rPr lang="zh-CN" altLang="en-US" b="1" dirty="0"/>
              <a:t>在测试集</a:t>
            </a:r>
            <a:r>
              <a:rPr lang="zh-CN" altLang="en-US" b="1" dirty="0" smtClean="0"/>
              <a:t>上对模</a:t>
            </a:r>
            <a:r>
              <a:rPr lang="zh-CN" altLang="en-US" b="1" dirty="0"/>
              <a:t>型泛化能</a:t>
            </a:r>
            <a:r>
              <a:rPr lang="zh-CN" altLang="en-US" b="1" dirty="0" smtClean="0"/>
              <a:t>力进行评估</a:t>
            </a:r>
            <a:r>
              <a:rPr lang="zh-CN" altLang="en-US" dirty="0" smtClean="0"/>
              <a:t>。</a:t>
            </a:r>
            <a:endParaRPr lang="en-US" altLang="zh-CN" dirty="0" smtClean="0"/>
          </a:p>
          <a:p>
            <a:r>
              <a:rPr lang="zh-CN" altLang="en-US" dirty="0"/>
              <a:t>常用的评估方法：</a:t>
            </a:r>
            <a:endParaRPr lang="en-US" altLang="zh-CN" dirty="0"/>
          </a:p>
          <a:p>
            <a:pPr lvl="1"/>
            <a:r>
              <a:rPr lang="zh-CN" altLang="en-US" dirty="0"/>
              <a:t>留出法</a:t>
            </a:r>
            <a:r>
              <a:rPr lang="en-US" altLang="zh-CN" dirty="0"/>
              <a:t>hold-out</a:t>
            </a:r>
            <a:endParaRPr lang="zh-CN" altLang="en-US" dirty="0"/>
          </a:p>
          <a:p>
            <a:pPr lvl="1"/>
            <a:r>
              <a:rPr lang="en-US" altLang="zh-CN" dirty="0"/>
              <a:t>K </a:t>
            </a:r>
            <a:r>
              <a:rPr lang="zh-CN" altLang="en-US" dirty="0"/>
              <a:t>折交叉验证法</a:t>
            </a:r>
            <a:r>
              <a:rPr lang="en-US" altLang="zh-CN" dirty="0"/>
              <a:t>cross validation</a:t>
            </a:r>
            <a:endParaRPr lang="zh-CN" altLang="en-US" dirty="0"/>
          </a:p>
          <a:p>
            <a:pPr lvl="1"/>
            <a:r>
              <a:rPr lang="zh-CN" altLang="en-US" dirty="0"/>
              <a:t>留一法</a:t>
            </a:r>
            <a:r>
              <a:rPr lang="en-US" altLang="zh-CN" dirty="0" err="1"/>
              <a:t>Leave-One-Out:LOO</a:t>
            </a:r>
            <a:endParaRPr lang="zh-CN" altLang="en-US" dirty="0"/>
          </a:p>
          <a:p>
            <a:pPr lvl="1"/>
            <a:r>
              <a:rPr lang="zh-CN" altLang="en-US" dirty="0"/>
              <a:t>自助法</a:t>
            </a:r>
            <a:r>
              <a:rPr lang="en-US" altLang="zh-CN" dirty="0"/>
              <a:t>bootstrapping</a:t>
            </a:r>
            <a:r>
              <a:rPr lang="zh-CN" altLang="en-US" dirty="0"/>
              <a:t>：</a:t>
            </a:r>
            <a:endParaRPr lang="en-US" altLang="zh-CN" dirty="0"/>
          </a:p>
          <a:p>
            <a:pPr lvl="2"/>
            <a:r>
              <a:rPr lang="zh-CN" altLang="en-US" dirty="0"/>
              <a:t>对</a:t>
            </a:r>
            <a:r>
              <a:rPr lang="en-US" altLang="zh-CN" dirty="0"/>
              <a:t>N</a:t>
            </a:r>
            <a:r>
              <a:rPr lang="zh-CN" altLang="en-US" dirty="0"/>
              <a:t>个样本的数据集进行</a:t>
            </a:r>
            <a:r>
              <a:rPr lang="en-US" altLang="zh-CN" dirty="0"/>
              <a:t>N</a:t>
            </a:r>
            <a:r>
              <a:rPr lang="zh-CN" altLang="en-US" dirty="0"/>
              <a:t>次有放回的随机采样形成新的训练</a:t>
            </a:r>
            <a:r>
              <a:rPr lang="zh-CN" altLang="en-US" dirty="0" smtClean="0"/>
              <a:t>集</a:t>
            </a:r>
            <a:endParaRPr lang="en-US" altLang="zh-CN" dirty="0" smtClean="0"/>
          </a:p>
          <a:p>
            <a:r>
              <a:rPr lang="zh-CN" altLang="en-US" dirty="0"/>
              <a:t>评估方</a:t>
            </a:r>
            <a:r>
              <a:rPr lang="zh-CN" altLang="en-US" dirty="0" smtClean="0"/>
              <a:t>法对比：</a:t>
            </a:r>
            <a:endParaRPr lang="en-US" altLang="zh-CN" dirty="0"/>
          </a:p>
          <a:p>
            <a:pPr lvl="1"/>
            <a:r>
              <a:rPr lang="zh-CN" altLang="en-US" dirty="0"/>
              <a:t>自助法在数据集较小时很有用，能从初始数据集中产生多个不同的训练集，常用于集成学习；在初始数据量足够时，留出法和</a:t>
            </a:r>
            <a:r>
              <a:rPr lang="en-US" altLang="zh-CN" dirty="0"/>
              <a:t>k</a:t>
            </a:r>
            <a:r>
              <a:rPr lang="zh-CN" altLang="en-US" dirty="0"/>
              <a:t>折交叉验证法更常用。</a:t>
            </a:r>
            <a:endParaRPr lang="en-US" altLang="zh-CN" dirty="0"/>
          </a:p>
          <a:p>
            <a:pPr lvl="2"/>
            <a:r>
              <a:rPr lang="zh-CN" altLang="en-US" dirty="0" smtClean="0"/>
              <a:t>数据量</a:t>
            </a:r>
            <a:r>
              <a:rPr lang="zh-CN" altLang="en-US" dirty="0"/>
              <a:t>很</a:t>
            </a:r>
            <a:r>
              <a:rPr lang="zh-CN" altLang="en-US" dirty="0" smtClean="0"/>
              <a:t>大比</a:t>
            </a:r>
            <a:r>
              <a:rPr lang="zh-CN" altLang="en-US" dirty="0"/>
              <a:t>如超过</a:t>
            </a:r>
            <a:r>
              <a:rPr lang="en-US" dirty="0"/>
              <a:t>1</a:t>
            </a:r>
            <a:r>
              <a:rPr lang="zh-CN" altLang="en-US" dirty="0" smtClean="0"/>
              <a:t>万，直</a:t>
            </a:r>
            <a:r>
              <a:rPr lang="zh-CN" altLang="en-US" dirty="0"/>
              <a:t>接把原样本集拆分为训练集</a:t>
            </a:r>
            <a:r>
              <a:rPr lang="en-US" dirty="0"/>
              <a:t>+</a:t>
            </a:r>
            <a:r>
              <a:rPr lang="zh-CN" altLang="en-US" dirty="0"/>
              <a:t>验证集</a:t>
            </a:r>
            <a:r>
              <a:rPr lang="en-US" dirty="0"/>
              <a:t>+</a:t>
            </a:r>
            <a:r>
              <a:rPr lang="zh-CN" altLang="en-US" dirty="0"/>
              <a:t>测试集就可以，其实这个就是留出法</a:t>
            </a:r>
            <a:r>
              <a:rPr lang="en-US" altLang="zh-CN" dirty="0"/>
              <a:t>hold out</a:t>
            </a:r>
            <a:r>
              <a:rPr lang="zh-CN" altLang="en-US" dirty="0"/>
              <a:t>；</a:t>
            </a:r>
            <a:endParaRPr lang="en-US" altLang="zh-CN" dirty="0"/>
          </a:p>
          <a:p>
            <a:pPr lvl="2"/>
            <a:r>
              <a:rPr lang="zh-CN" altLang="en-US" b="1" dirty="0"/>
              <a:t>如果数量小一些可以进行</a:t>
            </a:r>
            <a:r>
              <a:rPr lang="en-US" b="1" dirty="0"/>
              <a:t>K-fold</a:t>
            </a:r>
            <a:r>
              <a:rPr lang="zh-CN" altLang="en-US" b="1" dirty="0"/>
              <a:t>交叉验证</a:t>
            </a:r>
            <a:r>
              <a:rPr lang="zh-CN" altLang="en-US" dirty="0" smtClean="0"/>
              <a:t>。</a:t>
            </a:r>
            <a:endParaRPr lang="en-US" altLang="zh-CN" dirty="0" smtClean="0"/>
          </a:p>
          <a:p>
            <a:pPr lvl="2"/>
            <a:r>
              <a:rPr lang="zh-CN" altLang="en-US" dirty="0" smtClean="0"/>
              <a:t>如</a:t>
            </a:r>
            <a:r>
              <a:rPr lang="zh-CN" altLang="en-US" dirty="0"/>
              <a:t>果样本太小比如小于</a:t>
            </a:r>
            <a:r>
              <a:rPr lang="en-US" altLang="zh-CN" dirty="0"/>
              <a:t>50</a:t>
            </a:r>
            <a:r>
              <a:rPr lang="zh-CN" altLang="en-US" dirty="0"/>
              <a:t>，使用留一交叉验证。</a:t>
            </a:r>
            <a:endParaRPr lang="en-US" altLang="zh-CN" dirty="0"/>
          </a:p>
          <a:p>
            <a:endParaRPr lang="en-US" altLang="zh-CN" dirty="0"/>
          </a:p>
        </p:txBody>
      </p:sp>
    </p:spTree>
    <p:extLst>
      <p:ext uri="{BB962C8B-B14F-4D97-AF65-F5344CB8AC3E}">
        <p14:creationId xmlns:p14="http://schemas.microsoft.com/office/powerpoint/2010/main" val="36627008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1216931"/>
          </a:xfrm>
        </p:spPr>
        <p:txBody>
          <a:bodyPr>
            <a:normAutofit/>
          </a:bodyPr>
          <a:lstStyle/>
          <a:p>
            <a:r>
              <a:rPr lang="en-US" altLang="zh-CN" dirty="0" smtClean="0"/>
              <a:t>Continue….</a:t>
            </a:r>
            <a:endParaRPr lang="en-US" dirty="0"/>
          </a:p>
        </p:txBody>
      </p:sp>
      <p:sp>
        <p:nvSpPr>
          <p:cNvPr id="3" name="Content Placeholder 2"/>
          <p:cNvSpPr>
            <a:spLocks noGrp="1"/>
          </p:cNvSpPr>
          <p:nvPr>
            <p:ph idx="1"/>
          </p:nvPr>
        </p:nvSpPr>
        <p:spPr>
          <a:xfrm>
            <a:off x="838200" y="1828800"/>
            <a:ext cx="10515600" cy="4557486"/>
          </a:xfrm>
        </p:spPr>
        <p:txBody>
          <a:bodyPr>
            <a:normAutofit lnSpcReduction="10000"/>
          </a:bodyPr>
          <a:lstStyle/>
          <a:p>
            <a:r>
              <a:rPr lang="en-US" altLang="zh-CN" dirty="0"/>
              <a:t>K-fold Cross Validation</a:t>
            </a:r>
            <a:r>
              <a:rPr lang="zh-CN" altLang="en-US" dirty="0"/>
              <a:t>的思想</a:t>
            </a:r>
            <a:r>
              <a:rPr lang="zh-CN" altLang="en-US" dirty="0" smtClean="0"/>
              <a:t>：</a:t>
            </a:r>
            <a:endParaRPr lang="en-US" altLang="zh-CN" dirty="0" smtClean="0"/>
          </a:p>
          <a:p>
            <a:pPr lvl="1"/>
            <a:r>
              <a:rPr lang="zh-CN" altLang="en-US" dirty="0" smtClean="0"/>
              <a:t>将</a:t>
            </a:r>
            <a:r>
              <a:rPr lang="zh-CN" altLang="en-US" dirty="0"/>
              <a:t>原始数据分成</a:t>
            </a:r>
            <a:r>
              <a:rPr lang="en-US" altLang="zh-CN" dirty="0"/>
              <a:t>K</a:t>
            </a:r>
            <a:r>
              <a:rPr lang="zh-CN" altLang="en-US" dirty="0"/>
              <a:t>组</a:t>
            </a:r>
            <a:r>
              <a:rPr lang="en-US" altLang="zh-CN" dirty="0"/>
              <a:t>(</a:t>
            </a:r>
            <a:r>
              <a:rPr lang="zh-CN" altLang="en-US" dirty="0"/>
              <a:t>一般是均分</a:t>
            </a:r>
            <a:r>
              <a:rPr lang="en-US" altLang="zh-CN" dirty="0"/>
              <a:t>)</a:t>
            </a:r>
            <a:r>
              <a:rPr lang="zh-CN" altLang="en-US" dirty="0"/>
              <a:t>，将每个子集数据分别做一</a:t>
            </a:r>
            <a:r>
              <a:rPr lang="zh-CN" altLang="en-US" dirty="0" smtClean="0"/>
              <a:t>次</a:t>
            </a:r>
            <a:r>
              <a:rPr lang="zh-CN" altLang="en-US" dirty="0"/>
              <a:t>测试</a:t>
            </a:r>
            <a:r>
              <a:rPr lang="zh-CN" altLang="en-US" dirty="0" smtClean="0"/>
              <a:t>集；</a:t>
            </a:r>
            <a:endParaRPr lang="en-US" altLang="zh-CN" dirty="0" smtClean="0"/>
          </a:p>
          <a:p>
            <a:pPr lvl="1"/>
            <a:r>
              <a:rPr lang="zh-CN" altLang="en-US" dirty="0" smtClean="0"/>
              <a:t>其</a:t>
            </a:r>
            <a:r>
              <a:rPr lang="zh-CN" altLang="en-US" dirty="0"/>
              <a:t>余的</a:t>
            </a:r>
            <a:r>
              <a:rPr lang="en-US" altLang="zh-CN" dirty="0"/>
              <a:t>K-1</a:t>
            </a:r>
            <a:r>
              <a:rPr lang="zh-CN" altLang="en-US" dirty="0"/>
              <a:t>组子集数据作为训练集，这样会得到</a:t>
            </a:r>
            <a:r>
              <a:rPr lang="en-US" altLang="zh-CN" dirty="0"/>
              <a:t>K</a:t>
            </a:r>
            <a:r>
              <a:rPr lang="zh-CN" altLang="en-US" dirty="0"/>
              <a:t>个子模</a:t>
            </a:r>
            <a:r>
              <a:rPr lang="zh-CN" altLang="en-US" dirty="0" smtClean="0"/>
              <a:t>型；</a:t>
            </a:r>
            <a:endParaRPr lang="en-US" altLang="zh-CN" dirty="0" smtClean="0"/>
          </a:p>
          <a:p>
            <a:pPr lvl="1"/>
            <a:r>
              <a:rPr lang="zh-CN" altLang="en-US" dirty="0" smtClean="0"/>
              <a:t>用</a:t>
            </a:r>
            <a:r>
              <a:rPr lang="zh-CN" altLang="en-US" dirty="0"/>
              <a:t>这</a:t>
            </a:r>
            <a:r>
              <a:rPr lang="en-US" altLang="zh-CN" dirty="0"/>
              <a:t>K</a:t>
            </a:r>
            <a:r>
              <a:rPr lang="zh-CN" altLang="en-US" dirty="0"/>
              <a:t>个子模型最终</a:t>
            </a:r>
            <a:r>
              <a:rPr lang="zh-CN" altLang="en-US" dirty="0" smtClean="0"/>
              <a:t>的</a:t>
            </a:r>
            <a:r>
              <a:rPr lang="zh-CN" altLang="en-US" dirty="0"/>
              <a:t>测试</a:t>
            </a:r>
            <a:r>
              <a:rPr lang="zh-CN" altLang="en-US" dirty="0" smtClean="0"/>
              <a:t>集的平</a:t>
            </a:r>
            <a:r>
              <a:rPr lang="zh-CN" altLang="en-US" dirty="0"/>
              <a:t>均误差作为性能指标。</a:t>
            </a:r>
            <a:endParaRPr lang="en-US" altLang="zh-CN" dirty="0"/>
          </a:p>
          <a:p>
            <a:r>
              <a:rPr lang="en-US" altLang="zh-CN" sz="2400" dirty="0"/>
              <a:t>K</a:t>
            </a:r>
            <a:r>
              <a:rPr lang="zh-CN" altLang="en-US" sz="2400" dirty="0"/>
              <a:t>的选取？</a:t>
            </a:r>
            <a:endParaRPr lang="en-US" altLang="zh-CN" sz="2400" dirty="0"/>
          </a:p>
          <a:p>
            <a:pPr lvl="1"/>
            <a:r>
              <a:rPr lang="zh-CN" altLang="en-US" dirty="0" smtClean="0"/>
              <a:t>当</a:t>
            </a:r>
            <a:r>
              <a:rPr lang="en-US" dirty="0"/>
              <a:t>K</a:t>
            </a:r>
            <a:r>
              <a:rPr lang="zh-CN" altLang="en-US" dirty="0"/>
              <a:t>值小的时候</a:t>
            </a:r>
            <a:r>
              <a:rPr lang="zh-CN" altLang="en-US" dirty="0" smtClean="0"/>
              <a:t>，每次训练参与的数据少，容易过拟合</a:t>
            </a:r>
            <a:r>
              <a:rPr lang="en-US" dirty="0" smtClean="0"/>
              <a:t>。</a:t>
            </a:r>
          </a:p>
          <a:p>
            <a:pPr lvl="1"/>
            <a:r>
              <a:rPr lang="zh-CN" altLang="en-US" dirty="0"/>
              <a:t>当</a:t>
            </a:r>
            <a:r>
              <a:rPr lang="en-US" dirty="0"/>
              <a:t>K</a:t>
            </a:r>
            <a:r>
              <a:rPr lang="zh-CN" altLang="en-US" dirty="0"/>
              <a:t>值大的时</a:t>
            </a:r>
            <a:r>
              <a:rPr lang="zh-CN" altLang="en-US" dirty="0" smtClean="0"/>
              <a:t>候，每次用</a:t>
            </a:r>
            <a:r>
              <a:rPr lang="zh-CN" altLang="en-US" dirty="0"/>
              <a:t>于训练的数</a:t>
            </a:r>
            <a:r>
              <a:rPr lang="zh-CN" altLang="en-US" dirty="0" smtClean="0"/>
              <a:t>据相对多一些，训练时间会长一些</a:t>
            </a:r>
            <a:r>
              <a:rPr lang="en-US" dirty="0" smtClean="0"/>
              <a:t>。</a:t>
            </a:r>
            <a:endParaRPr lang="en-US" dirty="0"/>
          </a:p>
          <a:p>
            <a:pPr lvl="1"/>
            <a:r>
              <a:rPr lang="zh-CN" altLang="en-US" dirty="0" smtClean="0"/>
              <a:t>建</a:t>
            </a:r>
            <a:r>
              <a:rPr lang="zh-CN" altLang="en-US" dirty="0"/>
              <a:t>议的</a:t>
            </a:r>
            <a:r>
              <a:rPr lang="en-US" altLang="zh-CN" dirty="0"/>
              <a:t>K</a:t>
            </a:r>
            <a:r>
              <a:rPr lang="zh-CN" altLang="en-US" dirty="0"/>
              <a:t>取值为</a:t>
            </a:r>
            <a:r>
              <a:rPr lang="en-US" altLang="zh-CN" dirty="0"/>
              <a:t>5</a:t>
            </a:r>
            <a:r>
              <a:rPr lang="zh-CN" altLang="en-US" dirty="0"/>
              <a:t>到</a:t>
            </a:r>
            <a:r>
              <a:rPr lang="en-US" altLang="zh-CN" dirty="0"/>
              <a:t>10</a:t>
            </a:r>
            <a:r>
              <a:rPr lang="zh-CN" altLang="en-US" dirty="0"/>
              <a:t>之</a:t>
            </a:r>
            <a:r>
              <a:rPr lang="zh-CN" altLang="en-US" dirty="0" smtClean="0"/>
              <a:t>间。</a:t>
            </a:r>
            <a:endParaRPr lang="en-US" altLang="zh-CN" dirty="0"/>
          </a:p>
          <a:p>
            <a:r>
              <a:rPr lang="zh-CN" altLang="en-US" sz="2400" dirty="0"/>
              <a:t>原始数据如何划分为</a:t>
            </a:r>
            <a:r>
              <a:rPr lang="en-US" altLang="zh-CN" sz="2400" dirty="0"/>
              <a:t>K</a:t>
            </a:r>
            <a:r>
              <a:rPr lang="zh-CN" altLang="en-US" sz="2400" dirty="0"/>
              <a:t>组？</a:t>
            </a:r>
            <a:endParaRPr lang="en-US" altLang="zh-CN" sz="2400" dirty="0"/>
          </a:p>
          <a:p>
            <a:pPr lvl="1"/>
            <a:r>
              <a:rPr lang="zh-CN" altLang="en-US" dirty="0"/>
              <a:t>如果数据样本</a:t>
            </a:r>
            <a:r>
              <a:rPr lang="zh-CN" altLang="en-US" dirty="0" smtClean="0"/>
              <a:t>是类别不均衡的</a:t>
            </a:r>
            <a:r>
              <a:rPr lang="zh-CN" altLang="en-US" dirty="0"/>
              <a:t>，使用</a:t>
            </a:r>
            <a:r>
              <a:rPr lang="en-US" altLang="zh-CN" dirty="0"/>
              <a:t>k-fold</a:t>
            </a:r>
            <a:r>
              <a:rPr lang="zh-CN" altLang="en-US" dirty="0"/>
              <a:t>的变</a:t>
            </a:r>
            <a:r>
              <a:rPr lang="zh-CN" altLang="en-US" dirty="0" smtClean="0"/>
              <a:t>体</a:t>
            </a:r>
            <a:r>
              <a:rPr lang="en-US" b="1" dirty="0" smtClean="0"/>
              <a:t>Stratified </a:t>
            </a:r>
            <a:r>
              <a:rPr lang="en-US" b="1" dirty="0"/>
              <a:t>k-fold</a:t>
            </a:r>
            <a:r>
              <a:rPr lang="zh-CN" altLang="en-US" b="1" dirty="0"/>
              <a:t>（分层</a:t>
            </a:r>
            <a:r>
              <a:rPr lang="en-US" altLang="zh-CN" b="1" dirty="0"/>
              <a:t>K</a:t>
            </a:r>
            <a:r>
              <a:rPr lang="zh-CN" altLang="en-US" b="1" dirty="0"/>
              <a:t>折交叉）：每个类</a:t>
            </a:r>
            <a:r>
              <a:rPr lang="zh-CN" altLang="en-US" b="1" dirty="0" smtClean="0"/>
              <a:t>别用相</a:t>
            </a:r>
            <a:r>
              <a:rPr lang="zh-CN" altLang="en-US" b="1" dirty="0"/>
              <a:t>同百分比采</a:t>
            </a:r>
            <a:r>
              <a:rPr lang="zh-CN" altLang="en-US" b="1" dirty="0" smtClean="0"/>
              <a:t>样。</a:t>
            </a:r>
            <a:endParaRPr lang="en-US" altLang="zh-CN" b="1" dirty="0"/>
          </a:p>
          <a:p>
            <a:pPr lvl="1"/>
            <a:r>
              <a:rPr lang="zh-CN" altLang="en-US" dirty="0"/>
              <a:t>否则是均分为</a:t>
            </a:r>
            <a:r>
              <a:rPr lang="en-US" altLang="zh-CN" dirty="0"/>
              <a:t>K</a:t>
            </a:r>
            <a:r>
              <a:rPr lang="zh-CN" altLang="en-US" dirty="0" smtClean="0"/>
              <a:t>组。</a:t>
            </a:r>
            <a:endParaRPr lang="en-US" altLang="zh-CN" dirty="0"/>
          </a:p>
          <a:p>
            <a:endParaRPr lang="en-US" altLang="zh-CN" dirty="0" smtClean="0"/>
          </a:p>
          <a:p>
            <a:endParaRPr lang="en-US" altLang="zh-CN" sz="1800" dirty="0" smtClean="0"/>
          </a:p>
        </p:txBody>
      </p:sp>
    </p:spTree>
    <p:extLst>
      <p:ext uri="{BB962C8B-B14F-4D97-AF65-F5344CB8AC3E}">
        <p14:creationId xmlns:p14="http://schemas.microsoft.com/office/powerpoint/2010/main" val="14060686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7903"/>
          </a:xfrm>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zh-CN" altLang="en-US" dirty="0"/>
              <a:t>交叉验证法（包括</a:t>
            </a:r>
            <a:r>
              <a:rPr lang="en-US" altLang="zh-CN" dirty="0"/>
              <a:t>K-fold CV</a:t>
            </a:r>
            <a:r>
              <a:rPr lang="zh-CN" altLang="en-US" dirty="0"/>
              <a:t>和留一法）的作用：</a:t>
            </a:r>
            <a:endParaRPr lang="en-US" altLang="zh-CN" dirty="0"/>
          </a:p>
          <a:p>
            <a:pPr lvl="1"/>
            <a:r>
              <a:rPr lang="zh-CN" altLang="en-US" dirty="0"/>
              <a:t>当数据集比较小的时候，对于多个异质的候选模型，使用交叉验证法得出每个候选模型的性能指标，并选择出表现最好的模型做为最终的生成模型。</a:t>
            </a:r>
            <a:endParaRPr lang="en-US" altLang="zh-CN" dirty="0"/>
          </a:p>
          <a:p>
            <a:pPr lvl="1"/>
            <a:r>
              <a:rPr lang="zh-CN" altLang="en-US" dirty="0"/>
              <a:t>当数据集比较小的时</a:t>
            </a:r>
            <a:r>
              <a:rPr lang="zh-CN" altLang="en-US" dirty="0" smtClean="0"/>
              <a:t>候，对</a:t>
            </a:r>
            <a:r>
              <a:rPr lang="zh-CN" altLang="en-US" dirty="0"/>
              <a:t>于单个模型，可以使</a:t>
            </a:r>
            <a:r>
              <a:rPr lang="zh-CN" altLang="en-US" dirty="0" smtClean="0"/>
              <a:t>用交叉验证法配合超参数优化算法进行超参数的选择并生成最终的模型。</a:t>
            </a:r>
            <a:endParaRPr lang="en-US" altLang="zh-CN" dirty="0" smtClean="0"/>
          </a:p>
          <a:p>
            <a:pPr lvl="1"/>
            <a:r>
              <a:rPr lang="zh-CN" altLang="en-US" dirty="0"/>
              <a:t>当数据集比较小的时候，对于单个模型</a:t>
            </a:r>
            <a:r>
              <a:rPr lang="zh-CN" altLang="en-US" dirty="0" smtClean="0"/>
              <a:t>，利用交叉验证法把</a:t>
            </a:r>
            <a:r>
              <a:rPr lang="en-US" altLang="zh-CN" dirty="0" smtClean="0"/>
              <a:t>K</a:t>
            </a:r>
            <a:r>
              <a:rPr lang="zh-CN" altLang="en-US" dirty="0" smtClean="0"/>
              <a:t>个</a:t>
            </a:r>
            <a:r>
              <a:rPr lang="zh-CN" altLang="en-US" dirty="0"/>
              <a:t>子模型的参数做聚合（比如模型参</a:t>
            </a:r>
            <a:r>
              <a:rPr lang="zh-CN" altLang="en-US" dirty="0" smtClean="0"/>
              <a:t>数平</a:t>
            </a:r>
            <a:r>
              <a:rPr lang="zh-CN" altLang="en-US" dirty="0"/>
              <a:t>均）作为最终模型，有点类似集成学习的理</a:t>
            </a:r>
            <a:r>
              <a:rPr lang="zh-CN" altLang="en-US" dirty="0" smtClean="0"/>
              <a:t>念</a:t>
            </a:r>
            <a:endParaRPr lang="en-US" altLang="zh-CN" dirty="0" smtClean="0"/>
          </a:p>
          <a:p>
            <a:pPr lvl="2"/>
            <a:r>
              <a:rPr lang="zh-CN" altLang="en-US" dirty="0"/>
              <a:t>这</a:t>
            </a:r>
            <a:r>
              <a:rPr lang="zh-CN" altLang="en-US" dirty="0" smtClean="0"/>
              <a:t>个做法可以参考</a:t>
            </a:r>
            <a:r>
              <a:rPr lang="en-US" altLang="zh-CN" dirty="0" smtClean="0"/>
              <a:t>AWS</a:t>
            </a:r>
            <a:r>
              <a:rPr lang="en-US" dirty="0" smtClean="0"/>
              <a:t> </a:t>
            </a:r>
            <a:r>
              <a:rPr lang="en-US" altLang="zh-CN" dirty="0" err="1" smtClean="0"/>
              <a:t>S</a:t>
            </a:r>
            <a:r>
              <a:rPr lang="en-US" dirty="0" err="1" smtClean="0"/>
              <a:t>age</a:t>
            </a:r>
            <a:r>
              <a:rPr lang="en-US" altLang="zh-CN" dirty="0" err="1" smtClean="0"/>
              <a:t>M</a:t>
            </a:r>
            <a:r>
              <a:rPr lang="en-US" dirty="0" err="1" smtClean="0"/>
              <a:t>aker</a:t>
            </a:r>
            <a:r>
              <a:rPr lang="zh-CN" altLang="en-US" dirty="0" smtClean="0"/>
              <a:t>：</a:t>
            </a:r>
            <a:r>
              <a:rPr lang="en-US" dirty="0" smtClean="0"/>
              <a:t> </a:t>
            </a:r>
            <a:r>
              <a:rPr lang="en-US" dirty="0"/>
              <a:t>https://</a:t>
            </a:r>
            <a:r>
              <a:rPr lang="en-US" dirty="0" smtClean="0"/>
              <a:t>docs.aws.amazon.com/sagemaker/latest/dg/how-it-works-model-validation.html</a:t>
            </a:r>
            <a:endParaRPr lang="en-US" altLang="zh-CN" dirty="0"/>
          </a:p>
          <a:p>
            <a:pPr lvl="1"/>
            <a:endParaRPr lang="en-US" dirty="0"/>
          </a:p>
          <a:p>
            <a:endParaRPr lang="en-US" dirty="0"/>
          </a:p>
        </p:txBody>
      </p:sp>
    </p:spTree>
    <p:extLst>
      <p:ext uri="{BB962C8B-B14F-4D97-AF65-F5344CB8AC3E}">
        <p14:creationId xmlns:p14="http://schemas.microsoft.com/office/powerpoint/2010/main" val="10716897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77590"/>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742716"/>
            <a:ext cx="10515600" cy="4405836"/>
          </a:xfrm>
        </p:spPr>
        <p:txBody>
          <a:bodyPr>
            <a:normAutofit/>
          </a:bodyPr>
          <a:lstStyle/>
          <a:p>
            <a:r>
              <a:rPr lang="en-US" altLang="zh-CN" dirty="0" smtClean="0"/>
              <a:t>Tips</a:t>
            </a:r>
            <a:r>
              <a:rPr lang="zh-CN" altLang="en-US" dirty="0" smtClean="0"/>
              <a:t>：</a:t>
            </a:r>
            <a:endParaRPr lang="en-US" altLang="zh-CN" dirty="0" smtClean="0"/>
          </a:p>
          <a:p>
            <a:pPr lvl="1"/>
            <a:r>
              <a:rPr lang="zh-CN" altLang="en-US" dirty="0"/>
              <a:t>在单个模型的</a:t>
            </a:r>
            <a:r>
              <a:rPr lang="en-US" dirty="0"/>
              <a:t>k-fold</a:t>
            </a:r>
            <a:r>
              <a:rPr lang="zh-CN" altLang="en-US" dirty="0"/>
              <a:t>交叉验证的过程中，每次的参数迭代是独立的，不需要用某一个子集训练完的参数作为下一个训练子集的初始化参数。</a:t>
            </a:r>
            <a:endParaRPr lang="en-US" altLang="zh-CN" dirty="0"/>
          </a:p>
          <a:p>
            <a:pPr lvl="2"/>
            <a:r>
              <a:rPr lang="zh-CN" altLang="en-US" dirty="0"/>
              <a:t>因为这里的目的是把所有训练子集的预测误差做平均并作为模型选择的一个度量。</a:t>
            </a:r>
            <a:endParaRPr lang="en-US" altLang="zh-CN" u="sng" dirty="0"/>
          </a:p>
          <a:p>
            <a:pPr lvl="1"/>
            <a:endParaRPr lang="en-US" altLang="zh-CN" dirty="0" smtClean="0"/>
          </a:p>
          <a:p>
            <a:pPr lvl="1"/>
            <a:r>
              <a:rPr lang="en-US" altLang="zh-CN" dirty="0" err="1" smtClean="0"/>
              <a:t>Sklearn</a:t>
            </a:r>
            <a:r>
              <a:rPr lang="zh-CN" altLang="en-US" dirty="0" smtClean="0"/>
              <a:t>中分割数据集为训练集和测试集有</a:t>
            </a:r>
            <a:r>
              <a:rPr lang="en-US" altLang="zh-CN" dirty="0" smtClean="0"/>
              <a:t>2</a:t>
            </a:r>
            <a:r>
              <a:rPr lang="zh-CN" altLang="en-US" dirty="0"/>
              <a:t>种</a:t>
            </a:r>
            <a:r>
              <a:rPr lang="zh-CN" altLang="en-US" dirty="0" smtClean="0"/>
              <a:t>方法：</a:t>
            </a:r>
            <a:endParaRPr lang="en-US" altLang="zh-CN" dirty="0" smtClean="0"/>
          </a:p>
          <a:p>
            <a:pPr lvl="2"/>
            <a:r>
              <a:rPr lang="en-US" dirty="0" err="1" smtClean="0"/>
              <a:t>train_test_split</a:t>
            </a:r>
            <a:r>
              <a:rPr lang="zh-CN" altLang="en-US" dirty="0" smtClean="0"/>
              <a:t>（）</a:t>
            </a:r>
            <a:endParaRPr lang="en-US" altLang="zh-CN" dirty="0" smtClean="0"/>
          </a:p>
          <a:p>
            <a:pPr lvl="3"/>
            <a:r>
              <a:rPr lang="zh-CN" altLang="en-US" dirty="0"/>
              <a:t>适</a:t>
            </a:r>
            <a:r>
              <a:rPr lang="zh-CN" altLang="en-US" dirty="0" smtClean="0"/>
              <a:t>合数据集大的情况，只是把数据集切分为训练集和测试集。</a:t>
            </a:r>
            <a:endParaRPr lang="en-US" altLang="zh-CN" dirty="0" smtClean="0"/>
          </a:p>
          <a:p>
            <a:pPr lvl="3"/>
            <a:r>
              <a:rPr lang="zh-CN" altLang="en-US" dirty="0"/>
              <a:t>如</a:t>
            </a:r>
            <a:r>
              <a:rPr lang="zh-CN" altLang="en-US" dirty="0" smtClean="0"/>
              <a:t>果用该方法</a:t>
            </a:r>
            <a:r>
              <a:rPr lang="zh-CN" altLang="en-US" dirty="0"/>
              <a:t>切分</a:t>
            </a:r>
            <a:r>
              <a:rPr lang="zh-CN" altLang="en-US" dirty="0" smtClean="0"/>
              <a:t>小数据集的话，容易过拟合。</a:t>
            </a:r>
          </a:p>
          <a:p>
            <a:pPr lvl="2"/>
            <a:r>
              <a:rPr lang="en-US" dirty="0" err="1" smtClean="0"/>
              <a:t>cross_val_score</a:t>
            </a:r>
            <a:r>
              <a:rPr lang="zh-CN" altLang="en-US" dirty="0" smtClean="0"/>
              <a:t>（）</a:t>
            </a:r>
            <a:endParaRPr lang="en-US" altLang="zh-CN" dirty="0" smtClean="0"/>
          </a:p>
          <a:p>
            <a:pPr lvl="3"/>
            <a:r>
              <a:rPr lang="zh-CN" altLang="en-US" dirty="0" smtClean="0"/>
              <a:t>适合数据集不是很大，使用交叉验证法来拟合模型能得到更好的性能。</a:t>
            </a:r>
            <a:endParaRPr lang="en-US" dirty="0"/>
          </a:p>
        </p:txBody>
      </p:sp>
    </p:spTree>
    <p:extLst>
      <p:ext uri="{BB962C8B-B14F-4D97-AF65-F5344CB8AC3E}">
        <p14:creationId xmlns:p14="http://schemas.microsoft.com/office/powerpoint/2010/main" val="203077043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梯度下降法（</a:t>
            </a:r>
            <a:r>
              <a:rPr lang="en-US" dirty="0"/>
              <a:t>Gradient Descent</a:t>
            </a:r>
            <a:r>
              <a:rPr lang="zh-CN" altLang="en-US" dirty="0" smtClean="0"/>
              <a:t>）</a:t>
            </a:r>
            <a:endParaRPr lang="en-US" dirty="0"/>
          </a:p>
        </p:txBody>
      </p:sp>
      <p:sp>
        <p:nvSpPr>
          <p:cNvPr id="3" name="Content Placeholder 2"/>
          <p:cNvSpPr>
            <a:spLocks noGrp="1"/>
          </p:cNvSpPr>
          <p:nvPr>
            <p:ph idx="1"/>
          </p:nvPr>
        </p:nvSpPr>
        <p:spPr>
          <a:xfrm>
            <a:off x="838200" y="1825624"/>
            <a:ext cx="10722429" cy="4852761"/>
          </a:xfrm>
        </p:spPr>
        <p:txBody>
          <a:bodyPr>
            <a:normAutofit lnSpcReduction="10000"/>
          </a:bodyPr>
          <a:lstStyle/>
          <a:p>
            <a:r>
              <a:rPr lang="zh-CN" altLang="en-US" dirty="0" smtClean="0"/>
              <a:t>梯度下降法的直观解释：</a:t>
            </a:r>
            <a:endParaRPr lang="en-US" altLang="zh-CN" dirty="0" smtClean="0"/>
          </a:p>
          <a:p>
            <a:pPr lvl="1"/>
            <a:r>
              <a:rPr lang="zh-CN" altLang="en-US" dirty="0" smtClean="0"/>
              <a:t>得到的</a:t>
            </a:r>
            <a:r>
              <a:rPr lang="zh-CN" altLang="en-US" b="1" dirty="0" smtClean="0"/>
              <a:t>可能是局部最优解</a:t>
            </a:r>
            <a:endParaRPr lang="en-US" altLang="zh-CN" b="1" dirty="0" smtClean="0"/>
          </a:p>
          <a:p>
            <a:pPr lvl="1"/>
            <a:r>
              <a:rPr lang="zh-CN" altLang="en-US" dirty="0"/>
              <a:t>对</a:t>
            </a:r>
            <a:r>
              <a:rPr lang="zh-CN" altLang="en-US" dirty="0" smtClean="0"/>
              <a:t>于凸函数一定是全部最优解</a:t>
            </a:r>
            <a:endParaRPr lang="en-US" altLang="zh-CN" dirty="0" smtClean="0"/>
          </a:p>
          <a:p>
            <a:pPr lvl="1"/>
            <a:r>
              <a:rPr lang="zh-CN" altLang="en-US" b="1" dirty="0"/>
              <a:t>起始</a:t>
            </a:r>
            <a:r>
              <a:rPr lang="zh-CN" altLang="en-US" b="1" dirty="0" smtClean="0"/>
              <a:t>点选择</a:t>
            </a:r>
            <a:r>
              <a:rPr lang="zh-CN" altLang="en-US" dirty="0" smtClean="0"/>
              <a:t>不同得到的结果不同</a:t>
            </a:r>
            <a:endParaRPr lang="en-US" altLang="zh-CN" dirty="0" smtClean="0"/>
          </a:p>
          <a:p>
            <a:pPr lvl="1"/>
            <a:r>
              <a:rPr lang="zh-CN" altLang="en-US" b="1" dirty="0"/>
              <a:t>步</a:t>
            </a:r>
            <a:r>
              <a:rPr lang="zh-CN" altLang="en-US" b="1" dirty="0" smtClean="0"/>
              <a:t>伐大小</a:t>
            </a:r>
            <a:r>
              <a:rPr lang="zh-CN" altLang="en-US" dirty="0" smtClean="0"/>
              <a:t>决定算法收敛速度</a:t>
            </a:r>
            <a:endParaRPr lang="en-US" altLang="zh-CN" dirty="0" smtClean="0"/>
          </a:p>
          <a:p>
            <a:pPr lvl="1"/>
            <a:r>
              <a:rPr lang="zh-CN" altLang="en-US" dirty="0" smtClean="0"/>
              <a:t>右图显示的是</a:t>
            </a:r>
            <a:r>
              <a:rPr lang="en-US" altLang="zh-CN" dirty="0" smtClean="0"/>
              <a:t>batch GD</a:t>
            </a:r>
          </a:p>
          <a:p>
            <a:endParaRPr lang="en-US" altLang="zh-CN" dirty="0" smtClean="0"/>
          </a:p>
          <a:p>
            <a:endParaRPr lang="en-US" altLang="zh-CN" dirty="0" smtClean="0"/>
          </a:p>
          <a:p>
            <a:r>
              <a:rPr lang="zh-CN" altLang="en-US" dirty="0" smtClean="0"/>
              <a:t>梯度的理解：</a:t>
            </a:r>
            <a:endParaRPr lang="en-US" dirty="0"/>
          </a:p>
          <a:p>
            <a:pPr lvl="1"/>
            <a:r>
              <a:rPr lang="zh-CN" altLang="en-US" b="1" dirty="0"/>
              <a:t>梯度的方向是函数值增加最快的方向</a:t>
            </a:r>
            <a:r>
              <a:rPr lang="zh-CN" altLang="en-US" dirty="0"/>
              <a:t>，梯度的相反方向是函数值减</a:t>
            </a:r>
            <a:r>
              <a:rPr lang="zh-CN" altLang="en-US" dirty="0" smtClean="0"/>
              <a:t>小最</a:t>
            </a:r>
            <a:r>
              <a:rPr lang="zh-CN" altLang="en-US" dirty="0"/>
              <a:t>快的方向</a:t>
            </a:r>
            <a:r>
              <a:rPr lang="zh-CN" altLang="en-US" dirty="0" smtClean="0"/>
              <a:t>。</a:t>
            </a:r>
            <a:endParaRPr lang="en-US" altLang="zh-CN" dirty="0" smtClean="0"/>
          </a:p>
          <a:p>
            <a:pPr lvl="1"/>
            <a:r>
              <a:rPr lang="zh-CN" altLang="en-US" b="1" dirty="0" smtClean="0"/>
              <a:t>沿</a:t>
            </a:r>
            <a:r>
              <a:rPr lang="zh-CN" altLang="en-US" b="1" dirty="0"/>
              <a:t>着负梯度的方向来降</a:t>
            </a:r>
            <a:r>
              <a:rPr lang="zh-CN" altLang="en-US" b="1" dirty="0" smtClean="0"/>
              <a:t>低目标函数的</a:t>
            </a:r>
            <a:r>
              <a:rPr lang="zh-CN" altLang="en-US" b="1" dirty="0"/>
              <a:t>值，这就是梯度下降</a:t>
            </a:r>
            <a:r>
              <a:rPr lang="zh-CN" altLang="en-US" b="1" dirty="0" smtClean="0"/>
              <a:t>法</a:t>
            </a:r>
            <a:r>
              <a:rPr lang="zh-CN" altLang="en-US" dirty="0" smtClean="0"/>
              <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862" y="1975257"/>
            <a:ext cx="4684884" cy="3179317"/>
          </a:xfrm>
          <a:prstGeom prst="rect">
            <a:avLst/>
          </a:prstGeom>
        </p:spPr>
      </p:pic>
    </p:spTree>
    <p:extLst>
      <p:ext uri="{BB962C8B-B14F-4D97-AF65-F5344CB8AC3E}">
        <p14:creationId xmlns:p14="http://schemas.microsoft.com/office/powerpoint/2010/main" val="229993900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2675"/>
          </a:xfrm>
        </p:spPr>
        <p:txBody>
          <a:bodyPr/>
          <a:lstStyle/>
          <a:p>
            <a:r>
              <a:rPr lang="zh-CN" altLang="en-US" dirty="0" smtClean="0"/>
              <a:t>梯度下降法算法过程（</a:t>
            </a:r>
            <a:r>
              <a:rPr lang="en-US" altLang="zh-CN" dirty="0" smtClean="0"/>
              <a:t>batch GD</a:t>
            </a:r>
            <a:r>
              <a:rPr lang="zh-CN" altLang="en-US" dirty="0" smtClean="0"/>
              <a:t>）</a:t>
            </a:r>
            <a:endParaRPr lang="en-US" dirty="0"/>
          </a:p>
        </p:txBody>
      </p:sp>
      <p:sp>
        <p:nvSpPr>
          <p:cNvPr id="5" name="Content Placeholder 2"/>
          <p:cNvSpPr>
            <a:spLocks noGrp="1"/>
          </p:cNvSpPr>
          <p:nvPr>
            <p:ph idx="1"/>
          </p:nvPr>
        </p:nvSpPr>
        <p:spPr>
          <a:xfrm>
            <a:off x="838200" y="1663700"/>
            <a:ext cx="10722429" cy="5014685"/>
          </a:xfrm>
        </p:spPr>
        <p:txBody>
          <a:bodyPr>
            <a:normAutofit lnSpcReduction="10000"/>
          </a:bodyPr>
          <a:lstStyle/>
          <a:p>
            <a:r>
              <a:rPr lang="en-US" altLang="zh-CN" dirty="0" smtClean="0"/>
              <a:t>0. </a:t>
            </a:r>
            <a:r>
              <a:rPr lang="zh-CN" altLang="en-US" dirty="0" smtClean="0"/>
              <a:t>初</a:t>
            </a:r>
            <a:r>
              <a:rPr lang="zh-CN" altLang="en-US" dirty="0"/>
              <a:t>始化：初始化</a:t>
            </a:r>
            <a:r>
              <a:rPr lang="en-US" altLang="zh-CN" dirty="0" smtClean="0"/>
              <a:t>θ</a:t>
            </a:r>
            <a:r>
              <a:rPr lang="zh-CN" altLang="en-US" dirty="0" smtClean="0"/>
              <a:t>向量，</a:t>
            </a:r>
            <a:r>
              <a:rPr lang="zh-CN" altLang="en-US" dirty="0"/>
              <a:t>步长</a:t>
            </a:r>
            <a:r>
              <a:rPr lang="en-US" altLang="zh-CN" dirty="0"/>
              <a:t>α</a:t>
            </a:r>
            <a:r>
              <a:rPr lang="zh-CN" altLang="en-US" dirty="0" smtClean="0"/>
              <a:t>，</a:t>
            </a:r>
            <a:r>
              <a:rPr lang="zh-CN" altLang="en-US" dirty="0"/>
              <a:t>收</a:t>
            </a:r>
            <a:r>
              <a:rPr lang="zh-CN" altLang="en-US" dirty="0" smtClean="0"/>
              <a:t>敛阈值</a:t>
            </a:r>
            <a:r>
              <a:rPr lang="en-US" altLang="zh-CN" dirty="0" smtClean="0"/>
              <a:t>ε</a:t>
            </a:r>
            <a:endParaRPr lang="en-US" altLang="zh-CN" dirty="0"/>
          </a:p>
          <a:p>
            <a:r>
              <a:rPr lang="en-US" altLang="zh-CN" dirty="0" smtClean="0"/>
              <a:t>1. </a:t>
            </a:r>
            <a:r>
              <a:rPr lang="zh-CN" altLang="en-US" dirty="0" smtClean="0"/>
              <a:t>确</a:t>
            </a:r>
            <a:r>
              <a:rPr lang="zh-CN" altLang="en-US" dirty="0"/>
              <a:t>定当前位置</a:t>
            </a:r>
            <a:r>
              <a:rPr lang="zh-CN" altLang="en-US" dirty="0" smtClean="0"/>
              <a:t>的</a:t>
            </a:r>
            <a:r>
              <a:rPr lang="zh-CN" altLang="en-US" dirty="0"/>
              <a:t>目标</a:t>
            </a:r>
            <a:r>
              <a:rPr lang="zh-CN" altLang="en-US" dirty="0" smtClean="0"/>
              <a:t>函</a:t>
            </a:r>
            <a:r>
              <a:rPr lang="zh-CN" altLang="en-US" dirty="0"/>
              <a:t>数的梯</a:t>
            </a:r>
            <a:r>
              <a:rPr lang="zh-CN" altLang="en-US" dirty="0" smtClean="0"/>
              <a:t>度，对于</a:t>
            </a:r>
            <a:r>
              <a:rPr lang="en-US" altLang="zh-CN" dirty="0"/>
              <a:t>θ</a:t>
            </a:r>
            <a:r>
              <a:rPr lang="zh-CN" altLang="en-US" dirty="0" smtClean="0"/>
              <a:t>向量其</a:t>
            </a:r>
            <a:r>
              <a:rPr lang="zh-CN" altLang="en-US" dirty="0"/>
              <a:t>梯度表达式如下：</a:t>
            </a:r>
          </a:p>
          <a:p>
            <a:pPr marL="0" indent="0">
              <a:buNone/>
            </a:pPr>
            <a:r>
              <a:rPr lang="zh-CN" altLang="en-US" dirty="0"/>
              <a:t>　　　　　　　</a:t>
            </a:r>
          </a:p>
          <a:p>
            <a:r>
              <a:rPr lang="en-US" altLang="zh-CN" dirty="0" smtClean="0"/>
              <a:t>2. </a:t>
            </a:r>
            <a:r>
              <a:rPr lang="zh-CN" altLang="en-US" dirty="0" smtClean="0"/>
              <a:t>用</a:t>
            </a:r>
            <a:r>
              <a:rPr lang="zh-CN" altLang="en-US" dirty="0"/>
              <a:t>步长乘</a:t>
            </a:r>
            <a:r>
              <a:rPr lang="zh-CN" altLang="en-US" dirty="0" smtClean="0"/>
              <a:t>以</a:t>
            </a:r>
            <a:r>
              <a:rPr lang="zh-CN" altLang="en-US" dirty="0"/>
              <a:t>目标</a:t>
            </a:r>
            <a:r>
              <a:rPr lang="zh-CN" altLang="en-US" dirty="0" smtClean="0"/>
              <a:t>函</a:t>
            </a:r>
            <a:r>
              <a:rPr lang="zh-CN" altLang="en-US" dirty="0"/>
              <a:t>数的梯度，得到当前位置下降的距离，</a:t>
            </a:r>
            <a:r>
              <a:rPr lang="zh-CN" altLang="en-US" dirty="0" smtClean="0"/>
              <a:t>即</a:t>
            </a:r>
            <a:endParaRPr lang="en-US" altLang="zh-CN" dirty="0" smtClean="0"/>
          </a:p>
          <a:p>
            <a:pPr marL="0" indent="0">
              <a:buNone/>
            </a:pPr>
            <a:r>
              <a:rPr lang="zh-CN" altLang="en-US" dirty="0" smtClean="0"/>
              <a:t>                                       它对</a:t>
            </a:r>
            <a:r>
              <a:rPr lang="zh-CN" altLang="en-US" dirty="0"/>
              <a:t>应于前面登山例子中的某一步。</a:t>
            </a:r>
          </a:p>
          <a:p>
            <a:r>
              <a:rPr lang="en-US" altLang="zh-CN" dirty="0" smtClean="0"/>
              <a:t>3. </a:t>
            </a:r>
            <a:r>
              <a:rPr lang="zh-CN" altLang="en-US" dirty="0" smtClean="0"/>
              <a:t>判断是否满足收敛条件，</a:t>
            </a:r>
            <a:r>
              <a:rPr lang="zh-CN" altLang="en-US" dirty="0"/>
              <a:t>如</a:t>
            </a:r>
            <a:r>
              <a:rPr lang="zh-CN" altLang="en-US" dirty="0" smtClean="0"/>
              <a:t>果是则</a:t>
            </a:r>
            <a:r>
              <a:rPr lang="zh-CN" altLang="en-US" dirty="0"/>
              <a:t>算法终止，当</a:t>
            </a:r>
            <a:r>
              <a:rPr lang="zh-CN" altLang="en-US" dirty="0" smtClean="0"/>
              <a:t>前</a:t>
            </a:r>
            <a:r>
              <a:rPr lang="en-US" altLang="zh-CN" dirty="0"/>
              <a:t>θ</a:t>
            </a:r>
            <a:r>
              <a:rPr lang="zh-CN" altLang="en-US" dirty="0" smtClean="0"/>
              <a:t>向</a:t>
            </a:r>
            <a:r>
              <a:rPr lang="zh-CN" altLang="en-US" dirty="0"/>
              <a:t>量即为最终结果。否则进入步骤</a:t>
            </a:r>
            <a:r>
              <a:rPr lang="en-US" altLang="zh-CN" dirty="0"/>
              <a:t>4</a:t>
            </a:r>
            <a:r>
              <a:rPr lang="en-US" altLang="zh-CN" dirty="0" smtClean="0"/>
              <a:t>.</a:t>
            </a:r>
          </a:p>
          <a:p>
            <a:pPr lvl="1"/>
            <a:r>
              <a:rPr lang="zh-CN" altLang="en-US" dirty="0"/>
              <a:t>收敛条</a:t>
            </a:r>
            <a:r>
              <a:rPr lang="zh-CN" altLang="en-US" dirty="0" smtClean="0"/>
              <a:t>件有多种，比如可以设置当𝜃</a:t>
            </a:r>
            <a:r>
              <a:rPr lang="zh-CN" altLang="en-US" dirty="0"/>
              <a:t>向量里面的每个</a:t>
            </a:r>
            <a:r>
              <a:rPr lang="zh-CN" altLang="en-US" dirty="0" smtClean="0"/>
              <a:t>值对应的梯</a:t>
            </a:r>
            <a:r>
              <a:rPr lang="zh-CN" altLang="en-US" dirty="0"/>
              <a:t>度下降的距离都小于</a:t>
            </a:r>
            <a:r>
              <a:rPr lang="zh-CN" altLang="en-US" dirty="0" smtClean="0"/>
              <a:t>𝜀时就终止算法；或者可以设置连续几轮迭代的目标函数的值变化都小于𝜀就终止算法。</a:t>
            </a:r>
            <a:endParaRPr lang="en-US" altLang="zh-CN" dirty="0"/>
          </a:p>
          <a:p>
            <a:r>
              <a:rPr lang="en-US" altLang="zh-CN" dirty="0" smtClean="0"/>
              <a:t>4. </a:t>
            </a:r>
            <a:r>
              <a:rPr lang="zh-CN" altLang="en-US" dirty="0" smtClean="0"/>
              <a:t>更新</a:t>
            </a:r>
            <a:r>
              <a:rPr lang="en-US" altLang="zh-CN" dirty="0"/>
              <a:t>θ</a:t>
            </a:r>
            <a:r>
              <a:rPr lang="zh-CN" altLang="en-US" dirty="0" smtClean="0"/>
              <a:t>向</a:t>
            </a:r>
            <a:r>
              <a:rPr lang="zh-CN" altLang="en-US" dirty="0"/>
              <a:t>量，其更新表达式如下。更新完毕后继续转入步骤</a:t>
            </a:r>
            <a:r>
              <a:rPr lang="en-US" altLang="zh-CN" dirty="0"/>
              <a:t>1.</a:t>
            </a:r>
          </a:p>
          <a:p>
            <a:pPr marL="0" indent="0">
              <a:buNone/>
            </a:pPr>
            <a:r>
              <a:rPr lang="zh-CN" altLang="en-US" dirty="0"/>
              <a:t>　　　　　　　　</a:t>
            </a:r>
            <a:endParaRPr lang="en-US" altLang="zh-CN" dirty="0" smtClean="0"/>
          </a:p>
          <a:p>
            <a:endParaRPr lang="en-US" altLang="zh-CN" dirty="0" smtClean="0"/>
          </a:p>
          <a:p>
            <a:endParaRPr lang="en-US" dirty="0"/>
          </a:p>
        </p:txBody>
      </p:sp>
      <p:pic>
        <p:nvPicPr>
          <p:cNvPr id="7" name="Picture 6"/>
          <p:cNvPicPr>
            <a:picLocks noChangeAspect="1"/>
          </p:cNvPicPr>
          <p:nvPr/>
        </p:nvPicPr>
        <p:blipFill>
          <a:blip r:embed="rId3"/>
          <a:stretch>
            <a:fillRect/>
          </a:stretch>
        </p:blipFill>
        <p:spPr>
          <a:xfrm>
            <a:off x="2784420" y="2462551"/>
            <a:ext cx="1349375" cy="476250"/>
          </a:xfrm>
          <a:prstGeom prst="rect">
            <a:avLst/>
          </a:prstGeom>
        </p:spPr>
      </p:pic>
      <p:pic>
        <p:nvPicPr>
          <p:cNvPr id="8" name="Picture 7"/>
          <p:cNvPicPr>
            <a:picLocks noChangeAspect="1"/>
          </p:cNvPicPr>
          <p:nvPr/>
        </p:nvPicPr>
        <p:blipFill>
          <a:blip r:embed="rId4"/>
          <a:stretch>
            <a:fillRect/>
          </a:stretch>
        </p:blipFill>
        <p:spPr>
          <a:xfrm>
            <a:off x="2494895" y="3509052"/>
            <a:ext cx="1371600" cy="457200"/>
          </a:xfrm>
          <a:prstGeom prst="rect">
            <a:avLst/>
          </a:prstGeom>
        </p:spPr>
      </p:pic>
      <p:pic>
        <p:nvPicPr>
          <p:cNvPr id="9" name="Picture 8"/>
          <p:cNvPicPr>
            <a:picLocks noChangeAspect="1"/>
          </p:cNvPicPr>
          <p:nvPr/>
        </p:nvPicPr>
        <p:blipFill>
          <a:blip r:embed="rId5"/>
          <a:stretch>
            <a:fillRect/>
          </a:stretch>
        </p:blipFill>
        <p:spPr>
          <a:xfrm>
            <a:off x="4556234" y="6206898"/>
            <a:ext cx="2749548" cy="687387"/>
          </a:xfrm>
          <a:prstGeom prst="rect">
            <a:avLst/>
          </a:prstGeom>
        </p:spPr>
      </p:pic>
    </p:spTree>
    <p:extLst>
      <p:ext uri="{BB962C8B-B14F-4D97-AF65-F5344CB8AC3E}">
        <p14:creationId xmlns:p14="http://schemas.microsoft.com/office/powerpoint/2010/main" val="359764167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zh-CN" altLang="en-US" dirty="0"/>
              <a:t>梯度下</a:t>
            </a:r>
            <a:r>
              <a:rPr lang="zh-CN" altLang="en-US" dirty="0" smtClean="0"/>
              <a:t>降算法的调优</a:t>
            </a:r>
            <a:endParaRPr lang="en-US" dirty="0"/>
          </a:p>
        </p:txBody>
      </p:sp>
      <p:sp>
        <p:nvSpPr>
          <p:cNvPr id="5" name="Content Placeholder 4"/>
          <p:cNvSpPr>
            <a:spLocks noGrp="1"/>
          </p:cNvSpPr>
          <p:nvPr>
            <p:ph idx="1"/>
          </p:nvPr>
        </p:nvSpPr>
        <p:spPr>
          <a:xfrm>
            <a:off x="838200" y="1431925"/>
            <a:ext cx="10515600" cy="4351338"/>
          </a:xfrm>
        </p:spPr>
        <p:txBody>
          <a:bodyPr>
            <a:normAutofit/>
          </a:bodyPr>
          <a:lstStyle/>
          <a:p>
            <a:r>
              <a:rPr lang="en-US" altLang="zh-CN" dirty="0"/>
              <a:t>1. </a:t>
            </a:r>
            <a:r>
              <a:rPr lang="zh-CN" altLang="en-US" dirty="0" smtClean="0"/>
              <a:t>步长（或叫学习率）选</a:t>
            </a:r>
            <a:r>
              <a:rPr lang="zh-CN" altLang="en-US" dirty="0"/>
              <a:t>择</a:t>
            </a:r>
            <a:r>
              <a:rPr lang="zh-CN" altLang="en-US" dirty="0" smtClean="0"/>
              <a:t>。</a:t>
            </a:r>
            <a:endParaRPr lang="en-US" altLang="zh-CN" dirty="0" smtClean="0"/>
          </a:p>
          <a:p>
            <a:pPr lvl="1"/>
            <a:r>
              <a:rPr lang="zh-CN" altLang="en-US" dirty="0" smtClean="0"/>
              <a:t>步长太小，算法收敛速度太慢</a:t>
            </a:r>
            <a:endParaRPr lang="en-US" altLang="zh-CN" dirty="0" smtClean="0"/>
          </a:p>
          <a:p>
            <a:pPr lvl="1"/>
            <a:r>
              <a:rPr lang="zh-CN" altLang="en-US" dirty="0"/>
              <a:t>步</a:t>
            </a:r>
            <a:r>
              <a:rPr lang="zh-CN" altLang="en-US" dirty="0" smtClean="0"/>
              <a:t>长太大，可能导致算法无法收敛或者找不到最优解（在极值附近震荡）</a:t>
            </a:r>
            <a:endParaRPr lang="en-US" altLang="zh-CN" dirty="0" smtClean="0"/>
          </a:p>
          <a:p>
            <a:pPr lvl="1"/>
            <a:r>
              <a:rPr lang="zh-CN" altLang="en-US" dirty="0" smtClean="0"/>
              <a:t>如何选择步长？</a:t>
            </a:r>
            <a:endParaRPr lang="en-US" altLang="zh-CN" dirty="0" smtClean="0"/>
          </a:p>
          <a:p>
            <a:pPr lvl="2"/>
            <a:r>
              <a:rPr lang="zh-CN" altLang="en-US" dirty="0" smtClean="0"/>
              <a:t>需</a:t>
            </a:r>
            <a:r>
              <a:rPr lang="zh-CN" altLang="en-US" dirty="0"/>
              <a:t>要多</a:t>
            </a:r>
            <a:r>
              <a:rPr lang="zh-CN" altLang="en-US" dirty="0" smtClean="0"/>
              <a:t>次</a:t>
            </a:r>
            <a:r>
              <a:rPr lang="zh-CN" altLang="en-US" dirty="0"/>
              <a:t>尝试</a:t>
            </a:r>
            <a:r>
              <a:rPr lang="zh-CN" altLang="en-US" dirty="0" smtClean="0"/>
              <a:t>后（比如步长从</a:t>
            </a:r>
            <a:r>
              <a:rPr lang="en-US" altLang="zh-CN" dirty="0" smtClean="0"/>
              <a:t>1</a:t>
            </a:r>
            <a:r>
              <a:rPr lang="zh-CN" altLang="en-US" dirty="0" smtClean="0"/>
              <a:t>开始减小）才</a:t>
            </a:r>
            <a:r>
              <a:rPr lang="zh-CN" altLang="en-US" dirty="0"/>
              <a:t>能得到一个较为优的值</a:t>
            </a:r>
            <a:r>
              <a:rPr lang="zh-CN" altLang="en-US" dirty="0" smtClean="0"/>
              <a:t>。</a:t>
            </a:r>
            <a:endParaRPr lang="en-US" altLang="zh-CN" dirty="0" smtClean="0"/>
          </a:p>
          <a:p>
            <a:pPr lvl="2"/>
            <a:r>
              <a:rPr lang="zh-CN" altLang="en-US" dirty="0"/>
              <a:t>使</a:t>
            </a:r>
            <a:r>
              <a:rPr lang="zh-CN" altLang="en-US" dirty="0" smtClean="0"/>
              <a:t>用自适应学习率的梯度下降变体算法比如</a:t>
            </a:r>
            <a:r>
              <a:rPr lang="en-US" altLang="zh-CN" dirty="0" err="1" smtClean="0"/>
              <a:t>Adagrad</a:t>
            </a:r>
            <a:r>
              <a:rPr lang="zh-CN" altLang="en-US" dirty="0" smtClean="0"/>
              <a:t>算法</a:t>
            </a:r>
            <a:endParaRPr lang="zh-CN" altLang="en-US" dirty="0"/>
          </a:p>
          <a:p>
            <a:endParaRPr lang="en-US" dirty="0"/>
          </a:p>
        </p:txBody>
      </p:sp>
      <p:pic>
        <p:nvPicPr>
          <p:cNvPr id="7" name="Picture 6"/>
          <p:cNvPicPr>
            <a:picLocks noChangeAspect="1"/>
          </p:cNvPicPr>
          <p:nvPr/>
        </p:nvPicPr>
        <p:blipFill>
          <a:blip r:embed="rId3"/>
          <a:stretch>
            <a:fillRect/>
          </a:stretch>
        </p:blipFill>
        <p:spPr>
          <a:xfrm>
            <a:off x="1905000" y="3730625"/>
            <a:ext cx="7467600" cy="2833185"/>
          </a:xfrm>
          <a:prstGeom prst="rect">
            <a:avLst/>
          </a:prstGeom>
        </p:spPr>
      </p:pic>
    </p:spTree>
    <p:extLst>
      <p:ext uri="{BB962C8B-B14F-4D97-AF65-F5344CB8AC3E}">
        <p14:creationId xmlns:p14="http://schemas.microsoft.com/office/powerpoint/2010/main" val="345428825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2719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749972"/>
            <a:ext cx="10515600" cy="4786295"/>
          </a:xfrm>
        </p:spPr>
        <p:txBody>
          <a:bodyPr>
            <a:normAutofit fontScale="92500" lnSpcReduction="10000"/>
          </a:bodyPr>
          <a:lstStyle/>
          <a:p>
            <a:r>
              <a:rPr lang="en-US" altLang="zh-CN" dirty="0"/>
              <a:t>2. </a:t>
            </a:r>
            <a:r>
              <a:rPr lang="zh-CN" altLang="en-US" dirty="0"/>
              <a:t>权重</a:t>
            </a:r>
            <a:r>
              <a:rPr lang="zh-CN" altLang="en-US" dirty="0" smtClean="0"/>
              <a:t>参数（也叫模型参数）的</a:t>
            </a:r>
            <a:r>
              <a:rPr lang="zh-CN" altLang="en-US" dirty="0"/>
              <a:t>初始值选择。 </a:t>
            </a:r>
            <a:endParaRPr lang="en-US" altLang="zh-CN" dirty="0" smtClean="0"/>
          </a:p>
          <a:p>
            <a:pPr lvl="1"/>
            <a:r>
              <a:rPr lang="zh-CN" altLang="en-US" dirty="0" smtClean="0"/>
              <a:t>权重参数一般初始化为</a:t>
            </a:r>
            <a:r>
              <a:rPr lang="en-US" altLang="zh-CN" dirty="0" smtClean="0"/>
              <a:t>0</a:t>
            </a:r>
            <a:r>
              <a:rPr lang="zh-CN" altLang="en-US" dirty="0" smtClean="0"/>
              <a:t>或者用随机值。</a:t>
            </a:r>
            <a:endParaRPr lang="en-US" altLang="zh-CN" dirty="0" smtClean="0"/>
          </a:p>
          <a:p>
            <a:pPr lvl="1"/>
            <a:r>
              <a:rPr lang="zh-CN" altLang="en-US" dirty="0" smtClean="0"/>
              <a:t>初始值不同得到的结果不同：</a:t>
            </a:r>
            <a:endParaRPr lang="en-US" altLang="zh-CN" dirty="0" smtClean="0"/>
          </a:p>
          <a:p>
            <a:pPr lvl="2"/>
            <a:r>
              <a:rPr lang="zh-CN" altLang="en-US" dirty="0"/>
              <a:t>可以</a:t>
            </a:r>
            <a:r>
              <a:rPr lang="zh-CN" altLang="en-US" dirty="0" smtClean="0"/>
              <a:t>多</a:t>
            </a:r>
            <a:r>
              <a:rPr lang="zh-CN" altLang="en-US" dirty="0"/>
              <a:t>次用不同初始值运</a:t>
            </a:r>
            <a:r>
              <a:rPr lang="zh-CN" altLang="en-US" dirty="0" smtClean="0"/>
              <a:t>行</a:t>
            </a:r>
            <a:r>
              <a:rPr lang="zh-CN" altLang="en-US" dirty="0"/>
              <a:t>模型</a:t>
            </a:r>
            <a:r>
              <a:rPr lang="zh-CN" altLang="en-US" dirty="0" smtClean="0"/>
              <a:t>来选择比较好的初始值</a:t>
            </a:r>
            <a:endParaRPr lang="en-US" altLang="zh-CN" dirty="0" smtClean="0"/>
          </a:p>
          <a:p>
            <a:pPr lvl="2"/>
            <a:r>
              <a:rPr lang="zh-CN" altLang="en-US" dirty="0"/>
              <a:t>配</a:t>
            </a:r>
            <a:r>
              <a:rPr lang="zh-CN" altLang="en-US" dirty="0" smtClean="0"/>
              <a:t>合上超参数优化算法效果更好</a:t>
            </a:r>
            <a:endParaRPr lang="zh-CN" altLang="en-US" dirty="0"/>
          </a:p>
          <a:p>
            <a:r>
              <a:rPr lang="en-US" altLang="zh-CN" dirty="0" smtClean="0"/>
              <a:t>3. </a:t>
            </a:r>
            <a:r>
              <a:rPr lang="zh-CN" altLang="en-US" dirty="0"/>
              <a:t>梯度下降算</a:t>
            </a:r>
            <a:r>
              <a:rPr lang="zh-CN" altLang="en-US" dirty="0" smtClean="0"/>
              <a:t>法对特征</a:t>
            </a:r>
            <a:r>
              <a:rPr lang="zh-CN" altLang="en-US" dirty="0"/>
              <a:t>幅</a:t>
            </a:r>
            <a:r>
              <a:rPr lang="zh-CN" altLang="en-US" dirty="0" smtClean="0"/>
              <a:t>度变化敏感。</a:t>
            </a:r>
            <a:endParaRPr lang="en-US" altLang="zh-CN" dirty="0" smtClean="0"/>
          </a:p>
          <a:p>
            <a:pPr lvl="1"/>
            <a:r>
              <a:rPr lang="zh-CN" altLang="en-US" dirty="0"/>
              <a:t>由于样本不同特征的取值范围不一样，可能导</a:t>
            </a:r>
            <a:r>
              <a:rPr lang="zh-CN" altLang="en-US" dirty="0" smtClean="0"/>
              <a:t>致</a:t>
            </a:r>
            <a:r>
              <a:rPr lang="zh-CN" altLang="en-US" dirty="0"/>
              <a:t>算法</a:t>
            </a:r>
            <a:r>
              <a:rPr lang="zh-CN" altLang="en-US" dirty="0" smtClean="0"/>
              <a:t>迭</a:t>
            </a:r>
            <a:r>
              <a:rPr lang="zh-CN" altLang="en-US" dirty="0"/>
              <a:t>代很慢，为了减少特</a:t>
            </a:r>
            <a:r>
              <a:rPr lang="zh-CN" altLang="en-US" dirty="0" smtClean="0"/>
              <a:t>征幅度变化的</a:t>
            </a:r>
            <a:r>
              <a:rPr lang="zh-CN" altLang="en-US" dirty="0"/>
              <a:t>影响，可以</a:t>
            </a:r>
            <a:r>
              <a:rPr lang="zh-CN" altLang="en-US" dirty="0" smtClean="0"/>
              <a:t>对样本做特征缩放，比如用</a:t>
            </a:r>
            <a:r>
              <a:rPr lang="en-US" altLang="zh-CN" dirty="0" smtClean="0"/>
              <a:t>Z-score</a:t>
            </a:r>
            <a:r>
              <a:rPr lang="zh-CN" altLang="en-US" dirty="0" smtClean="0"/>
              <a:t>标准化。</a:t>
            </a:r>
            <a:endParaRPr lang="en-US" altLang="zh-CN" dirty="0" smtClean="0"/>
          </a:p>
          <a:p>
            <a:pPr lvl="2"/>
            <a:r>
              <a:rPr lang="zh-CN" altLang="en-US" dirty="0" smtClean="0"/>
              <a:t>具体的原因参考本页注释中提供的</a:t>
            </a:r>
            <a:r>
              <a:rPr lang="en-US" altLang="zh-CN" dirty="0" smtClean="0"/>
              <a:t>link</a:t>
            </a:r>
            <a:r>
              <a:rPr lang="zh-CN" altLang="en-US" dirty="0" smtClean="0"/>
              <a:t>。</a:t>
            </a:r>
            <a:endParaRPr lang="en-US" altLang="zh-CN" dirty="0" smtClean="0"/>
          </a:p>
          <a:p>
            <a:r>
              <a:rPr lang="en-US" altLang="zh-CN" dirty="0" smtClean="0"/>
              <a:t>4. early stopping</a:t>
            </a:r>
            <a:r>
              <a:rPr lang="zh-CN" altLang="en-US" dirty="0" smtClean="0"/>
              <a:t>早停：</a:t>
            </a:r>
            <a:endParaRPr lang="en-US" altLang="zh-CN" dirty="0" smtClean="0"/>
          </a:p>
          <a:p>
            <a:pPr lvl="1"/>
            <a:r>
              <a:rPr lang="zh-CN" altLang="en-US" dirty="0"/>
              <a:t>权</a:t>
            </a:r>
            <a:r>
              <a:rPr lang="zh-CN" altLang="en-US" dirty="0" smtClean="0"/>
              <a:t>重向量中每个权重的变化连续几轮都小于某个阈值。</a:t>
            </a:r>
            <a:endParaRPr lang="en-US" altLang="zh-CN" dirty="0" smtClean="0"/>
          </a:p>
          <a:p>
            <a:pPr lvl="1"/>
            <a:r>
              <a:rPr lang="zh-CN" altLang="en-US" dirty="0" smtClean="0"/>
              <a:t>目标函数</a:t>
            </a:r>
            <a:r>
              <a:rPr lang="zh-CN" altLang="en-US" dirty="0"/>
              <a:t>连</a:t>
            </a:r>
            <a:r>
              <a:rPr lang="zh-CN" altLang="en-US" dirty="0" smtClean="0"/>
              <a:t>续几轮的差值</a:t>
            </a:r>
            <a:r>
              <a:rPr lang="zh-CN" altLang="en-US" dirty="0"/>
              <a:t>都</a:t>
            </a:r>
            <a:r>
              <a:rPr lang="zh-CN" altLang="en-US" dirty="0" smtClean="0"/>
              <a:t>小于某个阈值</a:t>
            </a:r>
            <a:endParaRPr lang="en-US" altLang="zh-CN" dirty="0" smtClean="0"/>
          </a:p>
          <a:p>
            <a:pPr lvl="1"/>
            <a:r>
              <a:rPr lang="zh-CN" altLang="en-US" dirty="0"/>
              <a:t>权重</a:t>
            </a:r>
            <a:r>
              <a:rPr lang="zh-CN" altLang="en-US" dirty="0" smtClean="0"/>
              <a:t>向量中每个权重对</a:t>
            </a:r>
            <a:r>
              <a:rPr lang="zh-CN" altLang="en-US" dirty="0"/>
              <a:t>应的梯度下降的距</a:t>
            </a:r>
            <a:r>
              <a:rPr lang="zh-CN" altLang="en-US" dirty="0" smtClean="0"/>
              <a:t>离连续几轮都</a:t>
            </a:r>
            <a:r>
              <a:rPr lang="zh-CN" altLang="en-US" dirty="0"/>
              <a:t>小</a:t>
            </a:r>
            <a:r>
              <a:rPr lang="zh-CN" altLang="en-US" dirty="0" smtClean="0"/>
              <a:t>于某个阈值。</a:t>
            </a:r>
            <a:endParaRPr lang="en-US" altLang="zh-CN" dirty="0" smtClean="0"/>
          </a:p>
        </p:txBody>
      </p:sp>
    </p:spTree>
    <p:extLst>
      <p:ext uri="{BB962C8B-B14F-4D97-AF65-F5344CB8AC3E}">
        <p14:creationId xmlns:p14="http://schemas.microsoft.com/office/powerpoint/2010/main" val="12972545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8841"/>
          </a:xfrm>
        </p:spPr>
        <p:txBody>
          <a:bodyPr/>
          <a:lstStyle/>
          <a:p>
            <a:r>
              <a:rPr lang="zh-CN" altLang="en-US" dirty="0"/>
              <a:t>梯度下降的三种方</a:t>
            </a:r>
            <a:r>
              <a:rPr lang="zh-CN" altLang="en-US" dirty="0" smtClean="0"/>
              <a:t>式</a:t>
            </a:r>
            <a:endParaRPr lang="en-US" dirty="0"/>
          </a:p>
        </p:txBody>
      </p:sp>
      <p:sp>
        <p:nvSpPr>
          <p:cNvPr id="3" name="Content Placeholder 2"/>
          <p:cNvSpPr>
            <a:spLocks noGrp="1"/>
          </p:cNvSpPr>
          <p:nvPr>
            <p:ph idx="1"/>
          </p:nvPr>
        </p:nvSpPr>
        <p:spPr>
          <a:xfrm>
            <a:off x="838200" y="1573966"/>
            <a:ext cx="10515600" cy="4983997"/>
          </a:xfrm>
        </p:spPr>
        <p:txBody>
          <a:bodyPr>
            <a:normAutofit/>
          </a:bodyPr>
          <a:lstStyle/>
          <a:p>
            <a:r>
              <a:rPr lang="zh-CN" altLang="en-US" dirty="0" smtClean="0"/>
              <a:t>本质的区别：</a:t>
            </a:r>
            <a:r>
              <a:rPr lang="zh-CN" altLang="en-US" b="1" dirty="0" smtClean="0"/>
              <a:t>每</a:t>
            </a:r>
            <a:r>
              <a:rPr lang="zh-CN" altLang="en-US" b="1" dirty="0"/>
              <a:t>次更新权重的时候，用多少样本来计算</a:t>
            </a:r>
            <a:endParaRPr lang="en-US" altLang="zh-CN" b="1" dirty="0" smtClean="0"/>
          </a:p>
          <a:p>
            <a:pPr lvl="1"/>
            <a:r>
              <a:rPr lang="zh-CN" altLang="en-US" dirty="0" smtClean="0"/>
              <a:t>批</a:t>
            </a:r>
            <a:r>
              <a:rPr lang="zh-CN" altLang="en-US" dirty="0"/>
              <a:t>量梯度下降法 </a:t>
            </a:r>
            <a:r>
              <a:rPr lang="en-US" dirty="0" err="1"/>
              <a:t>BGD（Batch</a:t>
            </a:r>
            <a:r>
              <a:rPr lang="en-US" dirty="0"/>
              <a:t> Gradient Descent</a:t>
            </a:r>
            <a:r>
              <a:rPr lang="en-US" dirty="0" smtClean="0"/>
              <a:t>）</a:t>
            </a:r>
          </a:p>
          <a:p>
            <a:pPr lvl="2"/>
            <a:r>
              <a:rPr lang="zh-CN" altLang="en-US" dirty="0"/>
              <a:t>全</a:t>
            </a:r>
            <a:r>
              <a:rPr lang="zh-CN" altLang="en-US" dirty="0" smtClean="0"/>
              <a:t>量训练样本做一次更新权重，容易获得最优解</a:t>
            </a:r>
            <a:endParaRPr lang="en-US" altLang="zh-CN" dirty="0" smtClean="0"/>
          </a:p>
          <a:p>
            <a:pPr lvl="2"/>
            <a:r>
              <a:rPr lang="zh-CN" altLang="en-US" dirty="0" smtClean="0"/>
              <a:t>迭代速度慢，训练时间长</a:t>
            </a:r>
            <a:endParaRPr lang="en-US" dirty="0"/>
          </a:p>
          <a:p>
            <a:pPr lvl="1"/>
            <a:r>
              <a:rPr lang="zh-CN" altLang="en-US" dirty="0"/>
              <a:t>随机梯度下降法 </a:t>
            </a:r>
            <a:r>
              <a:rPr lang="en-US" dirty="0" err="1"/>
              <a:t>SGD（Stochastic</a:t>
            </a:r>
            <a:r>
              <a:rPr lang="en-US" dirty="0"/>
              <a:t> Gradient Descent</a:t>
            </a:r>
            <a:r>
              <a:rPr lang="en-US" dirty="0" smtClean="0"/>
              <a:t>）</a:t>
            </a:r>
          </a:p>
          <a:p>
            <a:pPr lvl="2"/>
            <a:r>
              <a:rPr lang="zh-CN" altLang="en-US" dirty="0" smtClean="0"/>
              <a:t>每次只选择一个样本更新权重，因此会带来优化波动（即</a:t>
            </a:r>
            <a:r>
              <a:rPr lang="zh-CN" altLang="en-US" dirty="0"/>
              <a:t>每次更新可能并不会按照正确的方向进行</a:t>
            </a:r>
            <a:r>
              <a:rPr lang="zh-CN" altLang="en-US" dirty="0" smtClean="0"/>
              <a:t>），不容易获得最优解；</a:t>
            </a:r>
            <a:endParaRPr lang="en-US" altLang="zh-CN" dirty="0" smtClean="0"/>
          </a:p>
          <a:p>
            <a:pPr lvl="2"/>
            <a:r>
              <a:rPr lang="zh-CN" altLang="en-US" dirty="0" smtClean="0"/>
              <a:t>反过来看，对</a:t>
            </a:r>
            <a:r>
              <a:rPr lang="zh-CN" altLang="en-US" dirty="0"/>
              <a:t>于类似盆地区域（即很多局部极小值点</a:t>
            </a:r>
            <a:r>
              <a:rPr lang="zh-CN" altLang="en-US" dirty="0" smtClean="0"/>
              <a:t>）的情形，这</a:t>
            </a:r>
            <a:r>
              <a:rPr lang="zh-CN" altLang="en-US" dirty="0"/>
              <a:t>个波动的特点可能会使得优化的方向从当前的局部极小值点跳到另一个更好的局部极小值点，这样便可能对于非凸函</a:t>
            </a:r>
            <a:r>
              <a:rPr lang="zh-CN" altLang="en-US" dirty="0" smtClean="0"/>
              <a:t>数最</a:t>
            </a:r>
            <a:r>
              <a:rPr lang="zh-CN" altLang="en-US" dirty="0"/>
              <a:t>终收敛于一个较好的局部极值点，甚至全局极值</a:t>
            </a:r>
            <a:r>
              <a:rPr lang="zh-CN" altLang="en-US" dirty="0" smtClean="0"/>
              <a:t>点。</a:t>
            </a:r>
            <a:endParaRPr lang="en-US" altLang="zh-CN" dirty="0" smtClean="0"/>
          </a:p>
          <a:p>
            <a:pPr lvl="2"/>
            <a:r>
              <a:rPr lang="zh-CN" altLang="en-US" dirty="0" smtClean="0"/>
              <a:t>迭代速度快</a:t>
            </a:r>
            <a:endParaRPr lang="en-US" dirty="0" smtClean="0"/>
          </a:p>
          <a:p>
            <a:pPr lvl="1"/>
            <a:r>
              <a:rPr lang="zh-CN" altLang="en-US" dirty="0" smtClean="0"/>
              <a:t>小</a:t>
            </a:r>
            <a:r>
              <a:rPr lang="zh-CN" altLang="en-US" dirty="0"/>
              <a:t>批量梯度下降法 </a:t>
            </a:r>
            <a:r>
              <a:rPr lang="en-US" dirty="0" err="1"/>
              <a:t>MBGD（Mini-Batch</a:t>
            </a:r>
            <a:r>
              <a:rPr lang="en-US" dirty="0"/>
              <a:t> Gradient Descent</a:t>
            </a:r>
            <a:r>
              <a:rPr lang="en-US" dirty="0" smtClean="0"/>
              <a:t>）</a:t>
            </a:r>
          </a:p>
          <a:p>
            <a:pPr lvl="2"/>
            <a:r>
              <a:rPr lang="zh-CN" altLang="en-US" dirty="0"/>
              <a:t>综合</a:t>
            </a:r>
            <a:r>
              <a:rPr lang="zh-CN" altLang="en-US" dirty="0" smtClean="0"/>
              <a:t>了（或权衡了）批</a:t>
            </a:r>
            <a:r>
              <a:rPr lang="zh-CN" altLang="en-US" dirty="0"/>
              <a:t>量和随机的特点，每次选择一小批样本数</a:t>
            </a:r>
            <a:r>
              <a:rPr lang="zh-CN" altLang="en-US" dirty="0" smtClean="0"/>
              <a:t>据来更新权重</a:t>
            </a:r>
            <a:endParaRPr lang="en-US" altLang="zh-CN" dirty="0" smtClean="0"/>
          </a:p>
          <a:p>
            <a:pPr lvl="2"/>
            <a:r>
              <a:rPr lang="en-US" altLang="zh-CN" dirty="0" smtClean="0"/>
              <a:t>Mini-batch</a:t>
            </a:r>
            <a:r>
              <a:rPr lang="zh-CN" altLang="en-US" dirty="0" smtClean="0"/>
              <a:t>梯度下降法在神经网络中是主流。</a:t>
            </a:r>
            <a:endParaRPr lang="en-US" altLang="zh-CN" dirty="0" smtClean="0"/>
          </a:p>
          <a:p>
            <a:pPr marL="1371600" lvl="3" indent="0">
              <a:buNone/>
            </a:pPr>
            <a:endParaRPr lang="en-US" altLang="zh-CN" dirty="0" smtClean="0"/>
          </a:p>
        </p:txBody>
      </p:sp>
    </p:spTree>
    <p:extLst>
      <p:ext uri="{BB962C8B-B14F-4D97-AF65-F5344CB8AC3E}">
        <p14:creationId xmlns:p14="http://schemas.microsoft.com/office/powerpoint/2010/main" val="1915296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693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799771"/>
            <a:ext cx="10515600" cy="4746172"/>
          </a:xfrm>
        </p:spPr>
        <p:txBody>
          <a:bodyPr>
            <a:normAutofit/>
          </a:bodyPr>
          <a:lstStyle/>
          <a:p>
            <a:r>
              <a:rPr lang="zh-CN" altLang="en-US" dirty="0"/>
              <a:t>当训练集和验证集、测试集的数据分布不同时，有以下经验原则：</a:t>
            </a:r>
          </a:p>
          <a:p>
            <a:pPr lvl="1"/>
            <a:r>
              <a:rPr lang="zh-CN" altLang="en-US" b="1" dirty="0" smtClean="0"/>
              <a:t>确</a:t>
            </a:r>
            <a:r>
              <a:rPr lang="zh-CN" altLang="en-US" b="1" dirty="0"/>
              <a:t>保验证集和测试集的数据来自同一分布</a:t>
            </a:r>
            <a:r>
              <a:rPr lang="zh-CN" altLang="en-US" dirty="0"/>
              <a:t>。</a:t>
            </a:r>
          </a:p>
          <a:p>
            <a:pPr lvl="2"/>
            <a:r>
              <a:rPr lang="zh-CN" altLang="en-US" dirty="0" smtClean="0"/>
              <a:t>因</a:t>
            </a:r>
            <a:r>
              <a:rPr lang="zh-CN" altLang="en-US" dirty="0"/>
              <a:t>为需</a:t>
            </a:r>
            <a:r>
              <a:rPr lang="zh-CN" altLang="en-US" dirty="0" smtClean="0"/>
              <a:t>要用验</a:t>
            </a:r>
            <a:r>
              <a:rPr lang="zh-CN" altLang="en-US" dirty="0"/>
              <a:t>证集来优化超参数</a:t>
            </a:r>
            <a:r>
              <a:rPr lang="zh-CN" altLang="en-US" dirty="0" smtClean="0"/>
              <a:t>，优</a:t>
            </a:r>
            <a:r>
              <a:rPr lang="zh-CN" altLang="en-US" dirty="0"/>
              <a:t>化的最终目标是希望模型在测试集上表现更好。</a:t>
            </a:r>
          </a:p>
          <a:p>
            <a:pPr lvl="1"/>
            <a:r>
              <a:rPr lang="zh-CN" altLang="en-US" dirty="0" smtClean="0"/>
              <a:t>确</a:t>
            </a:r>
            <a:r>
              <a:rPr lang="zh-CN" altLang="en-US" dirty="0"/>
              <a:t>保验证集和测试集能够反映未来得到的数据，或者最关注的数据。</a:t>
            </a:r>
          </a:p>
          <a:p>
            <a:pPr lvl="1"/>
            <a:r>
              <a:rPr lang="zh-CN" altLang="en-US" dirty="0" smtClean="0"/>
              <a:t>确</a:t>
            </a:r>
            <a:r>
              <a:rPr lang="zh-CN" altLang="en-US" dirty="0"/>
              <a:t>保</a:t>
            </a:r>
            <a:r>
              <a:rPr lang="zh-CN" altLang="en-US" dirty="0" smtClean="0"/>
              <a:t>数据</a:t>
            </a:r>
            <a:r>
              <a:rPr lang="zh-CN" altLang="en-US" dirty="0"/>
              <a:t>被随机分配到验证集和测试集上</a:t>
            </a:r>
            <a:r>
              <a:rPr lang="zh-CN" altLang="en-US" dirty="0" smtClean="0"/>
              <a:t>。</a:t>
            </a:r>
            <a:endParaRPr lang="en-US" altLang="zh-CN" dirty="0" smtClean="0"/>
          </a:p>
          <a:p>
            <a:pPr lvl="1"/>
            <a:r>
              <a:rPr lang="zh-CN" altLang="en-US" b="1" dirty="0" smtClean="0"/>
              <a:t>想</a:t>
            </a:r>
            <a:r>
              <a:rPr lang="zh-CN" altLang="en-US" b="1" dirty="0"/>
              <a:t>办法让训练集的分布更接近验证集</a:t>
            </a:r>
            <a:r>
              <a:rPr lang="zh-CN" altLang="en-US" dirty="0"/>
              <a:t>。</a:t>
            </a:r>
          </a:p>
          <a:p>
            <a:pPr lvl="2"/>
            <a:r>
              <a:rPr lang="zh-CN" altLang="en-US" b="1" dirty="0" smtClean="0"/>
              <a:t>收</a:t>
            </a:r>
            <a:r>
              <a:rPr lang="zh-CN" altLang="en-US" b="1" dirty="0"/>
              <a:t>集更多的、分布接近验证集的数据作为训练</a:t>
            </a:r>
            <a:r>
              <a:rPr lang="zh-CN" altLang="en-US" b="1" dirty="0" smtClean="0"/>
              <a:t>集</a:t>
            </a:r>
            <a:r>
              <a:rPr lang="zh-CN" altLang="en-US" dirty="0" smtClean="0"/>
              <a:t>。</a:t>
            </a:r>
            <a:endParaRPr lang="zh-CN" altLang="en-US" dirty="0"/>
          </a:p>
          <a:p>
            <a:pPr lvl="2"/>
            <a:r>
              <a:rPr lang="zh-CN" altLang="en-US" dirty="0" smtClean="0"/>
              <a:t>人</a:t>
            </a:r>
            <a:r>
              <a:rPr lang="zh-CN" altLang="en-US" dirty="0"/>
              <a:t>工合成训练数据，使得它更接近验证集。</a:t>
            </a:r>
          </a:p>
          <a:p>
            <a:pPr lvl="3"/>
            <a:r>
              <a:rPr lang="zh-CN" altLang="en-US" dirty="0" smtClean="0"/>
              <a:t>它的潜</a:t>
            </a:r>
            <a:r>
              <a:rPr lang="zh-CN" altLang="en-US" dirty="0"/>
              <a:t>在问</a:t>
            </a:r>
            <a:r>
              <a:rPr lang="zh-CN" altLang="en-US" dirty="0" smtClean="0"/>
              <a:t>题是你</a:t>
            </a:r>
            <a:r>
              <a:rPr lang="zh-CN" altLang="en-US" dirty="0"/>
              <a:t>可能只是模拟了全部数据空间中的一小部</a:t>
            </a:r>
            <a:r>
              <a:rPr lang="zh-CN" altLang="en-US" dirty="0" smtClean="0"/>
              <a:t>分，导致模</a:t>
            </a:r>
            <a:r>
              <a:rPr lang="zh-CN" altLang="en-US" dirty="0"/>
              <a:t>型对这一小部</a:t>
            </a:r>
            <a:r>
              <a:rPr lang="zh-CN" altLang="en-US" dirty="0" smtClean="0"/>
              <a:t>分数据过</a:t>
            </a:r>
            <a:r>
              <a:rPr lang="zh-CN" altLang="en-US" dirty="0"/>
              <a:t>拟</a:t>
            </a:r>
            <a:r>
              <a:rPr lang="zh-CN" altLang="en-US" dirty="0" smtClean="0"/>
              <a:t>合，整体的泛化能力变差。</a:t>
            </a:r>
            <a:endParaRPr lang="en-US" dirty="0"/>
          </a:p>
        </p:txBody>
      </p:sp>
    </p:spTree>
    <p:extLst>
      <p:ext uri="{BB962C8B-B14F-4D97-AF65-F5344CB8AC3E}">
        <p14:creationId xmlns:p14="http://schemas.microsoft.com/office/powerpoint/2010/main" val="329292092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0217"/>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707638"/>
            <a:ext cx="10515600" cy="4351338"/>
          </a:xfrm>
        </p:spPr>
        <p:txBody>
          <a:bodyPr/>
          <a:lstStyle/>
          <a:p>
            <a:r>
              <a:rPr lang="en-US" altLang="zh-CN" dirty="0"/>
              <a:t>Tips</a:t>
            </a:r>
            <a:r>
              <a:rPr lang="zh-CN" altLang="en-US" dirty="0"/>
              <a:t>：</a:t>
            </a:r>
            <a:endParaRPr lang="en-US" altLang="zh-CN" dirty="0"/>
          </a:p>
          <a:p>
            <a:pPr lvl="1"/>
            <a:r>
              <a:rPr lang="en-US" altLang="zh-CN" dirty="0" err="1">
                <a:latin typeface="+mn-ea"/>
              </a:rPr>
              <a:t>Sklearn</a:t>
            </a:r>
            <a:r>
              <a:rPr lang="zh-CN" altLang="en-US" dirty="0">
                <a:latin typeface="+mn-ea"/>
              </a:rPr>
              <a:t>中的</a:t>
            </a:r>
            <a:r>
              <a:rPr lang="en-US" dirty="0" err="1"/>
              <a:t>SGDClassifier</a:t>
            </a:r>
            <a:r>
              <a:rPr lang="zh-CN" altLang="en-US" dirty="0">
                <a:latin typeface="+mn-ea"/>
              </a:rPr>
              <a:t>的语义与这里的有一些不同</a:t>
            </a:r>
            <a:r>
              <a:rPr lang="zh-CN" altLang="en-US" dirty="0" smtClean="0">
                <a:latin typeface="+mn-ea"/>
              </a:rPr>
              <a:t>。</a:t>
            </a:r>
            <a:endParaRPr lang="en-US" altLang="zh-CN" dirty="0" smtClean="0">
              <a:latin typeface="+mn-ea"/>
            </a:endParaRPr>
          </a:p>
          <a:p>
            <a:pPr lvl="2"/>
            <a:r>
              <a:rPr lang="zh-CN" altLang="en-US" dirty="0" smtClean="0">
                <a:latin typeface="+mn-ea"/>
              </a:rPr>
              <a:t>一</a:t>
            </a:r>
            <a:r>
              <a:rPr lang="zh-CN" altLang="en-US" dirty="0">
                <a:latin typeface="+mn-ea"/>
              </a:rPr>
              <a:t>个很重要的区别是</a:t>
            </a:r>
            <a:r>
              <a:rPr lang="en-US" altLang="zh-CN" dirty="0" err="1">
                <a:latin typeface="+mn-ea"/>
              </a:rPr>
              <a:t>sklearn</a:t>
            </a:r>
            <a:r>
              <a:rPr lang="zh-CN" altLang="en-US" dirty="0">
                <a:latin typeface="+mn-ea"/>
              </a:rPr>
              <a:t>中的</a:t>
            </a:r>
            <a:r>
              <a:rPr lang="en-US" dirty="0" err="1"/>
              <a:t>SGDClassifier</a:t>
            </a:r>
            <a:r>
              <a:rPr lang="en-US" dirty="0"/>
              <a:t> </a:t>
            </a:r>
            <a:r>
              <a:rPr lang="zh-CN" altLang="en-US" dirty="0">
                <a:latin typeface="+mn-ea"/>
              </a:rPr>
              <a:t>，如果设置</a:t>
            </a:r>
            <a:r>
              <a:rPr lang="en-US" altLang="zh-CN" dirty="0">
                <a:latin typeface="+mn-ea"/>
              </a:rPr>
              <a:t>loss function</a:t>
            </a:r>
            <a:r>
              <a:rPr lang="zh-CN" altLang="en-US" dirty="0">
                <a:latin typeface="+mn-ea"/>
              </a:rPr>
              <a:t>为</a:t>
            </a:r>
            <a:r>
              <a:rPr lang="en-US" dirty="0">
                <a:latin typeface="+mn-ea"/>
              </a:rPr>
              <a:t>hinge</a:t>
            </a:r>
            <a:r>
              <a:rPr lang="zh-CN" altLang="en-US" dirty="0">
                <a:latin typeface="+mn-ea"/>
              </a:rPr>
              <a:t>或者</a:t>
            </a:r>
            <a:r>
              <a:rPr lang="en-US" dirty="0" err="1">
                <a:latin typeface="+mn-ea"/>
              </a:rPr>
              <a:t>modified_huber</a:t>
            </a:r>
            <a:r>
              <a:rPr lang="zh-CN" altLang="en-US" dirty="0">
                <a:latin typeface="+mn-ea"/>
              </a:rPr>
              <a:t>，这两种代价函数是</a:t>
            </a:r>
            <a:r>
              <a:rPr lang="zh-CN" altLang="en-US" b="1" dirty="0">
                <a:latin typeface="+mn-ea"/>
              </a:rPr>
              <a:t>懒惰</a:t>
            </a:r>
            <a:r>
              <a:rPr lang="zh-CN" altLang="en-US" dirty="0">
                <a:latin typeface="+mn-ea"/>
              </a:rPr>
              <a:t>的</a:t>
            </a:r>
            <a:r>
              <a:rPr lang="zh-CN" altLang="en-US" dirty="0" smtClean="0">
                <a:latin typeface="+mn-ea"/>
              </a:rPr>
              <a:t>，</a:t>
            </a:r>
            <a:r>
              <a:rPr lang="zh-CN" altLang="en-US" dirty="0">
                <a:latin typeface="+mn-ea"/>
              </a:rPr>
              <a:t>它们</a:t>
            </a:r>
            <a:r>
              <a:rPr lang="zh-CN" altLang="en-US" dirty="0" smtClean="0">
                <a:latin typeface="+mn-ea"/>
              </a:rPr>
              <a:t>只</a:t>
            </a:r>
            <a:r>
              <a:rPr lang="zh-CN" altLang="en-US" dirty="0">
                <a:latin typeface="+mn-ea"/>
              </a:rPr>
              <a:t>在样本违反了某种约束（即出现意外值时）才会更新模型参数（并不像传统的</a:t>
            </a:r>
            <a:r>
              <a:rPr lang="en-US" altLang="zh-CN" dirty="0">
                <a:latin typeface="+mn-ea"/>
              </a:rPr>
              <a:t>SGD</a:t>
            </a:r>
            <a:r>
              <a:rPr lang="zh-CN" altLang="en-US" dirty="0">
                <a:latin typeface="+mn-ea"/>
              </a:rPr>
              <a:t>那样每个样本都更新权重），也因为如此在训练的时候很执行效率很高。</a:t>
            </a:r>
            <a:endParaRPr lang="en-US" altLang="zh-CN" dirty="0">
              <a:latin typeface="+mn-ea"/>
            </a:endParaRPr>
          </a:p>
          <a:p>
            <a:pPr lvl="1"/>
            <a:r>
              <a:rPr lang="en-US" altLang="zh-CN" dirty="0" err="1">
                <a:latin typeface="+mn-ea"/>
              </a:rPr>
              <a:t>Sklearn</a:t>
            </a:r>
            <a:r>
              <a:rPr lang="zh-CN" altLang="en-US" dirty="0">
                <a:latin typeface="+mn-ea"/>
              </a:rPr>
              <a:t>的</a:t>
            </a:r>
            <a:r>
              <a:rPr lang="en-US" dirty="0" err="1"/>
              <a:t>SGDClassifier</a:t>
            </a:r>
            <a:r>
              <a:rPr lang="zh-CN" altLang="en-US" dirty="0"/>
              <a:t>的</a:t>
            </a:r>
            <a:r>
              <a:rPr lang="en-US" dirty="0" err="1"/>
              <a:t>partial_fit</a:t>
            </a:r>
            <a:r>
              <a:rPr lang="zh-CN" altLang="en-US" dirty="0"/>
              <a:t>方法是用来</a:t>
            </a:r>
            <a:r>
              <a:rPr lang="zh-CN" altLang="en-US" dirty="0" smtClean="0"/>
              <a:t>做</a:t>
            </a:r>
            <a:r>
              <a:rPr lang="zh-CN" altLang="en-US" dirty="0"/>
              <a:t>增</a:t>
            </a:r>
            <a:r>
              <a:rPr lang="zh-CN" altLang="en-US" dirty="0" smtClean="0"/>
              <a:t>量学习的，并不设置</a:t>
            </a:r>
            <a:r>
              <a:rPr lang="en-US" altLang="zh-CN" dirty="0" smtClean="0"/>
              <a:t>mini-batch</a:t>
            </a:r>
            <a:r>
              <a:rPr lang="zh-CN" altLang="en-US" dirty="0" smtClean="0"/>
              <a:t>的</a:t>
            </a:r>
            <a:r>
              <a:rPr lang="en-US" altLang="zh-CN" dirty="0" smtClean="0"/>
              <a:t>size</a:t>
            </a:r>
            <a:r>
              <a:rPr lang="zh-CN" altLang="en-US" dirty="0" smtClean="0"/>
              <a:t>，因此不</a:t>
            </a:r>
            <a:r>
              <a:rPr lang="zh-CN" altLang="en-US" dirty="0"/>
              <a:t>同于梯度下降法 </a:t>
            </a:r>
            <a:r>
              <a:rPr lang="en-US" dirty="0" err="1"/>
              <a:t>MBGD（Mini-Batch</a:t>
            </a:r>
            <a:r>
              <a:rPr lang="en-US" dirty="0"/>
              <a:t> </a:t>
            </a:r>
            <a:r>
              <a:rPr lang="zh-CN" altLang="en-US" dirty="0" smtClean="0"/>
              <a:t>）。</a:t>
            </a:r>
            <a:endParaRPr lang="en-US" altLang="zh-CN" dirty="0" smtClean="0"/>
          </a:p>
          <a:p>
            <a:pPr lvl="1"/>
            <a:endParaRPr lang="en-US" dirty="0">
              <a:latin typeface="+mn-ea"/>
            </a:endParaRPr>
          </a:p>
          <a:p>
            <a:pPr lvl="1"/>
            <a:r>
              <a:rPr lang="zh-CN" altLang="en-US" dirty="0">
                <a:latin typeface="+mn-ea"/>
              </a:rPr>
              <a:t>梯度下降与梯度上</a:t>
            </a:r>
            <a:r>
              <a:rPr lang="zh-CN" altLang="en-US" dirty="0" smtClean="0">
                <a:latin typeface="+mn-ea"/>
              </a:rPr>
              <a:t>升的区别：</a:t>
            </a:r>
            <a:endParaRPr lang="en-US" altLang="zh-CN" dirty="0" smtClean="0">
              <a:latin typeface="+mn-ea"/>
            </a:endParaRPr>
          </a:p>
          <a:p>
            <a:pPr lvl="2"/>
            <a:r>
              <a:rPr lang="zh-CN" altLang="en-US" dirty="0">
                <a:latin typeface="+mn-ea"/>
              </a:rPr>
              <a:t>主</a:t>
            </a:r>
            <a:r>
              <a:rPr lang="zh-CN" altLang="en-US" dirty="0" smtClean="0">
                <a:latin typeface="+mn-ea"/>
              </a:rPr>
              <a:t>要就是求极小值与极大值的区别。</a:t>
            </a:r>
            <a:endParaRPr lang="en-US" dirty="0">
              <a:latin typeface="+mn-ea"/>
            </a:endParaRPr>
          </a:p>
          <a:p>
            <a:endParaRPr lang="en-US" dirty="0"/>
          </a:p>
        </p:txBody>
      </p:sp>
    </p:spTree>
    <p:extLst>
      <p:ext uri="{BB962C8B-B14F-4D97-AF65-F5344CB8AC3E}">
        <p14:creationId xmlns:p14="http://schemas.microsoft.com/office/powerpoint/2010/main" val="1978735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403713"/>
          </a:xfrm>
        </p:spPr>
        <p:txBody>
          <a:bodyPr/>
          <a:lstStyle/>
          <a:p>
            <a:r>
              <a:rPr lang="zh-CN" altLang="en-US" dirty="0" smtClean="0"/>
              <a:t>梯度下降算法的各种变体</a:t>
            </a:r>
            <a:endParaRPr lang="en-US" dirty="0"/>
          </a:p>
        </p:txBody>
      </p:sp>
      <p:sp>
        <p:nvSpPr>
          <p:cNvPr id="3" name="Content Placeholder 2"/>
          <p:cNvSpPr>
            <a:spLocks noGrp="1"/>
          </p:cNvSpPr>
          <p:nvPr>
            <p:ph idx="1"/>
          </p:nvPr>
        </p:nvSpPr>
        <p:spPr>
          <a:xfrm>
            <a:off x="838200" y="1768838"/>
            <a:ext cx="10515600" cy="4811843"/>
          </a:xfrm>
        </p:spPr>
        <p:txBody>
          <a:bodyPr>
            <a:normAutofit fontScale="92500" lnSpcReduction="10000"/>
          </a:bodyPr>
          <a:lstStyle/>
          <a:p>
            <a:r>
              <a:rPr lang="zh-CN" altLang="en-US" dirty="0" smtClean="0"/>
              <a:t>普</a:t>
            </a:r>
            <a:r>
              <a:rPr lang="zh-CN" altLang="en-US" dirty="0"/>
              <a:t>通的</a:t>
            </a:r>
            <a:r>
              <a:rPr lang="en-US" dirty="0"/>
              <a:t>GD</a:t>
            </a:r>
            <a:r>
              <a:rPr lang="zh-CN" altLang="en-US" dirty="0"/>
              <a:t>算法可能会遇到收敛在局部极小值或者鞍点的情况</a:t>
            </a:r>
            <a:r>
              <a:rPr lang="zh-CN" altLang="en-US" dirty="0" smtClean="0"/>
              <a:t>，</a:t>
            </a:r>
            <a:r>
              <a:rPr lang="zh-CN" altLang="en-US" dirty="0"/>
              <a:t>下</a:t>
            </a:r>
            <a:r>
              <a:rPr lang="zh-CN" altLang="en-US" dirty="0" smtClean="0"/>
              <a:t>面</a:t>
            </a:r>
            <a:r>
              <a:rPr lang="zh-CN" altLang="en-US" dirty="0"/>
              <a:t>这些算法会减少这样的影响。</a:t>
            </a:r>
            <a:endParaRPr lang="en-US" altLang="zh-CN" dirty="0"/>
          </a:p>
          <a:p>
            <a:pPr lvl="1"/>
            <a:r>
              <a:rPr lang="en-US" dirty="0" smtClean="0"/>
              <a:t>momentum-based GD</a:t>
            </a:r>
            <a:r>
              <a:rPr lang="zh-CN" altLang="en-US" dirty="0" smtClean="0"/>
              <a:t>（</a:t>
            </a:r>
            <a:r>
              <a:rPr lang="zh-CN" altLang="en-US" dirty="0"/>
              <a:t>基于动量</a:t>
            </a:r>
            <a:r>
              <a:rPr lang="zh-CN" altLang="en-US" dirty="0" smtClean="0"/>
              <a:t>的梯度下降法）</a:t>
            </a:r>
            <a:endParaRPr lang="en-US" altLang="zh-CN" dirty="0" smtClean="0"/>
          </a:p>
          <a:p>
            <a:pPr lvl="1"/>
            <a:r>
              <a:rPr lang="en-US" dirty="0" err="1"/>
              <a:t>Nesterov</a:t>
            </a:r>
            <a:r>
              <a:rPr lang="en-US" dirty="0"/>
              <a:t> </a:t>
            </a:r>
            <a:r>
              <a:rPr lang="en-US" dirty="0" smtClean="0"/>
              <a:t>accelerated </a:t>
            </a:r>
            <a:r>
              <a:rPr lang="en-US" dirty="0" err="1"/>
              <a:t>gradient（NAG</a:t>
            </a:r>
            <a:r>
              <a:rPr lang="en-US" dirty="0" smtClean="0"/>
              <a:t>）</a:t>
            </a:r>
            <a:r>
              <a:rPr lang="zh-CN" altLang="en-US" dirty="0" smtClean="0"/>
              <a:t>：</a:t>
            </a:r>
            <a:endParaRPr lang="en-US" altLang="zh-CN" dirty="0" smtClean="0"/>
          </a:p>
          <a:p>
            <a:pPr lvl="2"/>
            <a:r>
              <a:rPr lang="en-US" sz="2200" dirty="0" smtClean="0"/>
              <a:t>NAG</a:t>
            </a:r>
            <a:r>
              <a:rPr lang="zh-CN" altLang="en-US" sz="2200" dirty="0" smtClean="0"/>
              <a:t>比</a:t>
            </a:r>
            <a:r>
              <a:rPr lang="en-US" sz="2200" dirty="0"/>
              <a:t>momentum</a:t>
            </a:r>
            <a:r>
              <a:rPr lang="zh-CN" altLang="en-US" sz="2200" dirty="0" smtClean="0"/>
              <a:t>具</a:t>
            </a:r>
            <a:r>
              <a:rPr lang="zh-CN" altLang="en-US" sz="2200" dirty="0"/>
              <a:t>有更快的收敛速度，在靠近极小值的时候震荡幅度</a:t>
            </a:r>
            <a:r>
              <a:rPr lang="zh-CN" altLang="en-US" sz="2200" dirty="0" smtClean="0"/>
              <a:t>会较小</a:t>
            </a:r>
            <a:endParaRPr lang="en-US" sz="2200" dirty="0" smtClean="0"/>
          </a:p>
          <a:p>
            <a:pPr lvl="1"/>
            <a:r>
              <a:rPr lang="en-US" dirty="0" err="1" smtClean="0"/>
              <a:t>Adagrad</a:t>
            </a:r>
            <a:r>
              <a:rPr lang="zh-CN" altLang="en-US" dirty="0" smtClean="0"/>
              <a:t>：</a:t>
            </a:r>
            <a:endParaRPr lang="en-US" altLang="zh-CN" dirty="0" smtClean="0"/>
          </a:p>
          <a:p>
            <a:pPr lvl="2"/>
            <a:r>
              <a:rPr lang="zh-CN" altLang="en-US" sz="2200" dirty="0" smtClean="0"/>
              <a:t>它对每</a:t>
            </a:r>
            <a:r>
              <a:rPr lang="zh-CN" altLang="en-US" sz="2200" dirty="0"/>
              <a:t>个参数自适应不同</a:t>
            </a:r>
            <a:r>
              <a:rPr lang="zh-CN" altLang="en-US" sz="2200" dirty="0" smtClean="0"/>
              <a:t>的</a:t>
            </a:r>
            <a:r>
              <a:rPr lang="zh-CN" altLang="en-US" sz="2200" dirty="0"/>
              <a:t>学习</a:t>
            </a:r>
            <a:r>
              <a:rPr lang="zh-CN" altLang="en-US" sz="2200" dirty="0" smtClean="0"/>
              <a:t>率</a:t>
            </a:r>
            <a:r>
              <a:rPr lang="en-US" altLang="zh-CN" sz="2200" dirty="0" smtClean="0"/>
              <a:t>learning rate</a:t>
            </a:r>
            <a:r>
              <a:rPr lang="zh-CN" altLang="en-US" sz="2200" dirty="0" smtClean="0"/>
              <a:t>。</a:t>
            </a:r>
            <a:endParaRPr lang="en-US" altLang="zh-CN" sz="2200" dirty="0" smtClean="0"/>
          </a:p>
          <a:p>
            <a:pPr lvl="1"/>
            <a:r>
              <a:rPr lang="en-US" dirty="0"/>
              <a:t>Adaptive Moment Estimation (Adam</a:t>
            </a:r>
            <a:r>
              <a:rPr lang="en-US" dirty="0" smtClean="0"/>
              <a:t>)</a:t>
            </a:r>
            <a:r>
              <a:rPr lang="zh-CN" altLang="en-US" dirty="0" smtClean="0"/>
              <a:t>：</a:t>
            </a:r>
            <a:endParaRPr lang="en-US" altLang="zh-CN" dirty="0" smtClean="0"/>
          </a:p>
          <a:p>
            <a:pPr lvl="2"/>
            <a:r>
              <a:rPr lang="zh-CN" altLang="en-US" sz="2200" dirty="0" smtClean="0"/>
              <a:t>集</a:t>
            </a:r>
            <a:r>
              <a:rPr lang="zh-CN" altLang="en-US" sz="2200" dirty="0"/>
              <a:t>成动量</a:t>
            </a:r>
            <a:r>
              <a:rPr lang="en-US" sz="2200" dirty="0"/>
              <a:t>+</a:t>
            </a:r>
            <a:r>
              <a:rPr lang="zh-CN" altLang="en-US" sz="2200" dirty="0"/>
              <a:t>自适应学习率的优化算</a:t>
            </a:r>
            <a:r>
              <a:rPr lang="zh-CN" altLang="en-US" sz="2200" dirty="0" smtClean="0"/>
              <a:t>法</a:t>
            </a:r>
            <a:r>
              <a:rPr lang="zh-CN" altLang="en-US" sz="2200" dirty="0"/>
              <a:t>可能</a:t>
            </a:r>
            <a:r>
              <a:rPr lang="zh-CN" altLang="en-US" sz="2200" dirty="0" smtClean="0"/>
              <a:t>是</a:t>
            </a:r>
            <a:r>
              <a:rPr lang="zh-CN" altLang="en-US" sz="2200" dirty="0"/>
              <a:t>目前</a:t>
            </a:r>
            <a:r>
              <a:rPr lang="zh-CN" altLang="en-US" sz="2200" dirty="0" smtClean="0"/>
              <a:t>最</a:t>
            </a:r>
            <a:r>
              <a:rPr lang="zh-CN" altLang="en-US" sz="2200" dirty="0"/>
              <a:t>先</a:t>
            </a:r>
            <a:r>
              <a:rPr lang="zh-CN" altLang="en-US" sz="2200" dirty="0" smtClean="0"/>
              <a:t>进的，若</a:t>
            </a:r>
            <a:r>
              <a:rPr lang="zh-CN" altLang="en-US" sz="2200" dirty="0"/>
              <a:t>在</a:t>
            </a:r>
            <a:r>
              <a:rPr lang="en-US" sz="2200" dirty="0"/>
              <a:t>Adam</a:t>
            </a:r>
            <a:r>
              <a:rPr lang="zh-CN" altLang="en-US" sz="2200" dirty="0"/>
              <a:t>基础上再加一个</a:t>
            </a:r>
            <a:r>
              <a:rPr lang="en-US" sz="2200" dirty="0" err="1"/>
              <a:t>Nesterov</a:t>
            </a:r>
            <a:r>
              <a:rPr lang="zh-CN" altLang="en-US" sz="2200" dirty="0"/>
              <a:t>加速，这就是</a:t>
            </a:r>
            <a:r>
              <a:rPr lang="en-US" sz="2200" dirty="0" err="1" smtClean="0"/>
              <a:t>Nadam</a:t>
            </a:r>
            <a:r>
              <a:rPr lang="zh-CN" altLang="en-US" sz="2200" dirty="0" smtClean="0"/>
              <a:t>。</a:t>
            </a:r>
            <a:endParaRPr lang="en-US" sz="2200" dirty="0"/>
          </a:p>
          <a:p>
            <a:pPr lvl="2"/>
            <a:r>
              <a:rPr lang="en-US" altLang="zh-CN" sz="2200" dirty="0" smtClean="0"/>
              <a:t>Adam</a:t>
            </a:r>
            <a:r>
              <a:rPr lang="zh-CN" altLang="en-US" sz="2200" dirty="0" smtClean="0"/>
              <a:t>与</a:t>
            </a:r>
            <a:r>
              <a:rPr lang="en-US" sz="2200" dirty="0" err="1" smtClean="0"/>
              <a:t>Adadelta</a:t>
            </a:r>
            <a:r>
              <a:rPr lang="zh-CN" altLang="en-US" sz="2200" dirty="0" smtClean="0"/>
              <a:t>与</a:t>
            </a:r>
            <a:r>
              <a:rPr lang="en-US" sz="2200" dirty="0" err="1" smtClean="0"/>
              <a:t>RMSprop</a:t>
            </a:r>
            <a:r>
              <a:rPr lang="zh-CN" altLang="en-US" sz="2200" dirty="0" smtClean="0"/>
              <a:t>区别在于，它计算历史梯度衰减方式不同，不使用历史平方衰减，其衰减方式类似动量。</a:t>
            </a:r>
            <a:endParaRPr lang="en-US" altLang="zh-CN" sz="2200" dirty="0" smtClean="0"/>
          </a:p>
          <a:p>
            <a:pPr lvl="1"/>
            <a:r>
              <a:rPr lang="en-US" altLang="zh-CN" dirty="0" smtClean="0"/>
              <a:t>Tips</a:t>
            </a:r>
            <a:r>
              <a:rPr lang="zh-CN" altLang="en-US" dirty="0" smtClean="0"/>
              <a:t>：</a:t>
            </a:r>
            <a:endParaRPr lang="en-US" altLang="zh-CN" dirty="0" smtClean="0"/>
          </a:p>
          <a:p>
            <a:pPr lvl="2"/>
            <a:r>
              <a:rPr lang="zh-CN" altLang="en-US" dirty="0" smtClean="0"/>
              <a:t>这些算法更多用在深度神经网络中，效果动图</a:t>
            </a:r>
            <a:r>
              <a:rPr lang="zh-CN" altLang="en-US" dirty="0"/>
              <a:t>如</a:t>
            </a:r>
            <a:r>
              <a:rPr lang="zh-CN" altLang="en-US" dirty="0" smtClean="0"/>
              <a:t>下</a:t>
            </a:r>
            <a:r>
              <a:rPr lang="zh-CN" altLang="en-US" sz="2100" dirty="0"/>
              <a:t>：</a:t>
            </a:r>
            <a:r>
              <a:rPr lang="en-US" altLang="zh-CN" sz="2100" dirty="0"/>
              <a:t>https://blog.csdn.net/suixinsuiyuan33/article/details/69525356</a:t>
            </a:r>
          </a:p>
        </p:txBody>
      </p:sp>
    </p:spTree>
    <p:extLst>
      <p:ext uri="{BB962C8B-B14F-4D97-AF65-F5344CB8AC3E}">
        <p14:creationId xmlns:p14="http://schemas.microsoft.com/office/powerpoint/2010/main" val="36106696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3990"/>
          </a:xfrm>
        </p:spPr>
        <p:txBody>
          <a:bodyPr/>
          <a:lstStyle/>
          <a:p>
            <a:r>
              <a:rPr lang="zh-CN" altLang="en-US" dirty="0"/>
              <a:t>如何选</a:t>
            </a:r>
            <a:r>
              <a:rPr lang="zh-CN" altLang="en-US" dirty="0" smtClean="0"/>
              <a:t>择</a:t>
            </a:r>
            <a:r>
              <a:rPr lang="zh-CN" altLang="en-US" dirty="0"/>
              <a:t>梯度下</a:t>
            </a:r>
            <a:r>
              <a:rPr lang="zh-CN" altLang="en-US" dirty="0" smtClean="0"/>
              <a:t>降</a:t>
            </a:r>
            <a:r>
              <a:rPr lang="zh-CN" altLang="en-US" dirty="0"/>
              <a:t>算法</a:t>
            </a:r>
            <a:endParaRPr lang="en-US" dirty="0"/>
          </a:p>
        </p:txBody>
      </p:sp>
      <p:sp>
        <p:nvSpPr>
          <p:cNvPr id="3" name="Content Placeholder 2"/>
          <p:cNvSpPr>
            <a:spLocks noGrp="1"/>
          </p:cNvSpPr>
          <p:nvPr>
            <p:ph idx="1"/>
          </p:nvPr>
        </p:nvSpPr>
        <p:spPr/>
        <p:txBody>
          <a:bodyPr>
            <a:normAutofit/>
          </a:bodyPr>
          <a:lstStyle/>
          <a:p>
            <a:r>
              <a:rPr lang="zh-CN" altLang="en-US" dirty="0"/>
              <a:t>如果你的数据特征是稀疏的，那</a:t>
            </a:r>
            <a:r>
              <a:rPr lang="zh-CN" altLang="en-US" dirty="0" smtClean="0"/>
              <a:t>么最</a:t>
            </a:r>
            <a:r>
              <a:rPr lang="zh-CN" altLang="en-US" dirty="0"/>
              <a:t>好使用自适应学习速</a:t>
            </a:r>
            <a:r>
              <a:rPr lang="zh-CN" altLang="en-US" dirty="0" smtClean="0"/>
              <a:t>率</a:t>
            </a:r>
            <a:r>
              <a:rPr lang="en-US" altLang="zh-CN" dirty="0" smtClean="0"/>
              <a:t>GD</a:t>
            </a:r>
            <a:r>
              <a:rPr lang="zh-CN" altLang="en-US" dirty="0"/>
              <a:t>优化方法</a:t>
            </a:r>
            <a:r>
              <a:rPr lang="en-US" altLang="zh-CN" dirty="0"/>
              <a:t>(</a:t>
            </a:r>
            <a:r>
              <a:rPr lang="en-US" altLang="zh-CN" dirty="0" err="1"/>
              <a:t>Adagrad</a:t>
            </a:r>
            <a:r>
              <a:rPr lang="zh-CN" altLang="en-US" dirty="0"/>
              <a:t>、</a:t>
            </a:r>
            <a:r>
              <a:rPr lang="en-US" altLang="zh-CN" dirty="0" err="1"/>
              <a:t>Adadelta</a:t>
            </a:r>
            <a:r>
              <a:rPr lang="zh-CN" altLang="en-US" dirty="0"/>
              <a:t>、</a:t>
            </a:r>
            <a:r>
              <a:rPr lang="en-US" altLang="zh-CN" dirty="0" err="1"/>
              <a:t>RMSprop</a:t>
            </a:r>
            <a:r>
              <a:rPr lang="zh-CN" altLang="en-US" dirty="0"/>
              <a:t>与</a:t>
            </a:r>
            <a:r>
              <a:rPr lang="en-US" altLang="zh-CN" dirty="0"/>
              <a:t>Adam)</a:t>
            </a:r>
            <a:r>
              <a:rPr lang="zh-CN" altLang="en-US" dirty="0" smtClean="0"/>
              <a:t>，</a:t>
            </a:r>
            <a:endParaRPr lang="en-US" altLang="zh-CN" dirty="0" smtClean="0"/>
          </a:p>
          <a:p>
            <a:pPr lvl="1"/>
            <a:r>
              <a:rPr lang="zh-CN" altLang="en-US" dirty="0" smtClean="0"/>
              <a:t>因</a:t>
            </a:r>
            <a:r>
              <a:rPr lang="zh-CN" altLang="en-US" dirty="0"/>
              <a:t>为你不需要在迭代过程中对学习速率进行人工调</a:t>
            </a:r>
            <a:r>
              <a:rPr lang="zh-CN" altLang="en-US" dirty="0" smtClean="0"/>
              <a:t>整。</a:t>
            </a:r>
            <a:endParaRPr lang="en-US" altLang="zh-CN" dirty="0" smtClean="0"/>
          </a:p>
          <a:p>
            <a:r>
              <a:rPr lang="zh-CN" altLang="en-US" dirty="0"/>
              <a:t>如果你在意收敛速度或者训练一个深度或者复杂的网络，</a:t>
            </a:r>
            <a:r>
              <a:rPr lang="zh-CN" altLang="en-US" dirty="0" smtClean="0"/>
              <a:t>你同样应</a:t>
            </a:r>
            <a:r>
              <a:rPr lang="zh-CN" altLang="en-US" dirty="0"/>
              <a:t>该选择一个自适应学习速率</a:t>
            </a:r>
            <a:r>
              <a:rPr lang="zh-CN" altLang="en-US" dirty="0" smtClean="0"/>
              <a:t>的</a:t>
            </a:r>
            <a:r>
              <a:rPr lang="en-US" altLang="zh-CN" dirty="0" smtClean="0"/>
              <a:t>GD</a:t>
            </a:r>
            <a:r>
              <a:rPr lang="zh-CN" altLang="en-US" dirty="0"/>
              <a:t>优化方法</a:t>
            </a:r>
            <a:r>
              <a:rPr lang="zh-CN" altLang="en-US" dirty="0" smtClean="0"/>
              <a:t>。</a:t>
            </a:r>
            <a:endParaRPr lang="en-US" altLang="zh-CN" dirty="0" smtClean="0"/>
          </a:p>
          <a:p>
            <a:pPr lvl="1"/>
            <a:r>
              <a:rPr lang="en-US" dirty="0" err="1"/>
              <a:t>RMSprop</a:t>
            </a:r>
            <a:r>
              <a:rPr lang="en-US" dirty="0"/>
              <a:t>, </a:t>
            </a:r>
            <a:r>
              <a:rPr lang="en-US" dirty="0" err="1"/>
              <a:t>Adadelta</a:t>
            </a:r>
            <a:r>
              <a:rPr lang="en-US" dirty="0"/>
              <a:t>, Adam </a:t>
            </a:r>
            <a:r>
              <a:rPr lang="zh-CN" altLang="en-US" dirty="0"/>
              <a:t>在很多情况下的效果是相似的。</a:t>
            </a:r>
          </a:p>
          <a:p>
            <a:pPr lvl="1"/>
            <a:r>
              <a:rPr lang="en-US" dirty="0"/>
              <a:t>Adam </a:t>
            </a:r>
            <a:r>
              <a:rPr lang="zh-CN" altLang="en-US" dirty="0"/>
              <a:t>就是在 </a:t>
            </a:r>
            <a:r>
              <a:rPr lang="en-US" dirty="0" err="1"/>
              <a:t>RMSprop</a:t>
            </a:r>
            <a:r>
              <a:rPr lang="en-US" dirty="0"/>
              <a:t> </a:t>
            </a:r>
            <a:r>
              <a:rPr lang="zh-CN" altLang="en-US" dirty="0"/>
              <a:t>的基础上加了 </a:t>
            </a:r>
            <a:r>
              <a:rPr lang="en-US" dirty="0"/>
              <a:t>bias-correction </a:t>
            </a:r>
            <a:r>
              <a:rPr lang="zh-CN" altLang="en-US" dirty="0"/>
              <a:t>和 </a:t>
            </a:r>
            <a:r>
              <a:rPr lang="en-US" dirty="0"/>
              <a:t>momentum</a:t>
            </a:r>
            <a:r>
              <a:rPr lang="en-US" dirty="0" smtClean="0"/>
              <a:t>，</a:t>
            </a:r>
            <a:r>
              <a:rPr lang="zh-CN" altLang="en-US" dirty="0" smtClean="0"/>
              <a:t>随</a:t>
            </a:r>
            <a:r>
              <a:rPr lang="zh-CN" altLang="en-US" dirty="0"/>
              <a:t>着梯度变的稀疏，</a:t>
            </a:r>
            <a:r>
              <a:rPr lang="en-US" dirty="0"/>
              <a:t>Adam </a:t>
            </a:r>
            <a:r>
              <a:rPr lang="zh-CN" altLang="en-US" dirty="0"/>
              <a:t>比 </a:t>
            </a:r>
            <a:r>
              <a:rPr lang="en-US" dirty="0" err="1"/>
              <a:t>RMSprop</a:t>
            </a:r>
            <a:r>
              <a:rPr lang="en-US" dirty="0"/>
              <a:t> </a:t>
            </a:r>
            <a:r>
              <a:rPr lang="zh-CN" altLang="en-US" dirty="0"/>
              <a:t>效果会好。</a:t>
            </a:r>
          </a:p>
          <a:p>
            <a:r>
              <a:rPr lang="zh-CN" altLang="en-US" dirty="0"/>
              <a:t>整体来讲，</a:t>
            </a:r>
            <a:r>
              <a:rPr lang="en-US" dirty="0"/>
              <a:t>Adam </a:t>
            </a:r>
            <a:r>
              <a:rPr lang="zh-CN" altLang="en-US" dirty="0" smtClean="0"/>
              <a:t>是最应该先尝试的</a:t>
            </a:r>
            <a:r>
              <a:rPr lang="zh-CN" altLang="en-US" dirty="0"/>
              <a:t>选择。</a:t>
            </a:r>
          </a:p>
          <a:p>
            <a:endParaRPr lang="en-US" dirty="0"/>
          </a:p>
        </p:txBody>
      </p:sp>
    </p:spTree>
    <p:extLst>
      <p:ext uri="{BB962C8B-B14F-4D97-AF65-F5344CB8AC3E}">
        <p14:creationId xmlns:p14="http://schemas.microsoft.com/office/powerpoint/2010/main" val="227286331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6561"/>
          </a:xfrm>
        </p:spPr>
        <p:txBody>
          <a:bodyPr/>
          <a:lstStyle/>
          <a:p>
            <a:r>
              <a:rPr lang="zh-CN" altLang="en-US" dirty="0" smtClean="0"/>
              <a:t>最小二乘法，牛顿法与梯度下降法区别</a:t>
            </a:r>
            <a:endParaRPr lang="en-US" dirty="0"/>
          </a:p>
        </p:txBody>
      </p:sp>
      <p:sp>
        <p:nvSpPr>
          <p:cNvPr id="3" name="Content Placeholder 2"/>
          <p:cNvSpPr>
            <a:spLocks noGrp="1"/>
          </p:cNvSpPr>
          <p:nvPr>
            <p:ph idx="1"/>
          </p:nvPr>
        </p:nvSpPr>
        <p:spPr>
          <a:xfrm>
            <a:off x="838200" y="1551214"/>
            <a:ext cx="10515600" cy="4784274"/>
          </a:xfrm>
        </p:spPr>
        <p:txBody>
          <a:bodyPr>
            <a:normAutofit/>
          </a:bodyPr>
          <a:lstStyle/>
          <a:p>
            <a:r>
              <a:rPr lang="zh-CN" altLang="en-US" b="1" dirty="0" smtClean="0"/>
              <a:t>狭义的最小二乘方法</a:t>
            </a:r>
            <a:r>
              <a:rPr lang="zh-CN" altLang="en-US" dirty="0" smtClean="0"/>
              <a:t>（也叫最小二乘估计）：</a:t>
            </a:r>
            <a:endParaRPr lang="en-US" altLang="zh-CN" dirty="0" smtClean="0"/>
          </a:p>
          <a:p>
            <a:pPr lvl="1"/>
            <a:r>
              <a:rPr lang="zh-CN" altLang="en-US" dirty="0" smtClean="0"/>
              <a:t>是线性假设下的一种有闭式解的参数</a:t>
            </a:r>
            <a:r>
              <a:rPr lang="zh-CN" altLang="en-US" b="1" dirty="0" smtClean="0"/>
              <a:t>求解</a:t>
            </a:r>
            <a:r>
              <a:rPr lang="zh-CN" altLang="en-US" dirty="0" smtClean="0"/>
              <a:t>方</a:t>
            </a:r>
            <a:r>
              <a:rPr lang="zh-CN" altLang="en-US" dirty="0"/>
              <a:t>法（要求矩阵是列满秩），</a:t>
            </a:r>
            <a:r>
              <a:rPr lang="zh-CN" altLang="en-US" dirty="0" smtClean="0"/>
              <a:t>最终结果为全局最优： </a:t>
            </a:r>
            <a:endParaRPr lang="en-US" altLang="zh-CN" dirty="0"/>
          </a:p>
          <a:p>
            <a:endParaRPr lang="en-US" altLang="zh-CN" dirty="0" smtClean="0"/>
          </a:p>
          <a:p>
            <a:endParaRPr lang="en-US" altLang="zh-CN" dirty="0" smtClean="0"/>
          </a:p>
          <a:p>
            <a:r>
              <a:rPr lang="zh-CN" altLang="en-US" dirty="0" smtClean="0"/>
              <a:t>梯度下降法是假设条件更为广泛（无约束）的，一种通过迭代更新来逐步进行的参数</a:t>
            </a:r>
            <a:r>
              <a:rPr lang="zh-CN" altLang="en-US" b="1" dirty="0" smtClean="0"/>
              <a:t>优化</a:t>
            </a:r>
            <a:r>
              <a:rPr lang="zh-CN" altLang="en-US" dirty="0" smtClean="0"/>
              <a:t>方法，最终结果为局部最优。</a:t>
            </a:r>
            <a:endParaRPr lang="en-US" altLang="zh-CN" dirty="0"/>
          </a:p>
          <a:p>
            <a:r>
              <a:rPr lang="zh-CN" altLang="en-US" b="1" dirty="0" smtClean="0"/>
              <a:t>广义的最小二乘准则</a:t>
            </a:r>
            <a:r>
              <a:rPr lang="zh-CN" altLang="en-US" dirty="0" smtClean="0"/>
              <a:t>，是一种对于偏差程度的评估准则，</a:t>
            </a:r>
            <a:r>
              <a:rPr lang="zh-CN" altLang="en-US" dirty="0"/>
              <a:t>本质上一种目标函</a:t>
            </a:r>
            <a:r>
              <a:rPr lang="zh-CN" altLang="en-US" dirty="0" smtClean="0"/>
              <a:t>数，与上两者语义不同：</a:t>
            </a:r>
            <a:endParaRPr lang="en-US" altLang="zh-CN" dirty="0" smtClean="0"/>
          </a:p>
          <a:p>
            <a:pPr lvl="1"/>
            <a:r>
              <a:rPr lang="zh-CN" altLang="en-US" dirty="0"/>
              <a:t>目标函数 </a:t>
            </a:r>
            <a:r>
              <a:rPr lang="en-US" altLang="zh-CN" dirty="0" smtClean="0"/>
              <a:t>= min(</a:t>
            </a:r>
            <a:r>
              <a:rPr lang="en-US" altLang="zh-CN" dirty="0"/>
              <a:t> Σ</a:t>
            </a:r>
            <a:r>
              <a:rPr lang="zh-CN" altLang="en-US" dirty="0" smtClean="0"/>
              <a:t>（模型估计值 </a:t>
            </a:r>
            <a:r>
              <a:rPr lang="en-US" altLang="zh-CN" dirty="0" smtClean="0"/>
              <a:t>– </a:t>
            </a:r>
            <a:r>
              <a:rPr lang="zh-CN" altLang="en-US" dirty="0"/>
              <a:t>标签值</a:t>
            </a:r>
            <a:r>
              <a:rPr lang="zh-CN" altLang="en-US" dirty="0" smtClean="0"/>
              <a:t>）</a:t>
            </a:r>
            <a:r>
              <a:rPr lang="en-US" altLang="zh-CN" baseline="30000" dirty="0" smtClean="0"/>
              <a:t>2</a:t>
            </a:r>
            <a:r>
              <a:rPr lang="en-US" altLang="zh-CN" dirty="0" smtClean="0"/>
              <a:t> )</a:t>
            </a:r>
            <a:endParaRPr lang="zh-CN" altLang="en-US" dirty="0" smtClean="0"/>
          </a:p>
          <a:p>
            <a:endParaRPr lang="en-US" altLang="zh-CN" dirty="0" smtClean="0"/>
          </a:p>
        </p:txBody>
      </p:sp>
      <p:pic>
        <p:nvPicPr>
          <p:cNvPr id="7" name="Picture 6" descr="http://images.cnblogs.com/cnblogs_com/jerrylead/201103/201103052209133270.png"/>
          <p:cNvPicPr/>
          <p:nvPr/>
        </p:nvPicPr>
        <p:blipFill>
          <a:blip r:embed="rId3">
            <a:extLst>
              <a:ext uri="{28A0092B-C50C-407E-A947-70E740481C1C}">
                <a14:useLocalDpi xmlns:a14="http://schemas.microsoft.com/office/drawing/2010/main" val="0"/>
              </a:ext>
            </a:extLst>
          </a:blip>
          <a:srcRect/>
          <a:stretch>
            <a:fillRect/>
          </a:stretch>
        </p:blipFill>
        <p:spPr bwMode="auto">
          <a:xfrm>
            <a:off x="4619179" y="2560909"/>
            <a:ext cx="4232781" cy="1061358"/>
          </a:xfrm>
          <a:prstGeom prst="rect">
            <a:avLst/>
          </a:prstGeom>
          <a:noFill/>
          <a:ln>
            <a:noFill/>
          </a:ln>
        </p:spPr>
      </p:pic>
    </p:spTree>
    <p:extLst>
      <p:ext uri="{BB962C8B-B14F-4D97-AF65-F5344CB8AC3E}">
        <p14:creationId xmlns:p14="http://schemas.microsoft.com/office/powerpoint/2010/main" val="280142794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67543"/>
            <a:ext cx="10515600" cy="5088089"/>
          </a:xfrm>
        </p:spPr>
        <p:txBody>
          <a:bodyPr>
            <a:normAutofit/>
          </a:bodyPr>
          <a:lstStyle/>
          <a:p>
            <a:r>
              <a:rPr lang="zh-CN" altLang="en-US" dirty="0" smtClean="0"/>
              <a:t>梯</a:t>
            </a:r>
            <a:r>
              <a:rPr lang="zh-CN" altLang="en-US" dirty="0"/>
              <a:t>度下降法和最小二乘</a:t>
            </a:r>
            <a:r>
              <a:rPr lang="zh-CN" altLang="en-US" dirty="0" smtClean="0"/>
              <a:t>法</a:t>
            </a:r>
            <a:r>
              <a:rPr lang="zh-CN" altLang="en-US" dirty="0"/>
              <a:t>区</a:t>
            </a:r>
            <a:r>
              <a:rPr lang="zh-CN" altLang="en-US" dirty="0" smtClean="0"/>
              <a:t>别：</a:t>
            </a:r>
            <a:endParaRPr lang="en-US" altLang="zh-CN" dirty="0" smtClean="0"/>
          </a:p>
          <a:p>
            <a:pPr lvl="1"/>
            <a:r>
              <a:rPr lang="zh-CN" altLang="en-US" dirty="0" smtClean="0"/>
              <a:t>梯</a:t>
            </a:r>
            <a:r>
              <a:rPr lang="zh-CN" altLang="en-US" dirty="0"/>
              <a:t>度下降法需要选择步长，而最小二乘法不需要</a:t>
            </a:r>
            <a:r>
              <a:rPr lang="zh-CN" altLang="en-US" dirty="0" smtClean="0"/>
              <a:t>。</a:t>
            </a:r>
            <a:endParaRPr lang="en-US" altLang="zh-CN" dirty="0" smtClean="0"/>
          </a:p>
          <a:p>
            <a:pPr lvl="1"/>
            <a:r>
              <a:rPr lang="zh-CN" altLang="en-US" dirty="0" smtClean="0"/>
              <a:t>梯</a:t>
            </a:r>
            <a:r>
              <a:rPr lang="zh-CN" altLang="en-US" dirty="0"/>
              <a:t>度下降法是迭代求解，最小二乘法是计算解析解</a:t>
            </a:r>
            <a:r>
              <a:rPr lang="zh-CN" altLang="en-US" dirty="0" smtClean="0"/>
              <a:t>。</a:t>
            </a:r>
            <a:endParaRPr lang="en-US" altLang="zh-CN" dirty="0" smtClean="0"/>
          </a:p>
          <a:p>
            <a:pPr lvl="1"/>
            <a:r>
              <a:rPr lang="zh-CN" altLang="en-US" dirty="0" smtClean="0"/>
              <a:t>如</a:t>
            </a:r>
            <a:r>
              <a:rPr lang="zh-CN" altLang="en-US" dirty="0"/>
              <a:t>果样本量不算很大，且存在解析解，最小二乘法比起梯度下降法要有优势，计算速度很快</a:t>
            </a:r>
            <a:r>
              <a:rPr lang="zh-CN" altLang="en-US" dirty="0" smtClean="0"/>
              <a:t>。</a:t>
            </a:r>
            <a:endParaRPr lang="en-US" altLang="zh-CN" dirty="0" smtClean="0"/>
          </a:p>
          <a:p>
            <a:pPr lvl="1"/>
            <a:r>
              <a:rPr lang="zh-CN" altLang="en-US" dirty="0" smtClean="0"/>
              <a:t>如</a:t>
            </a:r>
            <a:r>
              <a:rPr lang="zh-CN" altLang="en-US" dirty="0"/>
              <a:t>果样本量很大</a:t>
            </a:r>
            <a:r>
              <a:rPr lang="zh-CN" altLang="en-US" dirty="0" smtClean="0"/>
              <a:t>，最</a:t>
            </a:r>
            <a:r>
              <a:rPr lang="zh-CN" altLang="en-US" dirty="0"/>
              <a:t>小二乘</a:t>
            </a:r>
            <a:r>
              <a:rPr lang="zh-CN" altLang="en-US" dirty="0" smtClean="0"/>
              <a:t>法需</a:t>
            </a:r>
            <a:r>
              <a:rPr lang="zh-CN" altLang="en-US" dirty="0"/>
              <a:t>要求一个超级大的逆矩阵，这</a:t>
            </a:r>
            <a:r>
              <a:rPr lang="zh-CN" altLang="en-US" dirty="0" smtClean="0"/>
              <a:t>时很</a:t>
            </a:r>
            <a:r>
              <a:rPr lang="zh-CN" altLang="en-US" dirty="0"/>
              <a:t>难或者很慢才能求解解析</a:t>
            </a:r>
            <a:r>
              <a:rPr lang="zh-CN" altLang="en-US" dirty="0" smtClean="0"/>
              <a:t>解，这个时候使</a:t>
            </a:r>
            <a:r>
              <a:rPr lang="zh-CN" altLang="en-US" dirty="0"/>
              <a:t>用迭代的梯度下降法比较有优势。</a:t>
            </a:r>
          </a:p>
          <a:p>
            <a:r>
              <a:rPr lang="zh-CN" altLang="en-US" dirty="0" smtClean="0"/>
              <a:t>梯</a:t>
            </a:r>
            <a:r>
              <a:rPr lang="zh-CN" altLang="en-US" dirty="0"/>
              <a:t>度下降法和牛顿法</a:t>
            </a:r>
            <a:r>
              <a:rPr lang="en-US" altLang="zh-CN" dirty="0"/>
              <a:t>/</a:t>
            </a:r>
            <a:r>
              <a:rPr lang="zh-CN" altLang="en-US" dirty="0"/>
              <a:t>拟牛顿</a:t>
            </a:r>
            <a:r>
              <a:rPr lang="zh-CN" altLang="en-US" dirty="0" smtClean="0"/>
              <a:t>法</a:t>
            </a:r>
            <a:r>
              <a:rPr lang="zh-CN" altLang="en-US" dirty="0"/>
              <a:t>对</a:t>
            </a:r>
            <a:r>
              <a:rPr lang="zh-CN" altLang="en-US" dirty="0" smtClean="0"/>
              <a:t>比：</a:t>
            </a:r>
            <a:endParaRPr lang="en-US" altLang="zh-CN" dirty="0" smtClean="0"/>
          </a:p>
          <a:p>
            <a:pPr lvl="1"/>
            <a:r>
              <a:rPr lang="zh-CN" altLang="en-US" dirty="0" smtClean="0"/>
              <a:t>两</a:t>
            </a:r>
            <a:r>
              <a:rPr lang="zh-CN" altLang="en-US" dirty="0"/>
              <a:t>者都是迭代求解，不过梯度下降法是梯度求</a:t>
            </a:r>
            <a:r>
              <a:rPr lang="zh-CN" altLang="en-US" dirty="0" smtClean="0"/>
              <a:t>解，</a:t>
            </a:r>
            <a:r>
              <a:rPr lang="zh-CN" altLang="en-US" dirty="0"/>
              <a:t>而牛顿法</a:t>
            </a:r>
            <a:r>
              <a:rPr lang="en-US" altLang="zh-CN" dirty="0"/>
              <a:t>/</a:t>
            </a:r>
            <a:r>
              <a:rPr lang="zh-CN" altLang="en-US" dirty="0"/>
              <a:t>拟牛顿法是用二阶的海森矩阵的逆矩阵或伪逆矩阵求解</a:t>
            </a:r>
            <a:r>
              <a:rPr lang="zh-CN" altLang="en-US" dirty="0" smtClean="0"/>
              <a:t>。</a:t>
            </a:r>
            <a:endParaRPr lang="en-US" altLang="zh-CN" dirty="0" smtClean="0"/>
          </a:p>
          <a:p>
            <a:pPr lvl="1"/>
            <a:r>
              <a:rPr lang="zh-CN" altLang="en-US" dirty="0" smtClean="0"/>
              <a:t>相</a:t>
            </a:r>
            <a:r>
              <a:rPr lang="zh-CN" altLang="en-US" dirty="0"/>
              <a:t>对而</a:t>
            </a:r>
            <a:r>
              <a:rPr lang="zh-CN" altLang="en-US" dirty="0" smtClean="0"/>
              <a:t>言使</a:t>
            </a:r>
            <a:r>
              <a:rPr lang="zh-CN" altLang="en-US" dirty="0"/>
              <a:t>用牛顿法</a:t>
            </a:r>
            <a:r>
              <a:rPr lang="en-US" altLang="zh-CN" dirty="0"/>
              <a:t>/</a:t>
            </a:r>
            <a:r>
              <a:rPr lang="zh-CN" altLang="en-US" dirty="0"/>
              <a:t>拟牛顿法收敛更</a:t>
            </a:r>
            <a:r>
              <a:rPr lang="zh-CN" altLang="en-US" dirty="0" smtClean="0"/>
              <a:t>快，但</a:t>
            </a:r>
            <a:r>
              <a:rPr lang="zh-CN" altLang="en-US" dirty="0"/>
              <a:t>是每次迭代的时间比梯度下降法长</a:t>
            </a:r>
            <a:r>
              <a:rPr lang="zh-CN" altLang="en-US" dirty="0" smtClean="0"/>
              <a:t>。</a:t>
            </a:r>
            <a:endParaRPr lang="en-US" altLang="zh-CN" dirty="0" smtClean="0"/>
          </a:p>
          <a:p>
            <a:pPr lvl="2"/>
            <a:r>
              <a:rPr lang="zh-CN" altLang="en-US" dirty="0"/>
              <a:t>注</a:t>
            </a:r>
            <a:r>
              <a:rPr lang="zh-CN" altLang="en-US" dirty="0" smtClean="0"/>
              <a:t>意：</a:t>
            </a:r>
            <a:r>
              <a:rPr lang="zh-CN" altLang="en-US" b="1" dirty="0"/>
              <a:t>收敛更</a:t>
            </a:r>
            <a:r>
              <a:rPr lang="zh-CN" altLang="en-US" b="1" dirty="0" smtClean="0"/>
              <a:t>快指的是需</a:t>
            </a:r>
            <a:r>
              <a:rPr lang="zh-CN" altLang="en-US" b="1" dirty="0"/>
              <a:t>要比较少的迭代次数算法就终</a:t>
            </a:r>
            <a:r>
              <a:rPr lang="zh-CN" altLang="en-US" b="1" dirty="0" smtClean="0"/>
              <a:t>止，并不一定总迭代时间少。</a:t>
            </a:r>
            <a:endParaRPr lang="zh-CN" altLang="en-US" b="1" dirty="0"/>
          </a:p>
          <a:p>
            <a:endParaRPr lang="en-US" dirty="0"/>
          </a:p>
        </p:txBody>
      </p:sp>
    </p:spTree>
    <p:extLst>
      <p:ext uri="{BB962C8B-B14F-4D97-AF65-F5344CB8AC3E}">
        <p14:creationId xmlns:p14="http://schemas.microsoft.com/office/powerpoint/2010/main" val="102482001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35074"/>
          </a:xfrm>
        </p:spPr>
        <p:txBody>
          <a:bodyPr>
            <a:normAutofit fontScale="90000"/>
          </a:bodyPr>
          <a:lstStyle/>
          <a:p>
            <a:r>
              <a:rPr lang="zh-CN" altLang="en-US" dirty="0" smtClean="0"/>
              <a:t>最</a:t>
            </a:r>
            <a:r>
              <a:rPr lang="zh-CN" altLang="en-US" dirty="0"/>
              <a:t>大似然估计（</a:t>
            </a:r>
            <a:r>
              <a:rPr lang="en-US" dirty="0"/>
              <a:t>MLE</a:t>
            </a:r>
            <a:r>
              <a:rPr lang="zh-CN" altLang="en-US" dirty="0"/>
              <a:t>）与最小二乘估计（</a:t>
            </a:r>
            <a:r>
              <a:rPr lang="en-US" dirty="0"/>
              <a:t>LSE</a:t>
            </a:r>
            <a:r>
              <a:rPr lang="zh-CN" altLang="en-US" dirty="0" smtClean="0"/>
              <a:t>）</a:t>
            </a:r>
            <a:endParaRPr lang="en-US" dirty="0"/>
          </a:p>
        </p:txBody>
      </p:sp>
      <p:sp>
        <p:nvSpPr>
          <p:cNvPr id="3" name="Content Placeholder 2"/>
          <p:cNvSpPr>
            <a:spLocks noGrp="1"/>
          </p:cNvSpPr>
          <p:nvPr>
            <p:ph idx="1"/>
          </p:nvPr>
        </p:nvSpPr>
        <p:spPr>
          <a:xfrm>
            <a:off x="838200" y="1723870"/>
            <a:ext cx="10515600" cy="5134130"/>
          </a:xfrm>
        </p:spPr>
        <p:txBody>
          <a:bodyPr>
            <a:normAutofit fontScale="92500" lnSpcReduction="10000"/>
          </a:bodyPr>
          <a:lstStyle/>
          <a:p>
            <a:r>
              <a:rPr lang="zh-CN" altLang="en-US" dirty="0"/>
              <a:t>最小二乘估</a:t>
            </a:r>
            <a:r>
              <a:rPr lang="zh-CN" altLang="en-US" dirty="0" smtClean="0"/>
              <a:t>计</a:t>
            </a:r>
            <a:r>
              <a:rPr lang="en-US" altLang="zh-CN" dirty="0" smtClean="0"/>
              <a:t>LSE</a:t>
            </a:r>
            <a:r>
              <a:rPr lang="zh-CN" altLang="en-US" dirty="0" smtClean="0"/>
              <a:t>：</a:t>
            </a:r>
            <a:endParaRPr lang="en-US" altLang="zh-CN" dirty="0" smtClean="0"/>
          </a:p>
          <a:p>
            <a:pPr lvl="1"/>
            <a:r>
              <a:rPr lang="zh-CN" altLang="en-US" dirty="0" smtClean="0"/>
              <a:t>最</a:t>
            </a:r>
            <a:r>
              <a:rPr lang="zh-CN" altLang="en-US" dirty="0"/>
              <a:t>合理的参数估计量应该使得模型能最好地拟合样本数据，也就</a:t>
            </a:r>
            <a:r>
              <a:rPr lang="zh-CN" altLang="en-US" dirty="0" smtClean="0"/>
              <a:t>是估</a:t>
            </a:r>
            <a:r>
              <a:rPr lang="zh-CN" altLang="en-US" dirty="0"/>
              <a:t>计值和观测值之差的平方和最</a:t>
            </a:r>
            <a:r>
              <a:rPr lang="zh-CN" altLang="en-US" dirty="0" smtClean="0"/>
              <a:t>小。</a:t>
            </a:r>
            <a:endParaRPr lang="en-US" altLang="zh-CN" dirty="0" smtClean="0"/>
          </a:p>
          <a:p>
            <a:r>
              <a:rPr lang="zh-CN" altLang="en-US" dirty="0"/>
              <a:t>最大似然</a:t>
            </a:r>
            <a:r>
              <a:rPr lang="zh-CN" altLang="en-US" dirty="0" smtClean="0"/>
              <a:t>法</a:t>
            </a:r>
            <a:r>
              <a:rPr lang="en-US" altLang="zh-CN" dirty="0" smtClean="0"/>
              <a:t>MLE</a:t>
            </a:r>
            <a:r>
              <a:rPr lang="zh-CN" altLang="en-US" dirty="0" smtClean="0"/>
              <a:t>：</a:t>
            </a:r>
            <a:endParaRPr lang="en-US" altLang="zh-CN" dirty="0" smtClean="0"/>
          </a:p>
          <a:p>
            <a:pPr lvl="1"/>
            <a:r>
              <a:rPr lang="zh-CN" altLang="en-US" sz="2200" dirty="0" smtClean="0"/>
              <a:t>最</a:t>
            </a:r>
            <a:r>
              <a:rPr lang="zh-CN" altLang="en-US" sz="2200" dirty="0"/>
              <a:t>合理的参数估计量应该使得</a:t>
            </a:r>
            <a:r>
              <a:rPr lang="zh-CN" altLang="en-US" sz="2200" dirty="0" smtClean="0"/>
              <a:t>从概率模</a:t>
            </a:r>
            <a:r>
              <a:rPr lang="zh-CN" altLang="en-US" sz="2200" dirty="0"/>
              <a:t>型</a:t>
            </a:r>
            <a:r>
              <a:rPr lang="zh-CN" altLang="en-US" sz="2200" dirty="0" smtClean="0"/>
              <a:t>中能够抽取出来该</a:t>
            </a:r>
            <a:r>
              <a:rPr lang="en-US" altLang="zh-CN" sz="2200" dirty="0"/>
              <a:t>n</a:t>
            </a:r>
            <a:r>
              <a:rPr lang="zh-CN" altLang="en-US" sz="2200" dirty="0"/>
              <a:t>组样</a:t>
            </a:r>
            <a:r>
              <a:rPr lang="zh-CN" altLang="en-US" sz="2200" dirty="0" smtClean="0"/>
              <a:t>本的</a:t>
            </a:r>
            <a:r>
              <a:rPr lang="zh-CN" altLang="en-US" sz="2200" dirty="0"/>
              <a:t>概率最大，也就是概率分布函数或</a:t>
            </a:r>
            <a:r>
              <a:rPr lang="zh-CN" altLang="en-US" sz="2200" dirty="0" smtClean="0"/>
              <a:t>者似</a:t>
            </a:r>
            <a:r>
              <a:rPr lang="zh-CN" altLang="en-US" sz="2200" dirty="0"/>
              <a:t>然函数最大</a:t>
            </a:r>
            <a:r>
              <a:rPr lang="zh-CN" altLang="en-US" sz="2200" dirty="0" smtClean="0"/>
              <a:t>。</a:t>
            </a:r>
            <a:endParaRPr lang="en-US" altLang="zh-CN" sz="2200" dirty="0" smtClean="0"/>
          </a:p>
          <a:p>
            <a:pPr lvl="2"/>
            <a:r>
              <a:rPr lang="zh-CN" altLang="en-US" sz="1800" b="1" dirty="0"/>
              <a:t>这</a:t>
            </a:r>
            <a:r>
              <a:rPr lang="zh-CN" altLang="en-US" sz="1800" b="1" dirty="0" smtClean="0"/>
              <a:t>里的参</a:t>
            </a:r>
            <a:r>
              <a:rPr lang="zh-CN" altLang="en-US" sz="1800" b="1" dirty="0"/>
              <a:t>数指的是比如高斯分布的均值和方差，</a:t>
            </a:r>
            <a:r>
              <a:rPr lang="en-US" altLang="zh-CN" sz="1800" b="1" dirty="0"/>
              <a:t>MLE</a:t>
            </a:r>
            <a:r>
              <a:rPr lang="zh-CN" altLang="en-US" sz="1800" b="1" dirty="0"/>
              <a:t>需要假设概率分</a:t>
            </a:r>
            <a:r>
              <a:rPr lang="zh-CN" altLang="en-US" sz="1800" b="1" dirty="0" smtClean="0"/>
              <a:t>布再求</a:t>
            </a:r>
            <a:r>
              <a:rPr lang="zh-CN" altLang="en-US" sz="1800" b="1" dirty="0"/>
              <a:t>概率分布的参</a:t>
            </a:r>
            <a:r>
              <a:rPr lang="zh-CN" altLang="en-US" sz="1800" b="1" dirty="0" smtClean="0"/>
              <a:t>数</a:t>
            </a:r>
            <a:r>
              <a:rPr lang="zh-CN" altLang="en-US" sz="1800" dirty="0" smtClean="0"/>
              <a:t>。</a:t>
            </a:r>
            <a:endParaRPr lang="en-US" altLang="zh-CN" sz="1800" dirty="0" smtClean="0"/>
          </a:p>
          <a:p>
            <a:pPr lvl="1"/>
            <a:r>
              <a:rPr lang="zh-CN" altLang="en-US" sz="2200" dirty="0" smtClean="0"/>
              <a:t>大致计算步骤如下：</a:t>
            </a:r>
            <a:endParaRPr lang="en-US" altLang="zh-CN" sz="2200" dirty="0" smtClean="0"/>
          </a:p>
          <a:p>
            <a:pPr lvl="2"/>
            <a:r>
              <a:rPr lang="zh-CN" altLang="en-US" dirty="0"/>
              <a:t>确定似然函数</a:t>
            </a:r>
          </a:p>
          <a:p>
            <a:pPr lvl="2"/>
            <a:r>
              <a:rPr lang="zh-CN" altLang="en-US" dirty="0"/>
              <a:t>将似然函数转换为对数似然函</a:t>
            </a:r>
            <a:r>
              <a:rPr lang="zh-CN" altLang="en-US" dirty="0" smtClean="0"/>
              <a:t>数（为了方便计算）</a:t>
            </a:r>
            <a:endParaRPr lang="zh-CN" altLang="en-US" dirty="0"/>
          </a:p>
          <a:p>
            <a:pPr lvl="2"/>
            <a:r>
              <a:rPr lang="zh-CN" altLang="en-US" dirty="0"/>
              <a:t>求对数似然函数的最大值（求导，解似然方程</a:t>
            </a:r>
            <a:r>
              <a:rPr lang="zh-CN" altLang="en-US" dirty="0" smtClean="0"/>
              <a:t>）</a:t>
            </a:r>
            <a:endParaRPr lang="en-US" altLang="zh-CN" dirty="0" smtClean="0"/>
          </a:p>
          <a:p>
            <a:r>
              <a:rPr lang="en-US" altLang="zh-CN" dirty="0" smtClean="0"/>
              <a:t>LSE</a:t>
            </a:r>
            <a:r>
              <a:rPr lang="zh-CN" altLang="en-US" dirty="0" smtClean="0"/>
              <a:t>与</a:t>
            </a:r>
            <a:r>
              <a:rPr lang="en-US" altLang="zh-CN" dirty="0" smtClean="0"/>
              <a:t>MLE</a:t>
            </a:r>
            <a:r>
              <a:rPr lang="zh-CN" altLang="en-US" dirty="0" smtClean="0"/>
              <a:t>的对比：</a:t>
            </a:r>
            <a:endParaRPr lang="zh-CN" altLang="en-US" dirty="0"/>
          </a:p>
          <a:p>
            <a:pPr lvl="1"/>
            <a:r>
              <a:rPr lang="zh-CN" altLang="en-US" dirty="0" smtClean="0"/>
              <a:t>这</a:t>
            </a:r>
            <a:r>
              <a:rPr lang="zh-CN" altLang="en-US" dirty="0"/>
              <a:t>是从不同原理出发的两种参数估计方法</a:t>
            </a:r>
            <a:r>
              <a:rPr lang="zh-CN" altLang="en-US" dirty="0" smtClean="0"/>
              <a:t>。</a:t>
            </a:r>
            <a:endParaRPr lang="en-US" altLang="zh-CN" dirty="0" smtClean="0"/>
          </a:p>
          <a:p>
            <a:pPr lvl="1"/>
            <a:r>
              <a:rPr lang="zh-CN" altLang="en-US" dirty="0" smtClean="0"/>
              <a:t>最</a:t>
            </a:r>
            <a:r>
              <a:rPr lang="zh-CN" altLang="en-US" dirty="0"/>
              <a:t>大似然法需</a:t>
            </a:r>
            <a:r>
              <a:rPr lang="zh-CN" altLang="en-US" dirty="0" smtClean="0"/>
              <a:t>要</a:t>
            </a:r>
            <a:r>
              <a:rPr lang="zh-CN" altLang="en-US" dirty="0"/>
              <a:t>假设</a:t>
            </a:r>
            <a:r>
              <a:rPr lang="zh-CN" altLang="en-US" dirty="0" smtClean="0"/>
              <a:t>这</a:t>
            </a:r>
            <a:r>
              <a:rPr lang="zh-CN" altLang="en-US" dirty="0"/>
              <a:t>个概率分布函数，一般假设其满足正态分</a:t>
            </a:r>
            <a:r>
              <a:rPr lang="zh-CN" altLang="en-US" dirty="0" smtClean="0"/>
              <a:t>布，</a:t>
            </a:r>
            <a:r>
              <a:rPr lang="zh-CN" altLang="en-US" dirty="0"/>
              <a:t>在这种情况下，最大似然估计和最小二乘估计是等价的，也就是说估计结果是相同的，但是原理和出发点完全不同</a:t>
            </a:r>
            <a:r>
              <a:rPr lang="zh-CN" altLang="en-US" dirty="0" smtClean="0"/>
              <a:t>。</a:t>
            </a:r>
            <a:endParaRPr lang="en-US" dirty="0"/>
          </a:p>
        </p:txBody>
      </p:sp>
    </p:spTree>
    <p:extLst>
      <p:ext uri="{BB962C8B-B14F-4D97-AF65-F5344CB8AC3E}">
        <p14:creationId xmlns:p14="http://schemas.microsoft.com/office/powerpoint/2010/main" val="49117516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83792"/>
          </a:xfrm>
        </p:spPr>
        <p:txBody>
          <a:bodyPr/>
          <a:lstStyle/>
          <a:p>
            <a:r>
              <a:rPr lang="zh-CN" altLang="en-US" dirty="0" smtClean="0"/>
              <a:t>最大似然估计</a:t>
            </a:r>
            <a:r>
              <a:rPr lang="en-US" altLang="zh-CN" dirty="0" smtClean="0"/>
              <a:t>MLE</a:t>
            </a:r>
            <a:r>
              <a:rPr lang="zh-CN" altLang="en-US" dirty="0" smtClean="0"/>
              <a:t>与</a:t>
            </a:r>
            <a:r>
              <a:rPr lang="en-US" altLang="zh-CN" dirty="0" smtClean="0"/>
              <a:t>EM</a:t>
            </a:r>
            <a:r>
              <a:rPr lang="zh-CN" altLang="en-US" dirty="0" smtClean="0"/>
              <a:t>（期望最大化）</a:t>
            </a:r>
            <a:endParaRPr lang="en-US" dirty="0"/>
          </a:p>
        </p:txBody>
      </p:sp>
      <p:sp>
        <p:nvSpPr>
          <p:cNvPr id="3" name="Content Placeholder 2"/>
          <p:cNvSpPr>
            <a:spLocks noGrp="1"/>
          </p:cNvSpPr>
          <p:nvPr>
            <p:ph idx="1"/>
          </p:nvPr>
        </p:nvSpPr>
        <p:spPr>
          <a:xfrm>
            <a:off x="838200" y="1843790"/>
            <a:ext cx="10515600" cy="4856813"/>
          </a:xfrm>
        </p:spPr>
        <p:txBody>
          <a:bodyPr>
            <a:normAutofit lnSpcReduction="10000"/>
          </a:bodyPr>
          <a:lstStyle/>
          <a:p>
            <a:r>
              <a:rPr lang="en-US" altLang="zh-CN" dirty="0" smtClean="0"/>
              <a:t>MLE</a:t>
            </a:r>
            <a:r>
              <a:rPr lang="zh-CN" altLang="en-US" dirty="0" smtClean="0"/>
              <a:t>与</a:t>
            </a:r>
            <a:r>
              <a:rPr lang="en-US" altLang="zh-CN" dirty="0" smtClean="0"/>
              <a:t>EM</a:t>
            </a:r>
            <a:r>
              <a:rPr lang="zh-CN" altLang="en-US" dirty="0" smtClean="0"/>
              <a:t>的关系：</a:t>
            </a:r>
            <a:endParaRPr lang="en-US" altLang="zh-CN" dirty="0" smtClean="0"/>
          </a:p>
          <a:p>
            <a:pPr lvl="1"/>
            <a:r>
              <a:rPr lang="en-US" altLang="zh-CN" b="1" dirty="0" smtClean="0"/>
              <a:t>MLE</a:t>
            </a:r>
            <a:r>
              <a:rPr lang="zh-CN" altLang="en-US" b="1" dirty="0" smtClean="0"/>
              <a:t>是求解问题的思想，而</a:t>
            </a:r>
            <a:r>
              <a:rPr lang="en-US" altLang="zh-CN" b="1" dirty="0" smtClean="0"/>
              <a:t>EM</a:t>
            </a:r>
            <a:r>
              <a:rPr lang="zh-CN" altLang="en-US" b="1" dirty="0" smtClean="0"/>
              <a:t>是求解</a:t>
            </a:r>
            <a:r>
              <a:rPr lang="en-US" altLang="zh-CN" b="1" dirty="0" smtClean="0"/>
              <a:t>MLE</a:t>
            </a:r>
            <a:r>
              <a:rPr lang="zh-CN" altLang="en-US" b="1" dirty="0" smtClean="0"/>
              <a:t>的其中一种方法</a:t>
            </a:r>
            <a:r>
              <a:rPr lang="zh-CN" altLang="en-US" dirty="0" smtClean="0"/>
              <a:t>。</a:t>
            </a:r>
            <a:endParaRPr lang="en-US" altLang="zh-CN" dirty="0" smtClean="0"/>
          </a:p>
          <a:p>
            <a:pPr lvl="1"/>
            <a:r>
              <a:rPr lang="en-US" altLang="zh-CN" dirty="0"/>
              <a:t>MLE</a:t>
            </a:r>
            <a:r>
              <a:rPr lang="zh-CN" altLang="en-US" dirty="0"/>
              <a:t>常用的方法是对对数似然函数求导数，但是有时候比如概率模型中包含没有办法观测到的</a:t>
            </a:r>
            <a:r>
              <a:rPr lang="zh-CN" altLang="en-US" b="1" dirty="0"/>
              <a:t>隐变量</a:t>
            </a:r>
            <a:r>
              <a:rPr lang="zh-CN" altLang="en-US" dirty="0"/>
              <a:t>，那就没有办法直接求导（</a:t>
            </a:r>
            <a:r>
              <a:rPr lang="zh-CN" altLang="en-US" b="1" dirty="0"/>
              <a:t>因为会有未知的隐变量的分布</a:t>
            </a:r>
            <a:r>
              <a:rPr lang="zh-CN" altLang="en-US" dirty="0"/>
              <a:t>）</a:t>
            </a:r>
            <a:r>
              <a:rPr lang="zh-CN" altLang="en-US" dirty="0" smtClean="0"/>
              <a:t>。而</a:t>
            </a:r>
            <a:r>
              <a:rPr lang="en-US" altLang="zh-CN" b="1" dirty="0" smtClean="0"/>
              <a:t>EM</a:t>
            </a:r>
            <a:r>
              <a:rPr lang="zh-CN" altLang="en-US" b="1" dirty="0"/>
              <a:t>每次迭代去最大化似然函数的下界</a:t>
            </a:r>
            <a:r>
              <a:rPr lang="zh-CN" altLang="en-US" dirty="0" smtClean="0"/>
              <a:t>。</a:t>
            </a:r>
            <a:endParaRPr lang="en-US" altLang="zh-CN" dirty="0" smtClean="0"/>
          </a:p>
          <a:p>
            <a:pPr lvl="2"/>
            <a:r>
              <a:rPr lang="zh-CN" altLang="en-US" dirty="0"/>
              <a:t>高斯混合模型</a:t>
            </a:r>
            <a:r>
              <a:rPr lang="en-US" altLang="zh-CN" dirty="0"/>
              <a:t>GMM</a:t>
            </a:r>
            <a:r>
              <a:rPr lang="zh-CN" altLang="en-US" dirty="0"/>
              <a:t>是使用</a:t>
            </a:r>
            <a:r>
              <a:rPr lang="en-US" altLang="zh-CN" dirty="0"/>
              <a:t>EM</a:t>
            </a:r>
            <a:r>
              <a:rPr lang="zh-CN" altLang="en-US" dirty="0"/>
              <a:t>算法来求解的，对应的隐变量就是每个高斯成分</a:t>
            </a:r>
            <a:r>
              <a:rPr lang="zh-CN" altLang="en-US" dirty="0" smtClean="0"/>
              <a:t>被选择的随机变</a:t>
            </a:r>
            <a:r>
              <a:rPr lang="zh-CN" altLang="en-US" dirty="0"/>
              <a:t>量。</a:t>
            </a:r>
            <a:endParaRPr lang="en-US" altLang="zh-CN" dirty="0"/>
          </a:p>
          <a:p>
            <a:r>
              <a:rPr lang="en-US" altLang="zh-CN" dirty="0" smtClean="0"/>
              <a:t>EM</a:t>
            </a:r>
            <a:r>
              <a:rPr lang="zh-CN" altLang="en-US" dirty="0" smtClean="0"/>
              <a:t>有什么优点？</a:t>
            </a:r>
            <a:endParaRPr lang="en-US" altLang="zh-CN" dirty="0" smtClean="0"/>
          </a:p>
          <a:p>
            <a:pPr lvl="1"/>
            <a:r>
              <a:rPr lang="zh-CN" altLang="en-US" dirty="0" smtClean="0"/>
              <a:t>存在解析解，但是解析解一般都会涉及高维矩阵的复杂运算。</a:t>
            </a:r>
            <a:r>
              <a:rPr lang="zh-CN" altLang="en-US" b="1" dirty="0" smtClean="0"/>
              <a:t>在</a:t>
            </a:r>
            <a:r>
              <a:rPr lang="zh-CN" altLang="en-US" b="1" dirty="0"/>
              <a:t>高维空间中，使用</a:t>
            </a:r>
            <a:r>
              <a:rPr lang="en-US" altLang="zh-CN" b="1" dirty="0"/>
              <a:t>EM </a:t>
            </a:r>
            <a:r>
              <a:rPr lang="zh-CN" altLang="en-US" b="1" dirty="0"/>
              <a:t>算</a:t>
            </a:r>
            <a:r>
              <a:rPr lang="zh-CN" altLang="en-US" b="1" dirty="0" smtClean="0"/>
              <a:t>法可</a:t>
            </a:r>
            <a:r>
              <a:rPr lang="zh-CN" altLang="en-US" b="1" dirty="0"/>
              <a:t>能具有计算上的优势。</a:t>
            </a:r>
            <a:endParaRPr lang="en-US" b="1" dirty="0"/>
          </a:p>
          <a:p>
            <a:pPr lvl="1"/>
            <a:r>
              <a:rPr lang="en-US" altLang="zh-CN" b="1" dirty="0" smtClean="0"/>
              <a:t>EM</a:t>
            </a:r>
            <a:r>
              <a:rPr lang="zh-CN" altLang="en-US" b="1" dirty="0" smtClean="0"/>
              <a:t>算法可以做增量学习</a:t>
            </a:r>
            <a:r>
              <a:rPr lang="zh-CN" altLang="en-US" dirty="0" smtClean="0"/>
              <a:t>。</a:t>
            </a:r>
            <a:endParaRPr lang="en-US" altLang="zh-CN" dirty="0" smtClean="0"/>
          </a:p>
          <a:p>
            <a:pPr lvl="1"/>
            <a:r>
              <a:rPr lang="en-US" altLang="zh-CN" b="1" dirty="0"/>
              <a:t>EM </a:t>
            </a:r>
            <a:r>
              <a:rPr lang="zh-CN" altLang="en-US" b="1" dirty="0"/>
              <a:t>算法可以保证收敛到一个稳定点，不能保证得到全局最优点</a:t>
            </a:r>
            <a:r>
              <a:rPr lang="zh-CN" altLang="en-US" dirty="0"/>
              <a:t>。</a:t>
            </a:r>
            <a:endParaRPr lang="en-US" altLang="zh-CN" dirty="0"/>
          </a:p>
          <a:p>
            <a:pPr lvl="1"/>
            <a:r>
              <a:rPr lang="en-US" altLang="zh-CN" dirty="0" smtClean="0"/>
              <a:t>EM</a:t>
            </a:r>
            <a:r>
              <a:rPr lang="zh-CN" altLang="en-US" dirty="0" smtClean="0"/>
              <a:t>的普</a:t>
            </a:r>
            <a:r>
              <a:rPr lang="zh-CN" altLang="en-US" dirty="0"/>
              <a:t>适性。</a:t>
            </a:r>
            <a:endParaRPr lang="en-US" altLang="zh-CN" dirty="0"/>
          </a:p>
          <a:p>
            <a:pPr lvl="1"/>
            <a:endParaRPr lang="en-US" altLang="zh-CN" dirty="0" smtClean="0"/>
          </a:p>
        </p:txBody>
      </p:sp>
    </p:spTree>
    <p:extLst>
      <p:ext uri="{BB962C8B-B14F-4D97-AF65-F5344CB8AC3E}">
        <p14:creationId xmlns:p14="http://schemas.microsoft.com/office/powerpoint/2010/main" val="303608203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6021"/>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43986"/>
            <a:ext cx="10515600" cy="5314014"/>
          </a:xfrm>
        </p:spPr>
        <p:txBody>
          <a:bodyPr>
            <a:normAutofit fontScale="92500" lnSpcReduction="10000"/>
          </a:bodyPr>
          <a:lstStyle/>
          <a:p>
            <a:r>
              <a:rPr lang="en-US" altLang="zh-CN" dirty="0"/>
              <a:t>EM</a:t>
            </a:r>
            <a:r>
              <a:rPr lang="zh-CN" altLang="en-US" dirty="0"/>
              <a:t>的算法思路：</a:t>
            </a:r>
            <a:endParaRPr lang="en-US" altLang="zh-CN" dirty="0"/>
          </a:p>
          <a:p>
            <a:pPr lvl="1"/>
            <a:r>
              <a:rPr lang="zh-CN" altLang="en-US" dirty="0"/>
              <a:t>算</a:t>
            </a:r>
            <a:r>
              <a:rPr lang="zh-CN" altLang="en-US" dirty="0" smtClean="0"/>
              <a:t>法的输入是</a:t>
            </a:r>
            <a:r>
              <a:rPr lang="zh-CN" altLang="en-US" dirty="0"/>
              <a:t>观察数</a:t>
            </a:r>
            <a:r>
              <a:rPr lang="zh-CN" altLang="en-US" dirty="0" smtClean="0"/>
              <a:t>据</a:t>
            </a:r>
            <a:r>
              <a:rPr lang="en-US" altLang="zh-CN" dirty="0" smtClean="0"/>
              <a:t>x</a:t>
            </a:r>
            <a:r>
              <a:rPr lang="zh-CN" altLang="en-US" dirty="0" smtClean="0"/>
              <a:t>，联合概</a:t>
            </a:r>
            <a:r>
              <a:rPr lang="zh-CN" altLang="en-US" dirty="0"/>
              <a:t>率分</a:t>
            </a:r>
            <a:r>
              <a:rPr lang="zh-CN" altLang="en-US" dirty="0" smtClean="0"/>
              <a:t>布</a:t>
            </a:r>
            <a:r>
              <a:rPr lang="en-US" altLang="zh-CN" dirty="0" smtClean="0"/>
              <a:t>p(</a:t>
            </a:r>
            <a:r>
              <a:rPr lang="en-US" altLang="zh-CN" dirty="0" err="1" smtClean="0"/>
              <a:t>x,z;theta</a:t>
            </a:r>
            <a:r>
              <a:rPr lang="en-US" altLang="zh-CN" dirty="0" smtClean="0"/>
              <a:t>)</a:t>
            </a:r>
            <a:r>
              <a:rPr lang="zh-CN" altLang="en-US" dirty="0" smtClean="0"/>
              <a:t>，条件概率分布</a:t>
            </a:r>
            <a:r>
              <a:rPr lang="en-US" altLang="zh-CN" dirty="0" smtClean="0"/>
              <a:t>p(</a:t>
            </a:r>
            <a:r>
              <a:rPr lang="en-US" altLang="zh-CN" dirty="0" err="1" smtClean="0"/>
              <a:t>z|x,theta</a:t>
            </a:r>
            <a:r>
              <a:rPr lang="en-US" altLang="zh-CN" dirty="0" smtClean="0"/>
              <a:t>)</a:t>
            </a:r>
            <a:r>
              <a:rPr lang="zh-CN" altLang="en-US" dirty="0" smtClean="0"/>
              <a:t>。注意隐变量</a:t>
            </a:r>
            <a:r>
              <a:rPr lang="en-US" altLang="zh-CN" dirty="0" smtClean="0"/>
              <a:t>z</a:t>
            </a:r>
            <a:r>
              <a:rPr lang="zh-CN" altLang="en-US" dirty="0" smtClean="0"/>
              <a:t>的分布</a:t>
            </a:r>
            <a:r>
              <a:rPr lang="en-US" altLang="zh-CN" dirty="0" smtClean="0"/>
              <a:t>p(z)</a:t>
            </a:r>
            <a:r>
              <a:rPr lang="zh-CN" altLang="en-US" dirty="0" smtClean="0"/>
              <a:t>是未知的。</a:t>
            </a:r>
            <a:endParaRPr lang="en-US" altLang="zh-CN" dirty="0" smtClean="0"/>
          </a:p>
          <a:p>
            <a:pPr lvl="1"/>
            <a:r>
              <a:rPr lang="en-US" altLang="zh-CN" b="1" dirty="0" smtClean="0"/>
              <a:t>E</a:t>
            </a:r>
            <a:r>
              <a:rPr lang="zh-CN" altLang="en-US" b="1" dirty="0"/>
              <a:t>步固定概率分布参数的值，更新</a:t>
            </a:r>
            <a:r>
              <a:rPr lang="zh-CN" altLang="en-US" b="1" dirty="0" smtClean="0"/>
              <a:t>隐</a:t>
            </a:r>
            <a:r>
              <a:rPr lang="zh-CN" altLang="en-US" b="1" dirty="0"/>
              <a:t>变量</a:t>
            </a:r>
            <a:r>
              <a:rPr lang="zh-CN" altLang="en-US" b="1" dirty="0" smtClean="0"/>
              <a:t>；</a:t>
            </a:r>
            <a:r>
              <a:rPr lang="en-US" altLang="zh-CN" b="1" dirty="0" smtClean="0"/>
              <a:t>M</a:t>
            </a:r>
            <a:r>
              <a:rPr lang="zh-CN" altLang="en-US" b="1" dirty="0"/>
              <a:t>步固定</a:t>
            </a:r>
            <a:r>
              <a:rPr lang="zh-CN" altLang="en-US" b="1" dirty="0" smtClean="0"/>
              <a:t>隐</a:t>
            </a:r>
            <a:r>
              <a:rPr lang="zh-CN" altLang="en-US" b="1" dirty="0"/>
              <a:t>变量</a:t>
            </a:r>
            <a:r>
              <a:rPr lang="zh-CN" altLang="en-US" b="1" dirty="0" smtClean="0"/>
              <a:t>，</a:t>
            </a:r>
            <a:r>
              <a:rPr lang="zh-CN" altLang="en-US" b="1" dirty="0"/>
              <a:t>优化概率分布参数的值</a:t>
            </a:r>
            <a:r>
              <a:rPr lang="zh-CN" altLang="en-US" dirty="0"/>
              <a:t>。</a:t>
            </a:r>
            <a:endParaRPr lang="en-US" altLang="zh-CN" dirty="0"/>
          </a:p>
          <a:p>
            <a:pPr lvl="2"/>
            <a:r>
              <a:rPr lang="zh-CN" altLang="en-US" dirty="0" smtClean="0"/>
              <a:t>很多机器学习优化算法都有类似的思想。</a:t>
            </a:r>
            <a:endParaRPr lang="en-US" altLang="zh-CN" dirty="0" smtClean="0"/>
          </a:p>
          <a:p>
            <a:pPr lvl="3"/>
            <a:r>
              <a:rPr lang="zh-CN" altLang="en-US" dirty="0" smtClean="0"/>
              <a:t>比如坐</a:t>
            </a:r>
            <a:r>
              <a:rPr lang="zh-CN" altLang="en-US" dirty="0"/>
              <a:t>标轴下降</a:t>
            </a:r>
            <a:r>
              <a:rPr lang="zh-CN" altLang="en-US" dirty="0" smtClean="0"/>
              <a:t>法使</a:t>
            </a:r>
            <a:r>
              <a:rPr lang="zh-CN" altLang="en-US" dirty="0"/>
              <a:t>用了类似的思想来求解问</a:t>
            </a:r>
            <a:r>
              <a:rPr lang="zh-CN" altLang="en-US" dirty="0" smtClean="0"/>
              <a:t>题，它在每次迭代过程中，更新某个坐标轴的时候先把其他坐标轴看作常量。</a:t>
            </a:r>
            <a:endParaRPr lang="en-US" altLang="zh-CN" dirty="0" smtClean="0"/>
          </a:p>
          <a:p>
            <a:pPr lvl="2"/>
            <a:r>
              <a:rPr lang="zh-CN" altLang="en-US" dirty="0" smtClean="0"/>
              <a:t>有些机器学习模型比如</a:t>
            </a:r>
            <a:r>
              <a:rPr lang="en-US" dirty="0" smtClean="0"/>
              <a:t>K-Means</a:t>
            </a:r>
            <a:r>
              <a:rPr lang="zh-CN" altLang="en-US" dirty="0" smtClean="0"/>
              <a:t>也使用了</a:t>
            </a:r>
            <a:r>
              <a:rPr lang="en-US" altLang="zh-CN" dirty="0" smtClean="0"/>
              <a:t>EM</a:t>
            </a:r>
            <a:r>
              <a:rPr lang="zh-CN" altLang="en-US" dirty="0" smtClean="0"/>
              <a:t>的类似的思路：</a:t>
            </a:r>
            <a:endParaRPr lang="en-US" altLang="zh-CN" dirty="0" smtClean="0"/>
          </a:p>
          <a:p>
            <a:pPr lvl="3"/>
            <a:r>
              <a:rPr lang="zh-CN" altLang="en-US" dirty="0"/>
              <a:t>在 </a:t>
            </a:r>
            <a:r>
              <a:rPr lang="en-US" altLang="zh-CN" dirty="0"/>
              <a:t>K-Means </a:t>
            </a:r>
            <a:r>
              <a:rPr lang="zh-CN" altLang="en-US" dirty="0"/>
              <a:t>聚类时，</a:t>
            </a:r>
            <a:r>
              <a:rPr lang="zh-CN" altLang="en-US" b="1" dirty="0"/>
              <a:t>每个聚类簇的质心是</a:t>
            </a:r>
            <a:r>
              <a:rPr lang="zh-CN" altLang="en-US" b="1" dirty="0" smtClean="0"/>
              <a:t>隐</a:t>
            </a:r>
            <a:r>
              <a:rPr lang="zh-CN" altLang="en-US" b="1" dirty="0"/>
              <a:t>变量</a:t>
            </a:r>
            <a:r>
              <a:rPr lang="zh-CN" altLang="en-US" dirty="0" smtClean="0"/>
              <a:t>。首先初始化</a:t>
            </a:r>
            <a:r>
              <a:rPr lang="en-US" altLang="zh-CN" dirty="0" smtClean="0"/>
              <a:t>K </a:t>
            </a:r>
            <a:r>
              <a:rPr lang="zh-CN" altLang="en-US" dirty="0" smtClean="0"/>
              <a:t>个质心；然后计</a:t>
            </a:r>
            <a:r>
              <a:rPr lang="zh-CN" altLang="en-US" dirty="0"/>
              <a:t>算得</a:t>
            </a:r>
            <a:r>
              <a:rPr lang="zh-CN" altLang="en-US" dirty="0" smtClean="0"/>
              <a:t>到离每</a:t>
            </a:r>
            <a:r>
              <a:rPr lang="zh-CN" altLang="en-US" dirty="0"/>
              <a:t>个样本最近的质心，并把样本聚类到最近的这个质心</a:t>
            </a:r>
            <a:r>
              <a:rPr lang="zh-CN" altLang="en-US" dirty="0" smtClean="0"/>
              <a:t>，类似 </a:t>
            </a:r>
            <a:r>
              <a:rPr lang="en-US" altLang="zh-CN" dirty="0"/>
              <a:t>EM </a:t>
            </a:r>
            <a:r>
              <a:rPr lang="zh-CN" altLang="en-US" dirty="0"/>
              <a:t>算法的 </a:t>
            </a:r>
            <a:r>
              <a:rPr lang="en-US" altLang="zh-CN" dirty="0"/>
              <a:t>M </a:t>
            </a:r>
            <a:r>
              <a:rPr lang="zh-CN" altLang="en-US" dirty="0" smtClean="0"/>
              <a:t>步；接着通过对每个簇的所有样本求均值来更新每个簇的簇心，类似</a:t>
            </a:r>
            <a:r>
              <a:rPr lang="en-US" altLang="zh-CN" dirty="0" smtClean="0"/>
              <a:t>EM</a:t>
            </a:r>
            <a:r>
              <a:rPr lang="zh-CN" altLang="en-US" dirty="0" smtClean="0"/>
              <a:t>算法的</a:t>
            </a:r>
            <a:r>
              <a:rPr lang="en-US" altLang="zh-CN" dirty="0" smtClean="0"/>
              <a:t>E</a:t>
            </a:r>
            <a:r>
              <a:rPr lang="zh-CN" altLang="en-US" dirty="0" smtClean="0"/>
              <a:t>步。重</a:t>
            </a:r>
            <a:r>
              <a:rPr lang="zh-CN" altLang="en-US" dirty="0"/>
              <a:t>复这个 </a:t>
            </a:r>
            <a:r>
              <a:rPr lang="en-US" altLang="zh-CN" dirty="0"/>
              <a:t>E </a:t>
            </a:r>
            <a:r>
              <a:rPr lang="zh-CN" altLang="en-US" dirty="0"/>
              <a:t>步和 </a:t>
            </a:r>
            <a:r>
              <a:rPr lang="en-US" altLang="zh-CN" dirty="0"/>
              <a:t>M </a:t>
            </a:r>
            <a:r>
              <a:rPr lang="zh-CN" altLang="en-US" dirty="0"/>
              <a:t>步，直到质心不再变化为</a:t>
            </a:r>
            <a:r>
              <a:rPr lang="zh-CN" altLang="en-US" dirty="0" smtClean="0"/>
              <a:t>止。</a:t>
            </a:r>
            <a:endParaRPr lang="en-US" altLang="zh-CN" dirty="0" smtClean="0"/>
          </a:p>
          <a:p>
            <a:r>
              <a:rPr lang="en-US" altLang="zh-CN" dirty="0" smtClean="0"/>
              <a:t>Tips</a:t>
            </a:r>
            <a:r>
              <a:rPr lang="zh-CN" altLang="en-US" dirty="0" smtClean="0"/>
              <a:t>：</a:t>
            </a:r>
            <a:endParaRPr lang="en-US" altLang="zh-CN" dirty="0" smtClean="0"/>
          </a:p>
          <a:p>
            <a:pPr lvl="1"/>
            <a:r>
              <a:rPr lang="en-US" altLang="zh-CN" b="1" dirty="0" smtClean="0"/>
              <a:t>EM </a:t>
            </a:r>
            <a:r>
              <a:rPr lang="zh-CN" altLang="en-US" b="1" dirty="0"/>
              <a:t>算法的参数的初值选择非常重要</a:t>
            </a:r>
            <a:r>
              <a:rPr lang="zh-CN" altLang="en-US" dirty="0"/>
              <a:t>。</a:t>
            </a:r>
          </a:p>
          <a:p>
            <a:pPr lvl="2"/>
            <a:r>
              <a:rPr lang="en-US" altLang="zh-CN" dirty="0" smtClean="0"/>
              <a:t>EM </a:t>
            </a:r>
            <a:r>
              <a:rPr lang="zh-CN" altLang="en-US" dirty="0"/>
              <a:t>算法对初值是敏感的，选择不同的初始值可能得到不同的参数估计值。</a:t>
            </a:r>
          </a:p>
          <a:p>
            <a:pPr lvl="2"/>
            <a:r>
              <a:rPr lang="zh-CN" altLang="en-US" dirty="0"/>
              <a:t>常用的办法是从几个不同的初值中进行迭代，然后对得到的各个估计值加以比较，从中选择最好的（对数似然函数最大的那个）。</a:t>
            </a:r>
            <a:endParaRPr lang="en-US" altLang="zh-CN" dirty="0"/>
          </a:p>
          <a:p>
            <a:endParaRPr lang="en-US" dirty="0"/>
          </a:p>
        </p:txBody>
      </p:sp>
    </p:spTree>
    <p:extLst>
      <p:ext uri="{BB962C8B-B14F-4D97-AF65-F5344CB8AC3E}">
        <p14:creationId xmlns:p14="http://schemas.microsoft.com/office/powerpoint/2010/main" val="326697073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35073"/>
          </a:xfrm>
        </p:spPr>
        <p:txBody>
          <a:bodyPr/>
          <a:lstStyle/>
          <a:p>
            <a:r>
              <a:rPr lang="zh-CN" altLang="en-US" dirty="0" smtClean="0"/>
              <a:t>集成学习</a:t>
            </a:r>
            <a:r>
              <a:rPr lang="en-US" altLang="zh-CN" dirty="0"/>
              <a:t>(ensemble learning)</a:t>
            </a:r>
            <a:endParaRPr lang="en-US" dirty="0"/>
          </a:p>
        </p:txBody>
      </p:sp>
      <p:sp>
        <p:nvSpPr>
          <p:cNvPr id="3" name="Content Placeholder 2"/>
          <p:cNvSpPr>
            <a:spLocks noGrp="1"/>
          </p:cNvSpPr>
          <p:nvPr>
            <p:ph idx="1"/>
          </p:nvPr>
        </p:nvSpPr>
        <p:spPr>
          <a:xfrm>
            <a:off x="838200" y="1600199"/>
            <a:ext cx="10515600" cy="5040443"/>
          </a:xfrm>
        </p:spPr>
        <p:txBody>
          <a:bodyPr>
            <a:normAutofit fontScale="92500" lnSpcReduction="10000"/>
          </a:bodyPr>
          <a:lstStyle/>
          <a:p>
            <a:r>
              <a:rPr lang="zh-CN" altLang="en-US" dirty="0" smtClean="0"/>
              <a:t>集</a:t>
            </a:r>
            <a:r>
              <a:rPr lang="zh-CN" altLang="en-US" dirty="0"/>
              <a:t>成学</a:t>
            </a:r>
            <a:r>
              <a:rPr lang="zh-CN" altLang="en-US" dirty="0" smtClean="0"/>
              <a:t>习（也叫模型融合）现在是很常用的</a:t>
            </a:r>
            <a:r>
              <a:rPr lang="zh-CN" altLang="en-US" dirty="0"/>
              <a:t>机器学习方</a:t>
            </a:r>
            <a:r>
              <a:rPr lang="zh-CN" altLang="en-US" dirty="0" smtClean="0"/>
              <a:t>法。</a:t>
            </a:r>
            <a:endParaRPr lang="en-US" altLang="zh-CN" dirty="0" smtClean="0"/>
          </a:p>
          <a:p>
            <a:pPr lvl="1"/>
            <a:r>
              <a:rPr lang="zh-CN" altLang="en-US" b="1" dirty="0" smtClean="0"/>
              <a:t>它</a:t>
            </a:r>
            <a:r>
              <a:rPr lang="zh-CN" altLang="en-US" b="1" dirty="0"/>
              <a:t>本身不是一个单独的机器学习算法</a:t>
            </a:r>
            <a:r>
              <a:rPr lang="zh-CN" altLang="en-US" b="1" dirty="0" smtClean="0"/>
              <a:t>，它是一种思路</a:t>
            </a:r>
            <a:r>
              <a:rPr lang="zh-CN" altLang="en-US" dirty="0" smtClean="0"/>
              <a:t>。它通</a:t>
            </a:r>
            <a:r>
              <a:rPr lang="zh-CN" altLang="en-US" dirty="0"/>
              <a:t>过构建</a:t>
            </a:r>
            <a:r>
              <a:rPr lang="zh-CN" altLang="en-US" dirty="0" smtClean="0"/>
              <a:t>并融合多个</a:t>
            </a:r>
            <a:r>
              <a:rPr lang="zh-CN" altLang="en-US" dirty="0"/>
              <a:t>基学习</a:t>
            </a:r>
            <a:r>
              <a:rPr lang="zh-CN" altLang="en-US" dirty="0" smtClean="0"/>
              <a:t>器（</a:t>
            </a:r>
            <a:r>
              <a:rPr lang="en-US" dirty="0" smtClean="0"/>
              <a:t>base estimators</a:t>
            </a:r>
            <a:r>
              <a:rPr lang="zh-CN" altLang="en-US" dirty="0" smtClean="0"/>
              <a:t>也叫</a:t>
            </a:r>
            <a:r>
              <a:rPr lang="en-US" altLang="zh-CN" dirty="0" smtClean="0"/>
              <a:t>/</a:t>
            </a:r>
            <a:r>
              <a:rPr lang="zh-CN" altLang="en-US" dirty="0" smtClean="0"/>
              <a:t>基估计器）来</a:t>
            </a:r>
            <a:r>
              <a:rPr lang="zh-CN" altLang="en-US" dirty="0"/>
              <a:t>完成学习任务</a:t>
            </a:r>
            <a:r>
              <a:rPr lang="zh-CN" altLang="en-US" dirty="0" smtClean="0"/>
              <a:t>。</a:t>
            </a:r>
            <a:endParaRPr lang="en-US" altLang="zh-CN" dirty="0" smtClean="0"/>
          </a:p>
          <a:p>
            <a:r>
              <a:rPr lang="zh-CN" altLang="en-US" dirty="0" smtClean="0"/>
              <a:t>集成学习的优</a:t>
            </a:r>
            <a:r>
              <a:rPr lang="zh-CN" altLang="en-US" dirty="0"/>
              <a:t>点</a:t>
            </a:r>
            <a:r>
              <a:rPr lang="zh-CN" altLang="en-US" dirty="0" smtClean="0"/>
              <a:t>：</a:t>
            </a:r>
            <a:endParaRPr lang="en-US" altLang="zh-CN" dirty="0" smtClean="0"/>
          </a:p>
          <a:p>
            <a:pPr lvl="1"/>
            <a:r>
              <a:rPr lang="zh-CN" altLang="en-US" dirty="0" smtClean="0"/>
              <a:t>对基学习器的结果做融合，获得更好的泛化能力。</a:t>
            </a:r>
            <a:endParaRPr lang="en-US" altLang="zh-CN" dirty="0" smtClean="0"/>
          </a:p>
          <a:p>
            <a:r>
              <a:rPr lang="zh-CN" altLang="en-US" dirty="0" smtClean="0"/>
              <a:t>集成学习的步骤：</a:t>
            </a:r>
            <a:endParaRPr lang="en-US" altLang="zh-CN" dirty="0" smtClean="0"/>
          </a:p>
          <a:p>
            <a:pPr lvl="1"/>
            <a:r>
              <a:rPr lang="zh-CN" altLang="en-US" dirty="0" smtClean="0"/>
              <a:t>选</a:t>
            </a:r>
            <a:r>
              <a:rPr lang="zh-CN" altLang="en-US" dirty="0"/>
              <a:t>择</a:t>
            </a:r>
            <a:r>
              <a:rPr lang="zh-CN" altLang="en-US" dirty="0" smtClean="0"/>
              <a:t>若</a:t>
            </a:r>
            <a:r>
              <a:rPr lang="zh-CN" altLang="en-US" dirty="0"/>
              <a:t>干</a:t>
            </a:r>
            <a:r>
              <a:rPr lang="zh-CN" altLang="en-US" dirty="0" smtClean="0"/>
              <a:t>个基学</a:t>
            </a:r>
            <a:r>
              <a:rPr lang="zh-CN" altLang="en-US" dirty="0"/>
              <a:t>习</a:t>
            </a:r>
            <a:r>
              <a:rPr lang="zh-CN" altLang="en-US" dirty="0" smtClean="0"/>
              <a:t>器；然后选</a:t>
            </a:r>
            <a:r>
              <a:rPr lang="zh-CN" altLang="en-US" dirty="0"/>
              <a:t>择一</a:t>
            </a:r>
            <a:r>
              <a:rPr lang="zh-CN" altLang="en-US" dirty="0" smtClean="0"/>
              <a:t>种</a:t>
            </a:r>
            <a:r>
              <a:rPr lang="zh-CN" altLang="en-US" dirty="0"/>
              <a:t>融合</a:t>
            </a:r>
            <a:r>
              <a:rPr lang="zh-CN" altLang="en-US" dirty="0" smtClean="0"/>
              <a:t>策略。</a:t>
            </a:r>
            <a:endParaRPr lang="en-US" altLang="zh-CN" dirty="0" smtClean="0"/>
          </a:p>
          <a:p>
            <a:r>
              <a:rPr lang="zh-CN" altLang="en-US" dirty="0"/>
              <a:t>集成有哪些花样？</a:t>
            </a:r>
            <a:endParaRPr lang="en-US" altLang="zh-CN" dirty="0"/>
          </a:p>
          <a:p>
            <a:pPr lvl="1"/>
            <a:r>
              <a:rPr lang="zh-CN" altLang="en-US" b="1" dirty="0"/>
              <a:t>从数据拆分的角度</a:t>
            </a:r>
            <a:r>
              <a:rPr lang="zh-CN" altLang="en-US" dirty="0"/>
              <a:t>：可以按行拆分数据，也可以按列即特征来拆分。</a:t>
            </a:r>
            <a:endParaRPr lang="en-US" altLang="zh-CN" dirty="0"/>
          </a:p>
          <a:p>
            <a:pPr lvl="1"/>
            <a:r>
              <a:rPr lang="zh-CN" altLang="en-US" b="1" dirty="0"/>
              <a:t>从模型组合的成份</a:t>
            </a:r>
            <a:r>
              <a:rPr lang="zh-CN" altLang="en-US" dirty="0"/>
              <a:t>：可以集成不同模型，也可以集成使用不同超参数的同一类模型的多个实例，还可以集</a:t>
            </a:r>
            <a:r>
              <a:rPr lang="zh-CN" altLang="en-US" dirty="0" smtClean="0"/>
              <a:t>成使</a:t>
            </a:r>
            <a:r>
              <a:rPr lang="zh-CN" altLang="en-US" dirty="0"/>
              <a:t>用不同数据</a:t>
            </a:r>
            <a:r>
              <a:rPr lang="zh-CN" altLang="en-US" dirty="0" smtClean="0"/>
              <a:t>集的</a:t>
            </a:r>
            <a:r>
              <a:rPr lang="zh-CN" altLang="en-US" dirty="0"/>
              <a:t>同一类模型</a:t>
            </a:r>
            <a:r>
              <a:rPr lang="zh-CN" altLang="en-US" dirty="0" smtClean="0"/>
              <a:t>（</a:t>
            </a:r>
            <a:r>
              <a:rPr lang="zh-CN" altLang="en-US" dirty="0"/>
              <a:t>结合数据拆分）</a:t>
            </a:r>
            <a:endParaRPr lang="en-US" altLang="zh-CN" dirty="0"/>
          </a:p>
          <a:p>
            <a:pPr lvl="1"/>
            <a:r>
              <a:rPr lang="zh-CN" altLang="en-US" b="1" dirty="0" smtClean="0"/>
              <a:t>从结果融合的</a:t>
            </a:r>
            <a:r>
              <a:rPr lang="zh-CN" altLang="en-US" b="1" dirty="0"/>
              <a:t>方式</a:t>
            </a:r>
            <a:r>
              <a:rPr lang="zh-CN" altLang="en-US" dirty="0" smtClean="0"/>
              <a:t>：对多个基学习器的结果取平均；对多个基学习器的结果加权平均；只取最后一个学习器的结果。</a:t>
            </a:r>
            <a:endParaRPr lang="en-US" altLang="zh-CN" dirty="0"/>
          </a:p>
          <a:p>
            <a:pPr lvl="1"/>
            <a:r>
              <a:rPr lang="zh-CN" altLang="en-US" b="1" dirty="0"/>
              <a:t>从组合的结构看</a:t>
            </a:r>
            <a:r>
              <a:rPr lang="zh-CN" altLang="en-US" dirty="0"/>
              <a:t>：可以是并行，也可以是串行。</a:t>
            </a:r>
          </a:p>
          <a:p>
            <a:endParaRPr lang="en-US" dirty="0"/>
          </a:p>
        </p:txBody>
      </p:sp>
    </p:spTree>
    <p:extLst>
      <p:ext uri="{BB962C8B-B14F-4D97-AF65-F5344CB8AC3E}">
        <p14:creationId xmlns:p14="http://schemas.microsoft.com/office/powerpoint/2010/main" val="216649116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8920"/>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54046"/>
            <a:ext cx="10515600" cy="5216578"/>
          </a:xfrm>
        </p:spPr>
        <p:txBody>
          <a:bodyPr>
            <a:normAutofit/>
          </a:bodyPr>
          <a:lstStyle/>
          <a:p>
            <a:r>
              <a:rPr lang="zh-CN" altLang="en-US" dirty="0" smtClean="0"/>
              <a:t>如何选择若干个基学习器？</a:t>
            </a:r>
            <a:endParaRPr lang="en-US" altLang="zh-CN" dirty="0" smtClean="0"/>
          </a:p>
          <a:p>
            <a:pPr lvl="1"/>
            <a:r>
              <a:rPr lang="zh-CN" altLang="en-US" dirty="0"/>
              <a:t>通常选</a:t>
            </a:r>
            <a:r>
              <a:rPr lang="zh-CN" altLang="en-US" dirty="0" smtClean="0"/>
              <a:t>取基学</a:t>
            </a:r>
            <a:r>
              <a:rPr lang="zh-CN" altLang="en-US" dirty="0"/>
              <a:t>习器的准则是：</a:t>
            </a:r>
          </a:p>
          <a:p>
            <a:pPr lvl="2"/>
            <a:r>
              <a:rPr lang="zh-CN" altLang="en-US" dirty="0"/>
              <a:t>基</a:t>
            </a:r>
            <a:r>
              <a:rPr lang="zh-CN" altLang="en-US" dirty="0" smtClean="0"/>
              <a:t>学</a:t>
            </a:r>
            <a:r>
              <a:rPr lang="zh-CN" altLang="en-US" dirty="0"/>
              <a:t>习器要有一定的准确性，预测能力不能太差。</a:t>
            </a:r>
          </a:p>
          <a:p>
            <a:pPr lvl="2"/>
            <a:r>
              <a:rPr lang="zh-CN" altLang="en-US" dirty="0"/>
              <a:t>基</a:t>
            </a:r>
            <a:r>
              <a:rPr lang="zh-CN" altLang="en-US" dirty="0" smtClean="0"/>
              <a:t>学</a:t>
            </a:r>
            <a:r>
              <a:rPr lang="zh-CN" altLang="en-US" dirty="0"/>
              <a:t>习器之间要有多样性，即学习器之间要有差异</a:t>
            </a:r>
            <a:r>
              <a:rPr lang="zh-CN" altLang="en-US" dirty="0" smtClean="0"/>
              <a:t>。</a:t>
            </a:r>
            <a:endParaRPr lang="en-US" altLang="zh-CN" dirty="0" smtClean="0"/>
          </a:p>
          <a:p>
            <a:pPr lvl="3"/>
            <a:r>
              <a:rPr lang="zh-CN" altLang="en-US" b="1" dirty="0"/>
              <a:t>一般的思路是在学习过程中引入随机性</a:t>
            </a:r>
            <a:r>
              <a:rPr lang="zh-CN" altLang="en-US" dirty="0"/>
              <a:t>。常见的做法是：对数据样本、输入属性、输出表</a:t>
            </a:r>
            <a:r>
              <a:rPr lang="zh-CN" altLang="en-US" dirty="0" smtClean="0"/>
              <a:t>示（比如</a:t>
            </a:r>
            <a:r>
              <a:rPr lang="en-US" altLang="zh-CN" dirty="0" smtClean="0"/>
              <a:t>GBDT</a:t>
            </a:r>
            <a:r>
              <a:rPr lang="zh-CN" altLang="en-US" dirty="0" smtClean="0"/>
              <a:t>对基学习器输出进行的扰动）、</a:t>
            </a:r>
            <a:r>
              <a:rPr lang="zh-CN" altLang="en-US" dirty="0"/>
              <a:t>算法参数进行扰动。</a:t>
            </a:r>
          </a:p>
          <a:p>
            <a:pPr lvl="1"/>
            <a:r>
              <a:rPr lang="zh-CN" altLang="en-US" dirty="0" smtClean="0"/>
              <a:t>第</a:t>
            </a:r>
            <a:r>
              <a:rPr lang="zh-CN" altLang="en-US" dirty="0"/>
              <a:t>一</a:t>
            </a:r>
            <a:r>
              <a:rPr lang="zh-CN" altLang="en-US" dirty="0" smtClean="0"/>
              <a:t>种</a:t>
            </a:r>
            <a:r>
              <a:rPr lang="zh-CN" altLang="en-US" dirty="0"/>
              <a:t>是所有</a:t>
            </a:r>
            <a:r>
              <a:rPr lang="zh-CN" altLang="en-US" dirty="0" smtClean="0"/>
              <a:t>的基学</a:t>
            </a:r>
            <a:r>
              <a:rPr lang="zh-CN" altLang="en-US" dirty="0"/>
              <a:t>习器不全是一个种类</a:t>
            </a:r>
            <a:r>
              <a:rPr lang="zh-CN" altLang="en-US" dirty="0" smtClean="0"/>
              <a:t>的（异</a:t>
            </a:r>
            <a:r>
              <a:rPr lang="zh-CN" altLang="en-US" dirty="0"/>
              <a:t>质</a:t>
            </a:r>
            <a:r>
              <a:rPr lang="zh-CN" altLang="en-US" dirty="0" smtClean="0"/>
              <a:t>的）。</a:t>
            </a:r>
            <a:endParaRPr lang="en-US" altLang="zh-CN" dirty="0" smtClean="0"/>
          </a:p>
          <a:p>
            <a:pPr lvl="2"/>
            <a:r>
              <a:rPr lang="zh-CN" altLang="en-US" dirty="0" smtClean="0"/>
              <a:t>比如</a:t>
            </a:r>
            <a:r>
              <a:rPr lang="en-US" altLang="zh-CN" dirty="0" err="1" smtClean="0"/>
              <a:t>sklearn</a:t>
            </a:r>
            <a:r>
              <a:rPr lang="zh-CN" altLang="en-US" dirty="0" smtClean="0"/>
              <a:t>提供的</a:t>
            </a:r>
            <a:r>
              <a:rPr lang="en-US" altLang="zh-CN" dirty="0" err="1" smtClean="0"/>
              <a:t>VotingClassifier</a:t>
            </a:r>
            <a:r>
              <a:rPr lang="zh-CN" altLang="en-US" dirty="0" smtClean="0"/>
              <a:t>分类器就支持用异质的基学习器。</a:t>
            </a:r>
            <a:endParaRPr lang="en-US" altLang="zh-CN" dirty="0" smtClean="0"/>
          </a:p>
          <a:p>
            <a:pPr lvl="2"/>
            <a:r>
              <a:rPr lang="en-US" altLang="zh-CN" dirty="0" smtClean="0"/>
              <a:t>Stacking</a:t>
            </a:r>
            <a:r>
              <a:rPr lang="zh-CN" altLang="en-US" dirty="0" smtClean="0"/>
              <a:t>集成学习支持异质基学习器的（</a:t>
            </a:r>
            <a:r>
              <a:rPr lang="en-US" altLang="zh-CN" dirty="0" err="1" smtClean="0"/>
              <a:t>sklearn</a:t>
            </a:r>
            <a:r>
              <a:rPr lang="zh-CN" altLang="en-US" dirty="0" smtClean="0"/>
              <a:t>的</a:t>
            </a:r>
            <a:r>
              <a:rPr lang="en-US" dirty="0" err="1" smtClean="0"/>
              <a:t>mlxtend</a:t>
            </a:r>
            <a:r>
              <a:rPr lang="zh-CN" altLang="en-US" dirty="0" smtClean="0"/>
              <a:t>支持</a:t>
            </a:r>
            <a:r>
              <a:rPr lang="en-US" altLang="zh-CN" dirty="0" smtClean="0"/>
              <a:t>stacking</a:t>
            </a:r>
            <a:r>
              <a:rPr lang="zh-CN" altLang="en-US" dirty="0" smtClean="0"/>
              <a:t>分类和回归）。</a:t>
            </a:r>
            <a:endParaRPr lang="en-US" altLang="zh-CN" dirty="0" smtClean="0"/>
          </a:p>
          <a:p>
            <a:pPr lvl="1"/>
            <a:r>
              <a:rPr lang="zh-CN" altLang="en-US" dirty="0"/>
              <a:t>第二</a:t>
            </a:r>
            <a:r>
              <a:rPr lang="zh-CN" altLang="en-US" dirty="0" smtClean="0"/>
              <a:t>种是</a:t>
            </a:r>
            <a:r>
              <a:rPr lang="zh-CN" altLang="en-US" dirty="0"/>
              <a:t>所有的基学习器都是一个种类的（同质的）。</a:t>
            </a:r>
            <a:endParaRPr lang="en-US" altLang="zh-CN" dirty="0"/>
          </a:p>
          <a:p>
            <a:pPr lvl="2"/>
            <a:r>
              <a:rPr lang="zh-CN" altLang="en-US" dirty="0"/>
              <a:t>比如随机森</a:t>
            </a:r>
            <a:r>
              <a:rPr lang="zh-CN" altLang="en-US" dirty="0" smtClean="0"/>
              <a:t>林就</a:t>
            </a:r>
            <a:r>
              <a:rPr lang="zh-CN" altLang="en-US" dirty="0"/>
              <a:t>是由多个决策树基学习器组成</a:t>
            </a:r>
            <a:r>
              <a:rPr lang="zh-CN" altLang="en-US" dirty="0" smtClean="0"/>
              <a:t>。</a:t>
            </a:r>
            <a:r>
              <a:rPr lang="en-US" altLang="zh-CN" dirty="0" err="1" smtClean="0"/>
              <a:t>Sparkml</a:t>
            </a:r>
            <a:r>
              <a:rPr lang="zh-CN" altLang="en-US" dirty="0"/>
              <a:t>当前只是支持同质基学习器的集成学习，</a:t>
            </a:r>
            <a:r>
              <a:rPr lang="en-US" altLang="zh-CN" dirty="0" err="1"/>
              <a:t>sklearn</a:t>
            </a:r>
            <a:r>
              <a:rPr lang="zh-CN" altLang="en-US" dirty="0"/>
              <a:t>则同质和异质都支持。</a:t>
            </a:r>
            <a:endParaRPr lang="en-US" altLang="zh-CN" dirty="0"/>
          </a:p>
          <a:p>
            <a:pPr lvl="2"/>
            <a:r>
              <a:rPr lang="zh-CN" altLang="en-US" b="1" dirty="0"/>
              <a:t>当前同质基学习器使用比较常见</a:t>
            </a:r>
            <a:r>
              <a:rPr lang="zh-CN" altLang="en-US" dirty="0"/>
              <a:t>，按照基学习器之间是否存在依赖关系可以分为： </a:t>
            </a:r>
            <a:endParaRPr lang="en-US" altLang="zh-CN" dirty="0"/>
          </a:p>
          <a:p>
            <a:pPr lvl="3"/>
            <a:r>
              <a:rPr lang="zh-CN" altLang="en-US" dirty="0" smtClean="0"/>
              <a:t>基</a:t>
            </a:r>
            <a:r>
              <a:rPr lang="zh-CN" altLang="en-US" dirty="0"/>
              <a:t>学习器之间存在强依赖关系</a:t>
            </a:r>
            <a:r>
              <a:rPr lang="zh-CN" altLang="en-US" dirty="0" smtClean="0"/>
              <a:t>，</a:t>
            </a:r>
            <a:r>
              <a:rPr lang="zh-CN" altLang="en-US" dirty="0"/>
              <a:t>多个</a:t>
            </a:r>
            <a:r>
              <a:rPr lang="zh-CN" altLang="en-US" dirty="0" smtClean="0"/>
              <a:t>基</a:t>
            </a:r>
            <a:r>
              <a:rPr lang="zh-CN" altLang="en-US" dirty="0"/>
              <a:t>学习器基本都需要串行生成</a:t>
            </a:r>
            <a:r>
              <a:rPr lang="zh-CN" altLang="en-US" dirty="0" smtClean="0"/>
              <a:t>，</a:t>
            </a:r>
            <a:r>
              <a:rPr lang="zh-CN" altLang="en-US" dirty="0"/>
              <a:t>比如</a:t>
            </a:r>
            <a:r>
              <a:rPr lang="en-US" altLang="zh-CN" dirty="0" smtClean="0"/>
              <a:t>boosting</a:t>
            </a:r>
            <a:r>
              <a:rPr lang="zh-CN" altLang="en-US" dirty="0"/>
              <a:t>系</a:t>
            </a:r>
            <a:r>
              <a:rPr lang="zh-CN" altLang="en-US" dirty="0" smtClean="0"/>
              <a:t>列</a:t>
            </a:r>
            <a:endParaRPr lang="en-US" altLang="zh-CN" dirty="0"/>
          </a:p>
          <a:p>
            <a:pPr lvl="3"/>
            <a:r>
              <a:rPr lang="zh-CN" altLang="en-US" dirty="0" smtClean="0"/>
              <a:t>基</a:t>
            </a:r>
            <a:r>
              <a:rPr lang="zh-CN" altLang="en-US" dirty="0"/>
              <a:t>学习器之间不存在强依赖关系</a:t>
            </a:r>
            <a:r>
              <a:rPr lang="zh-CN" altLang="en-US" dirty="0" smtClean="0"/>
              <a:t>，</a:t>
            </a:r>
            <a:r>
              <a:rPr lang="zh-CN" altLang="en-US" dirty="0"/>
              <a:t>多个</a:t>
            </a:r>
            <a:r>
              <a:rPr lang="zh-CN" altLang="en-US" dirty="0" smtClean="0"/>
              <a:t>基</a:t>
            </a:r>
            <a:r>
              <a:rPr lang="zh-CN" altLang="en-US" dirty="0"/>
              <a:t>学习器可以并行生成</a:t>
            </a:r>
            <a:r>
              <a:rPr lang="zh-CN" altLang="en-US" dirty="0" smtClean="0"/>
              <a:t>，</a:t>
            </a:r>
            <a:r>
              <a:rPr lang="zh-CN" altLang="en-US" dirty="0"/>
              <a:t>比如</a:t>
            </a:r>
            <a:r>
              <a:rPr lang="en-US" altLang="zh-CN" dirty="0" smtClean="0"/>
              <a:t>bagging</a:t>
            </a:r>
            <a:r>
              <a:rPr lang="zh-CN" altLang="en-US" dirty="0"/>
              <a:t>系</a:t>
            </a:r>
            <a:r>
              <a:rPr lang="zh-CN" altLang="en-US" dirty="0" smtClean="0"/>
              <a:t>列。</a:t>
            </a:r>
            <a:endParaRPr lang="en-US" altLang="zh-CN" dirty="0" smtClean="0"/>
          </a:p>
          <a:p>
            <a:pPr lvl="1"/>
            <a:endParaRPr lang="en-US" dirty="0"/>
          </a:p>
        </p:txBody>
      </p:sp>
    </p:spTree>
    <p:extLst>
      <p:ext uri="{BB962C8B-B14F-4D97-AF65-F5344CB8AC3E}">
        <p14:creationId xmlns:p14="http://schemas.microsoft.com/office/powerpoint/2010/main" val="171864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31446"/>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727200"/>
            <a:ext cx="10515600" cy="4470400"/>
          </a:xfrm>
        </p:spPr>
        <p:txBody>
          <a:bodyPr>
            <a:normAutofit/>
          </a:bodyPr>
          <a:lstStyle/>
          <a:p>
            <a:r>
              <a:rPr lang="zh-CN" altLang="en-US" dirty="0"/>
              <a:t>如果可训练数据很多，如何确定模型训练集样本数量？</a:t>
            </a:r>
            <a:endParaRPr lang="en-US" altLang="zh-CN" dirty="0"/>
          </a:p>
          <a:p>
            <a:pPr lvl="1"/>
            <a:r>
              <a:rPr lang="zh-CN" altLang="en-US" b="1" dirty="0"/>
              <a:t>渐进采样</a:t>
            </a:r>
            <a:r>
              <a:rPr lang="zh-CN" altLang="en-US" dirty="0"/>
              <a:t>（</a:t>
            </a:r>
            <a:r>
              <a:rPr lang="zh-CN" altLang="en-US" dirty="0">
                <a:solidFill>
                  <a:srgbClr val="FF0000"/>
                </a:solidFill>
              </a:rPr>
              <a:t>训练时间与模型质量的权衡</a:t>
            </a:r>
            <a:r>
              <a:rPr lang="zh-CN" altLang="en-US" dirty="0"/>
              <a:t>）</a:t>
            </a:r>
            <a:r>
              <a:rPr lang="zh-CN" altLang="en-US" dirty="0" smtClean="0"/>
              <a:t>：</a:t>
            </a:r>
            <a:endParaRPr lang="en-US" altLang="zh-CN" dirty="0" smtClean="0"/>
          </a:p>
          <a:p>
            <a:pPr lvl="2"/>
            <a:r>
              <a:rPr lang="zh-CN" altLang="en-US" dirty="0" smtClean="0"/>
              <a:t>逐</a:t>
            </a:r>
            <a:r>
              <a:rPr lang="zh-CN" altLang="en-US" dirty="0"/>
              <a:t>步增加采样规模来训练，然后比较评价指标的差值是否低于某个预设的</a:t>
            </a:r>
            <a:r>
              <a:rPr lang="zh-CN" altLang="en-US" dirty="0" smtClean="0"/>
              <a:t>值。</a:t>
            </a:r>
            <a:endParaRPr lang="en-US" altLang="zh-CN" dirty="0" smtClean="0"/>
          </a:p>
          <a:p>
            <a:pPr lvl="2"/>
            <a:r>
              <a:rPr lang="zh-CN" altLang="en-US" b="1" dirty="0"/>
              <a:t>但</a:t>
            </a:r>
            <a:r>
              <a:rPr lang="zh-CN" altLang="en-US" b="1" dirty="0" smtClean="0"/>
              <a:t>是即使连续增加采样规模，评价指标几乎不变，也不能说之后增加采样评价指标就不会更好</a:t>
            </a:r>
            <a:r>
              <a:rPr lang="zh-CN" altLang="en-US" dirty="0" smtClean="0"/>
              <a:t>。</a:t>
            </a:r>
            <a:endParaRPr lang="en-US" altLang="zh-CN" dirty="0" smtClean="0"/>
          </a:p>
          <a:p>
            <a:pPr lvl="2"/>
            <a:r>
              <a:rPr lang="zh-CN" altLang="en-US" dirty="0"/>
              <a:t>如</a:t>
            </a:r>
            <a:r>
              <a:rPr lang="zh-CN" altLang="en-US" dirty="0" smtClean="0"/>
              <a:t>果数据集是与业务</a:t>
            </a:r>
            <a:r>
              <a:rPr lang="zh-CN" altLang="en-US" b="1" dirty="0" smtClean="0"/>
              <a:t>时间相关的</a:t>
            </a:r>
            <a:r>
              <a:rPr lang="zh-CN" altLang="en-US" dirty="0" smtClean="0"/>
              <a:t>，那么用增量训练或者用滑动时间窗口来全量训练可能效果更好。</a:t>
            </a:r>
            <a:endParaRPr lang="en-US" altLang="zh-CN" dirty="0"/>
          </a:p>
          <a:p>
            <a:pPr lvl="1"/>
            <a:r>
              <a:rPr lang="zh-CN" altLang="en-US" dirty="0"/>
              <a:t>线性模型中可学到的特征权重数量，与训练数据的数量大体成正比。</a:t>
            </a:r>
            <a:endParaRPr lang="en-US" altLang="zh-CN" dirty="0"/>
          </a:p>
          <a:p>
            <a:pPr lvl="1"/>
            <a:r>
              <a:rPr lang="zh-CN" altLang="en-US" b="1" dirty="0"/>
              <a:t>如果给某类样本</a:t>
            </a:r>
            <a:r>
              <a:rPr lang="en-US" altLang="zh-CN" b="1" dirty="0"/>
              <a:t>30%</a:t>
            </a:r>
            <a:r>
              <a:rPr lang="zh-CN" altLang="en-US" b="1" dirty="0"/>
              <a:t>的采样权重，那么在训练时就给它</a:t>
            </a:r>
            <a:r>
              <a:rPr lang="en-US" altLang="zh-CN" b="1" dirty="0"/>
              <a:t>10/3</a:t>
            </a:r>
            <a:r>
              <a:rPr lang="zh-CN" altLang="en-US" b="1" dirty="0" smtClean="0"/>
              <a:t>的</a:t>
            </a:r>
            <a:r>
              <a:rPr lang="zh-CN" altLang="en-US" b="1" dirty="0"/>
              <a:t>类别</a:t>
            </a:r>
            <a:r>
              <a:rPr lang="zh-CN" altLang="en-US" b="1" dirty="0" smtClean="0"/>
              <a:t>权</a:t>
            </a:r>
            <a:r>
              <a:rPr lang="zh-CN" altLang="en-US" b="1" dirty="0"/>
              <a:t>重</a:t>
            </a:r>
            <a:r>
              <a:rPr lang="zh-CN" altLang="en-US" dirty="0" smtClean="0"/>
              <a:t>。</a:t>
            </a:r>
            <a:endParaRPr lang="en-US" altLang="zh-CN" dirty="0" smtClean="0"/>
          </a:p>
          <a:p>
            <a:pPr lvl="2"/>
            <a:r>
              <a:rPr lang="zh-CN" altLang="en-US" dirty="0" smtClean="0"/>
              <a:t>它其实就是用来处理类别不均衡的一种方法。</a:t>
            </a:r>
            <a:endParaRPr lang="en-US" altLang="zh-CN" dirty="0" smtClean="0"/>
          </a:p>
        </p:txBody>
      </p:sp>
    </p:spTree>
    <p:extLst>
      <p:ext uri="{BB962C8B-B14F-4D97-AF65-F5344CB8AC3E}">
        <p14:creationId xmlns:p14="http://schemas.microsoft.com/office/powerpoint/2010/main" val="46553781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2733"/>
          </a:xfrm>
        </p:spPr>
        <p:txBody>
          <a:bodyPr/>
          <a:lstStyle/>
          <a:p>
            <a:r>
              <a:rPr lang="zh-CN" altLang="en-US" dirty="0" smtClean="0"/>
              <a:t>集成学习的几种方式</a:t>
            </a:r>
            <a:endParaRPr lang="en-US" dirty="0"/>
          </a:p>
        </p:txBody>
      </p:sp>
      <p:sp>
        <p:nvSpPr>
          <p:cNvPr id="3" name="Content Placeholder 2"/>
          <p:cNvSpPr>
            <a:spLocks noGrp="1"/>
          </p:cNvSpPr>
          <p:nvPr>
            <p:ph idx="1"/>
          </p:nvPr>
        </p:nvSpPr>
        <p:spPr>
          <a:xfrm>
            <a:off x="838200" y="1474839"/>
            <a:ext cx="10515600" cy="5208594"/>
          </a:xfrm>
        </p:spPr>
        <p:txBody>
          <a:bodyPr/>
          <a:lstStyle/>
          <a:p>
            <a:r>
              <a:rPr lang="en-US" altLang="zh-CN" dirty="0" smtClean="0"/>
              <a:t>Bagging</a:t>
            </a:r>
            <a:r>
              <a:rPr lang="zh-CN" altLang="en-US" dirty="0" smtClean="0"/>
              <a:t>：</a:t>
            </a:r>
            <a:endParaRPr lang="en-US" altLang="zh-CN" dirty="0" smtClean="0"/>
          </a:p>
          <a:p>
            <a:pPr lvl="1"/>
            <a:r>
              <a:rPr lang="en-US" altLang="zh-CN" dirty="0"/>
              <a:t>bagging </a:t>
            </a:r>
            <a:r>
              <a:rPr lang="zh-CN" altLang="en-US" dirty="0"/>
              <a:t>方法会在原始训练集的随机子集上构建一</a:t>
            </a:r>
            <a:r>
              <a:rPr lang="zh-CN" altLang="en-US" dirty="0" smtClean="0"/>
              <a:t>类</a:t>
            </a:r>
            <a:r>
              <a:rPr lang="zh-CN" altLang="en-US" dirty="0"/>
              <a:t>基学习器</a:t>
            </a:r>
            <a:r>
              <a:rPr lang="zh-CN" altLang="en-US" dirty="0" smtClean="0"/>
              <a:t>的</a:t>
            </a:r>
            <a:r>
              <a:rPr lang="zh-CN" altLang="en-US" dirty="0"/>
              <a:t>多个实例，然后把这</a:t>
            </a:r>
            <a:r>
              <a:rPr lang="zh-CN" altLang="en-US" dirty="0" smtClean="0"/>
              <a:t>些</a:t>
            </a:r>
            <a:r>
              <a:rPr lang="zh-CN" altLang="en-US" dirty="0"/>
              <a:t>基学习器</a:t>
            </a:r>
            <a:r>
              <a:rPr lang="zh-CN" altLang="en-US" dirty="0" smtClean="0"/>
              <a:t>的</a:t>
            </a:r>
            <a:r>
              <a:rPr lang="zh-CN" altLang="en-US" dirty="0"/>
              <a:t>预测结果结合起来形成最终的预测结</a:t>
            </a:r>
            <a:r>
              <a:rPr lang="zh-CN" altLang="en-US" dirty="0" smtClean="0"/>
              <a:t>果。</a:t>
            </a:r>
            <a:endParaRPr lang="en-US" altLang="zh-CN" dirty="0" smtClean="0"/>
          </a:p>
          <a:p>
            <a:pPr lvl="1"/>
            <a:r>
              <a:rPr lang="en-US" altLang="zh-CN" b="1" dirty="0"/>
              <a:t>bagging </a:t>
            </a:r>
            <a:r>
              <a:rPr lang="zh-CN" altLang="en-US" b="1" dirty="0"/>
              <a:t>方法</a:t>
            </a:r>
            <a:r>
              <a:rPr lang="zh-CN" altLang="en-US" b="1" dirty="0" smtClean="0"/>
              <a:t>有很</a:t>
            </a:r>
            <a:r>
              <a:rPr lang="zh-CN" altLang="en-US" b="1" dirty="0"/>
              <a:t>多种，其主要区别在于随机抽取训练子集的方法不同</a:t>
            </a:r>
            <a:r>
              <a:rPr lang="zh-CN" altLang="en-US" dirty="0" smtClean="0"/>
              <a:t>：</a:t>
            </a:r>
            <a:endParaRPr lang="en-US" altLang="zh-CN" dirty="0" smtClean="0"/>
          </a:p>
          <a:p>
            <a:pPr lvl="2"/>
            <a:r>
              <a:rPr lang="zh-CN" altLang="en-US" dirty="0"/>
              <a:t>抽</a:t>
            </a:r>
            <a:r>
              <a:rPr lang="zh-CN" altLang="en-US" dirty="0" smtClean="0"/>
              <a:t>取的</a:t>
            </a:r>
            <a:r>
              <a:rPr lang="zh-CN" altLang="en-US" dirty="0"/>
              <a:t>随机子</a:t>
            </a:r>
            <a:r>
              <a:rPr lang="zh-CN" altLang="en-US" dirty="0" smtClean="0"/>
              <a:t>集</a:t>
            </a:r>
            <a:r>
              <a:rPr lang="zh-CN" altLang="en-US" dirty="0"/>
              <a:t>可</a:t>
            </a:r>
            <a:r>
              <a:rPr lang="zh-CN" altLang="en-US" dirty="0" smtClean="0"/>
              <a:t>以是样本实例的</a:t>
            </a:r>
            <a:r>
              <a:rPr lang="zh-CN" altLang="en-US" dirty="0"/>
              <a:t>随机子</a:t>
            </a:r>
            <a:r>
              <a:rPr lang="zh-CN" altLang="en-US" dirty="0" smtClean="0"/>
              <a:t>集；也可以是有放回抽样同等规模的子集；也可以是样本特征的随机子集；或者是这些抽样方法的组合。</a:t>
            </a:r>
            <a:endParaRPr lang="en-US" altLang="zh-CN" dirty="0" smtClean="0"/>
          </a:p>
          <a:p>
            <a:pPr lvl="1"/>
            <a:r>
              <a:rPr lang="en-US" altLang="zh-CN" dirty="0" smtClean="0"/>
              <a:t>Bagging</a:t>
            </a:r>
            <a:r>
              <a:rPr lang="zh-CN" altLang="en-US" dirty="0" smtClean="0"/>
              <a:t>的典型代表是随机森林算法</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298" y="4073235"/>
            <a:ext cx="9303908" cy="2432495"/>
          </a:xfrm>
          <a:prstGeom prst="rect">
            <a:avLst/>
          </a:prstGeom>
        </p:spPr>
      </p:pic>
    </p:spTree>
    <p:extLst>
      <p:ext uri="{BB962C8B-B14F-4D97-AF65-F5344CB8AC3E}">
        <p14:creationId xmlns:p14="http://schemas.microsoft.com/office/powerpoint/2010/main" val="209820307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8900"/>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334125"/>
            <a:ext cx="10515600" cy="5317398"/>
          </a:xfrm>
        </p:spPr>
        <p:txBody>
          <a:bodyPr/>
          <a:lstStyle/>
          <a:p>
            <a:r>
              <a:rPr lang="en-US" altLang="zh-CN" dirty="0" smtClean="0"/>
              <a:t>Boosting</a:t>
            </a:r>
            <a:r>
              <a:rPr lang="zh-CN" altLang="en-US" dirty="0" smtClean="0"/>
              <a:t>：</a:t>
            </a:r>
            <a:endParaRPr lang="en-US" altLang="zh-CN" dirty="0" smtClean="0"/>
          </a:p>
          <a:p>
            <a:pPr lvl="1"/>
            <a:r>
              <a:rPr lang="en-US" altLang="zh-CN" dirty="0" smtClean="0"/>
              <a:t>Boosting</a:t>
            </a:r>
            <a:r>
              <a:rPr lang="zh-CN" altLang="en-US" dirty="0" smtClean="0"/>
              <a:t>方法通</a:t>
            </a:r>
            <a:r>
              <a:rPr lang="zh-CN" altLang="en-US" dirty="0"/>
              <a:t>过迭代地训练一系列</a:t>
            </a:r>
            <a:r>
              <a:rPr lang="zh-CN" altLang="en-US" dirty="0" smtClean="0"/>
              <a:t>的</a:t>
            </a:r>
            <a:r>
              <a:rPr lang="zh-CN" altLang="en-US" dirty="0"/>
              <a:t>基学习</a:t>
            </a:r>
            <a:r>
              <a:rPr lang="zh-CN" altLang="en-US" dirty="0" smtClean="0"/>
              <a:t>器（迭代的次数就是需要用到的同质基学习器的个数），</a:t>
            </a:r>
            <a:r>
              <a:rPr lang="zh-CN" altLang="en-US" dirty="0"/>
              <a:t>每</a:t>
            </a:r>
            <a:r>
              <a:rPr lang="zh-CN" altLang="en-US" dirty="0" smtClean="0"/>
              <a:t>个</a:t>
            </a:r>
            <a:r>
              <a:rPr lang="zh-CN" altLang="en-US" dirty="0"/>
              <a:t>基学习器</a:t>
            </a:r>
            <a:r>
              <a:rPr lang="zh-CN" altLang="en-US" dirty="0" smtClean="0"/>
              <a:t>采</a:t>
            </a:r>
            <a:r>
              <a:rPr lang="zh-CN" altLang="en-US" dirty="0"/>
              <a:t>用的样</a:t>
            </a:r>
            <a:r>
              <a:rPr lang="zh-CN" altLang="en-US" dirty="0" smtClean="0"/>
              <a:t>本都</a:t>
            </a:r>
            <a:r>
              <a:rPr lang="zh-CN" altLang="en-US" dirty="0"/>
              <a:t>和上一轮的学习结果有</a:t>
            </a:r>
            <a:r>
              <a:rPr lang="zh-CN" altLang="en-US" dirty="0" smtClean="0"/>
              <a:t>关，所以需要串行执行。</a:t>
            </a:r>
            <a:endParaRPr lang="en-US" altLang="zh-CN" dirty="0" smtClean="0"/>
          </a:p>
          <a:p>
            <a:pPr lvl="2"/>
            <a:r>
              <a:rPr lang="zh-CN" altLang="en-US" dirty="0"/>
              <a:t>比如提高那些被前一轮弱分类器错误分类样本的权值，而降低那些被正确分类样本的权</a:t>
            </a:r>
            <a:r>
              <a:rPr lang="zh-CN" altLang="en-US" dirty="0" smtClean="0"/>
              <a:t>值</a:t>
            </a:r>
            <a:r>
              <a:rPr lang="en-US" altLang="zh-CN" dirty="0" smtClean="0"/>
              <a:t>------</a:t>
            </a:r>
            <a:r>
              <a:rPr lang="en-US" altLang="zh-CN" dirty="0" err="1" smtClean="0"/>
              <a:t>Adaboost</a:t>
            </a:r>
            <a:r>
              <a:rPr lang="zh-CN" altLang="en-US" dirty="0" smtClean="0"/>
              <a:t>模型的思路。</a:t>
            </a:r>
            <a:endParaRPr lang="en-US" altLang="zh-CN" dirty="0" smtClean="0"/>
          </a:p>
          <a:p>
            <a:pPr lvl="1"/>
            <a:r>
              <a:rPr lang="en-US" altLang="zh-CN" dirty="0" smtClean="0"/>
              <a:t>Boosting</a:t>
            </a:r>
            <a:r>
              <a:rPr lang="zh-CN" altLang="en-US" dirty="0" smtClean="0"/>
              <a:t>的典型代表是</a:t>
            </a:r>
            <a:r>
              <a:rPr lang="en-US" altLang="zh-CN" dirty="0" err="1" smtClean="0"/>
              <a:t>Adaboost</a:t>
            </a:r>
            <a:r>
              <a:rPr lang="zh-CN" altLang="en-US" dirty="0" smtClean="0"/>
              <a:t>，</a:t>
            </a:r>
            <a:r>
              <a:rPr lang="en-US" altLang="zh-CN" dirty="0" smtClean="0"/>
              <a:t>GBDT</a:t>
            </a:r>
            <a:r>
              <a:rPr lang="zh-CN" altLang="en-US" dirty="0" smtClean="0"/>
              <a:t>和</a:t>
            </a:r>
            <a:r>
              <a:rPr lang="en-US" altLang="zh-CN" dirty="0" err="1" smtClean="0"/>
              <a:t>XGBoost</a:t>
            </a:r>
            <a:r>
              <a:rPr lang="zh-CN" altLang="en-US" dirty="0" smtClean="0"/>
              <a:t>模</a:t>
            </a:r>
            <a:r>
              <a:rPr lang="zh-CN" altLang="en-US" dirty="0"/>
              <a:t>型</a:t>
            </a:r>
            <a:r>
              <a:rPr lang="zh-CN" altLang="en-US" dirty="0" smtClean="0"/>
              <a:t>。</a:t>
            </a:r>
            <a:endParaRPr lang="en-US" altLang="zh-C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732" y="3950124"/>
            <a:ext cx="8919147" cy="2701399"/>
          </a:xfrm>
          <a:prstGeom prst="rect">
            <a:avLst/>
          </a:prstGeom>
        </p:spPr>
      </p:pic>
    </p:spTree>
    <p:extLst>
      <p:ext uri="{BB962C8B-B14F-4D97-AF65-F5344CB8AC3E}">
        <p14:creationId xmlns:p14="http://schemas.microsoft.com/office/powerpoint/2010/main" val="250546155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243"/>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386348"/>
            <a:ext cx="10515600" cy="5117691"/>
          </a:xfrm>
        </p:spPr>
        <p:txBody>
          <a:bodyPr/>
          <a:lstStyle/>
          <a:p>
            <a:r>
              <a:rPr lang="en-US" altLang="zh-CN" dirty="0" smtClean="0"/>
              <a:t>Stacking</a:t>
            </a:r>
            <a:r>
              <a:rPr lang="zh-CN" altLang="en-US" dirty="0" smtClean="0"/>
              <a:t>：</a:t>
            </a:r>
            <a:endParaRPr lang="en-US" altLang="zh-CN" dirty="0" smtClean="0"/>
          </a:p>
          <a:p>
            <a:pPr lvl="1"/>
            <a:r>
              <a:rPr lang="zh-CN" altLang="en-US" dirty="0"/>
              <a:t>训练过</a:t>
            </a:r>
            <a:r>
              <a:rPr lang="zh-CN" altLang="en-US" dirty="0" smtClean="0"/>
              <a:t>程：</a:t>
            </a:r>
            <a:endParaRPr lang="en-US" altLang="zh-CN" dirty="0" smtClean="0"/>
          </a:p>
          <a:p>
            <a:pPr lvl="2"/>
            <a:r>
              <a:rPr lang="zh-CN" altLang="en-US" dirty="0" smtClean="0"/>
              <a:t>首先用训练集并行训练所有的基</a:t>
            </a:r>
            <a:r>
              <a:rPr lang="zh-CN" altLang="en-US" dirty="0"/>
              <a:t>学习器</a:t>
            </a:r>
            <a:r>
              <a:rPr lang="zh-CN" altLang="en-US" dirty="0" smtClean="0"/>
              <a:t>。</a:t>
            </a:r>
            <a:endParaRPr lang="en-US" altLang="zh-CN" dirty="0" smtClean="0"/>
          </a:p>
          <a:p>
            <a:pPr lvl="2"/>
            <a:r>
              <a:rPr lang="zh-CN" altLang="en-US" dirty="0" smtClean="0"/>
              <a:t>然后</a:t>
            </a:r>
            <a:r>
              <a:rPr lang="zh-CN" altLang="en-US" b="1" dirty="0" smtClean="0"/>
              <a:t>将</a:t>
            </a:r>
            <a:r>
              <a:rPr lang="zh-CN" altLang="en-US" b="1" dirty="0"/>
              <a:t>训练好的所有</a:t>
            </a:r>
            <a:r>
              <a:rPr lang="zh-CN" altLang="en-US" b="1" dirty="0" smtClean="0"/>
              <a:t>基</a:t>
            </a:r>
            <a:r>
              <a:rPr lang="zh-CN" altLang="en-US" b="1" dirty="0"/>
              <a:t>学习器</a:t>
            </a:r>
            <a:r>
              <a:rPr lang="zh-CN" altLang="en-US" b="1" dirty="0" smtClean="0"/>
              <a:t>对</a:t>
            </a:r>
            <a:r>
              <a:rPr lang="zh-CN" altLang="en-US" b="1" dirty="0"/>
              <a:t>训</a:t>
            </a:r>
            <a:r>
              <a:rPr lang="zh-CN" altLang="en-US" b="1" dirty="0" smtClean="0"/>
              <a:t>练集进</a:t>
            </a:r>
            <a:r>
              <a:rPr lang="zh-CN" altLang="en-US" b="1" dirty="0"/>
              <a:t>行预测</a:t>
            </a:r>
            <a:r>
              <a:rPr lang="zh-CN" altLang="en-US" dirty="0"/>
              <a:t>，第</a:t>
            </a:r>
            <a:r>
              <a:rPr lang="en-US" altLang="zh-CN" dirty="0"/>
              <a:t>j</a:t>
            </a:r>
            <a:r>
              <a:rPr lang="zh-CN" altLang="en-US" dirty="0"/>
              <a:t>个</a:t>
            </a:r>
            <a:r>
              <a:rPr lang="zh-CN" altLang="en-US" dirty="0" smtClean="0"/>
              <a:t>基</a:t>
            </a:r>
            <a:r>
              <a:rPr lang="zh-CN" altLang="en-US" dirty="0"/>
              <a:t>学习器</a:t>
            </a:r>
            <a:r>
              <a:rPr lang="zh-CN" altLang="en-US" dirty="0" smtClean="0"/>
              <a:t>对</a:t>
            </a:r>
            <a:r>
              <a:rPr lang="zh-CN" altLang="en-US" dirty="0"/>
              <a:t>第</a:t>
            </a:r>
            <a:r>
              <a:rPr lang="en-US" altLang="zh-CN" dirty="0" err="1"/>
              <a:t>i</a:t>
            </a:r>
            <a:r>
              <a:rPr lang="zh-CN" altLang="en-US" dirty="0"/>
              <a:t>个训练样本的预测值将作为新的训练集中第</a:t>
            </a:r>
            <a:r>
              <a:rPr lang="en-US" altLang="zh-CN" dirty="0" err="1"/>
              <a:t>i</a:t>
            </a:r>
            <a:r>
              <a:rPr lang="zh-CN" altLang="en-US" dirty="0"/>
              <a:t>个样本的第</a:t>
            </a:r>
            <a:r>
              <a:rPr lang="en-US" altLang="zh-CN" dirty="0"/>
              <a:t>j</a:t>
            </a:r>
            <a:r>
              <a:rPr lang="zh-CN" altLang="en-US" dirty="0"/>
              <a:t>个特征值，最后基于新的训练</a:t>
            </a:r>
            <a:r>
              <a:rPr lang="zh-CN" altLang="en-US" dirty="0" smtClean="0"/>
              <a:t>集用次级学习器或者元学习器进</a:t>
            </a:r>
            <a:r>
              <a:rPr lang="zh-CN" altLang="en-US" dirty="0"/>
              <a:t>行训练</a:t>
            </a:r>
            <a:r>
              <a:rPr lang="zh-CN" altLang="en-US" dirty="0" smtClean="0"/>
              <a:t>。</a:t>
            </a:r>
            <a:endParaRPr lang="en-US" altLang="zh-CN" dirty="0" smtClean="0"/>
          </a:p>
          <a:p>
            <a:pPr lvl="1"/>
            <a:r>
              <a:rPr lang="zh-CN" altLang="en-US" dirty="0" smtClean="0"/>
              <a:t>预测过程：</a:t>
            </a:r>
            <a:endParaRPr lang="en-US" altLang="zh-CN" dirty="0" smtClean="0"/>
          </a:p>
          <a:p>
            <a:pPr lvl="2"/>
            <a:r>
              <a:rPr lang="zh-CN" altLang="en-US" dirty="0" smtClean="0"/>
              <a:t>先</a:t>
            </a:r>
            <a:r>
              <a:rPr lang="zh-CN" altLang="en-US" dirty="0"/>
              <a:t>经过所有</a:t>
            </a:r>
            <a:r>
              <a:rPr lang="zh-CN" altLang="en-US" dirty="0" smtClean="0"/>
              <a:t>基</a:t>
            </a:r>
            <a:r>
              <a:rPr lang="zh-CN" altLang="en-US" dirty="0"/>
              <a:t>学</a:t>
            </a:r>
            <a:r>
              <a:rPr lang="zh-CN" altLang="en-US" dirty="0" smtClean="0"/>
              <a:t>习器预</a:t>
            </a:r>
            <a:r>
              <a:rPr lang="zh-CN" altLang="en-US" dirty="0"/>
              <a:t>测形成新的测</a:t>
            </a:r>
            <a:r>
              <a:rPr lang="zh-CN" altLang="en-US" dirty="0" smtClean="0"/>
              <a:t>试样本，接着用元学习器对该样本进</a:t>
            </a:r>
            <a:r>
              <a:rPr lang="zh-CN" altLang="en-US" dirty="0"/>
              <a:t>行预</a:t>
            </a:r>
            <a:r>
              <a:rPr lang="zh-CN" altLang="en-US" dirty="0" smtClean="0"/>
              <a:t>测。</a:t>
            </a:r>
            <a:endParaRPr lang="en-US" altLang="zh-CN"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917" y="4235385"/>
            <a:ext cx="9398833" cy="2445633"/>
          </a:xfrm>
          <a:prstGeom prst="rect">
            <a:avLst/>
          </a:prstGeom>
        </p:spPr>
      </p:pic>
    </p:spTree>
    <p:extLst>
      <p:ext uri="{BB962C8B-B14F-4D97-AF65-F5344CB8AC3E}">
        <p14:creationId xmlns:p14="http://schemas.microsoft.com/office/powerpoint/2010/main" val="2647863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53811"/>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18937"/>
            <a:ext cx="10515600" cy="4558025"/>
          </a:xfrm>
        </p:spPr>
        <p:txBody>
          <a:bodyPr/>
          <a:lstStyle/>
          <a:p>
            <a:r>
              <a:rPr lang="zh-CN" altLang="en-US" dirty="0" smtClean="0"/>
              <a:t>如何融合多个基学习器？</a:t>
            </a:r>
            <a:endParaRPr lang="en-US" altLang="zh-CN" dirty="0" smtClean="0"/>
          </a:p>
          <a:p>
            <a:pPr lvl="1"/>
            <a:r>
              <a:rPr lang="en-US" altLang="zh-CN" dirty="0" smtClean="0"/>
              <a:t>Stacking</a:t>
            </a:r>
            <a:r>
              <a:rPr lang="zh-CN" altLang="en-US" dirty="0" smtClean="0"/>
              <a:t>集成学习是</a:t>
            </a:r>
            <a:r>
              <a:rPr lang="zh-CN" altLang="en-US" dirty="0"/>
              <a:t>独成一</a:t>
            </a:r>
            <a:r>
              <a:rPr lang="zh-CN" altLang="en-US" dirty="0" smtClean="0"/>
              <a:t>派，因为分层潜在把融合就做了。</a:t>
            </a:r>
            <a:endParaRPr lang="en-US" altLang="zh-CN" dirty="0" smtClean="0"/>
          </a:p>
          <a:p>
            <a:pPr lvl="2"/>
            <a:r>
              <a:rPr lang="zh-CN" altLang="en-US" dirty="0" smtClean="0"/>
              <a:t>其实就是</a:t>
            </a:r>
            <a:r>
              <a:rPr lang="zh-CN" altLang="en-US" dirty="0"/>
              <a:t>用另外一个机器学</a:t>
            </a:r>
            <a:r>
              <a:rPr lang="zh-CN" altLang="en-US" dirty="0" smtClean="0"/>
              <a:t>习</a:t>
            </a:r>
            <a:r>
              <a:rPr lang="zh-CN" altLang="en-US" dirty="0"/>
              <a:t>模</a:t>
            </a:r>
            <a:r>
              <a:rPr lang="zh-CN" altLang="en-US" dirty="0" smtClean="0"/>
              <a:t>型即元学习器来将</a:t>
            </a:r>
            <a:r>
              <a:rPr lang="zh-CN" altLang="en-US" dirty="0"/>
              <a:t>多</a:t>
            </a:r>
            <a:r>
              <a:rPr lang="zh-CN" altLang="en-US" dirty="0" smtClean="0"/>
              <a:t>个基学</a:t>
            </a:r>
            <a:r>
              <a:rPr lang="zh-CN" altLang="en-US" dirty="0"/>
              <a:t>习器的结</a:t>
            </a:r>
            <a:r>
              <a:rPr lang="zh-CN" altLang="en-US" dirty="0" smtClean="0"/>
              <a:t>果做二次处理。</a:t>
            </a:r>
            <a:endParaRPr lang="en-US" dirty="0"/>
          </a:p>
          <a:p>
            <a:pPr lvl="1"/>
            <a:r>
              <a:rPr lang="en-US" altLang="zh-CN" dirty="0" smtClean="0"/>
              <a:t>Blending</a:t>
            </a:r>
            <a:r>
              <a:rPr lang="zh-CN" altLang="en-US" dirty="0" smtClean="0"/>
              <a:t>：适用于非</a:t>
            </a:r>
            <a:r>
              <a:rPr lang="en-US" altLang="zh-CN" dirty="0" smtClean="0"/>
              <a:t>stacking</a:t>
            </a:r>
            <a:r>
              <a:rPr lang="zh-CN" altLang="en-US" dirty="0" smtClean="0"/>
              <a:t>的其他集成学习方法。</a:t>
            </a:r>
            <a:endParaRPr lang="en-US" altLang="zh-CN" dirty="0" smtClean="0"/>
          </a:p>
          <a:p>
            <a:pPr lvl="2"/>
            <a:r>
              <a:rPr lang="zh-CN" altLang="en-US" dirty="0" smtClean="0"/>
              <a:t>均匀混合（</a:t>
            </a:r>
            <a:r>
              <a:rPr lang="en-US" b="1" dirty="0"/>
              <a:t>Uniform </a:t>
            </a:r>
            <a:r>
              <a:rPr lang="en-US" b="1" dirty="0" smtClean="0"/>
              <a:t>Blending</a:t>
            </a:r>
            <a:r>
              <a:rPr lang="zh-CN" altLang="en-US" dirty="0" smtClean="0"/>
              <a:t>）：</a:t>
            </a:r>
            <a:endParaRPr lang="en-US" altLang="zh-CN" dirty="0" smtClean="0"/>
          </a:p>
          <a:p>
            <a:pPr lvl="3"/>
            <a:r>
              <a:rPr lang="zh-CN" altLang="en-US" dirty="0" smtClean="0"/>
              <a:t>对于分类问题，大多数投票原则；</a:t>
            </a:r>
            <a:endParaRPr lang="en-US" altLang="zh-CN" dirty="0" smtClean="0"/>
          </a:p>
          <a:p>
            <a:pPr lvl="3"/>
            <a:r>
              <a:rPr lang="zh-CN" altLang="en-US" dirty="0" smtClean="0"/>
              <a:t>对于回归问题，取所有基学习器结果的平均值。</a:t>
            </a:r>
            <a:endParaRPr lang="en-US" altLang="zh-CN" dirty="0" smtClean="0"/>
          </a:p>
          <a:p>
            <a:pPr lvl="4"/>
            <a:r>
              <a:rPr lang="zh-CN" altLang="en-US" dirty="0"/>
              <a:t>比</a:t>
            </a:r>
            <a:r>
              <a:rPr lang="zh-CN" altLang="en-US" dirty="0" smtClean="0"/>
              <a:t>如</a:t>
            </a:r>
            <a:r>
              <a:rPr lang="en-US" altLang="zh-CN" dirty="0" smtClean="0"/>
              <a:t>bagging</a:t>
            </a:r>
            <a:r>
              <a:rPr lang="zh-CN" altLang="en-US" dirty="0" smtClean="0"/>
              <a:t>方法一般都采用均匀混合方式。</a:t>
            </a:r>
            <a:endParaRPr lang="en-US" altLang="zh-CN" dirty="0" smtClean="0"/>
          </a:p>
          <a:p>
            <a:pPr lvl="2"/>
            <a:r>
              <a:rPr lang="zh-CN" altLang="en-US" dirty="0" smtClean="0"/>
              <a:t>线性混合（</a:t>
            </a:r>
            <a:r>
              <a:rPr lang="en-US" b="1" dirty="0"/>
              <a:t>Linear </a:t>
            </a:r>
            <a:r>
              <a:rPr lang="en-US" b="1" dirty="0" smtClean="0"/>
              <a:t>Blending</a:t>
            </a:r>
            <a:r>
              <a:rPr lang="zh-CN" altLang="en-US" dirty="0" smtClean="0"/>
              <a:t>）：</a:t>
            </a:r>
            <a:endParaRPr lang="en-US" altLang="zh-CN" dirty="0" smtClean="0"/>
          </a:p>
          <a:p>
            <a:pPr lvl="3"/>
            <a:r>
              <a:rPr lang="zh-CN" altLang="en-US" dirty="0" smtClean="0"/>
              <a:t>区别于均匀混合的是每个不同的基学习器赋予不同的权重。</a:t>
            </a:r>
            <a:endParaRPr lang="en-US" altLang="zh-CN" dirty="0" smtClean="0"/>
          </a:p>
          <a:p>
            <a:pPr lvl="4"/>
            <a:r>
              <a:rPr lang="zh-CN" altLang="en-US" dirty="0"/>
              <a:t>比</a:t>
            </a:r>
            <a:r>
              <a:rPr lang="zh-CN" altLang="en-US" dirty="0" smtClean="0"/>
              <a:t>如</a:t>
            </a:r>
            <a:r>
              <a:rPr lang="en-US" altLang="zh-CN" dirty="0" smtClean="0"/>
              <a:t>boosting</a:t>
            </a:r>
            <a:r>
              <a:rPr lang="zh-CN" altLang="en-US" dirty="0" smtClean="0"/>
              <a:t>方法都采用线性混合方式。</a:t>
            </a:r>
            <a:endParaRPr lang="en-US" altLang="zh-CN" dirty="0" smtClean="0"/>
          </a:p>
        </p:txBody>
      </p:sp>
    </p:spTree>
    <p:extLst>
      <p:ext uri="{BB962C8B-B14F-4D97-AF65-F5344CB8AC3E}">
        <p14:creationId xmlns:p14="http://schemas.microsoft.com/office/powerpoint/2010/main" val="163833580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生成式模型与判别式模型</a:t>
            </a:r>
            <a:endParaRPr lang="en-US" dirty="0"/>
          </a:p>
        </p:txBody>
      </p:sp>
      <p:sp>
        <p:nvSpPr>
          <p:cNvPr id="3" name="Content Placeholder 2"/>
          <p:cNvSpPr>
            <a:spLocks noGrp="1"/>
          </p:cNvSpPr>
          <p:nvPr>
            <p:ph idx="1"/>
          </p:nvPr>
        </p:nvSpPr>
        <p:spPr>
          <a:xfrm>
            <a:off x="838200" y="1825625"/>
            <a:ext cx="10515600" cy="4815018"/>
          </a:xfrm>
        </p:spPr>
        <p:txBody>
          <a:bodyPr>
            <a:normAutofit fontScale="92500" lnSpcReduction="20000"/>
          </a:bodyPr>
          <a:lstStyle/>
          <a:p>
            <a:r>
              <a:rPr lang="zh-CN" altLang="en-US" dirty="0"/>
              <a:t>生成式模型与判别式模</a:t>
            </a:r>
            <a:r>
              <a:rPr lang="zh-CN" altLang="en-US" dirty="0" smtClean="0"/>
              <a:t>型的对比：</a:t>
            </a:r>
            <a:endParaRPr lang="en-US" altLang="zh-CN" dirty="0" smtClean="0"/>
          </a:p>
          <a:p>
            <a:pPr lvl="1"/>
            <a:r>
              <a:rPr lang="zh-CN" altLang="en-US" dirty="0" smtClean="0"/>
              <a:t>这两种模型都能做分类和回归，</a:t>
            </a:r>
            <a:r>
              <a:rPr lang="zh-CN" altLang="en-US" b="1" dirty="0" smtClean="0"/>
              <a:t>生成式模型还可以生成样本</a:t>
            </a:r>
            <a:r>
              <a:rPr lang="zh-CN" altLang="en-US" dirty="0" smtClean="0"/>
              <a:t>。</a:t>
            </a:r>
            <a:endParaRPr lang="en-US" altLang="zh-CN" dirty="0" smtClean="0"/>
          </a:p>
          <a:p>
            <a:pPr lvl="1"/>
            <a:r>
              <a:rPr lang="zh-CN" altLang="en-US" dirty="0" smtClean="0"/>
              <a:t>从统计学的观点看，</a:t>
            </a:r>
            <a:r>
              <a:rPr lang="zh-CN" altLang="en-US" b="1" dirty="0" smtClean="0"/>
              <a:t>判</a:t>
            </a:r>
            <a:r>
              <a:rPr lang="zh-CN" altLang="en-US" b="1" dirty="0"/>
              <a:t>别</a:t>
            </a:r>
            <a:r>
              <a:rPr lang="zh-CN" altLang="en-US" b="1" dirty="0" smtClean="0"/>
              <a:t>式模型是对条件概率</a:t>
            </a:r>
            <a:r>
              <a:rPr lang="en-US" altLang="zh-CN" b="1" dirty="0" smtClean="0"/>
              <a:t>P(Y|X)</a:t>
            </a:r>
            <a:r>
              <a:rPr lang="zh-CN" altLang="en-US" b="1" dirty="0" smtClean="0"/>
              <a:t>建模</a:t>
            </a:r>
            <a:r>
              <a:rPr lang="zh-CN" altLang="en-US" dirty="0" smtClean="0"/>
              <a:t>；</a:t>
            </a:r>
            <a:endParaRPr lang="en-US" altLang="zh-CN" dirty="0" smtClean="0"/>
          </a:p>
          <a:p>
            <a:pPr lvl="1"/>
            <a:r>
              <a:rPr lang="zh-CN" altLang="en-US" dirty="0" smtClean="0"/>
              <a:t>如果不从统计学的角度看，</a:t>
            </a:r>
            <a:r>
              <a:rPr lang="zh-CN" altLang="en-US" dirty="0"/>
              <a:t>判别式模型</a:t>
            </a:r>
            <a:r>
              <a:rPr lang="zh-CN" altLang="en-US" dirty="0" smtClean="0"/>
              <a:t>也可以直接对决策函数比如线性回归或者决策边界比如</a:t>
            </a:r>
            <a:r>
              <a:rPr lang="en-US" altLang="zh-CN" dirty="0" smtClean="0"/>
              <a:t>SVM</a:t>
            </a:r>
            <a:r>
              <a:rPr lang="zh-CN" altLang="en-US" dirty="0" smtClean="0"/>
              <a:t>来建模。</a:t>
            </a:r>
            <a:endParaRPr lang="en-US" altLang="zh-CN" dirty="0" smtClean="0"/>
          </a:p>
          <a:p>
            <a:pPr lvl="1"/>
            <a:r>
              <a:rPr lang="zh-CN" altLang="en-US" b="1" dirty="0"/>
              <a:t>生成</a:t>
            </a:r>
            <a:r>
              <a:rPr lang="zh-CN" altLang="en-US" b="1" dirty="0" smtClean="0"/>
              <a:t>式模型对联合概率</a:t>
            </a:r>
            <a:r>
              <a:rPr lang="en-US" altLang="zh-CN" b="1" dirty="0" smtClean="0"/>
              <a:t>P(X,Y)</a:t>
            </a:r>
            <a:r>
              <a:rPr lang="zh-CN" altLang="en-US" b="1" dirty="0" smtClean="0"/>
              <a:t>建模。</a:t>
            </a:r>
            <a:endParaRPr lang="en-US" altLang="zh-CN" dirty="0" smtClean="0"/>
          </a:p>
          <a:p>
            <a:pPr lvl="2"/>
            <a:r>
              <a:rPr lang="zh-CN" altLang="en-US" dirty="0" smtClean="0"/>
              <a:t>根据具体的实现可以得到</a:t>
            </a:r>
            <a:r>
              <a:rPr lang="en-US" altLang="zh-CN" dirty="0" smtClean="0"/>
              <a:t>P(X|Y)</a:t>
            </a:r>
            <a:r>
              <a:rPr lang="zh-CN" altLang="en-US" dirty="0" smtClean="0"/>
              <a:t>，</a:t>
            </a:r>
            <a:r>
              <a:rPr lang="en-US" altLang="zh-CN" dirty="0" smtClean="0"/>
              <a:t>P(Y|X)</a:t>
            </a:r>
            <a:r>
              <a:rPr lang="zh-CN" altLang="en-US" dirty="0" smtClean="0"/>
              <a:t>，</a:t>
            </a:r>
            <a:r>
              <a:rPr lang="en-US" altLang="zh-CN" dirty="0" smtClean="0"/>
              <a:t>P(X), P(Y)</a:t>
            </a:r>
            <a:r>
              <a:rPr lang="zh-CN" altLang="en-US" dirty="0" smtClean="0"/>
              <a:t>，而不一定需要</a:t>
            </a:r>
            <a:r>
              <a:rPr lang="en-US" altLang="zh-CN" dirty="0" smtClean="0"/>
              <a:t>P(X,Y)</a:t>
            </a:r>
            <a:r>
              <a:rPr lang="zh-CN" altLang="en-US" dirty="0" smtClean="0"/>
              <a:t>的解析解。</a:t>
            </a:r>
            <a:endParaRPr lang="en-US" altLang="zh-CN" dirty="0" smtClean="0"/>
          </a:p>
          <a:p>
            <a:pPr lvl="2"/>
            <a:r>
              <a:rPr lang="zh-CN" altLang="en-US" dirty="0"/>
              <a:t>生成</a:t>
            </a:r>
            <a:r>
              <a:rPr lang="zh-CN" altLang="en-US" dirty="0" smtClean="0"/>
              <a:t>式模型可以转化为判别式模型，但反过来不行。</a:t>
            </a:r>
            <a:endParaRPr lang="en-US" altLang="zh-CN" dirty="0" smtClean="0"/>
          </a:p>
          <a:p>
            <a:r>
              <a:rPr lang="zh-CN" altLang="en-US" dirty="0"/>
              <a:t>生成式模型优点：</a:t>
            </a:r>
            <a:endParaRPr lang="en-US" altLang="zh-CN" dirty="0"/>
          </a:p>
          <a:p>
            <a:pPr lvl="1"/>
            <a:r>
              <a:rPr lang="zh-CN" altLang="en-US" dirty="0"/>
              <a:t>训练时收</a:t>
            </a:r>
            <a:r>
              <a:rPr lang="zh-CN" altLang="en-US" dirty="0" smtClean="0"/>
              <a:t>敛比</a:t>
            </a:r>
            <a:r>
              <a:rPr lang="zh-CN" altLang="en-US" dirty="0"/>
              <a:t>较快，即当样本数量较多时，生成模型能更快地收敛于真实模型。</a:t>
            </a:r>
          </a:p>
          <a:p>
            <a:pPr lvl="1"/>
            <a:r>
              <a:rPr lang="zh-CN" altLang="en-US" dirty="0"/>
              <a:t>能够</a:t>
            </a:r>
            <a:r>
              <a:rPr lang="zh-CN" altLang="en-US" dirty="0" smtClean="0"/>
              <a:t>应对存</a:t>
            </a:r>
            <a:r>
              <a:rPr lang="zh-CN" altLang="en-US" dirty="0"/>
              <a:t>在隐变量的情况，比如</a:t>
            </a:r>
            <a:r>
              <a:rPr lang="en-US" altLang="zh-CN" dirty="0"/>
              <a:t>GMM</a:t>
            </a:r>
            <a:r>
              <a:rPr lang="zh-CN" altLang="en-US" dirty="0"/>
              <a:t>就是含有隐变量的生成方法。</a:t>
            </a:r>
            <a:endParaRPr lang="en-US" altLang="zh-CN" dirty="0"/>
          </a:p>
          <a:p>
            <a:pPr lvl="1"/>
            <a:r>
              <a:rPr lang="zh-CN" altLang="en-US" dirty="0"/>
              <a:t>能够生成新的样本。</a:t>
            </a:r>
            <a:endParaRPr lang="en-US" altLang="zh-CN" dirty="0"/>
          </a:p>
          <a:p>
            <a:r>
              <a:rPr lang="zh-CN" altLang="en-US" dirty="0" smtClean="0"/>
              <a:t>判</a:t>
            </a:r>
            <a:r>
              <a:rPr lang="zh-CN" altLang="en-US" dirty="0"/>
              <a:t>别式模型优点：</a:t>
            </a:r>
            <a:endParaRPr lang="en-US" altLang="zh-CN" dirty="0"/>
          </a:p>
          <a:p>
            <a:pPr lvl="1"/>
            <a:r>
              <a:rPr lang="zh-CN" altLang="en-US" dirty="0"/>
              <a:t>节省计算资源，并且同样的模型效果情况下，需要的样本数量也少于生成模型。</a:t>
            </a:r>
          </a:p>
          <a:p>
            <a:pPr lvl="1"/>
            <a:r>
              <a:rPr lang="zh-CN" altLang="en-US" dirty="0"/>
              <a:t>模型一般要简单一些，模型性能往往较生成模型高。</a:t>
            </a:r>
            <a:endParaRPr lang="en-US" altLang="zh-CN" dirty="0"/>
          </a:p>
          <a:p>
            <a:endParaRPr lang="en-US" dirty="0"/>
          </a:p>
        </p:txBody>
      </p:sp>
    </p:spTree>
    <p:extLst>
      <p:ext uri="{BB962C8B-B14F-4D97-AF65-F5344CB8AC3E}">
        <p14:creationId xmlns:p14="http://schemas.microsoft.com/office/powerpoint/2010/main" val="203665355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1893"/>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51709"/>
            <a:ext cx="10515600" cy="4625254"/>
          </a:xfrm>
        </p:spPr>
        <p:txBody>
          <a:bodyPr/>
          <a:lstStyle/>
          <a:p>
            <a:r>
              <a:rPr lang="zh-CN" altLang="en-US" dirty="0" smtClean="0"/>
              <a:t>分类任务时，判别式模型与生成式模型的对比：</a:t>
            </a:r>
            <a:endParaRPr lang="en-US" altLang="zh-CN" dirty="0" smtClean="0"/>
          </a:p>
          <a:p>
            <a:endParaRPr lang="en-US" dirty="0"/>
          </a:p>
        </p:txBody>
      </p:sp>
      <p:pic>
        <p:nvPicPr>
          <p:cNvPr id="5" name="Picture 4"/>
          <p:cNvPicPr>
            <a:picLocks noChangeAspect="1"/>
          </p:cNvPicPr>
          <p:nvPr/>
        </p:nvPicPr>
        <p:blipFill>
          <a:blip r:embed="rId2"/>
          <a:stretch>
            <a:fillRect/>
          </a:stretch>
        </p:blipFill>
        <p:spPr>
          <a:xfrm>
            <a:off x="838200" y="2147455"/>
            <a:ext cx="10515600" cy="4710545"/>
          </a:xfrm>
          <a:prstGeom prst="rect">
            <a:avLst/>
          </a:prstGeom>
        </p:spPr>
      </p:pic>
    </p:spTree>
    <p:extLst>
      <p:ext uri="{BB962C8B-B14F-4D97-AF65-F5344CB8AC3E}">
        <p14:creationId xmlns:p14="http://schemas.microsoft.com/office/powerpoint/2010/main" val="408149542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4" y="2526433"/>
            <a:ext cx="10515600" cy="1325563"/>
          </a:xfrm>
        </p:spPr>
        <p:txBody>
          <a:bodyPr/>
          <a:lstStyle/>
          <a:p>
            <a:r>
              <a:rPr lang="zh-CN" altLang="en-US" dirty="0"/>
              <a:t>机器学习三部曲之模型部署，预测及监控</a:t>
            </a:r>
            <a:endParaRPr lang="en-US" dirty="0"/>
          </a:p>
        </p:txBody>
      </p:sp>
    </p:spTree>
    <p:extLst>
      <p:ext uri="{BB962C8B-B14F-4D97-AF65-F5344CB8AC3E}">
        <p14:creationId xmlns:p14="http://schemas.microsoft.com/office/powerpoint/2010/main" val="116391788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3732"/>
          </a:xfrm>
        </p:spPr>
        <p:txBody>
          <a:bodyPr/>
          <a:lstStyle/>
          <a:p>
            <a:r>
              <a:rPr lang="zh-CN" altLang="en-US" dirty="0"/>
              <a:t>模</a:t>
            </a:r>
            <a:r>
              <a:rPr lang="zh-CN" altLang="en-US" dirty="0" smtClean="0"/>
              <a:t>型部署前的工程化思考</a:t>
            </a:r>
            <a:endParaRPr lang="en-US" dirty="0"/>
          </a:p>
        </p:txBody>
      </p:sp>
      <p:sp>
        <p:nvSpPr>
          <p:cNvPr id="3" name="Content Placeholder 2"/>
          <p:cNvSpPr>
            <a:spLocks noGrp="1"/>
          </p:cNvSpPr>
          <p:nvPr>
            <p:ph idx="1"/>
          </p:nvPr>
        </p:nvSpPr>
        <p:spPr>
          <a:xfrm>
            <a:off x="838200" y="1732546"/>
            <a:ext cx="10515600" cy="5125453"/>
          </a:xfrm>
        </p:spPr>
        <p:txBody>
          <a:bodyPr>
            <a:normAutofit fontScale="92500" lnSpcReduction="20000"/>
          </a:bodyPr>
          <a:lstStyle/>
          <a:p>
            <a:r>
              <a:rPr lang="zh-CN" altLang="en-US" dirty="0" smtClean="0"/>
              <a:t>模型后处理：</a:t>
            </a:r>
            <a:endParaRPr lang="en-US" altLang="zh-CN" dirty="0" smtClean="0"/>
          </a:p>
          <a:p>
            <a:pPr lvl="1"/>
            <a:r>
              <a:rPr lang="zh-CN" altLang="en-US" dirty="0" smtClean="0"/>
              <a:t>在训练完模型上线之前，可能需要所谓的模型后处理阶段，这个一般在深度学习中是必须要考虑的：</a:t>
            </a:r>
            <a:endParaRPr lang="en-US" altLang="zh-CN" dirty="0" smtClean="0"/>
          </a:p>
          <a:p>
            <a:pPr lvl="2"/>
            <a:r>
              <a:rPr lang="zh-CN" altLang="en-US" b="1" dirty="0"/>
              <a:t>根</a:t>
            </a:r>
            <a:r>
              <a:rPr lang="zh-CN" altLang="en-US" b="1" dirty="0" smtClean="0"/>
              <a:t>据模型部署的</a:t>
            </a:r>
            <a:r>
              <a:rPr lang="en-US" altLang="zh-CN" b="1" dirty="0" smtClean="0"/>
              <a:t>runtime</a:t>
            </a:r>
            <a:r>
              <a:rPr lang="zh-CN" altLang="en-US" b="1" dirty="0" smtClean="0"/>
              <a:t>环境和一些需求来决定是否需要对模型进行压缩</a:t>
            </a:r>
            <a:r>
              <a:rPr lang="zh-CN" altLang="en-US" dirty="0" smtClean="0"/>
              <a:t>（比如利用</a:t>
            </a:r>
            <a:r>
              <a:rPr lang="en-US" altLang="zh-CN" dirty="0" smtClean="0"/>
              <a:t>deep compress</a:t>
            </a:r>
            <a:r>
              <a:rPr lang="zh-CN" altLang="en-US" dirty="0" smtClean="0"/>
              <a:t>），从而在损失一点模型性能的情况下得到更小的模型。</a:t>
            </a:r>
            <a:endParaRPr lang="en-US" altLang="zh-CN" dirty="0" smtClean="0"/>
          </a:p>
          <a:p>
            <a:pPr lvl="2"/>
            <a:r>
              <a:rPr lang="zh-CN" altLang="en-US" b="1" dirty="0" smtClean="0"/>
              <a:t>考虑是否需要对模型进行基于目标</a:t>
            </a:r>
            <a:r>
              <a:rPr lang="en-US" altLang="zh-CN" b="1" dirty="0" smtClean="0"/>
              <a:t>runtime</a:t>
            </a:r>
            <a:r>
              <a:rPr lang="zh-CN" altLang="en-US" b="1" dirty="0" smtClean="0"/>
              <a:t>的编译优化</a:t>
            </a:r>
            <a:endParaRPr lang="en-US" altLang="zh-CN" b="1" dirty="0" smtClean="0"/>
          </a:p>
          <a:p>
            <a:pPr lvl="3"/>
            <a:r>
              <a:rPr lang="zh-CN" altLang="en-US" dirty="0" smtClean="0"/>
              <a:t>比如利用</a:t>
            </a:r>
            <a:r>
              <a:rPr lang="en-US" altLang="zh-CN" dirty="0" smtClean="0"/>
              <a:t>SM</a:t>
            </a:r>
            <a:r>
              <a:rPr lang="zh-CN" altLang="en-US" dirty="0" smtClean="0"/>
              <a:t>的</a:t>
            </a:r>
            <a:r>
              <a:rPr lang="en-US" altLang="zh-CN" dirty="0" smtClean="0"/>
              <a:t>Neo</a:t>
            </a:r>
            <a:r>
              <a:rPr lang="zh-CN" altLang="en-US" dirty="0" smtClean="0"/>
              <a:t>或者</a:t>
            </a:r>
            <a:r>
              <a:rPr lang="en-US" altLang="zh-CN" dirty="0" err="1" smtClean="0"/>
              <a:t>Nvidia</a:t>
            </a:r>
            <a:r>
              <a:rPr lang="en-US" altLang="zh-CN" dirty="0" smtClean="0"/>
              <a:t> </a:t>
            </a:r>
            <a:r>
              <a:rPr lang="en-US" altLang="zh-CN" dirty="0" err="1" smtClean="0"/>
              <a:t>tensorRT</a:t>
            </a:r>
            <a:r>
              <a:rPr lang="zh-CN" altLang="en-US" dirty="0" smtClean="0"/>
              <a:t>。</a:t>
            </a:r>
            <a:endParaRPr lang="en-US" altLang="zh-CN" dirty="0" smtClean="0"/>
          </a:p>
          <a:p>
            <a:r>
              <a:rPr lang="zh-CN" altLang="en-US" b="1" dirty="0" smtClean="0"/>
              <a:t>如何集成到当前的业务系统中</a:t>
            </a:r>
            <a:r>
              <a:rPr lang="zh-CN" altLang="en-US" dirty="0" smtClean="0"/>
              <a:t>：</a:t>
            </a:r>
            <a:endParaRPr lang="en-US" altLang="zh-CN" dirty="0" smtClean="0"/>
          </a:p>
          <a:p>
            <a:pPr lvl="1"/>
            <a:r>
              <a:rPr lang="zh-CN" altLang="en-US" dirty="0" smtClean="0"/>
              <a:t>是单独基于</a:t>
            </a:r>
            <a:r>
              <a:rPr lang="en-US" altLang="zh-CN" dirty="0" smtClean="0"/>
              <a:t>REST API</a:t>
            </a:r>
            <a:r>
              <a:rPr lang="zh-CN" altLang="en-US" dirty="0" smtClean="0"/>
              <a:t>做</a:t>
            </a:r>
            <a:r>
              <a:rPr lang="en-US" altLang="zh-CN" dirty="0" smtClean="0"/>
              <a:t>serving</a:t>
            </a:r>
            <a:r>
              <a:rPr lang="zh-CN" altLang="en-US" dirty="0" smtClean="0"/>
              <a:t>还是把</a:t>
            </a:r>
            <a:r>
              <a:rPr lang="en-US" altLang="zh-CN" dirty="0" smtClean="0"/>
              <a:t>inference</a:t>
            </a:r>
            <a:r>
              <a:rPr lang="zh-CN" altLang="en-US" dirty="0" smtClean="0"/>
              <a:t>代码集成到现有代码中。</a:t>
            </a:r>
            <a:endParaRPr lang="en-US" altLang="zh-CN" dirty="0" smtClean="0"/>
          </a:p>
          <a:p>
            <a:pPr lvl="1"/>
            <a:r>
              <a:rPr lang="zh-CN" altLang="en-US" dirty="0"/>
              <a:t>训</a:t>
            </a:r>
            <a:r>
              <a:rPr lang="zh-CN" altLang="en-US" dirty="0" smtClean="0"/>
              <a:t>练时生成的模型，在预测时如何识别该模型。</a:t>
            </a:r>
            <a:endParaRPr lang="en-US" altLang="zh-CN" dirty="0" smtClean="0"/>
          </a:p>
          <a:p>
            <a:pPr lvl="2"/>
            <a:r>
              <a:rPr lang="zh-CN" altLang="en-US" dirty="0"/>
              <a:t>是否</a:t>
            </a:r>
            <a:r>
              <a:rPr lang="zh-CN" altLang="en-US" dirty="0" smtClean="0"/>
              <a:t>训练和预测时使用不同的语言或者框架，</a:t>
            </a:r>
            <a:endParaRPr lang="en-US" altLang="zh-CN" dirty="0" smtClean="0"/>
          </a:p>
          <a:p>
            <a:pPr lvl="2"/>
            <a:r>
              <a:rPr lang="zh-CN" altLang="en-US" dirty="0" smtClean="0"/>
              <a:t>是否需要某种通用的模型格式比如</a:t>
            </a:r>
            <a:r>
              <a:rPr lang="en-US" altLang="zh-CN" dirty="0" smtClean="0"/>
              <a:t>ONNX</a:t>
            </a:r>
            <a:r>
              <a:rPr lang="zh-CN" altLang="en-US" dirty="0" smtClean="0"/>
              <a:t>。</a:t>
            </a:r>
            <a:endParaRPr lang="en-US" altLang="zh-CN" dirty="0" smtClean="0"/>
          </a:p>
          <a:p>
            <a:r>
              <a:rPr lang="zh-CN" altLang="en-US" dirty="0" smtClean="0"/>
              <a:t>模型预测时的并发和</a:t>
            </a:r>
            <a:r>
              <a:rPr lang="en-US" altLang="zh-CN" dirty="0" smtClean="0"/>
              <a:t>QPS</a:t>
            </a:r>
            <a:r>
              <a:rPr lang="zh-CN" altLang="en-US" dirty="0" smtClean="0"/>
              <a:t>要求：</a:t>
            </a:r>
            <a:endParaRPr lang="en-US" altLang="zh-CN" dirty="0" smtClean="0"/>
          </a:p>
          <a:p>
            <a:pPr lvl="1"/>
            <a:r>
              <a:rPr lang="zh-CN" altLang="en-US" dirty="0"/>
              <a:t>单</a:t>
            </a:r>
            <a:r>
              <a:rPr lang="zh-CN" altLang="en-US" dirty="0" smtClean="0"/>
              <a:t>机还是多机？</a:t>
            </a:r>
            <a:endParaRPr lang="en-US" altLang="zh-CN" dirty="0" smtClean="0"/>
          </a:p>
          <a:p>
            <a:pPr lvl="1"/>
            <a:r>
              <a:rPr lang="zh-CN" altLang="en-US" dirty="0"/>
              <a:t>使</a:t>
            </a:r>
            <a:r>
              <a:rPr lang="zh-CN" altLang="en-US" dirty="0" smtClean="0"/>
              <a:t>用</a:t>
            </a:r>
            <a:r>
              <a:rPr lang="en-US" altLang="zh-CN" dirty="0" smtClean="0"/>
              <a:t>GPU</a:t>
            </a:r>
            <a:r>
              <a:rPr lang="zh-CN" altLang="en-US" dirty="0" smtClean="0"/>
              <a:t>还是</a:t>
            </a:r>
            <a:r>
              <a:rPr lang="en-US" altLang="zh-CN" dirty="0" smtClean="0"/>
              <a:t>CPU</a:t>
            </a:r>
            <a:r>
              <a:rPr lang="zh-CN" altLang="en-US" dirty="0" smtClean="0"/>
              <a:t>？</a:t>
            </a:r>
            <a:endParaRPr lang="en-US" altLang="zh-CN" dirty="0" smtClean="0"/>
          </a:p>
          <a:p>
            <a:pPr lvl="1"/>
            <a:r>
              <a:rPr lang="zh-CN" altLang="en-US" dirty="0" smtClean="0"/>
              <a:t>如何更好的利用</a:t>
            </a:r>
            <a:r>
              <a:rPr lang="en-US" altLang="zh-CN" dirty="0" smtClean="0"/>
              <a:t>GPU</a:t>
            </a:r>
            <a:r>
              <a:rPr lang="zh-CN" altLang="en-US" dirty="0" smtClean="0"/>
              <a:t>的计算和显存资源？</a:t>
            </a:r>
            <a:endParaRPr lang="en-US" altLang="zh-CN" dirty="0" smtClean="0"/>
          </a:p>
          <a:p>
            <a:pPr lvl="1"/>
            <a:endParaRPr lang="en-US" altLang="zh-CN" dirty="0" smtClean="0"/>
          </a:p>
        </p:txBody>
      </p:sp>
    </p:spTree>
    <p:extLst>
      <p:ext uri="{BB962C8B-B14F-4D97-AF65-F5344CB8AC3E}">
        <p14:creationId xmlns:p14="http://schemas.microsoft.com/office/powerpoint/2010/main" val="325883832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25625"/>
            <a:ext cx="10515600" cy="4695096"/>
          </a:xfrm>
        </p:spPr>
        <p:txBody>
          <a:bodyPr>
            <a:normAutofit/>
          </a:bodyPr>
          <a:lstStyle/>
          <a:p>
            <a:r>
              <a:rPr lang="zh-CN" altLang="en-US" dirty="0" smtClean="0"/>
              <a:t>模型</a:t>
            </a:r>
            <a:r>
              <a:rPr lang="en-US" altLang="zh-CN" dirty="0" smtClean="0"/>
              <a:t>inference</a:t>
            </a:r>
            <a:r>
              <a:rPr lang="zh-CN" altLang="en-US" dirty="0" smtClean="0"/>
              <a:t>的</a:t>
            </a:r>
            <a:r>
              <a:rPr lang="en-US" altLang="zh-CN" dirty="0" smtClean="0"/>
              <a:t>runtime</a:t>
            </a:r>
            <a:r>
              <a:rPr lang="zh-CN" altLang="en-US" dirty="0" smtClean="0"/>
              <a:t>环境：</a:t>
            </a:r>
            <a:endParaRPr lang="en-US" altLang="zh-CN" dirty="0" smtClean="0"/>
          </a:p>
          <a:p>
            <a:pPr lvl="1"/>
            <a:r>
              <a:rPr lang="zh-CN" altLang="en-US" dirty="0"/>
              <a:t>模</a:t>
            </a:r>
            <a:r>
              <a:rPr lang="zh-CN" altLang="en-US" dirty="0" smtClean="0"/>
              <a:t>型跑在单独的虚机，还是容器中。</a:t>
            </a:r>
            <a:endParaRPr lang="en-US" altLang="zh-CN" dirty="0" smtClean="0"/>
          </a:p>
          <a:p>
            <a:r>
              <a:rPr lang="zh-CN" altLang="en-US" dirty="0" smtClean="0"/>
              <a:t>模</a:t>
            </a:r>
            <a:r>
              <a:rPr lang="zh-CN" altLang="en-US" dirty="0"/>
              <a:t>型的版本控制：</a:t>
            </a:r>
            <a:endParaRPr lang="en-US" altLang="zh-CN" dirty="0"/>
          </a:p>
          <a:p>
            <a:pPr lvl="1"/>
            <a:r>
              <a:rPr lang="zh-CN" altLang="en-US" dirty="0"/>
              <a:t>线</a:t>
            </a:r>
            <a:r>
              <a:rPr lang="zh-CN" altLang="en-US" dirty="0" smtClean="0"/>
              <a:t>上跑</a:t>
            </a:r>
            <a:r>
              <a:rPr lang="zh-CN" altLang="en-US" dirty="0"/>
              <a:t>多个模型</a:t>
            </a:r>
            <a:r>
              <a:rPr lang="zh-CN" altLang="en-US" dirty="0" smtClean="0"/>
              <a:t>的</a:t>
            </a:r>
            <a:r>
              <a:rPr lang="en-US" altLang="zh-CN" dirty="0" smtClean="0"/>
              <a:t>A/B test</a:t>
            </a:r>
            <a:r>
              <a:rPr lang="zh-CN" altLang="en-US" dirty="0" smtClean="0"/>
              <a:t>并</a:t>
            </a:r>
            <a:r>
              <a:rPr lang="zh-CN" altLang="en-US" dirty="0"/>
              <a:t>分配合适的流量。</a:t>
            </a:r>
            <a:endParaRPr lang="en-US" altLang="zh-CN" dirty="0"/>
          </a:p>
          <a:p>
            <a:pPr lvl="1"/>
            <a:r>
              <a:rPr lang="zh-CN" altLang="en-US" dirty="0"/>
              <a:t>某个版本的模型恶化的回退计划</a:t>
            </a:r>
            <a:endParaRPr lang="en-US" altLang="zh-CN" dirty="0"/>
          </a:p>
          <a:p>
            <a:r>
              <a:rPr lang="zh-CN" altLang="en-US" dirty="0" smtClean="0"/>
              <a:t>模型的迭代更新方式：</a:t>
            </a:r>
            <a:endParaRPr lang="en-US" altLang="zh-CN" dirty="0" smtClean="0"/>
          </a:p>
          <a:p>
            <a:pPr lvl="1"/>
            <a:r>
              <a:rPr lang="zh-CN" altLang="en-US" dirty="0" smtClean="0"/>
              <a:t>是</a:t>
            </a:r>
            <a:r>
              <a:rPr lang="zh-CN" altLang="en-US" dirty="0"/>
              <a:t>否需要</a:t>
            </a:r>
            <a:r>
              <a:rPr lang="en-US" altLang="zh-CN" dirty="0"/>
              <a:t>online inference + near real-time online learning + offline batch re-training</a:t>
            </a:r>
            <a:r>
              <a:rPr lang="zh-CN" altLang="en-US" dirty="0"/>
              <a:t>这样的模式</a:t>
            </a:r>
            <a:r>
              <a:rPr lang="zh-CN" altLang="en-US" dirty="0" smtClean="0"/>
              <a:t>。</a:t>
            </a:r>
            <a:endParaRPr lang="en-US" altLang="zh-CN" dirty="0" smtClean="0"/>
          </a:p>
          <a:p>
            <a:r>
              <a:rPr lang="zh-CN" altLang="en-US" dirty="0"/>
              <a:t>模</a:t>
            </a:r>
            <a:r>
              <a:rPr lang="zh-CN" altLang="en-US" dirty="0" smtClean="0"/>
              <a:t>型与数据源的联动：</a:t>
            </a:r>
            <a:endParaRPr lang="en-US" altLang="zh-CN" dirty="0"/>
          </a:p>
          <a:p>
            <a:pPr lvl="1"/>
            <a:r>
              <a:rPr lang="zh-CN" altLang="en-US" dirty="0" smtClean="0"/>
              <a:t>数</a:t>
            </a:r>
            <a:r>
              <a:rPr lang="zh-CN" altLang="en-US" dirty="0"/>
              <a:t>据源的特征变化比如增加或者删除，是否能及时的通知到模型训练子系统和模型预测子系统，这些子系统能否及时采取动作。</a:t>
            </a:r>
            <a:endParaRPr lang="en-US" altLang="zh-CN" dirty="0"/>
          </a:p>
          <a:p>
            <a:endParaRPr lang="en-US" dirty="0"/>
          </a:p>
        </p:txBody>
      </p:sp>
    </p:spTree>
    <p:extLst>
      <p:ext uri="{BB962C8B-B14F-4D97-AF65-F5344CB8AC3E}">
        <p14:creationId xmlns:p14="http://schemas.microsoft.com/office/powerpoint/2010/main" val="78784417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88724"/>
          </a:xfrm>
        </p:spPr>
        <p:txBody>
          <a:bodyPr/>
          <a:lstStyle/>
          <a:p>
            <a:r>
              <a:rPr lang="zh-CN" altLang="en-US" dirty="0" smtClean="0"/>
              <a:t>模型的导出和导入</a:t>
            </a:r>
            <a:endParaRPr lang="en-US" dirty="0"/>
          </a:p>
        </p:txBody>
      </p:sp>
      <p:sp>
        <p:nvSpPr>
          <p:cNvPr id="3" name="Content Placeholder 2"/>
          <p:cNvSpPr>
            <a:spLocks noGrp="1"/>
          </p:cNvSpPr>
          <p:nvPr>
            <p:ph idx="1"/>
          </p:nvPr>
        </p:nvSpPr>
        <p:spPr>
          <a:xfrm>
            <a:off x="838200" y="1933731"/>
            <a:ext cx="10515600" cy="4736892"/>
          </a:xfrm>
        </p:spPr>
        <p:txBody>
          <a:bodyPr>
            <a:normAutofit/>
          </a:bodyPr>
          <a:lstStyle/>
          <a:p>
            <a:r>
              <a:rPr lang="zh-CN" altLang="en-US" dirty="0"/>
              <a:t>如</a:t>
            </a:r>
            <a:r>
              <a:rPr lang="zh-CN" altLang="en-US" dirty="0" smtClean="0"/>
              <a:t>果训</a:t>
            </a:r>
            <a:r>
              <a:rPr lang="zh-CN" altLang="en-US" dirty="0"/>
              <a:t>练</a:t>
            </a:r>
            <a:r>
              <a:rPr lang="zh-CN" altLang="en-US" dirty="0" smtClean="0"/>
              <a:t>和线上预</a:t>
            </a:r>
            <a:r>
              <a:rPr lang="zh-CN" altLang="en-US" dirty="0"/>
              <a:t>测使用同一种开发语</a:t>
            </a:r>
            <a:r>
              <a:rPr lang="zh-CN" altLang="en-US" dirty="0" smtClean="0"/>
              <a:t>言，直接用机器学习库内建的模型的导出和导入功能即可。</a:t>
            </a:r>
            <a:endParaRPr lang="en-US" altLang="zh-CN" dirty="0" smtClean="0"/>
          </a:p>
          <a:p>
            <a:r>
              <a:rPr lang="zh-CN" altLang="en-US" dirty="0" smtClean="0"/>
              <a:t>如果训练和线上预测使用不同的开发语言，为了跨语言共享模型，可以把模型导出为</a:t>
            </a:r>
            <a:r>
              <a:rPr lang="en-US" altLang="zh-CN" dirty="0" smtClean="0"/>
              <a:t>PMML</a:t>
            </a:r>
            <a:r>
              <a:rPr lang="zh-CN" altLang="en-US" dirty="0" smtClean="0"/>
              <a:t>（预测模型标记语言）格式或者</a:t>
            </a:r>
            <a:r>
              <a:rPr lang="en-US" altLang="zh-CN" dirty="0" smtClean="0"/>
              <a:t>ONNX</a:t>
            </a:r>
            <a:r>
              <a:rPr lang="zh-CN" altLang="en-US" dirty="0" smtClean="0"/>
              <a:t>（</a:t>
            </a:r>
            <a:r>
              <a:rPr lang="zh-CN" altLang="en-US" dirty="0"/>
              <a:t>开放神经网络交换</a:t>
            </a:r>
            <a:r>
              <a:rPr lang="zh-CN" altLang="en-US" dirty="0" smtClean="0"/>
              <a:t>）的文件。</a:t>
            </a:r>
            <a:endParaRPr lang="en-US" altLang="zh-CN" dirty="0" smtClean="0"/>
          </a:p>
          <a:p>
            <a:pPr lvl="1"/>
            <a:r>
              <a:rPr lang="en-US" altLang="zh-CN" dirty="0" smtClean="0"/>
              <a:t>PMML</a:t>
            </a:r>
            <a:r>
              <a:rPr lang="zh-CN" altLang="en-US" dirty="0" smtClean="0"/>
              <a:t>是一个开源的跨语言共享模型的描述语言</a:t>
            </a:r>
            <a:endParaRPr lang="en-US" altLang="zh-CN" dirty="0" smtClean="0"/>
          </a:p>
          <a:p>
            <a:pPr lvl="1"/>
            <a:r>
              <a:rPr lang="en-US" altLang="zh-CN" dirty="0" smtClean="0"/>
              <a:t>PMML</a:t>
            </a:r>
            <a:r>
              <a:rPr lang="zh-CN" altLang="en-US" dirty="0" smtClean="0"/>
              <a:t>功能很强大，实现比较复杂，会有一定的性能损失。</a:t>
            </a:r>
            <a:endParaRPr lang="en-US" altLang="zh-CN" dirty="0" smtClean="0"/>
          </a:p>
          <a:p>
            <a:pPr lvl="2"/>
            <a:r>
              <a:rPr lang="zh-CN" altLang="en-US" dirty="0" smtClean="0"/>
              <a:t>比如</a:t>
            </a:r>
            <a:r>
              <a:rPr lang="en-US" altLang="zh-CN" dirty="0" err="1" smtClean="0"/>
              <a:t>sklearn</a:t>
            </a:r>
            <a:r>
              <a:rPr lang="zh-CN" altLang="en-US" dirty="0" smtClean="0"/>
              <a:t>有相应的库</a:t>
            </a:r>
            <a:r>
              <a:rPr lang="en-US" dirty="0" smtClean="0"/>
              <a:t>SkLearn2PMML</a:t>
            </a:r>
            <a:r>
              <a:rPr lang="zh-CN" altLang="en-US" dirty="0" smtClean="0"/>
              <a:t>把</a:t>
            </a:r>
            <a:r>
              <a:rPr lang="en-US" altLang="zh-CN" dirty="0" err="1" smtClean="0"/>
              <a:t>sklearn</a:t>
            </a:r>
            <a:r>
              <a:rPr lang="zh-CN" altLang="en-US" dirty="0" smtClean="0"/>
              <a:t>的</a:t>
            </a:r>
            <a:r>
              <a:rPr lang="en-US" altLang="zh-CN" dirty="0" smtClean="0"/>
              <a:t>pipeline</a:t>
            </a:r>
            <a:r>
              <a:rPr lang="zh-CN" altLang="en-US" dirty="0" smtClean="0"/>
              <a:t>转为</a:t>
            </a:r>
            <a:r>
              <a:rPr lang="en-US" altLang="zh-CN" dirty="0" smtClean="0"/>
              <a:t>PMML</a:t>
            </a:r>
          </a:p>
          <a:p>
            <a:pPr lvl="1"/>
            <a:r>
              <a:rPr lang="en-US" b="1" dirty="0" smtClean="0"/>
              <a:t>PMML/PFA</a:t>
            </a:r>
            <a:r>
              <a:rPr lang="zh-CN" altLang="en-US" b="1" dirty="0" smtClean="0"/>
              <a:t>（</a:t>
            </a:r>
            <a:r>
              <a:rPr lang="zh-CN" altLang="en-US" b="1" dirty="0"/>
              <a:t>一种与</a:t>
            </a:r>
            <a:r>
              <a:rPr lang="en-US" altLang="zh-CN" b="1" dirty="0"/>
              <a:t>PMML</a:t>
            </a:r>
            <a:r>
              <a:rPr lang="zh-CN" altLang="en-US" b="1" dirty="0"/>
              <a:t>类似的标准</a:t>
            </a:r>
            <a:r>
              <a:rPr lang="en-US" altLang="zh-CN" b="1" dirty="0" smtClean="0"/>
              <a:t>PFA</a:t>
            </a:r>
            <a:r>
              <a:rPr lang="zh-CN" altLang="en-US" b="1" dirty="0" smtClean="0"/>
              <a:t> </a:t>
            </a:r>
            <a:r>
              <a:rPr lang="en-US" altLang="zh-CN" b="1" dirty="0" smtClean="0"/>
              <a:t>portable </a:t>
            </a:r>
            <a:r>
              <a:rPr lang="en-US" altLang="zh-CN" b="1" dirty="0"/>
              <a:t>format for </a:t>
            </a:r>
            <a:r>
              <a:rPr lang="en-US" altLang="zh-CN" b="1" dirty="0" smtClean="0"/>
              <a:t>analytics</a:t>
            </a:r>
            <a:r>
              <a:rPr lang="zh-CN" altLang="en-US" b="1" dirty="0" smtClean="0"/>
              <a:t>）是</a:t>
            </a:r>
            <a:r>
              <a:rPr lang="zh-CN" altLang="en-US" b="1" dirty="0"/>
              <a:t>比较适合传统机器学习模型的一种格式</a:t>
            </a:r>
            <a:r>
              <a:rPr lang="en-US" b="1" dirty="0"/>
              <a:t>, DL</a:t>
            </a:r>
            <a:r>
              <a:rPr lang="zh-CN" altLang="en-US" b="1" dirty="0"/>
              <a:t>的模型不太适合用</a:t>
            </a:r>
            <a:r>
              <a:rPr lang="en-US" b="1" dirty="0"/>
              <a:t>PMML</a:t>
            </a:r>
            <a:r>
              <a:rPr lang="en-US" dirty="0"/>
              <a:t>. </a:t>
            </a:r>
            <a:endParaRPr lang="en-US" dirty="0" smtClean="0"/>
          </a:p>
          <a:p>
            <a:pPr lvl="1"/>
            <a:r>
              <a:rPr lang="en-US" b="1" dirty="0" smtClean="0"/>
              <a:t>ONNX</a:t>
            </a:r>
            <a:r>
              <a:rPr lang="zh-CN" altLang="en-US" b="1" dirty="0" smtClean="0"/>
              <a:t>格式除</a:t>
            </a:r>
            <a:r>
              <a:rPr lang="zh-CN" altLang="en-US" b="1" dirty="0"/>
              <a:t>了很适合</a:t>
            </a:r>
            <a:r>
              <a:rPr lang="en-US" b="1" dirty="0"/>
              <a:t>DL</a:t>
            </a:r>
            <a:r>
              <a:rPr lang="zh-CN" altLang="en-US" b="1" dirty="0"/>
              <a:t>的模型</a:t>
            </a:r>
            <a:r>
              <a:rPr lang="en-US" b="1" dirty="0" smtClean="0"/>
              <a:t>, </a:t>
            </a:r>
            <a:r>
              <a:rPr lang="zh-CN" altLang="en-US" b="1" dirty="0" smtClean="0"/>
              <a:t>对</a:t>
            </a:r>
            <a:r>
              <a:rPr lang="zh-CN" altLang="en-US" b="1" dirty="0"/>
              <a:t>于传统机器学习模型也支</a:t>
            </a:r>
            <a:r>
              <a:rPr lang="zh-CN" altLang="en-US" b="1" dirty="0" smtClean="0"/>
              <a:t>持。</a:t>
            </a:r>
            <a:endParaRPr lang="en-US" b="1" dirty="0"/>
          </a:p>
          <a:p>
            <a:pPr lvl="1"/>
            <a:endParaRPr lang="en-US" altLang="zh-CN" dirty="0"/>
          </a:p>
          <a:p>
            <a:pPr lvl="1"/>
            <a:endParaRPr lang="en-US" dirty="0"/>
          </a:p>
        </p:txBody>
      </p:sp>
    </p:spTree>
    <p:extLst>
      <p:ext uri="{BB962C8B-B14F-4D97-AF65-F5344CB8AC3E}">
        <p14:creationId xmlns:p14="http://schemas.microsoft.com/office/powerpoint/2010/main" val="2895302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25625"/>
            <a:ext cx="10515600" cy="4751638"/>
          </a:xfrm>
        </p:spPr>
        <p:txBody>
          <a:bodyPr>
            <a:normAutofit lnSpcReduction="10000"/>
          </a:bodyPr>
          <a:lstStyle/>
          <a:p>
            <a:r>
              <a:rPr lang="zh-CN" altLang="en-US" dirty="0"/>
              <a:t>数据集切分发生的时机？</a:t>
            </a:r>
            <a:endParaRPr lang="en-US" altLang="zh-CN" dirty="0"/>
          </a:p>
          <a:p>
            <a:pPr lvl="1"/>
            <a:r>
              <a:rPr lang="zh-CN" altLang="en-US" b="1" dirty="0">
                <a:solidFill>
                  <a:srgbClr val="FF0000"/>
                </a:solidFill>
              </a:rPr>
              <a:t>在对原始数据整理之后并进行了数据探索，就应该切分数据集了。一定要在特征工程之前做切分</a:t>
            </a:r>
            <a:r>
              <a:rPr lang="zh-CN" altLang="en-US" b="1" dirty="0" smtClean="0">
                <a:solidFill>
                  <a:srgbClr val="FF0000"/>
                </a:solidFill>
              </a:rPr>
              <a:t>。</a:t>
            </a:r>
            <a:endParaRPr lang="en-US" altLang="zh-CN" b="1" dirty="0" smtClean="0">
              <a:solidFill>
                <a:srgbClr val="FF0000"/>
              </a:solidFill>
            </a:endParaRPr>
          </a:p>
          <a:p>
            <a:pPr lvl="2"/>
            <a:r>
              <a:rPr lang="zh-CN" altLang="en-US" b="1" dirty="0" smtClean="0"/>
              <a:t>和</a:t>
            </a:r>
            <a:r>
              <a:rPr lang="zh-CN" altLang="en-US" b="1" dirty="0"/>
              <a:t>模型训练一样，不要利用特征工程来窥探验证数据和测试数据</a:t>
            </a:r>
            <a:r>
              <a:rPr lang="zh-CN" altLang="en-US" dirty="0"/>
              <a:t>。</a:t>
            </a:r>
            <a:endParaRPr lang="en-US" altLang="zh-CN" dirty="0"/>
          </a:p>
          <a:p>
            <a:pPr lvl="1"/>
            <a:r>
              <a:rPr lang="zh-CN" altLang="en-US" b="1" dirty="0"/>
              <a:t>数据探索尽量用全量数据来分析</a:t>
            </a:r>
            <a:r>
              <a:rPr lang="zh-CN" altLang="en-US" dirty="0"/>
              <a:t>，这样方便获得一些统计结果便于之后训练集的特征工程</a:t>
            </a:r>
            <a:r>
              <a:rPr lang="zh-CN" altLang="en-US" dirty="0" smtClean="0"/>
              <a:t>。</a:t>
            </a:r>
            <a:endParaRPr lang="en-US" altLang="zh-CN" dirty="0" smtClean="0"/>
          </a:p>
          <a:p>
            <a:pPr lvl="2"/>
            <a:r>
              <a:rPr lang="zh-CN" altLang="en-US" dirty="0"/>
              <a:t>比</a:t>
            </a:r>
            <a:r>
              <a:rPr lang="zh-CN" altLang="en-US" dirty="0" smtClean="0"/>
              <a:t>如在数据探索阶段发现了类别不均衡，特征工程阶段一般需要对这个做处理。</a:t>
            </a:r>
            <a:endParaRPr lang="en-US" altLang="zh-CN" dirty="0" smtClean="0"/>
          </a:p>
          <a:p>
            <a:pPr lvl="2"/>
            <a:r>
              <a:rPr lang="zh-CN" altLang="en-US" dirty="0"/>
              <a:t>比</a:t>
            </a:r>
            <a:r>
              <a:rPr lang="zh-CN" altLang="en-US" dirty="0" smtClean="0"/>
              <a:t>如在数据探索阶段发现了可能的异常点，之后的特征工程也需要处理异常值。</a:t>
            </a:r>
            <a:endParaRPr lang="en-US" altLang="zh-CN" dirty="0" smtClean="0"/>
          </a:p>
          <a:p>
            <a:pPr lvl="3"/>
            <a:r>
              <a:rPr lang="zh-CN" altLang="en-US" dirty="0"/>
              <a:t>如</a:t>
            </a:r>
            <a:r>
              <a:rPr lang="zh-CN" altLang="en-US" dirty="0" smtClean="0"/>
              <a:t>果数据集切分后，只是对训练集进行数据探索，可能没有办法发现异常值（含有异常值的样本可能切分到验证集和测试集中了）</a:t>
            </a:r>
            <a:endParaRPr lang="en-US" altLang="zh-CN" dirty="0"/>
          </a:p>
          <a:p>
            <a:pPr lvl="1"/>
            <a:r>
              <a:rPr lang="zh-CN" altLang="en-US" b="1" dirty="0"/>
              <a:t>训练集的特征工程与测试集</a:t>
            </a:r>
            <a:r>
              <a:rPr lang="en-US" altLang="zh-CN" b="1" dirty="0"/>
              <a:t>/</a:t>
            </a:r>
            <a:r>
              <a:rPr lang="zh-CN" altLang="en-US" b="1" dirty="0"/>
              <a:t>验证集的特征工程流程基本是一样的，只是要分开</a:t>
            </a:r>
            <a:r>
              <a:rPr lang="zh-CN" altLang="en-US" b="1" dirty="0" smtClean="0"/>
              <a:t>做</a:t>
            </a:r>
            <a:r>
              <a:rPr lang="zh-CN" altLang="en-US" dirty="0" smtClean="0"/>
              <a:t>。</a:t>
            </a:r>
            <a:endParaRPr lang="en-US" altLang="zh-CN" dirty="0"/>
          </a:p>
          <a:p>
            <a:pPr lvl="2"/>
            <a:r>
              <a:rPr lang="zh-CN" altLang="en-US" dirty="0"/>
              <a:t>训练集的特征工程会利用训练集的数据来拟合</a:t>
            </a:r>
            <a:r>
              <a:rPr lang="en-US" altLang="zh-CN" dirty="0"/>
              <a:t>fit</a:t>
            </a:r>
            <a:r>
              <a:rPr lang="zh-CN" altLang="en-US" dirty="0"/>
              <a:t>各种“转换器</a:t>
            </a:r>
            <a:r>
              <a:rPr lang="zh-CN" altLang="en-US" dirty="0" smtClean="0"/>
              <a:t>”；</a:t>
            </a:r>
            <a:endParaRPr lang="en-US" altLang="zh-CN" dirty="0" smtClean="0"/>
          </a:p>
          <a:p>
            <a:pPr lvl="2"/>
            <a:r>
              <a:rPr lang="zh-CN" altLang="en-US" dirty="0" smtClean="0"/>
              <a:t>但</a:t>
            </a:r>
            <a:r>
              <a:rPr lang="zh-CN" altLang="en-US" dirty="0"/>
              <a:t>是验证集和测试集的特征工程直接用拟合后的“转化器”来转换</a:t>
            </a:r>
            <a:r>
              <a:rPr lang="en-US" altLang="zh-CN" dirty="0"/>
              <a:t>transform</a:t>
            </a:r>
            <a:r>
              <a:rPr lang="zh-CN" altLang="en-US" dirty="0"/>
              <a:t>就可以了。</a:t>
            </a:r>
            <a:endParaRPr lang="en-US" altLang="zh-CN" dirty="0"/>
          </a:p>
          <a:p>
            <a:endParaRPr lang="en-US" dirty="0"/>
          </a:p>
        </p:txBody>
      </p:sp>
    </p:spTree>
    <p:extLst>
      <p:ext uri="{BB962C8B-B14F-4D97-AF65-F5344CB8AC3E}">
        <p14:creationId xmlns:p14="http://schemas.microsoft.com/office/powerpoint/2010/main" val="118702944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90688"/>
            <a:ext cx="10515600" cy="4724626"/>
          </a:xfrm>
        </p:spPr>
        <p:txBody>
          <a:bodyPr>
            <a:normAutofit/>
          </a:bodyPr>
          <a:lstStyle/>
          <a:p>
            <a:r>
              <a:rPr lang="en-US" altLang="zh-CN" dirty="0"/>
              <a:t>Tips</a:t>
            </a:r>
            <a:r>
              <a:rPr lang="zh-CN" altLang="en-US" dirty="0"/>
              <a:t>：</a:t>
            </a:r>
            <a:endParaRPr lang="en-US" altLang="zh-CN" dirty="0"/>
          </a:p>
          <a:p>
            <a:pPr lvl="1"/>
            <a:r>
              <a:rPr lang="en-US" altLang="zh-CN" dirty="0" err="1"/>
              <a:t>Sklearn</a:t>
            </a:r>
            <a:r>
              <a:rPr lang="zh-CN" altLang="en-US" dirty="0"/>
              <a:t>和</a:t>
            </a:r>
            <a:r>
              <a:rPr lang="en-US" altLang="zh-CN" dirty="0" err="1"/>
              <a:t>Xgboost</a:t>
            </a:r>
            <a:r>
              <a:rPr lang="zh-CN" altLang="en-US" dirty="0"/>
              <a:t>训练完的模型只能导出到</a:t>
            </a:r>
            <a:r>
              <a:rPr lang="en-US" altLang="zh-CN" dirty="0"/>
              <a:t>local</a:t>
            </a:r>
            <a:r>
              <a:rPr lang="zh-CN" altLang="en-US" dirty="0"/>
              <a:t>，如果导入是在另一</a:t>
            </a:r>
            <a:r>
              <a:rPr lang="zh-CN" altLang="en-US" dirty="0" smtClean="0"/>
              <a:t>个</a:t>
            </a:r>
            <a:r>
              <a:rPr lang="zh-CN" altLang="en-US" dirty="0"/>
              <a:t>节点</a:t>
            </a:r>
            <a:r>
              <a:rPr lang="zh-CN" altLang="en-US" dirty="0" smtClean="0"/>
              <a:t>，</a:t>
            </a:r>
            <a:r>
              <a:rPr lang="zh-CN" altLang="en-US" dirty="0"/>
              <a:t>那么需要把模型上传到某个中间存储。</a:t>
            </a:r>
            <a:endParaRPr lang="en-US" altLang="zh-CN" dirty="0"/>
          </a:p>
          <a:p>
            <a:pPr lvl="2"/>
            <a:r>
              <a:rPr lang="en-US" altLang="zh-CN" dirty="0"/>
              <a:t>AWS </a:t>
            </a:r>
            <a:r>
              <a:rPr lang="en-US" altLang="zh-CN" dirty="0" err="1"/>
              <a:t>Sagemaker</a:t>
            </a:r>
            <a:r>
              <a:rPr lang="zh-CN" altLang="en-US" dirty="0"/>
              <a:t>训练完的模型可以直接导出到</a:t>
            </a:r>
            <a:r>
              <a:rPr lang="en-US" altLang="zh-CN" dirty="0"/>
              <a:t>S3</a:t>
            </a:r>
            <a:r>
              <a:rPr lang="zh-CN" altLang="en-US" dirty="0"/>
              <a:t>并通过创建</a:t>
            </a:r>
            <a:r>
              <a:rPr lang="en-US" altLang="zh-CN" dirty="0"/>
              <a:t>endpoint</a:t>
            </a:r>
            <a:r>
              <a:rPr lang="zh-CN" altLang="en-US" dirty="0"/>
              <a:t>的方式来部署模</a:t>
            </a:r>
            <a:r>
              <a:rPr lang="zh-CN" altLang="en-US" dirty="0" smtClean="0"/>
              <a:t>型。</a:t>
            </a:r>
            <a:endParaRPr lang="en-US" altLang="zh-CN" dirty="0"/>
          </a:p>
          <a:p>
            <a:pPr lvl="2"/>
            <a:r>
              <a:rPr lang="zh-CN" altLang="en-US" dirty="0"/>
              <a:t>现在</a:t>
            </a:r>
            <a:r>
              <a:rPr lang="en-US" altLang="zh-CN" dirty="0"/>
              <a:t>GCP</a:t>
            </a:r>
            <a:r>
              <a:rPr lang="zh-CN" altLang="en-US" dirty="0"/>
              <a:t>支持把</a:t>
            </a:r>
            <a:r>
              <a:rPr lang="en-US" altLang="zh-CN" dirty="0" err="1"/>
              <a:t>sklearn</a:t>
            </a:r>
            <a:r>
              <a:rPr lang="zh-CN" altLang="en-US" dirty="0"/>
              <a:t>和</a:t>
            </a:r>
            <a:r>
              <a:rPr lang="en-US" altLang="zh-CN" dirty="0" err="1"/>
              <a:t>xgboost</a:t>
            </a:r>
            <a:r>
              <a:rPr lang="zh-CN" altLang="en-US" dirty="0"/>
              <a:t>的模型上传到</a:t>
            </a:r>
            <a:r>
              <a:rPr lang="en-US" altLang="zh-CN" dirty="0"/>
              <a:t>GCP storage</a:t>
            </a:r>
            <a:r>
              <a:rPr lang="zh-CN" altLang="en-US" dirty="0"/>
              <a:t>，然后用</a:t>
            </a:r>
            <a:r>
              <a:rPr lang="en-US" altLang="zh-CN" dirty="0"/>
              <a:t>GCP online ML engine</a:t>
            </a:r>
            <a:r>
              <a:rPr lang="zh-CN" altLang="en-US" dirty="0"/>
              <a:t>来做预测。</a:t>
            </a:r>
            <a:endParaRPr lang="en-US" altLang="zh-CN" dirty="0"/>
          </a:p>
          <a:p>
            <a:pPr lvl="1"/>
            <a:r>
              <a:rPr lang="en-US" altLang="zh-CN" dirty="0" err="1"/>
              <a:t>SparkML</a:t>
            </a:r>
            <a:r>
              <a:rPr lang="zh-CN" altLang="en-US" dirty="0"/>
              <a:t>即支持单个模型的</a:t>
            </a:r>
            <a:r>
              <a:rPr lang="en-US" altLang="zh-CN" dirty="0"/>
              <a:t>local</a:t>
            </a:r>
            <a:r>
              <a:rPr lang="zh-CN" altLang="en-US" dirty="0"/>
              <a:t>导入导出，也支持整个</a:t>
            </a:r>
            <a:r>
              <a:rPr lang="en-US" altLang="zh-CN" dirty="0" smtClean="0"/>
              <a:t>pipeline</a:t>
            </a:r>
            <a:r>
              <a:rPr lang="zh-CN" altLang="en-US" dirty="0"/>
              <a:t>（比如从特征提取及转换到模型的拟合</a:t>
            </a:r>
            <a:r>
              <a:rPr lang="zh-CN" altLang="en-US" dirty="0" smtClean="0"/>
              <a:t>和超参数调</a:t>
            </a:r>
            <a:r>
              <a:rPr lang="zh-CN" altLang="en-US" dirty="0"/>
              <a:t>整）的导入导出</a:t>
            </a:r>
            <a:r>
              <a:rPr lang="zh-CN" altLang="en-US" dirty="0" smtClean="0"/>
              <a:t>。</a:t>
            </a:r>
            <a:endParaRPr lang="en-US" altLang="zh-CN" dirty="0" smtClean="0"/>
          </a:p>
          <a:p>
            <a:pPr lvl="2"/>
            <a:r>
              <a:rPr lang="zh-CN" altLang="en-US" dirty="0" smtClean="0"/>
              <a:t>利</a:t>
            </a:r>
            <a:r>
              <a:rPr lang="zh-CN" altLang="en-US" dirty="0"/>
              <a:t>用</a:t>
            </a:r>
            <a:r>
              <a:rPr lang="en-US" altLang="zh-CN" dirty="0" err="1"/>
              <a:t>SparkML</a:t>
            </a:r>
            <a:r>
              <a:rPr lang="zh-CN" altLang="en-US" dirty="0"/>
              <a:t>生成的模型可以在</a:t>
            </a:r>
            <a:r>
              <a:rPr lang="en-US" altLang="zh-CN" dirty="0"/>
              <a:t>Scala</a:t>
            </a:r>
            <a:r>
              <a:rPr lang="zh-CN" altLang="en-US" dirty="0"/>
              <a:t>、</a:t>
            </a:r>
            <a:r>
              <a:rPr lang="en-US" altLang="zh-CN" dirty="0"/>
              <a:t>Java</a:t>
            </a:r>
            <a:r>
              <a:rPr lang="zh-CN" altLang="en-US" dirty="0"/>
              <a:t>和</a:t>
            </a:r>
            <a:r>
              <a:rPr lang="en-US" altLang="zh-CN" dirty="0"/>
              <a:t>Python</a:t>
            </a:r>
            <a:r>
              <a:rPr lang="zh-CN" altLang="en-US" dirty="0"/>
              <a:t>中轻松地进行保存和加载</a:t>
            </a:r>
            <a:r>
              <a:rPr lang="zh-CN" altLang="en-US" dirty="0" smtClean="0"/>
              <a:t>。</a:t>
            </a:r>
            <a:endParaRPr lang="en-US" altLang="zh-CN" dirty="0" smtClean="0"/>
          </a:p>
          <a:p>
            <a:pPr lvl="1"/>
            <a:r>
              <a:rPr lang="en-US" altLang="zh-CN" dirty="0" err="1" smtClean="0"/>
              <a:t>Tensorflow</a:t>
            </a:r>
            <a:r>
              <a:rPr lang="zh-CN" altLang="en-US" dirty="0" smtClean="0"/>
              <a:t>还提供了</a:t>
            </a:r>
            <a:r>
              <a:rPr lang="en-US" dirty="0" err="1"/>
              <a:t>TensorFlow</a:t>
            </a:r>
            <a:r>
              <a:rPr lang="en-US" dirty="0"/>
              <a:t> </a:t>
            </a:r>
            <a:r>
              <a:rPr lang="en-US" dirty="0" smtClean="0"/>
              <a:t>Serving</a:t>
            </a:r>
            <a:r>
              <a:rPr lang="zh-CN" altLang="en-US" dirty="0" smtClean="0"/>
              <a:t>这样的高性能库来进行模型部署，它支持模型</a:t>
            </a:r>
            <a:r>
              <a:rPr lang="en-US" altLang="zh-CN" dirty="0" smtClean="0"/>
              <a:t>online learning</a:t>
            </a:r>
            <a:r>
              <a:rPr lang="zh-CN" altLang="en-US" dirty="0" smtClean="0"/>
              <a:t>和自动模型版本管理。</a:t>
            </a:r>
            <a:endParaRPr lang="en-US" altLang="zh-CN" dirty="0"/>
          </a:p>
          <a:p>
            <a:endParaRPr lang="en-US" dirty="0"/>
          </a:p>
        </p:txBody>
      </p:sp>
    </p:spTree>
    <p:extLst>
      <p:ext uri="{BB962C8B-B14F-4D97-AF65-F5344CB8AC3E}">
        <p14:creationId xmlns:p14="http://schemas.microsoft.com/office/powerpoint/2010/main" val="143808703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2046"/>
          </a:xfrm>
        </p:spPr>
        <p:txBody>
          <a:bodyPr>
            <a:normAutofit/>
          </a:bodyPr>
          <a:lstStyle/>
          <a:p>
            <a:r>
              <a:rPr lang="zh-CN" altLang="en-US" dirty="0"/>
              <a:t>线下训练与线上预</a:t>
            </a:r>
            <a:r>
              <a:rPr lang="zh-CN" altLang="en-US" dirty="0" smtClean="0"/>
              <a:t>测</a:t>
            </a:r>
            <a:endParaRPr lang="en-US" dirty="0"/>
          </a:p>
        </p:txBody>
      </p:sp>
      <p:sp>
        <p:nvSpPr>
          <p:cNvPr id="3" name="Content Placeholder 2"/>
          <p:cNvSpPr>
            <a:spLocks noGrp="1"/>
          </p:cNvSpPr>
          <p:nvPr>
            <p:ph idx="1"/>
          </p:nvPr>
        </p:nvSpPr>
        <p:spPr>
          <a:xfrm>
            <a:off x="838200" y="1825625"/>
            <a:ext cx="10515600" cy="4351338"/>
          </a:xfrm>
        </p:spPr>
        <p:txBody>
          <a:bodyPr>
            <a:normAutofit lnSpcReduction="1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要保证训练模型和预测模型使用的完整的特征工程是尽量</a:t>
            </a:r>
            <a:r>
              <a:rPr lang="zh-CN" altLang="en-US" dirty="0"/>
              <a:t>一致</a:t>
            </a:r>
            <a:r>
              <a:rPr lang="zh-CN" altLang="en-US" dirty="0" smtClean="0"/>
              <a:t>的。</a:t>
            </a:r>
            <a:endParaRPr lang="en-US" altLang="zh-CN"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607" y="1825625"/>
            <a:ext cx="8741228" cy="3648948"/>
          </a:xfrm>
          <a:prstGeom prst="rect">
            <a:avLst/>
          </a:prstGeom>
        </p:spPr>
      </p:pic>
    </p:spTree>
    <p:extLst>
      <p:ext uri="{BB962C8B-B14F-4D97-AF65-F5344CB8AC3E}">
        <p14:creationId xmlns:p14="http://schemas.microsoft.com/office/powerpoint/2010/main" val="77820180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43753"/>
          </a:xfrm>
        </p:spPr>
        <p:txBody>
          <a:bodyPr/>
          <a:lstStyle/>
          <a:p>
            <a:r>
              <a:rPr lang="zh-CN" altLang="en-US" dirty="0" smtClean="0"/>
              <a:t>监控模型</a:t>
            </a:r>
            <a:endParaRPr lang="en-US" dirty="0"/>
          </a:p>
        </p:txBody>
      </p:sp>
      <p:sp>
        <p:nvSpPr>
          <p:cNvPr id="3" name="Content Placeholder 2"/>
          <p:cNvSpPr>
            <a:spLocks noGrp="1"/>
          </p:cNvSpPr>
          <p:nvPr>
            <p:ph idx="1"/>
          </p:nvPr>
        </p:nvSpPr>
        <p:spPr>
          <a:xfrm>
            <a:off x="838200" y="1708878"/>
            <a:ext cx="10515600" cy="4909635"/>
          </a:xfrm>
        </p:spPr>
        <p:txBody>
          <a:bodyPr>
            <a:normAutofit fontScale="92500" lnSpcReduction="10000"/>
          </a:bodyPr>
          <a:lstStyle/>
          <a:p>
            <a:r>
              <a:rPr lang="zh-CN" altLang="en-US" dirty="0" smtClean="0"/>
              <a:t>为什么要监控模型？</a:t>
            </a:r>
            <a:endParaRPr lang="en-US" altLang="zh-CN" dirty="0" smtClean="0"/>
          </a:p>
          <a:p>
            <a:pPr lvl="1"/>
            <a:r>
              <a:rPr lang="zh-CN" altLang="en-US" dirty="0" smtClean="0"/>
              <a:t>为了监控并确</a:t>
            </a:r>
            <a:r>
              <a:rPr lang="zh-CN" altLang="en-US" dirty="0"/>
              <a:t>保数据管道继续发送准确的数</a:t>
            </a:r>
            <a:r>
              <a:rPr lang="zh-CN" altLang="en-US" dirty="0" smtClean="0"/>
              <a:t>据（也就是确保预测的数据和训练的数据的特征分布大致相同），</a:t>
            </a:r>
            <a:r>
              <a:rPr lang="zh-CN" altLang="en-US" dirty="0"/>
              <a:t>并确保生产环境未发生变化，使模型不再准确</a:t>
            </a:r>
            <a:r>
              <a:rPr lang="zh-CN" altLang="en-US" dirty="0" smtClean="0"/>
              <a:t>。</a:t>
            </a:r>
            <a:endParaRPr lang="en-US" altLang="zh-CN" dirty="0" smtClean="0"/>
          </a:p>
          <a:p>
            <a:pPr lvl="1"/>
            <a:r>
              <a:rPr lang="zh-CN" altLang="en-US" dirty="0" smtClean="0"/>
              <a:t>为了让模型更好的进化：</a:t>
            </a:r>
            <a:endParaRPr lang="en-US" altLang="zh-CN" dirty="0" smtClean="0"/>
          </a:p>
          <a:p>
            <a:pPr lvl="2"/>
            <a:r>
              <a:rPr lang="zh-CN" altLang="en-US" dirty="0" smtClean="0"/>
              <a:t>通过得到高质量的反馈结果来</a:t>
            </a:r>
            <a:r>
              <a:rPr lang="en-US" altLang="zh-CN" dirty="0" smtClean="0"/>
              <a:t>online learning</a:t>
            </a:r>
            <a:r>
              <a:rPr lang="zh-CN" altLang="en-US" dirty="0" smtClean="0"/>
              <a:t>或者</a:t>
            </a:r>
            <a:r>
              <a:rPr lang="en-US" altLang="zh-CN" dirty="0" smtClean="0"/>
              <a:t>offline training</a:t>
            </a:r>
            <a:r>
              <a:rPr lang="zh-CN" altLang="en-US" dirty="0" smtClean="0"/>
              <a:t>，并监控模型的评估指标的变化。</a:t>
            </a:r>
            <a:endParaRPr lang="en-US" altLang="zh-CN" dirty="0" smtClean="0"/>
          </a:p>
          <a:p>
            <a:r>
              <a:rPr lang="zh-CN" altLang="en-US" dirty="0" smtClean="0"/>
              <a:t>监控什么？</a:t>
            </a:r>
            <a:endParaRPr lang="en-US" altLang="zh-CN" dirty="0" smtClean="0"/>
          </a:p>
          <a:p>
            <a:pPr lvl="1"/>
            <a:r>
              <a:rPr lang="zh-CN" altLang="en-US" dirty="0" smtClean="0"/>
              <a:t>模</a:t>
            </a:r>
            <a:r>
              <a:rPr lang="zh-CN" altLang="en-US" dirty="0"/>
              <a:t>型本身的指</a:t>
            </a:r>
            <a:r>
              <a:rPr lang="zh-CN" altLang="en-US" dirty="0" smtClean="0"/>
              <a:t>标：</a:t>
            </a:r>
            <a:endParaRPr lang="zh-CN" altLang="en-US" dirty="0"/>
          </a:p>
          <a:p>
            <a:pPr lvl="2"/>
            <a:r>
              <a:rPr lang="zh-CN" altLang="en-US" dirty="0"/>
              <a:t>模型在线上持续运行，需要每</a:t>
            </a:r>
            <a:r>
              <a:rPr lang="zh-CN" altLang="en-US" dirty="0" smtClean="0"/>
              <a:t>隔一段时</a:t>
            </a:r>
            <a:r>
              <a:rPr lang="zh-CN" altLang="en-US" dirty="0"/>
              <a:t>间根据线上评价指</a:t>
            </a:r>
            <a:r>
              <a:rPr lang="zh-CN" altLang="en-US" dirty="0" smtClean="0"/>
              <a:t>标对</a:t>
            </a:r>
            <a:r>
              <a:rPr lang="zh-CN" altLang="en-US" dirty="0"/>
              <a:t>模型本身的性能进行监</a:t>
            </a:r>
            <a:r>
              <a:rPr lang="zh-CN" altLang="en-US" dirty="0" smtClean="0"/>
              <a:t>控。</a:t>
            </a:r>
            <a:endParaRPr lang="en-US" altLang="zh-CN" dirty="0" smtClean="0"/>
          </a:p>
          <a:p>
            <a:pPr lvl="1"/>
            <a:r>
              <a:rPr lang="zh-CN" altLang="en-US" dirty="0"/>
              <a:t>重</a:t>
            </a:r>
            <a:r>
              <a:rPr lang="zh-CN" altLang="en-US" dirty="0" smtClean="0"/>
              <a:t>要特征的监控：</a:t>
            </a:r>
            <a:endParaRPr lang="en-US" altLang="zh-CN" dirty="0" smtClean="0"/>
          </a:p>
          <a:p>
            <a:pPr lvl="1"/>
            <a:r>
              <a:rPr lang="zh-CN" altLang="en-US" dirty="0" smtClean="0"/>
              <a:t>业</a:t>
            </a:r>
            <a:r>
              <a:rPr lang="zh-CN" altLang="en-US" dirty="0"/>
              <a:t>务信息的监</a:t>
            </a:r>
            <a:r>
              <a:rPr lang="zh-CN" altLang="en-US" dirty="0" smtClean="0"/>
              <a:t>控：通过商业</a:t>
            </a:r>
            <a:r>
              <a:rPr lang="zh-CN" altLang="en-US" dirty="0"/>
              <a:t>评</a:t>
            </a:r>
            <a:r>
              <a:rPr lang="zh-CN" altLang="en-US" dirty="0" smtClean="0"/>
              <a:t>价指标的变化</a:t>
            </a:r>
            <a:endParaRPr lang="zh-CN" altLang="en-US" dirty="0"/>
          </a:p>
          <a:p>
            <a:r>
              <a:rPr lang="zh-CN" altLang="en-US" dirty="0"/>
              <a:t>监控与报警系统集成：</a:t>
            </a:r>
            <a:endParaRPr lang="en-US" altLang="zh-CN" dirty="0"/>
          </a:p>
          <a:p>
            <a:pPr lvl="1"/>
            <a:r>
              <a:rPr lang="zh-CN" altLang="en-US" dirty="0"/>
              <a:t>持续监控并对比最新的一批数据的性能统计与之前保存的性能统计；</a:t>
            </a:r>
            <a:endParaRPr lang="en-US" altLang="zh-CN" dirty="0"/>
          </a:p>
          <a:p>
            <a:pPr lvl="1"/>
            <a:r>
              <a:rPr lang="zh-CN" altLang="en-US" dirty="0"/>
              <a:t>超过设定的阈值触发报警系统进而采取行动比如</a:t>
            </a:r>
            <a:r>
              <a:rPr lang="en-US" altLang="zh-CN" dirty="0"/>
              <a:t>re-training </a:t>
            </a:r>
            <a:r>
              <a:rPr lang="zh-CN" altLang="en-US" dirty="0"/>
              <a:t>模型，检查数据质量。</a:t>
            </a:r>
            <a:endParaRPr lang="en-US" altLang="zh-CN" dirty="0"/>
          </a:p>
          <a:p>
            <a:endParaRPr lang="en-US" dirty="0"/>
          </a:p>
        </p:txBody>
      </p:sp>
    </p:spTree>
    <p:extLst>
      <p:ext uri="{BB962C8B-B14F-4D97-AF65-F5344CB8AC3E}">
        <p14:creationId xmlns:p14="http://schemas.microsoft.com/office/powerpoint/2010/main" val="110747710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8153"/>
          </a:xfrm>
        </p:spPr>
        <p:txBody>
          <a:bodyPr>
            <a:normAutofit fontScale="90000"/>
          </a:bodyPr>
          <a:lstStyle/>
          <a:p>
            <a:r>
              <a:rPr lang="zh-CN" altLang="en-US" dirty="0" smtClean="0"/>
              <a:t>案例：</a:t>
            </a:r>
            <a:r>
              <a:rPr lang="en-US" altLang="zh-CN" dirty="0"/>
              <a:t>Uber</a:t>
            </a:r>
            <a:r>
              <a:rPr lang="zh-CN" altLang="en-US" dirty="0"/>
              <a:t>的端到端机器学习平</a:t>
            </a:r>
            <a:r>
              <a:rPr lang="zh-CN" altLang="en-US" dirty="0" smtClean="0"/>
              <a:t>台</a:t>
            </a:r>
            <a:r>
              <a:rPr lang="en-US" altLang="zh-CN" dirty="0" smtClean="0"/>
              <a:t>(</a:t>
            </a:r>
            <a:r>
              <a:rPr lang="zh-CN" altLang="en-US" dirty="0"/>
              <a:t>详</a:t>
            </a:r>
            <a:r>
              <a:rPr lang="zh-CN" altLang="en-US" dirty="0" smtClean="0"/>
              <a:t>细解释见下页</a:t>
            </a:r>
            <a:r>
              <a:rPr lang="en-US" altLang="zh-CN" dirty="0" smtClean="0"/>
              <a:t>PPT)</a:t>
            </a:r>
            <a:endParaRPr lang="en-US" dirty="0"/>
          </a:p>
        </p:txBody>
      </p:sp>
      <p:sp>
        <p:nvSpPr>
          <p:cNvPr id="3" name="Content Placeholder 2"/>
          <p:cNvSpPr>
            <a:spLocks noGrp="1"/>
          </p:cNvSpPr>
          <p:nvPr>
            <p:ph idx="1"/>
          </p:nvPr>
        </p:nvSpPr>
        <p:spPr>
          <a:xfrm>
            <a:off x="838200" y="1451113"/>
            <a:ext cx="10515600" cy="5156164"/>
          </a:xfrm>
        </p:spPr>
        <p:txBody>
          <a:bodyPr>
            <a:normAutofit/>
          </a:bodyPr>
          <a:lstStyle/>
          <a:p>
            <a:endParaRPr lang="en-US" dirty="0"/>
          </a:p>
          <a:p>
            <a:endParaRPr lang="en-US" dirty="0" smtClean="0"/>
          </a:p>
          <a:p>
            <a:endParaRPr lang="en-US" dirty="0"/>
          </a:p>
          <a:p>
            <a:endParaRPr lang="en-US" dirty="0" smtClean="0"/>
          </a:p>
          <a:p>
            <a:endParaRPr lang="en-US" dirty="0"/>
          </a:p>
          <a:p>
            <a:endParaRPr lang="en-US" altLang="zh-CN" dirty="0" smtClean="0"/>
          </a:p>
          <a:p>
            <a:endParaRPr lang="en-US" altLang="zh-CN" sz="2200"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879" y="1567186"/>
            <a:ext cx="9827104" cy="4906184"/>
          </a:xfrm>
          <a:prstGeom prst="rect">
            <a:avLst/>
          </a:prstGeom>
        </p:spPr>
      </p:pic>
    </p:spTree>
    <p:extLst>
      <p:ext uri="{BB962C8B-B14F-4D97-AF65-F5344CB8AC3E}">
        <p14:creationId xmlns:p14="http://schemas.microsoft.com/office/powerpoint/2010/main" val="170085651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6474"/>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15290"/>
            <a:ext cx="10515600" cy="5120641"/>
          </a:xfrm>
        </p:spPr>
        <p:txBody>
          <a:bodyPr>
            <a:normAutofit lnSpcReduction="10000"/>
          </a:bodyPr>
          <a:lstStyle/>
          <a:p>
            <a:r>
              <a:rPr lang="en-US" altLang="zh-CN" dirty="0" smtClean="0"/>
              <a:t>Online</a:t>
            </a:r>
            <a:r>
              <a:rPr lang="zh-CN" altLang="en-US" dirty="0"/>
              <a:t>部</a:t>
            </a:r>
            <a:r>
              <a:rPr lang="zh-CN" altLang="en-US" dirty="0" smtClean="0"/>
              <a:t>分：</a:t>
            </a:r>
            <a:endParaRPr lang="en-US" altLang="zh-CN" dirty="0" smtClean="0"/>
          </a:p>
          <a:p>
            <a:pPr lvl="1"/>
            <a:r>
              <a:rPr lang="zh-CN" altLang="en-US" dirty="0" smtClean="0"/>
              <a:t>上游服务把数据实时的写入</a:t>
            </a:r>
            <a:r>
              <a:rPr lang="en-US" altLang="zh-CN" dirty="0" smtClean="0"/>
              <a:t>Kafka</a:t>
            </a:r>
            <a:r>
              <a:rPr lang="zh-CN" altLang="en-US" dirty="0" smtClean="0"/>
              <a:t>消息队列。</a:t>
            </a:r>
            <a:endParaRPr lang="en-US" altLang="zh-CN" dirty="0" smtClean="0"/>
          </a:p>
          <a:p>
            <a:pPr lvl="2"/>
            <a:r>
              <a:rPr lang="zh-CN" altLang="en-US" dirty="0"/>
              <a:t>对</a:t>
            </a:r>
            <a:r>
              <a:rPr lang="zh-CN" altLang="en-US" dirty="0" smtClean="0"/>
              <a:t>于</a:t>
            </a:r>
            <a:r>
              <a:rPr lang="en-US" altLang="zh-CN" dirty="0" smtClean="0"/>
              <a:t>Uber</a:t>
            </a:r>
            <a:r>
              <a:rPr lang="zh-CN" altLang="en-US" dirty="0" smtClean="0"/>
              <a:t>打车业务，这些数据可能是出租车实时</a:t>
            </a:r>
            <a:r>
              <a:rPr lang="en-US" altLang="zh-CN" dirty="0" smtClean="0"/>
              <a:t>GPS</a:t>
            </a:r>
            <a:r>
              <a:rPr lang="zh-CN" altLang="en-US" dirty="0" smtClean="0"/>
              <a:t>数据以及打车乘客的实时</a:t>
            </a:r>
            <a:r>
              <a:rPr lang="en-US" altLang="zh-CN" dirty="0" smtClean="0"/>
              <a:t>GPS</a:t>
            </a:r>
            <a:r>
              <a:rPr lang="zh-CN" altLang="en-US" dirty="0" smtClean="0"/>
              <a:t>数据。</a:t>
            </a:r>
            <a:endParaRPr lang="en-US" altLang="zh-CN" dirty="0" smtClean="0"/>
          </a:p>
          <a:p>
            <a:pPr lvl="1"/>
            <a:r>
              <a:rPr lang="en-US" altLang="zh-CN" dirty="0" err="1" smtClean="0"/>
              <a:t>Samza</a:t>
            </a:r>
            <a:r>
              <a:rPr lang="en-US" altLang="zh-CN" dirty="0" smtClean="0"/>
              <a:t>-based </a:t>
            </a:r>
            <a:r>
              <a:rPr lang="en-US" altLang="zh-CN" dirty="0"/>
              <a:t>streaming </a:t>
            </a:r>
            <a:r>
              <a:rPr lang="zh-CN" altLang="en-US" dirty="0"/>
              <a:t>引</a:t>
            </a:r>
            <a:r>
              <a:rPr lang="zh-CN" altLang="en-US" dirty="0" smtClean="0"/>
              <a:t>擎实时消费</a:t>
            </a:r>
            <a:r>
              <a:rPr lang="en-US" altLang="zh-CN" dirty="0" smtClean="0"/>
              <a:t>Kafka</a:t>
            </a:r>
            <a:r>
              <a:rPr lang="zh-CN" altLang="en-US" dirty="0"/>
              <a:t>的消息并生成</a:t>
            </a:r>
            <a:r>
              <a:rPr lang="en-US" altLang="zh-CN" dirty="0"/>
              <a:t>feature</a:t>
            </a:r>
            <a:r>
              <a:rPr lang="zh-CN" altLang="en-US" dirty="0"/>
              <a:t>写入</a:t>
            </a:r>
            <a:r>
              <a:rPr lang="en-US" altLang="zh-CN" dirty="0" smtClean="0"/>
              <a:t>Cassandra</a:t>
            </a:r>
            <a:r>
              <a:rPr lang="zh-CN" altLang="en-US" dirty="0" smtClean="0"/>
              <a:t>，</a:t>
            </a:r>
            <a:r>
              <a:rPr lang="zh-CN" altLang="en-US" dirty="0"/>
              <a:t>同时写一份</a:t>
            </a:r>
            <a:r>
              <a:rPr lang="zh-CN" altLang="en-US" dirty="0" smtClean="0"/>
              <a:t>到</a:t>
            </a:r>
            <a:r>
              <a:rPr lang="en-US" altLang="zh-CN" dirty="0" smtClean="0"/>
              <a:t>Hive</a:t>
            </a:r>
            <a:r>
              <a:rPr lang="zh-CN" altLang="en-US" dirty="0" smtClean="0"/>
              <a:t>中。</a:t>
            </a:r>
            <a:endParaRPr lang="en-US" altLang="zh-CN" dirty="0" smtClean="0"/>
          </a:p>
          <a:p>
            <a:pPr lvl="2"/>
            <a:r>
              <a:rPr lang="en-US" altLang="zh-CN" dirty="0" smtClean="0"/>
              <a:t>Cassandra</a:t>
            </a:r>
            <a:r>
              <a:rPr lang="zh-CN" altLang="en-US" dirty="0"/>
              <a:t>的另一个数据来源是离线的批处理产生的多个</a:t>
            </a:r>
            <a:r>
              <a:rPr lang="en-US" altLang="zh-CN" dirty="0"/>
              <a:t>team shared</a:t>
            </a:r>
            <a:r>
              <a:rPr lang="zh-CN" altLang="en-US" dirty="0"/>
              <a:t>的</a:t>
            </a:r>
            <a:r>
              <a:rPr lang="en-US" altLang="zh-CN" dirty="0" smtClean="0"/>
              <a:t>feature</a:t>
            </a:r>
            <a:r>
              <a:rPr lang="zh-CN" altLang="en-US" dirty="0" smtClean="0"/>
              <a:t>，跨</a:t>
            </a:r>
            <a:r>
              <a:rPr lang="en-US" altLang="zh-CN" dirty="0" smtClean="0"/>
              <a:t>team</a:t>
            </a:r>
            <a:r>
              <a:rPr lang="zh-CN" altLang="en-US" dirty="0" smtClean="0"/>
              <a:t>共享的</a:t>
            </a:r>
            <a:r>
              <a:rPr lang="en-US" altLang="zh-CN" dirty="0" smtClean="0"/>
              <a:t>feature</a:t>
            </a:r>
            <a:r>
              <a:rPr lang="zh-CN" altLang="en-US" dirty="0" smtClean="0"/>
              <a:t>可能包括出租车的画像以及打车乘客的画像。</a:t>
            </a:r>
            <a:endParaRPr lang="en-US" altLang="zh-CN" dirty="0" smtClean="0"/>
          </a:p>
          <a:p>
            <a:pPr lvl="1"/>
            <a:r>
              <a:rPr lang="zh-CN" altLang="en-US" dirty="0" smtClean="0"/>
              <a:t>当</a:t>
            </a:r>
            <a:r>
              <a:rPr lang="en-US" altLang="zh-CN" dirty="0" smtClean="0"/>
              <a:t>Online predict service</a:t>
            </a:r>
            <a:r>
              <a:rPr lang="zh-CN" altLang="en-US" dirty="0" smtClean="0"/>
              <a:t>收到</a:t>
            </a:r>
            <a:r>
              <a:rPr lang="en-US" altLang="zh-CN" dirty="0" smtClean="0"/>
              <a:t>client service</a:t>
            </a:r>
            <a:r>
              <a:rPr lang="zh-CN" altLang="en-US" dirty="0" smtClean="0"/>
              <a:t>的请求，它从</a:t>
            </a:r>
            <a:r>
              <a:rPr lang="en-US" altLang="zh-CN" dirty="0" smtClean="0"/>
              <a:t>Cassandra</a:t>
            </a:r>
            <a:r>
              <a:rPr lang="zh-CN" altLang="en-US" dirty="0" smtClean="0"/>
              <a:t>中抽取与</a:t>
            </a:r>
            <a:r>
              <a:rPr lang="en-US" altLang="zh-CN" dirty="0" smtClean="0"/>
              <a:t>client service</a:t>
            </a:r>
            <a:r>
              <a:rPr lang="zh-CN" altLang="en-US" dirty="0" smtClean="0"/>
              <a:t>发来的请求相关的</a:t>
            </a:r>
            <a:r>
              <a:rPr lang="en-US" altLang="zh-CN" dirty="0" smtClean="0"/>
              <a:t>feature</a:t>
            </a:r>
            <a:r>
              <a:rPr lang="zh-CN" altLang="en-US" dirty="0" smtClean="0"/>
              <a:t>以及多个</a:t>
            </a:r>
            <a:r>
              <a:rPr lang="en-US" altLang="zh-CN" dirty="0" smtClean="0"/>
              <a:t>team shared</a:t>
            </a:r>
            <a:r>
              <a:rPr lang="zh-CN" altLang="en-US" dirty="0" smtClean="0"/>
              <a:t>的</a:t>
            </a:r>
            <a:r>
              <a:rPr lang="en-US" altLang="zh-CN" dirty="0" smtClean="0"/>
              <a:t>feature</a:t>
            </a:r>
            <a:r>
              <a:rPr lang="zh-CN" altLang="en-US" dirty="0" smtClean="0"/>
              <a:t>，通过某些运算处理进行预测，最后把预测结果返回</a:t>
            </a:r>
            <a:r>
              <a:rPr lang="en-US" altLang="zh-CN" dirty="0" smtClean="0"/>
              <a:t>client service</a:t>
            </a:r>
            <a:r>
              <a:rPr lang="zh-CN" altLang="en-US" dirty="0" smtClean="0"/>
              <a:t>。</a:t>
            </a:r>
            <a:endParaRPr lang="en-US" altLang="zh-CN" dirty="0" smtClean="0"/>
          </a:p>
          <a:p>
            <a:pPr lvl="2"/>
            <a:r>
              <a:rPr lang="zh-CN" altLang="en-US" dirty="0" smtClean="0"/>
              <a:t>举例：一个打车乘客用手机</a:t>
            </a:r>
            <a:r>
              <a:rPr lang="en-US" altLang="zh-CN" dirty="0" smtClean="0"/>
              <a:t>APP</a:t>
            </a:r>
            <a:r>
              <a:rPr lang="zh-CN" altLang="en-US" dirty="0" smtClean="0"/>
              <a:t>呼叫</a:t>
            </a:r>
            <a:r>
              <a:rPr lang="en-US" altLang="zh-CN" dirty="0" smtClean="0"/>
              <a:t>Uber</a:t>
            </a:r>
            <a:r>
              <a:rPr lang="zh-CN" altLang="en-US" dirty="0" smtClean="0"/>
              <a:t>出租车，</a:t>
            </a:r>
            <a:r>
              <a:rPr lang="en-US" altLang="zh-CN" dirty="0" smtClean="0"/>
              <a:t>APP</a:t>
            </a:r>
            <a:r>
              <a:rPr lang="zh-CN" altLang="en-US" dirty="0" smtClean="0"/>
              <a:t>把这个请求发送到了</a:t>
            </a:r>
            <a:r>
              <a:rPr lang="en-US" altLang="zh-CN" dirty="0" smtClean="0"/>
              <a:t>client service</a:t>
            </a:r>
            <a:r>
              <a:rPr lang="zh-CN" altLang="en-US" dirty="0" smtClean="0"/>
              <a:t>，</a:t>
            </a:r>
            <a:r>
              <a:rPr lang="en-US" altLang="zh-CN" dirty="0" smtClean="0"/>
              <a:t>client service</a:t>
            </a:r>
            <a:r>
              <a:rPr lang="zh-CN" altLang="en-US" dirty="0" smtClean="0"/>
              <a:t>把含有这个乘客的</a:t>
            </a:r>
            <a:r>
              <a:rPr lang="en-US" altLang="zh-CN" dirty="0" smtClean="0"/>
              <a:t>ID</a:t>
            </a:r>
            <a:r>
              <a:rPr lang="zh-CN" altLang="en-US" dirty="0" smtClean="0"/>
              <a:t>和乘客的上车地点和目的地这些信息的请求发给</a:t>
            </a:r>
            <a:r>
              <a:rPr lang="en-US" altLang="zh-CN" dirty="0" smtClean="0"/>
              <a:t>online predict service</a:t>
            </a:r>
            <a:r>
              <a:rPr lang="zh-CN" altLang="en-US" dirty="0" smtClean="0"/>
              <a:t>，</a:t>
            </a:r>
            <a:r>
              <a:rPr lang="en-US" altLang="zh-CN" dirty="0" smtClean="0"/>
              <a:t>online predict service</a:t>
            </a:r>
            <a:r>
              <a:rPr lang="zh-CN" altLang="en-US" dirty="0"/>
              <a:t>根</a:t>
            </a:r>
            <a:r>
              <a:rPr lang="zh-CN" altLang="en-US" dirty="0" smtClean="0"/>
              <a:t>据乘客</a:t>
            </a:r>
            <a:r>
              <a:rPr lang="en-US" altLang="zh-CN" dirty="0" smtClean="0"/>
              <a:t>ID</a:t>
            </a:r>
            <a:r>
              <a:rPr lang="zh-CN" altLang="en-US" dirty="0" smtClean="0"/>
              <a:t>从</a:t>
            </a:r>
            <a:r>
              <a:rPr lang="en-US" altLang="zh-CN" dirty="0" smtClean="0"/>
              <a:t>Cassandra</a:t>
            </a:r>
            <a:r>
              <a:rPr lang="zh-CN" altLang="en-US" dirty="0" smtClean="0"/>
              <a:t>中取出该乘客的</a:t>
            </a:r>
            <a:r>
              <a:rPr lang="en-US" altLang="zh-CN" dirty="0" smtClean="0"/>
              <a:t>GPS</a:t>
            </a:r>
            <a:r>
              <a:rPr lang="zh-CN" altLang="en-US" dirty="0" smtClean="0"/>
              <a:t>特征以及该乘客的画像，并召回离乘客上车地点比较近的出租车以及每个出租车的画像，最后对这些召回结果预测并排序，最后把选中的出租车以及该车的</a:t>
            </a:r>
            <a:r>
              <a:rPr lang="en-US" altLang="zh-CN" dirty="0" smtClean="0"/>
              <a:t>GPS</a:t>
            </a:r>
            <a:r>
              <a:rPr lang="zh-CN" altLang="en-US" dirty="0" smtClean="0"/>
              <a:t>特征返回客户端的手机</a:t>
            </a:r>
            <a:r>
              <a:rPr lang="en-US" altLang="zh-CN" dirty="0" smtClean="0"/>
              <a:t>APP</a:t>
            </a:r>
            <a:r>
              <a:rPr lang="zh-CN" altLang="en-US" dirty="0" smtClean="0"/>
              <a:t>侧。</a:t>
            </a:r>
            <a:endParaRPr lang="en-US" altLang="zh-CN" dirty="0" smtClean="0"/>
          </a:p>
          <a:p>
            <a:pPr lvl="2"/>
            <a:endParaRPr lang="en-US" dirty="0"/>
          </a:p>
        </p:txBody>
      </p:sp>
    </p:spTree>
    <p:extLst>
      <p:ext uri="{BB962C8B-B14F-4D97-AF65-F5344CB8AC3E}">
        <p14:creationId xmlns:p14="http://schemas.microsoft.com/office/powerpoint/2010/main" val="346212423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0166"/>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45920"/>
            <a:ext cx="10515600" cy="4846319"/>
          </a:xfrm>
        </p:spPr>
        <p:txBody>
          <a:bodyPr>
            <a:normAutofit lnSpcReduction="10000"/>
          </a:bodyPr>
          <a:lstStyle/>
          <a:p>
            <a:r>
              <a:rPr lang="en-US" altLang="zh-CN" dirty="0"/>
              <a:t>Offline</a:t>
            </a:r>
            <a:r>
              <a:rPr lang="zh-CN" altLang="en-US" dirty="0"/>
              <a:t>部分：</a:t>
            </a:r>
            <a:endParaRPr lang="en-US" altLang="zh-CN" dirty="0"/>
          </a:p>
          <a:p>
            <a:pPr lvl="1"/>
            <a:r>
              <a:rPr lang="en-US" altLang="zh-CN" dirty="0"/>
              <a:t>Offline</a:t>
            </a:r>
            <a:r>
              <a:rPr lang="zh-CN" altLang="en-US" dirty="0"/>
              <a:t>部分的</a:t>
            </a:r>
            <a:r>
              <a:rPr lang="en-US" altLang="zh-CN" dirty="0"/>
              <a:t>Data lake</a:t>
            </a:r>
            <a:r>
              <a:rPr lang="zh-CN" altLang="en-US" dirty="0"/>
              <a:t>使用的是</a:t>
            </a:r>
            <a:r>
              <a:rPr lang="en-US" altLang="zh-CN" dirty="0"/>
              <a:t>HDFS</a:t>
            </a:r>
            <a:r>
              <a:rPr lang="zh-CN" altLang="en-US" dirty="0"/>
              <a:t>，这里定期使用</a:t>
            </a:r>
            <a:r>
              <a:rPr lang="en-US" altLang="zh-CN" dirty="0" err="1"/>
              <a:t>SparkSQL</a:t>
            </a:r>
            <a:r>
              <a:rPr lang="zh-CN" altLang="en-US" dirty="0" smtClean="0"/>
              <a:t>做数据预</a:t>
            </a:r>
            <a:r>
              <a:rPr lang="zh-CN" altLang="en-US" dirty="0"/>
              <a:t>处理生成</a:t>
            </a:r>
            <a:r>
              <a:rPr lang="en-US" altLang="zh-CN" dirty="0"/>
              <a:t>feature</a:t>
            </a:r>
            <a:r>
              <a:rPr lang="zh-CN" altLang="en-US" dirty="0"/>
              <a:t>，并把多个</a:t>
            </a:r>
            <a:r>
              <a:rPr lang="en-US" altLang="zh-CN" dirty="0"/>
              <a:t>team shared</a:t>
            </a:r>
            <a:r>
              <a:rPr lang="zh-CN" altLang="en-US" dirty="0"/>
              <a:t>的</a:t>
            </a:r>
            <a:r>
              <a:rPr lang="en-US" altLang="zh-CN" dirty="0"/>
              <a:t>feature</a:t>
            </a:r>
            <a:r>
              <a:rPr lang="zh-CN" altLang="en-US" dirty="0"/>
              <a:t>写入</a:t>
            </a:r>
            <a:r>
              <a:rPr lang="en-US" altLang="zh-CN" dirty="0" smtClean="0"/>
              <a:t>Hive</a:t>
            </a:r>
            <a:r>
              <a:rPr lang="zh-CN" altLang="en-US" dirty="0" smtClean="0"/>
              <a:t>，</a:t>
            </a:r>
            <a:r>
              <a:rPr lang="zh-CN" altLang="en-US" dirty="0"/>
              <a:t>非</a:t>
            </a:r>
            <a:r>
              <a:rPr lang="en-US" altLang="zh-CN" dirty="0"/>
              <a:t>share</a:t>
            </a:r>
            <a:r>
              <a:rPr lang="zh-CN" altLang="en-US" dirty="0"/>
              <a:t>的</a:t>
            </a:r>
            <a:r>
              <a:rPr lang="en-US" altLang="zh-CN" dirty="0"/>
              <a:t>feature</a:t>
            </a:r>
            <a:r>
              <a:rPr lang="zh-CN" altLang="en-US" dirty="0"/>
              <a:t>写入该</a:t>
            </a:r>
            <a:r>
              <a:rPr lang="en-US" altLang="zh-CN" dirty="0"/>
              <a:t>team</a:t>
            </a:r>
            <a:r>
              <a:rPr lang="zh-CN" altLang="en-US" dirty="0"/>
              <a:t>自己的存储并作为训练</a:t>
            </a:r>
            <a:r>
              <a:rPr lang="zh-CN" altLang="en-US" dirty="0" smtClean="0"/>
              <a:t>集的一部分。</a:t>
            </a:r>
            <a:endParaRPr lang="en-US" altLang="zh-CN" dirty="0"/>
          </a:p>
          <a:p>
            <a:pPr lvl="2"/>
            <a:r>
              <a:rPr lang="en-US" altLang="zh-CN" dirty="0" smtClean="0"/>
              <a:t>Hive</a:t>
            </a:r>
            <a:r>
              <a:rPr lang="zh-CN" altLang="en-US" dirty="0" smtClean="0"/>
              <a:t>中存</a:t>
            </a:r>
            <a:r>
              <a:rPr lang="zh-CN" altLang="en-US" dirty="0"/>
              <a:t>放</a:t>
            </a:r>
            <a:r>
              <a:rPr lang="en-US" altLang="zh-CN" dirty="0"/>
              <a:t>online streaming</a:t>
            </a:r>
            <a:r>
              <a:rPr lang="zh-CN" altLang="en-US" dirty="0"/>
              <a:t>引擎产生的</a:t>
            </a:r>
            <a:r>
              <a:rPr lang="en-US" altLang="zh-CN" dirty="0"/>
              <a:t>feature</a:t>
            </a:r>
            <a:r>
              <a:rPr lang="zh-CN" altLang="en-US" dirty="0"/>
              <a:t>以及</a:t>
            </a:r>
            <a:r>
              <a:rPr lang="en-US" altLang="zh-CN" dirty="0"/>
              <a:t>Spark SQL preprocessing</a:t>
            </a:r>
            <a:r>
              <a:rPr lang="zh-CN" altLang="en-US" dirty="0"/>
              <a:t>生成的多个</a:t>
            </a:r>
            <a:r>
              <a:rPr lang="en-US" altLang="zh-CN" dirty="0"/>
              <a:t>team shared feature</a:t>
            </a:r>
            <a:r>
              <a:rPr lang="zh-CN" altLang="en-US" dirty="0"/>
              <a:t>。</a:t>
            </a:r>
            <a:endParaRPr lang="en-US" altLang="zh-CN" dirty="0"/>
          </a:p>
          <a:p>
            <a:pPr lvl="1"/>
            <a:r>
              <a:rPr lang="en-US" altLang="zh-CN" dirty="0"/>
              <a:t>Offline batch </a:t>
            </a:r>
            <a:r>
              <a:rPr lang="en-US" altLang="zh-CN" dirty="0" smtClean="0"/>
              <a:t>predict</a:t>
            </a:r>
            <a:r>
              <a:rPr lang="zh-CN" altLang="en-US" dirty="0" smtClean="0"/>
              <a:t> </a:t>
            </a:r>
            <a:r>
              <a:rPr lang="en-US" altLang="zh-CN" dirty="0" smtClean="0"/>
              <a:t>job</a:t>
            </a:r>
            <a:r>
              <a:rPr lang="zh-CN" altLang="en-US" dirty="0" smtClean="0"/>
              <a:t>定</a:t>
            </a:r>
            <a:r>
              <a:rPr lang="zh-CN" altLang="en-US" dirty="0"/>
              <a:t>期从</a:t>
            </a:r>
            <a:r>
              <a:rPr lang="en-US" altLang="zh-CN" dirty="0" smtClean="0"/>
              <a:t>Hive</a:t>
            </a:r>
            <a:r>
              <a:rPr lang="zh-CN" altLang="en-US" dirty="0" smtClean="0"/>
              <a:t>中获</a:t>
            </a:r>
            <a:r>
              <a:rPr lang="zh-CN" altLang="en-US" dirty="0"/>
              <a:t>取之前</a:t>
            </a:r>
            <a:r>
              <a:rPr lang="en-US" altLang="zh-CN" dirty="0"/>
              <a:t>online</a:t>
            </a:r>
            <a:r>
              <a:rPr lang="zh-CN" altLang="en-US" dirty="0"/>
              <a:t>部分收集的</a:t>
            </a:r>
            <a:r>
              <a:rPr lang="en-US" altLang="zh-CN" dirty="0" smtClean="0"/>
              <a:t>feature</a:t>
            </a:r>
            <a:r>
              <a:rPr lang="zh-CN" altLang="en-US" dirty="0" smtClean="0"/>
              <a:t>并组装为样本来</a:t>
            </a:r>
            <a:r>
              <a:rPr lang="zh-CN" altLang="en-US" dirty="0"/>
              <a:t>批量预</a:t>
            </a:r>
            <a:r>
              <a:rPr lang="zh-CN" altLang="en-US" dirty="0" smtClean="0"/>
              <a:t>测，并</a:t>
            </a:r>
            <a:r>
              <a:rPr lang="zh-CN" altLang="en-US" dirty="0"/>
              <a:t>把结果写入</a:t>
            </a:r>
            <a:r>
              <a:rPr lang="en-US" altLang="zh-CN" dirty="0"/>
              <a:t>Hive</a:t>
            </a:r>
            <a:r>
              <a:rPr lang="zh-CN" altLang="en-US" dirty="0"/>
              <a:t>或者</a:t>
            </a:r>
            <a:r>
              <a:rPr lang="en-US" altLang="zh-CN" dirty="0"/>
              <a:t>Kafka</a:t>
            </a:r>
            <a:r>
              <a:rPr lang="zh-CN" altLang="en-US" dirty="0"/>
              <a:t>以供下游来消费。</a:t>
            </a:r>
            <a:endParaRPr lang="en-US" altLang="zh-CN" dirty="0"/>
          </a:p>
          <a:p>
            <a:pPr lvl="1"/>
            <a:r>
              <a:rPr lang="zh-CN" altLang="en-US" dirty="0"/>
              <a:t>这里会对</a:t>
            </a:r>
            <a:r>
              <a:rPr lang="en-US" altLang="zh-CN" dirty="0"/>
              <a:t>online predict service</a:t>
            </a:r>
            <a:r>
              <a:rPr lang="zh-CN" altLang="en-US" dirty="0"/>
              <a:t>的日志和</a:t>
            </a:r>
            <a:r>
              <a:rPr lang="en-US" altLang="zh-CN" dirty="0"/>
              <a:t>Offline batch predict job</a:t>
            </a:r>
            <a:r>
              <a:rPr lang="zh-CN" altLang="en-US" dirty="0"/>
              <a:t>的日志进行采样并写入所谓</a:t>
            </a:r>
            <a:r>
              <a:rPr lang="en-US" altLang="zh-CN" dirty="0"/>
              <a:t>Sampled prediction</a:t>
            </a:r>
            <a:r>
              <a:rPr lang="zh-CN" altLang="en-US" dirty="0"/>
              <a:t>的</a:t>
            </a:r>
            <a:r>
              <a:rPr lang="en-US" altLang="zh-CN" dirty="0"/>
              <a:t> data store</a:t>
            </a:r>
            <a:r>
              <a:rPr lang="zh-CN" altLang="en-US" dirty="0"/>
              <a:t>。</a:t>
            </a:r>
            <a:endParaRPr lang="en-US" altLang="zh-CN" dirty="0"/>
          </a:p>
          <a:p>
            <a:pPr lvl="1"/>
            <a:r>
              <a:rPr lang="en-US" altLang="zh-CN" dirty="0"/>
              <a:t>Performance monitor job</a:t>
            </a:r>
            <a:r>
              <a:rPr lang="zh-CN" altLang="en-US" dirty="0"/>
              <a:t>比较</a:t>
            </a:r>
            <a:r>
              <a:rPr lang="en-US" altLang="zh-CN" dirty="0"/>
              <a:t>sampled prediction</a:t>
            </a:r>
            <a:r>
              <a:rPr lang="zh-CN" altLang="en-US" dirty="0"/>
              <a:t>中的</a:t>
            </a:r>
            <a:r>
              <a:rPr lang="en-US" altLang="zh-CN" dirty="0"/>
              <a:t>online predict</a:t>
            </a:r>
            <a:r>
              <a:rPr lang="zh-CN" altLang="en-US" dirty="0"/>
              <a:t>与</a:t>
            </a:r>
            <a:r>
              <a:rPr lang="en-US" altLang="zh-CN" dirty="0"/>
              <a:t>offline batch predict</a:t>
            </a:r>
            <a:r>
              <a:rPr lang="zh-CN" altLang="en-US" dirty="0"/>
              <a:t>的预测结果与相应对齐的从</a:t>
            </a:r>
            <a:r>
              <a:rPr lang="en-US" altLang="zh-CN" dirty="0"/>
              <a:t>trained set</a:t>
            </a:r>
            <a:r>
              <a:rPr lang="zh-CN" altLang="en-US" dirty="0"/>
              <a:t>中获得的客户端反</a:t>
            </a:r>
            <a:r>
              <a:rPr lang="zh-CN" altLang="en-US" dirty="0" smtClean="0"/>
              <a:t>馈结</a:t>
            </a:r>
            <a:r>
              <a:rPr lang="zh-CN" altLang="en-US" dirty="0"/>
              <a:t>果，计算与反馈结果之间的差距，把这些差距作为</a:t>
            </a:r>
            <a:r>
              <a:rPr lang="en-US" altLang="zh-CN" dirty="0"/>
              <a:t>metric</a:t>
            </a:r>
            <a:r>
              <a:rPr lang="zh-CN" altLang="en-US" dirty="0"/>
              <a:t>送到监控系统。</a:t>
            </a:r>
            <a:endParaRPr lang="en-US" altLang="zh-CN" dirty="0"/>
          </a:p>
          <a:p>
            <a:pPr lvl="2"/>
            <a:r>
              <a:rPr lang="zh-CN" altLang="en-US" dirty="0"/>
              <a:t>监控系统根据这些</a:t>
            </a:r>
            <a:r>
              <a:rPr lang="en-US" altLang="zh-CN" dirty="0"/>
              <a:t>metric</a:t>
            </a:r>
            <a:r>
              <a:rPr lang="zh-CN" altLang="en-US" dirty="0"/>
              <a:t>可以触发比如更新或者回滚</a:t>
            </a:r>
            <a:r>
              <a:rPr lang="en-US" altLang="zh-CN" dirty="0"/>
              <a:t>online</a:t>
            </a:r>
            <a:r>
              <a:rPr lang="zh-CN" altLang="en-US" dirty="0"/>
              <a:t>模型的动作。</a:t>
            </a:r>
            <a:endParaRPr lang="en-US" altLang="zh-CN" dirty="0"/>
          </a:p>
          <a:p>
            <a:endParaRPr lang="en-US" dirty="0"/>
          </a:p>
        </p:txBody>
      </p:sp>
    </p:spTree>
    <p:extLst>
      <p:ext uri="{BB962C8B-B14F-4D97-AF65-F5344CB8AC3E}">
        <p14:creationId xmlns:p14="http://schemas.microsoft.com/office/powerpoint/2010/main" val="428195505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166" y="2710759"/>
            <a:ext cx="10515600" cy="1325563"/>
          </a:xfrm>
        </p:spPr>
        <p:txBody>
          <a:bodyPr/>
          <a:lstStyle/>
          <a:p>
            <a:pPr algn="ctr"/>
            <a:r>
              <a:rPr lang="zh-CN" altLang="en-US" dirty="0"/>
              <a:t>机器学</a:t>
            </a:r>
            <a:r>
              <a:rPr lang="zh-CN" altLang="en-US" dirty="0" smtClean="0"/>
              <a:t>习</a:t>
            </a:r>
            <a:r>
              <a:rPr lang="zh-CN" altLang="en-US" dirty="0"/>
              <a:t>框</a:t>
            </a:r>
            <a:r>
              <a:rPr lang="zh-CN" altLang="en-US" dirty="0" smtClean="0"/>
              <a:t>架</a:t>
            </a:r>
            <a:r>
              <a:rPr lang="en-US" altLang="zh-CN" dirty="0" smtClean="0"/>
              <a:t>/</a:t>
            </a:r>
            <a:r>
              <a:rPr lang="zh-CN" altLang="en-US" dirty="0" smtClean="0"/>
              <a:t>库简单对比</a:t>
            </a:r>
            <a:endParaRPr lang="en-US" dirty="0"/>
          </a:p>
        </p:txBody>
      </p:sp>
    </p:spTree>
    <p:extLst>
      <p:ext uri="{BB962C8B-B14F-4D97-AF65-F5344CB8AC3E}">
        <p14:creationId xmlns:p14="http://schemas.microsoft.com/office/powerpoint/2010/main" val="159948327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9538"/>
          </a:xfrm>
        </p:spPr>
        <p:txBody>
          <a:bodyPr/>
          <a:lstStyle/>
          <a:p>
            <a:r>
              <a:rPr lang="zh-CN" altLang="en-US" dirty="0" smtClean="0"/>
              <a:t>常用的机器学习库</a:t>
            </a:r>
            <a:r>
              <a:rPr lang="en-US" altLang="zh-CN" dirty="0" smtClean="0"/>
              <a:t>/</a:t>
            </a:r>
            <a:r>
              <a:rPr lang="zh-CN" altLang="en-US" dirty="0" smtClean="0"/>
              <a:t>框架</a:t>
            </a:r>
            <a:endParaRPr lang="en-US" dirty="0"/>
          </a:p>
        </p:txBody>
      </p:sp>
      <p:sp>
        <p:nvSpPr>
          <p:cNvPr id="3" name="Content Placeholder 2"/>
          <p:cNvSpPr>
            <a:spLocks noGrp="1"/>
          </p:cNvSpPr>
          <p:nvPr>
            <p:ph idx="1"/>
          </p:nvPr>
        </p:nvSpPr>
        <p:spPr>
          <a:xfrm>
            <a:off x="838200" y="1672045"/>
            <a:ext cx="10515600" cy="4504917"/>
          </a:xfrm>
        </p:spPr>
        <p:txBody>
          <a:bodyPr>
            <a:normAutofit lnSpcReduction="10000"/>
          </a:bodyPr>
          <a:lstStyle/>
          <a:p>
            <a:r>
              <a:rPr lang="en-US" sz="2600" dirty="0" err="1" smtClean="0"/>
              <a:t>Scikit</a:t>
            </a:r>
            <a:r>
              <a:rPr lang="en-US" sz="2600" dirty="0" smtClean="0"/>
              <a:t>-learn</a:t>
            </a:r>
            <a:r>
              <a:rPr lang="en-US" altLang="zh-CN" sz="2600" dirty="0" smtClean="0"/>
              <a:t>/</a:t>
            </a:r>
            <a:r>
              <a:rPr lang="en-US" altLang="zh-CN" sz="2600" dirty="0" err="1" smtClean="0"/>
              <a:t>sklearn</a:t>
            </a:r>
            <a:r>
              <a:rPr lang="zh-CN" altLang="en-US" sz="2600" dirty="0" smtClean="0"/>
              <a:t>当</a:t>
            </a:r>
            <a:r>
              <a:rPr lang="zh-CN" altLang="en-US" sz="2600" dirty="0"/>
              <a:t>前最新版本（</a:t>
            </a:r>
            <a:r>
              <a:rPr lang="en-US" sz="2600" dirty="0" smtClean="0"/>
              <a:t>201</a:t>
            </a:r>
            <a:r>
              <a:rPr lang="en-US" altLang="zh-CN" sz="2600" dirty="0" smtClean="0"/>
              <a:t>9-12</a:t>
            </a:r>
            <a:r>
              <a:rPr lang="zh-CN" altLang="en-US" sz="2600" dirty="0" smtClean="0"/>
              <a:t>）</a:t>
            </a:r>
            <a:r>
              <a:rPr lang="zh-CN" altLang="en-US" sz="2600" dirty="0"/>
              <a:t>不支持</a:t>
            </a:r>
            <a:r>
              <a:rPr lang="en-US" sz="2600" dirty="0"/>
              <a:t>GPU</a:t>
            </a:r>
            <a:r>
              <a:rPr lang="zh-CN" altLang="en-US" sz="2600" dirty="0"/>
              <a:t>和深度学习算法，不支持跨节点分布式训练，但是支持单节点</a:t>
            </a:r>
            <a:r>
              <a:rPr lang="zh-CN" altLang="en-US" sz="2600" dirty="0" smtClean="0"/>
              <a:t>多</a:t>
            </a:r>
            <a:r>
              <a:rPr lang="en-US" altLang="zh-CN" sz="2600" dirty="0" smtClean="0"/>
              <a:t>CPU</a:t>
            </a:r>
            <a:r>
              <a:rPr lang="zh-CN" altLang="en-US" sz="2600" dirty="0" smtClean="0"/>
              <a:t>并</a:t>
            </a:r>
            <a:r>
              <a:rPr lang="zh-CN" altLang="en-US" sz="2600" dirty="0"/>
              <a:t>行训练。</a:t>
            </a:r>
            <a:endParaRPr lang="en-US" sz="2600" dirty="0" smtClean="0"/>
          </a:p>
          <a:p>
            <a:r>
              <a:rPr lang="en-US" sz="2600" dirty="0" err="1" smtClean="0"/>
              <a:t>sparkit</a:t>
            </a:r>
            <a:r>
              <a:rPr lang="en-US" sz="2600" dirty="0" smtClean="0"/>
              <a:t>-learn </a:t>
            </a:r>
            <a:r>
              <a:rPr lang="zh-CN" altLang="en-US" sz="2600" dirty="0" smtClean="0"/>
              <a:t>，</a:t>
            </a:r>
            <a:r>
              <a:rPr lang="en-US" sz="2600" dirty="0" smtClean="0"/>
              <a:t>spark-</a:t>
            </a:r>
            <a:r>
              <a:rPr lang="en-US" sz="2600" dirty="0" err="1" smtClean="0"/>
              <a:t>sklearn</a:t>
            </a:r>
            <a:r>
              <a:rPr lang="zh-CN" altLang="en-US" sz="2600" dirty="0"/>
              <a:t>以及</a:t>
            </a:r>
            <a:r>
              <a:rPr lang="en-US" sz="2600" dirty="0" err="1" smtClean="0"/>
              <a:t>sparkml</a:t>
            </a:r>
            <a:r>
              <a:rPr lang="zh-CN" altLang="en-US" sz="2600" dirty="0" smtClean="0"/>
              <a:t>都</a:t>
            </a:r>
            <a:r>
              <a:rPr lang="zh-CN" altLang="en-US" sz="2600" dirty="0"/>
              <a:t>不同，</a:t>
            </a:r>
            <a:r>
              <a:rPr lang="en-US" sz="2600" dirty="0" err="1"/>
              <a:t>sparkml</a:t>
            </a:r>
            <a:r>
              <a:rPr lang="zh-CN" altLang="en-US" sz="2600" dirty="0"/>
              <a:t>又分为</a:t>
            </a:r>
            <a:r>
              <a:rPr lang="en-US" sz="2600" dirty="0" err="1"/>
              <a:t>rdd</a:t>
            </a:r>
            <a:r>
              <a:rPr lang="en-US" sz="2600" dirty="0"/>
              <a:t>-based </a:t>
            </a:r>
            <a:r>
              <a:rPr lang="en-US" sz="2600" dirty="0" err="1"/>
              <a:t>api</a:t>
            </a:r>
            <a:r>
              <a:rPr lang="zh-CN" altLang="en-US" sz="2600" dirty="0"/>
              <a:t>和</a:t>
            </a:r>
            <a:r>
              <a:rPr lang="en-US" sz="2600" dirty="0" err="1"/>
              <a:t>dataframe</a:t>
            </a:r>
            <a:r>
              <a:rPr lang="en-US" sz="2600" dirty="0"/>
              <a:t>-based </a:t>
            </a:r>
            <a:r>
              <a:rPr lang="en-US" sz="2600" dirty="0" err="1"/>
              <a:t>api，rdd-based</a:t>
            </a:r>
            <a:r>
              <a:rPr lang="en-US" sz="2600" dirty="0"/>
              <a:t> </a:t>
            </a:r>
            <a:r>
              <a:rPr lang="en-US" sz="2600" dirty="0" err="1"/>
              <a:t>api</a:t>
            </a:r>
            <a:r>
              <a:rPr lang="zh-CN" altLang="en-US" sz="2600" dirty="0"/>
              <a:t>以后不准备维护了（</a:t>
            </a:r>
            <a:r>
              <a:rPr lang="en-US" sz="2600" dirty="0"/>
              <a:t>spark3.0</a:t>
            </a:r>
            <a:r>
              <a:rPr lang="zh-CN" altLang="en-US" sz="2600" dirty="0"/>
              <a:t>要废弃这个</a:t>
            </a:r>
            <a:r>
              <a:rPr lang="en-US" sz="2600" dirty="0" err="1"/>
              <a:t>api</a:t>
            </a:r>
            <a:r>
              <a:rPr lang="en-US" sz="2600" dirty="0"/>
              <a:t>），</a:t>
            </a:r>
            <a:r>
              <a:rPr lang="en-US" sz="2600" dirty="0" err="1"/>
              <a:t>dataframe</a:t>
            </a:r>
            <a:r>
              <a:rPr lang="en-US" sz="2600" dirty="0"/>
              <a:t>-based </a:t>
            </a:r>
            <a:r>
              <a:rPr lang="en-US" sz="2600" dirty="0" err="1"/>
              <a:t>api</a:t>
            </a:r>
            <a:r>
              <a:rPr lang="zh-CN" altLang="en-US" sz="2600" dirty="0"/>
              <a:t>更容易使</a:t>
            </a:r>
            <a:r>
              <a:rPr lang="zh-CN" altLang="en-US" sz="2600" dirty="0" smtClean="0"/>
              <a:t>用。</a:t>
            </a:r>
            <a:endParaRPr lang="en-US" altLang="zh-CN" sz="2600" dirty="0" smtClean="0"/>
          </a:p>
          <a:p>
            <a:pPr lvl="1"/>
            <a:r>
              <a:rPr lang="en-US" altLang="zh-CN" sz="2200" dirty="0"/>
              <a:t>spark-</a:t>
            </a:r>
            <a:r>
              <a:rPr lang="en-US" altLang="zh-CN" sz="2200" dirty="0" err="1"/>
              <a:t>sklearn</a:t>
            </a:r>
            <a:r>
              <a:rPr lang="zh-CN" altLang="en-US" sz="2200" dirty="0"/>
              <a:t>是一个把</a:t>
            </a:r>
            <a:r>
              <a:rPr lang="en-US" altLang="zh-CN" sz="2200" dirty="0"/>
              <a:t>spark</a:t>
            </a:r>
            <a:r>
              <a:rPr lang="zh-CN" altLang="en-US" sz="2200" dirty="0"/>
              <a:t>和</a:t>
            </a:r>
            <a:r>
              <a:rPr lang="en-US" altLang="zh-CN" sz="2200" dirty="0" err="1"/>
              <a:t>sklearn</a:t>
            </a:r>
            <a:r>
              <a:rPr lang="zh-CN" altLang="en-US" sz="2200" dirty="0"/>
              <a:t>集成的包，</a:t>
            </a:r>
            <a:r>
              <a:rPr lang="en-US" altLang="zh-CN" sz="2200" dirty="0" err="1"/>
              <a:t>api</a:t>
            </a:r>
            <a:r>
              <a:rPr lang="zh-CN" altLang="en-US" sz="2200" dirty="0"/>
              <a:t>接口尽量与</a:t>
            </a:r>
            <a:r>
              <a:rPr lang="en-US" altLang="zh-CN" sz="2200" dirty="0" err="1"/>
              <a:t>sklearn</a:t>
            </a:r>
            <a:r>
              <a:rPr lang="zh-CN" altLang="en-US" sz="2200" dirty="0"/>
              <a:t>类似，对于分布式训练，</a:t>
            </a:r>
            <a:r>
              <a:rPr lang="en-US" altLang="zh-CN" sz="2200" dirty="0"/>
              <a:t>spark-</a:t>
            </a:r>
            <a:r>
              <a:rPr lang="en-US" altLang="zh-CN" sz="2200" dirty="0" err="1"/>
              <a:t>sklearn</a:t>
            </a:r>
            <a:r>
              <a:rPr lang="zh-CN" altLang="en-US" sz="2200" dirty="0"/>
              <a:t>只能对超参数搜索和交叉验证这样的简单</a:t>
            </a:r>
            <a:r>
              <a:rPr lang="en-US" altLang="zh-CN" sz="2200" dirty="0"/>
              <a:t>task</a:t>
            </a:r>
            <a:r>
              <a:rPr lang="zh-CN" altLang="en-US" sz="2200" dirty="0"/>
              <a:t>支持跨节点分布式训</a:t>
            </a:r>
            <a:r>
              <a:rPr lang="zh-CN" altLang="en-US" sz="2200" dirty="0" smtClean="0"/>
              <a:t>练。</a:t>
            </a:r>
            <a:endParaRPr lang="en-US" altLang="zh-CN" sz="2200" dirty="0" smtClean="0"/>
          </a:p>
          <a:p>
            <a:pPr lvl="1"/>
            <a:r>
              <a:rPr lang="en-US" altLang="zh-CN" sz="2200" dirty="0" err="1" smtClean="0"/>
              <a:t>sparkit</a:t>
            </a:r>
            <a:r>
              <a:rPr lang="en-US" altLang="zh-CN" sz="2200" dirty="0" smtClean="0"/>
              <a:t>-learn</a:t>
            </a:r>
            <a:r>
              <a:rPr lang="zh-CN" altLang="en-US" sz="2200" dirty="0"/>
              <a:t>可以对底层算法做分布式训练，和</a:t>
            </a:r>
            <a:r>
              <a:rPr lang="en-US" altLang="zh-CN" sz="2200" dirty="0" err="1"/>
              <a:t>sklearn</a:t>
            </a:r>
            <a:r>
              <a:rPr lang="zh-CN" altLang="en-US" sz="2200" dirty="0"/>
              <a:t>是更深度的集成</a:t>
            </a:r>
            <a:r>
              <a:rPr lang="zh-CN" altLang="en-US" sz="2200" dirty="0" smtClean="0"/>
              <a:t>。</a:t>
            </a:r>
            <a:endParaRPr lang="en-US" altLang="zh-CN" sz="2200" dirty="0" smtClean="0"/>
          </a:p>
          <a:p>
            <a:pPr lvl="1"/>
            <a:r>
              <a:rPr lang="en-US" altLang="zh-CN" sz="2200" dirty="0" err="1" smtClean="0"/>
              <a:t>sparkml</a:t>
            </a:r>
            <a:r>
              <a:rPr lang="zh-CN" altLang="en-US" sz="2200" dirty="0"/>
              <a:t>的</a:t>
            </a:r>
            <a:r>
              <a:rPr lang="en-US" altLang="zh-CN" sz="2200" dirty="0" err="1"/>
              <a:t>api</a:t>
            </a:r>
            <a:r>
              <a:rPr lang="zh-CN" altLang="en-US" sz="2200" dirty="0"/>
              <a:t>则和</a:t>
            </a:r>
            <a:r>
              <a:rPr lang="en-US" altLang="zh-CN" sz="2200" dirty="0" err="1"/>
              <a:t>sklearn</a:t>
            </a:r>
            <a:r>
              <a:rPr lang="zh-CN" altLang="en-US" sz="2200" dirty="0"/>
              <a:t>没有关系，但是它支持跨节点分布式训</a:t>
            </a:r>
            <a:r>
              <a:rPr lang="zh-CN" altLang="en-US" sz="2200" dirty="0" smtClean="0"/>
              <a:t>练，当前不直接支持</a:t>
            </a:r>
            <a:r>
              <a:rPr lang="en-US" altLang="zh-CN" sz="2200" dirty="0" smtClean="0"/>
              <a:t>GPU</a:t>
            </a:r>
            <a:r>
              <a:rPr lang="zh-CN" altLang="en-US" sz="2200" dirty="0" smtClean="0"/>
              <a:t>。</a:t>
            </a:r>
            <a:endParaRPr lang="en-US" altLang="zh-CN" sz="2200" dirty="0" smtClean="0"/>
          </a:p>
          <a:p>
            <a:pPr lvl="1"/>
            <a:r>
              <a:rPr lang="zh-CN" altLang="en-US" sz="2000" b="1" dirty="0"/>
              <a:t>一般来说，</a:t>
            </a:r>
            <a:r>
              <a:rPr lang="en-US" altLang="zh-CN" sz="2000" b="1" dirty="0" err="1"/>
              <a:t>sklearn</a:t>
            </a:r>
            <a:r>
              <a:rPr lang="zh-CN" altLang="en-US" sz="2000" b="1" dirty="0"/>
              <a:t>适合做原型开</a:t>
            </a:r>
            <a:r>
              <a:rPr lang="zh-CN" altLang="en-US" sz="2000" b="1" dirty="0" smtClean="0"/>
              <a:t>发</a:t>
            </a:r>
            <a:r>
              <a:rPr lang="zh-CN" altLang="en-US" sz="2000" b="1" dirty="0"/>
              <a:t>或</a:t>
            </a:r>
            <a:r>
              <a:rPr lang="zh-CN" altLang="en-US" sz="2000" b="1" dirty="0" smtClean="0"/>
              <a:t>者单机训练，而生</a:t>
            </a:r>
            <a:r>
              <a:rPr lang="zh-CN" altLang="en-US" sz="2000" b="1" dirty="0"/>
              <a:t>产环</a:t>
            </a:r>
            <a:r>
              <a:rPr lang="zh-CN" altLang="en-US" sz="2000" b="1" dirty="0" smtClean="0"/>
              <a:t>境中如果数据集很大并且存在</a:t>
            </a:r>
            <a:r>
              <a:rPr lang="en-US" altLang="zh-CN" sz="2000" b="1" dirty="0" smtClean="0"/>
              <a:t>HDFS</a:t>
            </a:r>
            <a:r>
              <a:rPr lang="zh-CN" altLang="en-US" sz="2000" b="1" dirty="0" smtClean="0"/>
              <a:t>中，可以考虑用</a:t>
            </a:r>
            <a:r>
              <a:rPr lang="en-US" altLang="zh-CN" sz="2000" b="1" dirty="0" err="1"/>
              <a:t>sparkml</a:t>
            </a:r>
            <a:r>
              <a:rPr lang="zh-CN" altLang="en-US" sz="2000" dirty="0"/>
              <a:t>。</a:t>
            </a:r>
            <a:endParaRPr lang="en-US" altLang="zh-CN" sz="2000" dirty="0"/>
          </a:p>
          <a:p>
            <a:pPr lvl="1"/>
            <a:endParaRPr lang="en-US" altLang="zh-CN" sz="2200" dirty="0" smtClean="0"/>
          </a:p>
        </p:txBody>
      </p:sp>
    </p:spTree>
    <p:extLst>
      <p:ext uri="{BB962C8B-B14F-4D97-AF65-F5344CB8AC3E}">
        <p14:creationId xmlns:p14="http://schemas.microsoft.com/office/powerpoint/2010/main" val="75247787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25624"/>
            <a:ext cx="10515600" cy="4640489"/>
          </a:xfrm>
        </p:spPr>
        <p:txBody>
          <a:bodyPr>
            <a:normAutofit fontScale="92500" lnSpcReduction="10000"/>
          </a:bodyPr>
          <a:lstStyle/>
          <a:p>
            <a:r>
              <a:rPr lang="en-US" dirty="0" err="1"/>
              <a:t>Tensorflow</a:t>
            </a:r>
            <a:r>
              <a:rPr lang="zh-CN" altLang="en-US" dirty="0"/>
              <a:t>也有一些</a:t>
            </a:r>
            <a:r>
              <a:rPr lang="en-US" dirty="0"/>
              <a:t>built-in</a:t>
            </a:r>
            <a:r>
              <a:rPr lang="zh-CN" altLang="en-US" dirty="0"/>
              <a:t>的传统机器学</a:t>
            </a:r>
            <a:r>
              <a:rPr lang="zh-CN" altLang="en-US" dirty="0" smtClean="0"/>
              <a:t>习</a:t>
            </a:r>
            <a:r>
              <a:rPr lang="zh-CN" altLang="en-US" dirty="0"/>
              <a:t>模型</a:t>
            </a:r>
            <a:r>
              <a:rPr lang="zh-CN" altLang="en-US" dirty="0" smtClean="0"/>
              <a:t>比如</a:t>
            </a:r>
            <a:r>
              <a:rPr lang="en-US" altLang="zh-CN" dirty="0" smtClean="0"/>
              <a:t>GBDT</a:t>
            </a:r>
            <a:r>
              <a:rPr lang="zh-CN" altLang="en-US" dirty="0" smtClean="0"/>
              <a:t>等。</a:t>
            </a:r>
            <a:endParaRPr lang="en-US" altLang="zh-CN" dirty="0" smtClean="0"/>
          </a:p>
          <a:p>
            <a:pPr lvl="1"/>
            <a:r>
              <a:rPr lang="zh-CN" altLang="en-US" dirty="0" smtClean="0"/>
              <a:t>虽然</a:t>
            </a:r>
            <a:r>
              <a:rPr lang="en-US" altLang="zh-CN" dirty="0" smtClean="0"/>
              <a:t>TF</a:t>
            </a:r>
            <a:r>
              <a:rPr lang="zh-CN" altLang="en-US" dirty="0" smtClean="0"/>
              <a:t>可</a:t>
            </a:r>
            <a:r>
              <a:rPr lang="zh-CN" altLang="en-US" dirty="0"/>
              <a:t>以</a:t>
            </a:r>
            <a:r>
              <a:rPr lang="zh-CN" altLang="en-US" dirty="0" smtClean="0"/>
              <a:t>做传统机</a:t>
            </a:r>
            <a:r>
              <a:rPr lang="zh-CN" altLang="en-US" dirty="0"/>
              <a:t>器学</a:t>
            </a:r>
            <a:r>
              <a:rPr lang="zh-CN" altLang="en-US" dirty="0" smtClean="0"/>
              <a:t>习，</a:t>
            </a:r>
            <a:r>
              <a:rPr lang="zh-CN" altLang="en-US" dirty="0"/>
              <a:t>但</a:t>
            </a:r>
            <a:r>
              <a:rPr lang="zh-CN" altLang="en-US" dirty="0" smtClean="0"/>
              <a:t>是</a:t>
            </a:r>
            <a:r>
              <a:rPr lang="en-US" altLang="zh-CN" dirty="0" smtClean="0"/>
              <a:t>TF</a:t>
            </a:r>
            <a:r>
              <a:rPr lang="zh-CN" altLang="en-US" dirty="0" smtClean="0"/>
              <a:t>更</a:t>
            </a:r>
            <a:r>
              <a:rPr lang="zh-CN" altLang="en-US" dirty="0"/>
              <a:t>适合用来做深度学习</a:t>
            </a:r>
            <a:r>
              <a:rPr lang="zh-CN" altLang="en-US" dirty="0" smtClean="0"/>
              <a:t>。</a:t>
            </a:r>
            <a:endParaRPr lang="en-US" altLang="zh-CN" dirty="0" smtClean="0"/>
          </a:p>
          <a:p>
            <a:pPr lvl="2"/>
            <a:r>
              <a:rPr lang="en-US" altLang="zh-CN" dirty="0" smtClean="0"/>
              <a:t>TF</a:t>
            </a:r>
            <a:r>
              <a:rPr lang="zh-CN" altLang="en-US" dirty="0"/>
              <a:t>没有</a:t>
            </a:r>
            <a:r>
              <a:rPr lang="en-US" altLang="zh-CN" dirty="0" err="1" smtClean="0"/>
              <a:t>sklearn</a:t>
            </a:r>
            <a:r>
              <a:rPr lang="zh-CN" altLang="en-US" dirty="0" smtClean="0"/>
              <a:t>那么丰富的特征工程的</a:t>
            </a:r>
            <a:r>
              <a:rPr lang="en-US" altLang="zh-CN" dirty="0" smtClean="0"/>
              <a:t>API</a:t>
            </a:r>
            <a:r>
              <a:rPr lang="zh-CN" altLang="en-US" dirty="0" smtClean="0"/>
              <a:t>。</a:t>
            </a:r>
            <a:endParaRPr lang="en-US" altLang="zh-CN" dirty="0" smtClean="0"/>
          </a:p>
          <a:p>
            <a:pPr lvl="1"/>
            <a:r>
              <a:rPr lang="zh-CN" altLang="en-US" b="1" dirty="0"/>
              <a:t>有时候为了用</a:t>
            </a:r>
            <a:r>
              <a:rPr lang="en-US" altLang="zh-CN" b="1" dirty="0"/>
              <a:t>1</a:t>
            </a:r>
            <a:r>
              <a:rPr lang="zh-CN" altLang="en-US" b="1" dirty="0"/>
              <a:t>个框</a:t>
            </a:r>
            <a:r>
              <a:rPr lang="zh-CN" altLang="en-US" b="1" dirty="0" smtClean="0"/>
              <a:t>架</a:t>
            </a:r>
            <a:r>
              <a:rPr lang="zh-CN" altLang="en-US" b="1" dirty="0"/>
              <a:t>统一</a:t>
            </a:r>
            <a:r>
              <a:rPr lang="zh-CN" altLang="en-US" b="1" dirty="0" smtClean="0"/>
              <a:t>做</a:t>
            </a:r>
            <a:r>
              <a:rPr lang="zh-CN" altLang="en-US" b="1" dirty="0"/>
              <a:t>传统机器学习和深度学习，可以选择</a:t>
            </a:r>
            <a:r>
              <a:rPr lang="en-US" altLang="zh-CN" b="1" dirty="0"/>
              <a:t>TF</a:t>
            </a:r>
            <a:r>
              <a:rPr lang="zh-CN" altLang="en-US" b="1" dirty="0"/>
              <a:t>。</a:t>
            </a:r>
            <a:endParaRPr lang="en-US" altLang="zh-CN" b="1" dirty="0"/>
          </a:p>
          <a:p>
            <a:pPr lvl="1"/>
            <a:r>
              <a:rPr lang="zh-CN" altLang="en-US" b="1" dirty="0" smtClean="0"/>
              <a:t>可</a:t>
            </a:r>
            <a:r>
              <a:rPr lang="zh-CN" altLang="en-US" b="1" dirty="0"/>
              <a:t>以把</a:t>
            </a:r>
            <a:r>
              <a:rPr lang="en-US" altLang="zh-CN" b="1" dirty="0" err="1"/>
              <a:t>sklearn</a:t>
            </a:r>
            <a:r>
              <a:rPr lang="zh-CN" altLang="en-US" b="1" dirty="0" smtClean="0"/>
              <a:t>和</a:t>
            </a:r>
            <a:r>
              <a:rPr lang="en-US" altLang="zh-CN" b="1" dirty="0" smtClean="0"/>
              <a:t>TF</a:t>
            </a:r>
            <a:r>
              <a:rPr lang="zh-CN" altLang="en-US" b="1" dirty="0" smtClean="0"/>
              <a:t>结</a:t>
            </a:r>
            <a:r>
              <a:rPr lang="zh-CN" altLang="en-US" b="1" dirty="0"/>
              <a:t>合起来使</a:t>
            </a:r>
            <a:r>
              <a:rPr lang="zh-CN" altLang="en-US" b="1" dirty="0" smtClean="0"/>
              <a:t>用</a:t>
            </a:r>
            <a:r>
              <a:rPr lang="zh-CN" altLang="en-US" dirty="0" smtClean="0"/>
              <a:t>：</a:t>
            </a:r>
            <a:r>
              <a:rPr lang="en-US" altLang="zh-CN" dirty="0" err="1" smtClean="0"/>
              <a:t>Sklearn</a:t>
            </a:r>
            <a:r>
              <a:rPr lang="zh-CN" altLang="en-US" dirty="0" smtClean="0"/>
              <a:t>做特征工程，</a:t>
            </a:r>
            <a:r>
              <a:rPr lang="en-US" altLang="zh-CN" dirty="0" smtClean="0"/>
              <a:t>TF</a:t>
            </a:r>
            <a:r>
              <a:rPr lang="zh-CN" altLang="en-US" dirty="0" smtClean="0"/>
              <a:t>用来训练模型。</a:t>
            </a:r>
            <a:endParaRPr lang="en-US" altLang="zh-CN" dirty="0" smtClean="0"/>
          </a:p>
          <a:p>
            <a:pPr lvl="1"/>
            <a:r>
              <a:rPr lang="zh-CN" altLang="en-US" b="1" dirty="0"/>
              <a:t>如</a:t>
            </a:r>
            <a:r>
              <a:rPr lang="zh-CN" altLang="en-US" b="1" dirty="0" smtClean="0"/>
              <a:t>果要用到高基数</a:t>
            </a:r>
            <a:r>
              <a:rPr lang="en-US" altLang="zh-CN" b="1" dirty="0" smtClean="0"/>
              <a:t>category</a:t>
            </a:r>
            <a:r>
              <a:rPr lang="zh-CN" altLang="en-US" b="1" dirty="0" smtClean="0"/>
              <a:t>特征，用</a:t>
            </a:r>
            <a:r>
              <a:rPr lang="en-US" altLang="zh-CN" b="1" dirty="0" smtClean="0"/>
              <a:t>TF</a:t>
            </a:r>
            <a:r>
              <a:rPr lang="zh-CN" altLang="en-US" b="1" dirty="0" smtClean="0"/>
              <a:t>来做</a:t>
            </a:r>
            <a:r>
              <a:rPr lang="en-US" altLang="zh-CN" b="1" dirty="0" smtClean="0"/>
              <a:t>embedding</a:t>
            </a:r>
            <a:r>
              <a:rPr lang="zh-CN" altLang="en-US" b="1" dirty="0" smtClean="0"/>
              <a:t>可能是更好的选择</a:t>
            </a:r>
            <a:r>
              <a:rPr lang="zh-CN" altLang="en-US" dirty="0" smtClean="0"/>
              <a:t>。</a:t>
            </a:r>
            <a:endParaRPr lang="en-US" altLang="zh-CN" dirty="0" smtClean="0"/>
          </a:p>
          <a:p>
            <a:pPr lvl="2"/>
            <a:r>
              <a:rPr lang="zh-CN" altLang="en-US" dirty="0"/>
              <a:t>比</a:t>
            </a:r>
            <a:r>
              <a:rPr lang="zh-CN" altLang="en-US" dirty="0" smtClean="0"/>
              <a:t>如在计算广告</a:t>
            </a:r>
            <a:r>
              <a:rPr lang="en-US" altLang="zh-CN" dirty="0" smtClean="0"/>
              <a:t>CTR</a:t>
            </a:r>
            <a:r>
              <a:rPr lang="zh-CN" altLang="en-US" dirty="0" smtClean="0"/>
              <a:t>预估，推荐系统排序模型，个性化搜索排序模型这些场景更推荐使用</a:t>
            </a:r>
            <a:r>
              <a:rPr lang="en-US" altLang="zh-CN" dirty="0" smtClean="0"/>
              <a:t>TF</a:t>
            </a:r>
            <a:r>
              <a:rPr lang="zh-CN" altLang="en-US" dirty="0" smtClean="0"/>
              <a:t>做</a:t>
            </a:r>
            <a:r>
              <a:rPr lang="en-US" altLang="zh-CN" dirty="0" smtClean="0"/>
              <a:t>embedding</a:t>
            </a:r>
            <a:r>
              <a:rPr lang="zh-CN" altLang="en-US" dirty="0" smtClean="0"/>
              <a:t>并基于深度神经网络来做。</a:t>
            </a:r>
            <a:endParaRPr lang="en-US" altLang="zh-CN" dirty="0"/>
          </a:p>
          <a:p>
            <a:pPr lvl="2"/>
            <a:r>
              <a:rPr lang="zh-CN" altLang="en-US" dirty="0" smtClean="0"/>
              <a:t>当然</a:t>
            </a:r>
            <a:r>
              <a:rPr lang="en-US" altLang="zh-CN" dirty="0" smtClean="0"/>
              <a:t>TF</a:t>
            </a:r>
            <a:r>
              <a:rPr lang="zh-CN" altLang="en-US" dirty="0" smtClean="0"/>
              <a:t>做</a:t>
            </a:r>
            <a:r>
              <a:rPr lang="en-US" altLang="zh-CN" dirty="0" smtClean="0"/>
              <a:t>embedding</a:t>
            </a:r>
            <a:r>
              <a:rPr lang="zh-CN" altLang="en-US" dirty="0" smtClean="0"/>
              <a:t>，在用其他库做传统机器学习模型这样的</a:t>
            </a:r>
            <a:r>
              <a:rPr lang="en-US" altLang="zh-CN" dirty="0" smtClean="0"/>
              <a:t>pipeline</a:t>
            </a:r>
            <a:r>
              <a:rPr lang="zh-CN" altLang="en-US" dirty="0" smtClean="0"/>
              <a:t>也可以。</a:t>
            </a:r>
            <a:endParaRPr lang="en-US" altLang="zh-CN" dirty="0" smtClean="0"/>
          </a:p>
          <a:p>
            <a:pPr lvl="1"/>
            <a:r>
              <a:rPr lang="zh-CN" altLang="en-US" dirty="0"/>
              <a:t>如</a:t>
            </a:r>
            <a:r>
              <a:rPr lang="zh-CN" altLang="en-US" dirty="0" smtClean="0"/>
              <a:t>果不需要用</a:t>
            </a:r>
            <a:r>
              <a:rPr lang="en-US" altLang="zh-CN" dirty="0" smtClean="0"/>
              <a:t>embedding encoding</a:t>
            </a:r>
            <a:r>
              <a:rPr lang="zh-CN" altLang="en-US" dirty="0" smtClean="0"/>
              <a:t>，优先选择</a:t>
            </a:r>
            <a:r>
              <a:rPr lang="en-US" altLang="zh-CN" dirty="0" err="1" smtClean="0"/>
              <a:t>sklearn</a:t>
            </a:r>
            <a:r>
              <a:rPr lang="zh-CN" altLang="en-US" dirty="0" smtClean="0"/>
              <a:t>，</a:t>
            </a:r>
            <a:r>
              <a:rPr lang="en-US" altLang="zh-CN" dirty="0" err="1" smtClean="0"/>
              <a:t>Xgboost</a:t>
            </a:r>
            <a:r>
              <a:rPr lang="zh-CN" altLang="en-US" dirty="0" smtClean="0"/>
              <a:t>，</a:t>
            </a:r>
            <a:r>
              <a:rPr lang="en-US" altLang="zh-CN" dirty="0" err="1" smtClean="0"/>
              <a:t>lightgbm</a:t>
            </a:r>
            <a:r>
              <a:rPr lang="zh-CN" altLang="en-US" dirty="0" smtClean="0"/>
              <a:t>，</a:t>
            </a:r>
            <a:r>
              <a:rPr lang="en-US" altLang="zh-CN" dirty="0" err="1" smtClean="0"/>
              <a:t>catboost</a:t>
            </a:r>
            <a:r>
              <a:rPr lang="zh-CN" altLang="en-US" dirty="0" smtClean="0"/>
              <a:t>，</a:t>
            </a:r>
            <a:r>
              <a:rPr lang="en-US" altLang="zh-CN" dirty="0"/>
              <a:t> </a:t>
            </a:r>
            <a:r>
              <a:rPr lang="en-US" altLang="zh-CN" dirty="0" err="1"/>
              <a:t>sparkml</a:t>
            </a:r>
            <a:r>
              <a:rPr lang="zh-CN" altLang="en-US" dirty="0" smtClean="0"/>
              <a:t>这些库。</a:t>
            </a:r>
            <a:endParaRPr lang="en-US" altLang="zh-CN" dirty="0"/>
          </a:p>
          <a:p>
            <a:pPr lvl="0"/>
            <a:r>
              <a:rPr lang="zh-CN" altLang="en-US" dirty="0" smtClean="0"/>
              <a:t>当</a:t>
            </a:r>
            <a:r>
              <a:rPr lang="zh-CN" altLang="en-US" dirty="0"/>
              <a:t>前</a:t>
            </a:r>
            <a:r>
              <a:rPr lang="en-US" altLang="zh-CN" dirty="0" smtClean="0"/>
              <a:t>GPU</a:t>
            </a:r>
            <a:r>
              <a:rPr lang="zh-CN" altLang="en-US" dirty="0" smtClean="0"/>
              <a:t>加</a:t>
            </a:r>
            <a:r>
              <a:rPr lang="zh-CN" altLang="en-US" dirty="0"/>
              <a:t>速已经应用到深度学习中，并且正在集成</a:t>
            </a:r>
            <a:r>
              <a:rPr lang="zh-CN" altLang="en-US" dirty="0" smtClean="0"/>
              <a:t>到传</a:t>
            </a:r>
            <a:r>
              <a:rPr lang="zh-CN" altLang="en-US" dirty="0"/>
              <a:t>统机器学</a:t>
            </a:r>
            <a:r>
              <a:rPr lang="zh-CN" altLang="en-US" dirty="0" smtClean="0"/>
              <a:t>习模型中</a:t>
            </a:r>
            <a:r>
              <a:rPr lang="zh-CN" altLang="en-US" dirty="0"/>
              <a:t>，包括</a:t>
            </a:r>
            <a:r>
              <a:rPr lang="en-US" altLang="zh-CN" dirty="0" err="1"/>
              <a:t>sklearn</a:t>
            </a:r>
            <a:r>
              <a:rPr lang="zh-CN" altLang="en-US" dirty="0"/>
              <a:t>，</a:t>
            </a:r>
            <a:r>
              <a:rPr lang="en-US" altLang="zh-CN" dirty="0" err="1"/>
              <a:t>sparkml</a:t>
            </a:r>
            <a:r>
              <a:rPr lang="zh-CN" altLang="en-US" dirty="0"/>
              <a:t>，</a:t>
            </a:r>
            <a:r>
              <a:rPr lang="en-US" altLang="zh-CN" dirty="0" err="1"/>
              <a:t>tensorflow</a:t>
            </a:r>
            <a:r>
              <a:rPr lang="zh-CN" altLang="en-US" dirty="0" smtClean="0"/>
              <a:t>等。</a:t>
            </a:r>
            <a:endParaRPr lang="en-US" dirty="0"/>
          </a:p>
          <a:p>
            <a:pPr lvl="1"/>
            <a:endParaRPr lang="en-US" dirty="0"/>
          </a:p>
        </p:txBody>
      </p:sp>
    </p:spTree>
    <p:extLst>
      <p:ext uri="{BB962C8B-B14F-4D97-AF65-F5344CB8AC3E}">
        <p14:creationId xmlns:p14="http://schemas.microsoft.com/office/powerpoint/2010/main" val="247162125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458" y="2921713"/>
            <a:ext cx="10515600" cy="1325563"/>
          </a:xfrm>
        </p:spPr>
        <p:txBody>
          <a:bodyPr/>
          <a:lstStyle/>
          <a:p>
            <a:pPr algn="ctr"/>
            <a:r>
              <a:rPr lang="zh-CN" altLang="en-US" dirty="0" smtClean="0"/>
              <a:t>谢谢！</a:t>
            </a:r>
            <a:endParaRPr lang="en-US" dirty="0"/>
          </a:p>
        </p:txBody>
      </p:sp>
    </p:spTree>
    <p:extLst>
      <p:ext uri="{BB962C8B-B14F-4D97-AF65-F5344CB8AC3E}">
        <p14:creationId xmlns:p14="http://schemas.microsoft.com/office/powerpoint/2010/main" val="1318380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539" y="2222061"/>
            <a:ext cx="10515600" cy="1325563"/>
          </a:xfrm>
        </p:spPr>
        <p:txBody>
          <a:bodyPr/>
          <a:lstStyle/>
          <a:p>
            <a:pPr algn="ctr"/>
            <a:r>
              <a:rPr lang="zh-CN" altLang="en-US" dirty="0" smtClean="0"/>
              <a:t>机器学习三部曲之特征工程</a:t>
            </a:r>
            <a:endParaRPr lang="en-US" altLang="zh-CN" dirty="0" smtClean="0"/>
          </a:p>
        </p:txBody>
      </p:sp>
    </p:spTree>
    <p:extLst>
      <p:ext uri="{BB962C8B-B14F-4D97-AF65-F5344CB8AC3E}">
        <p14:creationId xmlns:p14="http://schemas.microsoft.com/office/powerpoint/2010/main" val="220024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什么是特征？</a:t>
            </a:r>
            <a:endParaRPr lang="en-US" dirty="0"/>
          </a:p>
        </p:txBody>
      </p:sp>
      <p:sp>
        <p:nvSpPr>
          <p:cNvPr id="3" name="Content Placeholder 2"/>
          <p:cNvSpPr>
            <a:spLocks noGrp="1"/>
          </p:cNvSpPr>
          <p:nvPr>
            <p:ph idx="1"/>
          </p:nvPr>
        </p:nvSpPr>
        <p:spPr>
          <a:xfrm>
            <a:off x="838200" y="1825625"/>
            <a:ext cx="10515600" cy="4791306"/>
          </a:xfrm>
        </p:spPr>
        <p:txBody>
          <a:bodyPr>
            <a:normAutofit fontScale="92500" lnSpcReduction="20000"/>
          </a:bodyPr>
          <a:lstStyle/>
          <a:p>
            <a:r>
              <a:rPr lang="zh-CN" altLang="en-US" dirty="0"/>
              <a:t>特征的别名：字段，属性，自变量</a:t>
            </a:r>
            <a:endParaRPr lang="en-US" altLang="zh-CN" dirty="0"/>
          </a:p>
          <a:p>
            <a:pPr lvl="1"/>
            <a:r>
              <a:rPr lang="en-US" altLang="zh-CN" dirty="0"/>
              <a:t>PPT</a:t>
            </a:r>
            <a:r>
              <a:rPr lang="zh-CN" altLang="en-US" dirty="0"/>
              <a:t>中可能会混用这些别名</a:t>
            </a:r>
            <a:r>
              <a:rPr lang="zh-CN" altLang="en-US" dirty="0" smtClean="0"/>
              <a:t>。</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r>
              <a:rPr lang="zh-CN" altLang="en-US" dirty="0"/>
              <a:t>特</a:t>
            </a:r>
            <a:r>
              <a:rPr lang="zh-CN" altLang="en-US" dirty="0" smtClean="0"/>
              <a:t>征最</a:t>
            </a:r>
            <a:r>
              <a:rPr lang="zh-CN" altLang="en-US" dirty="0"/>
              <a:t>基本的</a:t>
            </a:r>
            <a:r>
              <a:rPr lang="en-US" altLang="zh-CN" dirty="0"/>
              <a:t>2</a:t>
            </a:r>
            <a:r>
              <a:rPr lang="zh-CN" altLang="en-US" dirty="0"/>
              <a:t>个统计特点：</a:t>
            </a:r>
            <a:endParaRPr lang="en-US" altLang="zh-CN" dirty="0"/>
          </a:p>
          <a:p>
            <a:pPr lvl="1"/>
            <a:r>
              <a:rPr lang="zh-CN" altLang="en-US" dirty="0"/>
              <a:t>特征是否发散：</a:t>
            </a:r>
            <a:endParaRPr lang="en-US" altLang="zh-CN" dirty="0"/>
          </a:p>
          <a:p>
            <a:pPr lvl="2"/>
            <a:r>
              <a:rPr lang="zh-CN" altLang="en-US" dirty="0"/>
              <a:t>如果一个特征不发散，例如方差接近于</a:t>
            </a:r>
            <a:r>
              <a:rPr lang="en-US" altLang="zh-CN" dirty="0"/>
              <a:t>0</a:t>
            </a:r>
            <a:r>
              <a:rPr lang="zh-CN" altLang="en-US" dirty="0"/>
              <a:t>，也就是说样本在这个特征上基本上没有差异，这个特征对于样本的区分并没有什么用，可以丢弃它。（这个其实在数据探索阶段就可以发现</a:t>
            </a:r>
            <a:r>
              <a:rPr lang="zh-CN" altLang="en-US" dirty="0" smtClean="0"/>
              <a:t>）</a:t>
            </a:r>
            <a:endParaRPr lang="en-US" altLang="zh-CN" dirty="0" smtClean="0"/>
          </a:p>
          <a:p>
            <a:pPr lvl="1"/>
            <a:r>
              <a:rPr lang="zh-CN" altLang="en-US" dirty="0"/>
              <a:t>特</a:t>
            </a:r>
            <a:r>
              <a:rPr lang="zh-CN" altLang="en-US" dirty="0" smtClean="0"/>
              <a:t>征与目标的相关性：</a:t>
            </a:r>
            <a:endParaRPr lang="en-US" altLang="zh-CN" dirty="0" smtClean="0"/>
          </a:p>
          <a:p>
            <a:pPr lvl="2"/>
            <a:r>
              <a:rPr lang="zh-CN" altLang="en-US" dirty="0"/>
              <a:t>与目标相关性高的特征，应当优选选</a:t>
            </a:r>
            <a:r>
              <a:rPr lang="zh-CN" altLang="en-US" dirty="0" smtClean="0"/>
              <a:t>择。</a:t>
            </a:r>
            <a:endParaRPr lang="zh-CN" altLang="en-US" dirty="0"/>
          </a:p>
          <a:p>
            <a:pPr lvl="1"/>
            <a:endParaRPr lang="en-US" altLang="zh-CN"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029" y="2242325"/>
            <a:ext cx="5607528" cy="2712060"/>
          </a:xfrm>
          <a:prstGeom prst="rect">
            <a:avLst/>
          </a:prstGeom>
        </p:spPr>
      </p:pic>
    </p:spTree>
    <p:extLst>
      <p:ext uri="{BB962C8B-B14F-4D97-AF65-F5344CB8AC3E}">
        <p14:creationId xmlns:p14="http://schemas.microsoft.com/office/powerpoint/2010/main" val="2971650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连续特征和</a:t>
            </a:r>
            <a:r>
              <a:rPr lang="en-US" altLang="zh-CN" dirty="0" smtClean="0"/>
              <a:t>category</a:t>
            </a:r>
            <a:r>
              <a:rPr lang="zh-CN" altLang="en-US" dirty="0" smtClean="0"/>
              <a:t>特征（</a:t>
            </a:r>
            <a:r>
              <a:rPr lang="zh-CN" altLang="en-US" b="1" dirty="0" smtClean="0">
                <a:solidFill>
                  <a:srgbClr val="FF0000"/>
                </a:solidFill>
              </a:rPr>
              <a:t>非常非常重要</a:t>
            </a:r>
            <a:r>
              <a:rPr lang="zh-CN" altLang="en-US" dirty="0" smtClean="0"/>
              <a:t>）</a:t>
            </a:r>
            <a:endParaRPr lang="en-US" dirty="0"/>
          </a:p>
        </p:txBody>
      </p:sp>
      <p:sp>
        <p:nvSpPr>
          <p:cNvPr id="3" name="Content Placeholder 2"/>
          <p:cNvSpPr>
            <a:spLocks noGrp="1"/>
          </p:cNvSpPr>
          <p:nvPr>
            <p:ph idx="1"/>
          </p:nvPr>
        </p:nvSpPr>
        <p:spPr>
          <a:xfrm>
            <a:off x="838200" y="1825624"/>
            <a:ext cx="10515600" cy="4840990"/>
          </a:xfrm>
        </p:spPr>
        <p:txBody>
          <a:bodyPr>
            <a:normAutofit/>
          </a:bodyPr>
          <a:lstStyle/>
          <a:p>
            <a:r>
              <a:rPr lang="zh-CN" altLang="en-US" dirty="0"/>
              <a:t>连续特</a:t>
            </a:r>
            <a:r>
              <a:rPr lang="zh-CN" altLang="en-US" dirty="0" smtClean="0"/>
              <a:t>征指</a:t>
            </a:r>
            <a:r>
              <a:rPr lang="zh-CN" altLang="en-US" b="1" dirty="0"/>
              <a:t>语义上连续</a:t>
            </a:r>
            <a:r>
              <a:rPr lang="zh-CN" altLang="en-US" dirty="0"/>
              <a:t>的数值型特征，包括整数类型和浮点类</a:t>
            </a:r>
            <a:r>
              <a:rPr lang="zh-CN" altLang="en-US" dirty="0" smtClean="0"/>
              <a:t>型。</a:t>
            </a:r>
            <a:endParaRPr lang="en-US" altLang="zh-CN" dirty="0"/>
          </a:p>
          <a:p>
            <a:r>
              <a:rPr lang="en-US" altLang="zh-CN" dirty="0"/>
              <a:t>Category</a:t>
            </a:r>
            <a:r>
              <a:rPr lang="zh-CN" altLang="en-US" dirty="0"/>
              <a:t>特</a:t>
            </a:r>
            <a:r>
              <a:rPr lang="zh-CN" altLang="en-US" dirty="0" smtClean="0"/>
              <a:t>征指</a:t>
            </a:r>
            <a:r>
              <a:rPr lang="zh-CN" altLang="en-US" b="1" dirty="0"/>
              <a:t>语义上有枚举特点</a:t>
            </a:r>
            <a:r>
              <a:rPr lang="zh-CN" altLang="en-US" dirty="0"/>
              <a:t>的特征，</a:t>
            </a:r>
            <a:r>
              <a:rPr lang="zh-CN" altLang="en-US" b="1" dirty="0"/>
              <a:t>包括字符串类型和数值类型</a:t>
            </a:r>
            <a:r>
              <a:rPr lang="zh-CN" altLang="en-US" dirty="0"/>
              <a:t>。</a:t>
            </a:r>
            <a:endParaRPr lang="en-US" altLang="zh-CN" dirty="0"/>
          </a:p>
          <a:p>
            <a:pPr lvl="1"/>
            <a:r>
              <a:rPr lang="zh-CN" altLang="en-US" dirty="0"/>
              <a:t>离散特征是指具有数值类型的</a:t>
            </a:r>
            <a:r>
              <a:rPr lang="en-US" altLang="zh-CN" dirty="0"/>
              <a:t>Category</a:t>
            </a:r>
            <a:r>
              <a:rPr lang="zh-CN" altLang="en-US" dirty="0"/>
              <a:t>特征</a:t>
            </a:r>
            <a:r>
              <a:rPr lang="zh-CN" altLang="en-US" dirty="0" smtClean="0"/>
              <a:t>。</a:t>
            </a:r>
            <a:endParaRPr lang="en-US" altLang="zh-CN" dirty="0" smtClean="0"/>
          </a:p>
          <a:p>
            <a:pPr lvl="1"/>
            <a:r>
              <a:rPr lang="en-US" altLang="zh-CN" dirty="0" smtClean="0"/>
              <a:t>Category</a:t>
            </a:r>
            <a:r>
              <a:rPr lang="zh-CN" altLang="en-US" dirty="0" smtClean="0"/>
              <a:t>特征的枚举值数量越多，我们称它的基数越高。</a:t>
            </a:r>
            <a:endParaRPr lang="en-US" altLang="zh-CN" dirty="0"/>
          </a:p>
          <a:p>
            <a:pPr lvl="1"/>
            <a:r>
              <a:rPr lang="zh-CN" altLang="en-US" dirty="0"/>
              <a:t>以后的</a:t>
            </a:r>
            <a:r>
              <a:rPr lang="en-US" altLang="zh-CN" dirty="0"/>
              <a:t>PPT</a:t>
            </a:r>
            <a:r>
              <a:rPr lang="zh-CN" altLang="en-US" dirty="0"/>
              <a:t>中为了行文方便，不区分离散特征和</a:t>
            </a:r>
            <a:r>
              <a:rPr lang="en-US" altLang="zh-CN" dirty="0"/>
              <a:t>Category</a:t>
            </a:r>
            <a:r>
              <a:rPr lang="zh-CN" altLang="en-US" dirty="0"/>
              <a:t>特征。</a:t>
            </a:r>
          </a:p>
          <a:p>
            <a:r>
              <a:rPr lang="en-US" altLang="zh-CN" b="1" dirty="0" smtClean="0"/>
              <a:t>Category</a:t>
            </a:r>
            <a:r>
              <a:rPr lang="zh-CN" altLang="en-US" b="1" dirty="0"/>
              <a:t>特征的无序与有序</a:t>
            </a:r>
            <a:r>
              <a:rPr lang="zh-CN" altLang="en-US" dirty="0"/>
              <a:t>：</a:t>
            </a:r>
            <a:endParaRPr lang="en-US" altLang="zh-CN" dirty="0"/>
          </a:p>
          <a:p>
            <a:pPr lvl="1"/>
            <a:r>
              <a:rPr lang="zh-CN" altLang="en-US" b="1" dirty="0">
                <a:solidFill>
                  <a:srgbClr val="FF0000"/>
                </a:solidFill>
              </a:rPr>
              <a:t>有序和无序只是相对于当前</a:t>
            </a:r>
            <a:r>
              <a:rPr lang="zh-CN" altLang="en-US" b="1" dirty="0" smtClean="0">
                <a:solidFill>
                  <a:srgbClr val="FF0000"/>
                </a:solidFill>
              </a:rPr>
              <a:t>的</a:t>
            </a:r>
            <a:r>
              <a:rPr lang="zh-CN" altLang="en-US" b="1" dirty="0">
                <a:solidFill>
                  <a:srgbClr val="FF0000"/>
                </a:solidFill>
              </a:rPr>
              <a:t>目标任务</a:t>
            </a:r>
            <a:r>
              <a:rPr lang="zh-CN" altLang="en-US" dirty="0" smtClean="0"/>
              <a:t>。</a:t>
            </a:r>
            <a:endParaRPr lang="en-US" altLang="zh-CN" dirty="0"/>
          </a:p>
          <a:p>
            <a:pPr lvl="2"/>
            <a:r>
              <a:rPr lang="zh-CN" altLang="en-US" dirty="0"/>
              <a:t>比如学历等</a:t>
            </a:r>
            <a:r>
              <a:rPr lang="zh-CN" altLang="en-US" dirty="0" smtClean="0"/>
              <a:t>级特征</a:t>
            </a:r>
            <a:r>
              <a:rPr lang="en-US" altLang="zh-CN" dirty="0" smtClean="0"/>
              <a:t>[“</a:t>
            </a:r>
            <a:r>
              <a:rPr lang="zh-CN" altLang="en-US" dirty="0" smtClean="0"/>
              <a:t>小学</a:t>
            </a:r>
            <a:r>
              <a:rPr lang="en-US" altLang="zh-CN" dirty="0" smtClean="0"/>
              <a:t>”</a:t>
            </a:r>
            <a:r>
              <a:rPr lang="zh-CN" altLang="en-US" dirty="0" smtClean="0"/>
              <a:t>，</a:t>
            </a:r>
            <a:r>
              <a:rPr lang="en-US" altLang="zh-CN" dirty="0" smtClean="0"/>
              <a:t>“</a:t>
            </a:r>
            <a:r>
              <a:rPr lang="zh-CN" altLang="en-US" dirty="0" smtClean="0"/>
              <a:t>初中</a:t>
            </a:r>
            <a:r>
              <a:rPr lang="en-US" altLang="zh-CN" dirty="0" smtClean="0"/>
              <a:t>”</a:t>
            </a:r>
            <a:r>
              <a:rPr lang="zh-CN" altLang="en-US" dirty="0" smtClean="0"/>
              <a:t>，“高中”，“学士”，“硕士”，“博士”</a:t>
            </a:r>
            <a:r>
              <a:rPr lang="en-US" altLang="zh-CN" dirty="0" smtClean="0"/>
              <a:t>]</a:t>
            </a:r>
            <a:r>
              <a:rPr lang="zh-CN" altLang="en-US" dirty="0" smtClean="0"/>
              <a:t>，在</a:t>
            </a:r>
            <a:r>
              <a:rPr lang="zh-CN" altLang="en-US" dirty="0"/>
              <a:t>预测收入的时</a:t>
            </a:r>
            <a:r>
              <a:rPr lang="zh-CN" altLang="en-US" dirty="0" smtClean="0"/>
              <a:t>候可能是</a:t>
            </a:r>
            <a:r>
              <a:rPr lang="zh-CN" altLang="en-US" dirty="0"/>
              <a:t>有序特征，</a:t>
            </a:r>
            <a:r>
              <a:rPr lang="zh-CN" altLang="en-US" dirty="0" smtClean="0"/>
              <a:t>而在预测身</a:t>
            </a:r>
            <a:r>
              <a:rPr lang="zh-CN" altLang="en-US" dirty="0"/>
              <a:t>体健康程度的时候可能就是无序特征。</a:t>
            </a:r>
            <a:endParaRPr lang="en-US" altLang="zh-CN" dirty="0"/>
          </a:p>
          <a:p>
            <a:endParaRPr lang="en-US" dirty="0"/>
          </a:p>
        </p:txBody>
      </p:sp>
    </p:spTree>
    <p:extLst>
      <p:ext uri="{BB962C8B-B14F-4D97-AF65-F5344CB8AC3E}">
        <p14:creationId xmlns:p14="http://schemas.microsoft.com/office/powerpoint/2010/main" val="1827653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a:t>Tips</a:t>
            </a:r>
            <a:r>
              <a:rPr lang="zh-CN" altLang="en-US" dirty="0"/>
              <a:t>：</a:t>
            </a:r>
            <a:endParaRPr lang="en-US" altLang="zh-CN" dirty="0"/>
          </a:p>
          <a:p>
            <a:pPr lvl="1"/>
            <a:r>
              <a:rPr lang="zh-CN" altLang="en-US" dirty="0"/>
              <a:t>理论上来说，可以把数值型</a:t>
            </a:r>
            <a:r>
              <a:rPr lang="en-US" altLang="zh-CN" dirty="0"/>
              <a:t>category</a:t>
            </a:r>
            <a:r>
              <a:rPr lang="zh-CN" altLang="en-US" dirty="0"/>
              <a:t>有序特征看成连续特征</a:t>
            </a:r>
            <a:r>
              <a:rPr lang="zh-CN" altLang="en-US" dirty="0" smtClean="0"/>
              <a:t>。</a:t>
            </a:r>
            <a:endParaRPr lang="en-US" altLang="zh-CN" dirty="0" smtClean="0"/>
          </a:p>
          <a:p>
            <a:pPr lvl="1"/>
            <a:r>
              <a:rPr lang="zh-CN" altLang="en-US" b="1" dirty="0">
                <a:solidFill>
                  <a:srgbClr val="FF0000"/>
                </a:solidFill>
              </a:rPr>
              <a:t>特</a:t>
            </a:r>
            <a:r>
              <a:rPr lang="zh-CN" altLang="en-US" b="1" dirty="0" smtClean="0">
                <a:solidFill>
                  <a:srgbClr val="FF0000"/>
                </a:solidFill>
              </a:rPr>
              <a:t>征工程阶段不同子步骤的不同方法对</a:t>
            </a:r>
            <a:r>
              <a:rPr lang="en-US" altLang="zh-CN" b="1" dirty="0" smtClean="0">
                <a:solidFill>
                  <a:srgbClr val="FF0000"/>
                </a:solidFill>
              </a:rPr>
              <a:t>category</a:t>
            </a:r>
            <a:r>
              <a:rPr lang="zh-CN" altLang="en-US" b="1" dirty="0" smtClean="0">
                <a:solidFill>
                  <a:srgbClr val="FF0000"/>
                </a:solidFill>
              </a:rPr>
              <a:t>特征的适用性也是不同的。</a:t>
            </a:r>
            <a:endParaRPr lang="en-US" altLang="zh-CN" b="1" dirty="0" smtClean="0">
              <a:solidFill>
                <a:srgbClr val="FF0000"/>
              </a:solidFill>
            </a:endParaRPr>
          </a:p>
          <a:p>
            <a:pPr lvl="2"/>
            <a:r>
              <a:rPr lang="zh-CN" altLang="en-US" dirty="0" smtClean="0"/>
              <a:t>比如特征缩放主要是针对连续性特征。</a:t>
            </a:r>
            <a:endParaRPr lang="en-US" altLang="zh-CN" dirty="0" smtClean="0"/>
          </a:p>
          <a:p>
            <a:pPr lvl="2"/>
            <a:r>
              <a:rPr lang="zh-CN" altLang="en-US" dirty="0" smtClean="0"/>
              <a:t>比如特征降维的</a:t>
            </a:r>
            <a:r>
              <a:rPr lang="en-US" altLang="zh-CN" dirty="0" smtClean="0"/>
              <a:t>PCA</a:t>
            </a:r>
            <a:r>
              <a:rPr lang="zh-CN" altLang="en-US" dirty="0"/>
              <a:t>只</a:t>
            </a:r>
            <a:r>
              <a:rPr lang="zh-CN" altLang="en-US" dirty="0" smtClean="0"/>
              <a:t>是针对连续性特征。</a:t>
            </a:r>
            <a:endParaRPr lang="en-US" altLang="zh-CN" dirty="0"/>
          </a:p>
          <a:p>
            <a:pPr lvl="1"/>
            <a:r>
              <a:rPr lang="zh-CN" altLang="en-US" b="1" dirty="0">
                <a:solidFill>
                  <a:srgbClr val="FF0000"/>
                </a:solidFill>
              </a:rPr>
              <a:t>不同的机器学习模型对连续特征和</a:t>
            </a:r>
            <a:r>
              <a:rPr lang="en-US" altLang="zh-CN" b="1" dirty="0">
                <a:solidFill>
                  <a:srgbClr val="FF0000"/>
                </a:solidFill>
              </a:rPr>
              <a:t>category</a:t>
            </a:r>
            <a:r>
              <a:rPr lang="zh-CN" altLang="en-US" b="1" dirty="0">
                <a:solidFill>
                  <a:srgbClr val="FF0000"/>
                </a:solidFill>
              </a:rPr>
              <a:t>特征的适用性是不同的</a:t>
            </a:r>
            <a:r>
              <a:rPr lang="zh-CN" altLang="en-US" dirty="0"/>
              <a:t>。</a:t>
            </a:r>
            <a:endParaRPr lang="en-US" altLang="zh-CN" dirty="0"/>
          </a:p>
          <a:p>
            <a:pPr lvl="2"/>
            <a:r>
              <a:rPr lang="zh-CN" altLang="en-US" dirty="0"/>
              <a:t>比如</a:t>
            </a:r>
            <a:r>
              <a:rPr lang="en-US" altLang="zh-CN" dirty="0"/>
              <a:t>GMM</a:t>
            </a:r>
            <a:r>
              <a:rPr lang="zh-CN" altLang="en-US" dirty="0"/>
              <a:t>模型只能使用连续特征，而多项式分布朴素贝叶斯模型只能使用</a:t>
            </a:r>
            <a:r>
              <a:rPr lang="en-US" altLang="zh-CN" dirty="0"/>
              <a:t>category</a:t>
            </a:r>
            <a:r>
              <a:rPr lang="zh-CN" altLang="en-US" dirty="0"/>
              <a:t>特征。</a:t>
            </a:r>
            <a:endParaRPr lang="en-US" altLang="zh-CN" dirty="0"/>
          </a:p>
          <a:p>
            <a:pPr lvl="1"/>
            <a:r>
              <a:rPr lang="zh-CN" altLang="en-US" b="1" dirty="0">
                <a:solidFill>
                  <a:srgbClr val="FF0000"/>
                </a:solidFill>
              </a:rPr>
              <a:t>不同的机器学习模型对</a:t>
            </a:r>
            <a:r>
              <a:rPr lang="en-US" altLang="zh-CN" b="1" dirty="0">
                <a:solidFill>
                  <a:srgbClr val="FF0000"/>
                </a:solidFill>
              </a:rPr>
              <a:t>category</a:t>
            </a:r>
            <a:r>
              <a:rPr lang="zh-CN" altLang="en-US" b="1" dirty="0">
                <a:solidFill>
                  <a:srgbClr val="FF0000"/>
                </a:solidFill>
              </a:rPr>
              <a:t>特征的无序和有序的适用性也是不同的。</a:t>
            </a:r>
            <a:endParaRPr lang="en-US" altLang="zh-CN" b="1" dirty="0">
              <a:solidFill>
                <a:srgbClr val="FF0000"/>
              </a:solidFill>
            </a:endParaRPr>
          </a:p>
          <a:p>
            <a:pPr lvl="2"/>
            <a:r>
              <a:rPr lang="zh-CN" altLang="en-US" dirty="0"/>
              <a:t>比</a:t>
            </a:r>
            <a:r>
              <a:rPr lang="zh-CN" altLang="en-US" dirty="0" smtClean="0"/>
              <a:t>如逻辑回</a:t>
            </a:r>
            <a:r>
              <a:rPr lang="zh-CN" altLang="en-US" dirty="0"/>
              <a:t>归模型不适合无序</a:t>
            </a:r>
            <a:r>
              <a:rPr lang="en-US" altLang="zh-CN" dirty="0"/>
              <a:t>category</a:t>
            </a:r>
            <a:r>
              <a:rPr lang="zh-CN" altLang="en-US" dirty="0"/>
              <a:t>特征</a:t>
            </a:r>
            <a:r>
              <a:rPr lang="zh-CN" altLang="en-US" dirty="0" smtClean="0"/>
              <a:t>，可以使用有序</a:t>
            </a:r>
            <a:r>
              <a:rPr lang="en-US" altLang="zh-CN" dirty="0" smtClean="0"/>
              <a:t>category</a:t>
            </a:r>
            <a:r>
              <a:rPr lang="zh-CN" altLang="en-US" dirty="0" smtClean="0"/>
              <a:t>特征。但是不建议这样做，对于</a:t>
            </a:r>
            <a:r>
              <a:rPr lang="en-US" altLang="zh-CN" dirty="0" smtClean="0"/>
              <a:t>category</a:t>
            </a:r>
            <a:r>
              <a:rPr lang="zh-CN" altLang="en-US" dirty="0" smtClean="0"/>
              <a:t>特征的基数不是很高的情况，常见的做法是把单维</a:t>
            </a:r>
            <a:r>
              <a:rPr lang="en-US" altLang="zh-CN" dirty="0" smtClean="0"/>
              <a:t>category</a:t>
            </a:r>
            <a:r>
              <a:rPr lang="zh-CN" altLang="en-US" dirty="0" smtClean="0"/>
              <a:t>特征变成多维的</a:t>
            </a:r>
            <a:r>
              <a:rPr lang="en-US" altLang="zh-CN" dirty="0" err="1" smtClean="0"/>
              <a:t>Onehot</a:t>
            </a:r>
            <a:r>
              <a:rPr lang="zh-CN" altLang="en-US" dirty="0" smtClean="0"/>
              <a:t>向量。</a:t>
            </a:r>
            <a:endParaRPr lang="en-US" altLang="zh-CN" dirty="0" smtClean="0"/>
          </a:p>
          <a:p>
            <a:pPr lvl="3"/>
            <a:r>
              <a:rPr lang="en-US" altLang="zh-CN" b="1" dirty="0" err="1" smtClean="0"/>
              <a:t>Onehot</a:t>
            </a:r>
            <a:r>
              <a:rPr lang="zh-CN" altLang="en-US" b="1" dirty="0" smtClean="0"/>
              <a:t>向量把</a:t>
            </a:r>
            <a:r>
              <a:rPr lang="en-US" altLang="zh-CN" b="1" dirty="0" smtClean="0"/>
              <a:t>category</a:t>
            </a:r>
            <a:r>
              <a:rPr lang="zh-CN" altLang="en-US" b="1" dirty="0" smtClean="0"/>
              <a:t>特征的每个枚举值作为一个新的二值 </a:t>
            </a:r>
            <a:r>
              <a:rPr lang="en-US" altLang="zh-CN" b="1" dirty="0" smtClean="0"/>
              <a:t>[0</a:t>
            </a:r>
            <a:r>
              <a:rPr lang="zh-CN" altLang="en-US" b="1" dirty="0" smtClean="0"/>
              <a:t>，</a:t>
            </a:r>
            <a:r>
              <a:rPr lang="en-US" altLang="zh-CN" b="1" dirty="0" smtClean="0"/>
              <a:t>1] </a:t>
            </a:r>
            <a:r>
              <a:rPr lang="zh-CN" altLang="en-US" b="1" dirty="0" smtClean="0"/>
              <a:t>特征。</a:t>
            </a:r>
            <a:r>
              <a:rPr lang="en-US" altLang="zh-CN" b="1" dirty="0" err="1" smtClean="0"/>
              <a:t>Onehot</a:t>
            </a:r>
            <a:r>
              <a:rPr lang="zh-CN" altLang="en-US" b="1" dirty="0" smtClean="0"/>
              <a:t>向量是单独看待</a:t>
            </a:r>
            <a:r>
              <a:rPr lang="en-US" altLang="zh-CN" b="1" dirty="0" smtClean="0"/>
              <a:t>category</a:t>
            </a:r>
            <a:r>
              <a:rPr lang="zh-CN" altLang="en-US" b="1" dirty="0" smtClean="0"/>
              <a:t>特征的每个枚举值，因此这里已经不存在枚举值之间的顺序关系了。</a:t>
            </a:r>
            <a:endParaRPr lang="en-US" altLang="zh-CN" b="1" dirty="0" smtClean="0"/>
          </a:p>
          <a:p>
            <a:pPr lvl="2"/>
            <a:r>
              <a:rPr lang="zh-CN" altLang="en-US" dirty="0"/>
              <a:t>比如</a:t>
            </a:r>
            <a:r>
              <a:rPr lang="en-US" altLang="zh-CN" dirty="0" err="1" smtClean="0"/>
              <a:t>lightGBM</a:t>
            </a:r>
            <a:r>
              <a:rPr lang="zh-CN" altLang="en-US" dirty="0"/>
              <a:t>可以处理</a:t>
            </a:r>
            <a:r>
              <a:rPr lang="en-US" altLang="zh-CN" dirty="0"/>
              <a:t>category</a:t>
            </a:r>
            <a:r>
              <a:rPr lang="zh-CN" altLang="en-US" dirty="0"/>
              <a:t>特征并且它不区分是有序还是无序。</a:t>
            </a:r>
            <a:endParaRPr lang="en-US" dirty="0"/>
          </a:p>
          <a:p>
            <a:pPr lvl="2"/>
            <a:endParaRPr lang="en-US" dirty="0"/>
          </a:p>
        </p:txBody>
      </p:sp>
    </p:spTree>
    <p:extLst>
      <p:ext uri="{BB962C8B-B14F-4D97-AF65-F5344CB8AC3E}">
        <p14:creationId xmlns:p14="http://schemas.microsoft.com/office/powerpoint/2010/main" val="1470319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11799"/>
          </a:xfrm>
        </p:spPr>
        <p:txBody>
          <a:bodyPr/>
          <a:lstStyle/>
          <a:p>
            <a:r>
              <a:rPr lang="zh-CN" altLang="en-US" dirty="0" smtClean="0"/>
              <a:t>什么是好的特征？</a:t>
            </a:r>
            <a:endParaRPr lang="en-US" dirty="0"/>
          </a:p>
        </p:txBody>
      </p:sp>
      <p:sp>
        <p:nvSpPr>
          <p:cNvPr id="3" name="Content Placeholder 2"/>
          <p:cNvSpPr>
            <a:spLocks noGrp="1"/>
          </p:cNvSpPr>
          <p:nvPr>
            <p:ph idx="1"/>
          </p:nvPr>
        </p:nvSpPr>
        <p:spPr>
          <a:xfrm>
            <a:off x="838200" y="1876925"/>
            <a:ext cx="10515600" cy="4620128"/>
          </a:xfrm>
        </p:spPr>
        <p:txBody>
          <a:bodyPr>
            <a:normAutofit/>
          </a:bodyPr>
          <a:lstStyle/>
          <a:p>
            <a:r>
              <a:rPr lang="zh-CN" altLang="en-US" b="1" dirty="0" smtClean="0"/>
              <a:t>对当前任务有用的特征</a:t>
            </a:r>
            <a:endParaRPr lang="en-US" altLang="zh-CN" b="1" dirty="0" smtClean="0"/>
          </a:p>
          <a:p>
            <a:pPr lvl="1"/>
            <a:r>
              <a:rPr lang="zh-CN" altLang="en-US" dirty="0"/>
              <a:t>特</a:t>
            </a:r>
            <a:r>
              <a:rPr lang="zh-CN" altLang="en-US" dirty="0" smtClean="0"/>
              <a:t>征的好坏一定要放在具体的上下文比如分类任务中来看。</a:t>
            </a:r>
            <a:endParaRPr lang="en-US" altLang="zh-CN" dirty="0" smtClean="0"/>
          </a:p>
          <a:p>
            <a:r>
              <a:rPr lang="zh-CN" altLang="en-US" dirty="0" smtClean="0"/>
              <a:t>好的</a:t>
            </a:r>
            <a:r>
              <a:rPr lang="en-US" altLang="zh-CN" dirty="0" smtClean="0"/>
              <a:t>category</a:t>
            </a:r>
            <a:r>
              <a:rPr lang="zh-CN" altLang="en-US" dirty="0" smtClean="0"/>
              <a:t>特征的枚举值应在数据集中出现多次比如 </a:t>
            </a:r>
            <a:r>
              <a:rPr lang="en-US" altLang="zh-CN" dirty="0" smtClean="0"/>
              <a:t>5 </a:t>
            </a:r>
            <a:r>
              <a:rPr lang="zh-CN" altLang="en-US" dirty="0" smtClean="0"/>
              <a:t>次以上</a:t>
            </a:r>
            <a:endParaRPr lang="en-US" altLang="zh-CN" dirty="0" smtClean="0"/>
          </a:p>
          <a:p>
            <a:r>
              <a:rPr lang="zh-CN" altLang="en-US" b="1" dirty="0" smtClean="0"/>
              <a:t>最好具有清晰明确的含义</a:t>
            </a:r>
            <a:r>
              <a:rPr lang="zh-CN" altLang="en-US" dirty="0" smtClean="0"/>
              <a:t>（见文识意）</a:t>
            </a:r>
            <a:endParaRPr lang="en-US" altLang="zh-CN" dirty="0" smtClean="0"/>
          </a:p>
          <a:p>
            <a:r>
              <a:rPr lang="zh-CN" altLang="en-US" dirty="0" smtClean="0"/>
              <a:t>特征不应该超出语义范围或者业务知识范围</a:t>
            </a:r>
            <a:endParaRPr lang="en-US" altLang="zh-CN" dirty="0" smtClean="0"/>
          </a:p>
          <a:p>
            <a:r>
              <a:rPr lang="zh-CN" altLang="en-US" b="1" dirty="0"/>
              <a:t>与目</a:t>
            </a:r>
            <a:r>
              <a:rPr lang="zh-CN" altLang="en-US" b="1" dirty="0" smtClean="0"/>
              <a:t>标变量相</a:t>
            </a:r>
            <a:r>
              <a:rPr lang="zh-CN" altLang="en-US" b="1" dirty="0"/>
              <a:t>关性高的特</a:t>
            </a:r>
            <a:r>
              <a:rPr lang="zh-CN" altLang="en-US" b="1" dirty="0" smtClean="0"/>
              <a:t>征</a:t>
            </a:r>
            <a:r>
              <a:rPr lang="zh-CN" altLang="en-US" dirty="0" smtClean="0"/>
              <a:t>（包括正相关和负相关）。</a:t>
            </a:r>
            <a:endParaRPr lang="zh-CN" altLang="en-US" dirty="0"/>
          </a:p>
          <a:p>
            <a:r>
              <a:rPr lang="zh-CN" altLang="en-US" b="1" dirty="0" smtClean="0"/>
              <a:t>特征的定义不应随时间发生变化</a:t>
            </a:r>
          </a:p>
          <a:p>
            <a:endParaRPr lang="en-US" dirty="0"/>
          </a:p>
        </p:txBody>
      </p:sp>
    </p:spTree>
    <p:extLst>
      <p:ext uri="{BB962C8B-B14F-4D97-AF65-F5344CB8AC3E}">
        <p14:creationId xmlns:p14="http://schemas.microsoft.com/office/powerpoint/2010/main" val="2083616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56349"/>
          </a:xfrm>
        </p:spPr>
        <p:txBody>
          <a:bodyPr/>
          <a:lstStyle/>
          <a:p>
            <a:r>
              <a:rPr lang="zh-CN" altLang="en-US" dirty="0" smtClean="0"/>
              <a:t>特征工程概览</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7037" y="1721474"/>
            <a:ext cx="9877926" cy="4942674"/>
          </a:xfrm>
        </p:spPr>
      </p:pic>
    </p:spTree>
    <p:extLst>
      <p:ext uri="{BB962C8B-B14F-4D97-AF65-F5344CB8AC3E}">
        <p14:creationId xmlns:p14="http://schemas.microsoft.com/office/powerpoint/2010/main" val="2676184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议程</a:t>
            </a:r>
            <a:endParaRPr lang="en-US" dirty="0"/>
          </a:p>
        </p:txBody>
      </p:sp>
      <p:sp>
        <p:nvSpPr>
          <p:cNvPr id="3" name="Content Placeholder 2"/>
          <p:cNvSpPr>
            <a:spLocks noGrp="1"/>
          </p:cNvSpPr>
          <p:nvPr>
            <p:ph idx="1"/>
          </p:nvPr>
        </p:nvSpPr>
        <p:spPr/>
        <p:txBody>
          <a:bodyPr/>
          <a:lstStyle/>
          <a:p>
            <a:r>
              <a:rPr lang="zh-CN" altLang="en-US" dirty="0"/>
              <a:t>机器学习项目的大致流</a:t>
            </a:r>
            <a:r>
              <a:rPr lang="zh-CN" altLang="en-US" dirty="0" smtClean="0"/>
              <a:t>程</a:t>
            </a:r>
            <a:endParaRPr lang="en-US" altLang="zh-CN" dirty="0" smtClean="0"/>
          </a:p>
          <a:p>
            <a:r>
              <a:rPr lang="zh-CN" altLang="en-US" dirty="0"/>
              <a:t>训练集，验证集和测试集</a:t>
            </a:r>
            <a:endParaRPr lang="en-US" altLang="zh-CN" dirty="0" smtClean="0"/>
          </a:p>
          <a:p>
            <a:r>
              <a:rPr lang="zh-CN" altLang="en-US" dirty="0" smtClean="0"/>
              <a:t>机器学习三部曲之特征工程</a:t>
            </a:r>
            <a:endParaRPr lang="en-US" altLang="zh-CN" dirty="0" smtClean="0"/>
          </a:p>
          <a:p>
            <a:r>
              <a:rPr lang="zh-CN" altLang="en-US" dirty="0" smtClean="0"/>
              <a:t>机器学习三部曲之模型</a:t>
            </a:r>
            <a:r>
              <a:rPr lang="zh-CN" altLang="en-US" dirty="0"/>
              <a:t>生成</a:t>
            </a:r>
            <a:endParaRPr lang="en-US" altLang="zh-CN" dirty="0" smtClean="0"/>
          </a:p>
          <a:p>
            <a:r>
              <a:rPr lang="zh-CN" altLang="en-US" dirty="0" smtClean="0"/>
              <a:t>机器学习三部曲之模型部署，预测及监控</a:t>
            </a:r>
            <a:endParaRPr lang="en-US" altLang="zh-CN" dirty="0" smtClean="0"/>
          </a:p>
          <a:p>
            <a:r>
              <a:rPr lang="zh-CN" altLang="en-US" dirty="0"/>
              <a:t>机器学习框架</a:t>
            </a:r>
            <a:r>
              <a:rPr lang="en-US" altLang="zh-CN" dirty="0"/>
              <a:t>/</a:t>
            </a:r>
            <a:r>
              <a:rPr lang="zh-CN" altLang="en-US" dirty="0" smtClean="0"/>
              <a:t>库简单对</a:t>
            </a:r>
            <a:r>
              <a:rPr lang="zh-CN" altLang="en-US" dirty="0"/>
              <a:t>比</a:t>
            </a:r>
            <a:endParaRPr lang="en-US" dirty="0"/>
          </a:p>
        </p:txBody>
      </p:sp>
    </p:spTree>
    <p:extLst>
      <p:ext uri="{BB962C8B-B14F-4D97-AF65-F5344CB8AC3E}">
        <p14:creationId xmlns:p14="http://schemas.microsoft.com/office/powerpoint/2010/main" val="625982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220"/>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34332"/>
            <a:ext cx="10515600" cy="4959458"/>
          </a:xfrm>
        </p:spPr>
        <p:txBody>
          <a:bodyPr>
            <a:normAutofit fontScale="92500" lnSpcReduction="10000"/>
          </a:bodyPr>
          <a:lstStyle/>
          <a:p>
            <a:r>
              <a:rPr lang="zh-CN" altLang="en-US" dirty="0" smtClean="0"/>
              <a:t>特征工程：</a:t>
            </a:r>
            <a:endParaRPr lang="en-US" altLang="zh-CN" dirty="0" smtClean="0"/>
          </a:p>
          <a:p>
            <a:pPr lvl="1"/>
            <a:r>
              <a:rPr lang="zh-CN" altLang="en-US" dirty="0"/>
              <a:t>定义</a:t>
            </a:r>
            <a:r>
              <a:rPr lang="zh-CN" altLang="en-US" b="1" dirty="0" smtClean="0"/>
              <a:t>：</a:t>
            </a:r>
            <a:endParaRPr lang="en-US" altLang="zh-CN" b="1" dirty="0" smtClean="0"/>
          </a:p>
          <a:p>
            <a:pPr lvl="2"/>
            <a:r>
              <a:rPr lang="zh-CN" altLang="en-US" b="1" dirty="0" smtClean="0"/>
              <a:t>本质是一项工程活动，它目的是最大限度地从原始数据中提取并加工特征以供模型使用</a:t>
            </a:r>
            <a:r>
              <a:rPr lang="zh-CN" altLang="en-US" dirty="0" smtClean="0"/>
              <a:t>。</a:t>
            </a:r>
            <a:endParaRPr lang="en-US" altLang="zh-CN" dirty="0" smtClean="0"/>
          </a:p>
          <a:p>
            <a:pPr lvl="1"/>
            <a:r>
              <a:rPr lang="zh-CN" altLang="en-US" dirty="0" smtClean="0"/>
              <a:t>重要性：</a:t>
            </a:r>
            <a:endParaRPr lang="en-US" altLang="zh-CN" dirty="0" smtClean="0"/>
          </a:p>
          <a:p>
            <a:pPr lvl="2"/>
            <a:r>
              <a:rPr lang="zh-CN" altLang="en-US" b="1" dirty="0" smtClean="0"/>
              <a:t>在传统机器学习领域，数据和特征决定了机器学习的上限，而模型和算法只是逼近这个上限而已</a:t>
            </a:r>
            <a:r>
              <a:rPr lang="zh-CN" altLang="en-US" dirty="0" smtClean="0"/>
              <a:t>。</a:t>
            </a:r>
            <a:endParaRPr lang="en-US" altLang="zh-CN" dirty="0" smtClean="0"/>
          </a:p>
          <a:p>
            <a:r>
              <a:rPr lang="zh-CN" altLang="en-US" dirty="0"/>
              <a:t>特征工程目前主要是纯手工打造，可以自动化吗</a:t>
            </a:r>
            <a:r>
              <a:rPr lang="zh-CN" altLang="en-US" dirty="0" smtClean="0"/>
              <a:t>？</a:t>
            </a:r>
            <a:endParaRPr lang="en-US" altLang="zh-CN" dirty="0" smtClean="0"/>
          </a:p>
          <a:p>
            <a:pPr lvl="1"/>
            <a:r>
              <a:rPr lang="zh-CN" altLang="en-US" b="1" dirty="0"/>
              <a:t>特征工</a:t>
            </a:r>
            <a:r>
              <a:rPr lang="zh-CN" altLang="en-US" b="1" dirty="0" smtClean="0"/>
              <a:t>程是艺术，几乎不可能自动化。</a:t>
            </a:r>
            <a:endParaRPr lang="en-US" altLang="zh-CN" b="1" dirty="0" smtClean="0"/>
          </a:p>
          <a:p>
            <a:pPr lvl="1"/>
            <a:r>
              <a:rPr lang="zh-CN" altLang="en-US" b="1" dirty="0"/>
              <a:t>但</a:t>
            </a:r>
            <a:r>
              <a:rPr lang="zh-CN" altLang="en-US" b="1" dirty="0" smtClean="0"/>
              <a:t>是特征工程的某个部分可以自动化比如自动生成特征。</a:t>
            </a:r>
            <a:endParaRPr lang="en-US" altLang="zh-CN" b="1" dirty="0"/>
          </a:p>
          <a:p>
            <a:pPr lvl="2"/>
            <a:r>
              <a:rPr lang="zh-CN" altLang="en-US" dirty="0"/>
              <a:t>目前（到</a:t>
            </a:r>
            <a:r>
              <a:rPr lang="en-US" altLang="zh-CN" dirty="0"/>
              <a:t>2019</a:t>
            </a:r>
            <a:r>
              <a:rPr lang="zh-CN" altLang="en-US" dirty="0"/>
              <a:t>年底）特</a:t>
            </a:r>
            <a:r>
              <a:rPr lang="zh-CN" altLang="en-US" dirty="0" smtClean="0"/>
              <a:t>征生成自</a:t>
            </a:r>
            <a:r>
              <a:rPr lang="zh-CN" altLang="en-US" dirty="0"/>
              <a:t>动化不是主流。</a:t>
            </a:r>
            <a:endParaRPr lang="en-US" altLang="zh-CN" dirty="0"/>
          </a:p>
          <a:p>
            <a:pPr lvl="2"/>
            <a:r>
              <a:rPr lang="zh-CN" altLang="en-US" dirty="0" smtClean="0"/>
              <a:t>自</a:t>
            </a:r>
            <a:r>
              <a:rPr lang="zh-CN" altLang="en-US" dirty="0"/>
              <a:t>动生成新的特征目前有开源的库</a:t>
            </a:r>
            <a:r>
              <a:rPr lang="en-US" altLang="zh-CN" dirty="0" err="1"/>
              <a:t>featuretools</a:t>
            </a:r>
            <a:r>
              <a:rPr lang="zh-CN" altLang="en-US" dirty="0"/>
              <a:t>可以做。</a:t>
            </a:r>
            <a:endParaRPr lang="en-US" altLang="zh-CN" dirty="0"/>
          </a:p>
          <a:p>
            <a:r>
              <a:rPr lang="zh-CN" altLang="en-US" dirty="0" smtClean="0"/>
              <a:t>思考：</a:t>
            </a:r>
            <a:endParaRPr lang="en-US" altLang="zh-CN" dirty="0" smtClean="0"/>
          </a:p>
          <a:p>
            <a:pPr lvl="1"/>
            <a:r>
              <a:rPr lang="zh-CN" altLang="en-US" dirty="0" smtClean="0"/>
              <a:t>深度学习不需要特征工程</a:t>
            </a:r>
            <a:r>
              <a:rPr lang="zh-CN" altLang="en-US" dirty="0"/>
              <a:t>吗</a:t>
            </a:r>
            <a:r>
              <a:rPr lang="zh-CN" altLang="en-US" dirty="0" smtClean="0"/>
              <a:t>？</a:t>
            </a:r>
            <a:endParaRPr lang="en-US" altLang="zh-CN" dirty="0" smtClean="0"/>
          </a:p>
          <a:p>
            <a:pPr lvl="1"/>
            <a:r>
              <a:rPr lang="zh-CN" altLang="en-US" dirty="0"/>
              <a:t>特</a:t>
            </a:r>
            <a:r>
              <a:rPr lang="zh-CN" altLang="en-US" dirty="0" smtClean="0"/>
              <a:t>征与权重的关系？</a:t>
            </a:r>
            <a:endParaRPr lang="en-US" altLang="zh-CN" dirty="0" smtClean="0"/>
          </a:p>
          <a:p>
            <a:endParaRPr lang="en-US" dirty="0"/>
          </a:p>
        </p:txBody>
      </p:sp>
    </p:spTree>
    <p:extLst>
      <p:ext uri="{BB962C8B-B14F-4D97-AF65-F5344CB8AC3E}">
        <p14:creationId xmlns:p14="http://schemas.microsoft.com/office/powerpoint/2010/main" val="30374248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0818"/>
          </a:xfrm>
        </p:spPr>
        <p:txBody>
          <a:bodyPr>
            <a:normAutofit fontScale="90000"/>
          </a:bodyPr>
          <a:lstStyle/>
          <a:p>
            <a:r>
              <a:rPr lang="zh-CN" altLang="en-US" dirty="0"/>
              <a:t>特征工程之数据预处</a:t>
            </a:r>
            <a:r>
              <a:rPr lang="zh-CN" altLang="en-US" dirty="0" smtClean="0"/>
              <a:t>理</a:t>
            </a:r>
            <a:r>
              <a:rPr lang="en-US" altLang="zh-CN" dirty="0" smtClean="0"/>
              <a:t>---------</a:t>
            </a:r>
            <a:r>
              <a:rPr lang="zh-CN" altLang="en-US" dirty="0" smtClean="0"/>
              <a:t>字符串特征转换为数字特征</a:t>
            </a:r>
            <a:endParaRPr lang="en-US" dirty="0"/>
          </a:p>
        </p:txBody>
      </p:sp>
      <p:sp>
        <p:nvSpPr>
          <p:cNvPr id="3" name="Content Placeholder 2"/>
          <p:cNvSpPr>
            <a:spLocks noGrp="1"/>
          </p:cNvSpPr>
          <p:nvPr>
            <p:ph idx="1"/>
          </p:nvPr>
        </p:nvSpPr>
        <p:spPr>
          <a:xfrm>
            <a:off x="838200" y="2020186"/>
            <a:ext cx="10515600" cy="4717498"/>
          </a:xfrm>
        </p:spPr>
        <p:txBody>
          <a:bodyPr>
            <a:normAutofit/>
          </a:bodyPr>
          <a:lstStyle/>
          <a:p>
            <a:r>
              <a:rPr lang="zh-CN" altLang="en-US" dirty="0" smtClean="0"/>
              <a:t>是否需要进行转换？</a:t>
            </a:r>
            <a:endParaRPr lang="en-US" altLang="zh-CN" dirty="0" smtClean="0"/>
          </a:p>
          <a:p>
            <a:pPr lvl="1"/>
            <a:r>
              <a:rPr lang="zh-CN" altLang="en-US" b="1" dirty="0" smtClean="0"/>
              <a:t>机器学习</a:t>
            </a:r>
            <a:r>
              <a:rPr lang="zh-CN" altLang="en-US" b="1" dirty="0"/>
              <a:t>模</a:t>
            </a:r>
            <a:r>
              <a:rPr lang="zh-CN" altLang="en-US" b="1" dirty="0" smtClean="0"/>
              <a:t>型的实现都是基于数值的，区别在于包括这些模型的框架</a:t>
            </a:r>
            <a:r>
              <a:rPr lang="en-US" altLang="zh-CN" b="1" dirty="0" smtClean="0"/>
              <a:t>/</a:t>
            </a:r>
            <a:r>
              <a:rPr lang="zh-CN" altLang="en-US" b="1" dirty="0" smtClean="0"/>
              <a:t>库是否支持输入的样本包含非数值类型的特征：</a:t>
            </a:r>
            <a:endParaRPr lang="en-US" altLang="zh-CN" b="1" dirty="0" smtClean="0"/>
          </a:p>
          <a:p>
            <a:pPr lvl="2"/>
            <a:r>
              <a:rPr lang="zh-CN" altLang="en-US" b="1" dirty="0"/>
              <a:t>说白</a:t>
            </a:r>
            <a:r>
              <a:rPr lang="zh-CN" altLang="en-US" b="1" dirty="0" smtClean="0"/>
              <a:t>了就是这个转换是你自己做，还是框架帮你做的问题。</a:t>
            </a:r>
            <a:endParaRPr lang="en-US" altLang="zh-CN" dirty="0" smtClean="0"/>
          </a:p>
          <a:p>
            <a:pPr lvl="2"/>
            <a:r>
              <a:rPr lang="zh-CN" altLang="en-US" dirty="0" smtClean="0"/>
              <a:t>某些</a:t>
            </a:r>
            <a:r>
              <a:rPr lang="zh-CN" altLang="en-US" dirty="0"/>
              <a:t>库</a:t>
            </a:r>
            <a:r>
              <a:rPr lang="zh-CN" altLang="en-US" dirty="0" smtClean="0"/>
              <a:t>可以接受字符串特征，比如</a:t>
            </a:r>
            <a:r>
              <a:rPr lang="en-US" altLang="zh-CN" dirty="0" err="1" smtClean="0"/>
              <a:t>LightGBM</a:t>
            </a:r>
            <a:r>
              <a:rPr lang="zh-CN" altLang="en-US" dirty="0" smtClean="0"/>
              <a:t> 。</a:t>
            </a:r>
            <a:endParaRPr lang="en-US" altLang="zh-CN" dirty="0" smtClean="0"/>
          </a:p>
          <a:p>
            <a:pPr lvl="2"/>
            <a:r>
              <a:rPr lang="zh-CN" altLang="en-US" dirty="0" smtClean="0"/>
              <a:t>而某些框架的模型比如</a:t>
            </a:r>
            <a:r>
              <a:rPr lang="en-US" altLang="zh-CN" dirty="0" err="1" smtClean="0"/>
              <a:t>Sklearn</a:t>
            </a:r>
            <a:r>
              <a:rPr lang="zh-CN" altLang="en-US" dirty="0" smtClean="0"/>
              <a:t>的随机森林模型只接受数值型特征。</a:t>
            </a:r>
            <a:endParaRPr lang="en-US" altLang="zh-CN" dirty="0" smtClean="0"/>
          </a:p>
          <a:p>
            <a:r>
              <a:rPr lang="zh-CN" altLang="en-US" dirty="0"/>
              <a:t>如何做这样的转换</a:t>
            </a:r>
            <a:r>
              <a:rPr lang="zh-CN" altLang="en-US" dirty="0" smtClean="0"/>
              <a:t>？</a:t>
            </a:r>
            <a:endParaRPr lang="en-US" altLang="zh-CN" dirty="0"/>
          </a:p>
          <a:p>
            <a:pPr lvl="1"/>
            <a:r>
              <a:rPr lang="zh-CN" altLang="en-US" dirty="0" smtClean="0"/>
              <a:t>结合业务知识考虑是否丢</a:t>
            </a:r>
            <a:r>
              <a:rPr lang="zh-CN" altLang="en-US" dirty="0"/>
              <a:t>弃</a:t>
            </a:r>
            <a:r>
              <a:rPr lang="zh-CN" altLang="en-US" dirty="0" smtClean="0"/>
              <a:t>对目标任务没</a:t>
            </a:r>
            <a:r>
              <a:rPr lang="zh-CN" altLang="en-US" dirty="0"/>
              <a:t>有意义的字符串特征（比如名</a:t>
            </a:r>
            <a:r>
              <a:rPr lang="zh-CN" altLang="en-US" dirty="0" smtClean="0"/>
              <a:t>字字段）</a:t>
            </a:r>
            <a:endParaRPr lang="en-US" altLang="zh-CN" dirty="0"/>
          </a:p>
          <a:p>
            <a:pPr lvl="1"/>
            <a:r>
              <a:rPr lang="zh-CN" altLang="en-US" dirty="0"/>
              <a:t>转换为具有物</a:t>
            </a:r>
            <a:r>
              <a:rPr lang="zh-CN" altLang="en-US" dirty="0" smtClean="0"/>
              <a:t>理意义的</a:t>
            </a:r>
            <a:r>
              <a:rPr lang="zh-CN" altLang="en-US" dirty="0"/>
              <a:t>数</a:t>
            </a:r>
            <a:r>
              <a:rPr lang="zh-CN" altLang="en-US" dirty="0" smtClean="0"/>
              <a:t>字</a:t>
            </a:r>
            <a:endParaRPr lang="en-US" altLang="zh-CN" dirty="0" smtClean="0"/>
          </a:p>
          <a:p>
            <a:pPr lvl="2"/>
            <a:r>
              <a:rPr lang="zh-CN" altLang="en-US" dirty="0" smtClean="0"/>
              <a:t>比</a:t>
            </a:r>
            <a:r>
              <a:rPr lang="zh-CN" altLang="en-US" dirty="0"/>
              <a:t>如单个地址特征转换为经纬度</a:t>
            </a:r>
            <a:r>
              <a:rPr lang="en-US" altLang="zh-CN" dirty="0"/>
              <a:t>2</a:t>
            </a:r>
            <a:r>
              <a:rPr lang="zh-CN" altLang="en-US" dirty="0"/>
              <a:t>个特</a:t>
            </a:r>
            <a:r>
              <a:rPr lang="zh-CN" altLang="en-US" dirty="0" smtClean="0"/>
              <a:t>征</a:t>
            </a:r>
            <a:endParaRPr lang="en-US" altLang="zh-CN" dirty="0"/>
          </a:p>
          <a:p>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4007165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pPr lvl="1"/>
            <a:r>
              <a:rPr lang="zh-CN" altLang="en-US" dirty="0" smtClean="0"/>
              <a:t>对某个字</a:t>
            </a:r>
            <a:r>
              <a:rPr lang="zh-CN" altLang="en-US" dirty="0"/>
              <a:t>符串</a:t>
            </a:r>
            <a:r>
              <a:rPr lang="zh-CN" altLang="en-US" dirty="0" smtClean="0"/>
              <a:t>特</a:t>
            </a:r>
            <a:r>
              <a:rPr lang="zh-CN" altLang="en-US" dirty="0"/>
              <a:t>征的所有字符串建立一</a:t>
            </a:r>
            <a:r>
              <a:rPr lang="zh-CN" altLang="en-US" dirty="0" smtClean="0"/>
              <a:t>个</a:t>
            </a:r>
            <a:r>
              <a:rPr lang="zh-CN" altLang="en-US" dirty="0"/>
              <a:t>映射</a:t>
            </a:r>
            <a:r>
              <a:rPr lang="zh-CN" altLang="en-US" dirty="0" smtClean="0"/>
              <a:t>表并索引对应的字</a:t>
            </a:r>
            <a:r>
              <a:rPr lang="zh-CN" altLang="en-US" dirty="0"/>
              <a:t>符</a:t>
            </a:r>
            <a:r>
              <a:rPr lang="zh-CN" altLang="en-US" dirty="0" smtClean="0"/>
              <a:t>串。</a:t>
            </a:r>
            <a:endParaRPr lang="en-US" altLang="zh-CN" dirty="0" smtClean="0"/>
          </a:p>
          <a:p>
            <a:pPr lvl="2"/>
            <a:r>
              <a:rPr lang="zh-CN" altLang="en-US" dirty="0" smtClean="0"/>
              <a:t>注意：</a:t>
            </a:r>
            <a:endParaRPr lang="en-US" altLang="zh-CN" dirty="0" smtClean="0"/>
          </a:p>
          <a:p>
            <a:pPr lvl="3"/>
            <a:r>
              <a:rPr lang="zh-CN" altLang="en-US" b="1" dirty="0" smtClean="0"/>
              <a:t>这里只是简单的对字符串进行建表索引，索引数字没有任何含义，索引并不是对该字符串特征的针对目标任务的编码</a:t>
            </a:r>
            <a:r>
              <a:rPr lang="zh-CN" altLang="en-US" dirty="0" smtClean="0"/>
              <a:t>。至于如何对该字符串特征进行编码，之后在特征编码章节会讲到。</a:t>
            </a:r>
            <a:endParaRPr lang="en-US" altLang="zh-CN" dirty="0" smtClean="0"/>
          </a:p>
          <a:p>
            <a:pPr lvl="2"/>
            <a:r>
              <a:rPr lang="zh-CN" altLang="en-US" dirty="0" smtClean="0"/>
              <a:t>包</a:t>
            </a:r>
            <a:r>
              <a:rPr lang="zh-CN" altLang="en-US" dirty="0"/>
              <a:t>括测试数据集，验证数据集和训练数据集的这个特</a:t>
            </a:r>
            <a:r>
              <a:rPr lang="zh-CN" altLang="en-US" dirty="0" smtClean="0"/>
              <a:t>征的</a:t>
            </a:r>
            <a:r>
              <a:rPr lang="zh-CN" altLang="en-US" dirty="0"/>
              <a:t>所有字符串</a:t>
            </a:r>
            <a:r>
              <a:rPr lang="zh-CN" altLang="en-US" dirty="0" smtClean="0"/>
              <a:t>值都要索引。</a:t>
            </a:r>
            <a:endParaRPr lang="en-US" altLang="zh-CN" dirty="0"/>
          </a:p>
          <a:p>
            <a:pPr lvl="2"/>
            <a:r>
              <a:rPr lang="zh-CN" altLang="en-US" dirty="0"/>
              <a:t>为了完整，需要有一</a:t>
            </a:r>
            <a:r>
              <a:rPr lang="zh-CN" altLang="en-US" dirty="0" smtClean="0"/>
              <a:t>个</a:t>
            </a:r>
            <a:r>
              <a:rPr lang="zh-CN" altLang="en-US" dirty="0"/>
              <a:t>占</a:t>
            </a:r>
            <a:r>
              <a:rPr lang="zh-CN" altLang="en-US" dirty="0" smtClean="0"/>
              <a:t>位索引来表</a:t>
            </a:r>
            <a:r>
              <a:rPr lang="zh-CN" altLang="en-US" dirty="0"/>
              <a:t>示之后预测数据中看到的不</a:t>
            </a:r>
            <a:r>
              <a:rPr lang="zh-CN" altLang="en-US" dirty="0" smtClean="0"/>
              <a:t>在</a:t>
            </a:r>
            <a:r>
              <a:rPr lang="zh-CN" altLang="en-US" dirty="0"/>
              <a:t>映射</a:t>
            </a:r>
            <a:r>
              <a:rPr lang="zh-CN" altLang="en-US" dirty="0" smtClean="0"/>
              <a:t>表</a:t>
            </a:r>
            <a:r>
              <a:rPr lang="zh-CN" altLang="en-US" dirty="0"/>
              <a:t>中的字符</a:t>
            </a:r>
            <a:r>
              <a:rPr lang="zh-CN" altLang="en-US" dirty="0" smtClean="0"/>
              <a:t>串。</a:t>
            </a:r>
            <a:endParaRPr lang="en-US" altLang="zh-CN" dirty="0"/>
          </a:p>
          <a:p>
            <a:pPr lvl="1"/>
            <a:r>
              <a:rPr lang="zh-CN" altLang="en-US" dirty="0"/>
              <a:t>将单个字符串特征拆为多个字符串特征并编码为数字值</a:t>
            </a:r>
            <a:endParaRPr lang="en-US" altLang="zh-CN" dirty="0"/>
          </a:p>
          <a:p>
            <a:pPr lvl="2"/>
            <a:r>
              <a:rPr lang="zh-CN" altLang="en-US" dirty="0"/>
              <a:t>比如把通信地址特征拆分为国家，省，市三个特征</a:t>
            </a:r>
            <a:endParaRPr lang="en-US" altLang="zh-CN" dirty="0"/>
          </a:p>
          <a:p>
            <a:endParaRPr lang="en-US" dirty="0"/>
          </a:p>
        </p:txBody>
      </p:sp>
    </p:spTree>
    <p:extLst>
      <p:ext uri="{BB962C8B-B14F-4D97-AF65-F5344CB8AC3E}">
        <p14:creationId xmlns:p14="http://schemas.microsoft.com/office/powerpoint/2010/main" val="2232327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020"/>
          </a:xfrm>
        </p:spPr>
        <p:txBody>
          <a:bodyPr>
            <a:normAutofit/>
          </a:bodyPr>
          <a:lstStyle/>
          <a:p>
            <a:r>
              <a:rPr lang="zh-CN" altLang="en-US" dirty="0"/>
              <a:t>特征工程之数据预处理</a:t>
            </a:r>
            <a:r>
              <a:rPr lang="en-US" altLang="zh-CN" dirty="0" smtClean="0"/>
              <a:t>-------</a:t>
            </a:r>
            <a:r>
              <a:rPr lang="zh-CN" altLang="en-US" dirty="0"/>
              <a:t>异常</a:t>
            </a:r>
            <a:r>
              <a:rPr lang="zh-CN" altLang="en-US" dirty="0" smtClean="0"/>
              <a:t>值处理</a:t>
            </a:r>
            <a:endParaRPr lang="en-US" dirty="0"/>
          </a:p>
        </p:txBody>
      </p:sp>
      <p:sp>
        <p:nvSpPr>
          <p:cNvPr id="3" name="Content Placeholder 2"/>
          <p:cNvSpPr>
            <a:spLocks noGrp="1"/>
          </p:cNvSpPr>
          <p:nvPr>
            <p:ph idx="1"/>
          </p:nvPr>
        </p:nvSpPr>
        <p:spPr>
          <a:xfrm>
            <a:off x="838200" y="1657350"/>
            <a:ext cx="10515600" cy="5200650"/>
          </a:xfrm>
        </p:spPr>
        <p:txBody>
          <a:bodyPr>
            <a:normAutofit fontScale="92500" lnSpcReduction="20000"/>
          </a:bodyPr>
          <a:lstStyle/>
          <a:p>
            <a:r>
              <a:rPr lang="zh-CN" altLang="en-US" b="1" dirty="0" smtClean="0"/>
              <a:t>异常值是特征粒度，异常点</a:t>
            </a:r>
            <a:r>
              <a:rPr lang="en-US" altLang="zh-CN" b="1" dirty="0" smtClean="0"/>
              <a:t>/</a:t>
            </a:r>
            <a:r>
              <a:rPr lang="zh-CN" altLang="en-US" b="1" dirty="0" smtClean="0"/>
              <a:t>异常样本是样本粒度</a:t>
            </a:r>
            <a:r>
              <a:rPr lang="zh-CN" altLang="en-US" dirty="0" smtClean="0"/>
              <a:t>。</a:t>
            </a:r>
            <a:endParaRPr lang="en-US" altLang="zh-CN" dirty="0" smtClean="0"/>
          </a:p>
          <a:p>
            <a:r>
              <a:rPr lang="zh-CN" altLang="en-US" b="1" dirty="0" smtClean="0"/>
              <a:t>异常值处理强调的是对找到的异常点的特征如何处理，不是如何找到异常点。</a:t>
            </a:r>
            <a:endParaRPr lang="en-US" altLang="zh-CN" dirty="0" smtClean="0"/>
          </a:p>
          <a:p>
            <a:pPr lvl="1"/>
            <a:r>
              <a:rPr lang="zh-CN" altLang="en-US" dirty="0"/>
              <a:t>如</a:t>
            </a:r>
            <a:r>
              <a:rPr lang="zh-CN" altLang="en-US" dirty="0" smtClean="0"/>
              <a:t>何找到异常点是异常检测任务的工作。</a:t>
            </a:r>
            <a:endParaRPr lang="en-US" altLang="zh-CN" dirty="0" smtClean="0"/>
          </a:p>
          <a:p>
            <a:r>
              <a:rPr lang="zh-CN" altLang="en-US" dirty="0" smtClean="0"/>
              <a:t>异常点（又叫离群点）产生原因：</a:t>
            </a:r>
            <a:endParaRPr lang="en-US" altLang="zh-CN" dirty="0" smtClean="0"/>
          </a:p>
          <a:p>
            <a:pPr lvl="1"/>
            <a:r>
              <a:rPr lang="zh-CN" altLang="en-US" dirty="0"/>
              <a:t>人</a:t>
            </a:r>
            <a:r>
              <a:rPr lang="zh-CN" altLang="en-US" dirty="0" smtClean="0"/>
              <a:t>为错误</a:t>
            </a:r>
            <a:endParaRPr lang="en-US" altLang="zh-CN" dirty="0" smtClean="0"/>
          </a:p>
          <a:p>
            <a:pPr lvl="2"/>
            <a:r>
              <a:rPr lang="zh-CN" altLang="en-US" dirty="0"/>
              <a:t>人</a:t>
            </a:r>
            <a:r>
              <a:rPr lang="zh-CN" altLang="en-US" dirty="0" smtClean="0"/>
              <a:t>工录入数据或者人工整理数据出现了问题</a:t>
            </a:r>
            <a:endParaRPr lang="en-US" altLang="zh-CN" dirty="0" smtClean="0"/>
          </a:p>
          <a:p>
            <a:pPr lvl="1"/>
            <a:r>
              <a:rPr lang="zh-CN" altLang="en-US" dirty="0"/>
              <a:t>自</a:t>
            </a:r>
            <a:r>
              <a:rPr lang="zh-CN" altLang="en-US" dirty="0" smtClean="0"/>
              <a:t>然原因</a:t>
            </a:r>
            <a:endParaRPr lang="en-US" altLang="zh-CN" dirty="0" smtClean="0"/>
          </a:p>
          <a:p>
            <a:pPr lvl="2"/>
            <a:r>
              <a:rPr lang="zh-CN" altLang="en-US" dirty="0" smtClean="0"/>
              <a:t>某些数据样本本身就和大多数数据样本不同</a:t>
            </a:r>
            <a:endParaRPr lang="en-US" altLang="zh-CN" dirty="0" smtClean="0"/>
          </a:p>
          <a:p>
            <a:pPr lvl="2"/>
            <a:r>
              <a:rPr lang="zh-CN" altLang="en-US" dirty="0"/>
              <a:t>采</a:t>
            </a:r>
            <a:r>
              <a:rPr lang="zh-CN" altLang="en-US" dirty="0" smtClean="0"/>
              <a:t>集数据的设备</a:t>
            </a:r>
            <a:r>
              <a:rPr lang="en-US" altLang="zh-CN" dirty="0" smtClean="0"/>
              <a:t>/</a:t>
            </a:r>
            <a:r>
              <a:rPr lang="zh-CN" altLang="en-US" dirty="0" smtClean="0"/>
              <a:t>服务的问题导致</a:t>
            </a:r>
            <a:endParaRPr lang="en-US" altLang="zh-CN" dirty="0" smtClean="0"/>
          </a:p>
          <a:p>
            <a:r>
              <a:rPr lang="zh-CN" altLang="en-US" dirty="0" smtClean="0"/>
              <a:t>异常点与</a:t>
            </a:r>
            <a:r>
              <a:rPr lang="zh-CN" altLang="en-US" dirty="0"/>
              <a:t>噪声数据区别？</a:t>
            </a:r>
            <a:endParaRPr lang="en-US" altLang="zh-CN" dirty="0"/>
          </a:p>
          <a:p>
            <a:pPr lvl="1"/>
            <a:r>
              <a:rPr lang="zh-CN" altLang="en-US" dirty="0"/>
              <a:t>通常来</a:t>
            </a:r>
            <a:r>
              <a:rPr lang="zh-CN" altLang="en-US" dirty="0" smtClean="0"/>
              <a:t>说</a:t>
            </a:r>
            <a:r>
              <a:rPr lang="en-US" altLang="zh-CN" dirty="0" smtClean="0"/>
              <a:t>, </a:t>
            </a:r>
            <a:r>
              <a:rPr lang="zh-CN" altLang="en-US" dirty="0" smtClean="0"/>
              <a:t>观</a:t>
            </a:r>
            <a:r>
              <a:rPr lang="zh-CN" altLang="en-US" dirty="0"/>
              <a:t>测</a:t>
            </a:r>
            <a:r>
              <a:rPr lang="zh-CN" altLang="en-US" dirty="0" smtClean="0"/>
              <a:t>量集</a:t>
            </a:r>
            <a:r>
              <a:rPr lang="zh-CN" altLang="en-US" dirty="0"/>
              <a:t>合</a:t>
            </a:r>
            <a:r>
              <a:rPr lang="en-US" altLang="zh-CN" dirty="0"/>
              <a:t>= </a:t>
            </a:r>
            <a:r>
              <a:rPr lang="zh-CN" altLang="en-US" dirty="0"/>
              <a:t>真实数</a:t>
            </a:r>
            <a:r>
              <a:rPr lang="zh-CN" altLang="en-US" dirty="0" smtClean="0"/>
              <a:t>据集</a:t>
            </a:r>
            <a:r>
              <a:rPr lang="zh-CN" altLang="en-US" dirty="0"/>
              <a:t>合</a:t>
            </a:r>
            <a:r>
              <a:rPr lang="en-US" altLang="zh-CN" dirty="0"/>
              <a:t> </a:t>
            </a:r>
            <a:r>
              <a:rPr lang="en-US" altLang="zh-CN" dirty="0" smtClean="0"/>
              <a:t>+</a:t>
            </a:r>
            <a:r>
              <a:rPr lang="zh-CN" altLang="en-US" dirty="0" smtClean="0"/>
              <a:t>含噪声数据集</a:t>
            </a:r>
            <a:r>
              <a:rPr lang="zh-CN" altLang="en-US" dirty="0"/>
              <a:t>合</a:t>
            </a:r>
            <a:r>
              <a:rPr lang="en-US" altLang="zh-CN" dirty="0"/>
              <a:t>; </a:t>
            </a:r>
            <a:endParaRPr lang="en-US" altLang="zh-CN" dirty="0" smtClean="0"/>
          </a:p>
          <a:p>
            <a:pPr lvl="1"/>
            <a:r>
              <a:rPr lang="zh-CN" altLang="en-US" b="1" dirty="0"/>
              <a:t>异常点</a:t>
            </a:r>
            <a:r>
              <a:rPr lang="zh-CN" altLang="en-US" b="1" dirty="0" smtClean="0"/>
              <a:t>属</a:t>
            </a:r>
            <a:r>
              <a:rPr lang="zh-CN" altLang="en-US" b="1" dirty="0"/>
              <a:t>于观测量，既有可能是真实数据产生的，也有可能是噪</a:t>
            </a:r>
            <a:r>
              <a:rPr lang="zh-CN" altLang="en-US" b="1" dirty="0" smtClean="0"/>
              <a:t>声</a:t>
            </a:r>
            <a:r>
              <a:rPr lang="zh-CN" altLang="en-US" b="1" dirty="0"/>
              <a:t>数据</a:t>
            </a:r>
            <a:r>
              <a:rPr lang="zh-CN" altLang="en-US" b="1" dirty="0" smtClean="0"/>
              <a:t>，</a:t>
            </a:r>
            <a:r>
              <a:rPr lang="zh-CN" altLang="en-US" b="1" dirty="0"/>
              <a:t>但是总的来说是和大部分观测量之间有明显不同的观测值</a:t>
            </a:r>
            <a:r>
              <a:rPr lang="zh-CN" altLang="en-US" dirty="0" smtClean="0"/>
              <a:t>。</a:t>
            </a:r>
            <a:endParaRPr lang="en-US" altLang="zh-CN" dirty="0" smtClean="0"/>
          </a:p>
          <a:p>
            <a:pPr lvl="2"/>
            <a:r>
              <a:rPr lang="zh-CN" altLang="en-US" dirty="0"/>
              <a:t>这</a:t>
            </a:r>
            <a:r>
              <a:rPr lang="zh-CN" altLang="en-US" dirty="0" smtClean="0"/>
              <a:t>里假设了大部分的观测量是正常的样本，如果噪声数据太多比如超过</a:t>
            </a:r>
            <a:r>
              <a:rPr lang="en-US" altLang="zh-CN" dirty="0" smtClean="0"/>
              <a:t>1</a:t>
            </a:r>
            <a:r>
              <a:rPr lang="zh-CN" altLang="en-US" dirty="0" smtClean="0"/>
              <a:t>半，需要把噪声数据检测出来并丢弃，否则用什么模型效果都不会好的。</a:t>
            </a:r>
            <a:endParaRPr lang="en-US" altLang="zh-CN" dirty="0" smtClean="0"/>
          </a:p>
          <a:p>
            <a:pPr lvl="1"/>
            <a:r>
              <a:rPr lang="zh-CN" altLang="en-US" b="1" dirty="0" smtClean="0"/>
              <a:t>噪声样本和真实数据产生的异常样本很难区分</a:t>
            </a:r>
            <a:r>
              <a:rPr lang="zh-CN" altLang="en-US" dirty="0" smtClean="0"/>
              <a:t>。</a:t>
            </a:r>
            <a:endParaRPr lang="en-US" altLang="zh-CN" dirty="0"/>
          </a:p>
          <a:p>
            <a:endParaRPr lang="en-US" dirty="0"/>
          </a:p>
        </p:txBody>
      </p:sp>
    </p:spTree>
    <p:extLst>
      <p:ext uri="{BB962C8B-B14F-4D97-AF65-F5344CB8AC3E}">
        <p14:creationId xmlns:p14="http://schemas.microsoft.com/office/powerpoint/2010/main" val="2970146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0959"/>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56084"/>
            <a:ext cx="10515600" cy="5149517"/>
          </a:xfrm>
        </p:spPr>
        <p:txBody>
          <a:bodyPr>
            <a:normAutofit lnSpcReduction="10000"/>
          </a:bodyPr>
          <a:lstStyle/>
          <a:p>
            <a:r>
              <a:rPr lang="zh-CN" altLang="en-US" dirty="0" smtClean="0"/>
              <a:t>对于非异常检测任务，机器学习模型希望数据集包括训练集，测试集，验证集都是正常的样本点。处理的</a:t>
            </a:r>
            <a:r>
              <a:rPr lang="zh-CN" altLang="en-US" b="1" dirty="0" smtClean="0"/>
              <a:t>流程如下</a:t>
            </a:r>
            <a:r>
              <a:rPr lang="zh-CN" altLang="en-US" dirty="0" smtClean="0"/>
              <a:t>：</a:t>
            </a:r>
            <a:endParaRPr lang="en-US" altLang="zh-CN" dirty="0" smtClean="0"/>
          </a:p>
          <a:p>
            <a:pPr lvl="1"/>
            <a:r>
              <a:rPr lang="zh-CN" altLang="en-US" dirty="0"/>
              <a:t>首先</a:t>
            </a:r>
            <a:r>
              <a:rPr lang="zh-CN" altLang="en-US" dirty="0" smtClean="0"/>
              <a:t>需要把异常检测任务作为非异常检测任务的前置任务来做数据预处理，</a:t>
            </a:r>
            <a:r>
              <a:rPr lang="zh-CN" altLang="en-US" b="1" dirty="0" smtClean="0"/>
              <a:t>找到并人工确认异常点</a:t>
            </a:r>
            <a:r>
              <a:rPr lang="zh-CN" altLang="en-US" dirty="0" smtClean="0"/>
              <a:t>。</a:t>
            </a:r>
            <a:endParaRPr lang="en-US" altLang="zh-CN" dirty="0" smtClean="0"/>
          </a:p>
          <a:p>
            <a:pPr lvl="2"/>
            <a:r>
              <a:rPr lang="zh-CN" altLang="en-US" dirty="0"/>
              <a:t>异常检测的方</a:t>
            </a:r>
            <a:r>
              <a:rPr lang="zh-CN" altLang="en-US" dirty="0" smtClean="0"/>
              <a:t>法有很多比如基于规则的，基于统计的，基于模型的等等，我</a:t>
            </a:r>
            <a:r>
              <a:rPr lang="zh-CN" altLang="en-US" dirty="0"/>
              <a:t>会有另一个</a:t>
            </a:r>
            <a:r>
              <a:rPr lang="en-US" altLang="zh-CN" dirty="0"/>
              <a:t>PPT</a:t>
            </a:r>
            <a:r>
              <a:rPr lang="zh-CN" altLang="en-US" dirty="0"/>
              <a:t>专门介绍异常检</a:t>
            </a:r>
            <a:r>
              <a:rPr lang="zh-CN" altLang="en-US" dirty="0" smtClean="0"/>
              <a:t>测。</a:t>
            </a:r>
            <a:endParaRPr lang="en-US" altLang="zh-CN" dirty="0" smtClean="0"/>
          </a:p>
          <a:p>
            <a:pPr lvl="1"/>
            <a:r>
              <a:rPr lang="zh-CN" altLang="en-US" dirty="0"/>
              <a:t>然</a:t>
            </a:r>
            <a:r>
              <a:rPr lang="zh-CN" altLang="en-US" dirty="0" smtClean="0"/>
              <a:t>后思考</a:t>
            </a:r>
            <a:r>
              <a:rPr lang="zh-CN" altLang="en-US" b="1" dirty="0" smtClean="0"/>
              <a:t>如何对异常点处理</a:t>
            </a:r>
            <a:r>
              <a:rPr lang="zh-CN" altLang="en-US" dirty="0" smtClean="0"/>
              <a:t>：</a:t>
            </a:r>
            <a:endParaRPr lang="en-US" altLang="zh-CN" dirty="0" smtClean="0"/>
          </a:p>
          <a:p>
            <a:pPr lvl="2"/>
            <a:r>
              <a:rPr lang="zh-CN" altLang="en-US" dirty="0" smtClean="0"/>
              <a:t>如</a:t>
            </a:r>
            <a:r>
              <a:rPr lang="zh-CN" altLang="en-US" dirty="0"/>
              <a:t>果数据集比较</a:t>
            </a:r>
            <a:r>
              <a:rPr lang="zh-CN" altLang="en-US" dirty="0" smtClean="0"/>
              <a:t>小，并且异常点的原因能归结到特征粒度：</a:t>
            </a:r>
            <a:endParaRPr lang="en-US" altLang="zh-CN" dirty="0" smtClean="0"/>
          </a:p>
          <a:p>
            <a:pPr lvl="3"/>
            <a:r>
              <a:rPr lang="zh-CN" altLang="en-US" dirty="0" smtClean="0"/>
              <a:t>如果之后要选</a:t>
            </a:r>
            <a:r>
              <a:rPr lang="zh-CN" altLang="en-US" dirty="0"/>
              <a:t>择对异常值相对不敏感的模型比</a:t>
            </a:r>
            <a:r>
              <a:rPr lang="zh-CN" altLang="en-US" dirty="0" smtClean="0"/>
              <a:t>如随</a:t>
            </a:r>
            <a:r>
              <a:rPr lang="zh-CN" altLang="en-US" dirty="0"/>
              <a:t>机森林，</a:t>
            </a:r>
            <a:r>
              <a:rPr lang="en-US" altLang="zh-CN" dirty="0"/>
              <a:t>GBDT</a:t>
            </a:r>
            <a:r>
              <a:rPr lang="zh-CN" altLang="en-US" dirty="0"/>
              <a:t>和</a:t>
            </a:r>
            <a:r>
              <a:rPr lang="en-US" altLang="zh-CN" dirty="0" err="1" smtClean="0"/>
              <a:t>XGboost</a:t>
            </a:r>
            <a:r>
              <a:rPr lang="zh-CN" altLang="en-US" dirty="0" smtClean="0"/>
              <a:t>，这里可以先跳过异常值处理步骤。</a:t>
            </a:r>
            <a:endParaRPr lang="en-US" altLang="zh-CN" dirty="0" smtClean="0"/>
          </a:p>
          <a:p>
            <a:pPr lvl="3"/>
            <a:r>
              <a:rPr lang="zh-CN" altLang="en-US" b="1" dirty="0" smtClean="0"/>
              <a:t>把异常值当</a:t>
            </a:r>
            <a:r>
              <a:rPr lang="zh-CN" altLang="en-US" b="1" dirty="0"/>
              <a:t>成缺失值来处</a:t>
            </a:r>
            <a:r>
              <a:rPr lang="zh-CN" altLang="en-US" b="1" dirty="0" smtClean="0"/>
              <a:t>理</a:t>
            </a:r>
            <a:endParaRPr lang="en-US" altLang="zh-CN" b="1" dirty="0" smtClean="0"/>
          </a:p>
          <a:p>
            <a:pPr lvl="4"/>
            <a:r>
              <a:rPr lang="zh-CN" altLang="en-US" dirty="0" smtClean="0"/>
              <a:t>也就是说把异常的值用</a:t>
            </a:r>
            <a:r>
              <a:rPr lang="en-US" altLang="zh-CN" dirty="0" smtClean="0"/>
              <a:t>None</a:t>
            </a:r>
            <a:r>
              <a:rPr lang="zh-CN" altLang="en-US" dirty="0" smtClean="0"/>
              <a:t>或者</a:t>
            </a:r>
            <a:r>
              <a:rPr lang="en-US" altLang="zh-CN" dirty="0" smtClean="0"/>
              <a:t>Nan</a:t>
            </a:r>
            <a:r>
              <a:rPr lang="zh-CN" altLang="en-US" dirty="0" smtClean="0"/>
              <a:t>来表示（</a:t>
            </a:r>
            <a:r>
              <a:rPr lang="en-US" altLang="zh-CN" dirty="0" smtClean="0"/>
              <a:t>python</a:t>
            </a:r>
            <a:r>
              <a:rPr lang="zh-CN" altLang="en-US" dirty="0" smtClean="0"/>
              <a:t>的缺失值表示形式）。</a:t>
            </a:r>
            <a:endParaRPr lang="en-US" altLang="zh-CN" dirty="0"/>
          </a:p>
          <a:p>
            <a:pPr lvl="3"/>
            <a:r>
              <a:rPr lang="zh-CN" altLang="en-US" dirty="0" smtClean="0"/>
              <a:t>或者用变</a:t>
            </a:r>
            <a:r>
              <a:rPr lang="zh-CN" altLang="en-US" dirty="0"/>
              <a:t>换方</a:t>
            </a:r>
            <a:r>
              <a:rPr lang="zh-CN" altLang="en-US" dirty="0" smtClean="0"/>
              <a:t>法：</a:t>
            </a:r>
            <a:endParaRPr lang="en-US" altLang="zh-CN" dirty="0" smtClean="0"/>
          </a:p>
          <a:p>
            <a:pPr lvl="4"/>
            <a:r>
              <a:rPr lang="zh-CN" altLang="en-US" dirty="0" smtClean="0"/>
              <a:t>对异常的连续性特</a:t>
            </a:r>
            <a:r>
              <a:rPr lang="zh-CN" altLang="en-US" dirty="0"/>
              <a:t>征</a:t>
            </a:r>
            <a:r>
              <a:rPr lang="zh-CN" altLang="en-US" dirty="0" smtClean="0"/>
              <a:t>取</a:t>
            </a:r>
            <a:r>
              <a:rPr lang="zh-CN" altLang="en-US" dirty="0"/>
              <a:t>自然对数</a:t>
            </a:r>
            <a:r>
              <a:rPr lang="zh-CN" altLang="en-US" dirty="0" smtClean="0"/>
              <a:t>；</a:t>
            </a:r>
            <a:endParaRPr lang="en-US" altLang="zh-CN" dirty="0" smtClean="0"/>
          </a:p>
          <a:p>
            <a:pPr lvl="4"/>
            <a:r>
              <a:rPr lang="zh-CN" altLang="en-US" dirty="0" smtClean="0"/>
              <a:t>对异常的连续性特征分</a:t>
            </a:r>
            <a:r>
              <a:rPr lang="zh-CN" altLang="en-US" dirty="0"/>
              <a:t>箱处理</a:t>
            </a:r>
            <a:endParaRPr lang="en-US" altLang="zh-CN" dirty="0"/>
          </a:p>
          <a:p>
            <a:pPr lvl="2"/>
            <a:r>
              <a:rPr lang="zh-CN" altLang="en-US" dirty="0" smtClean="0"/>
              <a:t>否则从数据集中剔除异</a:t>
            </a:r>
            <a:r>
              <a:rPr lang="zh-CN" altLang="en-US" dirty="0"/>
              <a:t>常样</a:t>
            </a:r>
            <a:r>
              <a:rPr lang="zh-CN" altLang="en-US" dirty="0" smtClean="0"/>
              <a:t>本，把异常样本单独存储以便之后做异常检测。</a:t>
            </a:r>
            <a:endParaRPr lang="en-US" altLang="zh-CN" dirty="0"/>
          </a:p>
          <a:p>
            <a:pPr lvl="2"/>
            <a:endParaRPr lang="en-US" altLang="zh-CN" dirty="0"/>
          </a:p>
        </p:txBody>
      </p:sp>
    </p:spTree>
    <p:extLst>
      <p:ext uri="{BB962C8B-B14F-4D97-AF65-F5344CB8AC3E}">
        <p14:creationId xmlns:p14="http://schemas.microsoft.com/office/powerpoint/2010/main" val="820904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特征工程之数据预处</a:t>
            </a:r>
            <a:r>
              <a:rPr lang="zh-CN" altLang="en-US" dirty="0" smtClean="0"/>
              <a:t>理</a:t>
            </a:r>
            <a:r>
              <a:rPr lang="en-US" altLang="zh-CN" dirty="0" smtClean="0"/>
              <a:t>-------</a:t>
            </a:r>
            <a:r>
              <a:rPr lang="zh-CN" altLang="en-US" dirty="0" smtClean="0"/>
              <a:t>缺失值处理</a:t>
            </a:r>
            <a:endParaRPr lang="en-US" dirty="0"/>
          </a:p>
        </p:txBody>
      </p:sp>
      <p:sp>
        <p:nvSpPr>
          <p:cNvPr id="3" name="Content Placeholder 2"/>
          <p:cNvSpPr>
            <a:spLocks noGrp="1"/>
          </p:cNvSpPr>
          <p:nvPr>
            <p:ph idx="1"/>
          </p:nvPr>
        </p:nvSpPr>
        <p:spPr>
          <a:xfrm>
            <a:off x="838200" y="1690688"/>
            <a:ext cx="10515600" cy="5014912"/>
          </a:xfrm>
        </p:spPr>
        <p:txBody>
          <a:bodyPr>
            <a:normAutofit fontScale="92500" lnSpcReduction="10000"/>
          </a:bodyPr>
          <a:lstStyle/>
          <a:p>
            <a:r>
              <a:rPr lang="zh-CN" altLang="en-US" dirty="0" smtClean="0"/>
              <a:t>为什么要处理缺失值？</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pPr lvl="1"/>
            <a:r>
              <a:rPr lang="zh-CN" altLang="en-US" dirty="0" smtClean="0"/>
              <a:t>如上图所示，没有缺失值的样本集和直接丢弃含缺失值的样本集，目标变量的条件概率 </a:t>
            </a:r>
            <a:r>
              <a:rPr lang="en-US" altLang="zh-CN" dirty="0" smtClean="0"/>
              <a:t>P(</a:t>
            </a:r>
            <a:r>
              <a:rPr lang="zh-CN" altLang="en-US" dirty="0" smtClean="0"/>
              <a:t>打球</a:t>
            </a:r>
            <a:r>
              <a:rPr lang="en-US" altLang="zh-CN" dirty="0" smtClean="0"/>
              <a:t>|</a:t>
            </a:r>
            <a:r>
              <a:rPr lang="zh-CN" altLang="en-US" dirty="0" smtClean="0"/>
              <a:t>女生</a:t>
            </a:r>
            <a:r>
              <a:rPr lang="en-US" altLang="zh-CN" dirty="0" smtClean="0"/>
              <a:t>) </a:t>
            </a:r>
            <a:r>
              <a:rPr lang="zh-CN" altLang="en-US" dirty="0" smtClean="0"/>
              <a:t>发生了很大变化（从</a:t>
            </a:r>
            <a:r>
              <a:rPr lang="en-US" altLang="zh-CN" dirty="0" smtClean="0"/>
              <a:t>75%</a:t>
            </a:r>
            <a:r>
              <a:rPr lang="zh-CN" altLang="en-US" dirty="0" smtClean="0"/>
              <a:t>到</a:t>
            </a:r>
            <a:r>
              <a:rPr lang="en-US" altLang="zh-CN" dirty="0" smtClean="0"/>
              <a:t>50%</a:t>
            </a:r>
            <a:r>
              <a:rPr lang="zh-CN" altLang="en-US" dirty="0" smtClean="0"/>
              <a:t>）。</a:t>
            </a:r>
            <a:r>
              <a:rPr lang="zh-CN" altLang="en-US" b="1" dirty="0" smtClean="0"/>
              <a:t>因此不要轻易直接丢弃包含缺失值的样本</a:t>
            </a:r>
            <a:r>
              <a:rPr lang="zh-CN" altLang="en-US" dirty="0" smtClean="0"/>
              <a:t>。</a:t>
            </a:r>
            <a:endParaRPr lang="en-US" altLang="zh-CN"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902" y="2148380"/>
            <a:ext cx="9269940" cy="3220151"/>
          </a:xfrm>
          <a:prstGeom prst="rect">
            <a:avLst/>
          </a:prstGeom>
        </p:spPr>
      </p:pic>
    </p:spTree>
    <p:extLst>
      <p:ext uri="{BB962C8B-B14F-4D97-AF65-F5344CB8AC3E}">
        <p14:creationId xmlns:p14="http://schemas.microsoft.com/office/powerpoint/2010/main" val="22700720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80794"/>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45920"/>
            <a:ext cx="10515600" cy="4948844"/>
          </a:xfrm>
        </p:spPr>
        <p:txBody>
          <a:bodyPr>
            <a:normAutofit fontScale="92500" lnSpcReduction="10000"/>
          </a:bodyPr>
          <a:lstStyle/>
          <a:p>
            <a:r>
              <a:rPr lang="zh-CN" altLang="en-US" dirty="0" smtClean="0"/>
              <a:t>为什么会有缺失值？</a:t>
            </a:r>
            <a:endParaRPr lang="en-US" altLang="zh-CN" dirty="0"/>
          </a:p>
          <a:p>
            <a:pPr lvl="1"/>
            <a:r>
              <a:rPr lang="zh-CN" altLang="en-US" dirty="0" smtClean="0"/>
              <a:t>暂时无法获取某些特征值</a:t>
            </a:r>
            <a:endParaRPr lang="en-US" altLang="zh-CN" dirty="0" smtClean="0"/>
          </a:p>
          <a:p>
            <a:pPr lvl="2"/>
            <a:r>
              <a:rPr lang="zh-CN" altLang="en-US" dirty="0"/>
              <a:t>例如在医疗数据库中，并非所有病人的所有临床检验结果都能在给定的时间内得到，就致使一部分属性值空缺出</a:t>
            </a:r>
            <a:r>
              <a:rPr lang="zh-CN" altLang="en-US" dirty="0" smtClean="0"/>
              <a:t>来。</a:t>
            </a:r>
            <a:endParaRPr lang="en-US" altLang="zh-CN" dirty="0" smtClean="0"/>
          </a:p>
          <a:p>
            <a:pPr lvl="1"/>
            <a:r>
              <a:rPr lang="zh-CN" altLang="en-US" dirty="0" smtClean="0"/>
              <a:t>出现人为错误</a:t>
            </a:r>
            <a:endParaRPr lang="en-US" altLang="zh-CN" dirty="0" smtClean="0"/>
          </a:p>
          <a:p>
            <a:pPr lvl="2"/>
            <a:r>
              <a:rPr lang="zh-CN" altLang="en-US" dirty="0" smtClean="0"/>
              <a:t>比如数</a:t>
            </a:r>
            <a:r>
              <a:rPr lang="zh-CN" altLang="en-US" dirty="0"/>
              <a:t>据录入人员失误漏录</a:t>
            </a:r>
            <a:r>
              <a:rPr lang="zh-CN" altLang="en-US" dirty="0" smtClean="0"/>
              <a:t>了</a:t>
            </a:r>
            <a:r>
              <a:rPr lang="zh-CN" altLang="en-US" dirty="0"/>
              <a:t>某特</a:t>
            </a:r>
            <a:r>
              <a:rPr lang="zh-CN" altLang="en-US" dirty="0" smtClean="0"/>
              <a:t>征。</a:t>
            </a:r>
            <a:endParaRPr lang="en-US" altLang="zh-CN" dirty="0" smtClean="0"/>
          </a:p>
          <a:p>
            <a:pPr lvl="1"/>
            <a:r>
              <a:rPr lang="zh-CN" altLang="en-US" dirty="0"/>
              <a:t>数据采集阶</a:t>
            </a:r>
            <a:r>
              <a:rPr lang="zh-CN" altLang="en-US" dirty="0" smtClean="0"/>
              <a:t>段出现的程序</a:t>
            </a:r>
            <a:r>
              <a:rPr lang="en-US" altLang="zh-CN" dirty="0" smtClean="0"/>
              <a:t>/</a:t>
            </a:r>
            <a:r>
              <a:rPr lang="zh-CN" altLang="en-US" dirty="0"/>
              <a:t>设</a:t>
            </a:r>
            <a:r>
              <a:rPr lang="zh-CN" altLang="en-US" dirty="0" smtClean="0"/>
              <a:t>备故障导致</a:t>
            </a:r>
            <a:endParaRPr lang="en-US" altLang="zh-CN" dirty="0" smtClean="0"/>
          </a:p>
          <a:p>
            <a:pPr lvl="2"/>
            <a:r>
              <a:rPr lang="zh-CN" altLang="en-US" dirty="0" smtClean="0"/>
              <a:t>比如由于设备的故障，某段时间的某些特征</a:t>
            </a:r>
            <a:r>
              <a:rPr lang="en-US" altLang="zh-CN" dirty="0" smtClean="0"/>
              <a:t>/metric</a:t>
            </a:r>
            <a:r>
              <a:rPr lang="zh-CN" altLang="en-US" dirty="0" smtClean="0"/>
              <a:t>没有收集到。</a:t>
            </a:r>
            <a:endParaRPr lang="en-US" altLang="zh-CN" dirty="0" smtClean="0"/>
          </a:p>
          <a:p>
            <a:pPr lvl="1"/>
            <a:r>
              <a:rPr lang="zh-CN" altLang="en-US" dirty="0"/>
              <a:t>历史局</a:t>
            </a:r>
            <a:r>
              <a:rPr lang="zh-CN" altLang="en-US" dirty="0" smtClean="0"/>
              <a:t>限性：</a:t>
            </a:r>
            <a:endParaRPr lang="en-US" altLang="zh-CN" dirty="0" smtClean="0"/>
          </a:p>
          <a:p>
            <a:pPr lvl="2"/>
            <a:r>
              <a:rPr lang="zh-CN" altLang="en-US" dirty="0"/>
              <a:t>比</a:t>
            </a:r>
            <a:r>
              <a:rPr lang="zh-CN" altLang="en-US" dirty="0" smtClean="0"/>
              <a:t>如某些特征在早期根本没有记录。</a:t>
            </a:r>
            <a:endParaRPr lang="en-US" altLang="zh-CN" dirty="0" smtClean="0"/>
          </a:p>
          <a:p>
            <a:pPr lvl="1"/>
            <a:r>
              <a:rPr lang="zh-CN" altLang="en-US" dirty="0" smtClean="0"/>
              <a:t>有意隐瞒的特征值</a:t>
            </a:r>
            <a:endParaRPr lang="en-US" altLang="zh-CN" dirty="0" smtClean="0"/>
          </a:p>
          <a:p>
            <a:pPr lvl="2"/>
            <a:r>
              <a:rPr lang="zh-CN" altLang="en-US" dirty="0"/>
              <a:t>比如</a:t>
            </a:r>
            <a:r>
              <a:rPr lang="zh-CN" altLang="en-US" dirty="0" smtClean="0"/>
              <a:t>在</a:t>
            </a:r>
            <a:r>
              <a:rPr lang="zh-CN" altLang="en-US" dirty="0"/>
              <a:t>市场调查中被访人拒绝透露相关问题的答案，或者回答的问题是无效</a:t>
            </a:r>
            <a:r>
              <a:rPr lang="zh-CN" altLang="en-US" dirty="0" smtClean="0"/>
              <a:t>的。</a:t>
            </a:r>
            <a:endParaRPr lang="en-US" altLang="zh-CN" dirty="0" smtClean="0"/>
          </a:p>
          <a:p>
            <a:pPr lvl="1"/>
            <a:r>
              <a:rPr lang="zh-CN" altLang="en-US" dirty="0"/>
              <a:t>有</a:t>
            </a:r>
            <a:r>
              <a:rPr lang="zh-CN" altLang="en-US" dirty="0" smtClean="0"/>
              <a:t>些</a:t>
            </a:r>
            <a:r>
              <a:rPr lang="zh-CN" altLang="en-US" dirty="0"/>
              <a:t>样</a:t>
            </a:r>
            <a:r>
              <a:rPr lang="zh-CN" altLang="en-US" dirty="0" smtClean="0"/>
              <a:t>本的特征值根</a:t>
            </a:r>
            <a:r>
              <a:rPr lang="zh-CN" altLang="en-US" dirty="0"/>
              <a:t>本就是不存在</a:t>
            </a:r>
            <a:r>
              <a:rPr lang="zh-CN" altLang="en-US" dirty="0" smtClean="0"/>
              <a:t>的</a:t>
            </a:r>
            <a:endParaRPr lang="en-US" altLang="zh-CN" dirty="0" smtClean="0"/>
          </a:p>
          <a:p>
            <a:pPr lvl="2"/>
            <a:r>
              <a:rPr lang="zh-CN" altLang="en-US" dirty="0"/>
              <a:t>比如</a:t>
            </a:r>
            <a:r>
              <a:rPr lang="zh-CN" altLang="en-US" dirty="0" smtClean="0"/>
              <a:t>一</a:t>
            </a:r>
            <a:r>
              <a:rPr lang="zh-CN" altLang="en-US" dirty="0"/>
              <a:t>个孩子的收入状况也无法填</a:t>
            </a:r>
            <a:r>
              <a:rPr lang="zh-CN" altLang="en-US" dirty="0" smtClean="0"/>
              <a:t>写。</a:t>
            </a:r>
            <a:endParaRPr lang="en-US" altLang="zh-CN" dirty="0" smtClean="0"/>
          </a:p>
          <a:p>
            <a:pPr lvl="1"/>
            <a:r>
              <a:rPr lang="zh-CN" altLang="en-US" dirty="0" smtClean="0"/>
              <a:t>从异常值转换而来</a:t>
            </a:r>
            <a:endParaRPr lang="en-US" altLang="zh-CN" dirty="0" smtClean="0"/>
          </a:p>
        </p:txBody>
      </p:sp>
    </p:spTree>
    <p:extLst>
      <p:ext uri="{BB962C8B-B14F-4D97-AF65-F5344CB8AC3E}">
        <p14:creationId xmlns:p14="http://schemas.microsoft.com/office/powerpoint/2010/main" val="5358701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8707"/>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740310"/>
            <a:ext cx="10515600" cy="4630993"/>
          </a:xfrm>
        </p:spPr>
        <p:txBody>
          <a:bodyPr>
            <a:normAutofit/>
          </a:bodyPr>
          <a:lstStyle/>
          <a:p>
            <a:r>
              <a:rPr lang="zh-CN" altLang="en-US" dirty="0" smtClean="0"/>
              <a:t>缺失值如何表示？</a:t>
            </a:r>
            <a:endParaRPr lang="en-US" altLang="zh-CN" dirty="0" smtClean="0"/>
          </a:p>
          <a:p>
            <a:pPr lvl="1"/>
            <a:r>
              <a:rPr lang="zh-CN" altLang="en-US" dirty="0" smtClean="0"/>
              <a:t>一般会用某种特殊的标记来表示，而且要与实际的特征值区别开。</a:t>
            </a:r>
            <a:endParaRPr lang="en-US" altLang="zh-CN" dirty="0" smtClean="0"/>
          </a:p>
          <a:p>
            <a:pPr lvl="1"/>
            <a:r>
              <a:rPr lang="en-US" altLang="zh-CN" dirty="0" smtClean="0"/>
              <a:t>Python</a:t>
            </a:r>
            <a:r>
              <a:rPr lang="zh-CN" altLang="en-US" dirty="0"/>
              <a:t>中对缺失值的表示一般有两种</a:t>
            </a:r>
            <a:r>
              <a:rPr lang="zh-CN" altLang="en-US" dirty="0" smtClean="0"/>
              <a:t>：</a:t>
            </a:r>
            <a:endParaRPr lang="en-US" altLang="zh-CN" dirty="0" smtClean="0"/>
          </a:p>
          <a:p>
            <a:pPr lvl="2"/>
            <a:r>
              <a:rPr lang="zh-CN" altLang="en-US" dirty="0" smtClean="0"/>
              <a:t>一</a:t>
            </a:r>
            <a:r>
              <a:rPr lang="zh-CN" altLang="en-US" dirty="0"/>
              <a:t>种是用特殊的常量 </a:t>
            </a:r>
            <a:r>
              <a:rPr lang="en-US" dirty="0"/>
              <a:t>None </a:t>
            </a:r>
            <a:r>
              <a:rPr lang="zh-CN" altLang="en-US" dirty="0"/>
              <a:t>来表示</a:t>
            </a:r>
            <a:r>
              <a:rPr lang="zh-CN" altLang="en-US" dirty="0" smtClean="0"/>
              <a:t>；</a:t>
            </a:r>
            <a:endParaRPr lang="en-US" altLang="zh-CN" dirty="0" smtClean="0"/>
          </a:p>
          <a:p>
            <a:pPr lvl="2"/>
            <a:r>
              <a:rPr lang="zh-CN" altLang="en-US" dirty="0" smtClean="0"/>
              <a:t>另</a:t>
            </a:r>
            <a:r>
              <a:rPr lang="zh-CN" altLang="en-US" dirty="0"/>
              <a:t>一种是用</a:t>
            </a:r>
            <a:r>
              <a:rPr lang="en-US" altLang="zh-CN" dirty="0" err="1"/>
              <a:t>Numpy</a:t>
            </a:r>
            <a:r>
              <a:rPr lang="zh-CN" altLang="en-US" dirty="0"/>
              <a:t>库的</a:t>
            </a:r>
            <a:r>
              <a:rPr lang="en-US" altLang="zh-CN" dirty="0"/>
              <a:t>nan</a:t>
            </a:r>
            <a:r>
              <a:rPr lang="zh-CN" altLang="en-US" dirty="0"/>
              <a:t>来表示。</a:t>
            </a:r>
            <a:endParaRPr lang="en-US" dirty="0"/>
          </a:p>
          <a:p>
            <a:endParaRPr lang="en-US" altLang="zh-CN" dirty="0" smtClean="0"/>
          </a:p>
          <a:p>
            <a:r>
              <a:rPr lang="zh-CN" altLang="en-US" dirty="0" smtClean="0"/>
              <a:t>通</a:t>
            </a:r>
            <a:r>
              <a:rPr lang="zh-CN" altLang="en-US" dirty="0"/>
              <a:t>常用来处理缺失值的两种方式</a:t>
            </a:r>
            <a:r>
              <a:rPr lang="zh-CN" altLang="en-US" dirty="0" smtClean="0"/>
              <a:t>：</a:t>
            </a:r>
            <a:endParaRPr lang="en-US" altLang="zh-CN" dirty="0" smtClean="0"/>
          </a:p>
          <a:p>
            <a:pPr lvl="1"/>
            <a:r>
              <a:rPr lang="zh-CN" altLang="en-US" dirty="0" smtClean="0"/>
              <a:t>让</a:t>
            </a:r>
            <a:r>
              <a:rPr lang="zh-CN" altLang="en-US" dirty="0"/>
              <a:t>训练算法在训练阶段自行处理缺失值</a:t>
            </a:r>
            <a:r>
              <a:rPr lang="zh-CN" altLang="en-US" b="1" dirty="0" smtClean="0"/>
              <a:t>；</a:t>
            </a:r>
            <a:endParaRPr lang="en-US" altLang="zh-CN" dirty="0" smtClean="0"/>
          </a:p>
          <a:p>
            <a:pPr lvl="1"/>
            <a:r>
              <a:rPr lang="zh-CN" altLang="en-US" dirty="0" smtClean="0"/>
              <a:t>在</a:t>
            </a:r>
            <a:r>
              <a:rPr lang="zh-CN" altLang="en-US" dirty="0"/>
              <a:t>训练开始前处理掉缺失值</a:t>
            </a:r>
            <a:r>
              <a:rPr lang="zh-CN" altLang="en-US" b="1" dirty="0"/>
              <a:t>。</a:t>
            </a:r>
            <a:endParaRPr lang="zh-CN" altLang="en-US" dirty="0"/>
          </a:p>
          <a:p>
            <a:pPr lvl="2"/>
            <a:r>
              <a:rPr lang="zh-CN" altLang="en-US" b="1" dirty="0" smtClean="0"/>
              <a:t>建议：在</a:t>
            </a:r>
            <a:r>
              <a:rPr lang="zh-CN" altLang="en-US" b="1" dirty="0"/>
              <a:t>做缺失值处理的时候，尝</a:t>
            </a:r>
            <a:r>
              <a:rPr lang="zh-CN" altLang="en-US" b="1" dirty="0" smtClean="0"/>
              <a:t>试</a:t>
            </a:r>
            <a:r>
              <a:rPr lang="zh-CN" altLang="en-US" b="1" dirty="0"/>
              <a:t>新</a:t>
            </a:r>
            <a:r>
              <a:rPr lang="zh-CN" altLang="en-US" b="1" dirty="0" smtClean="0"/>
              <a:t>增一个特征来</a:t>
            </a:r>
            <a:r>
              <a:rPr lang="zh-CN" altLang="en-US" b="1" dirty="0"/>
              <a:t>标识有缺失值的特征对应的该条样本这个特征是否做了缺失值处理</a:t>
            </a:r>
            <a:r>
              <a:rPr lang="zh-CN" altLang="en-US" dirty="0"/>
              <a:t>，可能最后的模型效果更好。</a:t>
            </a:r>
          </a:p>
          <a:p>
            <a:pPr lvl="1"/>
            <a:endParaRPr lang="en-US" dirty="0"/>
          </a:p>
        </p:txBody>
      </p:sp>
    </p:spTree>
    <p:extLst>
      <p:ext uri="{BB962C8B-B14F-4D97-AF65-F5344CB8AC3E}">
        <p14:creationId xmlns:p14="http://schemas.microsoft.com/office/powerpoint/2010/main" val="2598982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1165"/>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740310"/>
            <a:ext cx="10515600" cy="4527755"/>
          </a:xfrm>
        </p:spPr>
        <p:txBody>
          <a:bodyPr>
            <a:normAutofit/>
          </a:bodyPr>
          <a:lstStyle/>
          <a:p>
            <a:r>
              <a:rPr lang="zh-CN" altLang="en-US" dirty="0" smtClean="0"/>
              <a:t>对</a:t>
            </a:r>
            <a:r>
              <a:rPr lang="zh-CN" altLang="en-US" dirty="0"/>
              <a:t>训练集处理缺失</a:t>
            </a:r>
            <a:r>
              <a:rPr lang="zh-CN" altLang="en-US" dirty="0" smtClean="0"/>
              <a:t>值，</a:t>
            </a:r>
            <a:r>
              <a:rPr lang="zh-CN" altLang="en-US" b="1" dirty="0" smtClean="0"/>
              <a:t>流程如下</a:t>
            </a:r>
            <a:r>
              <a:rPr lang="zh-CN" altLang="en-US" dirty="0" smtClean="0"/>
              <a:t>：</a:t>
            </a:r>
            <a:endParaRPr lang="en-US" altLang="zh-CN" dirty="0" smtClean="0"/>
          </a:p>
          <a:p>
            <a:pPr lvl="1"/>
            <a:r>
              <a:rPr lang="zh-CN" altLang="en-US" dirty="0" smtClean="0"/>
              <a:t>如果缺</a:t>
            </a:r>
            <a:r>
              <a:rPr lang="zh-CN" altLang="en-US" dirty="0"/>
              <a:t>失值是预测变量的话</a:t>
            </a:r>
            <a:r>
              <a:rPr lang="zh-CN" altLang="en-US" dirty="0" smtClean="0"/>
              <a:t>，把该条</a:t>
            </a:r>
            <a:r>
              <a:rPr lang="zh-CN" altLang="en-US" dirty="0"/>
              <a:t>样本</a:t>
            </a:r>
            <a:r>
              <a:rPr lang="zh-CN" altLang="en-US" dirty="0" smtClean="0"/>
              <a:t>移</a:t>
            </a:r>
            <a:r>
              <a:rPr lang="zh-CN" altLang="en-US" dirty="0"/>
              <a:t>到测试集；</a:t>
            </a:r>
            <a:endParaRPr lang="en-US" altLang="zh-CN" dirty="0"/>
          </a:p>
          <a:p>
            <a:pPr lvl="1"/>
            <a:r>
              <a:rPr lang="zh-CN" altLang="en-US" dirty="0" smtClean="0"/>
              <a:t>如果有太多的训练样本有缺失值比如超过</a:t>
            </a:r>
            <a:r>
              <a:rPr lang="en-US" altLang="zh-CN" dirty="0" smtClean="0"/>
              <a:t>1</a:t>
            </a:r>
            <a:r>
              <a:rPr lang="zh-CN" altLang="en-US" dirty="0" smtClean="0"/>
              <a:t>半，重新收集数据。</a:t>
            </a:r>
            <a:endParaRPr lang="en-US" altLang="zh-CN" dirty="0" smtClean="0"/>
          </a:p>
          <a:p>
            <a:pPr lvl="1"/>
            <a:r>
              <a:rPr lang="zh-CN" altLang="en-US" dirty="0"/>
              <a:t>根据业务知识来考虑是否可以删除该样本或</a:t>
            </a:r>
            <a:r>
              <a:rPr lang="zh-CN" altLang="en-US" dirty="0" smtClean="0"/>
              <a:t>者</a:t>
            </a:r>
            <a:r>
              <a:rPr lang="zh-CN" altLang="en-US" dirty="0"/>
              <a:t>去</a:t>
            </a:r>
            <a:r>
              <a:rPr lang="zh-CN" altLang="en-US" dirty="0" smtClean="0"/>
              <a:t>除整个特征。</a:t>
            </a:r>
            <a:endParaRPr lang="en-US" altLang="zh-CN" dirty="0"/>
          </a:p>
          <a:p>
            <a:pPr lvl="1"/>
            <a:r>
              <a:rPr lang="zh-CN" altLang="en-US" dirty="0" smtClean="0"/>
              <a:t>如果之后的模型选择是能直接处理含缺失值的样本的模型比如</a:t>
            </a:r>
            <a:r>
              <a:rPr lang="en-US" altLang="zh-CN" dirty="0" err="1" smtClean="0"/>
              <a:t>Xgboost</a:t>
            </a:r>
            <a:r>
              <a:rPr lang="zh-CN" altLang="en-US" dirty="0" smtClean="0"/>
              <a:t>，那么先跳过缺失值处理步骤。</a:t>
            </a:r>
            <a:endParaRPr lang="en-US" altLang="zh-CN" dirty="0"/>
          </a:p>
          <a:p>
            <a:pPr lvl="1"/>
            <a:r>
              <a:rPr lang="zh-CN" altLang="en-US" dirty="0" smtClean="0"/>
              <a:t>否则进行缺失值补全。</a:t>
            </a:r>
            <a:endParaRPr lang="en-US" altLang="zh-CN" dirty="0" smtClean="0"/>
          </a:p>
          <a:p>
            <a:r>
              <a:rPr lang="zh-CN" altLang="en-US" dirty="0"/>
              <a:t>如何对测试</a:t>
            </a:r>
            <a:r>
              <a:rPr lang="zh-CN" altLang="en-US" dirty="0" smtClean="0"/>
              <a:t>集和验证集处</a:t>
            </a:r>
            <a:r>
              <a:rPr lang="zh-CN" altLang="en-US" dirty="0"/>
              <a:t>理缺失值？</a:t>
            </a:r>
            <a:endParaRPr lang="en-US" altLang="zh-CN" dirty="0"/>
          </a:p>
          <a:p>
            <a:pPr lvl="1"/>
            <a:r>
              <a:rPr lang="zh-CN" altLang="en-US" dirty="0"/>
              <a:t>可以在数据预处理的时候同时处理测试</a:t>
            </a:r>
            <a:r>
              <a:rPr lang="zh-CN" altLang="en-US" dirty="0" smtClean="0"/>
              <a:t>集和验证集的</a:t>
            </a:r>
            <a:r>
              <a:rPr lang="zh-CN" altLang="en-US" dirty="0"/>
              <a:t>缺失</a:t>
            </a:r>
            <a:r>
              <a:rPr lang="zh-CN" altLang="en-US" dirty="0" smtClean="0"/>
              <a:t>值：</a:t>
            </a:r>
            <a:endParaRPr lang="en-US" altLang="zh-CN" dirty="0" smtClean="0"/>
          </a:p>
          <a:p>
            <a:pPr lvl="2"/>
            <a:r>
              <a:rPr lang="zh-CN" altLang="en-US" b="1" dirty="0" smtClean="0"/>
              <a:t>如果是连续性特征</a:t>
            </a:r>
            <a:r>
              <a:rPr lang="zh-CN" altLang="en-US" dirty="0" smtClean="0"/>
              <a:t>，</a:t>
            </a:r>
            <a:r>
              <a:rPr lang="zh-CN" altLang="en-US" b="1" dirty="0" smtClean="0"/>
              <a:t>用</a:t>
            </a:r>
            <a:r>
              <a:rPr lang="zh-CN" altLang="en-US" b="1" dirty="0"/>
              <a:t>训</a:t>
            </a:r>
            <a:r>
              <a:rPr lang="zh-CN" altLang="en-US" b="1" dirty="0" smtClean="0"/>
              <a:t>练集该特</a:t>
            </a:r>
            <a:r>
              <a:rPr lang="zh-CN" altLang="en-US" b="1" dirty="0"/>
              <a:t>征的平均值或者中位</a:t>
            </a:r>
            <a:r>
              <a:rPr lang="zh-CN" altLang="en-US" b="1" dirty="0" smtClean="0"/>
              <a:t>数补全；</a:t>
            </a:r>
            <a:endParaRPr lang="en-US" altLang="zh-CN" b="1" dirty="0" smtClean="0"/>
          </a:p>
          <a:p>
            <a:pPr lvl="2"/>
            <a:r>
              <a:rPr lang="zh-CN" altLang="en-US" b="1" dirty="0" smtClean="0"/>
              <a:t>如果是</a:t>
            </a:r>
            <a:r>
              <a:rPr lang="en-US" altLang="zh-CN" b="1" dirty="0" smtClean="0"/>
              <a:t>category</a:t>
            </a:r>
            <a:r>
              <a:rPr lang="zh-CN" altLang="en-US" b="1" dirty="0" smtClean="0"/>
              <a:t>特征，用训练集该特征的众数</a:t>
            </a:r>
            <a:r>
              <a:rPr lang="zh-CN" altLang="en-US" dirty="0"/>
              <a:t>（出现频率最高的值）</a:t>
            </a:r>
            <a:r>
              <a:rPr lang="zh-CN" altLang="en-US" b="1" dirty="0" smtClean="0"/>
              <a:t>来</a:t>
            </a:r>
            <a:r>
              <a:rPr lang="zh-CN" altLang="en-US" b="1" dirty="0"/>
              <a:t>补全。</a:t>
            </a:r>
            <a:endParaRPr lang="en-US" altLang="zh-CN" dirty="0"/>
          </a:p>
          <a:p>
            <a:pPr lvl="1"/>
            <a:endParaRPr lang="en-US" dirty="0"/>
          </a:p>
          <a:p>
            <a:endParaRPr lang="en-US" altLang="zh-CN" dirty="0"/>
          </a:p>
        </p:txBody>
      </p:sp>
    </p:spTree>
    <p:extLst>
      <p:ext uri="{BB962C8B-B14F-4D97-AF65-F5344CB8AC3E}">
        <p14:creationId xmlns:p14="http://schemas.microsoft.com/office/powerpoint/2010/main" val="12308370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1716"/>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93272"/>
            <a:ext cx="10515600" cy="4987637"/>
          </a:xfrm>
        </p:spPr>
        <p:txBody>
          <a:bodyPr>
            <a:normAutofit fontScale="92500" lnSpcReduction="10000"/>
          </a:bodyPr>
          <a:lstStyle/>
          <a:p>
            <a:r>
              <a:rPr lang="zh-CN" altLang="en-US" dirty="0"/>
              <a:t>缺失值补</a:t>
            </a:r>
            <a:r>
              <a:rPr lang="zh-CN" altLang="en-US" dirty="0" smtClean="0"/>
              <a:t>全</a:t>
            </a:r>
            <a:r>
              <a:rPr lang="zh-CN" altLang="en-US" dirty="0"/>
              <a:t>的</a:t>
            </a:r>
            <a:r>
              <a:rPr lang="zh-CN" altLang="en-US" dirty="0" smtClean="0"/>
              <a:t>方</a:t>
            </a:r>
            <a:r>
              <a:rPr lang="zh-CN" altLang="en-US" dirty="0"/>
              <a:t>法</a:t>
            </a:r>
            <a:r>
              <a:rPr lang="zh-CN" altLang="en-US" dirty="0" smtClean="0"/>
              <a:t>：</a:t>
            </a:r>
            <a:endParaRPr lang="en-US" altLang="zh-CN" dirty="0" smtClean="0"/>
          </a:p>
          <a:p>
            <a:pPr lvl="1"/>
            <a:r>
              <a:rPr lang="zh-CN" altLang="en-US" dirty="0" smtClean="0"/>
              <a:t>均</a:t>
            </a:r>
            <a:r>
              <a:rPr lang="zh-CN" altLang="en-US" dirty="0"/>
              <a:t>值补</a:t>
            </a:r>
            <a:r>
              <a:rPr lang="zh-CN" altLang="en-US" dirty="0" smtClean="0"/>
              <a:t>全：</a:t>
            </a:r>
            <a:endParaRPr lang="en-US" altLang="zh-CN" dirty="0" smtClean="0"/>
          </a:p>
          <a:p>
            <a:pPr lvl="2"/>
            <a:r>
              <a:rPr lang="zh-CN" altLang="en-US" dirty="0" smtClean="0"/>
              <a:t>如</a:t>
            </a:r>
            <a:r>
              <a:rPr lang="zh-CN" altLang="en-US" dirty="0"/>
              <a:t>果特征是连</a:t>
            </a:r>
            <a:r>
              <a:rPr lang="zh-CN" altLang="en-US" dirty="0" smtClean="0"/>
              <a:t>续型， </a:t>
            </a:r>
            <a:r>
              <a:rPr lang="zh-CN" altLang="en-US" dirty="0"/>
              <a:t>用平均值补全</a:t>
            </a:r>
            <a:r>
              <a:rPr lang="zh-CN" altLang="en-US" dirty="0" smtClean="0"/>
              <a:t>；</a:t>
            </a:r>
            <a:endParaRPr lang="en-US" altLang="zh-CN" dirty="0" smtClean="0"/>
          </a:p>
          <a:p>
            <a:pPr lvl="2"/>
            <a:r>
              <a:rPr lang="zh-CN" altLang="en-US" dirty="0" smtClean="0"/>
              <a:t>如</a:t>
            </a:r>
            <a:r>
              <a:rPr lang="zh-CN" altLang="en-US" dirty="0"/>
              <a:t>果特征是离</a:t>
            </a:r>
            <a:r>
              <a:rPr lang="zh-CN" altLang="en-US" dirty="0" smtClean="0"/>
              <a:t>散型，</a:t>
            </a:r>
            <a:r>
              <a:rPr lang="zh-CN" altLang="en-US" dirty="0"/>
              <a:t>用众数补</a:t>
            </a:r>
            <a:r>
              <a:rPr lang="zh-CN" altLang="en-US" dirty="0" smtClean="0"/>
              <a:t>全。</a:t>
            </a:r>
            <a:endParaRPr lang="en-US" altLang="zh-CN" dirty="0"/>
          </a:p>
          <a:p>
            <a:pPr lvl="1"/>
            <a:r>
              <a:rPr lang="zh-CN" altLang="en-US" dirty="0"/>
              <a:t>同类均值补</a:t>
            </a:r>
            <a:r>
              <a:rPr lang="zh-CN" altLang="en-US" dirty="0" smtClean="0"/>
              <a:t>全（适合分类问题）：</a:t>
            </a:r>
            <a:endParaRPr lang="en-US" altLang="zh-CN" dirty="0" smtClean="0"/>
          </a:p>
          <a:p>
            <a:pPr lvl="2"/>
            <a:r>
              <a:rPr lang="zh-CN" altLang="en-US" b="1" dirty="0"/>
              <a:t>均</a:t>
            </a:r>
            <a:r>
              <a:rPr lang="zh-CN" altLang="en-US" b="1" dirty="0" smtClean="0"/>
              <a:t>值</a:t>
            </a:r>
            <a:r>
              <a:rPr lang="zh-CN" altLang="en-US" b="1" dirty="0"/>
              <a:t>补全</a:t>
            </a:r>
            <a:r>
              <a:rPr lang="zh-CN" altLang="en-US" b="1" dirty="0" smtClean="0"/>
              <a:t>在</a:t>
            </a:r>
            <a:r>
              <a:rPr lang="zh-CN" altLang="en-US" b="1" dirty="0"/>
              <a:t>含有缺失值</a:t>
            </a:r>
            <a:r>
              <a:rPr lang="zh-CN" altLang="en-US" b="1" dirty="0" smtClean="0"/>
              <a:t>的</a:t>
            </a:r>
            <a:r>
              <a:rPr lang="zh-CN" altLang="en-US" b="1" dirty="0"/>
              <a:t>特征</a:t>
            </a:r>
            <a:r>
              <a:rPr lang="zh-CN" altLang="en-US" b="1" dirty="0" smtClean="0"/>
              <a:t>上</a:t>
            </a:r>
            <a:r>
              <a:rPr lang="zh-CN" altLang="en-US" b="1" dirty="0"/>
              <a:t>的所有缺失值都填补为同一个</a:t>
            </a:r>
            <a:r>
              <a:rPr lang="zh-CN" altLang="en-US" b="1" dirty="0" smtClean="0"/>
              <a:t>值</a:t>
            </a:r>
            <a:r>
              <a:rPr lang="zh-CN" altLang="en-US" dirty="0" smtClean="0"/>
              <a:t>；</a:t>
            </a:r>
            <a:endParaRPr lang="en-US" altLang="zh-CN" dirty="0" smtClean="0"/>
          </a:p>
          <a:p>
            <a:pPr lvl="2"/>
            <a:r>
              <a:rPr lang="zh-CN" altLang="en-US" b="1" dirty="0"/>
              <a:t>而同类均</a:t>
            </a:r>
            <a:r>
              <a:rPr lang="zh-CN" altLang="en-US" b="1" dirty="0" smtClean="0"/>
              <a:t>值</a:t>
            </a:r>
            <a:r>
              <a:rPr lang="zh-CN" altLang="en-US" b="1" dirty="0"/>
              <a:t>补全</a:t>
            </a:r>
            <a:r>
              <a:rPr lang="zh-CN" altLang="en-US" b="1" dirty="0" smtClean="0"/>
              <a:t>首先按照目标变量的</a:t>
            </a:r>
            <a:r>
              <a:rPr lang="en-US" altLang="zh-CN" b="1" dirty="0" smtClean="0"/>
              <a:t>label</a:t>
            </a:r>
            <a:r>
              <a:rPr lang="zh-CN" altLang="en-US" b="1" dirty="0" smtClean="0"/>
              <a:t>对样</a:t>
            </a:r>
            <a:r>
              <a:rPr lang="zh-CN" altLang="en-US" b="1" dirty="0"/>
              <a:t>本进行分类，然后以该类中的样本的均</a:t>
            </a:r>
            <a:r>
              <a:rPr lang="zh-CN" altLang="en-US" b="1" dirty="0" smtClean="0"/>
              <a:t>值或者众数来补全缺</a:t>
            </a:r>
            <a:r>
              <a:rPr lang="zh-CN" altLang="en-US" b="1" dirty="0"/>
              <a:t>失值</a:t>
            </a:r>
            <a:r>
              <a:rPr lang="zh-CN" altLang="en-US" dirty="0"/>
              <a:t>。</a:t>
            </a:r>
            <a:endParaRPr lang="en-US" altLang="zh-CN" dirty="0"/>
          </a:p>
          <a:p>
            <a:pPr lvl="1"/>
            <a:r>
              <a:rPr lang="zh-CN" altLang="en-US" dirty="0"/>
              <a:t>基于聚类的补全：</a:t>
            </a:r>
          </a:p>
          <a:p>
            <a:pPr lvl="2"/>
            <a:r>
              <a:rPr lang="zh-CN" altLang="en-US" dirty="0"/>
              <a:t>思路是：</a:t>
            </a:r>
            <a:r>
              <a:rPr lang="zh-CN" altLang="en-US" b="1" dirty="0"/>
              <a:t>把没有缺失值的特征都抽取出来组成新的数据集进行聚类，然后把每个样本的缺失值进行同簇均值或者众数补全</a:t>
            </a:r>
            <a:r>
              <a:rPr lang="zh-CN" altLang="en-US" dirty="0"/>
              <a:t>。</a:t>
            </a:r>
            <a:endParaRPr lang="en-US" altLang="zh-CN" dirty="0"/>
          </a:p>
          <a:p>
            <a:pPr lvl="3"/>
            <a:r>
              <a:rPr lang="zh-CN" altLang="en-US" dirty="0"/>
              <a:t>这种</a:t>
            </a:r>
            <a:r>
              <a:rPr lang="zh-CN" altLang="en-US" dirty="0" smtClean="0"/>
              <a:t>方法类</a:t>
            </a:r>
            <a:r>
              <a:rPr lang="zh-CN" altLang="en-US" dirty="0"/>
              <a:t>似同类均值补全，不</a:t>
            </a:r>
            <a:r>
              <a:rPr lang="zh-CN" altLang="en-US" dirty="0" smtClean="0"/>
              <a:t>过它对</a:t>
            </a:r>
            <a:r>
              <a:rPr lang="zh-CN" altLang="en-US" dirty="0"/>
              <a:t>分类和回归问题都适用。</a:t>
            </a:r>
          </a:p>
          <a:p>
            <a:pPr lvl="2"/>
            <a:r>
              <a:rPr lang="zh-CN" altLang="en-US" b="1" dirty="0"/>
              <a:t>它还可以做簇间加权均值补全，加权方法用样本对每个簇的归属度。</a:t>
            </a:r>
            <a:r>
              <a:rPr lang="zh-CN" altLang="en-US" dirty="0"/>
              <a:t>本质上是利用了所有簇缺失值特征的簇内均值或者众数这样的全局信息。</a:t>
            </a:r>
            <a:endParaRPr lang="en-US" altLang="zh-CN" dirty="0"/>
          </a:p>
          <a:p>
            <a:pPr lvl="3"/>
            <a:r>
              <a:rPr lang="zh-CN" altLang="en-US" dirty="0"/>
              <a:t>比如在高斯混合模型中，归属度是样本属于各个簇的概率；在</a:t>
            </a:r>
            <a:r>
              <a:rPr lang="en-US" altLang="zh-CN" dirty="0"/>
              <a:t>K-Means </a:t>
            </a:r>
            <a:r>
              <a:rPr lang="zh-CN" altLang="en-US" dirty="0"/>
              <a:t>方法中，归属度是基于样本与各个簇的质心的距离远近来计算的。</a:t>
            </a:r>
            <a:endParaRPr lang="en-US" altLang="zh-CN" dirty="0"/>
          </a:p>
          <a:p>
            <a:pPr lvl="2"/>
            <a:r>
              <a:rPr lang="zh-CN" altLang="en-US" dirty="0" smtClean="0"/>
              <a:t>局限性：</a:t>
            </a:r>
            <a:r>
              <a:rPr lang="zh-CN" altLang="en-US" b="1" dirty="0" smtClean="0"/>
              <a:t>利用部分特征做聚类不一定能反映所有特征的整体的聚类情况</a:t>
            </a:r>
            <a:r>
              <a:rPr lang="zh-CN" altLang="en-US" dirty="0" smtClean="0"/>
              <a:t>。</a:t>
            </a:r>
            <a:endParaRPr lang="en-US" dirty="0"/>
          </a:p>
          <a:p>
            <a:pPr lvl="1"/>
            <a:endParaRPr lang="en-US" dirty="0"/>
          </a:p>
        </p:txBody>
      </p:sp>
    </p:spTree>
    <p:extLst>
      <p:ext uri="{BB962C8B-B14F-4D97-AF65-F5344CB8AC3E}">
        <p14:creationId xmlns:p14="http://schemas.microsoft.com/office/powerpoint/2010/main" val="4173381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629" y="2687411"/>
            <a:ext cx="10515600" cy="1325563"/>
          </a:xfrm>
        </p:spPr>
        <p:txBody>
          <a:bodyPr/>
          <a:lstStyle/>
          <a:p>
            <a:pPr algn="ctr"/>
            <a:r>
              <a:rPr lang="zh-CN" altLang="en-US" dirty="0"/>
              <a:t>机器学习项目的大致流</a:t>
            </a:r>
            <a:r>
              <a:rPr lang="zh-CN" altLang="en-US" dirty="0" smtClean="0"/>
              <a:t>程</a:t>
            </a:r>
            <a:endParaRPr lang="en-US" dirty="0"/>
          </a:p>
        </p:txBody>
      </p:sp>
    </p:spTree>
    <p:extLst>
      <p:ext uri="{BB962C8B-B14F-4D97-AF65-F5344CB8AC3E}">
        <p14:creationId xmlns:p14="http://schemas.microsoft.com/office/powerpoint/2010/main" val="42212068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63040"/>
            <a:ext cx="10515600" cy="5256415"/>
          </a:xfrm>
        </p:spPr>
        <p:txBody>
          <a:bodyPr>
            <a:normAutofit fontScale="92500" lnSpcReduction="10000"/>
          </a:bodyPr>
          <a:lstStyle/>
          <a:p>
            <a:pPr lvl="1"/>
            <a:r>
              <a:rPr lang="zh-CN" altLang="en-US" dirty="0"/>
              <a:t>高维映射：</a:t>
            </a:r>
            <a:endParaRPr lang="en-US" altLang="zh-CN" dirty="0"/>
          </a:p>
          <a:p>
            <a:pPr lvl="2"/>
            <a:r>
              <a:rPr lang="zh-CN" altLang="en-US" dirty="0" smtClean="0"/>
              <a:t>思路是：</a:t>
            </a:r>
            <a:r>
              <a:rPr lang="zh-CN" altLang="en-US" b="1" dirty="0" smtClean="0"/>
              <a:t>把</a:t>
            </a:r>
            <a:r>
              <a:rPr lang="zh-CN" altLang="en-US" b="1" dirty="0"/>
              <a:t>单维度的离散</a:t>
            </a:r>
            <a:r>
              <a:rPr lang="en-US" altLang="zh-CN" b="1" dirty="0"/>
              <a:t>category</a:t>
            </a:r>
            <a:r>
              <a:rPr lang="zh-CN" altLang="en-US" b="1" dirty="0"/>
              <a:t>变量变为</a:t>
            </a:r>
            <a:r>
              <a:rPr lang="en-US" altLang="zh-CN" b="1" dirty="0"/>
              <a:t>one-hot</a:t>
            </a:r>
            <a:r>
              <a:rPr lang="zh-CN" altLang="en-US" b="1" dirty="0"/>
              <a:t>向量。</a:t>
            </a:r>
            <a:endParaRPr lang="en-US" altLang="zh-CN" dirty="0"/>
          </a:p>
          <a:p>
            <a:pPr lvl="3"/>
            <a:r>
              <a:rPr lang="en-US" altLang="zh-CN" dirty="0"/>
              <a:t>one-hot</a:t>
            </a:r>
            <a:r>
              <a:rPr lang="zh-CN" altLang="en-US" dirty="0"/>
              <a:t>向量维度为</a:t>
            </a:r>
            <a:r>
              <a:rPr lang="en-US" altLang="zh-CN" dirty="0"/>
              <a:t>category</a:t>
            </a:r>
            <a:r>
              <a:rPr lang="zh-CN" altLang="en-US" dirty="0"/>
              <a:t>枚举值数量</a:t>
            </a:r>
            <a:r>
              <a:rPr lang="en-US" altLang="zh-CN" dirty="0"/>
              <a:t>+1</a:t>
            </a:r>
            <a:r>
              <a:rPr lang="zh-CN" altLang="en-US" dirty="0"/>
              <a:t>，缺失值就表示为最后的那个</a:t>
            </a:r>
            <a:r>
              <a:rPr lang="en-US" altLang="zh-CN" dirty="0"/>
              <a:t>other</a:t>
            </a:r>
            <a:r>
              <a:rPr lang="zh-CN" altLang="en-US" dirty="0"/>
              <a:t>特征。</a:t>
            </a:r>
            <a:endParaRPr lang="en-US" altLang="zh-CN" dirty="0"/>
          </a:p>
          <a:p>
            <a:pPr lvl="2"/>
            <a:r>
              <a:rPr lang="zh-CN" altLang="en-US" dirty="0"/>
              <a:t>对于连续特征，高维映射无法直接处理。可以在连续特征离散化之后，再进行高维映射。</a:t>
            </a:r>
            <a:endParaRPr lang="en-US" altLang="zh-CN" dirty="0"/>
          </a:p>
          <a:p>
            <a:pPr lvl="2"/>
            <a:r>
              <a:rPr lang="zh-CN" altLang="en-US" b="1" dirty="0"/>
              <a:t>优点是完整保留了原始数据的全部信息</a:t>
            </a:r>
            <a:r>
              <a:rPr lang="zh-CN" altLang="en-US" dirty="0"/>
              <a:t>。</a:t>
            </a:r>
          </a:p>
          <a:p>
            <a:pPr lvl="2"/>
            <a:r>
              <a:rPr lang="zh-CN" altLang="en-US" b="1" dirty="0"/>
              <a:t>缺点是计算量大大提升</a:t>
            </a:r>
            <a:r>
              <a:rPr lang="zh-CN" altLang="en-US" dirty="0"/>
              <a:t>。</a:t>
            </a:r>
            <a:endParaRPr lang="en-US" altLang="zh-CN" dirty="0"/>
          </a:p>
          <a:p>
            <a:pPr lvl="3"/>
            <a:r>
              <a:rPr lang="zh-CN" altLang="en-US" dirty="0"/>
              <a:t>只有在样本量非常大的时候效果才好，否则会因为过于稀疏，效果很差。 </a:t>
            </a:r>
          </a:p>
          <a:p>
            <a:pPr lvl="1"/>
            <a:r>
              <a:rPr lang="zh-CN" altLang="en-US" dirty="0" smtClean="0"/>
              <a:t>基于预测的补全：</a:t>
            </a:r>
            <a:endParaRPr lang="en-US" altLang="zh-CN" dirty="0" smtClean="0"/>
          </a:p>
          <a:p>
            <a:pPr lvl="2"/>
            <a:r>
              <a:rPr lang="zh-CN" altLang="en-US" dirty="0" smtClean="0"/>
              <a:t>思路是：</a:t>
            </a:r>
            <a:r>
              <a:rPr lang="zh-CN" altLang="en-US" b="1" dirty="0" smtClean="0"/>
              <a:t>将</a:t>
            </a:r>
            <a:r>
              <a:rPr lang="zh-CN" altLang="en-US" b="1" dirty="0"/>
              <a:t>含缺失值的特征作为预测目标</a:t>
            </a:r>
            <a:r>
              <a:rPr lang="zh-CN" altLang="en-US" b="1" dirty="0" smtClean="0"/>
              <a:t>，并排除掉原来的目标变量，建</a:t>
            </a:r>
            <a:r>
              <a:rPr lang="zh-CN" altLang="en-US" b="1" dirty="0"/>
              <a:t>立模型来预测</a:t>
            </a:r>
            <a:r>
              <a:rPr lang="zh-CN" altLang="en-US" dirty="0"/>
              <a:t>。</a:t>
            </a:r>
            <a:endParaRPr lang="en-US" altLang="zh-CN" dirty="0"/>
          </a:p>
          <a:p>
            <a:pPr lvl="2"/>
            <a:r>
              <a:rPr lang="zh-CN" altLang="en-US" dirty="0"/>
              <a:t>这种方法的效果相对较好，但是该方法有个根本缺陷：</a:t>
            </a:r>
          </a:p>
          <a:p>
            <a:pPr lvl="3"/>
            <a:r>
              <a:rPr lang="zh-CN" altLang="en-US" dirty="0" smtClean="0"/>
              <a:t>如</a:t>
            </a:r>
            <a:r>
              <a:rPr lang="zh-CN" altLang="en-US" dirty="0"/>
              <a:t>果其</a:t>
            </a:r>
            <a:r>
              <a:rPr lang="zh-CN" altLang="en-US" dirty="0" smtClean="0"/>
              <a:t>他</a:t>
            </a:r>
            <a:r>
              <a:rPr lang="zh-CN" altLang="en-US" dirty="0"/>
              <a:t>特征</a:t>
            </a:r>
            <a:r>
              <a:rPr lang="zh-CN" altLang="en-US" dirty="0" smtClean="0"/>
              <a:t>和含缺失值特征本质上是无关的，</a:t>
            </a:r>
            <a:r>
              <a:rPr lang="zh-CN" altLang="en-US" dirty="0"/>
              <a:t>则预测的结果无意义。</a:t>
            </a:r>
          </a:p>
          <a:p>
            <a:pPr lvl="3"/>
            <a:r>
              <a:rPr lang="zh-CN" altLang="en-US" dirty="0" smtClean="0"/>
              <a:t>如</a:t>
            </a:r>
            <a:r>
              <a:rPr lang="zh-CN" altLang="en-US" dirty="0"/>
              <a:t>果预测结果相当准确，则又说</a:t>
            </a:r>
            <a:r>
              <a:rPr lang="zh-CN" altLang="en-US" dirty="0" smtClean="0"/>
              <a:t>明含缺失值特征可</a:t>
            </a:r>
            <a:r>
              <a:rPr lang="zh-CN" altLang="en-US" dirty="0"/>
              <a:t>以由其</a:t>
            </a:r>
            <a:r>
              <a:rPr lang="zh-CN" altLang="en-US" dirty="0" smtClean="0"/>
              <a:t>它</a:t>
            </a:r>
            <a:r>
              <a:rPr lang="zh-CN" altLang="en-US" dirty="0"/>
              <a:t>特征</a:t>
            </a:r>
            <a:r>
              <a:rPr lang="zh-CN" altLang="en-US" dirty="0" smtClean="0"/>
              <a:t>计</a:t>
            </a:r>
            <a:r>
              <a:rPr lang="zh-CN" altLang="en-US" dirty="0"/>
              <a:t>算得到， </a:t>
            </a:r>
            <a:r>
              <a:rPr lang="zh-CN" altLang="en-US" dirty="0" smtClean="0"/>
              <a:t>该特征信</a:t>
            </a:r>
            <a:r>
              <a:rPr lang="zh-CN" altLang="en-US" dirty="0"/>
              <a:t>息冗余，没有必要纳入数据集中。</a:t>
            </a:r>
          </a:p>
          <a:p>
            <a:pPr lvl="3"/>
            <a:r>
              <a:rPr lang="zh-CN" altLang="en-US" b="1" dirty="0"/>
              <a:t>当然</a:t>
            </a:r>
            <a:r>
              <a:rPr lang="zh-CN" altLang="en-US" b="1" dirty="0" smtClean="0"/>
              <a:t>一</a:t>
            </a:r>
            <a:r>
              <a:rPr lang="zh-CN" altLang="en-US" b="1" dirty="0"/>
              <a:t>般的情况是介于两者之</a:t>
            </a:r>
            <a:r>
              <a:rPr lang="zh-CN" altLang="en-US" b="1" dirty="0" smtClean="0"/>
              <a:t>间</a:t>
            </a:r>
            <a:r>
              <a:rPr lang="zh-CN" altLang="en-US" dirty="0" smtClean="0"/>
              <a:t>。</a:t>
            </a:r>
            <a:endParaRPr lang="en-US" altLang="zh-CN" dirty="0" smtClean="0"/>
          </a:p>
          <a:p>
            <a:pPr lvl="2"/>
            <a:r>
              <a:rPr lang="zh-CN" altLang="en-US" b="1" dirty="0" smtClean="0"/>
              <a:t>该方法适合含缺失值的特征个数比较少的情况。</a:t>
            </a:r>
            <a:endParaRPr lang="zh-CN" altLang="en-US" b="1" dirty="0"/>
          </a:p>
          <a:p>
            <a:pPr lvl="1"/>
            <a:r>
              <a:rPr lang="zh-CN" altLang="en-US" dirty="0" smtClean="0"/>
              <a:t>矩阵补全：</a:t>
            </a:r>
            <a:endParaRPr lang="en-US" altLang="zh-CN" dirty="0" smtClean="0"/>
          </a:p>
          <a:p>
            <a:pPr lvl="2"/>
            <a:r>
              <a:rPr lang="zh-CN" altLang="en-US" dirty="0"/>
              <a:t>从最小化矩阵的秩出</a:t>
            </a:r>
            <a:r>
              <a:rPr lang="zh-CN" altLang="en-US" dirty="0" smtClean="0"/>
              <a:t>发，通过利用数值优化来解出矩阵中的缺失值。</a:t>
            </a:r>
            <a:endParaRPr lang="en-US" dirty="0"/>
          </a:p>
        </p:txBody>
      </p:sp>
    </p:spTree>
    <p:extLst>
      <p:ext uri="{BB962C8B-B14F-4D97-AF65-F5344CB8AC3E}">
        <p14:creationId xmlns:p14="http://schemas.microsoft.com/office/powerpoint/2010/main" val="2385602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47296"/>
          </a:xfrm>
        </p:spPr>
        <p:txBody>
          <a:bodyPr/>
          <a:lstStyle/>
          <a:p>
            <a:r>
              <a:rPr lang="en-US" dirty="0" smtClean="0"/>
              <a:t>Continue….</a:t>
            </a:r>
            <a:endParaRPr lang="en-US" dirty="0"/>
          </a:p>
        </p:txBody>
      </p:sp>
      <p:sp>
        <p:nvSpPr>
          <p:cNvPr id="3" name="Content Placeholder 2"/>
          <p:cNvSpPr>
            <a:spLocks noGrp="1"/>
          </p:cNvSpPr>
          <p:nvPr>
            <p:ph idx="1"/>
          </p:nvPr>
        </p:nvSpPr>
        <p:spPr>
          <a:xfrm>
            <a:off x="838200" y="1939636"/>
            <a:ext cx="10515600" cy="3767990"/>
          </a:xfrm>
        </p:spPr>
        <p:txBody>
          <a:bodyPr>
            <a:normAutofit/>
          </a:bodyPr>
          <a:lstStyle/>
          <a:p>
            <a:r>
              <a:rPr lang="zh-CN" altLang="en-US" dirty="0" smtClean="0"/>
              <a:t>对</a:t>
            </a:r>
            <a:r>
              <a:rPr lang="zh-CN" altLang="en-US" dirty="0"/>
              <a:t>于有缺失值的数据集在</a:t>
            </a:r>
            <a:r>
              <a:rPr lang="zh-CN" altLang="en-US" b="1" dirty="0"/>
              <a:t>经过缺失值处理后如何选型</a:t>
            </a:r>
            <a:r>
              <a:rPr lang="zh-CN" altLang="en-US" dirty="0"/>
              <a:t>：</a:t>
            </a:r>
            <a:endParaRPr lang="en-US" altLang="zh-CN" dirty="0"/>
          </a:p>
          <a:p>
            <a:pPr lvl="1"/>
            <a:r>
              <a:rPr lang="zh-CN" altLang="en-US" dirty="0"/>
              <a:t>数据量很小，用贝叶斯模型</a:t>
            </a:r>
          </a:p>
          <a:p>
            <a:pPr lvl="1"/>
            <a:r>
              <a:rPr lang="zh-CN" altLang="en-US" dirty="0"/>
              <a:t>数据量适中或者较大，</a:t>
            </a:r>
            <a:r>
              <a:rPr lang="zh-CN" altLang="en-US" dirty="0" smtClean="0"/>
              <a:t>用</a:t>
            </a:r>
            <a:r>
              <a:rPr lang="en-US" altLang="zh-CN" dirty="0" err="1" smtClean="0"/>
              <a:t>xgboost</a:t>
            </a:r>
            <a:endParaRPr lang="en-US" altLang="zh-CN" dirty="0"/>
          </a:p>
          <a:p>
            <a:pPr lvl="1"/>
            <a:r>
              <a:rPr lang="zh-CN" altLang="en-US" dirty="0"/>
              <a:t>数据量较大，也可以用神经网络</a:t>
            </a:r>
          </a:p>
          <a:p>
            <a:pPr lvl="1"/>
            <a:r>
              <a:rPr lang="zh-CN" altLang="en-US" b="1" dirty="0"/>
              <a:t>避免使用距离度量相关的模型</a:t>
            </a:r>
            <a:r>
              <a:rPr lang="zh-CN" altLang="en-US" dirty="0" smtClean="0"/>
              <a:t>，比如</a:t>
            </a:r>
            <a:r>
              <a:rPr lang="en-US" altLang="zh-CN" dirty="0" smtClean="0"/>
              <a:t>SVM</a:t>
            </a:r>
            <a:r>
              <a:rPr lang="zh-CN" altLang="en-US" dirty="0" smtClean="0"/>
              <a:t>，线性回归，逻辑回归</a:t>
            </a:r>
            <a:endParaRPr lang="en-US" dirty="0"/>
          </a:p>
          <a:p>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29340614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3389"/>
          </a:xfrm>
        </p:spPr>
        <p:txBody>
          <a:bodyPr/>
          <a:lstStyle/>
          <a:p>
            <a:r>
              <a:rPr lang="zh-CN" altLang="en-US" dirty="0"/>
              <a:t>特征工程之数据预处</a:t>
            </a:r>
            <a:r>
              <a:rPr lang="zh-CN" altLang="en-US" dirty="0" smtClean="0"/>
              <a:t>理</a:t>
            </a:r>
            <a:r>
              <a:rPr lang="en-US" altLang="zh-CN" dirty="0" smtClean="0"/>
              <a:t>----</a:t>
            </a:r>
            <a:r>
              <a:rPr lang="zh-CN" altLang="en-US" dirty="0" smtClean="0"/>
              <a:t>类别不均衡处理</a:t>
            </a:r>
            <a:endParaRPr lang="en-US" dirty="0"/>
          </a:p>
        </p:txBody>
      </p:sp>
      <p:sp>
        <p:nvSpPr>
          <p:cNvPr id="5" name="Content Placeholder 2"/>
          <p:cNvSpPr txBox="1">
            <a:spLocks/>
          </p:cNvSpPr>
          <p:nvPr/>
        </p:nvSpPr>
        <p:spPr>
          <a:xfrm>
            <a:off x="838200" y="1698171"/>
            <a:ext cx="10515600" cy="505097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为什么会有样本类别不均衡？</a:t>
            </a:r>
            <a:endParaRPr lang="en-US" altLang="zh-CN" dirty="0" smtClean="0"/>
          </a:p>
          <a:p>
            <a:pPr lvl="1"/>
            <a:r>
              <a:rPr lang="zh-CN" altLang="en-US" dirty="0"/>
              <a:t>收</a:t>
            </a:r>
            <a:r>
              <a:rPr lang="zh-CN" altLang="en-US" dirty="0" smtClean="0"/>
              <a:t>集数据阶段有问题</a:t>
            </a:r>
            <a:endParaRPr lang="en-US" altLang="zh-CN" dirty="0" smtClean="0"/>
          </a:p>
          <a:p>
            <a:pPr lvl="1"/>
            <a:r>
              <a:rPr lang="zh-CN" altLang="en-US" dirty="0"/>
              <a:t>业</a:t>
            </a:r>
            <a:r>
              <a:rPr lang="zh-CN" altLang="en-US" dirty="0" smtClean="0"/>
              <a:t>务天然特点：</a:t>
            </a:r>
            <a:endParaRPr lang="en-US" altLang="zh-CN" dirty="0" smtClean="0"/>
          </a:p>
          <a:p>
            <a:pPr lvl="2"/>
            <a:r>
              <a:rPr lang="zh-CN" altLang="en-US" dirty="0" smtClean="0"/>
              <a:t>比如欺诈检测，癌症预测</a:t>
            </a:r>
            <a:endParaRPr lang="en-US" altLang="zh-CN" dirty="0" smtClean="0"/>
          </a:p>
          <a:p>
            <a:r>
              <a:rPr lang="zh-CN" altLang="en-US" dirty="0" smtClean="0"/>
              <a:t>为什么要考虑样本类别不均衡？</a:t>
            </a:r>
            <a:endParaRPr lang="en-US" altLang="zh-CN" dirty="0" smtClean="0"/>
          </a:p>
          <a:p>
            <a:pPr lvl="1"/>
            <a:r>
              <a:rPr lang="zh-CN" altLang="en-US" dirty="0"/>
              <a:t>样</a:t>
            </a:r>
            <a:r>
              <a:rPr lang="zh-CN" altLang="en-US" dirty="0" smtClean="0"/>
              <a:t>本类别不均衡可能会把模型带偏，让他更关注类别多的样本。</a:t>
            </a:r>
            <a:endParaRPr lang="en-US" altLang="zh-CN" dirty="0" smtClean="0"/>
          </a:p>
          <a:p>
            <a:r>
              <a:rPr lang="zh-CN" altLang="en-US" dirty="0" smtClean="0"/>
              <a:t>什么情况下需要对样本类别不均衡处理？</a:t>
            </a:r>
            <a:endParaRPr lang="en-US" altLang="zh-CN" dirty="0" smtClean="0"/>
          </a:p>
          <a:p>
            <a:pPr lvl="1"/>
            <a:r>
              <a:rPr lang="zh-CN" altLang="en-US" b="1" dirty="0"/>
              <a:t>如</a:t>
            </a:r>
            <a:r>
              <a:rPr lang="zh-CN" altLang="en-US" b="1" dirty="0" smtClean="0"/>
              <a:t>果本身小类别的样本绝对数量足够大，只是相对比其他类别的样本少，可以先暂时跳过这个步骤。</a:t>
            </a:r>
            <a:endParaRPr lang="en-US" altLang="zh-CN" b="1" dirty="0" smtClean="0"/>
          </a:p>
          <a:p>
            <a:pPr lvl="1"/>
            <a:r>
              <a:rPr lang="zh-CN" altLang="en-US" b="1" dirty="0"/>
              <a:t>如果不同类别的训练样本数目稍有差别，通常影响不</a:t>
            </a:r>
            <a:r>
              <a:rPr lang="zh-CN" altLang="en-US" b="1" dirty="0" smtClean="0"/>
              <a:t>大。</a:t>
            </a:r>
            <a:endParaRPr lang="en-US" altLang="zh-CN" dirty="0" smtClean="0"/>
          </a:p>
          <a:p>
            <a:pPr lvl="2"/>
            <a:r>
              <a:rPr lang="zh-CN" altLang="en-US" dirty="0"/>
              <a:t>比</a:t>
            </a:r>
            <a:r>
              <a:rPr lang="zh-CN" altLang="en-US" dirty="0" smtClean="0"/>
              <a:t>如二分类正负样本比例不大于</a:t>
            </a:r>
            <a:r>
              <a:rPr lang="en-US" altLang="zh-CN" dirty="0" smtClean="0"/>
              <a:t>4</a:t>
            </a:r>
            <a:r>
              <a:rPr lang="zh-CN" altLang="en-US" dirty="0"/>
              <a:t>：</a:t>
            </a:r>
            <a:r>
              <a:rPr lang="en-US" altLang="zh-CN" dirty="0"/>
              <a:t>1</a:t>
            </a:r>
            <a:r>
              <a:rPr lang="zh-CN" altLang="en-US" dirty="0"/>
              <a:t>，先训练看效果，</a:t>
            </a:r>
            <a:r>
              <a:rPr lang="zh-CN" altLang="en-US" dirty="0" smtClean="0"/>
              <a:t>用</a:t>
            </a:r>
            <a:r>
              <a:rPr lang="zh-CN" altLang="en-US" b="1" dirty="0" smtClean="0"/>
              <a:t>适合二分类类别不均衡的评价指标</a:t>
            </a:r>
            <a:r>
              <a:rPr lang="en-US" altLang="zh-CN" b="1" dirty="0" smtClean="0"/>
              <a:t>AUC-PR</a:t>
            </a:r>
            <a:r>
              <a:rPr lang="zh-CN" altLang="en-US" dirty="0" smtClean="0"/>
              <a:t>来</a:t>
            </a:r>
            <a:r>
              <a:rPr lang="zh-CN" altLang="en-US" dirty="0"/>
              <a:t>评</a:t>
            </a:r>
            <a:r>
              <a:rPr lang="zh-CN" altLang="en-US" dirty="0" smtClean="0"/>
              <a:t>估。</a:t>
            </a:r>
            <a:endParaRPr lang="en-US" altLang="zh-CN" dirty="0" smtClean="0"/>
          </a:p>
          <a:p>
            <a:pPr lvl="1"/>
            <a:r>
              <a:rPr lang="zh-CN" altLang="en-US" b="1" dirty="0" smtClean="0"/>
              <a:t>对</a:t>
            </a:r>
            <a:r>
              <a:rPr lang="zh-CN" altLang="en-US" b="1" dirty="0"/>
              <a:t>于正负样本极不平衡的场景，可以完全换一个不同的角度来看问题</a:t>
            </a:r>
            <a:r>
              <a:rPr lang="zh-CN" altLang="en-US" dirty="0" smtClean="0"/>
              <a:t>：</a:t>
            </a:r>
            <a:endParaRPr lang="en-US" altLang="zh-CN" dirty="0" smtClean="0"/>
          </a:p>
          <a:p>
            <a:pPr lvl="2"/>
            <a:r>
              <a:rPr lang="zh-CN" altLang="en-US" dirty="0" smtClean="0"/>
              <a:t>将它</a:t>
            </a:r>
            <a:r>
              <a:rPr lang="zh-CN" altLang="en-US" dirty="0"/>
              <a:t>看作</a:t>
            </a:r>
            <a:r>
              <a:rPr lang="zh-CN" altLang="en-US" dirty="0" smtClean="0"/>
              <a:t>异</a:t>
            </a:r>
            <a:r>
              <a:rPr lang="zh-CN" altLang="en-US" dirty="0"/>
              <a:t>常检</a:t>
            </a:r>
            <a:r>
              <a:rPr lang="zh-CN" altLang="en-US" dirty="0" smtClean="0"/>
              <a:t>测问题，并使用异常检测来建模。</a:t>
            </a:r>
            <a:endParaRPr lang="en-US" altLang="zh-CN" dirty="0" smtClean="0"/>
          </a:p>
          <a:p>
            <a:endParaRPr lang="en-US" altLang="zh-CN" dirty="0" smtClean="0"/>
          </a:p>
          <a:p>
            <a:pPr marL="457200" lvl="1" indent="0">
              <a:buNone/>
            </a:pPr>
            <a:endParaRPr lang="en-US" altLang="zh-CN" sz="2500" dirty="0"/>
          </a:p>
        </p:txBody>
      </p:sp>
    </p:spTree>
    <p:extLst>
      <p:ext uri="{BB962C8B-B14F-4D97-AF65-F5344CB8AC3E}">
        <p14:creationId xmlns:p14="http://schemas.microsoft.com/office/powerpoint/2010/main" val="19317536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8210"/>
          </a:xfrm>
        </p:spPr>
        <p:txBody>
          <a:bodyPr/>
          <a:lstStyle/>
          <a:p>
            <a:r>
              <a:rPr lang="en-US" dirty="0" smtClean="0"/>
              <a:t>Continue…..</a:t>
            </a:r>
            <a:endParaRPr lang="en-US" dirty="0"/>
          </a:p>
        </p:txBody>
      </p:sp>
      <p:sp>
        <p:nvSpPr>
          <p:cNvPr id="3" name="Content Placeholder 2"/>
          <p:cNvSpPr>
            <a:spLocks noGrp="1"/>
          </p:cNvSpPr>
          <p:nvPr>
            <p:ph idx="1"/>
          </p:nvPr>
        </p:nvSpPr>
        <p:spPr>
          <a:xfrm>
            <a:off x="838200" y="1662545"/>
            <a:ext cx="10515600" cy="4986227"/>
          </a:xfrm>
        </p:spPr>
        <p:txBody>
          <a:bodyPr>
            <a:normAutofit fontScale="92500" lnSpcReduction="20000"/>
          </a:bodyPr>
          <a:lstStyle/>
          <a:p>
            <a:r>
              <a:rPr lang="zh-CN" altLang="en-US" dirty="0"/>
              <a:t>处理样</a:t>
            </a:r>
            <a:r>
              <a:rPr lang="zh-CN" altLang="en-US" dirty="0" smtClean="0"/>
              <a:t>本类别不</a:t>
            </a:r>
            <a:r>
              <a:rPr lang="zh-CN" altLang="en-US" dirty="0"/>
              <a:t>均衡的方法</a:t>
            </a:r>
            <a:r>
              <a:rPr lang="zh-CN" altLang="en-US" dirty="0" smtClean="0"/>
              <a:t>？</a:t>
            </a:r>
            <a:endParaRPr lang="en-US" altLang="zh-CN" dirty="0" smtClean="0"/>
          </a:p>
          <a:p>
            <a:pPr lvl="1"/>
            <a:r>
              <a:rPr lang="zh-CN" altLang="en-US" dirty="0"/>
              <a:t>收集更多的数据（尤其是对于小类别）</a:t>
            </a:r>
            <a:r>
              <a:rPr lang="en-US" altLang="zh-CN" dirty="0"/>
              <a:t>--------</a:t>
            </a:r>
            <a:r>
              <a:rPr lang="zh-CN" altLang="en-US" b="1" dirty="0"/>
              <a:t>很重要</a:t>
            </a:r>
            <a:endParaRPr lang="en-US" altLang="zh-CN" b="1" dirty="0"/>
          </a:p>
          <a:p>
            <a:pPr lvl="1"/>
            <a:r>
              <a:rPr lang="en-US" altLang="zh-CN" dirty="0"/>
              <a:t>Data </a:t>
            </a:r>
            <a:r>
              <a:rPr lang="en-US" dirty="0"/>
              <a:t>augmentation: </a:t>
            </a:r>
            <a:r>
              <a:rPr lang="en-US" dirty="0" smtClean="0"/>
              <a:t> </a:t>
            </a:r>
            <a:r>
              <a:rPr lang="en-US" altLang="zh-CN" dirty="0"/>
              <a:t>------</a:t>
            </a:r>
            <a:r>
              <a:rPr lang="zh-CN" altLang="en-US" b="1" dirty="0"/>
              <a:t>很重要</a:t>
            </a:r>
            <a:endParaRPr lang="en-US" altLang="zh-CN" b="1" dirty="0"/>
          </a:p>
          <a:p>
            <a:pPr lvl="2"/>
            <a:r>
              <a:rPr lang="zh-CN" altLang="en-US" dirty="0" smtClean="0"/>
              <a:t>根</a:t>
            </a:r>
            <a:r>
              <a:rPr lang="zh-CN" altLang="en-US" dirty="0"/>
              <a:t>据已有样本生成同类别的样本，比如图像数据可以平移、放缩、旋转、翻转</a:t>
            </a:r>
            <a:r>
              <a:rPr lang="zh-CN" altLang="en-US" dirty="0" smtClean="0"/>
              <a:t>。</a:t>
            </a:r>
            <a:endParaRPr lang="en-US" altLang="zh-CN" dirty="0" smtClean="0"/>
          </a:p>
          <a:p>
            <a:pPr lvl="1"/>
            <a:r>
              <a:rPr lang="en-US" dirty="0" smtClean="0"/>
              <a:t>Cost </a:t>
            </a:r>
            <a:r>
              <a:rPr lang="en-US" dirty="0"/>
              <a:t>Sensitive Methods</a:t>
            </a:r>
            <a:r>
              <a:rPr lang="zh-CN" altLang="en-US" dirty="0" smtClean="0"/>
              <a:t>：</a:t>
            </a:r>
            <a:endParaRPr lang="en-US" altLang="zh-CN" dirty="0" smtClean="0"/>
          </a:p>
          <a:p>
            <a:pPr lvl="2"/>
            <a:r>
              <a:rPr lang="zh-CN" altLang="en-US" b="1" dirty="0" smtClean="0"/>
              <a:t>按</a:t>
            </a:r>
            <a:r>
              <a:rPr lang="zh-CN" altLang="en-US" b="1" dirty="0"/>
              <a:t>照样本集不同类别的比列来调</a:t>
            </a:r>
            <a:r>
              <a:rPr lang="zh-CN" altLang="en-US" b="1" dirty="0" smtClean="0"/>
              <a:t>整类别权重</a:t>
            </a:r>
            <a:endParaRPr lang="en-US" altLang="zh-CN" b="1" dirty="0" smtClean="0"/>
          </a:p>
          <a:p>
            <a:pPr lvl="3"/>
            <a:r>
              <a:rPr lang="zh-CN" altLang="en-US" dirty="0" smtClean="0"/>
              <a:t>有</a:t>
            </a:r>
            <a:r>
              <a:rPr lang="zh-CN" altLang="en-US" dirty="0"/>
              <a:t>些算法比如</a:t>
            </a:r>
            <a:r>
              <a:rPr lang="en-US" altLang="zh-CN" dirty="0" err="1"/>
              <a:t>sklearn</a:t>
            </a:r>
            <a:r>
              <a:rPr lang="zh-CN" altLang="en-US" dirty="0"/>
              <a:t>的</a:t>
            </a:r>
            <a:r>
              <a:rPr lang="en-US" altLang="zh-CN" dirty="0"/>
              <a:t>LR</a:t>
            </a:r>
            <a:r>
              <a:rPr lang="zh-CN" altLang="en-US" dirty="0"/>
              <a:t>算法本身支持自动调整类别的权</a:t>
            </a:r>
            <a:r>
              <a:rPr lang="zh-CN" altLang="en-US" dirty="0" smtClean="0"/>
              <a:t>重</a:t>
            </a:r>
            <a:endParaRPr lang="en-US" altLang="zh-CN" dirty="0"/>
          </a:p>
          <a:p>
            <a:pPr lvl="1"/>
            <a:r>
              <a:rPr lang="en-US" altLang="zh-CN" dirty="0"/>
              <a:t>Ensemble sampling</a:t>
            </a:r>
            <a:r>
              <a:rPr lang="zh-CN" altLang="en-US" dirty="0" smtClean="0"/>
              <a:t>：</a:t>
            </a:r>
            <a:endParaRPr lang="en-US" altLang="zh-CN" dirty="0" smtClean="0"/>
          </a:p>
          <a:p>
            <a:pPr lvl="2"/>
            <a:r>
              <a:rPr lang="zh-CN" altLang="en-US" dirty="0" smtClean="0"/>
              <a:t>基</a:t>
            </a:r>
            <a:r>
              <a:rPr lang="zh-CN" altLang="en-US" dirty="0"/>
              <a:t>本思想就是把</a:t>
            </a:r>
            <a:r>
              <a:rPr lang="en-US" altLang="zh-CN" dirty="0"/>
              <a:t>majority</a:t>
            </a:r>
            <a:r>
              <a:rPr lang="zh-CN" altLang="en-US" dirty="0"/>
              <a:t>进行划分，然后和</a:t>
            </a:r>
            <a:r>
              <a:rPr lang="en-US" altLang="zh-CN" dirty="0"/>
              <a:t>minority</a:t>
            </a:r>
            <a:r>
              <a:rPr lang="zh-CN" altLang="en-US" dirty="0"/>
              <a:t>组合成小的训练集， 然后生成学习器， 最后再集成</a:t>
            </a:r>
            <a:r>
              <a:rPr lang="zh-CN" altLang="en-US" dirty="0" smtClean="0"/>
              <a:t>。</a:t>
            </a:r>
            <a:endParaRPr lang="en-US" altLang="zh-CN" dirty="0" smtClean="0"/>
          </a:p>
          <a:p>
            <a:pPr lvl="1"/>
            <a:r>
              <a:rPr lang="zh-CN" altLang="en-US" b="1" dirty="0"/>
              <a:t>使</a:t>
            </a:r>
            <a:r>
              <a:rPr lang="zh-CN" altLang="en-US" b="1" dirty="0" smtClean="0"/>
              <a:t>用对类别不均衡以及困难样本效果更好的</a:t>
            </a:r>
            <a:r>
              <a:rPr lang="en-US" altLang="zh-CN" b="1" dirty="0" smtClean="0"/>
              <a:t>loss</a:t>
            </a:r>
            <a:r>
              <a:rPr lang="zh-CN" altLang="en-US" b="1" dirty="0" smtClean="0"/>
              <a:t>函数</a:t>
            </a:r>
            <a:r>
              <a:rPr lang="zh-CN" altLang="en-US" dirty="0" smtClean="0"/>
              <a:t>。</a:t>
            </a:r>
            <a:endParaRPr lang="en-US" altLang="zh-CN" dirty="0" smtClean="0"/>
          </a:p>
          <a:p>
            <a:pPr lvl="2"/>
            <a:r>
              <a:rPr lang="zh-CN" altLang="en-US" dirty="0"/>
              <a:t>困难样</a:t>
            </a:r>
            <a:r>
              <a:rPr lang="zh-CN" altLang="en-US" dirty="0" smtClean="0"/>
              <a:t>本：简单理解就是导致</a:t>
            </a:r>
            <a:r>
              <a:rPr lang="en-US" altLang="zh-CN" dirty="0" smtClean="0"/>
              <a:t>loss</a:t>
            </a:r>
            <a:r>
              <a:rPr lang="zh-CN" altLang="en-US" dirty="0" smtClean="0"/>
              <a:t>比较大的样本</a:t>
            </a:r>
            <a:endParaRPr lang="en-US" altLang="zh-CN" dirty="0" smtClean="0"/>
          </a:p>
          <a:p>
            <a:pPr lvl="2"/>
            <a:r>
              <a:rPr lang="en-US" altLang="zh-CN" dirty="0" err="1" smtClean="0"/>
              <a:t>Facol</a:t>
            </a:r>
            <a:r>
              <a:rPr lang="en-US" altLang="zh-CN" dirty="0" smtClean="0"/>
              <a:t> loss</a:t>
            </a:r>
            <a:r>
              <a:rPr lang="zh-CN" altLang="en-US" dirty="0" smtClean="0"/>
              <a:t>函数能更好在这样的情况下工作，但是注意该</a:t>
            </a:r>
            <a:r>
              <a:rPr lang="en-US" altLang="zh-CN" dirty="0" smtClean="0"/>
              <a:t>loss</a:t>
            </a:r>
            <a:r>
              <a:rPr lang="zh-CN" altLang="en-US" dirty="0" smtClean="0"/>
              <a:t>对错误的标注很敏感。</a:t>
            </a:r>
            <a:endParaRPr lang="en-US" altLang="zh-CN" dirty="0"/>
          </a:p>
          <a:p>
            <a:pPr lvl="1"/>
            <a:r>
              <a:rPr lang="zh-CN" altLang="en-US" dirty="0"/>
              <a:t>使用</a:t>
            </a:r>
            <a:r>
              <a:rPr lang="zh-CN" altLang="en-US" dirty="0" smtClean="0"/>
              <a:t>对</a:t>
            </a:r>
            <a:r>
              <a:rPr lang="zh-CN" altLang="en-US" dirty="0"/>
              <a:t>类别</a:t>
            </a:r>
            <a:r>
              <a:rPr lang="zh-CN" altLang="en-US" dirty="0" smtClean="0"/>
              <a:t>不</a:t>
            </a:r>
            <a:r>
              <a:rPr lang="zh-CN" altLang="en-US" dirty="0"/>
              <a:t>均衡不敏感的算法比如</a:t>
            </a:r>
            <a:r>
              <a:rPr lang="en-US" altLang="zh-CN" dirty="0" err="1">
                <a:latin typeface="+mn-ea"/>
              </a:rPr>
              <a:t>RadiusNeighborsClassifier</a:t>
            </a:r>
            <a:endParaRPr lang="en-US" altLang="zh-CN" dirty="0">
              <a:latin typeface="+mn-ea"/>
            </a:endParaRPr>
          </a:p>
          <a:p>
            <a:pPr lvl="2"/>
            <a:r>
              <a:rPr lang="zh-CN" altLang="en-US" dirty="0">
                <a:latin typeface="+mn-ea"/>
              </a:rPr>
              <a:t>实践中，如果数据集比较大，使用</a:t>
            </a:r>
            <a:r>
              <a:rPr lang="en-US" altLang="zh-CN" dirty="0" err="1">
                <a:latin typeface="+mn-ea"/>
              </a:rPr>
              <a:t>RadiusNeighborsClassifier</a:t>
            </a:r>
            <a:r>
              <a:rPr lang="zh-CN" altLang="en-US" dirty="0">
                <a:latin typeface="+mn-ea"/>
              </a:rPr>
              <a:t>会占用很多的物理内存（因为它需要用树结构来保存所有的训练样本），如果跑训练的机器的内存比较少，可能会发生</a:t>
            </a:r>
            <a:r>
              <a:rPr lang="en-US" altLang="zh-CN" dirty="0">
                <a:latin typeface="+mn-ea"/>
              </a:rPr>
              <a:t>OOM killer</a:t>
            </a:r>
            <a:r>
              <a:rPr lang="zh-CN" altLang="en-US" dirty="0">
                <a:latin typeface="+mn-ea"/>
              </a:rPr>
              <a:t>。这个时候最好减少训练集或者使用更大的机器来训练。</a:t>
            </a:r>
            <a:endParaRPr lang="en-US" altLang="zh-CN" dirty="0"/>
          </a:p>
          <a:p>
            <a:pPr lvl="1"/>
            <a:endParaRPr lang="en-US" dirty="0"/>
          </a:p>
        </p:txBody>
      </p:sp>
    </p:spTree>
    <p:extLst>
      <p:ext uri="{BB962C8B-B14F-4D97-AF65-F5344CB8AC3E}">
        <p14:creationId xmlns:p14="http://schemas.microsoft.com/office/powerpoint/2010/main" val="8299096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286"/>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36914"/>
            <a:ext cx="10515600" cy="5421086"/>
          </a:xfrm>
        </p:spPr>
        <p:txBody>
          <a:bodyPr>
            <a:normAutofit fontScale="92500" lnSpcReduction="10000"/>
          </a:bodyPr>
          <a:lstStyle/>
          <a:p>
            <a:pPr lvl="1"/>
            <a:r>
              <a:rPr lang="en-US" altLang="zh-CN" dirty="0" smtClean="0"/>
              <a:t>Sampling</a:t>
            </a:r>
            <a:r>
              <a:rPr lang="zh-CN" altLang="en-US" dirty="0"/>
              <a:t>技术：</a:t>
            </a:r>
            <a:endParaRPr lang="en-US" altLang="zh-CN" dirty="0"/>
          </a:p>
          <a:p>
            <a:pPr lvl="2"/>
            <a:r>
              <a:rPr lang="en-US" altLang="zh-CN" dirty="0"/>
              <a:t>Oversampling</a:t>
            </a:r>
            <a:r>
              <a:rPr lang="zh-CN" altLang="en-US" dirty="0"/>
              <a:t>： </a:t>
            </a:r>
            <a:r>
              <a:rPr lang="zh-CN" altLang="en-US" dirty="0" smtClean="0"/>
              <a:t>增</a:t>
            </a:r>
            <a:r>
              <a:rPr lang="zh-CN" altLang="en-US" dirty="0"/>
              <a:t>加</a:t>
            </a:r>
            <a:r>
              <a:rPr lang="en-US" altLang="zh-CN" dirty="0"/>
              <a:t>minor</a:t>
            </a:r>
            <a:r>
              <a:rPr lang="zh-CN" altLang="en-US" dirty="0"/>
              <a:t>类达到数量均</a:t>
            </a:r>
            <a:r>
              <a:rPr lang="zh-CN" altLang="en-US" dirty="0" smtClean="0"/>
              <a:t>衡。常</a:t>
            </a:r>
            <a:r>
              <a:rPr lang="zh-CN" altLang="en-US" dirty="0"/>
              <a:t>用的</a:t>
            </a:r>
            <a:r>
              <a:rPr lang="en-US" altLang="zh-CN" dirty="0"/>
              <a:t>SMOTE</a:t>
            </a:r>
            <a:r>
              <a:rPr lang="zh-CN" altLang="en-US" dirty="0"/>
              <a:t>方法（当前已有很多变体</a:t>
            </a:r>
            <a:r>
              <a:rPr lang="en-US" altLang="zh-CN" dirty="0"/>
              <a:t>SMOTE</a:t>
            </a:r>
            <a:r>
              <a:rPr lang="zh-CN" altLang="en-US" dirty="0"/>
              <a:t>）：</a:t>
            </a:r>
            <a:endParaRPr lang="en-US" altLang="zh-CN" dirty="0"/>
          </a:p>
          <a:p>
            <a:pPr lvl="3"/>
            <a:r>
              <a:rPr lang="zh-CN" altLang="en-US" dirty="0"/>
              <a:t>首先为每个稀有类样本随机选出几个邻近样本，并且在该样本与这些邻近样本的连线上随机取点，生</a:t>
            </a:r>
            <a:r>
              <a:rPr lang="zh-CN" altLang="en-US" dirty="0" smtClean="0"/>
              <a:t>成新</a:t>
            </a:r>
            <a:r>
              <a:rPr lang="zh-CN" altLang="en-US" dirty="0"/>
              <a:t>的稀</a:t>
            </a:r>
            <a:r>
              <a:rPr lang="zh-CN" altLang="en-US" dirty="0" smtClean="0"/>
              <a:t>有类样</a:t>
            </a:r>
            <a:r>
              <a:rPr lang="zh-CN" altLang="en-US" dirty="0"/>
              <a:t>本。</a:t>
            </a:r>
            <a:endParaRPr lang="en-US" altLang="zh-CN" dirty="0"/>
          </a:p>
          <a:p>
            <a:pPr lvl="2"/>
            <a:r>
              <a:rPr lang="en-US" altLang="zh-CN" dirty="0" err="1" smtClean="0"/>
              <a:t>Undersampling</a:t>
            </a:r>
            <a:r>
              <a:rPr lang="zh-CN" altLang="en-US" dirty="0"/>
              <a:t>： 减少</a:t>
            </a:r>
            <a:r>
              <a:rPr lang="en-US" altLang="zh-CN" dirty="0"/>
              <a:t>major</a:t>
            </a:r>
            <a:r>
              <a:rPr lang="zh-CN" altLang="en-US" dirty="0"/>
              <a:t>类达到数量均</a:t>
            </a:r>
            <a:r>
              <a:rPr lang="zh-CN" altLang="en-US" dirty="0" smtClean="0"/>
              <a:t>衡</a:t>
            </a:r>
            <a:endParaRPr lang="en-US" altLang="zh-CN" dirty="0" smtClean="0"/>
          </a:p>
          <a:p>
            <a:pPr lvl="1"/>
            <a:r>
              <a:rPr lang="zh-CN" altLang="en-US" dirty="0" smtClean="0"/>
              <a:t>基</a:t>
            </a:r>
            <a:r>
              <a:rPr lang="zh-CN" altLang="en-US" dirty="0"/>
              <a:t>于再缩放</a:t>
            </a:r>
            <a:r>
              <a:rPr lang="en-US" altLang="zh-CN" dirty="0" err="1"/>
              <a:t>rescalling</a:t>
            </a:r>
            <a:r>
              <a:rPr lang="zh-CN" altLang="en-US" dirty="0"/>
              <a:t>策略进行决</a:t>
            </a:r>
            <a:r>
              <a:rPr lang="zh-CN" altLang="en-US" dirty="0" smtClean="0"/>
              <a:t>策（常用于二分类不均衡问题）：</a:t>
            </a:r>
            <a:endParaRPr lang="en-US" altLang="zh-CN" dirty="0"/>
          </a:p>
          <a:p>
            <a:pPr lvl="2"/>
            <a:r>
              <a:rPr lang="zh-CN" altLang="en-US" sz="2100" dirty="0" smtClean="0"/>
              <a:t>一种简单的方法：</a:t>
            </a:r>
            <a:endParaRPr lang="en-US" altLang="zh-CN" sz="2100" dirty="0" smtClean="0"/>
          </a:p>
          <a:p>
            <a:pPr lvl="3"/>
            <a:r>
              <a:rPr lang="zh-CN" altLang="en-US" sz="1900" dirty="0" smtClean="0"/>
              <a:t>比</a:t>
            </a:r>
            <a:r>
              <a:rPr lang="zh-CN" altLang="en-US" sz="1900" dirty="0"/>
              <a:t>如</a:t>
            </a:r>
            <a:r>
              <a:rPr lang="zh-CN" altLang="en-US" sz="1900" b="1" dirty="0"/>
              <a:t>二分</a:t>
            </a:r>
            <a:r>
              <a:rPr lang="zh-CN" altLang="en-US" sz="1900" b="1" dirty="0" smtClean="0"/>
              <a:t>类的</a:t>
            </a:r>
            <a:r>
              <a:rPr lang="zh-CN" altLang="en-US" sz="1900" b="1" dirty="0"/>
              <a:t>阈值判断使用正类个</a:t>
            </a:r>
            <a:r>
              <a:rPr lang="zh-CN" altLang="en-US" sz="1900" b="1" dirty="0" smtClean="0"/>
              <a:t>数</a:t>
            </a:r>
            <a:r>
              <a:rPr lang="zh-CN" altLang="en-US" sz="1900" b="1" dirty="0"/>
              <a:t>与</a:t>
            </a:r>
            <a:r>
              <a:rPr lang="zh-CN" altLang="en-US" sz="1900" b="1" dirty="0" smtClean="0"/>
              <a:t>负</a:t>
            </a:r>
            <a:r>
              <a:rPr lang="zh-CN" altLang="en-US" sz="1900" b="1" dirty="0"/>
              <a:t>类个</a:t>
            </a:r>
            <a:r>
              <a:rPr lang="zh-CN" altLang="en-US" sz="1900" b="1" dirty="0" smtClean="0"/>
              <a:t>数的比例</a:t>
            </a:r>
            <a:r>
              <a:rPr lang="zh-CN" altLang="en-US" sz="1900" dirty="0" smtClean="0"/>
              <a:t>（</a:t>
            </a:r>
            <a:r>
              <a:rPr lang="zh-CN" altLang="en-US" sz="1900" dirty="0"/>
              <a:t>假设正类样</a:t>
            </a:r>
            <a:r>
              <a:rPr lang="zh-CN" altLang="en-US" sz="1900" dirty="0" smtClean="0"/>
              <a:t>本小</a:t>
            </a:r>
            <a:r>
              <a:rPr lang="zh-CN" altLang="en-US" sz="1900" dirty="0"/>
              <a:t>于负类样本</a:t>
            </a:r>
            <a:r>
              <a:rPr lang="zh-CN" altLang="en-US" sz="1900" dirty="0" smtClean="0"/>
              <a:t>），而不是使用一般的</a:t>
            </a:r>
            <a:r>
              <a:rPr lang="en-US" altLang="zh-CN" sz="1900" dirty="0" smtClean="0"/>
              <a:t>0.5</a:t>
            </a:r>
            <a:r>
              <a:rPr lang="zh-CN" altLang="en-US" sz="1900" dirty="0" smtClean="0"/>
              <a:t>阈值。</a:t>
            </a:r>
            <a:endParaRPr lang="en-US" altLang="zh-CN" sz="1900" dirty="0"/>
          </a:p>
          <a:p>
            <a:pPr lvl="4"/>
            <a:r>
              <a:rPr lang="zh-CN" altLang="en-US" sz="1900" b="1" dirty="0"/>
              <a:t>该决策假设训练集是真实样本总体的无偏采样</a:t>
            </a:r>
            <a:r>
              <a:rPr lang="zh-CN" altLang="en-US" sz="1900" dirty="0"/>
              <a:t>（简单地说就</a:t>
            </a:r>
            <a:r>
              <a:rPr lang="zh-CN" altLang="en-US" sz="1900" dirty="0" smtClean="0"/>
              <a:t>是指训练样本的分</a:t>
            </a:r>
            <a:r>
              <a:rPr lang="zh-CN" altLang="en-US" sz="1900" dirty="0"/>
              <a:t>布的平均值等</a:t>
            </a:r>
            <a:r>
              <a:rPr lang="zh-CN" altLang="en-US" sz="1900" dirty="0" smtClean="0"/>
              <a:t>于真实样本总体分布的</a:t>
            </a:r>
            <a:r>
              <a:rPr lang="zh-CN" altLang="en-US" sz="1900" dirty="0"/>
              <a:t>平均值），因此可以用观测几率代替真实几率</a:t>
            </a:r>
            <a:r>
              <a:rPr lang="zh-CN" altLang="en-US" sz="1900" dirty="0" smtClean="0"/>
              <a:t>。</a:t>
            </a:r>
            <a:r>
              <a:rPr lang="zh-CN" altLang="en-US" sz="1900" b="1" dirty="0" smtClean="0"/>
              <a:t>实际场景中，</a:t>
            </a:r>
            <a:r>
              <a:rPr lang="zh-CN" altLang="en-US" sz="1900" b="1" dirty="0"/>
              <a:t>这个假设往往不成立</a:t>
            </a:r>
            <a:r>
              <a:rPr lang="zh-CN" altLang="en-US" sz="1900" dirty="0" smtClean="0"/>
              <a:t>。</a:t>
            </a:r>
            <a:endParaRPr lang="en-US" altLang="zh-CN" sz="1900" dirty="0" smtClean="0"/>
          </a:p>
          <a:p>
            <a:pPr lvl="3"/>
            <a:r>
              <a:rPr lang="zh-CN" altLang="en-US" sz="1900" b="1" dirty="0"/>
              <a:t>对于多分类问题</a:t>
            </a:r>
            <a:r>
              <a:rPr lang="zh-CN" altLang="en-US" sz="1900" b="1" dirty="0" smtClean="0"/>
              <a:t>，可</a:t>
            </a:r>
            <a:r>
              <a:rPr lang="zh-CN" altLang="en-US" sz="1900" b="1" dirty="0"/>
              <a:t>以给每个类</a:t>
            </a:r>
            <a:r>
              <a:rPr lang="zh-CN" altLang="en-US" sz="1900" b="1" dirty="0" smtClean="0"/>
              <a:t>别设</a:t>
            </a:r>
            <a:r>
              <a:rPr lang="zh-CN" altLang="en-US" sz="1900" b="1" dirty="0"/>
              <a:t>置一个阈</a:t>
            </a:r>
            <a:r>
              <a:rPr lang="zh-CN" altLang="en-US" sz="1900" b="1" dirty="0" smtClean="0"/>
              <a:t>值（比如按照样本类别占比来设置阈值），</a:t>
            </a:r>
            <a:r>
              <a:rPr lang="zh-CN" altLang="en-US" sz="1900" b="1" dirty="0"/>
              <a:t>最终分类器会选择对应类别的预测概率与该类别</a:t>
            </a:r>
            <a:r>
              <a:rPr lang="zh-CN" altLang="en-US" sz="1900" b="1" dirty="0" smtClean="0"/>
              <a:t>的</a:t>
            </a:r>
            <a:r>
              <a:rPr lang="zh-CN" altLang="en-US" sz="1900" b="1" dirty="0"/>
              <a:t>阈值</a:t>
            </a:r>
            <a:r>
              <a:rPr lang="zh-CN" altLang="en-US" sz="1900" b="1" dirty="0" smtClean="0"/>
              <a:t>比</a:t>
            </a:r>
            <a:r>
              <a:rPr lang="zh-CN" altLang="en-US" sz="1900" b="1" dirty="0"/>
              <a:t>值最大的类别作为预测结</a:t>
            </a:r>
            <a:r>
              <a:rPr lang="zh-CN" altLang="en-US" sz="1900" b="1" dirty="0" smtClean="0"/>
              <a:t>果</a:t>
            </a:r>
            <a:r>
              <a:rPr lang="zh-CN" altLang="en-US" sz="1900" dirty="0" smtClean="0"/>
              <a:t>。</a:t>
            </a:r>
            <a:endParaRPr lang="en-US" altLang="zh-CN" sz="1900" dirty="0" smtClean="0"/>
          </a:p>
          <a:p>
            <a:pPr lvl="4"/>
            <a:r>
              <a:rPr lang="en-US" altLang="zh-CN" sz="1900" dirty="0" err="1" smtClean="0"/>
              <a:t>Sparkml</a:t>
            </a:r>
            <a:r>
              <a:rPr lang="zh-CN" altLang="en-US" sz="1900" dirty="0" smtClean="0"/>
              <a:t>的逻辑回归模型处理多分类问题就是这样做的。</a:t>
            </a:r>
            <a:endParaRPr lang="zh-CN" altLang="en-US" sz="1900" dirty="0"/>
          </a:p>
          <a:p>
            <a:pPr lvl="2"/>
            <a:r>
              <a:rPr lang="zh-CN" altLang="en-US" sz="2100" dirty="0" smtClean="0"/>
              <a:t>一种精细的方法：</a:t>
            </a:r>
            <a:endParaRPr lang="en-US" altLang="zh-CN" sz="2100" dirty="0" smtClean="0"/>
          </a:p>
          <a:p>
            <a:pPr lvl="3"/>
            <a:r>
              <a:rPr lang="zh-CN" altLang="en-US" sz="1900" b="1" dirty="0" smtClean="0"/>
              <a:t>对于二分类的阈值设定问题，根据混淆矩阵的四个统计值和每个统计值对应业务的代价来遍历阈值从而找到最优阈值</a:t>
            </a:r>
            <a:r>
              <a:rPr lang="zh-CN" altLang="en-US" sz="1900" dirty="0" smtClean="0"/>
              <a:t>。</a:t>
            </a:r>
            <a:endParaRPr lang="zh-CN" altLang="en-US" sz="1900" dirty="0"/>
          </a:p>
          <a:p>
            <a:endParaRPr lang="en-US" dirty="0"/>
          </a:p>
        </p:txBody>
      </p:sp>
    </p:spTree>
    <p:extLst>
      <p:ext uri="{BB962C8B-B14F-4D97-AF65-F5344CB8AC3E}">
        <p14:creationId xmlns:p14="http://schemas.microsoft.com/office/powerpoint/2010/main" val="22065449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2711"/>
          </a:xfrm>
        </p:spPr>
        <p:txBody>
          <a:bodyPr>
            <a:normAutofit/>
          </a:bodyPr>
          <a:lstStyle/>
          <a:p>
            <a:r>
              <a:rPr lang="zh-CN" altLang="en-US" dirty="0" smtClean="0"/>
              <a:t>特征工程之数据预处理</a:t>
            </a:r>
            <a:r>
              <a:rPr lang="en-US" altLang="zh-CN" dirty="0" smtClean="0"/>
              <a:t>-----</a:t>
            </a:r>
            <a:r>
              <a:rPr lang="zh-CN" altLang="en-US" dirty="0"/>
              <a:t>特征</a:t>
            </a:r>
            <a:r>
              <a:rPr lang="zh-CN" altLang="en-US" dirty="0" smtClean="0"/>
              <a:t>变</a:t>
            </a:r>
            <a:r>
              <a:rPr lang="zh-CN" altLang="en-US" dirty="0"/>
              <a:t>换</a:t>
            </a:r>
            <a:endParaRPr lang="en-US" dirty="0"/>
          </a:p>
        </p:txBody>
      </p:sp>
      <p:sp>
        <p:nvSpPr>
          <p:cNvPr id="3" name="Content Placeholder 2"/>
          <p:cNvSpPr>
            <a:spLocks noGrp="1"/>
          </p:cNvSpPr>
          <p:nvPr>
            <p:ph idx="1"/>
          </p:nvPr>
        </p:nvSpPr>
        <p:spPr>
          <a:xfrm>
            <a:off x="838200" y="1766807"/>
            <a:ext cx="10515600" cy="5091192"/>
          </a:xfrm>
        </p:spPr>
        <p:txBody>
          <a:bodyPr/>
          <a:lstStyle/>
          <a:p>
            <a:r>
              <a:rPr lang="zh-CN" altLang="en-US" b="1" dirty="0"/>
              <a:t>连</a:t>
            </a:r>
            <a:r>
              <a:rPr lang="zh-CN" altLang="en-US" b="1" dirty="0" smtClean="0"/>
              <a:t>续特征离散化，</a:t>
            </a:r>
            <a:r>
              <a:rPr lang="zh-CN" altLang="en-US" b="1" dirty="0"/>
              <a:t>数值型</a:t>
            </a:r>
            <a:r>
              <a:rPr lang="en-US" altLang="zh-CN" b="1" dirty="0"/>
              <a:t>category</a:t>
            </a:r>
            <a:r>
              <a:rPr lang="zh-CN" altLang="en-US" b="1" dirty="0"/>
              <a:t>特征编</a:t>
            </a:r>
            <a:r>
              <a:rPr lang="zh-CN" altLang="en-US" b="1" dirty="0" smtClean="0"/>
              <a:t>码，特征缩放都属于特征变换</a:t>
            </a:r>
            <a:r>
              <a:rPr lang="zh-CN" altLang="en-US" dirty="0" smtClean="0"/>
              <a:t>。</a:t>
            </a:r>
            <a:endParaRPr lang="en-US" altLang="zh-CN" dirty="0" smtClean="0"/>
          </a:p>
          <a:p>
            <a:r>
              <a:rPr lang="zh-CN" altLang="en-US" dirty="0" smtClean="0"/>
              <a:t>通</a:t>
            </a:r>
            <a:r>
              <a:rPr lang="zh-CN" altLang="en-US" dirty="0"/>
              <a:t>过</a:t>
            </a:r>
            <a:r>
              <a:rPr lang="zh-CN" altLang="en-US" dirty="0" smtClean="0"/>
              <a:t>一个</a:t>
            </a:r>
            <a:r>
              <a:rPr lang="zh-CN" altLang="en-US" dirty="0"/>
              <a:t>简单的例子</a:t>
            </a:r>
            <a:r>
              <a:rPr lang="zh-CN" altLang="en-US" dirty="0" smtClean="0"/>
              <a:t>，体会</a:t>
            </a:r>
            <a:r>
              <a:rPr lang="zh-CN" altLang="en-US" dirty="0"/>
              <a:t>样</a:t>
            </a:r>
            <a:r>
              <a:rPr lang="zh-CN" altLang="en-US" dirty="0" smtClean="0"/>
              <a:t>本的变量</a:t>
            </a:r>
            <a:r>
              <a:rPr lang="en-US" altLang="zh-CN" dirty="0" smtClean="0"/>
              <a:t>/</a:t>
            </a:r>
            <a:r>
              <a:rPr lang="zh-CN" altLang="en-US" dirty="0" smtClean="0"/>
              <a:t>特征类型：</a:t>
            </a:r>
            <a:endParaRPr lang="en-US" altLang="zh-CN" dirty="0" smtClean="0"/>
          </a:p>
          <a:p>
            <a:endParaRPr lang="en-US" dirty="0"/>
          </a:p>
        </p:txBody>
      </p:sp>
      <p:pic>
        <p:nvPicPr>
          <p:cNvPr id="4" name="Picture 3"/>
          <p:cNvPicPr>
            <a:picLocks noChangeAspect="1"/>
          </p:cNvPicPr>
          <p:nvPr/>
        </p:nvPicPr>
        <p:blipFill>
          <a:blip r:embed="rId3"/>
          <a:stretch>
            <a:fillRect/>
          </a:stretch>
        </p:blipFill>
        <p:spPr>
          <a:xfrm>
            <a:off x="1074057" y="3257181"/>
            <a:ext cx="4847772" cy="3285252"/>
          </a:xfrm>
          <a:prstGeom prst="rect">
            <a:avLst/>
          </a:prstGeom>
        </p:spPr>
      </p:pic>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3257181"/>
            <a:ext cx="4619969" cy="3309208"/>
          </a:xfrm>
          <a:prstGeom prst="rect">
            <a:avLst/>
          </a:prstGeom>
        </p:spPr>
      </p:pic>
    </p:spTree>
    <p:extLst>
      <p:ext uri="{BB962C8B-B14F-4D97-AF65-F5344CB8AC3E}">
        <p14:creationId xmlns:p14="http://schemas.microsoft.com/office/powerpoint/2010/main" val="21340175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9207"/>
          </a:xfrm>
        </p:spPr>
        <p:txBody>
          <a:bodyPr/>
          <a:lstStyle/>
          <a:p>
            <a:r>
              <a:rPr lang="zh-CN" altLang="en-US" dirty="0" smtClean="0"/>
              <a:t>连续性</a:t>
            </a:r>
            <a:r>
              <a:rPr lang="zh-CN" altLang="en-US" dirty="0"/>
              <a:t>特征</a:t>
            </a:r>
            <a:r>
              <a:rPr lang="zh-CN" altLang="en-US" dirty="0" smtClean="0"/>
              <a:t>离散化</a:t>
            </a:r>
            <a:endParaRPr lang="en-US" dirty="0"/>
          </a:p>
        </p:txBody>
      </p:sp>
      <p:sp>
        <p:nvSpPr>
          <p:cNvPr id="3" name="Content Placeholder 2"/>
          <p:cNvSpPr>
            <a:spLocks noGrp="1"/>
          </p:cNvSpPr>
          <p:nvPr>
            <p:ph idx="1"/>
          </p:nvPr>
        </p:nvSpPr>
        <p:spPr>
          <a:xfrm>
            <a:off x="838200" y="1773383"/>
            <a:ext cx="10515600" cy="4787074"/>
          </a:xfrm>
        </p:spPr>
        <p:txBody>
          <a:bodyPr>
            <a:normAutofit/>
          </a:bodyPr>
          <a:lstStyle/>
          <a:p>
            <a:r>
              <a:rPr lang="zh-CN" altLang="en-US" dirty="0" smtClean="0"/>
              <a:t>离散化有什么好处？</a:t>
            </a:r>
            <a:endParaRPr lang="en-US" altLang="zh-CN" dirty="0" smtClean="0"/>
          </a:p>
          <a:p>
            <a:pPr lvl="1"/>
            <a:r>
              <a:rPr lang="zh-CN" altLang="en-US" b="1" dirty="0" smtClean="0"/>
              <a:t>离</a:t>
            </a:r>
            <a:r>
              <a:rPr lang="zh-CN" altLang="en-US" b="1" dirty="0"/>
              <a:t>散化之后的特征对于异常数据具有较强的鲁棒性，模型会更稳</a:t>
            </a:r>
            <a:r>
              <a:rPr lang="zh-CN" altLang="en-US" b="1" dirty="0" smtClean="0"/>
              <a:t>定。</a:t>
            </a:r>
            <a:endParaRPr lang="en-US" altLang="zh-CN" b="1" dirty="0"/>
          </a:p>
          <a:p>
            <a:pPr lvl="1"/>
            <a:r>
              <a:rPr lang="zh-CN" altLang="en-US" b="1" dirty="0"/>
              <a:t>离散化相当于引入了非线性，</a:t>
            </a:r>
            <a:r>
              <a:rPr lang="zh-CN" altLang="en-US" dirty="0"/>
              <a:t>提升模型的表达能力，增强拟合能力。</a:t>
            </a:r>
            <a:endParaRPr lang="en-US" altLang="zh-CN" dirty="0"/>
          </a:p>
          <a:p>
            <a:pPr lvl="1"/>
            <a:r>
              <a:rPr lang="zh-CN" altLang="en-US" dirty="0"/>
              <a:t>离散化之后方便进行特征交叉：</a:t>
            </a:r>
            <a:endParaRPr lang="en-US" altLang="zh-CN" dirty="0"/>
          </a:p>
          <a:p>
            <a:pPr lvl="2"/>
            <a:r>
              <a:rPr lang="zh-CN" altLang="en-US" dirty="0"/>
              <a:t>连续特征不方便做特征交叉。</a:t>
            </a:r>
            <a:endParaRPr lang="en-US" altLang="zh-CN" dirty="0"/>
          </a:p>
          <a:p>
            <a:pPr lvl="3"/>
            <a:r>
              <a:rPr lang="zh-CN" altLang="en-US" dirty="0"/>
              <a:t>也有人对所有特征包括连续特征做</a:t>
            </a:r>
            <a:r>
              <a:rPr lang="en-US" altLang="zh-CN" dirty="0"/>
              <a:t>embedding</a:t>
            </a:r>
            <a:r>
              <a:rPr lang="zh-CN" altLang="en-US" dirty="0"/>
              <a:t>，然后对</a:t>
            </a:r>
            <a:r>
              <a:rPr lang="en-US" altLang="zh-CN" dirty="0"/>
              <a:t>embedding</a:t>
            </a:r>
            <a:r>
              <a:rPr lang="zh-CN" altLang="en-US" dirty="0"/>
              <a:t>向量做内积来表示特征交叉</a:t>
            </a:r>
            <a:r>
              <a:rPr lang="zh-CN" altLang="en-US" dirty="0" smtClean="0"/>
              <a:t>。他的实现是离</a:t>
            </a:r>
            <a:r>
              <a:rPr lang="zh-CN" altLang="en-US" dirty="0"/>
              <a:t>散特征每个枚举值对应</a:t>
            </a:r>
            <a:r>
              <a:rPr lang="en-US" altLang="zh-CN" dirty="0"/>
              <a:t>1</a:t>
            </a:r>
            <a:r>
              <a:rPr lang="zh-CN" altLang="en-US" dirty="0"/>
              <a:t>个</a:t>
            </a:r>
            <a:r>
              <a:rPr lang="en-US" altLang="zh-CN" dirty="0"/>
              <a:t>embedding</a:t>
            </a:r>
            <a:r>
              <a:rPr lang="zh-CN" altLang="en-US" dirty="0"/>
              <a:t>向量，而连续特征只对应</a:t>
            </a:r>
            <a:r>
              <a:rPr lang="en-US" altLang="zh-CN" dirty="0"/>
              <a:t>1</a:t>
            </a:r>
            <a:r>
              <a:rPr lang="zh-CN" altLang="en-US" dirty="0"/>
              <a:t>个</a:t>
            </a:r>
            <a:r>
              <a:rPr lang="en-US" altLang="zh-CN" dirty="0"/>
              <a:t>embedding</a:t>
            </a:r>
            <a:r>
              <a:rPr lang="zh-CN" altLang="en-US" dirty="0"/>
              <a:t>向量</a:t>
            </a:r>
            <a:r>
              <a:rPr lang="zh-CN" altLang="en-US" dirty="0" smtClean="0"/>
              <a:t>。</a:t>
            </a:r>
            <a:endParaRPr lang="en-US" altLang="zh-CN" dirty="0"/>
          </a:p>
          <a:p>
            <a:pPr lvl="1"/>
            <a:r>
              <a:rPr lang="zh-CN" altLang="en-US" dirty="0"/>
              <a:t>使得模型要拟合的值大幅度降低，也降低了模型的复杂</a:t>
            </a:r>
            <a:r>
              <a:rPr lang="zh-CN" altLang="en-US" dirty="0" smtClean="0"/>
              <a:t>度。</a:t>
            </a:r>
            <a:endParaRPr lang="en-US" altLang="zh-CN" dirty="0"/>
          </a:p>
          <a:p>
            <a:r>
              <a:rPr lang="zh-CN" altLang="en-US" dirty="0" smtClean="0"/>
              <a:t>离</a:t>
            </a:r>
            <a:r>
              <a:rPr lang="zh-CN" altLang="en-US" dirty="0"/>
              <a:t>散化的缺</a:t>
            </a:r>
            <a:r>
              <a:rPr lang="zh-CN" altLang="en-US" dirty="0" smtClean="0"/>
              <a:t>点：</a:t>
            </a:r>
            <a:endParaRPr lang="en-US" altLang="zh-CN" dirty="0"/>
          </a:p>
          <a:p>
            <a:pPr lvl="1"/>
            <a:r>
              <a:rPr lang="zh-CN" altLang="en-US" dirty="0"/>
              <a:t>离散化可能会丢失特征的一些信息</a:t>
            </a:r>
            <a:r>
              <a:rPr lang="zh-CN" altLang="en-US" dirty="0" smtClean="0"/>
              <a:t>，</a:t>
            </a:r>
            <a:r>
              <a:rPr lang="zh-CN" altLang="en-US" dirty="0"/>
              <a:t>可能</a:t>
            </a:r>
            <a:r>
              <a:rPr lang="zh-CN" altLang="en-US" dirty="0" smtClean="0"/>
              <a:t>使</a:t>
            </a:r>
            <a:r>
              <a:rPr lang="zh-CN" altLang="en-US" dirty="0"/>
              <a:t>模型性能恶化</a:t>
            </a:r>
            <a:r>
              <a:rPr lang="zh-CN" altLang="en-US" dirty="0" smtClean="0"/>
              <a:t>。</a:t>
            </a:r>
            <a:endParaRPr lang="en-US" altLang="zh-CN" dirty="0" smtClean="0"/>
          </a:p>
          <a:p>
            <a:pPr lvl="1"/>
            <a:r>
              <a:rPr lang="zh-CN" altLang="en-US" dirty="0"/>
              <a:t>离散</a:t>
            </a:r>
            <a:r>
              <a:rPr lang="zh-CN" altLang="en-US" dirty="0" smtClean="0"/>
              <a:t>化可能带入一些噪音。</a:t>
            </a:r>
            <a:endParaRPr lang="en-US" altLang="zh-CN" dirty="0"/>
          </a:p>
          <a:p>
            <a:endParaRPr lang="en-US" altLang="zh-CN" dirty="0"/>
          </a:p>
        </p:txBody>
      </p:sp>
    </p:spTree>
    <p:extLst>
      <p:ext uri="{BB962C8B-B14F-4D97-AF65-F5344CB8AC3E}">
        <p14:creationId xmlns:p14="http://schemas.microsoft.com/office/powerpoint/2010/main" val="8612662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0709"/>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45021"/>
            <a:ext cx="10515600" cy="4950372"/>
          </a:xfrm>
        </p:spPr>
        <p:txBody>
          <a:bodyPr>
            <a:normAutofit fontScale="92500" lnSpcReduction="10000"/>
          </a:bodyPr>
          <a:lstStyle/>
          <a:p>
            <a:r>
              <a:rPr lang="zh-CN" altLang="en-US" dirty="0"/>
              <a:t>什么时候考虑离散化？</a:t>
            </a:r>
            <a:endParaRPr lang="en-US" altLang="zh-CN" dirty="0"/>
          </a:p>
          <a:p>
            <a:pPr lvl="1"/>
            <a:r>
              <a:rPr lang="zh-CN" altLang="en-US" dirty="0"/>
              <a:t>如果你之后选用的模型只接受离散特</a:t>
            </a:r>
            <a:r>
              <a:rPr lang="zh-CN" altLang="en-US" dirty="0" smtClean="0"/>
              <a:t>征：</a:t>
            </a:r>
            <a:endParaRPr lang="en-US" altLang="zh-CN" dirty="0" smtClean="0"/>
          </a:p>
          <a:p>
            <a:pPr lvl="2"/>
            <a:r>
              <a:rPr lang="zh-CN" altLang="en-US" dirty="0" smtClean="0"/>
              <a:t>比</a:t>
            </a:r>
            <a:r>
              <a:rPr lang="zh-CN" altLang="en-US" dirty="0"/>
              <a:t>如多项分布朴素贝叶斯模</a:t>
            </a:r>
            <a:r>
              <a:rPr lang="zh-CN" altLang="en-US" dirty="0" smtClean="0"/>
              <a:t>型。</a:t>
            </a:r>
            <a:endParaRPr lang="en-US" altLang="zh-CN" dirty="0" smtClean="0"/>
          </a:p>
          <a:p>
            <a:pPr lvl="1"/>
            <a:r>
              <a:rPr lang="zh-CN" altLang="en-US" dirty="0" smtClean="0"/>
              <a:t>如果你想选用那</a:t>
            </a:r>
            <a:r>
              <a:rPr lang="zh-CN" altLang="en-US" dirty="0"/>
              <a:t>些</a:t>
            </a:r>
            <a:r>
              <a:rPr lang="zh-CN" altLang="en-US" b="1" dirty="0"/>
              <a:t>倾向于使用离散特征</a:t>
            </a:r>
            <a:r>
              <a:rPr lang="zh-CN" altLang="en-US" b="1" dirty="0" smtClean="0"/>
              <a:t>的线性模型：</a:t>
            </a:r>
            <a:endParaRPr lang="en-US" altLang="zh-CN" b="1" dirty="0" smtClean="0"/>
          </a:p>
          <a:p>
            <a:pPr lvl="2"/>
            <a:r>
              <a:rPr lang="zh-CN" altLang="en-US" dirty="0" smtClean="0"/>
              <a:t>比</a:t>
            </a:r>
            <a:r>
              <a:rPr lang="zh-CN" altLang="en-US" dirty="0"/>
              <a:t>如逻辑回</a:t>
            </a:r>
            <a:r>
              <a:rPr lang="zh-CN" altLang="en-US" dirty="0" smtClean="0"/>
              <a:t>归或者线</a:t>
            </a:r>
            <a:r>
              <a:rPr lang="zh-CN" altLang="en-US" dirty="0"/>
              <a:t>性回归模型</a:t>
            </a:r>
            <a:r>
              <a:rPr lang="zh-CN" altLang="en-US" dirty="0" smtClean="0"/>
              <a:t>。</a:t>
            </a:r>
            <a:endParaRPr lang="en-US" altLang="zh-CN" dirty="0" smtClean="0"/>
          </a:p>
          <a:p>
            <a:pPr lvl="1"/>
            <a:r>
              <a:rPr lang="zh-CN" altLang="en-US" dirty="0"/>
              <a:t>否</a:t>
            </a:r>
            <a:r>
              <a:rPr lang="zh-CN" altLang="en-US" dirty="0" smtClean="0"/>
              <a:t>则，可以暂时先不考虑离散化。</a:t>
            </a:r>
            <a:endParaRPr lang="en-US" altLang="zh-CN" dirty="0" smtClean="0"/>
          </a:p>
          <a:p>
            <a:endParaRPr lang="en-US" altLang="zh-CN" dirty="0" smtClean="0"/>
          </a:p>
          <a:p>
            <a:r>
              <a:rPr lang="en-US" altLang="zh-CN" dirty="0" smtClean="0"/>
              <a:t>Tips</a:t>
            </a:r>
            <a:r>
              <a:rPr lang="zh-CN" altLang="en-US" dirty="0" smtClean="0"/>
              <a:t>：</a:t>
            </a:r>
            <a:endParaRPr lang="en-US" altLang="zh-CN" dirty="0"/>
          </a:p>
          <a:p>
            <a:pPr lvl="1"/>
            <a:r>
              <a:rPr lang="zh-CN" altLang="en-US" dirty="0" smtClean="0"/>
              <a:t>根</a:t>
            </a:r>
            <a:r>
              <a:rPr lang="zh-CN" altLang="en-US" dirty="0"/>
              <a:t>据业务知识和目标任务，认为连续特征不同区间的取值对结果的贡献是不一样的，而同一个区间的取值对结果贡献差不多。</a:t>
            </a:r>
            <a:endParaRPr lang="en-US" altLang="zh-CN" dirty="0"/>
          </a:p>
          <a:p>
            <a:pPr lvl="2"/>
            <a:r>
              <a:rPr lang="zh-CN" altLang="en-US" dirty="0"/>
              <a:t>这个也是</a:t>
            </a:r>
            <a:r>
              <a:rPr lang="zh-CN" altLang="en-US" b="1" dirty="0"/>
              <a:t>连续特征离散化的基本假设。</a:t>
            </a:r>
            <a:endParaRPr lang="en-US" altLang="zh-CN" b="1" dirty="0"/>
          </a:p>
          <a:p>
            <a:pPr lvl="1"/>
            <a:r>
              <a:rPr lang="zh-CN" altLang="en-US" b="1" dirty="0"/>
              <a:t>即使是同样的连续性变量在不同的业务场景是否需要离散化都不一样</a:t>
            </a:r>
            <a:r>
              <a:rPr lang="zh-CN" altLang="en-US" dirty="0"/>
              <a:t>：</a:t>
            </a:r>
            <a:endParaRPr lang="en-US" altLang="zh-CN" dirty="0"/>
          </a:p>
          <a:p>
            <a:pPr lvl="2"/>
            <a:r>
              <a:rPr lang="zh-CN" altLang="en-US" dirty="0"/>
              <a:t>比如面积这样的连续性特征：</a:t>
            </a:r>
            <a:endParaRPr lang="en-US" altLang="zh-CN" dirty="0"/>
          </a:p>
          <a:p>
            <a:pPr lvl="3"/>
            <a:r>
              <a:rPr lang="zh-CN" altLang="en-US" dirty="0"/>
              <a:t>在预测房子单价的时候可能不需要离散化；</a:t>
            </a:r>
            <a:endParaRPr lang="en-US" altLang="zh-CN" dirty="0"/>
          </a:p>
          <a:p>
            <a:pPr lvl="3"/>
            <a:r>
              <a:rPr lang="zh-CN" altLang="en-US" dirty="0"/>
              <a:t>但是如果是预测房子是否热卖的时候，可能就需要做离散化。</a:t>
            </a:r>
            <a:endParaRPr lang="en-US" altLang="zh-CN" dirty="0"/>
          </a:p>
          <a:p>
            <a:endParaRPr lang="en-US" dirty="0"/>
          </a:p>
        </p:txBody>
      </p:sp>
    </p:spTree>
    <p:extLst>
      <p:ext uri="{BB962C8B-B14F-4D97-AF65-F5344CB8AC3E}">
        <p14:creationId xmlns:p14="http://schemas.microsoft.com/office/powerpoint/2010/main" val="3830177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pPr lvl="1"/>
            <a:r>
              <a:rPr lang="zh-CN" altLang="en-US" b="1" dirty="0"/>
              <a:t>是否使用特征离散化，其实是使用“海量离散特征</a:t>
            </a:r>
            <a:r>
              <a:rPr lang="en-US" altLang="zh-CN" b="1" dirty="0"/>
              <a:t>+</a:t>
            </a:r>
            <a:r>
              <a:rPr lang="zh-CN" altLang="en-US" b="1" dirty="0"/>
              <a:t>简单模型”，还是“少量连续特征</a:t>
            </a:r>
            <a:r>
              <a:rPr lang="en-US" altLang="zh-CN" b="1" dirty="0"/>
              <a:t>+</a:t>
            </a:r>
            <a:r>
              <a:rPr lang="zh-CN" altLang="en-US" b="1" dirty="0"/>
              <a:t>复杂模型”的选择。</a:t>
            </a:r>
          </a:p>
          <a:p>
            <a:pPr lvl="2"/>
            <a:r>
              <a:rPr lang="zh-CN" altLang="en-US" dirty="0"/>
              <a:t>对于线性模型，通常使用“海量离散特征</a:t>
            </a:r>
            <a:r>
              <a:rPr lang="en-US" altLang="zh-CN" dirty="0"/>
              <a:t>+</a:t>
            </a:r>
            <a:r>
              <a:rPr lang="zh-CN" altLang="en-US" dirty="0"/>
              <a:t>简单模型”。</a:t>
            </a:r>
          </a:p>
          <a:p>
            <a:pPr lvl="3"/>
            <a:r>
              <a:rPr lang="zh-CN" altLang="en-US" dirty="0"/>
              <a:t>优点：模型简单。</a:t>
            </a:r>
          </a:p>
          <a:p>
            <a:pPr lvl="3"/>
            <a:r>
              <a:rPr lang="zh-CN" altLang="en-US" dirty="0"/>
              <a:t>缺点：特征工程比较困难。但是一旦有成功的经验就可以推广，并且可以很多人并行研究。</a:t>
            </a:r>
          </a:p>
          <a:p>
            <a:pPr lvl="2"/>
            <a:r>
              <a:rPr lang="zh-CN" altLang="en-US" dirty="0"/>
              <a:t>对于非线性模型（比如深度学习），通常使用“少量连续特征</a:t>
            </a:r>
            <a:r>
              <a:rPr lang="en-US" altLang="zh-CN" dirty="0"/>
              <a:t>+</a:t>
            </a:r>
            <a:r>
              <a:rPr lang="zh-CN" altLang="en-US" dirty="0"/>
              <a:t>复杂模型”。</a:t>
            </a:r>
          </a:p>
          <a:p>
            <a:pPr lvl="3"/>
            <a:r>
              <a:rPr lang="zh-CN" altLang="en-US" dirty="0"/>
              <a:t>优点是：不需要进行复杂的特征工程。</a:t>
            </a:r>
          </a:p>
          <a:p>
            <a:pPr lvl="3"/>
            <a:r>
              <a:rPr lang="zh-CN" altLang="en-US" dirty="0"/>
              <a:t>缺点是：模型复杂。</a:t>
            </a:r>
            <a:endParaRPr lang="en-US" dirty="0"/>
          </a:p>
          <a:p>
            <a:endParaRPr lang="en-US" dirty="0"/>
          </a:p>
        </p:txBody>
      </p:sp>
    </p:spTree>
    <p:extLst>
      <p:ext uri="{BB962C8B-B14F-4D97-AF65-F5344CB8AC3E}">
        <p14:creationId xmlns:p14="http://schemas.microsoft.com/office/powerpoint/2010/main" val="1863626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13490"/>
            <a:ext cx="10515600" cy="5060731"/>
          </a:xfrm>
        </p:spPr>
        <p:txBody>
          <a:bodyPr>
            <a:normAutofit lnSpcReduction="10000"/>
          </a:bodyPr>
          <a:lstStyle/>
          <a:p>
            <a:r>
              <a:rPr lang="zh-CN" altLang="en-US" dirty="0" smtClean="0"/>
              <a:t>离散化的方法：</a:t>
            </a:r>
            <a:endParaRPr lang="en-US" altLang="zh-CN" dirty="0" smtClean="0"/>
          </a:p>
          <a:p>
            <a:pPr lvl="1"/>
            <a:r>
              <a:rPr lang="zh-CN" altLang="en-US" dirty="0"/>
              <a:t>离散化的常用方法</a:t>
            </a:r>
            <a:r>
              <a:rPr lang="zh-CN" altLang="en-US" dirty="0" smtClean="0"/>
              <a:t>是分箱（也叫分桶），分箱具体包括两方面：</a:t>
            </a:r>
            <a:endParaRPr lang="en-US" altLang="zh-CN" dirty="0" smtClean="0"/>
          </a:p>
          <a:p>
            <a:pPr lvl="2"/>
            <a:r>
              <a:rPr lang="zh-CN" altLang="en-US" b="1" dirty="0" smtClean="0"/>
              <a:t>把多值的离散特征变成少值的离散特征</a:t>
            </a:r>
            <a:r>
              <a:rPr lang="zh-CN" altLang="en-US" dirty="0" smtClean="0"/>
              <a:t>。</a:t>
            </a:r>
            <a:endParaRPr lang="en-US" altLang="zh-CN" dirty="0" smtClean="0"/>
          </a:p>
          <a:p>
            <a:pPr lvl="3"/>
            <a:r>
              <a:rPr lang="zh-CN" altLang="en-US" dirty="0"/>
              <a:t>一</a:t>
            </a:r>
            <a:r>
              <a:rPr lang="zh-CN" altLang="en-US" dirty="0" smtClean="0"/>
              <a:t>种方法是根据业务知识</a:t>
            </a:r>
            <a:r>
              <a:rPr lang="zh-CN" altLang="en-US" b="1" dirty="0" smtClean="0"/>
              <a:t>建立这样多值</a:t>
            </a:r>
            <a:r>
              <a:rPr lang="en-US" altLang="zh-CN" b="1" dirty="0" smtClean="0"/>
              <a:t>---》</a:t>
            </a:r>
            <a:r>
              <a:rPr lang="zh-CN" altLang="en-US" b="1" dirty="0" smtClean="0"/>
              <a:t>少值的映射</a:t>
            </a:r>
            <a:r>
              <a:rPr lang="zh-CN" altLang="en-US" dirty="0" smtClean="0"/>
              <a:t>；</a:t>
            </a:r>
            <a:endParaRPr lang="en-US" altLang="zh-CN" dirty="0" smtClean="0"/>
          </a:p>
          <a:p>
            <a:pPr lvl="3"/>
            <a:r>
              <a:rPr lang="zh-CN" altLang="en-US" dirty="0" smtClean="0"/>
              <a:t>另一种常用的方法是先把多值离散特征做对目标变量感知的特征编码，变成</a:t>
            </a:r>
            <a:r>
              <a:rPr lang="zh-CN" altLang="en-US" dirty="0"/>
              <a:t>单个</a:t>
            </a:r>
            <a:r>
              <a:rPr lang="zh-CN" altLang="en-US" dirty="0" smtClean="0"/>
              <a:t>连续特征，然后再进行连续特征的离散化。</a:t>
            </a:r>
            <a:endParaRPr lang="en-US" altLang="zh-CN" dirty="0" smtClean="0"/>
          </a:p>
          <a:p>
            <a:pPr lvl="2"/>
            <a:r>
              <a:rPr lang="zh-CN" altLang="en-US" dirty="0"/>
              <a:t>把连续特征离散</a:t>
            </a:r>
            <a:r>
              <a:rPr lang="zh-CN" altLang="en-US" dirty="0" smtClean="0"/>
              <a:t>化（</a:t>
            </a:r>
            <a:r>
              <a:rPr lang="zh-CN" altLang="en-US" b="1" dirty="0"/>
              <a:t>我们下面的讨论都针对这个情况</a:t>
            </a:r>
            <a:r>
              <a:rPr lang="zh-CN" altLang="en-US" dirty="0"/>
              <a:t>）</a:t>
            </a:r>
            <a:endParaRPr lang="en-US" altLang="zh-CN" dirty="0"/>
          </a:p>
          <a:p>
            <a:pPr lvl="1"/>
            <a:r>
              <a:rPr lang="zh-CN" altLang="en-US" dirty="0" smtClean="0"/>
              <a:t>分箱方法又分为：</a:t>
            </a:r>
            <a:endParaRPr lang="en-US" altLang="zh-CN" dirty="0" smtClean="0"/>
          </a:p>
          <a:p>
            <a:pPr lvl="2"/>
            <a:r>
              <a:rPr lang="zh-CN" altLang="en-US" dirty="0" smtClean="0"/>
              <a:t>有</a:t>
            </a:r>
            <a:r>
              <a:rPr lang="zh-CN" altLang="en-US" dirty="0"/>
              <a:t>监督分</a:t>
            </a:r>
            <a:r>
              <a:rPr lang="zh-CN" altLang="en-US" dirty="0" smtClean="0"/>
              <a:t>箱</a:t>
            </a:r>
            <a:r>
              <a:rPr lang="en-US" altLang="zh-CN" dirty="0" smtClean="0"/>
              <a:t>: </a:t>
            </a:r>
            <a:r>
              <a:rPr lang="zh-CN" altLang="en-US" dirty="0" smtClean="0"/>
              <a:t>（</a:t>
            </a:r>
            <a:r>
              <a:rPr lang="zh-CN" altLang="en-US" b="1" dirty="0" smtClean="0"/>
              <a:t>分箱数量是动态确定的</a:t>
            </a:r>
            <a:r>
              <a:rPr lang="zh-CN" altLang="en-US" dirty="0" smtClean="0"/>
              <a:t>）</a:t>
            </a:r>
            <a:endParaRPr lang="en-US" altLang="zh-CN" dirty="0" smtClean="0"/>
          </a:p>
          <a:p>
            <a:pPr lvl="3"/>
            <a:r>
              <a:rPr lang="zh-CN" altLang="en-US" dirty="0"/>
              <a:t>决策树分</a:t>
            </a:r>
            <a:r>
              <a:rPr lang="zh-CN" altLang="en-US" dirty="0" smtClean="0"/>
              <a:t>箱：</a:t>
            </a:r>
            <a:endParaRPr lang="en-US" altLang="zh-CN" dirty="0" smtClean="0"/>
          </a:p>
          <a:p>
            <a:pPr lvl="4"/>
            <a:r>
              <a:rPr lang="zh-CN" altLang="en-US" dirty="0" smtClean="0"/>
              <a:t>利</a:t>
            </a:r>
            <a:r>
              <a:rPr lang="zh-CN" altLang="en-US" dirty="0"/>
              <a:t>用决策树做单变</a:t>
            </a:r>
            <a:r>
              <a:rPr lang="zh-CN" altLang="en-US" dirty="0" smtClean="0"/>
              <a:t>量特征的拟</a:t>
            </a:r>
            <a:r>
              <a:rPr lang="zh-CN" altLang="en-US" dirty="0"/>
              <a:t>合</a:t>
            </a:r>
            <a:r>
              <a:rPr lang="zh-CN" altLang="en-US" dirty="0" smtClean="0"/>
              <a:t>，</a:t>
            </a:r>
            <a:r>
              <a:rPr lang="zh-CN" altLang="en-US" dirty="0"/>
              <a:t>从而获得节点的划分值来进行分箱</a:t>
            </a:r>
            <a:r>
              <a:rPr lang="zh-CN" altLang="en-US" dirty="0" smtClean="0"/>
              <a:t>。</a:t>
            </a:r>
            <a:endParaRPr lang="en-US" altLang="zh-CN" dirty="0" smtClean="0"/>
          </a:p>
          <a:p>
            <a:pPr lvl="3"/>
            <a:r>
              <a:rPr lang="zh-CN" altLang="en-US" dirty="0" smtClean="0"/>
              <a:t>卡</a:t>
            </a:r>
            <a:r>
              <a:rPr lang="zh-CN" altLang="en-US" dirty="0"/>
              <a:t>方分</a:t>
            </a:r>
            <a:r>
              <a:rPr lang="zh-CN" altLang="en-US" dirty="0" smtClean="0"/>
              <a:t>箱：（只适用与分类任务和连续性特征）</a:t>
            </a:r>
            <a:endParaRPr lang="en-US" altLang="zh-CN" dirty="0" smtClean="0"/>
          </a:p>
          <a:p>
            <a:pPr lvl="4"/>
            <a:r>
              <a:rPr lang="zh-CN" altLang="en-US" dirty="0" smtClean="0"/>
              <a:t>对</a:t>
            </a:r>
            <a:r>
              <a:rPr lang="zh-CN" altLang="en-US" dirty="0"/>
              <a:t>连续</a:t>
            </a:r>
            <a:r>
              <a:rPr lang="zh-CN" altLang="en-US" dirty="0" smtClean="0"/>
              <a:t>性特征的值排序，把</a:t>
            </a:r>
            <a:r>
              <a:rPr lang="zh-CN" altLang="en-US" dirty="0"/>
              <a:t>每一个单独的值视为一</a:t>
            </a:r>
            <a:r>
              <a:rPr lang="zh-CN" altLang="en-US" dirty="0" smtClean="0"/>
              <a:t>个分箱。</a:t>
            </a:r>
            <a:r>
              <a:rPr lang="zh-CN" altLang="en-US" dirty="0"/>
              <a:t>计算相邻两</a:t>
            </a:r>
            <a:r>
              <a:rPr lang="zh-CN" altLang="en-US" dirty="0" smtClean="0"/>
              <a:t>个</a:t>
            </a:r>
            <a:r>
              <a:rPr lang="zh-CN" altLang="en-US" dirty="0"/>
              <a:t>分箱</a:t>
            </a:r>
            <a:r>
              <a:rPr lang="zh-CN" altLang="en-US" dirty="0" smtClean="0"/>
              <a:t>合</a:t>
            </a:r>
            <a:r>
              <a:rPr lang="zh-CN" altLang="en-US" dirty="0"/>
              <a:t>并后的卡方值</a:t>
            </a:r>
            <a:r>
              <a:rPr lang="zh-CN" altLang="en-US" dirty="0" smtClean="0"/>
              <a:t>，最后合并卡</a:t>
            </a:r>
            <a:r>
              <a:rPr lang="zh-CN" altLang="en-US" dirty="0"/>
              <a:t>方值最小</a:t>
            </a:r>
            <a:r>
              <a:rPr lang="zh-CN" altLang="en-US" dirty="0" smtClean="0"/>
              <a:t>的</a:t>
            </a:r>
            <a:r>
              <a:rPr lang="zh-CN" altLang="en-US" dirty="0"/>
              <a:t>相邻</a:t>
            </a:r>
            <a:r>
              <a:rPr lang="zh-CN" altLang="en-US" dirty="0" smtClean="0"/>
              <a:t>分箱。</a:t>
            </a:r>
            <a:r>
              <a:rPr lang="zh-CN" altLang="en-US" dirty="0"/>
              <a:t>重复上述过程，直到满足结束条件</a:t>
            </a:r>
            <a:r>
              <a:rPr lang="zh-CN" altLang="en-US" dirty="0" smtClean="0"/>
              <a:t>。</a:t>
            </a:r>
            <a:endParaRPr lang="en-US" altLang="zh-CN" dirty="0" smtClean="0"/>
          </a:p>
          <a:p>
            <a:pPr lvl="4"/>
            <a:r>
              <a:rPr lang="zh-CN" altLang="en-US" dirty="0"/>
              <a:t>背</a:t>
            </a:r>
            <a:r>
              <a:rPr lang="zh-CN" altLang="en-US" dirty="0" smtClean="0"/>
              <a:t>后的思想：</a:t>
            </a:r>
            <a:r>
              <a:rPr lang="zh-CN" altLang="en-US" b="1" dirty="0"/>
              <a:t>如果两个相邻的区</a:t>
            </a:r>
            <a:r>
              <a:rPr lang="zh-CN" altLang="en-US" b="1" dirty="0" smtClean="0"/>
              <a:t>间</a:t>
            </a:r>
            <a:r>
              <a:rPr lang="en-US" altLang="zh-CN" b="1" dirty="0" smtClean="0"/>
              <a:t>/</a:t>
            </a:r>
            <a:r>
              <a:rPr lang="zh-CN" altLang="en-US" b="1" dirty="0" smtClean="0"/>
              <a:t>分箱具</a:t>
            </a:r>
            <a:r>
              <a:rPr lang="zh-CN" altLang="en-US" b="1" dirty="0"/>
              <a:t>有非常类似</a:t>
            </a:r>
            <a:r>
              <a:rPr lang="zh-CN" altLang="en-US" b="1" dirty="0" smtClean="0"/>
              <a:t>的目标变量类别分</a:t>
            </a:r>
            <a:r>
              <a:rPr lang="zh-CN" altLang="en-US" b="1" dirty="0"/>
              <a:t>布，那么这两个区间可以合</a:t>
            </a:r>
            <a:r>
              <a:rPr lang="zh-CN" altLang="en-US" b="1" dirty="0" smtClean="0"/>
              <a:t>并；否则它</a:t>
            </a:r>
            <a:r>
              <a:rPr lang="zh-CN" altLang="en-US" b="1" dirty="0"/>
              <a:t>们应该分开。低卡方值表明它们具有相似的</a:t>
            </a:r>
            <a:r>
              <a:rPr lang="zh-CN" altLang="en-US" b="1" dirty="0" smtClean="0"/>
              <a:t>类别分</a:t>
            </a:r>
            <a:r>
              <a:rPr lang="zh-CN" altLang="en-US" b="1" dirty="0"/>
              <a:t>布</a:t>
            </a:r>
            <a:r>
              <a:rPr lang="zh-CN" altLang="en-US" b="1" dirty="0" smtClean="0"/>
              <a:t>。</a:t>
            </a:r>
            <a:endParaRPr lang="en-US" altLang="zh-CN" b="1" dirty="0" smtClean="0"/>
          </a:p>
          <a:p>
            <a:pPr lvl="2"/>
            <a:endParaRPr lang="en-US" dirty="0"/>
          </a:p>
        </p:txBody>
      </p:sp>
    </p:spTree>
    <p:extLst>
      <p:ext uri="{BB962C8B-B14F-4D97-AF65-F5344CB8AC3E}">
        <p14:creationId xmlns:p14="http://schemas.microsoft.com/office/powerpoint/2010/main" val="362016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机器学习处理流程</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8448" y="1917641"/>
            <a:ext cx="9854184" cy="4551266"/>
          </a:xfrm>
        </p:spPr>
      </p:pic>
    </p:spTree>
    <p:extLst>
      <p:ext uri="{BB962C8B-B14F-4D97-AF65-F5344CB8AC3E}">
        <p14:creationId xmlns:p14="http://schemas.microsoft.com/office/powerpoint/2010/main" val="3803020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95660"/>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86909"/>
            <a:ext cx="10515600" cy="4903077"/>
          </a:xfrm>
        </p:spPr>
        <p:txBody>
          <a:bodyPr>
            <a:normAutofit/>
          </a:bodyPr>
          <a:lstStyle/>
          <a:p>
            <a:pPr lvl="2"/>
            <a:r>
              <a:rPr lang="zh-CN" altLang="en-US" dirty="0" smtClean="0"/>
              <a:t>无监督分箱：（</a:t>
            </a:r>
            <a:r>
              <a:rPr lang="zh-CN" altLang="en-US" b="1" dirty="0" smtClean="0"/>
              <a:t>分箱数量是静态指定的</a:t>
            </a:r>
            <a:r>
              <a:rPr lang="zh-CN" altLang="en-US" dirty="0" smtClean="0"/>
              <a:t>）</a:t>
            </a:r>
            <a:endParaRPr lang="en-US" altLang="zh-CN" dirty="0" smtClean="0"/>
          </a:p>
          <a:p>
            <a:pPr lvl="3"/>
            <a:r>
              <a:rPr lang="zh-CN" altLang="en-US" dirty="0"/>
              <a:t>等频分箱</a:t>
            </a:r>
            <a:r>
              <a:rPr lang="zh-CN" altLang="en-US" dirty="0" smtClean="0"/>
              <a:t>：按</a:t>
            </a:r>
            <a:r>
              <a:rPr lang="zh-CN" altLang="en-US" dirty="0"/>
              <a:t>照观测个数均分为</a:t>
            </a:r>
            <a:r>
              <a:rPr lang="en-US" altLang="zh-CN" dirty="0"/>
              <a:t>N</a:t>
            </a:r>
            <a:r>
              <a:rPr lang="zh-CN" altLang="en-US" dirty="0"/>
              <a:t>等分，每个分箱里面的观测数量基本一致</a:t>
            </a:r>
            <a:r>
              <a:rPr lang="zh-CN" altLang="en-US" dirty="0" smtClean="0"/>
              <a:t>；</a:t>
            </a:r>
            <a:endParaRPr lang="en-US" altLang="zh-CN" dirty="0" smtClean="0"/>
          </a:p>
          <a:p>
            <a:pPr lvl="3"/>
            <a:r>
              <a:rPr lang="zh-CN" altLang="en-US" dirty="0"/>
              <a:t>等宽分箱</a:t>
            </a:r>
            <a:r>
              <a:rPr lang="zh-CN" altLang="en-US" dirty="0" smtClean="0"/>
              <a:t>：把连续特征的值</a:t>
            </a:r>
            <a:r>
              <a:rPr lang="zh-CN" altLang="en-US" dirty="0"/>
              <a:t>从最小值到最大值之间均分为</a:t>
            </a:r>
            <a:r>
              <a:rPr lang="en-US" altLang="zh-CN" dirty="0"/>
              <a:t>N</a:t>
            </a:r>
            <a:r>
              <a:rPr lang="zh-CN" altLang="en-US" dirty="0"/>
              <a:t>等份，每个区</a:t>
            </a:r>
            <a:r>
              <a:rPr lang="zh-CN" altLang="en-US" dirty="0" smtClean="0"/>
              <a:t>间</a:t>
            </a:r>
            <a:r>
              <a:rPr lang="zh-CN" altLang="en-US" dirty="0"/>
              <a:t>是</a:t>
            </a:r>
            <a:r>
              <a:rPr lang="zh-CN" altLang="en-US" dirty="0" smtClean="0"/>
              <a:t>一</a:t>
            </a:r>
            <a:r>
              <a:rPr lang="zh-CN" altLang="en-US" dirty="0"/>
              <a:t>个分箱</a:t>
            </a:r>
            <a:r>
              <a:rPr lang="zh-CN" altLang="en-US" dirty="0" smtClean="0"/>
              <a:t>；</a:t>
            </a:r>
            <a:endParaRPr lang="en-US" altLang="zh-CN" dirty="0" smtClean="0"/>
          </a:p>
          <a:p>
            <a:pPr lvl="3"/>
            <a:r>
              <a:rPr lang="zh-CN" altLang="en-US" dirty="0" smtClean="0"/>
              <a:t>聚类分箱：利</a:t>
            </a:r>
            <a:r>
              <a:rPr lang="zh-CN" altLang="en-US" dirty="0"/>
              <a:t>用聚类算法比如</a:t>
            </a:r>
            <a:r>
              <a:rPr lang="en-US" altLang="zh-CN" dirty="0" err="1" smtClean="0"/>
              <a:t>kmeans</a:t>
            </a:r>
            <a:r>
              <a:rPr lang="zh-CN" altLang="en-US" dirty="0" smtClean="0"/>
              <a:t>做单特征聚类，簇标记作为该特征的离散值。</a:t>
            </a:r>
            <a:endParaRPr lang="en-US" altLang="zh-CN" dirty="0" smtClean="0"/>
          </a:p>
          <a:p>
            <a:pPr lvl="1"/>
            <a:r>
              <a:rPr lang="en-US" altLang="zh-CN" dirty="0" smtClean="0"/>
              <a:t>Tips</a:t>
            </a:r>
            <a:r>
              <a:rPr lang="zh-CN" altLang="en-US" dirty="0" smtClean="0"/>
              <a:t>：</a:t>
            </a:r>
            <a:endParaRPr lang="en-US" altLang="zh-CN" dirty="0" smtClean="0"/>
          </a:p>
          <a:p>
            <a:pPr lvl="2"/>
            <a:r>
              <a:rPr lang="zh-CN" altLang="en-US" dirty="0" smtClean="0"/>
              <a:t>对于无监督分箱，如</a:t>
            </a:r>
            <a:r>
              <a:rPr lang="zh-CN" altLang="en-US" dirty="0"/>
              <a:t>何确</a:t>
            </a:r>
            <a:r>
              <a:rPr lang="zh-CN" altLang="en-US" dirty="0" smtClean="0"/>
              <a:t>定</a:t>
            </a:r>
            <a:r>
              <a:rPr lang="zh-CN" altLang="en-US" dirty="0"/>
              <a:t>分箱</a:t>
            </a:r>
            <a:r>
              <a:rPr lang="zh-CN" altLang="en-US" dirty="0" smtClean="0"/>
              <a:t>的</a:t>
            </a:r>
            <a:r>
              <a:rPr lang="zh-CN" altLang="en-US" dirty="0"/>
              <a:t>数量和边界？</a:t>
            </a:r>
            <a:endParaRPr lang="en-US" altLang="zh-CN" dirty="0"/>
          </a:p>
          <a:p>
            <a:pPr lvl="3"/>
            <a:r>
              <a:rPr lang="zh-CN" altLang="en-US" dirty="0"/>
              <a:t>根据业务领域的经验来指定</a:t>
            </a:r>
            <a:r>
              <a:rPr lang="zh-CN" altLang="en-US" dirty="0" smtClean="0"/>
              <a:t>：</a:t>
            </a:r>
            <a:r>
              <a:rPr lang="zh-CN" altLang="en-US" b="1" dirty="0" smtClean="0"/>
              <a:t>准</a:t>
            </a:r>
            <a:r>
              <a:rPr lang="zh-CN" altLang="en-US" b="1" dirty="0"/>
              <a:t>则是结合业</a:t>
            </a:r>
            <a:r>
              <a:rPr lang="zh-CN" altLang="en-US" b="1" dirty="0" smtClean="0"/>
              <a:t>务并</a:t>
            </a:r>
            <a:r>
              <a:rPr lang="zh-CN" altLang="en-US" b="1" dirty="0"/>
              <a:t>要求不同</a:t>
            </a:r>
            <a:r>
              <a:rPr lang="zh-CN" altLang="en-US" b="1" dirty="0" smtClean="0"/>
              <a:t>的</a:t>
            </a:r>
            <a:r>
              <a:rPr lang="zh-CN" altLang="en-US" b="1" dirty="0"/>
              <a:t>分箱</a:t>
            </a:r>
            <a:r>
              <a:rPr lang="zh-CN" altLang="en-US" b="1" dirty="0" smtClean="0"/>
              <a:t>对</a:t>
            </a:r>
            <a:r>
              <a:rPr lang="zh-CN" altLang="en-US" b="1" dirty="0"/>
              <a:t>目标变量的作用不同。</a:t>
            </a:r>
            <a:endParaRPr lang="en-US" altLang="zh-CN" b="1" dirty="0"/>
          </a:p>
          <a:p>
            <a:pPr lvl="3"/>
            <a:r>
              <a:rPr lang="zh-CN" altLang="en-US" dirty="0" smtClean="0"/>
              <a:t>或</a:t>
            </a:r>
            <a:r>
              <a:rPr lang="zh-CN" altLang="en-US" dirty="0"/>
              <a:t>根据模型指定</a:t>
            </a:r>
            <a:r>
              <a:rPr lang="en-US" altLang="zh-CN" dirty="0" smtClean="0"/>
              <a:t>: </a:t>
            </a:r>
            <a:r>
              <a:rPr lang="zh-CN" altLang="en-US" dirty="0" smtClean="0"/>
              <a:t>根</a:t>
            </a:r>
            <a:r>
              <a:rPr lang="zh-CN" altLang="en-US" dirty="0"/>
              <a:t>据具体任务来训</a:t>
            </a:r>
            <a:r>
              <a:rPr lang="zh-CN" altLang="en-US" dirty="0" smtClean="0"/>
              <a:t>练</a:t>
            </a:r>
            <a:r>
              <a:rPr lang="zh-CN" altLang="en-US" dirty="0"/>
              <a:t>分箱</a:t>
            </a:r>
            <a:r>
              <a:rPr lang="zh-CN" altLang="en-US" dirty="0" smtClean="0"/>
              <a:t>之</a:t>
            </a:r>
            <a:r>
              <a:rPr lang="zh-CN" altLang="en-US" dirty="0"/>
              <a:t>后的数据集，通过超参数搜索来确定最优</a:t>
            </a:r>
            <a:r>
              <a:rPr lang="zh-CN" altLang="en-US" dirty="0" smtClean="0"/>
              <a:t>的</a:t>
            </a:r>
            <a:r>
              <a:rPr lang="zh-CN" altLang="en-US" dirty="0"/>
              <a:t>分箱</a:t>
            </a:r>
            <a:r>
              <a:rPr lang="zh-CN" altLang="en-US" dirty="0" smtClean="0"/>
              <a:t>数</a:t>
            </a:r>
            <a:r>
              <a:rPr lang="zh-CN" altLang="en-US" dirty="0"/>
              <a:t>量</a:t>
            </a:r>
            <a:r>
              <a:rPr lang="zh-CN" altLang="en-US" dirty="0" smtClean="0"/>
              <a:t>和分箱边</a:t>
            </a:r>
            <a:r>
              <a:rPr lang="zh-CN" altLang="en-US" dirty="0"/>
              <a:t>界。</a:t>
            </a:r>
            <a:endParaRPr lang="en-US" altLang="zh-CN" dirty="0"/>
          </a:p>
          <a:p>
            <a:pPr lvl="2"/>
            <a:r>
              <a:rPr lang="zh-CN" altLang="en-US" dirty="0"/>
              <a:t>对于无监督分箱，</a:t>
            </a:r>
            <a:r>
              <a:rPr lang="zh-CN" altLang="en-US" dirty="0" smtClean="0"/>
              <a:t>如</a:t>
            </a:r>
            <a:r>
              <a:rPr lang="zh-CN" altLang="en-US" dirty="0"/>
              <a:t>何选</a:t>
            </a:r>
            <a:r>
              <a:rPr lang="zh-CN" altLang="en-US" dirty="0" smtClean="0"/>
              <a:t>择</a:t>
            </a:r>
            <a:r>
              <a:rPr lang="zh-CN" altLang="en-US" dirty="0"/>
              <a:t>分箱</a:t>
            </a:r>
            <a:r>
              <a:rPr lang="zh-CN" altLang="en-US" dirty="0" smtClean="0"/>
              <a:t>大</a:t>
            </a:r>
            <a:r>
              <a:rPr lang="zh-CN" altLang="en-US" dirty="0"/>
              <a:t>小？</a:t>
            </a:r>
            <a:endParaRPr lang="en-US" altLang="zh-CN" dirty="0"/>
          </a:p>
          <a:p>
            <a:pPr lvl="3"/>
            <a:r>
              <a:rPr lang="zh-CN" altLang="en-US" b="1" dirty="0"/>
              <a:t>分箱</a:t>
            </a:r>
            <a:r>
              <a:rPr lang="zh-CN" altLang="en-US" b="1" dirty="0" smtClean="0"/>
              <a:t>大</a:t>
            </a:r>
            <a:r>
              <a:rPr lang="zh-CN" altLang="en-US" b="1" dirty="0"/>
              <a:t>小必须足够小</a:t>
            </a:r>
            <a:r>
              <a:rPr lang="zh-CN" altLang="en-US" dirty="0"/>
              <a:t>，使</a:t>
            </a:r>
            <a:r>
              <a:rPr lang="zh-CN" altLang="en-US" dirty="0" smtClean="0"/>
              <a:t>得箱内</a:t>
            </a:r>
            <a:r>
              <a:rPr lang="zh-CN" altLang="en-US" dirty="0"/>
              <a:t>的属性取值变化对样本标记的影响基本在一个不</a:t>
            </a:r>
            <a:r>
              <a:rPr lang="zh-CN" altLang="en-US" dirty="0" smtClean="0"/>
              <a:t>大范</a:t>
            </a:r>
            <a:r>
              <a:rPr lang="zh-CN" altLang="en-US" dirty="0"/>
              <a:t>围</a:t>
            </a:r>
            <a:r>
              <a:rPr lang="zh-CN" altLang="en-US" dirty="0" smtClean="0"/>
              <a:t>。</a:t>
            </a:r>
            <a:endParaRPr lang="en-US" altLang="zh-CN" dirty="0" smtClean="0"/>
          </a:p>
          <a:p>
            <a:pPr lvl="4"/>
            <a:r>
              <a:rPr lang="zh-CN" altLang="en-US" dirty="0" smtClean="0"/>
              <a:t>即不能出现这样的情况：单个分箱的内部，样本标记输出变化很大。</a:t>
            </a:r>
          </a:p>
          <a:p>
            <a:pPr lvl="3"/>
            <a:r>
              <a:rPr lang="zh-CN" altLang="en-US" b="1" dirty="0"/>
              <a:t>分箱</a:t>
            </a:r>
            <a:r>
              <a:rPr lang="zh-CN" altLang="en-US" b="1" dirty="0" smtClean="0"/>
              <a:t>大</a:t>
            </a:r>
            <a:r>
              <a:rPr lang="zh-CN" altLang="en-US" b="1" dirty="0"/>
              <a:t>小必须足够大</a:t>
            </a:r>
            <a:r>
              <a:rPr lang="zh-CN" altLang="en-US" dirty="0"/>
              <a:t>，使每</a:t>
            </a:r>
            <a:r>
              <a:rPr lang="zh-CN" altLang="en-US" dirty="0" smtClean="0"/>
              <a:t>个箱内</a:t>
            </a:r>
            <a:r>
              <a:rPr lang="zh-CN" altLang="en-US" dirty="0"/>
              <a:t>都有足够的样本。</a:t>
            </a:r>
          </a:p>
          <a:p>
            <a:pPr lvl="4"/>
            <a:r>
              <a:rPr lang="zh-CN" altLang="en-US" dirty="0"/>
              <a:t>如</a:t>
            </a:r>
            <a:r>
              <a:rPr lang="zh-CN" altLang="en-US" dirty="0" smtClean="0"/>
              <a:t>果箱内</a:t>
            </a:r>
            <a:r>
              <a:rPr lang="zh-CN" altLang="en-US" dirty="0"/>
              <a:t>样本太少，则随机性太大，不具有统计意义上的说服力。</a:t>
            </a:r>
          </a:p>
          <a:p>
            <a:pPr lvl="2"/>
            <a:r>
              <a:rPr lang="zh-CN" altLang="en-US" b="1" dirty="0"/>
              <a:t>尽</a:t>
            </a:r>
            <a:r>
              <a:rPr lang="zh-CN" altLang="en-US" b="1" dirty="0" smtClean="0"/>
              <a:t>量优先选择有监督分箱方法</a:t>
            </a:r>
            <a:r>
              <a:rPr lang="zh-CN" altLang="en-US" dirty="0" smtClean="0"/>
              <a:t>。</a:t>
            </a:r>
            <a:endParaRPr lang="en-US" altLang="zh-CN" dirty="0" smtClean="0"/>
          </a:p>
          <a:p>
            <a:pPr lvl="3"/>
            <a:endParaRPr lang="en-US" dirty="0"/>
          </a:p>
        </p:txBody>
      </p:sp>
    </p:spTree>
    <p:extLst>
      <p:ext uri="{BB962C8B-B14F-4D97-AF65-F5344CB8AC3E}">
        <p14:creationId xmlns:p14="http://schemas.microsoft.com/office/powerpoint/2010/main" val="678931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数值</a:t>
            </a:r>
            <a:r>
              <a:rPr lang="zh-CN" altLang="en-US" dirty="0" smtClean="0"/>
              <a:t>型</a:t>
            </a:r>
            <a:r>
              <a:rPr lang="en-US" altLang="zh-CN" dirty="0" smtClean="0"/>
              <a:t>category</a:t>
            </a:r>
            <a:r>
              <a:rPr lang="zh-CN" altLang="en-US" dirty="0"/>
              <a:t>特征</a:t>
            </a:r>
            <a:r>
              <a:rPr lang="zh-CN" altLang="en-US" dirty="0" smtClean="0"/>
              <a:t>编码</a:t>
            </a:r>
            <a:endParaRPr lang="en-US" dirty="0"/>
          </a:p>
        </p:txBody>
      </p:sp>
      <p:sp>
        <p:nvSpPr>
          <p:cNvPr id="3" name="Content Placeholder 2"/>
          <p:cNvSpPr>
            <a:spLocks noGrp="1"/>
          </p:cNvSpPr>
          <p:nvPr>
            <p:ph idx="1"/>
          </p:nvPr>
        </p:nvSpPr>
        <p:spPr>
          <a:xfrm>
            <a:off x="838200" y="1945757"/>
            <a:ext cx="10515600" cy="4699591"/>
          </a:xfrm>
        </p:spPr>
        <p:txBody>
          <a:bodyPr>
            <a:normAutofit/>
          </a:bodyPr>
          <a:lstStyle/>
          <a:p>
            <a:r>
              <a:rPr lang="zh-CN" altLang="en-US" dirty="0" smtClean="0"/>
              <a:t>为什么要对</a:t>
            </a:r>
            <a:r>
              <a:rPr lang="zh-CN" altLang="en-US" dirty="0"/>
              <a:t>数值型</a:t>
            </a:r>
            <a:r>
              <a:rPr lang="en-US" altLang="zh-CN" dirty="0" smtClean="0"/>
              <a:t>category</a:t>
            </a:r>
            <a:r>
              <a:rPr lang="zh-CN" altLang="en-US" dirty="0" smtClean="0"/>
              <a:t>变量编码？</a:t>
            </a:r>
            <a:endParaRPr lang="en-US" altLang="zh-CN" dirty="0" smtClean="0"/>
          </a:p>
          <a:p>
            <a:pPr lvl="1"/>
            <a:r>
              <a:rPr lang="zh-CN" altLang="en-US" b="1" dirty="0" smtClean="0"/>
              <a:t>为了后续更方便和更好的处理特征以及模型拟合</a:t>
            </a:r>
            <a:r>
              <a:rPr lang="zh-CN" altLang="en-US" dirty="0" smtClean="0"/>
              <a:t>：</a:t>
            </a:r>
            <a:endParaRPr lang="en-US" altLang="zh-CN" dirty="0" smtClean="0"/>
          </a:p>
          <a:p>
            <a:pPr lvl="2"/>
            <a:r>
              <a:rPr lang="zh-CN" altLang="en-US" dirty="0" smtClean="0"/>
              <a:t>或者从匹配模型方面（是否特征有序）</a:t>
            </a:r>
            <a:endParaRPr lang="en-US" altLang="zh-CN" dirty="0" smtClean="0"/>
          </a:p>
          <a:p>
            <a:pPr lvl="2"/>
            <a:r>
              <a:rPr lang="zh-CN" altLang="en-US" dirty="0" smtClean="0"/>
              <a:t>或者从计算复杂度方面（特征维度）</a:t>
            </a:r>
            <a:endParaRPr lang="en-US" altLang="zh-CN" dirty="0" smtClean="0"/>
          </a:p>
          <a:p>
            <a:pPr lvl="2"/>
            <a:r>
              <a:rPr lang="zh-CN" altLang="en-US" dirty="0" smtClean="0"/>
              <a:t>或者从隐含语义方面（特征</a:t>
            </a:r>
            <a:r>
              <a:rPr lang="en-US" altLang="zh-CN" dirty="0" smtClean="0"/>
              <a:t>embedding</a:t>
            </a:r>
            <a:r>
              <a:rPr lang="zh-CN" altLang="en-US" dirty="0" smtClean="0"/>
              <a:t>）</a:t>
            </a:r>
            <a:endParaRPr lang="en-US" altLang="zh-CN" dirty="0" smtClean="0"/>
          </a:p>
          <a:p>
            <a:r>
              <a:rPr lang="en-US" altLang="zh-CN" dirty="0" smtClean="0"/>
              <a:t>Category</a:t>
            </a:r>
            <a:r>
              <a:rPr lang="zh-CN" altLang="en-US" dirty="0" smtClean="0"/>
              <a:t>有序特征的步长：</a:t>
            </a:r>
            <a:endParaRPr lang="en-US" altLang="zh-CN" dirty="0" smtClean="0"/>
          </a:p>
          <a:p>
            <a:pPr lvl="1"/>
            <a:r>
              <a:rPr lang="zh-CN" altLang="en-US" dirty="0"/>
              <a:t>比</a:t>
            </a:r>
            <a:r>
              <a:rPr lang="zh-CN" altLang="en-US" dirty="0" smtClean="0"/>
              <a:t>如</a:t>
            </a:r>
            <a:r>
              <a:rPr lang="en-US" altLang="zh-CN" dirty="0" smtClean="0"/>
              <a:t>category</a:t>
            </a:r>
            <a:r>
              <a:rPr lang="zh-CN" altLang="en-US" dirty="0" smtClean="0"/>
              <a:t>有序特征经过编码以后为 </a:t>
            </a:r>
            <a:r>
              <a:rPr lang="en-US" altLang="zh-CN" dirty="0" smtClean="0"/>
              <a:t>[0</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a:t>
            </a:r>
            <a:r>
              <a:rPr lang="en-US" altLang="zh-CN" dirty="0" smtClean="0"/>
              <a:t>.......] </a:t>
            </a:r>
            <a:r>
              <a:rPr lang="zh-CN" altLang="en-US" dirty="0" smtClean="0"/>
              <a:t>这样的等差数列，称该有序特征是线性步长，且步长为</a:t>
            </a:r>
            <a:r>
              <a:rPr lang="en-US" altLang="zh-CN" dirty="0" smtClean="0"/>
              <a:t>1</a:t>
            </a:r>
            <a:r>
              <a:rPr lang="zh-CN" altLang="en-US" dirty="0" smtClean="0"/>
              <a:t>。</a:t>
            </a:r>
            <a:endParaRPr lang="en-US" altLang="zh-CN" dirty="0" smtClean="0"/>
          </a:p>
          <a:p>
            <a:pPr lvl="1"/>
            <a:r>
              <a:rPr lang="zh-CN" altLang="en-US" dirty="0"/>
              <a:t>比</a:t>
            </a:r>
            <a:r>
              <a:rPr lang="zh-CN" altLang="en-US" dirty="0" smtClean="0"/>
              <a:t>如</a:t>
            </a:r>
            <a:r>
              <a:rPr lang="en-US" altLang="zh-CN" dirty="0" smtClean="0"/>
              <a:t>category</a:t>
            </a:r>
            <a:r>
              <a:rPr lang="zh-CN" altLang="en-US" dirty="0" smtClean="0"/>
              <a:t>有序特征进行编码以后为 </a:t>
            </a:r>
            <a:r>
              <a:rPr lang="en-US" altLang="zh-CN" dirty="0" smtClean="0"/>
              <a:t>[1</a:t>
            </a:r>
            <a:r>
              <a:rPr lang="zh-CN" altLang="en-US" dirty="0" smtClean="0"/>
              <a:t>，</a:t>
            </a:r>
            <a:r>
              <a:rPr lang="en-US" altLang="zh-CN" dirty="0" smtClean="0"/>
              <a:t>3</a:t>
            </a:r>
            <a:r>
              <a:rPr lang="zh-CN" altLang="en-US" dirty="0" smtClean="0"/>
              <a:t>，</a:t>
            </a:r>
            <a:r>
              <a:rPr lang="en-US" altLang="zh-CN" dirty="0" smtClean="0"/>
              <a:t>7</a:t>
            </a:r>
            <a:r>
              <a:rPr lang="zh-CN" altLang="en-US" dirty="0" smtClean="0"/>
              <a:t>，</a:t>
            </a:r>
            <a:r>
              <a:rPr lang="en-US" altLang="zh-CN" dirty="0" smtClean="0"/>
              <a:t>9</a:t>
            </a:r>
            <a:r>
              <a:rPr lang="zh-CN" altLang="en-US" dirty="0" smtClean="0"/>
              <a:t>，</a:t>
            </a:r>
            <a:r>
              <a:rPr lang="en-US" altLang="zh-CN" dirty="0" smtClean="0"/>
              <a:t>10</a:t>
            </a:r>
            <a:r>
              <a:rPr lang="zh-CN" altLang="en-US" dirty="0" smtClean="0"/>
              <a:t>，</a:t>
            </a:r>
            <a:r>
              <a:rPr lang="en-US" altLang="zh-CN" dirty="0" smtClean="0"/>
              <a:t>12</a:t>
            </a:r>
            <a:r>
              <a:rPr lang="zh-CN" altLang="en-US" dirty="0" smtClean="0"/>
              <a:t>，</a:t>
            </a:r>
            <a:r>
              <a:rPr lang="en-US" altLang="zh-CN" dirty="0" smtClean="0"/>
              <a:t>.....]</a:t>
            </a:r>
            <a:r>
              <a:rPr lang="zh-CN" altLang="en-US" dirty="0" smtClean="0"/>
              <a:t>这样的没有规律的数列，称该有序序列是非线性步长。</a:t>
            </a:r>
            <a:endParaRPr lang="en-US" altLang="zh-CN" dirty="0" smtClean="0"/>
          </a:p>
          <a:p>
            <a:pPr lvl="2"/>
            <a:r>
              <a:rPr lang="zh-CN" altLang="en-US" dirty="0" smtClean="0"/>
              <a:t>很</a:t>
            </a:r>
            <a:r>
              <a:rPr lang="zh-CN" altLang="en-US" dirty="0"/>
              <a:t>多情况下，有序特征的线性增加并</a:t>
            </a:r>
            <a:r>
              <a:rPr lang="zh-CN" altLang="en-US" dirty="0" smtClean="0"/>
              <a:t>不会导</a:t>
            </a:r>
            <a:r>
              <a:rPr lang="zh-CN" altLang="en-US" dirty="0"/>
              <a:t>致目标变量的线性变化，所以不能简单的</a:t>
            </a:r>
            <a:r>
              <a:rPr lang="zh-CN" altLang="en-US" dirty="0" smtClean="0"/>
              <a:t>用线性步</a:t>
            </a:r>
            <a:r>
              <a:rPr lang="zh-CN" altLang="en-US" dirty="0"/>
              <a:t>长为</a:t>
            </a:r>
            <a:r>
              <a:rPr lang="en-US" altLang="zh-CN" dirty="0"/>
              <a:t>1</a:t>
            </a:r>
            <a:r>
              <a:rPr lang="zh-CN" altLang="en-US" dirty="0" smtClean="0"/>
              <a:t>的</a:t>
            </a:r>
            <a:r>
              <a:rPr lang="zh-CN" altLang="en-US" dirty="0"/>
              <a:t>等</a:t>
            </a:r>
            <a:r>
              <a:rPr lang="zh-CN" altLang="en-US" dirty="0" smtClean="0"/>
              <a:t>差</a:t>
            </a:r>
            <a:r>
              <a:rPr lang="zh-CN" altLang="en-US" dirty="0"/>
              <a:t>数列</a:t>
            </a:r>
            <a:r>
              <a:rPr lang="zh-CN" altLang="en-US" dirty="0" smtClean="0"/>
              <a:t>来映射。</a:t>
            </a:r>
            <a:endParaRPr lang="en-US" altLang="zh-CN" dirty="0"/>
          </a:p>
          <a:p>
            <a:pPr lvl="2"/>
            <a:endParaRPr lang="en-US" altLang="zh-CN" dirty="0" smtClean="0"/>
          </a:p>
        </p:txBody>
      </p:sp>
    </p:spTree>
    <p:extLst>
      <p:ext uri="{BB962C8B-B14F-4D97-AF65-F5344CB8AC3E}">
        <p14:creationId xmlns:p14="http://schemas.microsoft.com/office/powerpoint/2010/main" val="32483707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4577"/>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20456"/>
            <a:ext cx="10515600" cy="5167423"/>
          </a:xfrm>
        </p:spPr>
        <p:txBody>
          <a:bodyPr>
            <a:normAutofit/>
          </a:bodyPr>
          <a:lstStyle/>
          <a:p>
            <a:r>
              <a:rPr lang="en-US" altLang="zh-CN" dirty="0" smtClean="0"/>
              <a:t>Category</a:t>
            </a:r>
            <a:r>
              <a:rPr lang="zh-CN" altLang="en-US" dirty="0"/>
              <a:t>特征</a:t>
            </a:r>
            <a:r>
              <a:rPr lang="zh-CN" altLang="en-US" dirty="0" smtClean="0"/>
              <a:t>常</a:t>
            </a:r>
            <a:r>
              <a:rPr lang="zh-CN" altLang="en-US" dirty="0"/>
              <a:t>用的编码方式</a:t>
            </a:r>
            <a:r>
              <a:rPr lang="zh-CN" altLang="en-US" dirty="0" smtClean="0"/>
              <a:t>：</a:t>
            </a:r>
            <a:endParaRPr lang="en-US" altLang="zh-CN" dirty="0" smtClean="0"/>
          </a:p>
          <a:p>
            <a:pPr lvl="1"/>
            <a:r>
              <a:rPr lang="zh-CN" altLang="en-US" dirty="0"/>
              <a:t>手</a:t>
            </a:r>
            <a:r>
              <a:rPr lang="zh-CN" altLang="en-US" dirty="0" smtClean="0"/>
              <a:t>动建立映射字典（</a:t>
            </a:r>
            <a:r>
              <a:rPr lang="zh-CN" altLang="en-US" b="1" dirty="0" smtClean="0"/>
              <a:t>适用于有序特征，步长不为</a:t>
            </a:r>
            <a:r>
              <a:rPr lang="en-US" altLang="zh-CN" b="1" dirty="0" smtClean="0"/>
              <a:t>1</a:t>
            </a:r>
            <a:r>
              <a:rPr lang="zh-CN" altLang="en-US" b="1" dirty="0" smtClean="0"/>
              <a:t>且基数不大的情况</a:t>
            </a:r>
            <a:r>
              <a:rPr lang="zh-CN" altLang="en-US" dirty="0" smtClean="0"/>
              <a:t>）</a:t>
            </a:r>
            <a:endParaRPr lang="en-US" altLang="zh-CN" dirty="0" smtClean="0"/>
          </a:p>
          <a:p>
            <a:pPr lvl="2"/>
            <a:r>
              <a:rPr lang="zh-CN" altLang="en-US" dirty="0"/>
              <a:t>根</a:t>
            </a:r>
            <a:r>
              <a:rPr lang="zh-CN" altLang="en-US" dirty="0" smtClean="0"/>
              <a:t>据业务知识和目标任务，对</a:t>
            </a:r>
            <a:r>
              <a:rPr lang="en-US" altLang="zh-CN" dirty="0" smtClean="0"/>
              <a:t>category</a:t>
            </a:r>
            <a:r>
              <a:rPr lang="zh-CN" altLang="en-US" dirty="0" smtClean="0"/>
              <a:t>特征之前建立的数字索引进行映射。</a:t>
            </a:r>
            <a:endParaRPr lang="en-US" altLang="zh-CN" dirty="0" smtClean="0"/>
          </a:p>
          <a:p>
            <a:pPr lvl="1"/>
            <a:r>
              <a:rPr lang="en-US" altLang="zh-CN" dirty="0" smtClean="0"/>
              <a:t>label encoding</a:t>
            </a:r>
            <a:r>
              <a:rPr lang="zh-CN" altLang="en-US" dirty="0" smtClean="0"/>
              <a:t>（</a:t>
            </a:r>
            <a:r>
              <a:rPr lang="zh-CN" altLang="en-US" b="1" dirty="0" smtClean="0"/>
              <a:t>仅适用于有序特征且步长为</a:t>
            </a:r>
            <a:r>
              <a:rPr lang="en-US" altLang="zh-CN" b="1" dirty="0" smtClean="0"/>
              <a:t>1</a:t>
            </a:r>
            <a:r>
              <a:rPr lang="zh-CN" altLang="en-US" dirty="0" smtClean="0"/>
              <a:t>）</a:t>
            </a:r>
            <a:endParaRPr lang="en-US" altLang="zh-CN" dirty="0" smtClean="0"/>
          </a:p>
          <a:p>
            <a:pPr lvl="2"/>
            <a:r>
              <a:rPr lang="zh-CN" altLang="en-US" dirty="0"/>
              <a:t>对于一个有</a:t>
            </a:r>
            <a:r>
              <a:rPr lang="en-US" altLang="zh-CN" dirty="0"/>
              <a:t>m</a:t>
            </a:r>
            <a:r>
              <a:rPr lang="zh-CN" altLang="en-US" dirty="0"/>
              <a:t>个</a:t>
            </a:r>
            <a:r>
              <a:rPr lang="en-US" altLang="zh-CN" dirty="0"/>
              <a:t>category</a:t>
            </a:r>
            <a:r>
              <a:rPr lang="zh-CN" altLang="en-US" dirty="0"/>
              <a:t>的特征，经过</a:t>
            </a:r>
            <a:r>
              <a:rPr lang="en-US" altLang="zh-CN" dirty="0"/>
              <a:t>label encoding</a:t>
            </a:r>
            <a:r>
              <a:rPr lang="zh-CN" altLang="en-US" dirty="0"/>
              <a:t>以后，每个</a:t>
            </a:r>
            <a:r>
              <a:rPr lang="en-US" altLang="zh-CN" dirty="0"/>
              <a:t>category</a:t>
            </a:r>
            <a:r>
              <a:rPr lang="zh-CN" altLang="en-US" dirty="0"/>
              <a:t>会映射到</a:t>
            </a:r>
            <a:r>
              <a:rPr lang="en-US" altLang="zh-CN" dirty="0"/>
              <a:t>0</a:t>
            </a:r>
            <a:r>
              <a:rPr lang="zh-CN" altLang="en-US" dirty="0"/>
              <a:t>到</a:t>
            </a:r>
            <a:r>
              <a:rPr lang="en-US" altLang="zh-CN" dirty="0"/>
              <a:t>m-1</a:t>
            </a:r>
            <a:r>
              <a:rPr lang="zh-CN" altLang="en-US" dirty="0"/>
              <a:t>之间的一个数</a:t>
            </a:r>
            <a:r>
              <a:rPr lang="zh-CN" altLang="en-US" dirty="0" smtClean="0"/>
              <a:t>。</a:t>
            </a:r>
            <a:endParaRPr lang="en-US" altLang="zh-CN" dirty="0" smtClean="0"/>
          </a:p>
          <a:p>
            <a:pPr lvl="1"/>
            <a:r>
              <a:rPr lang="en-US" altLang="zh-CN" dirty="0" smtClean="0"/>
              <a:t>One-hot</a:t>
            </a:r>
            <a:r>
              <a:rPr lang="zh-CN" altLang="en-US" dirty="0"/>
              <a:t>向</a:t>
            </a:r>
            <a:r>
              <a:rPr lang="zh-CN" altLang="en-US" dirty="0" smtClean="0"/>
              <a:t>量（</a:t>
            </a:r>
            <a:r>
              <a:rPr lang="zh-CN" altLang="en-US" b="1" dirty="0" smtClean="0"/>
              <a:t>适</a:t>
            </a:r>
            <a:r>
              <a:rPr lang="zh-CN" altLang="en-US" b="1" dirty="0"/>
              <a:t>用</a:t>
            </a:r>
            <a:r>
              <a:rPr lang="zh-CN" altLang="en-US" b="1" dirty="0" smtClean="0"/>
              <a:t>于</a:t>
            </a:r>
            <a:r>
              <a:rPr lang="en-US" altLang="zh-CN" b="1" dirty="0" smtClean="0"/>
              <a:t>category</a:t>
            </a:r>
            <a:r>
              <a:rPr lang="zh-CN" altLang="en-US" b="1" dirty="0" smtClean="0"/>
              <a:t>特征的基数不大的情况</a:t>
            </a:r>
            <a:r>
              <a:rPr lang="zh-CN" altLang="en-US" dirty="0" smtClean="0"/>
              <a:t>）</a:t>
            </a:r>
            <a:endParaRPr lang="en-US" altLang="zh-CN" dirty="0" smtClean="0"/>
          </a:p>
          <a:p>
            <a:pPr lvl="2"/>
            <a:r>
              <a:rPr lang="zh-CN" altLang="en-US" dirty="0"/>
              <a:t>对于一个有</a:t>
            </a:r>
            <a:r>
              <a:rPr lang="en-US" altLang="zh-CN" dirty="0"/>
              <a:t>m</a:t>
            </a:r>
            <a:r>
              <a:rPr lang="zh-CN" altLang="en-US" dirty="0"/>
              <a:t>个</a:t>
            </a:r>
            <a:r>
              <a:rPr lang="en-US" altLang="zh-CN" dirty="0"/>
              <a:t>category</a:t>
            </a:r>
            <a:r>
              <a:rPr lang="zh-CN" altLang="en-US" dirty="0"/>
              <a:t>的特征，经过独热编</a:t>
            </a:r>
            <a:r>
              <a:rPr lang="zh-CN" altLang="en-US" dirty="0" smtClean="0"/>
              <a:t>码处</a:t>
            </a:r>
            <a:r>
              <a:rPr lang="zh-CN" altLang="en-US" dirty="0"/>
              <a:t>理后，会变为</a:t>
            </a:r>
            <a:r>
              <a:rPr lang="en-US" altLang="zh-CN" dirty="0"/>
              <a:t>m</a:t>
            </a:r>
            <a:r>
              <a:rPr lang="zh-CN" altLang="en-US" dirty="0"/>
              <a:t>个二元特征</a:t>
            </a:r>
            <a:r>
              <a:rPr lang="zh-CN" altLang="en-US" dirty="0" smtClean="0"/>
              <a:t>，这</a:t>
            </a:r>
            <a:r>
              <a:rPr lang="en-US" altLang="zh-CN" dirty="0"/>
              <a:t>m</a:t>
            </a:r>
            <a:r>
              <a:rPr lang="zh-CN" altLang="en-US" dirty="0"/>
              <a:t>个二元特征互斥，每次只有一</a:t>
            </a:r>
            <a:r>
              <a:rPr lang="zh-CN" altLang="en-US" dirty="0" smtClean="0"/>
              <a:t>个激活。</a:t>
            </a:r>
            <a:endParaRPr lang="en-US" altLang="zh-CN" dirty="0" smtClean="0"/>
          </a:p>
          <a:p>
            <a:pPr lvl="2"/>
            <a:r>
              <a:rPr lang="zh-CN" altLang="en-US" dirty="0" smtClean="0"/>
              <a:t>优</a:t>
            </a:r>
            <a:r>
              <a:rPr lang="zh-CN" altLang="en-US" dirty="0"/>
              <a:t>点：</a:t>
            </a:r>
            <a:endParaRPr lang="en-US" altLang="zh-CN" dirty="0"/>
          </a:p>
          <a:p>
            <a:pPr lvl="3"/>
            <a:r>
              <a:rPr lang="zh-CN" altLang="en-US" dirty="0"/>
              <a:t>在一定程度上扩充了特征数量</a:t>
            </a:r>
            <a:endParaRPr lang="en-US" altLang="zh-CN" dirty="0"/>
          </a:p>
          <a:p>
            <a:pPr lvl="3"/>
            <a:r>
              <a:rPr lang="zh-CN" altLang="en-US" dirty="0"/>
              <a:t>经过</a:t>
            </a:r>
            <a:r>
              <a:rPr lang="en-US" altLang="zh-CN" dirty="0"/>
              <a:t>one-hot</a:t>
            </a:r>
            <a:r>
              <a:rPr lang="zh-CN" altLang="en-US" dirty="0"/>
              <a:t>后更容易做特征交叉</a:t>
            </a:r>
            <a:endParaRPr lang="en-US" altLang="zh-CN" dirty="0"/>
          </a:p>
          <a:p>
            <a:pPr lvl="4"/>
            <a:r>
              <a:rPr lang="zh-CN" altLang="en-US" dirty="0" smtClean="0"/>
              <a:t>深</a:t>
            </a:r>
            <a:r>
              <a:rPr lang="zh-CN" altLang="en-US" dirty="0"/>
              <a:t>度学习和</a:t>
            </a:r>
            <a:r>
              <a:rPr lang="en-US" altLang="zh-CN" dirty="0"/>
              <a:t>embedding</a:t>
            </a:r>
            <a:r>
              <a:rPr lang="zh-CN" altLang="en-US" dirty="0"/>
              <a:t>火之前，很多公司</a:t>
            </a:r>
            <a:r>
              <a:rPr lang="zh-CN" altLang="en-US" dirty="0" smtClean="0"/>
              <a:t>用</a:t>
            </a:r>
            <a:r>
              <a:rPr lang="en-US" altLang="zh-CN" dirty="0" smtClean="0"/>
              <a:t>One-hot + LR</a:t>
            </a:r>
            <a:r>
              <a:rPr lang="zh-CN" altLang="en-US" dirty="0" smtClean="0"/>
              <a:t>模型做</a:t>
            </a:r>
            <a:r>
              <a:rPr lang="en-US" altLang="zh-CN" dirty="0" smtClean="0"/>
              <a:t>CRT</a:t>
            </a:r>
            <a:r>
              <a:rPr lang="zh-CN" altLang="en-US" dirty="0"/>
              <a:t>预</a:t>
            </a:r>
            <a:r>
              <a:rPr lang="zh-CN" altLang="en-US" dirty="0" smtClean="0"/>
              <a:t>估和推</a:t>
            </a:r>
            <a:r>
              <a:rPr lang="zh-CN" altLang="en-US" dirty="0"/>
              <a:t>荐系</a:t>
            </a:r>
            <a:r>
              <a:rPr lang="zh-CN" altLang="en-US" dirty="0" smtClean="0"/>
              <a:t>统。</a:t>
            </a:r>
            <a:endParaRPr lang="en-US" dirty="0"/>
          </a:p>
          <a:p>
            <a:pPr lvl="2"/>
            <a:r>
              <a:rPr lang="zh-CN" altLang="en-US" dirty="0" smtClean="0"/>
              <a:t>缺</a:t>
            </a:r>
            <a:r>
              <a:rPr lang="zh-CN" altLang="en-US" dirty="0"/>
              <a:t>点：</a:t>
            </a:r>
            <a:endParaRPr lang="en-US" altLang="zh-CN" dirty="0"/>
          </a:p>
          <a:p>
            <a:pPr lvl="3"/>
            <a:r>
              <a:rPr lang="zh-CN" altLang="en-US" dirty="0"/>
              <a:t>当</a:t>
            </a:r>
            <a:r>
              <a:rPr lang="en-US" altLang="zh-CN" dirty="0"/>
              <a:t>category</a:t>
            </a:r>
            <a:r>
              <a:rPr lang="zh-CN" altLang="en-US" dirty="0"/>
              <a:t>特</a:t>
            </a:r>
            <a:r>
              <a:rPr lang="zh-CN" altLang="en-US" dirty="0" smtClean="0"/>
              <a:t>征基数很大的</a:t>
            </a:r>
            <a:r>
              <a:rPr lang="zh-CN" altLang="en-US" dirty="0"/>
              <a:t>时候，很容易导致维度灾难（不利于后续的模型进行训练 ）。</a:t>
            </a:r>
            <a:endParaRPr lang="en-US" altLang="zh-CN" dirty="0"/>
          </a:p>
          <a:p>
            <a:pPr lvl="2"/>
            <a:endParaRPr lang="en-US" altLang="zh-CN" dirty="0"/>
          </a:p>
          <a:p>
            <a:endParaRPr lang="en-US" dirty="0"/>
          </a:p>
        </p:txBody>
      </p:sp>
    </p:spTree>
    <p:extLst>
      <p:ext uri="{BB962C8B-B14F-4D97-AF65-F5344CB8AC3E}">
        <p14:creationId xmlns:p14="http://schemas.microsoft.com/office/powerpoint/2010/main" val="36419515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4130"/>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29256"/>
            <a:ext cx="10515600" cy="5013433"/>
          </a:xfrm>
        </p:spPr>
        <p:txBody>
          <a:bodyPr>
            <a:normAutofit/>
          </a:bodyPr>
          <a:lstStyle/>
          <a:p>
            <a:pPr lvl="1"/>
            <a:r>
              <a:rPr lang="en-US" dirty="0"/>
              <a:t>Target </a:t>
            </a:r>
            <a:r>
              <a:rPr lang="en-US" dirty="0" smtClean="0"/>
              <a:t>encoding</a:t>
            </a:r>
            <a:r>
              <a:rPr lang="zh-CN" altLang="en-US" dirty="0" smtClean="0"/>
              <a:t>（</a:t>
            </a:r>
            <a:r>
              <a:rPr lang="zh-CN" altLang="en-US" b="1" dirty="0" smtClean="0"/>
              <a:t>适用于把</a:t>
            </a:r>
            <a:r>
              <a:rPr lang="en-US" altLang="zh-CN" b="1" dirty="0" smtClean="0"/>
              <a:t>category</a:t>
            </a:r>
            <a:r>
              <a:rPr lang="zh-CN" altLang="en-US" b="1" dirty="0" smtClean="0"/>
              <a:t>特征转换为连续特征</a:t>
            </a:r>
            <a:r>
              <a:rPr lang="zh-CN" altLang="en-US" dirty="0" smtClean="0"/>
              <a:t>）</a:t>
            </a:r>
            <a:endParaRPr lang="en-US" dirty="0" smtClean="0"/>
          </a:p>
          <a:p>
            <a:pPr lvl="2"/>
            <a:r>
              <a:rPr lang="zh-CN" altLang="en-US" dirty="0" smtClean="0"/>
              <a:t>是一种有监督特征编码方</a:t>
            </a:r>
            <a:r>
              <a:rPr lang="zh-CN" altLang="en-US" dirty="0"/>
              <a:t>法，它用统计方法把每个</a:t>
            </a:r>
            <a:r>
              <a:rPr lang="en-US" altLang="zh-CN" dirty="0"/>
              <a:t>category</a:t>
            </a:r>
            <a:r>
              <a:rPr lang="zh-CN" altLang="en-US" dirty="0"/>
              <a:t>特征的枚举值根据目标变</a:t>
            </a:r>
            <a:r>
              <a:rPr lang="zh-CN" altLang="en-US" dirty="0" smtClean="0"/>
              <a:t>量来编码。</a:t>
            </a:r>
            <a:endParaRPr lang="en-US" altLang="zh-CN" dirty="0" smtClean="0"/>
          </a:p>
          <a:p>
            <a:pPr lvl="3"/>
            <a:r>
              <a:rPr lang="zh-CN" altLang="en-US" dirty="0"/>
              <a:t>对于</a:t>
            </a:r>
            <a:r>
              <a:rPr lang="en-US" altLang="zh-CN" dirty="0"/>
              <a:t>C</a:t>
            </a:r>
            <a:r>
              <a:rPr lang="zh-CN" altLang="en-US" dirty="0"/>
              <a:t>分类问</a:t>
            </a:r>
            <a:r>
              <a:rPr lang="zh-CN" altLang="en-US" dirty="0" smtClean="0"/>
              <a:t>题，单个</a:t>
            </a:r>
            <a:r>
              <a:rPr lang="en-US" altLang="zh-CN" dirty="0" smtClean="0"/>
              <a:t>category</a:t>
            </a:r>
            <a:r>
              <a:rPr lang="zh-CN" altLang="en-US" dirty="0" smtClean="0"/>
              <a:t>特征会编码为</a:t>
            </a:r>
            <a:r>
              <a:rPr lang="en-US" altLang="zh-CN" dirty="0" smtClean="0"/>
              <a:t>C</a:t>
            </a:r>
            <a:r>
              <a:rPr lang="en-US" altLang="zh-CN" dirty="0"/>
              <a:t>−1</a:t>
            </a:r>
            <a:r>
              <a:rPr lang="zh-CN" altLang="en-US" dirty="0" smtClean="0"/>
              <a:t>个</a:t>
            </a:r>
            <a:r>
              <a:rPr lang="zh-CN" altLang="en-US" dirty="0"/>
              <a:t>特征</a:t>
            </a:r>
            <a:r>
              <a:rPr lang="zh-CN" altLang="en-US" dirty="0" smtClean="0"/>
              <a:t>列。其</a:t>
            </a:r>
            <a:r>
              <a:rPr lang="zh-CN" altLang="en-US" dirty="0"/>
              <a:t>出发点是</a:t>
            </a:r>
            <a:r>
              <a:rPr lang="zh-CN" altLang="en-US" dirty="0" smtClean="0"/>
              <a:t>用</a:t>
            </a:r>
            <a:r>
              <a:rPr lang="en-US" altLang="zh-CN" dirty="0" smtClean="0"/>
              <a:t>C-1</a:t>
            </a:r>
            <a:r>
              <a:rPr lang="zh-CN" altLang="en-US" dirty="0" smtClean="0"/>
              <a:t>个条件概</a:t>
            </a:r>
            <a:r>
              <a:rPr lang="zh-CN" altLang="en-US" dirty="0"/>
              <a:t>率</a:t>
            </a:r>
            <a:r>
              <a:rPr lang="en-US" altLang="zh-CN" dirty="0" smtClean="0"/>
              <a:t>P(Y=</a:t>
            </a:r>
            <a:r>
              <a:rPr lang="en-US" altLang="zh-CN" dirty="0" err="1"/>
              <a:t>y</a:t>
            </a:r>
            <a:r>
              <a:rPr lang="en-US" altLang="zh-CN" dirty="0" err="1" smtClean="0"/>
              <a:t>i|X</a:t>
            </a:r>
            <a:r>
              <a:rPr lang="en-US" altLang="zh-CN" dirty="0" smtClean="0"/>
              <a:t>=xi)</a:t>
            </a:r>
            <a:r>
              <a:rPr lang="zh-CN" altLang="en-US" dirty="0" smtClean="0"/>
              <a:t>来代替</a:t>
            </a:r>
            <a:r>
              <a:rPr lang="en-US" altLang="zh-CN" dirty="0" smtClean="0"/>
              <a:t>category</a:t>
            </a:r>
            <a:r>
              <a:rPr lang="zh-CN" altLang="en-US" dirty="0" smtClean="0"/>
              <a:t>特征</a:t>
            </a:r>
            <a:r>
              <a:rPr lang="en-US" altLang="zh-CN" dirty="0" smtClean="0"/>
              <a:t>X</a:t>
            </a:r>
            <a:r>
              <a:rPr lang="zh-CN" altLang="en-US" dirty="0" smtClean="0"/>
              <a:t>的值</a:t>
            </a:r>
            <a:r>
              <a:rPr lang="en-US" altLang="zh-CN" dirty="0" smtClean="0"/>
              <a:t>xi</a:t>
            </a:r>
            <a:r>
              <a:rPr lang="zh-CN" altLang="en-US" dirty="0" smtClean="0"/>
              <a:t>。</a:t>
            </a:r>
            <a:endParaRPr lang="en-US" altLang="zh-CN" dirty="0" smtClean="0"/>
          </a:p>
          <a:p>
            <a:pPr lvl="3"/>
            <a:r>
              <a:rPr lang="zh-CN" altLang="en-US" dirty="0"/>
              <a:t>对于</a:t>
            </a:r>
            <a:r>
              <a:rPr lang="zh-CN" altLang="en-US" dirty="0" smtClean="0"/>
              <a:t>回</a:t>
            </a:r>
            <a:r>
              <a:rPr lang="zh-CN" altLang="en-US" dirty="0"/>
              <a:t>归问</a:t>
            </a:r>
            <a:r>
              <a:rPr lang="zh-CN" altLang="en-US" dirty="0" smtClean="0"/>
              <a:t>题，单个</a:t>
            </a:r>
            <a:r>
              <a:rPr lang="en-US" altLang="zh-CN" dirty="0" smtClean="0"/>
              <a:t>category</a:t>
            </a:r>
            <a:r>
              <a:rPr lang="zh-CN" altLang="en-US" dirty="0" smtClean="0"/>
              <a:t>特征编码后仍</a:t>
            </a:r>
            <a:r>
              <a:rPr lang="zh-CN" altLang="en-US" dirty="0"/>
              <a:t>是单</a:t>
            </a:r>
            <a:r>
              <a:rPr lang="zh-CN" altLang="en-US" dirty="0" smtClean="0"/>
              <a:t>个</a:t>
            </a:r>
            <a:r>
              <a:rPr lang="zh-CN" altLang="en-US" dirty="0"/>
              <a:t>特征</a:t>
            </a:r>
            <a:r>
              <a:rPr lang="zh-CN" altLang="en-US" dirty="0" smtClean="0"/>
              <a:t>。其思路是统计</a:t>
            </a:r>
            <a:r>
              <a:rPr lang="en-US" altLang="zh-CN" dirty="0" smtClean="0"/>
              <a:t>category</a:t>
            </a:r>
            <a:r>
              <a:rPr lang="zh-CN" altLang="en-US" dirty="0" smtClean="0"/>
              <a:t>特征</a:t>
            </a:r>
            <a:r>
              <a:rPr lang="en-US" altLang="zh-CN" dirty="0" smtClean="0"/>
              <a:t>X</a:t>
            </a:r>
            <a:r>
              <a:rPr lang="zh-CN" altLang="en-US" dirty="0" smtClean="0"/>
              <a:t>的值</a:t>
            </a:r>
            <a:r>
              <a:rPr lang="en-US" dirty="0" smtClean="0"/>
              <a:t>xi</a:t>
            </a:r>
            <a:r>
              <a:rPr lang="zh-CN" altLang="en-US" dirty="0"/>
              <a:t>对应</a:t>
            </a:r>
            <a:r>
              <a:rPr lang="zh-CN" altLang="en-US" dirty="0" smtClean="0"/>
              <a:t>的</a:t>
            </a:r>
            <a:r>
              <a:rPr lang="en-US" altLang="zh-CN" dirty="0" smtClean="0"/>
              <a:t>Y</a:t>
            </a:r>
            <a:r>
              <a:rPr lang="zh-CN" altLang="en-US" dirty="0" smtClean="0"/>
              <a:t>的均值。</a:t>
            </a:r>
            <a:endParaRPr lang="en-US" altLang="zh-CN" dirty="0" smtClean="0"/>
          </a:p>
          <a:p>
            <a:pPr lvl="2"/>
            <a:r>
              <a:rPr lang="en-US" altLang="zh-CN" dirty="0"/>
              <a:t>target </a:t>
            </a:r>
            <a:r>
              <a:rPr lang="en-US" altLang="zh-CN" dirty="0" smtClean="0"/>
              <a:t>encode</a:t>
            </a:r>
            <a:r>
              <a:rPr lang="zh-CN" altLang="en-US" dirty="0" smtClean="0"/>
              <a:t>所</a:t>
            </a:r>
            <a:r>
              <a:rPr lang="zh-CN" altLang="en-US" dirty="0"/>
              <a:t>有的统计计算都是基于训练集来的，所以一旦新数据集的分布发</a:t>
            </a:r>
            <a:r>
              <a:rPr lang="zh-CN" altLang="en-US" dirty="0" smtClean="0"/>
              <a:t>生一点变</a:t>
            </a:r>
            <a:r>
              <a:rPr lang="zh-CN" altLang="en-US" dirty="0"/>
              <a:t>化，就会产生类似于过拟合所产生的不良的训练效果，所</a:t>
            </a:r>
            <a:r>
              <a:rPr lang="zh-CN" altLang="en-US" dirty="0" smtClean="0"/>
              <a:t>以就有了</a:t>
            </a:r>
            <a:r>
              <a:rPr lang="en-US" altLang="zh-CN" dirty="0" smtClean="0"/>
              <a:t>target encode</a:t>
            </a:r>
            <a:r>
              <a:rPr lang="zh-CN" altLang="en-US" dirty="0" smtClean="0"/>
              <a:t>的变体比如</a:t>
            </a:r>
            <a:r>
              <a:rPr lang="en-US" altLang="zh-CN" dirty="0" smtClean="0"/>
              <a:t>mean encoding</a:t>
            </a:r>
            <a:r>
              <a:rPr lang="zh-CN" altLang="en-US" dirty="0" smtClean="0"/>
              <a:t>。</a:t>
            </a:r>
            <a:endParaRPr lang="en-US" altLang="zh-CN" dirty="0" smtClean="0"/>
          </a:p>
          <a:p>
            <a:pPr lvl="2"/>
            <a:r>
              <a:rPr lang="en-US" altLang="zh-CN" b="1" dirty="0"/>
              <a:t>mean encoding</a:t>
            </a:r>
            <a:r>
              <a:rPr lang="zh-CN" altLang="en-US" b="1" dirty="0"/>
              <a:t>的原理和</a:t>
            </a:r>
            <a:r>
              <a:rPr lang="en-US" altLang="zh-CN" b="1" dirty="0"/>
              <a:t>target encoding</a:t>
            </a:r>
            <a:r>
              <a:rPr lang="zh-CN" altLang="en-US" b="1" dirty="0"/>
              <a:t>基本是一样的，只不过比</a:t>
            </a:r>
            <a:r>
              <a:rPr lang="en-US" altLang="zh-CN" b="1" dirty="0"/>
              <a:t>target encoding</a:t>
            </a:r>
            <a:r>
              <a:rPr lang="zh-CN" altLang="en-US" b="1" dirty="0"/>
              <a:t>多了一个交叉计算的步</a:t>
            </a:r>
            <a:r>
              <a:rPr lang="zh-CN" altLang="en-US" b="1" dirty="0" smtClean="0"/>
              <a:t>骤</a:t>
            </a:r>
            <a:r>
              <a:rPr lang="zh-CN" altLang="en-US" dirty="0" smtClean="0"/>
              <a:t>。</a:t>
            </a:r>
            <a:r>
              <a:rPr lang="zh-CN" altLang="en-US" b="1" dirty="0" smtClean="0"/>
              <a:t>目的是为了降低过拟合的影响。</a:t>
            </a:r>
            <a:endParaRPr lang="en-US" altLang="zh-CN" b="1" dirty="0" smtClean="0"/>
          </a:p>
          <a:p>
            <a:pPr lvl="3"/>
            <a:r>
              <a:rPr lang="zh-CN" altLang="en-US" dirty="0" smtClean="0"/>
              <a:t>举个例子：假</a:t>
            </a:r>
            <a:r>
              <a:rPr lang="zh-CN" altLang="en-US" dirty="0"/>
              <a:t>设有</a:t>
            </a:r>
            <a:r>
              <a:rPr lang="en-US" altLang="zh-CN" dirty="0"/>
              <a:t>10000</a:t>
            </a:r>
            <a:r>
              <a:rPr lang="zh-CN" altLang="en-US" dirty="0"/>
              <a:t>条数据</a:t>
            </a:r>
            <a:r>
              <a:rPr lang="zh-CN" altLang="en-US" dirty="0" smtClean="0"/>
              <a:t>，</a:t>
            </a:r>
            <a:r>
              <a:rPr lang="en-US" altLang="zh-CN" dirty="0" smtClean="0"/>
              <a:t>target </a:t>
            </a:r>
            <a:r>
              <a:rPr lang="en-US" altLang="zh-CN" dirty="0"/>
              <a:t>encoding</a:t>
            </a:r>
            <a:r>
              <a:rPr lang="zh-CN" altLang="en-US" dirty="0"/>
              <a:t>是直接在这</a:t>
            </a:r>
            <a:r>
              <a:rPr lang="en-US" altLang="zh-CN" dirty="0"/>
              <a:t>10000</a:t>
            </a:r>
            <a:r>
              <a:rPr lang="zh-CN" altLang="en-US" dirty="0"/>
              <a:t>条数据上进行编</a:t>
            </a:r>
            <a:r>
              <a:rPr lang="zh-CN" altLang="en-US" dirty="0" smtClean="0"/>
              <a:t>码计</a:t>
            </a:r>
            <a:r>
              <a:rPr lang="zh-CN" altLang="en-US" dirty="0"/>
              <a:t>算的，而</a:t>
            </a:r>
            <a:r>
              <a:rPr lang="en-US" altLang="zh-CN" dirty="0"/>
              <a:t>mean encoding</a:t>
            </a:r>
            <a:r>
              <a:rPr lang="zh-CN" altLang="en-US" dirty="0" smtClean="0"/>
              <a:t>则使用交叉计算比如使用五</a:t>
            </a:r>
            <a:r>
              <a:rPr lang="zh-CN" altLang="en-US" dirty="0"/>
              <a:t>折交叉计算</a:t>
            </a:r>
            <a:r>
              <a:rPr lang="zh-CN" altLang="en-US" dirty="0" smtClean="0"/>
              <a:t>，即用</a:t>
            </a:r>
            <a:r>
              <a:rPr lang="en-US" altLang="zh-CN" dirty="0" smtClean="0"/>
              <a:t>80</a:t>
            </a:r>
            <a:r>
              <a:rPr lang="en-US" altLang="zh-CN" dirty="0"/>
              <a:t>%</a:t>
            </a:r>
            <a:r>
              <a:rPr lang="zh-CN" altLang="en-US" dirty="0"/>
              <a:t>的数</a:t>
            </a:r>
            <a:r>
              <a:rPr lang="zh-CN" altLang="en-US" dirty="0" smtClean="0"/>
              <a:t>据集计</a:t>
            </a:r>
            <a:r>
              <a:rPr lang="zh-CN" altLang="en-US" dirty="0"/>
              <a:t>算编码结果然后赋给剩下的</a:t>
            </a:r>
            <a:r>
              <a:rPr lang="en-US" altLang="zh-CN" dirty="0"/>
              <a:t>20</a:t>
            </a:r>
            <a:r>
              <a:rPr lang="en-US" altLang="zh-CN" dirty="0" smtClean="0"/>
              <a:t>%</a:t>
            </a:r>
            <a:r>
              <a:rPr lang="zh-CN" altLang="en-US" dirty="0" smtClean="0"/>
              <a:t>的数据集，</a:t>
            </a:r>
            <a:r>
              <a:rPr lang="zh-CN" altLang="en-US" dirty="0"/>
              <a:t>重复</a:t>
            </a:r>
            <a:r>
              <a:rPr lang="en-US" altLang="zh-CN" dirty="0"/>
              <a:t>5</a:t>
            </a:r>
            <a:r>
              <a:rPr lang="zh-CN" altLang="en-US" dirty="0"/>
              <a:t>次则所有特征都编码完毕，这样的好处就是一定程度上降</a:t>
            </a:r>
            <a:r>
              <a:rPr lang="zh-CN" altLang="en-US" dirty="0" smtClean="0"/>
              <a:t>低了过</a:t>
            </a:r>
            <a:r>
              <a:rPr lang="zh-CN" altLang="en-US" dirty="0"/>
              <a:t>拟合的影响。</a:t>
            </a:r>
          </a:p>
          <a:p>
            <a:pPr lvl="4"/>
            <a:endParaRPr lang="en-US" altLang="zh-CN" dirty="0"/>
          </a:p>
          <a:p>
            <a:endParaRPr lang="en-US" dirty="0"/>
          </a:p>
        </p:txBody>
      </p:sp>
    </p:spTree>
    <p:extLst>
      <p:ext uri="{BB962C8B-B14F-4D97-AF65-F5344CB8AC3E}">
        <p14:creationId xmlns:p14="http://schemas.microsoft.com/office/powerpoint/2010/main" val="40624246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90688"/>
            <a:ext cx="10515600" cy="4975583"/>
          </a:xfrm>
        </p:spPr>
        <p:txBody>
          <a:bodyPr>
            <a:normAutofit fontScale="92500" lnSpcReduction="10000"/>
          </a:bodyPr>
          <a:lstStyle/>
          <a:p>
            <a:pPr lvl="1"/>
            <a:r>
              <a:rPr lang="en-US" altLang="zh-CN" dirty="0"/>
              <a:t>Hash </a:t>
            </a:r>
            <a:r>
              <a:rPr lang="en-US" altLang="zh-CN" dirty="0" smtClean="0"/>
              <a:t>trick</a:t>
            </a:r>
            <a:r>
              <a:rPr lang="zh-CN" altLang="en-US" dirty="0" smtClean="0"/>
              <a:t>（</a:t>
            </a:r>
            <a:r>
              <a:rPr lang="zh-CN" altLang="en-US" b="1" dirty="0"/>
              <a:t>适用</a:t>
            </a:r>
            <a:r>
              <a:rPr lang="zh-CN" altLang="en-US" b="1" dirty="0" smtClean="0"/>
              <a:t>于</a:t>
            </a:r>
            <a:r>
              <a:rPr lang="en-US" altLang="zh-CN" b="1" dirty="0" smtClean="0"/>
              <a:t>category</a:t>
            </a:r>
            <a:r>
              <a:rPr lang="zh-CN" altLang="en-US" b="1" dirty="0" smtClean="0"/>
              <a:t>特征的基数比较大的情况</a:t>
            </a:r>
            <a:r>
              <a:rPr lang="zh-CN" altLang="en-US" dirty="0" smtClean="0"/>
              <a:t>）</a:t>
            </a:r>
            <a:endParaRPr lang="en-US" altLang="zh-CN" dirty="0" smtClean="0"/>
          </a:p>
          <a:p>
            <a:pPr lvl="2"/>
            <a:r>
              <a:rPr lang="zh-CN" altLang="en-US" dirty="0"/>
              <a:t>把特征值做</a:t>
            </a:r>
            <a:r>
              <a:rPr lang="en-US" altLang="zh-CN" dirty="0"/>
              <a:t>hash</a:t>
            </a:r>
            <a:r>
              <a:rPr lang="zh-CN" altLang="en-US" dirty="0"/>
              <a:t>然后对</a:t>
            </a:r>
            <a:r>
              <a:rPr lang="en-US" altLang="zh-CN" dirty="0"/>
              <a:t>hash</a:t>
            </a:r>
            <a:r>
              <a:rPr lang="zh-CN" altLang="en-US" dirty="0"/>
              <a:t>桶取模，最终把单维</a:t>
            </a:r>
            <a:r>
              <a:rPr lang="zh-CN" altLang="en-US" dirty="0" smtClean="0"/>
              <a:t>度</a:t>
            </a:r>
            <a:r>
              <a:rPr lang="en-US" altLang="zh-CN" dirty="0" smtClean="0"/>
              <a:t>category</a:t>
            </a:r>
            <a:r>
              <a:rPr lang="zh-CN" altLang="en-US" dirty="0" smtClean="0"/>
              <a:t>特</a:t>
            </a:r>
            <a:r>
              <a:rPr lang="zh-CN" altLang="en-US" dirty="0"/>
              <a:t>征变成了多维</a:t>
            </a:r>
            <a:r>
              <a:rPr lang="zh-CN" altLang="en-US" dirty="0" smtClean="0"/>
              <a:t>度向量，</a:t>
            </a:r>
            <a:r>
              <a:rPr lang="zh-CN" altLang="en-US" dirty="0"/>
              <a:t>维度就是</a:t>
            </a:r>
            <a:r>
              <a:rPr lang="en-US" altLang="zh-CN" dirty="0"/>
              <a:t>hash</a:t>
            </a:r>
            <a:r>
              <a:rPr lang="zh-CN" altLang="en-US" dirty="0"/>
              <a:t>桶的数量。</a:t>
            </a:r>
            <a:r>
              <a:rPr lang="zh-CN" altLang="en-US" dirty="0" smtClean="0"/>
              <a:t>该向量的维度远</a:t>
            </a:r>
            <a:r>
              <a:rPr lang="zh-CN" altLang="en-US" dirty="0"/>
              <a:t>远小于</a:t>
            </a:r>
            <a:r>
              <a:rPr lang="zh-CN" altLang="en-US" dirty="0" smtClean="0"/>
              <a:t>原</a:t>
            </a:r>
            <a:r>
              <a:rPr lang="en-US" altLang="zh-CN" dirty="0"/>
              <a:t>category</a:t>
            </a:r>
            <a:r>
              <a:rPr lang="zh-CN" altLang="en-US" dirty="0" smtClean="0"/>
              <a:t>特</a:t>
            </a:r>
            <a:r>
              <a:rPr lang="zh-CN" altLang="en-US" dirty="0"/>
              <a:t>征的特征空间，因此从这个角度来看是降</a:t>
            </a:r>
            <a:r>
              <a:rPr lang="zh-CN" altLang="en-US" dirty="0" smtClean="0"/>
              <a:t>维。</a:t>
            </a:r>
            <a:endParaRPr lang="en-US" altLang="zh-CN" dirty="0" smtClean="0"/>
          </a:p>
          <a:p>
            <a:pPr lvl="3"/>
            <a:r>
              <a:rPr lang="zh-CN" altLang="en-US" dirty="0" smtClean="0"/>
              <a:t>比如使用</a:t>
            </a:r>
            <a:r>
              <a:rPr lang="en-US" altLang="zh-CN" dirty="0" err="1" smtClean="0"/>
              <a:t>tensorflow</a:t>
            </a:r>
            <a:r>
              <a:rPr lang="zh-CN" altLang="en-US" dirty="0" smtClean="0"/>
              <a:t>的</a:t>
            </a:r>
            <a:r>
              <a:rPr lang="en-US" dirty="0" err="1" smtClean="0"/>
              <a:t>tf.feature_column.categorical_column_with_hash_bucket</a:t>
            </a:r>
            <a:r>
              <a:rPr lang="en-US" altLang="zh-CN" dirty="0"/>
              <a:t>()</a:t>
            </a:r>
            <a:r>
              <a:rPr lang="zh-CN" altLang="en-US" dirty="0"/>
              <a:t> </a:t>
            </a:r>
            <a:r>
              <a:rPr lang="zh-CN" altLang="en-US" dirty="0" smtClean="0"/>
              <a:t>把</a:t>
            </a:r>
            <a:r>
              <a:rPr lang="en-US" altLang="zh-CN" dirty="0" smtClean="0"/>
              <a:t>category</a:t>
            </a:r>
            <a:r>
              <a:rPr lang="zh-CN" altLang="en-US" dirty="0" smtClean="0"/>
              <a:t>特征变成</a:t>
            </a:r>
            <a:r>
              <a:rPr lang="en-US" altLang="zh-CN" dirty="0" smtClean="0"/>
              <a:t>hash column</a:t>
            </a:r>
            <a:r>
              <a:rPr lang="zh-CN" altLang="en-US" dirty="0" smtClean="0"/>
              <a:t>，然后利用</a:t>
            </a:r>
            <a:r>
              <a:rPr lang="en-US" dirty="0" err="1" smtClean="0"/>
              <a:t>tf.feature_column.indicator_column</a:t>
            </a:r>
            <a:r>
              <a:rPr lang="en-US" altLang="zh-CN" dirty="0" smtClean="0"/>
              <a:t>()</a:t>
            </a:r>
            <a:r>
              <a:rPr lang="zh-CN" altLang="en-US" dirty="0" smtClean="0"/>
              <a:t>把</a:t>
            </a:r>
            <a:r>
              <a:rPr lang="en-US" altLang="zh-CN" dirty="0" smtClean="0"/>
              <a:t>hash column</a:t>
            </a:r>
            <a:r>
              <a:rPr lang="zh-CN" altLang="en-US" dirty="0" smtClean="0"/>
              <a:t>变成</a:t>
            </a:r>
            <a:r>
              <a:rPr lang="en-US" altLang="zh-CN" dirty="0" err="1" smtClean="0"/>
              <a:t>Onehot</a:t>
            </a:r>
            <a:r>
              <a:rPr lang="zh-CN" altLang="en-US" dirty="0" smtClean="0"/>
              <a:t>向量。</a:t>
            </a:r>
            <a:endParaRPr lang="en-US" altLang="zh-CN" dirty="0" smtClean="0"/>
          </a:p>
          <a:p>
            <a:pPr lvl="3"/>
            <a:r>
              <a:rPr lang="zh-CN" altLang="en-US" dirty="0" smtClean="0"/>
              <a:t>比如</a:t>
            </a:r>
            <a:r>
              <a:rPr lang="en-US" altLang="zh-CN" dirty="0" err="1" smtClean="0"/>
              <a:t>Sklearn</a:t>
            </a:r>
            <a:r>
              <a:rPr lang="zh-CN" altLang="en-US" dirty="0" smtClean="0"/>
              <a:t>中的</a:t>
            </a:r>
            <a:r>
              <a:rPr lang="en-US" altLang="zh-CN" dirty="0" err="1"/>
              <a:t>sklearn.feature_extraction.FeatureHasher</a:t>
            </a:r>
            <a:r>
              <a:rPr lang="en-US" altLang="zh-CN" dirty="0"/>
              <a:t>(</a:t>
            </a:r>
            <a:r>
              <a:rPr lang="en-US" altLang="zh-CN" dirty="0" err="1"/>
              <a:t>input_type</a:t>
            </a:r>
            <a:r>
              <a:rPr lang="en-US" altLang="zh-CN" dirty="0" smtClean="0"/>
              <a:t>=</a:t>
            </a:r>
            <a:r>
              <a:rPr lang="en-US" altLang="zh-CN" b="1" dirty="0" smtClean="0"/>
              <a:t>‘string’)</a:t>
            </a:r>
            <a:r>
              <a:rPr lang="zh-CN" altLang="en-US" dirty="0" smtClean="0"/>
              <a:t>可以把</a:t>
            </a:r>
            <a:r>
              <a:rPr lang="en-US" altLang="zh-CN" dirty="0" smtClean="0"/>
              <a:t>category</a:t>
            </a:r>
            <a:r>
              <a:rPr lang="zh-CN" altLang="en-US" dirty="0"/>
              <a:t>特</a:t>
            </a:r>
            <a:r>
              <a:rPr lang="zh-CN" altLang="en-US" dirty="0" smtClean="0"/>
              <a:t>征变成多维向量。</a:t>
            </a:r>
            <a:endParaRPr lang="en-US" altLang="zh-CN" dirty="0" smtClean="0"/>
          </a:p>
          <a:p>
            <a:pPr lvl="3"/>
            <a:r>
              <a:rPr lang="zh-CN" altLang="en-US" dirty="0"/>
              <a:t>另</a:t>
            </a:r>
            <a:r>
              <a:rPr lang="zh-CN" altLang="en-US" dirty="0" smtClean="0"/>
              <a:t>外，</a:t>
            </a:r>
            <a:r>
              <a:rPr lang="en-US" altLang="zh-CN" dirty="0" err="1" smtClean="0"/>
              <a:t>sklearn</a:t>
            </a:r>
            <a:r>
              <a:rPr lang="zh-CN" altLang="en-US" dirty="0" smtClean="0"/>
              <a:t>中还有一个</a:t>
            </a:r>
            <a:r>
              <a:rPr lang="en-US" altLang="zh-CN" dirty="0" err="1" smtClean="0"/>
              <a:t>api</a:t>
            </a:r>
            <a:r>
              <a:rPr lang="en-US" altLang="zh-CN" dirty="0"/>
              <a:t> </a:t>
            </a:r>
            <a:r>
              <a:rPr lang="en-US" altLang="zh-CN" dirty="0" err="1" smtClean="0"/>
              <a:t>sklearn.feature_extraction.text.HashingVectorizer</a:t>
            </a:r>
            <a:r>
              <a:rPr lang="en-US" altLang="zh-CN" dirty="0" smtClean="0"/>
              <a:t>()</a:t>
            </a:r>
            <a:r>
              <a:rPr lang="zh-CN" altLang="en-US" dirty="0" smtClean="0"/>
              <a:t>是专门用来对文本做</a:t>
            </a:r>
            <a:r>
              <a:rPr lang="en-US" altLang="zh-CN" dirty="0" smtClean="0"/>
              <a:t>hash trick</a:t>
            </a:r>
            <a:r>
              <a:rPr lang="zh-CN" altLang="en-US" dirty="0" smtClean="0"/>
              <a:t>的，原理有所区别，细节请参考本页的注释。</a:t>
            </a:r>
            <a:endParaRPr lang="en-US" altLang="zh-CN" dirty="0" smtClean="0"/>
          </a:p>
          <a:p>
            <a:pPr lvl="1"/>
            <a:r>
              <a:rPr lang="en-US" altLang="zh-CN" dirty="0" smtClean="0"/>
              <a:t>Embedded encoding</a:t>
            </a:r>
            <a:r>
              <a:rPr lang="zh-CN" altLang="en-US" dirty="0" smtClean="0"/>
              <a:t>（</a:t>
            </a:r>
            <a:r>
              <a:rPr lang="zh-CN" altLang="en-US" b="1" dirty="0"/>
              <a:t>适用于</a:t>
            </a:r>
            <a:r>
              <a:rPr lang="en-US" altLang="zh-CN" b="1" dirty="0"/>
              <a:t>category</a:t>
            </a:r>
            <a:r>
              <a:rPr lang="zh-CN" altLang="en-US" b="1" dirty="0"/>
              <a:t>特征基数</a:t>
            </a:r>
            <a:r>
              <a:rPr lang="zh-CN" altLang="en-US" b="1" dirty="0" smtClean="0"/>
              <a:t>大，使用深度学习且</a:t>
            </a:r>
            <a:r>
              <a:rPr lang="zh-CN" altLang="en-US" b="1" dirty="0"/>
              <a:t>训练</a:t>
            </a:r>
            <a:r>
              <a:rPr lang="zh-CN" altLang="en-US" b="1" dirty="0" smtClean="0"/>
              <a:t>集很大</a:t>
            </a:r>
            <a:r>
              <a:rPr lang="zh-CN" altLang="en-US" b="1" dirty="0"/>
              <a:t>的情况</a:t>
            </a:r>
            <a:r>
              <a:rPr lang="zh-CN" altLang="en-US" dirty="0" smtClean="0"/>
              <a:t>）</a:t>
            </a:r>
            <a:endParaRPr lang="en-US" altLang="zh-CN" dirty="0" smtClean="0"/>
          </a:p>
          <a:p>
            <a:pPr lvl="3"/>
            <a:r>
              <a:rPr lang="en-US" altLang="zh-CN" dirty="0" smtClean="0"/>
              <a:t>E</a:t>
            </a:r>
            <a:r>
              <a:rPr lang="en-US" dirty="0" smtClean="0"/>
              <a:t>mbedd</a:t>
            </a:r>
            <a:r>
              <a:rPr lang="en-US" altLang="zh-CN" dirty="0" smtClean="0"/>
              <a:t>ed</a:t>
            </a:r>
            <a:r>
              <a:rPr lang="zh-CN" altLang="en-US" dirty="0" smtClean="0"/>
              <a:t> </a:t>
            </a:r>
            <a:r>
              <a:rPr lang="en-US" altLang="zh-CN" dirty="0" smtClean="0"/>
              <a:t>encoding</a:t>
            </a:r>
            <a:r>
              <a:rPr lang="zh-CN" altLang="en-US" dirty="0" smtClean="0"/>
              <a:t>可</a:t>
            </a:r>
            <a:r>
              <a:rPr lang="zh-CN" altLang="en-US" dirty="0"/>
              <a:t>以克服</a:t>
            </a:r>
            <a:r>
              <a:rPr lang="en-US" altLang="zh-CN" dirty="0"/>
              <a:t>one-hot</a:t>
            </a:r>
            <a:r>
              <a:rPr lang="zh-CN" altLang="en-US" dirty="0"/>
              <a:t>编</a:t>
            </a:r>
            <a:r>
              <a:rPr lang="zh-CN" altLang="en-US" dirty="0" smtClean="0"/>
              <a:t>码导致的维</a:t>
            </a:r>
            <a:r>
              <a:rPr lang="zh-CN" altLang="en-US" dirty="0"/>
              <a:t>度灾</a:t>
            </a:r>
            <a:r>
              <a:rPr lang="zh-CN" altLang="en-US" dirty="0" smtClean="0"/>
              <a:t>难问题。但</a:t>
            </a:r>
            <a:r>
              <a:rPr lang="zh-CN" altLang="en-US" dirty="0"/>
              <a:t>是训练</a:t>
            </a:r>
            <a:r>
              <a:rPr lang="en-US" altLang="zh-CN" dirty="0" smtClean="0"/>
              <a:t>embedding</a:t>
            </a:r>
            <a:r>
              <a:rPr lang="zh-CN" altLang="en-US" dirty="0"/>
              <a:t>向量</a:t>
            </a:r>
            <a:r>
              <a:rPr lang="zh-CN" altLang="en-US" dirty="0" smtClean="0"/>
              <a:t>比</a:t>
            </a:r>
            <a:r>
              <a:rPr lang="zh-CN" altLang="en-US" dirty="0"/>
              <a:t>较复杂而且需要大量的训练样</a:t>
            </a:r>
            <a:r>
              <a:rPr lang="zh-CN" altLang="en-US" dirty="0" smtClean="0"/>
              <a:t>本，它主</a:t>
            </a:r>
            <a:r>
              <a:rPr lang="zh-CN" altLang="en-US" dirty="0"/>
              <a:t>要用在深度学习中。 </a:t>
            </a:r>
            <a:endParaRPr lang="en-US" altLang="zh-CN" dirty="0" smtClean="0"/>
          </a:p>
          <a:p>
            <a:pPr lvl="4"/>
            <a:r>
              <a:rPr lang="zh-CN" altLang="en-US" dirty="0" smtClean="0"/>
              <a:t>在</a:t>
            </a:r>
            <a:r>
              <a:rPr lang="en-US" altLang="zh-CN" dirty="0" err="1"/>
              <a:t>tensorflow</a:t>
            </a:r>
            <a:r>
              <a:rPr lang="zh-CN" altLang="en-US" dirty="0"/>
              <a:t>中（</a:t>
            </a:r>
            <a:r>
              <a:rPr lang="en-US" altLang="zh-CN" dirty="0" err="1"/>
              <a:t>tflearn.embedding</a:t>
            </a:r>
            <a:r>
              <a:rPr lang="en-US" altLang="zh-CN" dirty="0"/>
              <a:t>(net, </a:t>
            </a:r>
            <a:r>
              <a:rPr lang="en-US" altLang="zh-CN" dirty="0" err="1"/>
              <a:t>input_dim</a:t>
            </a:r>
            <a:r>
              <a:rPr lang="en-US" altLang="zh-CN" dirty="0"/>
              <a:t>, </a:t>
            </a:r>
            <a:r>
              <a:rPr lang="en-US" altLang="zh-CN" dirty="0" err="1"/>
              <a:t>output_dim</a:t>
            </a:r>
            <a:r>
              <a:rPr lang="zh-CN" altLang="en-US" dirty="0"/>
              <a:t>）</a:t>
            </a:r>
            <a:r>
              <a:rPr lang="zh-CN" altLang="en-US" dirty="0" smtClean="0"/>
              <a:t>，先</a:t>
            </a:r>
            <a:r>
              <a:rPr lang="zh-CN" altLang="en-US" dirty="0"/>
              <a:t>随机初始化一</a:t>
            </a:r>
            <a:r>
              <a:rPr lang="zh-CN" altLang="en-US" dirty="0" smtClean="0"/>
              <a:t>个嵌</a:t>
            </a:r>
            <a:r>
              <a:rPr lang="zh-CN" altLang="en-US" dirty="0"/>
              <a:t>入矩阵</a:t>
            </a:r>
            <a:r>
              <a:rPr lang="zh-CN" altLang="en-US" dirty="0" smtClean="0"/>
              <a:t>，</a:t>
            </a:r>
            <a:r>
              <a:rPr lang="zh-CN" altLang="en-US" dirty="0"/>
              <a:t>然</a:t>
            </a:r>
            <a:r>
              <a:rPr lang="zh-CN" altLang="en-US" dirty="0" smtClean="0"/>
              <a:t>后该嵌</a:t>
            </a:r>
            <a:r>
              <a:rPr lang="zh-CN" altLang="en-US" dirty="0"/>
              <a:t>入矩阵会在反向传播的迭代中优化。</a:t>
            </a:r>
            <a:endParaRPr lang="en-US" altLang="zh-CN" dirty="0"/>
          </a:p>
          <a:p>
            <a:pPr lvl="3"/>
            <a:r>
              <a:rPr lang="en-US" altLang="zh-CN" dirty="0" smtClean="0"/>
              <a:t>Embedding</a:t>
            </a:r>
            <a:r>
              <a:rPr lang="zh-CN" altLang="en-US" dirty="0" smtClean="0"/>
              <a:t>相</a:t>
            </a:r>
            <a:r>
              <a:rPr lang="zh-CN" altLang="en-US" dirty="0"/>
              <a:t>当于把单维</a:t>
            </a:r>
            <a:r>
              <a:rPr lang="zh-CN" altLang="en-US" dirty="0" smtClean="0"/>
              <a:t>度</a:t>
            </a:r>
            <a:r>
              <a:rPr lang="en-US" altLang="zh-CN" dirty="0" smtClean="0"/>
              <a:t>category</a:t>
            </a:r>
            <a:r>
              <a:rPr lang="zh-CN" altLang="en-US" dirty="0" smtClean="0"/>
              <a:t>特</a:t>
            </a:r>
            <a:r>
              <a:rPr lang="zh-CN" altLang="en-US" dirty="0"/>
              <a:t>征变成了多维</a:t>
            </a:r>
            <a:r>
              <a:rPr lang="zh-CN" altLang="en-US" dirty="0" smtClean="0"/>
              <a:t>度连续特</a:t>
            </a:r>
            <a:r>
              <a:rPr lang="zh-CN" altLang="en-US" dirty="0"/>
              <a:t>征。另一个重要的方面是</a:t>
            </a:r>
            <a:r>
              <a:rPr lang="en-US" altLang="zh-CN" dirty="0"/>
              <a:t>embedding</a:t>
            </a:r>
            <a:r>
              <a:rPr lang="zh-CN" altLang="en-US" dirty="0"/>
              <a:t>可以发现潜在的语义。</a:t>
            </a:r>
            <a:endParaRPr lang="en-US" altLang="zh-CN" dirty="0"/>
          </a:p>
          <a:p>
            <a:pPr lvl="2"/>
            <a:endParaRPr lang="en-US" dirty="0"/>
          </a:p>
        </p:txBody>
      </p:sp>
    </p:spTree>
    <p:extLst>
      <p:ext uri="{BB962C8B-B14F-4D97-AF65-F5344CB8AC3E}">
        <p14:creationId xmlns:p14="http://schemas.microsoft.com/office/powerpoint/2010/main" val="37272989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4461"/>
          </a:xfrm>
        </p:spPr>
        <p:txBody>
          <a:bodyPr>
            <a:normAutofit/>
          </a:bodyPr>
          <a:lstStyle/>
          <a:p>
            <a:r>
              <a:rPr lang="en-US" dirty="0" smtClean="0"/>
              <a:t>Continue……</a:t>
            </a:r>
            <a:endParaRPr lang="en-US" dirty="0"/>
          </a:p>
        </p:txBody>
      </p:sp>
      <p:sp>
        <p:nvSpPr>
          <p:cNvPr id="3" name="Content Placeholder 2"/>
          <p:cNvSpPr>
            <a:spLocks noGrp="1"/>
          </p:cNvSpPr>
          <p:nvPr>
            <p:ph idx="1"/>
          </p:nvPr>
        </p:nvSpPr>
        <p:spPr>
          <a:xfrm>
            <a:off x="838200" y="1637071"/>
            <a:ext cx="10515600" cy="4944482"/>
          </a:xfrm>
        </p:spPr>
        <p:txBody>
          <a:bodyPr>
            <a:normAutofit/>
          </a:bodyPr>
          <a:lstStyle/>
          <a:p>
            <a:r>
              <a:rPr lang="en-US" altLang="zh-CN" dirty="0" smtClean="0"/>
              <a:t>Tips</a:t>
            </a:r>
            <a:r>
              <a:rPr lang="zh-CN" altLang="en-US" dirty="0" smtClean="0"/>
              <a:t>：</a:t>
            </a:r>
            <a:endParaRPr lang="en-US" altLang="zh-CN" dirty="0" smtClean="0"/>
          </a:p>
          <a:p>
            <a:pPr lvl="1"/>
            <a:r>
              <a:rPr lang="zh-CN" altLang="en-US" b="1" dirty="0" smtClean="0">
                <a:solidFill>
                  <a:srgbClr val="FF0000"/>
                </a:solidFill>
              </a:rPr>
              <a:t>根</a:t>
            </a:r>
            <a:r>
              <a:rPr lang="zh-CN" altLang="en-US" b="1" dirty="0">
                <a:solidFill>
                  <a:srgbClr val="FF0000"/>
                </a:solidFill>
              </a:rPr>
              <a:t>据</a:t>
            </a:r>
            <a:r>
              <a:rPr lang="en-US" altLang="zh-CN" b="1" dirty="0" smtClean="0">
                <a:solidFill>
                  <a:srgbClr val="FF0000"/>
                </a:solidFill>
              </a:rPr>
              <a:t>category</a:t>
            </a:r>
            <a:r>
              <a:rPr lang="zh-CN" altLang="en-US" b="1" dirty="0" smtClean="0">
                <a:solidFill>
                  <a:srgbClr val="FF0000"/>
                </a:solidFill>
              </a:rPr>
              <a:t>特征是否有序以及有序特征的步长，之后选择的模型，</a:t>
            </a:r>
            <a:r>
              <a:rPr lang="en-US" altLang="zh-CN" b="1" dirty="0" smtClean="0">
                <a:solidFill>
                  <a:srgbClr val="FF0000"/>
                </a:solidFill>
              </a:rPr>
              <a:t>category</a:t>
            </a:r>
            <a:r>
              <a:rPr lang="zh-CN" altLang="en-US" b="1" dirty="0" smtClean="0">
                <a:solidFill>
                  <a:srgbClr val="FF0000"/>
                </a:solidFill>
              </a:rPr>
              <a:t>特征的基数大小，数据集大小来综合决定选择哪种特征编码方式</a:t>
            </a:r>
            <a:r>
              <a:rPr lang="zh-CN" altLang="en-US" b="1" dirty="0" smtClean="0"/>
              <a:t>。</a:t>
            </a:r>
            <a:endParaRPr lang="en-US" altLang="zh-CN" b="1" dirty="0" smtClean="0"/>
          </a:p>
          <a:p>
            <a:pPr lvl="1"/>
            <a:endParaRPr lang="en-US" altLang="zh-CN" dirty="0" smtClean="0"/>
          </a:p>
          <a:p>
            <a:pPr lvl="1"/>
            <a:r>
              <a:rPr lang="zh-CN" altLang="en-US" b="1" dirty="0" smtClean="0"/>
              <a:t>每种特征编码方式都有局限性，如果可以的话，可以先选择适合直接处理</a:t>
            </a:r>
            <a:r>
              <a:rPr lang="en-US" altLang="zh-CN" b="1" dirty="0" smtClean="0"/>
              <a:t>category</a:t>
            </a:r>
            <a:r>
              <a:rPr lang="zh-CN" altLang="en-US" b="1" dirty="0" smtClean="0"/>
              <a:t>特征的模型比如</a:t>
            </a:r>
            <a:r>
              <a:rPr lang="en-US" altLang="zh-CN" b="1" dirty="0" err="1" smtClean="0"/>
              <a:t>lightGBM</a:t>
            </a:r>
            <a:r>
              <a:rPr lang="zh-CN" altLang="en-US" b="1" dirty="0" smtClean="0"/>
              <a:t>和</a:t>
            </a:r>
            <a:r>
              <a:rPr lang="en-US" altLang="zh-CN" b="1" dirty="0" err="1" smtClean="0"/>
              <a:t>CatBoost</a:t>
            </a:r>
            <a:r>
              <a:rPr lang="zh-CN" altLang="en-US" dirty="0" smtClean="0"/>
              <a:t>。</a:t>
            </a:r>
            <a:endParaRPr lang="en-US" altLang="zh-CN" dirty="0" smtClean="0"/>
          </a:p>
          <a:p>
            <a:pPr lvl="2"/>
            <a:r>
              <a:rPr lang="zh-CN" altLang="en-US" b="1" dirty="0" smtClean="0"/>
              <a:t>基于树的模型不关心</a:t>
            </a:r>
            <a:r>
              <a:rPr lang="en-US" altLang="zh-CN" b="1" dirty="0" smtClean="0"/>
              <a:t>category</a:t>
            </a:r>
            <a:r>
              <a:rPr lang="zh-CN" altLang="en-US" b="1" dirty="0" smtClean="0"/>
              <a:t>特征是否有序，并且尽量不要用</a:t>
            </a:r>
            <a:r>
              <a:rPr lang="en-US" b="1" dirty="0" smtClean="0"/>
              <a:t>one</a:t>
            </a:r>
            <a:r>
              <a:rPr lang="en-US" altLang="zh-CN" b="1" dirty="0" smtClean="0"/>
              <a:t>-</a:t>
            </a:r>
            <a:r>
              <a:rPr lang="en-US" b="1" dirty="0" smtClean="0"/>
              <a:t>hot</a:t>
            </a:r>
            <a:r>
              <a:rPr lang="zh-CN" altLang="en-US" b="1" dirty="0" smtClean="0"/>
              <a:t>向量</a:t>
            </a:r>
            <a:r>
              <a:rPr lang="zh-CN" altLang="en-US" dirty="0" smtClean="0"/>
              <a:t>。</a:t>
            </a:r>
            <a:endParaRPr lang="en-US" altLang="zh-CN" dirty="0" smtClean="0"/>
          </a:p>
          <a:p>
            <a:pPr lvl="3"/>
            <a:r>
              <a:rPr lang="en-US" altLang="zh-CN" dirty="0" err="1" smtClean="0"/>
              <a:t>Sklearn</a:t>
            </a:r>
            <a:r>
              <a:rPr lang="zh-CN" altLang="en-US" dirty="0"/>
              <a:t>和</a:t>
            </a:r>
            <a:r>
              <a:rPr lang="en-US" altLang="zh-CN" dirty="0" err="1" smtClean="0"/>
              <a:t>Xgboost</a:t>
            </a:r>
            <a:r>
              <a:rPr lang="zh-CN" altLang="en-US" dirty="0" smtClean="0"/>
              <a:t>的实现（到</a:t>
            </a:r>
            <a:r>
              <a:rPr lang="en-US" altLang="zh-CN" dirty="0" smtClean="0"/>
              <a:t>2019</a:t>
            </a:r>
            <a:r>
              <a:rPr lang="zh-CN" altLang="en-US" dirty="0" smtClean="0"/>
              <a:t>年底）是不区分数值</a:t>
            </a:r>
            <a:r>
              <a:rPr lang="en-US" altLang="zh-CN" dirty="0" smtClean="0"/>
              <a:t>category</a:t>
            </a:r>
            <a:r>
              <a:rPr lang="zh-CN" altLang="en-US" dirty="0" smtClean="0"/>
              <a:t>特征和连</a:t>
            </a:r>
            <a:r>
              <a:rPr lang="zh-CN" altLang="en-US" dirty="0"/>
              <a:t>续</a:t>
            </a:r>
            <a:r>
              <a:rPr lang="zh-CN" altLang="en-US" dirty="0" smtClean="0"/>
              <a:t>型</a:t>
            </a:r>
            <a:r>
              <a:rPr lang="zh-CN" altLang="en-US" dirty="0"/>
              <a:t>特</a:t>
            </a:r>
            <a:r>
              <a:rPr lang="zh-CN" altLang="en-US" dirty="0" smtClean="0"/>
              <a:t>征的，统一都作为连续性特征来</a:t>
            </a:r>
            <a:r>
              <a:rPr lang="zh-CN" altLang="en-US" dirty="0"/>
              <a:t>处</a:t>
            </a:r>
            <a:r>
              <a:rPr lang="zh-CN" altLang="en-US" dirty="0" smtClean="0"/>
              <a:t>理。因此</a:t>
            </a:r>
            <a:r>
              <a:rPr lang="en-US" altLang="zh-CN" dirty="0" smtClean="0"/>
              <a:t>category</a:t>
            </a:r>
            <a:r>
              <a:rPr lang="zh-CN" altLang="en-US" dirty="0" smtClean="0"/>
              <a:t>数字特征最好不要直接丢给</a:t>
            </a:r>
            <a:r>
              <a:rPr lang="en-US" altLang="zh-CN" dirty="0" err="1" smtClean="0"/>
              <a:t>sklearn</a:t>
            </a:r>
            <a:r>
              <a:rPr lang="zh-CN" altLang="en-US" dirty="0" smtClean="0"/>
              <a:t>或</a:t>
            </a:r>
            <a:r>
              <a:rPr lang="en-US" altLang="zh-CN" dirty="0" err="1" smtClean="0"/>
              <a:t>Xgboost</a:t>
            </a:r>
            <a:r>
              <a:rPr lang="zh-CN" altLang="en-US" dirty="0" smtClean="0"/>
              <a:t>的基于</a:t>
            </a:r>
            <a:r>
              <a:rPr lang="en-US" altLang="zh-CN" dirty="0" smtClean="0"/>
              <a:t>tree</a:t>
            </a:r>
            <a:r>
              <a:rPr lang="zh-CN" altLang="en-US" dirty="0" smtClean="0"/>
              <a:t>的模型，要提前对</a:t>
            </a:r>
            <a:r>
              <a:rPr lang="en-US" altLang="zh-CN" dirty="0" smtClean="0"/>
              <a:t>category</a:t>
            </a:r>
            <a:r>
              <a:rPr lang="zh-CN" altLang="en-US" dirty="0" smtClean="0"/>
              <a:t>特征进行编码转换为连续特征或者使用别的模型比如</a:t>
            </a:r>
            <a:r>
              <a:rPr lang="en-US" altLang="zh-CN" dirty="0" err="1" smtClean="0"/>
              <a:t>CatBoost</a:t>
            </a:r>
            <a:r>
              <a:rPr lang="zh-CN" altLang="en-US" dirty="0" smtClean="0"/>
              <a:t>。</a:t>
            </a:r>
            <a:endParaRPr lang="en-US" altLang="zh-CN" dirty="0" smtClean="0"/>
          </a:p>
          <a:p>
            <a:pPr lvl="4"/>
            <a:r>
              <a:rPr lang="zh-CN" altLang="en-US" b="1" dirty="0" smtClean="0"/>
              <a:t>对于</a:t>
            </a:r>
            <a:r>
              <a:rPr lang="en-US" altLang="zh-CN" b="1" dirty="0" err="1" smtClean="0"/>
              <a:t>Xgboost</a:t>
            </a:r>
            <a:r>
              <a:rPr lang="zh-CN" altLang="en-US" b="1" dirty="0" smtClean="0"/>
              <a:t>，</a:t>
            </a:r>
            <a:r>
              <a:rPr lang="en-US" altLang="zh-CN" b="1" dirty="0" smtClean="0"/>
              <a:t>category</a:t>
            </a:r>
            <a:r>
              <a:rPr lang="zh-CN" altLang="en-US" b="1" dirty="0" smtClean="0"/>
              <a:t>特征的基数是</a:t>
            </a:r>
            <a:r>
              <a:rPr lang="en-US" altLang="zh-CN" b="1" dirty="0" smtClean="0"/>
              <a:t>10</a:t>
            </a:r>
            <a:r>
              <a:rPr lang="zh-CN" altLang="en-US" b="1" dirty="0" smtClean="0"/>
              <a:t>到</a:t>
            </a:r>
            <a:r>
              <a:rPr lang="en-US" altLang="zh-CN" b="1" dirty="0" smtClean="0"/>
              <a:t>100</a:t>
            </a:r>
            <a:r>
              <a:rPr lang="zh-CN" altLang="en-US" b="1" dirty="0" smtClean="0"/>
              <a:t>之间的话，也可以考虑用</a:t>
            </a:r>
            <a:r>
              <a:rPr lang="en-US" altLang="zh-CN" b="1" dirty="0" smtClean="0"/>
              <a:t>one-hot</a:t>
            </a:r>
            <a:r>
              <a:rPr lang="zh-CN" altLang="en-US" b="1" dirty="0" smtClean="0"/>
              <a:t>编码</a:t>
            </a:r>
            <a:r>
              <a:rPr lang="zh-CN" altLang="en-US" dirty="0" smtClean="0"/>
              <a:t>。</a:t>
            </a:r>
            <a:endParaRPr lang="en-US" altLang="zh-CN" dirty="0" smtClean="0"/>
          </a:p>
          <a:p>
            <a:pPr lvl="3"/>
            <a:r>
              <a:rPr lang="en-US" altLang="zh-CN" dirty="0" err="1" smtClean="0"/>
              <a:t>SparkML</a:t>
            </a:r>
            <a:r>
              <a:rPr lang="zh-CN" altLang="en-US" dirty="0" smtClean="0"/>
              <a:t>的</a:t>
            </a:r>
            <a:r>
              <a:rPr lang="en-US" altLang="zh-CN" dirty="0" smtClean="0"/>
              <a:t>tree-based</a:t>
            </a:r>
            <a:r>
              <a:rPr lang="zh-CN" altLang="en-US" dirty="0" smtClean="0"/>
              <a:t>的模型和</a:t>
            </a:r>
            <a:r>
              <a:rPr lang="en-US" altLang="zh-CN" dirty="0" err="1" smtClean="0"/>
              <a:t>LightGBM</a:t>
            </a:r>
            <a:r>
              <a:rPr lang="zh-CN" altLang="en-US" dirty="0" smtClean="0"/>
              <a:t>以及</a:t>
            </a:r>
            <a:r>
              <a:rPr lang="en-US" altLang="zh-CN" dirty="0" err="1" smtClean="0"/>
              <a:t>CatBoost</a:t>
            </a:r>
            <a:r>
              <a:rPr lang="zh-CN" altLang="en-US" dirty="0" smtClean="0"/>
              <a:t>，</a:t>
            </a:r>
            <a:r>
              <a:rPr lang="zh-CN" altLang="en-US" dirty="0"/>
              <a:t>它</a:t>
            </a:r>
            <a:r>
              <a:rPr lang="zh-CN" altLang="en-US" dirty="0" smtClean="0"/>
              <a:t>们能区分</a:t>
            </a:r>
            <a:r>
              <a:rPr lang="en-US" altLang="zh-CN" dirty="0" smtClean="0"/>
              <a:t>category</a:t>
            </a:r>
            <a:r>
              <a:rPr lang="zh-CN" altLang="en-US" dirty="0" smtClean="0"/>
              <a:t>特征和连续特征。因此对于这些模型，</a:t>
            </a:r>
            <a:r>
              <a:rPr lang="en-US" altLang="zh-CN" dirty="0" smtClean="0"/>
              <a:t>category</a:t>
            </a:r>
            <a:r>
              <a:rPr lang="zh-CN" altLang="en-US" dirty="0" smtClean="0"/>
              <a:t>特征可以不做编码。</a:t>
            </a:r>
            <a:endParaRPr lang="en-US" altLang="zh-CN" dirty="0" smtClean="0"/>
          </a:p>
          <a:p>
            <a:pPr lvl="2"/>
            <a:endParaRPr lang="en-US" altLang="zh-CN" dirty="0" smtClean="0"/>
          </a:p>
          <a:p>
            <a:endParaRPr lang="en-US" altLang="zh-CN" dirty="0" smtClean="0"/>
          </a:p>
        </p:txBody>
      </p:sp>
    </p:spTree>
    <p:extLst>
      <p:ext uri="{BB962C8B-B14F-4D97-AF65-F5344CB8AC3E}">
        <p14:creationId xmlns:p14="http://schemas.microsoft.com/office/powerpoint/2010/main" val="40759883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90688"/>
            <a:ext cx="10515600" cy="4910137"/>
          </a:xfrm>
        </p:spPr>
        <p:txBody>
          <a:bodyPr>
            <a:normAutofit/>
          </a:bodyPr>
          <a:lstStyle/>
          <a:p>
            <a:r>
              <a:rPr lang="zh-CN" altLang="en-US" dirty="0" smtClean="0"/>
              <a:t>前面讨论的都是</a:t>
            </a:r>
            <a:r>
              <a:rPr lang="zh-CN" altLang="en-US" b="1" dirty="0" smtClean="0"/>
              <a:t>单值</a:t>
            </a:r>
            <a:r>
              <a:rPr lang="en-US" altLang="zh-CN" b="1" dirty="0" smtClean="0"/>
              <a:t>category</a:t>
            </a:r>
            <a:r>
              <a:rPr lang="zh-CN" altLang="en-US" b="1" dirty="0" smtClean="0"/>
              <a:t>特征</a:t>
            </a:r>
            <a:r>
              <a:rPr lang="zh-CN" altLang="en-US" dirty="0" smtClean="0"/>
              <a:t>（如左下图）的编码方法，现实中还经常会有所谓的</a:t>
            </a:r>
            <a:r>
              <a:rPr lang="zh-CN" altLang="en-US" b="1" dirty="0" smtClean="0"/>
              <a:t>多值</a:t>
            </a:r>
            <a:r>
              <a:rPr lang="en-US" altLang="zh-CN" b="1" dirty="0" smtClean="0"/>
              <a:t>category</a:t>
            </a:r>
            <a:r>
              <a:rPr lang="zh-CN" altLang="en-US" b="1" dirty="0" smtClean="0"/>
              <a:t>特征</a:t>
            </a:r>
            <a:r>
              <a:rPr lang="zh-CN" altLang="en-US" dirty="0" smtClean="0"/>
              <a:t>（如右下图）。</a:t>
            </a:r>
            <a:endParaRPr lang="en-US" altLang="zh-CN" dirty="0" smtClean="0"/>
          </a:p>
          <a:p>
            <a:endParaRPr lang="en-US" altLang="zh-CN" dirty="0"/>
          </a:p>
          <a:p>
            <a:endParaRPr lang="en-US" altLang="zh-CN" dirty="0" smtClean="0"/>
          </a:p>
          <a:p>
            <a:pPr lvl="1"/>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4018" y="2800349"/>
            <a:ext cx="4545807" cy="3400426"/>
          </a:xfrm>
          <a:prstGeom prst="rect">
            <a:avLst/>
          </a:prstGeom>
        </p:spPr>
      </p:pic>
      <p:pic>
        <p:nvPicPr>
          <p:cNvPr id="6" name="Picture 5"/>
          <p:cNvPicPr>
            <a:picLocks noChangeAspect="1"/>
          </p:cNvPicPr>
          <p:nvPr/>
        </p:nvPicPr>
        <p:blipFill>
          <a:blip r:embed="rId4"/>
          <a:stretch>
            <a:fillRect/>
          </a:stretch>
        </p:blipFill>
        <p:spPr>
          <a:xfrm>
            <a:off x="1471613" y="2800349"/>
            <a:ext cx="1914525" cy="3400426"/>
          </a:xfrm>
          <a:prstGeom prst="rect">
            <a:avLst/>
          </a:prstGeom>
        </p:spPr>
      </p:pic>
    </p:spTree>
    <p:extLst>
      <p:ext uri="{BB962C8B-B14F-4D97-AF65-F5344CB8AC3E}">
        <p14:creationId xmlns:p14="http://schemas.microsoft.com/office/powerpoint/2010/main" val="25912456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90688"/>
            <a:ext cx="10515600" cy="5048779"/>
          </a:xfrm>
        </p:spPr>
        <p:txBody>
          <a:bodyPr>
            <a:normAutofit fontScale="92500"/>
          </a:bodyPr>
          <a:lstStyle/>
          <a:p>
            <a:r>
              <a:rPr lang="zh-CN" altLang="en-US" dirty="0" smtClean="0"/>
              <a:t>多</a:t>
            </a:r>
            <a:r>
              <a:rPr lang="zh-CN" altLang="en-US" dirty="0"/>
              <a:t>值</a:t>
            </a:r>
            <a:r>
              <a:rPr lang="en-US" altLang="zh-CN" dirty="0" smtClean="0"/>
              <a:t>category</a:t>
            </a:r>
            <a:r>
              <a:rPr lang="zh-CN" altLang="en-US" dirty="0" smtClean="0"/>
              <a:t>特征的</a:t>
            </a:r>
            <a:r>
              <a:rPr lang="zh-CN" altLang="en-US" dirty="0"/>
              <a:t>编码方式：</a:t>
            </a:r>
            <a:endParaRPr lang="en-US" altLang="zh-CN" dirty="0"/>
          </a:p>
          <a:p>
            <a:pPr lvl="1"/>
            <a:r>
              <a:rPr lang="zh-CN" altLang="en-US" dirty="0"/>
              <a:t>转换为</a:t>
            </a:r>
            <a:r>
              <a:rPr lang="en-US" altLang="zh-CN" dirty="0"/>
              <a:t>multi-hot</a:t>
            </a:r>
            <a:r>
              <a:rPr lang="zh-CN" altLang="en-US" dirty="0"/>
              <a:t>向量</a:t>
            </a:r>
            <a:r>
              <a:rPr lang="zh-CN" altLang="en-US" dirty="0" smtClean="0"/>
              <a:t>。</a:t>
            </a:r>
            <a:endParaRPr lang="en-US" altLang="zh-CN" dirty="0" smtClean="0"/>
          </a:p>
          <a:p>
            <a:pPr lvl="2"/>
            <a:r>
              <a:rPr lang="zh-CN" altLang="en-US" dirty="0" smtClean="0"/>
              <a:t>最直觉和简单的一种方法，适合特征的基数不大的情况。</a:t>
            </a:r>
            <a:endParaRPr lang="en-US" altLang="zh-CN" dirty="0" smtClean="0"/>
          </a:p>
          <a:p>
            <a:pPr lvl="1"/>
            <a:r>
              <a:rPr lang="zh-CN" altLang="en-US" b="1" dirty="0"/>
              <a:t>多</a:t>
            </a:r>
            <a:r>
              <a:rPr lang="zh-CN" altLang="en-US" b="1" dirty="0" smtClean="0"/>
              <a:t>值</a:t>
            </a:r>
            <a:r>
              <a:rPr lang="en-US" altLang="zh-CN" b="1" dirty="0" smtClean="0"/>
              <a:t>category</a:t>
            </a:r>
            <a:r>
              <a:rPr lang="zh-CN" altLang="en-US" b="1" dirty="0" smtClean="0"/>
              <a:t>特征转换为单值</a:t>
            </a:r>
            <a:r>
              <a:rPr lang="en-US" altLang="zh-CN" b="1" dirty="0" smtClean="0"/>
              <a:t>category</a:t>
            </a:r>
            <a:r>
              <a:rPr lang="zh-CN" altLang="en-US" b="1" dirty="0" smtClean="0"/>
              <a:t>特征，然后在编码，最后结果融合。</a:t>
            </a:r>
            <a:endParaRPr lang="en-US" altLang="zh-CN" b="1" dirty="0"/>
          </a:p>
          <a:p>
            <a:pPr lvl="2"/>
            <a:r>
              <a:rPr lang="zh-CN" altLang="en-US" dirty="0" smtClean="0"/>
              <a:t>比如对</a:t>
            </a:r>
            <a:r>
              <a:rPr lang="zh-CN" altLang="en-US" dirty="0"/>
              <a:t>多值</a:t>
            </a:r>
            <a:r>
              <a:rPr lang="en-US" altLang="zh-CN" dirty="0"/>
              <a:t>category</a:t>
            </a:r>
            <a:r>
              <a:rPr lang="zh-CN" altLang="en-US" dirty="0"/>
              <a:t>特征的样本拆分为多个单值</a:t>
            </a:r>
            <a:r>
              <a:rPr lang="en-US" altLang="zh-CN" dirty="0" err="1"/>
              <a:t>categroy</a:t>
            </a:r>
            <a:r>
              <a:rPr lang="zh-CN" altLang="en-US" dirty="0"/>
              <a:t>特征的样本，然后和其他特征拼</a:t>
            </a:r>
            <a:r>
              <a:rPr lang="zh-CN" altLang="en-US" dirty="0" smtClean="0"/>
              <a:t>接在一起并送</a:t>
            </a:r>
            <a:r>
              <a:rPr lang="zh-CN" altLang="en-US" dirty="0"/>
              <a:t>入神经网络来训练，最后能获得每个离散值的</a:t>
            </a:r>
            <a:r>
              <a:rPr lang="en-US" altLang="zh-CN" dirty="0"/>
              <a:t>embedding</a:t>
            </a:r>
            <a:r>
              <a:rPr lang="zh-CN" altLang="en-US" dirty="0"/>
              <a:t>向量。</a:t>
            </a:r>
            <a:endParaRPr lang="en-US" altLang="zh-CN" dirty="0"/>
          </a:p>
          <a:p>
            <a:pPr lvl="3"/>
            <a:r>
              <a:rPr lang="zh-CN" altLang="en-US" dirty="0" smtClean="0"/>
              <a:t>预</a:t>
            </a:r>
            <a:r>
              <a:rPr lang="zh-CN" altLang="en-US" dirty="0"/>
              <a:t>测样本也可以用类似的拆分方式送入模型获得预测值，然后把多个拆分的预测值进行平均。</a:t>
            </a:r>
            <a:endParaRPr lang="en-US" altLang="zh-CN" dirty="0"/>
          </a:p>
          <a:p>
            <a:pPr lvl="3"/>
            <a:r>
              <a:rPr lang="zh-CN" altLang="en-US" dirty="0"/>
              <a:t>或者用该模型获得的每个离散值的</a:t>
            </a:r>
            <a:r>
              <a:rPr lang="en-US" altLang="zh-CN" dirty="0"/>
              <a:t>embedding</a:t>
            </a:r>
            <a:r>
              <a:rPr lang="zh-CN" altLang="en-US" dirty="0"/>
              <a:t>向量通过求和或者平均的方式得到多值</a:t>
            </a:r>
            <a:r>
              <a:rPr lang="en-US" altLang="zh-CN" dirty="0"/>
              <a:t>category</a:t>
            </a:r>
            <a:r>
              <a:rPr lang="zh-CN" altLang="en-US" dirty="0"/>
              <a:t>特征的</a:t>
            </a:r>
            <a:r>
              <a:rPr lang="en-US" altLang="zh-CN" dirty="0"/>
              <a:t>embedding</a:t>
            </a:r>
            <a:r>
              <a:rPr lang="zh-CN" altLang="en-US" dirty="0"/>
              <a:t>向量，来训练下游模型。</a:t>
            </a:r>
            <a:endParaRPr lang="en-US" altLang="zh-CN" dirty="0"/>
          </a:p>
          <a:p>
            <a:pPr lvl="1"/>
            <a:r>
              <a:rPr lang="zh-CN" altLang="en-US" b="1" dirty="0" smtClean="0"/>
              <a:t>多值</a:t>
            </a:r>
            <a:r>
              <a:rPr lang="en-US" altLang="zh-CN" b="1" dirty="0" smtClean="0"/>
              <a:t>category</a:t>
            </a:r>
            <a:r>
              <a:rPr lang="zh-CN" altLang="en-US" b="1" dirty="0" smtClean="0"/>
              <a:t>特征看作一个有机整体进行编码</a:t>
            </a:r>
            <a:r>
              <a:rPr lang="zh-CN" altLang="en-US" dirty="0" smtClean="0"/>
              <a:t>。</a:t>
            </a:r>
            <a:endParaRPr lang="en-US" altLang="zh-CN" dirty="0" smtClean="0"/>
          </a:p>
          <a:p>
            <a:pPr lvl="2"/>
            <a:r>
              <a:rPr lang="zh-CN" altLang="en-US" dirty="0"/>
              <a:t>如果</a:t>
            </a:r>
            <a:r>
              <a:rPr lang="zh-CN" altLang="en-US" dirty="0" smtClean="0"/>
              <a:t>多</a:t>
            </a:r>
            <a:r>
              <a:rPr lang="zh-CN" altLang="en-US" dirty="0"/>
              <a:t>值</a:t>
            </a:r>
            <a:r>
              <a:rPr lang="en-US" altLang="zh-CN" dirty="0"/>
              <a:t>category</a:t>
            </a:r>
            <a:r>
              <a:rPr lang="zh-CN" altLang="en-US" dirty="0"/>
              <a:t>特征表示的是某种序列比如用户点击行为序列</a:t>
            </a:r>
            <a:r>
              <a:rPr lang="zh-CN" altLang="en-US" dirty="0" smtClean="0"/>
              <a:t>，则：</a:t>
            </a:r>
            <a:endParaRPr lang="en-US" altLang="zh-CN" dirty="0" smtClean="0"/>
          </a:p>
          <a:p>
            <a:pPr lvl="3"/>
            <a:r>
              <a:rPr lang="zh-CN" altLang="en-US" dirty="0" smtClean="0"/>
              <a:t>可</a:t>
            </a:r>
            <a:r>
              <a:rPr lang="zh-CN" altLang="en-US" dirty="0"/>
              <a:t>以单独用类似</a:t>
            </a:r>
            <a:r>
              <a:rPr lang="en-US" altLang="zh-CN" dirty="0"/>
              <a:t>word2vec</a:t>
            </a:r>
            <a:r>
              <a:rPr lang="zh-CN" altLang="en-US" dirty="0"/>
              <a:t>的思</a:t>
            </a:r>
            <a:r>
              <a:rPr lang="zh-CN" altLang="en-US" dirty="0" smtClean="0"/>
              <a:t>路</a:t>
            </a:r>
            <a:r>
              <a:rPr lang="zh-CN" altLang="en-US" dirty="0"/>
              <a:t>非监督学习</a:t>
            </a:r>
            <a:r>
              <a:rPr lang="zh-CN" altLang="en-US" dirty="0" smtClean="0"/>
              <a:t>每</a:t>
            </a:r>
            <a:r>
              <a:rPr lang="zh-CN" altLang="en-US" dirty="0"/>
              <a:t>个</a:t>
            </a:r>
            <a:r>
              <a:rPr lang="en-US" altLang="zh-CN" dirty="0"/>
              <a:t>item</a:t>
            </a:r>
            <a:r>
              <a:rPr lang="zh-CN" altLang="en-US" dirty="0"/>
              <a:t>的</a:t>
            </a:r>
            <a:r>
              <a:rPr lang="en-US" altLang="zh-CN" dirty="0"/>
              <a:t>embedding</a:t>
            </a:r>
            <a:r>
              <a:rPr lang="zh-CN" altLang="en-US" dirty="0"/>
              <a:t>，对近期点击的</a:t>
            </a:r>
            <a:r>
              <a:rPr lang="en-US" altLang="zh-CN" dirty="0"/>
              <a:t>item</a:t>
            </a:r>
            <a:r>
              <a:rPr lang="zh-CN" altLang="en-US" dirty="0"/>
              <a:t>的</a:t>
            </a:r>
            <a:r>
              <a:rPr lang="en-US" altLang="zh-CN" dirty="0"/>
              <a:t>embedding</a:t>
            </a:r>
            <a:r>
              <a:rPr lang="zh-CN" altLang="en-US" dirty="0"/>
              <a:t>求和或者平均就是该用户的近期兴趣爱好表征</a:t>
            </a:r>
            <a:r>
              <a:rPr lang="zh-CN" altLang="en-US" dirty="0" smtClean="0"/>
              <a:t>。之</a:t>
            </a:r>
            <a:r>
              <a:rPr lang="zh-CN" altLang="en-US" dirty="0"/>
              <a:t>后可以把这</a:t>
            </a:r>
            <a:r>
              <a:rPr lang="zh-CN" altLang="en-US" dirty="0" smtClean="0"/>
              <a:t>个</a:t>
            </a:r>
            <a:r>
              <a:rPr lang="en-US" altLang="zh-CN" dirty="0" smtClean="0"/>
              <a:t>pre-trained</a:t>
            </a:r>
            <a:r>
              <a:rPr lang="zh-CN" altLang="en-US" dirty="0" smtClean="0"/>
              <a:t>的兴</a:t>
            </a:r>
            <a:r>
              <a:rPr lang="zh-CN" altLang="en-US" dirty="0"/>
              <a:t>趣爱好表征送入下游模</a:t>
            </a:r>
            <a:r>
              <a:rPr lang="zh-CN" altLang="en-US" dirty="0" smtClean="0"/>
              <a:t>型训练。</a:t>
            </a:r>
            <a:endParaRPr lang="en-US" altLang="zh-CN" dirty="0"/>
          </a:p>
          <a:p>
            <a:pPr lvl="3"/>
            <a:r>
              <a:rPr lang="zh-CN" altLang="en-US" dirty="0" smtClean="0"/>
              <a:t>也</a:t>
            </a:r>
            <a:r>
              <a:rPr lang="zh-CN" altLang="en-US" dirty="0"/>
              <a:t>可以利用复杂的神经网络结构直接对包括用户点击行为序</a:t>
            </a:r>
            <a:r>
              <a:rPr lang="zh-CN" altLang="en-US" dirty="0" smtClean="0"/>
              <a:t>列的多值</a:t>
            </a:r>
            <a:r>
              <a:rPr lang="en-US" altLang="zh-CN" dirty="0" smtClean="0"/>
              <a:t>category</a:t>
            </a:r>
            <a:r>
              <a:rPr lang="zh-CN" altLang="en-US" dirty="0" smtClean="0"/>
              <a:t>特征和其他特征拼接进行</a:t>
            </a:r>
            <a:r>
              <a:rPr lang="zh-CN" altLang="en-US" dirty="0"/>
              <a:t>监督学</a:t>
            </a:r>
            <a:r>
              <a:rPr lang="zh-CN" altLang="en-US" dirty="0" smtClean="0"/>
              <a:t>习；这样多个点击</a:t>
            </a:r>
            <a:r>
              <a:rPr lang="en-US" altLang="zh-CN" dirty="0" smtClean="0"/>
              <a:t>item</a:t>
            </a:r>
            <a:r>
              <a:rPr lang="zh-CN" altLang="en-US" dirty="0"/>
              <a:t>的</a:t>
            </a:r>
            <a:r>
              <a:rPr lang="en-US" altLang="zh-CN" dirty="0"/>
              <a:t>embedding</a:t>
            </a:r>
            <a:r>
              <a:rPr lang="zh-CN" altLang="en-US" dirty="0"/>
              <a:t>配合上</a:t>
            </a:r>
            <a:r>
              <a:rPr lang="en-US" altLang="zh-CN" dirty="0"/>
              <a:t>pooling</a:t>
            </a:r>
            <a:r>
              <a:rPr lang="zh-CN" altLang="en-US" dirty="0"/>
              <a:t>做</a:t>
            </a:r>
            <a:r>
              <a:rPr lang="en-US" altLang="zh-CN" dirty="0"/>
              <a:t>end-to-end</a:t>
            </a:r>
            <a:r>
              <a:rPr lang="zh-CN" altLang="en-US" dirty="0"/>
              <a:t>训练。</a:t>
            </a:r>
            <a:endParaRPr lang="en-US" altLang="zh-CN" dirty="0"/>
          </a:p>
          <a:p>
            <a:endParaRPr lang="en-US" dirty="0"/>
          </a:p>
        </p:txBody>
      </p:sp>
    </p:spTree>
    <p:extLst>
      <p:ext uri="{BB962C8B-B14F-4D97-AF65-F5344CB8AC3E}">
        <p14:creationId xmlns:p14="http://schemas.microsoft.com/office/powerpoint/2010/main" val="1105132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3243"/>
          </a:xfrm>
        </p:spPr>
        <p:txBody>
          <a:bodyPr/>
          <a:lstStyle/>
          <a:p>
            <a:r>
              <a:rPr lang="zh-CN" altLang="en-US" dirty="0" smtClean="0"/>
              <a:t>特征</a:t>
            </a:r>
            <a:r>
              <a:rPr lang="zh-CN" altLang="en-US" dirty="0"/>
              <a:t>缩放</a:t>
            </a:r>
            <a:r>
              <a:rPr lang="en-US" altLang="zh-CN" dirty="0" smtClean="0"/>
              <a:t>scaling</a:t>
            </a:r>
            <a:endParaRPr lang="en-US" dirty="0"/>
          </a:p>
        </p:txBody>
      </p:sp>
      <p:sp>
        <p:nvSpPr>
          <p:cNvPr id="3" name="Content Placeholder 2"/>
          <p:cNvSpPr>
            <a:spLocks noGrp="1"/>
          </p:cNvSpPr>
          <p:nvPr>
            <p:ph idx="1"/>
          </p:nvPr>
        </p:nvSpPr>
        <p:spPr>
          <a:xfrm>
            <a:off x="838200" y="1696064"/>
            <a:ext cx="10515600" cy="4970207"/>
          </a:xfrm>
        </p:spPr>
        <p:txBody>
          <a:bodyPr>
            <a:normAutofit fontScale="85000" lnSpcReduction="20000"/>
          </a:bodyPr>
          <a:lstStyle/>
          <a:p>
            <a:r>
              <a:rPr lang="zh-CN" altLang="en-US" dirty="0"/>
              <a:t>什</a:t>
            </a:r>
            <a:r>
              <a:rPr lang="zh-CN" altLang="en-US" dirty="0" smtClean="0"/>
              <a:t>么是特征缩放？</a:t>
            </a:r>
            <a:endParaRPr lang="en-US" altLang="zh-CN" dirty="0" smtClean="0"/>
          </a:p>
          <a:p>
            <a:pPr lvl="1"/>
            <a:r>
              <a:rPr lang="zh-CN" altLang="en-US" b="1" dirty="0"/>
              <a:t>特</a:t>
            </a:r>
            <a:r>
              <a:rPr lang="zh-CN" altLang="en-US" b="1" dirty="0" smtClean="0"/>
              <a:t>征缩放是用来统一数据集中的特征的值的幅度变化范围的方法</a:t>
            </a:r>
            <a:r>
              <a:rPr lang="zh-CN" altLang="en-US" dirty="0" smtClean="0"/>
              <a:t>。</a:t>
            </a:r>
            <a:endParaRPr lang="en-US" altLang="zh-CN" dirty="0" smtClean="0"/>
          </a:p>
          <a:p>
            <a:pPr lvl="1"/>
            <a:r>
              <a:rPr lang="zh-CN" altLang="en-US" b="1" dirty="0"/>
              <a:t>主</a:t>
            </a:r>
            <a:r>
              <a:rPr lang="zh-CN" altLang="en-US" b="1" dirty="0" smtClean="0"/>
              <a:t>要针对的是连续性特征，尽管数值型的</a:t>
            </a:r>
            <a:r>
              <a:rPr lang="en-US" altLang="zh-CN" b="1" dirty="0" smtClean="0"/>
              <a:t>category</a:t>
            </a:r>
            <a:r>
              <a:rPr lang="zh-CN" altLang="en-US" b="1" dirty="0" smtClean="0">
                <a:solidFill>
                  <a:srgbClr val="FF0000"/>
                </a:solidFill>
              </a:rPr>
              <a:t>有序特征</a:t>
            </a:r>
            <a:r>
              <a:rPr lang="zh-CN" altLang="en-US" b="1" dirty="0" smtClean="0"/>
              <a:t>也适用</a:t>
            </a:r>
            <a:r>
              <a:rPr lang="zh-CN" altLang="en-US" dirty="0" smtClean="0"/>
              <a:t>。</a:t>
            </a:r>
            <a:endParaRPr lang="en-US" altLang="zh-CN" dirty="0" smtClean="0"/>
          </a:p>
          <a:p>
            <a:r>
              <a:rPr lang="zh-CN" altLang="en-US" dirty="0" smtClean="0"/>
              <a:t>特征</a:t>
            </a:r>
            <a:r>
              <a:rPr lang="zh-CN" altLang="en-US" dirty="0"/>
              <a:t>缩放</a:t>
            </a:r>
            <a:r>
              <a:rPr lang="zh-CN" altLang="en-US" dirty="0" smtClean="0"/>
              <a:t>有什么作用？（假设两个特征的值有数量级的差别）</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lvl="1"/>
            <a:r>
              <a:rPr lang="zh-CN" altLang="en-US" dirty="0" smtClean="0"/>
              <a:t>左</a:t>
            </a:r>
            <a:r>
              <a:rPr lang="zh-CN" altLang="en-US" dirty="0"/>
              <a:t>上</a:t>
            </a:r>
            <a:r>
              <a:rPr lang="zh-CN" altLang="en-US" dirty="0" smtClean="0"/>
              <a:t>图是未作特征</a:t>
            </a:r>
            <a:r>
              <a:rPr lang="en-US" altLang="zh-CN" dirty="0" smtClean="0"/>
              <a:t>scaling</a:t>
            </a:r>
            <a:r>
              <a:rPr lang="zh-CN" altLang="en-US" dirty="0" smtClean="0"/>
              <a:t>的目标函数关于</a:t>
            </a:r>
            <a:r>
              <a:rPr lang="en-US" altLang="zh-CN" dirty="0" smtClean="0"/>
              <a:t>2</a:t>
            </a:r>
            <a:r>
              <a:rPr lang="zh-CN" altLang="en-US" dirty="0" smtClean="0"/>
              <a:t>个模型参数的等高线，右上图是作完特征</a:t>
            </a:r>
            <a:r>
              <a:rPr lang="en-US" altLang="zh-CN" dirty="0" smtClean="0"/>
              <a:t>scaling</a:t>
            </a:r>
            <a:r>
              <a:rPr lang="zh-CN" altLang="en-US" dirty="0" smtClean="0"/>
              <a:t>的。可以看出右上图</a:t>
            </a:r>
            <a:r>
              <a:rPr lang="zh-CN" altLang="en-US" b="1" dirty="0" smtClean="0"/>
              <a:t>最</a:t>
            </a:r>
            <a:r>
              <a:rPr lang="zh-CN" altLang="en-US" b="1" dirty="0"/>
              <a:t>优解的寻优过程明显会变得平缓，更容易正确的收敛到最优</a:t>
            </a:r>
            <a:r>
              <a:rPr lang="zh-CN" altLang="en-US" b="1" dirty="0" smtClean="0"/>
              <a:t>解。也就是说作完</a:t>
            </a:r>
            <a:r>
              <a:rPr lang="en-US" altLang="zh-CN" b="1" dirty="0" smtClean="0"/>
              <a:t>scaling</a:t>
            </a:r>
            <a:r>
              <a:rPr lang="zh-CN" altLang="en-US" b="1" dirty="0" smtClean="0"/>
              <a:t>，梯度下降不容易震荡，能更快收敛。</a:t>
            </a:r>
            <a:endParaRPr lang="en-US" altLang="zh-CN" dirty="0" smtClean="0"/>
          </a:p>
          <a:p>
            <a:pPr lvl="1"/>
            <a:r>
              <a:rPr lang="zh-CN" altLang="en-US" dirty="0"/>
              <a:t>特征缩放的</a:t>
            </a:r>
            <a:r>
              <a:rPr lang="zh-CN" altLang="en-US" b="1" dirty="0"/>
              <a:t>缺</a:t>
            </a:r>
            <a:r>
              <a:rPr lang="zh-CN" altLang="en-US" b="1" dirty="0" smtClean="0"/>
              <a:t>点</a:t>
            </a:r>
            <a:r>
              <a:rPr lang="zh-CN" altLang="en-US" dirty="0" smtClean="0"/>
              <a:t>：</a:t>
            </a:r>
            <a:endParaRPr lang="en-US" altLang="zh-CN" dirty="0" smtClean="0"/>
          </a:p>
          <a:p>
            <a:pPr lvl="2"/>
            <a:r>
              <a:rPr lang="zh-CN" altLang="en-US" b="1" dirty="0" smtClean="0"/>
              <a:t>容</a:t>
            </a:r>
            <a:r>
              <a:rPr lang="zh-CN" altLang="en-US" b="1" dirty="0"/>
              <a:t>易让特征失</a:t>
            </a:r>
            <a:r>
              <a:rPr lang="zh-CN" altLang="en-US" b="1" dirty="0" smtClean="0"/>
              <a:t>真</a:t>
            </a:r>
            <a:r>
              <a:rPr lang="zh-CN" altLang="en-US" dirty="0" smtClean="0"/>
              <a:t>；</a:t>
            </a:r>
            <a:r>
              <a:rPr lang="zh-CN" altLang="en-US" b="1" dirty="0" smtClean="0"/>
              <a:t>可</a:t>
            </a:r>
            <a:r>
              <a:rPr lang="zh-CN" altLang="en-US" b="1" dirty="0"/>
              <a:t>能丢失对训练模型一些重要的信</a:t>
            </a:r>
            <a:r>
              <a:rPr lang="zh-CN" altLang="en-US" b="1" dirty="0" smtClean="0"/>
              <a:t>息。</a:t>
            </a:r>
            <a:endParaRPr lang="en-US" altLang="zh-CN" b="1" dirty="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311" y="3027003"/>
            <a:ext cx="3724526" cy="210063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5110" y="3027002"/>
            <a:ext cx="3906755" cy="2100635"/>
          </a:xfrm>
          <a:prstGeom prst="rect">
            <a:avLst/>
          </a:prstGeom>
        </p:spPr>
      </p:pic>
    </p:spTree>
    <p:extLst>
      <p:ext uri="{BB962C8B-B14F-4D97-AF65-F5344CB8AC3E}">
        <p14:creationId xmlns:p14="http://schemas.microsoft.com/office/powerpoint/2010/main" val="20064124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25624"/>
            <a:ext cx="10515600" cy="4755057"/>
          </a:xfrm>
        </p:spPr>
        <p:txBody>
          <a:bodyPr>
            <a:normAutofit/>
          </a:bodyPr>
          <a:lstStyle/>
          <a:p>
            <a:r>
              <a:rPr lang="zh-CN" altLang="en-US" dirty="0" smtClean="0"/>
              <a:t>什</a:t>
            </a:r>
            <a:r>
              <a:rPr lang="zh-CN" altLang="en-US" dirty="0"/>
              <a:t>么时</a:t>
            </a:r>
            <a:r>
              <a:rPr lang="zh-CN" altLang="en-US" dirty="0" smtClean="0"/>
              <a:t>候做</a:t>
            </a:r>
            <a:r>
              <a:rPr lang="zh-CN" altLang="en-US" dirty="0"/>
              <a:t>特征</a:t>
            </a:r>
            <a:r>
              <a:rPr lang="en-US" altLang="zh-CN" dirty="0"/>
              <a:t>scaling</a:t>
            </a:r>
            <a:r>
              <a:rPr lang="zh-CN" altLang="en-US" dirty="0"/>
              <a:t>（</a:t>
            </a:r>
            <a:r>
              <a:rPr lang="zh-CN" altLang="en-US" b="1" dirty="0">
                <a:solidFill>
                  <a:srgbClr val="FF0000"/>
                </a:solidFill>
              </a:rPr>
              <a:t>不一定要做</a:t>
            </a:r>
            <a:r>
              <a:rPr lang="zh-CN" altLang="en-US" dirty="0"/>
              <a:t>）？</a:t>
            </a:r>
            <a:endParaRPr lang="en-US" altLang="zh-CN" dirty="0"/>
          </a:p>
          <a:p>
            <a:pPr lvl="1"/>
            <a:r>
              <a:rPr lang="zh-CN" altLang="en-US" dirty="0" smtClean="0"/>
              <a:t>通</a:t>
            </a:r>
            <a:r>
              <a:rPr lang="zh-CN" altLang="en-US" dirty="0"/>
              <a:t>用原则：简单就是美</a:t>
            </a:r>
            <a:r>
              <a:rPr lang="en-US" altLang="zh-CN" dirty="0" smtClean="0"/>
              <a:t>-------</a:t>
            </a:r>
            <a:r>
              <a:rPr lang="zh-CN" altLang="en-US" dirty="0" smtClean="0"/>
              <a:t>因为特征缩放有缺点，先</a:t>
            </a:r>
            <a:r>
              <a:rPr lang="zh-CN" altLang="en-US" dirty="0"/>
              <a:t>不要这样做，发现预测效果不好再尝试</a:t>
            </a:r>
            <a:r>
              <a:rPr lang="zh-CN" altLang="en-US" dirty="0" smtClean="0"/>
              <a:t>。</a:t>
            </a:r>
            <a:endParaRPr lang="en-US" altLang="zh-CN" dirty="0" smtClean="0"/>
          </a:p>
          <a:p>
            <a:pPr lvl="1"/>
            <a:r>
              <a:rPr lang="zh-CN" altLang="en-US" dirty="0"/>
              <a:t>如果样本的所有特征的幅度范围都具有同样的量级</a:t>
            </a:r>
            <a:r>
              <a:rPr lang="zh-CN" altLang="en-US" dirty="0" smtClean="0"/>
              <a:t>，</a:t>
            </a:r>
            <a:r>
              <a:rPr lang="zh-CN" altLang="en-US" dirty="0"/>
              <a:t>先</a:t>
            </a:r>
            <a:r>
              <a:rPr lang="zh-CN" altLang="en-US" dirty="0" smtClean="0"/>
              <a:t>不</a:t>
            </a:r>
            <a:r>
              <a:rPr lang="zh-CN" altLang="en-US" dirty="0"/>
              <a:t>做特征缩放。</a:t>
            </a:r>
            <a:endParaRPr lang="en-US" altLang="zh-CN" dirty="0"/>
          </a:p>
          <a:p>
            <a:pPr lvl="1"/>
            <a:r>
              <a:rPr lang="zh-CN" altLang="en-US" dirty="0" smtClean="0"/>
              <a:t>之</a:t>
            </a:r>
            <a:r>
              <a:rPr lang="zh-CN" altLang="en-US" dirty="0"/>
              <a:t>后是否需要做特征降维：</a:t>
            </a:r>
            <a:endParaRPr lang="en-US" altLang="zh-CN" dirty="0"/>
          </a:p>
          <a:p>
            <a:pPr lvl="2"/>
            <a:r>
              <a:rPr lang="zh-CN" altLang="en-US" dirty="0" smtClean="0"/>
              <a:t>比如对</a:t>
            </a:r>
            <a:r>
              <a:rPr lang="zh-CN" altLang="en-US" dirty="0"/>
              <a:t>于</a:t>
            </a:r>
            <a:r>
              <a:rPr lang="en-US" altLang="zh-CN" dirty="0"/>
              <a:t>PCA</a:t>
            </a:r>
            <a:r>
              <a:rPr lang="zh-CN" altLang="en-US" dirty="0"/>
              <a:t>，这里只做中心化</a:t>
            </a:r>
            <a:r>
              <a:rPr lang="en-US" altLang="zh-CN" dirty="0"/>
              <a:t>(</a:t>
            </a:r>
            <a:r>
              <a:rPr lang="zh-CN" altLang="en-US" dirty="0"/>
              <a:t>即特征值减去均值作为新的特征值，因此新特征的均值为</a:t>
            </a:r>
            <a:r>
              <a:rPr lang="en-US" altLang="zh-CN" dirty="0"/>
              <a:t>0)</a:t>
            </a:r>
            <a:r>
              <a:rPr lang="zh-CN" altLang="en-US" dirty="0"/>
              <a:t>，不做其</a:t>
            </a:r>
            <a:r>
              <a:rPr lang="zh-CN" altLang="en-US" dirty="0" smtClean="0"/>
              <a:t>他</a:t>
            </a:r>
            <a:r>
              <a:rPr lang="zh-CN" altLang="en-US" dirty="0"/>
              <a:t>特</a:t>
            </a:r>
            <a:r>
              <a:rPr lang="zh-CN" altLang="en-US" dirty="0" smtClean="0"/>
              <a:t>征缩放。</a:t>
            </a:r>
            <a:endParaRPr lang="en-US" altLang="zh-CN" dirty="0" smtClean="0"/>
          </a:p>
          <a:p>
            <a:pPr lvl="2"/>
            <a:r>
              <a:rPr lang="zh-CN" altLang="en-US" dirty="0" smtClean="0"/>
              <a:t>对</a:t>
            </a:r>
            <a:r>
              <a:rPr lang="zh-CN" altLang="en-US" dirty="0"/>
              <a:t>于</a:t>
            </a:r>
            <a:r>
              <a:rPr lang="en-US" altLang="zh-CN" dirty="0"/>
              <a:t>LDA</a:t>
            </a:r>
            <a:r>
              <a:rPr lang="zh-CN" altLang="en-US" dirty="0" smtClean="0"/>
              <a:t>，</a:t>
            </a:r>
            <a:r>
              <a:rPr lang="zh-CN" altLang="en-US" dirty="0"/>
              <a:t>即</a:t>
            </a:r>
            <a:r>
              <a:rPr lang="zh-CN" altLang="en-US" dirty="0" smtClean="0"/>
              <a:t>不</a:t>
            </a:r>
            <a:r>
              <a:rPr lang="zh-CN" altLang="en-US" dirty="0"/>
              <a:t>做中心化也不做其</a:t>
            </a:r>
            <a:r>
              <a:rPr lang="zh-CN" altLang="en-US" dirty="0" smtClean="0"/>
              <a:t>他</a:t>
            </a:r>
            <a:r>
              <a:rPr lang="zh-CN" altLang="en-US" dirty="0"/>
              <a:t>特</a:t>
            </a:r>
            <a:r>
              <a:rPr lang="zh-CN" altLang="en-US" dirty="0" smtClean="0"/>
              <a:t>征缩放。</a:t>
            </a:r>
            <a:endParaRPr lang="en-US" altLang="zh-CN" dirty="0"/>
          </a:p>
          <a:p>
            <a:pPr lvl="1"/>
            <a:r>
              <a:rPr lang="zh-CN" altLang="en-US" dirty="0" smtClean="0"/>
              <a:t>之</a:t>
            </a:r>
            <a:r>
              <a:rPr lang="zh-CN" altLang="en-US" dirty="0"/>
              <a:t>后如果选择对于数据尺寸不敏感的基于</a:t>
            </a:r>
            <a:r>
              <a:rPr lang="en-US" altLang="zh-CN" dirty="0"/>
              <a:t>tree</a:t>
            </a:r>
            <a:r>
              <a:rPr lang="zh-CN" altLang="en-US" dirty="0"/>
              <a:t>的模型</a:t>
            </a:r>
            <a:r>
              <a:rPr lang="zh-CN" altLang="en-US" dirty="0" smtClean="0"/>
              <a:t>，</a:t>
            </a:r>
            <a:r>
              <a:rPr lang="zh-CN" altLang="en-US" dirty="0"/>
              <a:t>先</a:t>
            </a:r>
            <a:r>
              <a:rPr lang="zh-CN" altLang="en-US" dirty="0" smtClean="0"/>
              <a:t>忽</a:t>
            </a:r>
            <a:r>
              <a:rPr lang="zh-CN" altLang="en-US" dirty="0"/>
              <a:t>略</a:t>
            </a:r>
            <a:r>
              <a:rPr lang="zh-CN" altLang="en-US" dirty="0" smtClean="0"/>
              <a:t>该步</a:t>
            </a:r>
            <a:r>
              <a:rPr lang="zh-CN" altLang="en-US" dirty="0"/>
              <a:t>骤</a:t>
            </a:r>
            <a:r>
              <a:rPr lang="zh-CN" altLang="en-US" dirty="0" smtClean="0"/>
              <a:t>。</a:t>
            </a:r>
            <a:endParaRPr lang="en-US" altLang="zh-CN" dirty="0" smtClean="0"/>
          </a:p>
          <a:p>
            <a:pPr lvl="1"/>
            <a:r>
              <a:rPr lang="zh-CN" altLang="en-US" dirty="0" smtClean="0"/>
              <a:t>最</a:t>
            </a:r>
            <a:r>
              <a:rPr lang="zh-CN" altLang="en-US" dirty="0"/>
              <a:t>后在对原特征或者特征降</a:t>
            </a:r>
            <a:r>
              <a:rPr lang="zh-CN" altLang="en-US" dirty="0" smtClean="0"/>
              <a:t>维后</a:t>
            </a:r>
            <a:r>
              <a:rPr lang="zh-CN" altLang="en-US" dirty="0"/>
              <a:t>得到的</a:t>
            </a:r>
            <a:r>
              <a:rPr lang="zh-CN" altLang="en-US" dirty="0" smtClean="0"/>
              <a:t>新特</a:t>
            </a:r>
            <a:r>
              <a:rPr lang="zh-CN" altLang="en-US" dirty="0"/>
              <a:t>征做特</a:t>
            </a:r>
            <a:r>
              <a:rPr lang="zh-CN" altLang="en-US" dirty="0" smtClean="0"/>
              <a:t>征</a:t>
            </a:r>
            <a:r>
              <a:rPr lang="zh-CN" altLang="en-US" dirty="0"/>
              <a:t>缩放</a:t>
            </a:r>
            <a:r>
              <a:rPr lang="zh-CN" altLang="en-US" dirty="0" smtClean="0"/>
              <a:t>。</a:t>
            </a:r>
            <a:endParaRPr lang="en-US" altLang="zh-CN" dirty="0"/>
          </a:p>
          <a:p>
            <a:endParaRPr lang="en-US" dirty="0"/>
          </a:p>
        </p:txBody>
      </p:sp>
    </p:spTree>
    <p:extLst>
      <p:ext uri="{BB962C8B-B14F-4D97-AF65-F5344CB8AC3E}">
        <p14:creationId xmlns:p14="http://schemas.microsoft.com/office/powerpoint/2010/main" val="175367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70376"/>
          </a:xfrm>
        </p:spPr>
        <p:txBody>
          <a:bodyPr/>
          <a:lstStyle/>
          <a:p>
            <a:r>
              <a:rPr lang="zh-CN" altLang="en-US" b="1" dirty="0" smtClean="0"/>
              <a:t>一个反复迭代的过程</a:t>
            </a:r>
            <a:r>
              <a:rPr lang="zh-CN" altLang="en-US" dirty="0" smtClean="0"/>
              <a:t>（针对通用</a:t>
            </a:r>
            <a:r>
              <a:rPr lang="en-US" altLang="zh-CN" dirty="0" smtClean="0"/>
              <a:t>ML</a:t>
            </a:r>
            <a:r>
              <a:rPr lang="zh-CN" altLang="en-US" dirty="0" smtClean="0"/>
              <a:t>项目）</a:t>
            </a:r>
            <a:endParaRPr lang="en-US" dirty="0"/>
          </a:p>
        </p:txBody>
      </p:sp>
      <p:sp>
        <p:nvSpPr>
          <p:cNvPr id="3" name="Content Placeholder 2"/>
          <p:cNvSpPr>
            <a:spLocks noGrp="1"/>
          </p:cNvSpPr>
          <p:nvPr>
            <p:ph idx="1"/>
          </p:nvPr>
        </p:nvSpPr>
        <p:spPr>
          <a:xfrm>
            <a:off x="838200" y="1794294"/>
            <a:ext cx="10515600" cy="4934309"/>
          </a:xfrm>
        </p:spPr>
        <p:txBody>
          <a:bodyPr>
            <a:normAutofit fontScale="92500" lnSpcReduction="20000"/>
          </a:bodyPr>
          <a:lstStyle/>
          <a:p>
            <a:r>
              <a:rPr lang="zh-CN" altLang="en-US" dirty="0" smtClean="0"/>
              <a:t>需求分析</a:t>
            </a:r>
            <a:endParaRPr lang="en-US" altLang="zh-CN" dirty="0" smtClean="0"/>
          </a:p>
          <a:p>
            <a:pPr lvl="1"/>
            <a:r>
              <a:rPr lang="zh-CN" altLang="en-US" dirty="0" smtClean="0"/>
              <a:t>与</a:t>
            </a:r>
            <a:r>
              <a:rPr lang="zh-CN" altLang="en-US" dirty="0"/>
              <a:t>业务</a:t>
            </a:r>
            <a:r>
              <a:rPr lang="en-US" altLang="zh-CN" dirty="0"/>
              <a:t>/</a:t>
            </a:r>
            <a:r>
              <a:rPr lang="zh-CN" altLang="en-US" dirty="0"/>
              <a:t>领域专家沟通并深刻理解业务数据，尽量吃透业务数据的</a:t>
            </a:r>
            <a:r>
              <a:rPr lang="zh-CN" altLang="en-US" dirty="0" smtClean="0"/>
              <a:t>显式表</a:t>
            </a:r>
            <a:r>
              <a:rPr lang="zh-CN" altLang="en-US" dirty="0"/>
              <a:t>征和可能的</a:t>
            </a:r>
            <a:r>
              <a:rPr lang="zh-CN" altLang="en-US" dirty="0" smtClean="0"/>
              <a:t>隐式表</a:t>
            </a:r>
            <a:r>
              <a:rPr lang="zh-CN" altLang="en-US" dirty="0"/>
              <a:t>征。</a:t>
            </a:r>
            <a:endParaRPr lang="en-US" altLang="zh-CN" dirty="0"/>
          </a:p>
          <a:p>
            <a:r>
              <a:rPr lang="zh-CN" altLang="en-US" dirty="0"/>
              <a:t>可行</a:t>
            </a:r>
            <a:r>
              <a:rPr lang="zh-CN" altLang="en-US" dirty="0" smtClean="0"/>
              <a:t>性分析</a:t>
            </a:r>
            <a:endParaRPr lang="en-US" altLang="zh-CN" dirty="0" smtClean="0"/>
          </a:p>
          <a:p>
            <a:pPr lvl="1"/>
            <a:r>
              <a:rPr lang="zh-CN" altLang="en-US" dirty="0" smtClean="0"/>
              <a:t>是否需要用机器学习来实现，选择框架</a:t>
            </a:r>
            <a:endParaRPr lang="en-US" altLang="zh-CN" dirty="0" smtClean="0"/>
          </a:p>
          <a:p>
            <a:r>
              <a:rPr lang="zh-CN" altLang="en-US" dirty="0" smtClean="0"/>
              <a:t>获取原始数据并整理</a:t>
            </a:r>
            <a:endParaRPr lang="en-US" altLang="zh-CN" dirty="0" smtClean="0"/>
          </a:p>
          <a:p>
            <a:pPr lvl="1"/>
            <a:r>
              <a:rPr lang="zh-CN" altLang="en-US" b="1" dirty="0" smtClean="0"/>
              <a:t>考察原始数据的覆盖率</a:t>
            </a:r>
            <a:r>
              <a:rPr lang="zh-CN" altLang="en-US" dirty="0" smtClean="0"/>
              <a:t>，并对原始数据整理：</a:t>
            </a:r>
            <a:endParaRPr lang="en-US" altLang="zh-CN" dirty="0" smtClean="0"/>
          </a:p>
          <a:p>
            <a:pPr lvl="2"/>
            <a:r>
              <a:rPr lang="zh-CN" altLang="en-US" dirty="0" smtClean="0"/>
              <a:t>把</a:t>
            </a:r>
            <a:r>
              <a:rPr lang="zh-CN" altLang="en-US" dirty="0"/>
              <a:t>多个数据源的数据合并并存放到一个</a:t>
            </a:r>
            <a:r>
              <a:rPr lang="en-US" altLang="zh-CN" dirty="0"/>
              <a:t>data store</a:t>
            </a:r>
            <a:r>
              <a:rPr lang="zh-CN" altLang="en-US" dirty="0" smtClean="0"/>
              <a:t>中；</a:t>
            </a:r>
            <a:endParaRPr lang="en-US" altLang="zh-CN" dirty="0" smtClean="0"/>
          </a:p>
          <a:p>
            <a:pPr lvl="2"/>
            <a:r>
              <a:rPr lang="zh-CN" altLang="en-US" dirty="0" smtClean="0"/>
              <a:t>采样，去重，调整样本权重；</a:t>
            </a:r>
            <a:endParaRPr lang="en-US" altLang="zh-CN" dirty="0" smtClean="0"/>
          </a:p>
          <a:p>
            <a:pPr lvl="2"/>
            <a:r>
              <a:rPr lang="zh-CN" altLang="en-US" dirty="0" smtClean="0"/>
              <a:t>过滤以及去掉不相关的记录或者特征：</a:t>
            </a:r>
            <a:endParaRPr lang="en-US" altLang="zh-CN" dirty="0" smtClean="0"/>
          </a:p>
          <a:p>
            <a:pPr lvl="3"/>
            <a:r>
              <a:rPr lang="zh-CN" altLang="en-US" dirty="0" smtClean="0"/>
              <a:t>根据业务</a:t>
            </a:r>
            <a:r>
              <a:rPr lang="zh-CN" altLang="en-US" dirty="0"/>
              <a:t>知识</a:t>
            </a:r>
            <a:r>
              <a:rPr lang="zh-CN" altLang="en-US" dirty="0" smtClean="0"/>
              <a:t>去掉没有业务含义的唯一性特征比如自增主键；</a:t>
            </a:r>
            <a:endParaRPr lang="en-US" altLang="zh-CN" dirty="0" smtClean="0"/>
          </a:p>
          <a:p>
            <a:pPr lvl="3"/>
            <a:r>
              <a:rPr lang="zh-CN" altLang="en-US" dirty="0" smtClean="0"/>
              <a:t>根据业务</a:t>
            </a:r>
            <a:r>
              <a:rPr lang="zh-CN" altLang="en-US" dirty="0"/>
              <a:t>知识</a:t>
            </a:r>
            <a:r>
              <a:rPr lang="zh-CN" altLang="en-US" dirty="0" smtClean="0"/>
              <a:t>决定是否去掉大规模高基数特征（比如用户</a:t>
            </a:r>
            <a:r>
              <a:rPr lang="en-US" altLang="zh-CN" dirty="0" smtClean="0"/>
              <a:t>ID</a:t>
            </a:r>
            <a:r>
              <a:rPr lang="zh-CN" altLang="en-US" dirty="0" smtClean="0"/>
              <a:t>是否是随机生成，是否由多个有意义的信息拼接而成，对于推荐系统，用户</a:t>
            </a:r>
            <a:r>
              <a:rPr lang="en-US" altLang="zh-CN" dirty="0" smtClean="0"/>
              <a:t>ID</a:t>
            </a:r>
            <a:r>
              <a:rPr lang="zh-CN" altLang="en-US" dirty="0" smtClean="0"/>
              <a:t>这样的大规模特征是需要保留的），</a:t>
            </a:r>
            <a:endParaRPr lang="en-US" altLang="zh-CN" dirty="0" smtClean="0"/>
          </a:p>
          <a:p>
            <a:pPr lvl="2"/>
            <a:r>
              <a:rPr lang="zh-CN" altLang="en-US" dirty="0" smtClean="0"/>
              <a:t>根据业务知识去掉冗余特征；</a:t>
            </a:r>
            <a:endParaRPr lang="en-US" altLang="zh-CN" dirty="0" smtClean="0"/>
          </a:p>
          <a:p>
            <a:pPr lvl="2"/>
            <a:r>
              <a:rPr lang="zh-CN" altLang="en-US" b="1" dirty="0" smtClean="0"/>
              <a:t>利用异</a:t>
            </a:r>
            <a:r>
              <a:rPr lang="zh-CN" altLang="en-US" b="1" dirty="0"/>
              <a:t>常检</a:t>
            </a:r>
            <a:r>
              <a:rPr lang="zh-CN" altLang="en-US" b="1" dirty="0" smtClean="0"/>
              <a:t>测任务找到并确认异常样本</a:t>
            </a:r>
            <a:r>
              <a:rPr lang="zh-CN" altLang="en-US" dirty="0" smtClean="0"/>
              <a:t>。</a:t>
            </a:r>
            <a:endParaRPr lang="en-US" altLang="zh-CN" dirty="0" smtClean="0"/>
          </a:p>
          <a:p>
            <a:pPr lvl="2"/>
            <a:r>
              <a:rPr lang="zh-CN" altLang="en-US" dirty="0" smtClean="0"/>
              <a:t>根据数据和业务特点来决定是否进行样本的</a:t>
            </a:r>
            <a:r>
              <a:rPr lang="en-US" altLang="zh-CN" dirty="0" smtClean="0"/>
              <a:t>shuffle</a:t>
            </a:r>
          </a:p>
          <a:p>
            <a:endParaRPr lang="en-US" dirty="0"/>
          </a:p>
        </p:txBody>
      </p:sp>
    </p:spTree>
    <p:extLst>
      <p:ext uri="{BB962C8B-B14F-4D97-AF65-F5344CB8AC3E}">
        <p14:creationId xmlns:p14="http://schemas.microsoft.com/office/powerpoint/2010/main" val="19718839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86694"/>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13809"/>
            <a:ext cx="10515600" cy="4571493"/>
          </a:xfrm>
        </p:spPr>
        <p:txBody>
          <a:bodyPr/>
          <a:lstStyle/>
          <a:p>
            <a:r>
              <a:rPr lang="en-US" altLang="zh-CN" dirty="0" smtClean="0"/>
              <a:t>Tips</a:t>
            </a:r>
            <a:r>
              <a:rPr lang="zh-CN" altLang="en-US" dirty="0" smtClean="0"/>
              <a:t>：</a:t>
            </a:r>
            <a:endParaRPr lang="en-US" altLang="zh-CN" dirty="0" smtClean="0"/>
          </a:p>
          <a:p>
            <a:pPr lvl="1"/>
            <a:r>
              <a:rPr lang="zh-CN" altLang="en-US" b="1" dirty="0" smtClean="0"/>
              <a:t>样本的不同</a:t>
            </a:r>
            <a:r>
              <a:rPr lang="zh-CN" altLang="en-US" b="1" dirty="0"/>
              <a:t>特</a:t>
            </a:r>
            <a:r>
              <a:rPr lang="zh-CN" altLang="en-US" b="1" dirty="0" smtClean="0"/>
              <a:t>征的值的幅度范围具</a:t>
            </a:r>
            <a:r>
              <a:rPr lang="zh-CN" altLang="en-US" b="1" dirty="0"/>
              <a:t>有不同量级时，数量级的差异将导致量级较大</a:t>
            </a:r>
            <a:r>
              <a:rPr lang="zh-CN" altLang="en-US" b="1" dirty="0" smtClean="0"/>
              <a:t>的</a:t>
            </a:r>
            <a:r>
              <a:rPr lang="zh-CN" altLang="en-US" b="1" dirty="0"/>
              <a:t>特征</a:t>
            </a:r>
            <a:r>
              <a:rPr lang="zh-CN" altLang="en-US" b="1" dirty="0" smtClean="0"/>
              <a:t>占</a:t>
            </a:r>
            <a:r>
              <a:rPr lang="zh-CN" altLang="en-US" b="1" dirty="0"/>
              <a:t>据主导地</a:t>
            </a:r>
            <a:r>
              <a:rPr lang="zh-CN" altLang="en-US" b="1" dirty="0" smtClean="0"/>
              <a:t>位</a:t>
            </a:r>
            <a:r>
              <a:rPr lang="zh-CN" altLang="en-US" dirty="0" smtClean="0"/>
              <a:t>。</a:t>
            </a:r>
            <a:endParaRPr lang="en-US" altLang="zh-CN" dirty="0" smtClean="0"/>
          </a:p>
          <a:p>
            <a:pPr lvl="1"/>
            <a:r>
              <a:rPr lang="zh-CN" altLang="en-US" dirty="0"/>
              <a:t>思</a:t>
            </a:r>
            <a:r>
              <a:rPr lang="zh-CN" altLang="en-US" dirty="0" smtClean="0"/>
              <a:t>考：</a:t>
            </a:r>
            <a:r>
              <a:rPr lang="zh-CN" altLang="en-US" b="1" dirty="0" smtClean="0"/>
              <a:t>为</a:t>
            </a:r>
            <a:r>
              <a:rPr lang="zh-CN" altLang="en-US" b="1" dirty="0"/>
              <a:t>什</a:t>
            </a:r>
            <a:r>
              <a:rPr lang="zh-CN" altLang="en-US" b="1" dirty="0" smtClean="0"/>
              <a:t>么</a:t>
            </a:r>
            <a:r>
              <a:rPr lang="zh-CN" altLang="en-US" b="1" dirty="0"/>
              <a:t>线性</a:t>
            </a:r>
            <a:r>
              <a:rPr lang="zh-CN" altLang="en-US" b="1" dirty="0" smtClean="0"/>
              <a:t>模型学习到</a:t>
            </a:r>
            <a:r>
              <a:rPr lang="zh-CN" altLang="en-US" b="1" dirty="0"/>
              <a:t>的权重值不</a:t>
            </a:r>
            <a:r>
              <a:rPr lang="zh-CN" altLang="en-US" b="1" dirty="0" smtClean="0"/>
              <a:t>能</a:t>
            </a:r>
            <a:r>
              <a:rPr lang="zh-CN" altLang="en-US" b="1" dirty="0"/>
              <a:t>抑制</a:t>
            </a:r>
            <a:r>
              <a:rPr lang="zh-CN" altLang="en-US" b="1" dirty="0" smtClean="0"/>
              <a:t>不</a:t>
            </a:r>
            <a:r>
              <a:rPr lang="zh-CN" altLang="en-US" b="1" dirty="0"/>
              <a:t>同特征的尺度？</a:t>
            </a:r>
            <a:endParaRPr lang="en-US" altLang="zh-CN" b="1" dirty="0"/>
          </a:p>
          <a:p>
            <a:pPr lvl="2"/>
            <a:r>
              <a:rPr lang="zh-CN" altLang="en-US" dirty="0"/>
              <a:t>举例</a:t>
            </a:r>
            <a:r>
              <a:rPr lang="zh-CN" altLang="en-US" dirty="0" smtClean="0"/>
              <a:t>：线性模型 </a:t>
            </a:r>
            <a:r>
              <a:rPr lang="en-US" altLang="zh-CN" dirty="0" smtClean="0"/>
              <a:t>Y </a:t>
            </a:r>
            <a:r>
              <a:rPr lang="en-US" altLang="zh-CN" dirty="0"/>
              <a:t>= WX</a:t>
            </a:r>
            <a:r>
              <a:rPr lang="zh-CN" altLang="en-US" dirty="0" smtClean="0"/>
              <a:t>，幅度范围很</a:t>
            </a:r>
            <a:r>
              <a:rPr lang="zh-CN" altLang="en-US" dirty="0"/>
              <a:t>大的特</a:t>
            </a:r>
            <a:r>
              <a:rPr lang="zh-CN" altLang="en-US" dirty="0" smtClean="0"/>
              <a:t>征学</a:t>
            </a:r>
            <a:r>
              <a:rPr lang="zh-CN" altLang="en-US" dirty="0"/>
              <a:t>习到的权重可能很小</a:t>
            </a:r>
            <a:r>
              <a:rPr lang="zh-CN" altLang="en-US" dirty="0" smtClean="0"/>
              <a:t>，如果在训练时幅度范围很大的特征的值的变化范围没有被模型全部看到</a:t>
            </a:r>
            <a:r>
              <a:rPr lang="zh-CN" altLang="en-US" dirty="0"/>
              <a:t>，但是预测</a:t>
            </a:r>
            <a:r>
              <a:rPr lang="zh-CN" altLang="en-US" dirty="0" smtClean="0"/>
              <a:t>时来一个特征变化范围之外的样本</a:t>
            </a:r>
            <a:r>
              <a:rPr lang="zh-CN" altLang="en-US" dirty="0"/>
              <a:t>，相比幅度范围小的特</a:t>
            </a:r>
            <a:r>
              <a:rPr lang="zh-CN" altLang="en-US" dirty="0" smtClean="0"/>
              <a:t>征的类似情况，它对</a:t>
            </a:r>
            <a:r>
              <a:rPr lang="zh-CN" altLang="en-US" dirty="0"/>
              <a:t>整个结果的影</a:t>
            </a:r>
            <a:r>
              <a:rPr lang="zh-CN" altLang="en-US" dirty="0" smtClean="0"/>
              <a:t>响就</a:t>
            </a:r>
            <a:r>
              <a:rPr lang="zh-CN" altLang="en-US" dirty="0"/>
              <a:t>很大</a:t>
            </a:r>
            <a:r>
              <a:rPr lang="zh-CN" altLang="en-US" dirty="0" smtClean="0"/>
              <a:t>，造</a:t>
            </a:r>
            <a:r>
              <a:rPr lang="zh-CN" altLang="en-US" dirty="0"/>
              <a:t>成结果的抖动。</a:t>
            </a:r>
            <a:r>
              <a:rPr lang="zh-CN" altLang="en-US" b="1" dirty="0"/>
              <a:t>也就是说这样的模型的稳定性比较差</a:t>
            </a:r>
            <a:r>
              <a:rPr lang="zh-CN" altLang="en-US" dirty="0" smtClean="0"/>
              <a:t>。</a:t>
            </a:r>
            <a:endParaRPr lang="en-US" altLang="zh-CN" dirty="0" smtClean="0"/>
          </a:p>
          <a:p>
            <a:pPr lvl="2"/>
            <a:r>
              <a:rPr lang="zh-CN" altLang="en-US" dirty="0"/>
              <a:t>具</a:t>
            </a:r>
            <a:r>
              <a:rPr lang="zh-CN" altLang="en-US" dirty="0" smtClean="0"/>
              <a:t>体的例子参考本页的注释。</a:t>
            </a:r>
            <a:endParaRPr lang="en-US" altLang="zh-CN" dirty="0"/>
          </a:p>
          <a:p>
            <a:endParaRPr lang="en-US" dirty="0"/>
          </a:p>
        </p:txBody>
      </p:sp>
    </p:spTree>
    <p:extLst>
      <p:ext uri="{BB962C8B-B14F-4D97-AF65-F5344CB8AC3E}">
        <p14:creationId xmlns:p14="http://schemas.microsoft.com/office/powerpoint/2010/main" val="32122172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1719"/>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48918"/>
            <a:ext cx="10515600" cy="5071922"/>
          </a:xfrm>
        </p:spPr>
        <p:txBody>
          <a:bodyPr>
            <a:normAutofit fontScale="92500" lnSpcReduction="10000"/>
          </a:bodyPr>
          <a:lstStyle/>
          <a:p>
            <a:r>
              <a:rPr lang="zh-CN" altLang="en-US" dirty="0"/>
              <a:t>特</a:t>
            </a:r>
            <a:r>
              <a:rPr lang="zh-CN" altLang="en-US" dirty="0" smtClean="0"/>
              <a:t>征</a:t>
            </a:r>
            <a:r>
              <a:rPr lang="zh-CN" altLang="en-US" dirty="0"/>
              <a:t>缩放</a:t>
            </a:r>
            <a:r>
              <a:rPr lang="zh-CN" altLang="en-US" dirty="0" smtClean="0"/>
              <a:t>的</a:t>
            </a:r>
            <a:r>
              <a:rPr lang="zh-CN" altLang="en-US" dirty="0"/>
              <a:t>常用方法：</a:t>
            </a:r>
            <a:endParaRPr lang="en-US" altLang="zh-CN" dirty="0"/>
          </a:p>
          <a:p>
            <a:pPr lvl="1"/>
            <a:r>
              <a:rPr lang="en-US" altLang="zh-CN" dirty="0"/>
              <a:t>Z-score</a:t>
            </a:r>
            <a:r>
              <a:rPr lang="zh-CN" altLang="en-US" dirty="0"/>
              <a:t>标准化：把特征变为均值为</a:t>
            </a:r>
            <a:r>
              <a:rPr lang="en-US" altLang="zh-CN" dirty="0"/>
              <a:t>0</a:t>
            </a:r>
            <a:r>
              <a:rPr lang="zh-CN" altLang="en-US" dirty="0"/>
              <a:t>，方差为</a:t>
            </a:r>
            <a:r>
              <a:rPr lang="en-US" altLang="zh-CN" dirty="0"/>
              <a:t>1</a:t>
            </a:r>
            <a:r>
              <a:rPr lang="zh-CN" altLang="en-US" dirty="0"/>
              <a:t>的新特征</a:t>
            </a:r>
            <a:endParaRPr lang="en-US" altLang="zh-CN" dirty="0"/>
          </a:p>
          <a:p>
            <a:endParaRPr lang="en-US" altLang="zh-CN" dirty="0" smtClean="0"/>
          </a:p>
          <a:p>
            <a:endParaRPr lang="en-US" altLang="zh-CN" dirty="0"/>
          </a:p>
          <a:p>
            <a:pPr lvl="1"/>
            <a:r>
              <a:rPr lang="zh-CN" altLang="en-US" dirty="0" smtClean="0"/>
              <a:t>对</a:t>
            </a:r>
            <a:r>
              <a:rPr lang="zh-CN" altLang="en-US" dirty="0"/>
              <a:t>数</a:t>
            </a:r>
            <a:r>
              <a:rPr lang="en-US" altLang="zh-CN" dirty="0"/>
              <a:t>Log</a:t>
            </a:r>
            <a:r>
              <a:rPr lang="zh-CN" altLang="en-US" dirty="0"/>
              <a:t>变</a:t>
            </a:r>
            <a:r>
              <a:rPr lang="zh-CN" altLang="en-US" dirty="0" smtClean="0"/>
              <a:t>换：相当于压缩特征值的变化范围</a:t>
            </a:r>
            <a:endParaRPr lang="en-US" altLang="zh-CN" dirty="0" smtClean="0"/>
          </a:p>
          <a:p>
            <a:pPr lvl="1"/>
            <a:r>
              <a:rPr lang="zh-CN" altLang="en-US" dirty="0" smtClean="0"/>
              <a:t>区</a:t>
            </a:r>
            <a:r>
              <a:rPr lang="zh-CN" altLang="en-US" dirty="0"/>
              <a:t>间缩放</a:t>
            </a:r>
            <a:r>
              <a:rPr lang="zh-CN" altLang="en-US" dirty="0" smtClean="0"/>
              <a:t>法（也叫归一化）：常</a:t>
            </a:r>
            <a:r>
              <a:rPr lang="zh-CN" altLang="en-US" dirty="0"/>
              <a:t>见</a:t>
            </a:r>
            <a:r>
              <a:rPr lang="zh-CN" altLang="en-US" dirty="0" smtClean="0"/>
              <a:t>的</a:t>
            </a:r>
            <a:r>
              <a:rPr lang="zh-CN" altLang="en-US" dirty="0"/>
              <a:t>办法</a:t>
            </a:r>
            <a:r>
              <a:rPr lang="zh-CN" altLang="en-US" dirty="0" smtClean="0"/>
              <a:t>利</a:t>
            </a:r>
            <a:r>
              <a:rPr lang="zh-CN" altLang="en-US" dirty="0"/>
              <a:t>用两个最值进行缩</a:t>
            </a:r>
            <a:r>
              <a:rPr lang="zh-CN" altLang="en-US" dirty="0" smtClean="0"/>
              <a:t>放为</a:t>
            </a:r>
            <a:r>
              <a:rPr lang="en-US" altLang="zh-CN" dirty="0" smtClean="0"/>
              <a:t>【0</a:t>
            </a:r>
            <a:r>
              <a:rPr lang="zh-CN" altLang="en-US" dirty="0" smtClean="0"/>
              <a:t>，</a:t>
            </a:r>
            <a:r>
              <a:rPr lang="en-US" altLang="zh-CN" dirty="0" smtClean="0"/>
              <a:t>1】</a:t>
            </a:r>
            <a:r>
              <a:rPr lang="zh-CN" altLang="en-US" dirty="0" smtClean="0"/>
              <a:t>区间，</a:t>
            </a:r>
            <a:r>
              <a:rPr lang="zh-CN" altLang="en-US" dirty="0"/>
              <a:t>公</a:t>
            </a:r>
            <a:r>
              <a:rPr lang="zh-CN" altLang="en-US" dirty="0" smtClean="0"/>
              <a:t>式为</a:t>
            </a:r>
            <a:r>
              <a:rPr lang="zh-CN" altLang="en-US" dirty="0"/>
              <a:t>：</a:t>
            </a:r>
            <a:endParaRPr lang="en-US" altLang="zh-CN" dirty="0" smtClean="0"/>
          </a:p>
          <a:p>
            <a:endParaRPr lang="en-US" dirty="0" smtClean="0"/>
          </a:p>
          <a:p>
            <a:r>
              <a:rPr lang="en-US" altLang="zh-CN" dirty="0" smtClean="0"/>
              <a:t>Tips</a:t>
            </a:r>
            <a:r>
              <a:rPr lang="zh-CN" altLang="en-US" dirty="0" smtClean="0"/>
              <a:t>：</a:t>
            </a:r>
            <a:endParaRPr lang="en-US" altLang="zh-CN" dirty="0" smtClean="0"/>
          </a:p>
          <a:p>
            <a:pPr lvl="1"/>
            <a:r>
              <a:rPr lang="zh-CN" altLang="en-US" dirty="0" smtClean="0"/>
              <a:t>如果训练数据中含有异常数据并且需要做规范化，采用对异常数据更健壮的比如</a:t>
            </a:r>
            <a:r>
              <a:rPr lang="en-US" altLang="zh-CN" dirty="0" err="1" smtClean="0"/>
              <a:t>sklearn</a:t>
            </a:r>
            <a:r>
              <a:rPr lang="zh-CN" altLang="en-US" dirty="0" smtClean="0"/>
              <a:t>中的</a:t>
            </a:r>
            <a:r>
              <a:rPr lang="en-US" b="1" dirty="0" err="1" smtClean="0"/>
              <a:t>RobustScaler</a:t>
            </a:r>
            <a:r>
              <a:rPr lang="zh-CN" altLang="en-US" dirty="0" smtClean="0"/>
              <a:t>来进行处理，它的公式是： </a:t>
            </a:r>
            <a:endParaRPr lang="en-US" altLang="zh-CN" dirty="0" smtClean="0"/>
          </a:p>
          <a:p>
            <a:pPr lvl="2"/>
            <a:r>
              <a:rPr lang="zh-CN" altLang="en-US" dirty="0" smtClean="0"/>
              <a:t>（特征值</a:t>
            </a:r>
            <a:r>
              <a:rPr lang="en-US" altLang="zh-CN" dirty="0"/>
              <a:t> </a:t>
            </a:r>
            <a:r>
              <a:rPr lang="en-US" altLang="zh-CN" dirty="0" smtClean="0"/>
              <a:t>– </a:t>
            </a:r>
            <a:r>
              <a:rPr lang="zh-CN" altLang="en-US" dirty="0" smtClean="0"/>
              <a:t>该特征的中位数）</a:t>
            </a:r>
            <a:r>
              <a:rPr lang="en-US" altLang="zh-CN" dirty="0" smtClean="0"/>
              <a:t>/</a:t>
            </a:r>
            <a:r>
              <a:rPr lang="zh-CN" altLang="en-US" dirty="0" smtClean="0"/>
              <a:t>（该特征的</a:t>
            </a:r>
            <a:r>
              <a:rPr lang="en-US" altLang="zh-CN" dirty="0" smtClean="0"/>
              <a:t>75%</a:t>
            </a:r>
            <a:r>
              <a:rPr lang="zh-CN" altLang="en-US" dirty="0" smtClean="0"/>
              <a:t>分位数 </a:t>
            </a:r>
            <a:r>
              <a:rPr lang="en-US" altLang="zh-CN" dirty="0" smtClean="0"/>
              <a:t>- </a:t>
            </a:r>
            <a:r>
              <a:rPr lang="zh-CN" altLang="en-US" dirty="0" smtClean="0"/>
              <a:t>该特征的</a:t>
            </a:r>
            <a:r>
              <a:rPr lang="en-US" altLang="zh-CN" dirty="0" smtClean="0"/>
              <a:t>25%</a:t>
            </a:r>
            <a:r>
              <a:rPr lang="zh-CN" altLang="en-US" dirty="0" smtClean="0"/>
              <a:t>分位数）</a:t>
            </a:r>
            <a:endParaRPr lang="en-US" altLang="zh-CN" dirty="0" smtClean="0"/>
          </a:p>
          <a:p>
            <a:pPr lvl="1"/>
            <a:r>
              <a:rPr lang="zh-CN" altLang="en-US" b="1" dirty="0"/>
              <a:t>一般来讲，把特征中心化对之后的训练有好处；但是把特征缩放到（</a:t>
            </a:r>
            <a:r>
              <a:rPr lang="en-US" altLang="zh-CN" b="1" dirty="0"/>
              <a:t>0</a:t>
            </a:r>
            <a:r>
              <a:rPr lang="zh-CN" altLang="en-US" b="1" dirty="0"/>
              <a:t>，</a:t>
            </a:r>
            <a:r>
              <a:rPr lang="en-US" altLang="zh-CN" b="1" dirty="0"/>
              <a:t>1</a:t>
            </a:r>
            <a:r>
              <a:rPr lang="zh-CN" altLang="en-US" b="1" dirty="0"/>
              <a:t>）区间一般不是好的方法（尤其是在深度神经网络中）</a:t>
            </a:r>
            <a:r>
              <a:rPr lang="zh-CN" altLang="en-US" dirty="0"/>
              <a:t>。</a:t>
            </a:r>
            <a:endParaRPr lang="en-US" dirty="0"/>
          </a:p>
          <a:p>
            <a:pPr lvl="1"/>
            <a:endParaRPr lang="en-US" altLang="zh-CN"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1973" y="3955579"/>
            <a:ext cx="3295179" cy="91846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2885" y="2412445"/>
            <a:ext cx="2793354" cy="779607"/>
          </a:xfrm>
          <a:prstGeom prst="rect">
            <a:avLst/>
          </a:prstGeom>
        </p:spPr>
      </p:pic>
    </p:spTree>
    <p:extLst>
      <p:ext uri="{BB962C8B-B14F-4D97-AF65-F5344CB8AC3E}">
        <p14:creationId xmlns:p14="http://schemas.microsoft.com/office/powerpoint/2010/main" val="10678232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43063"/>
            <a:ext cx="10515600" cy="4888366"/>
          </a:xfrm>
        </p:spPr>
        <p:txBody>
          <a:bodyPr>
            <a:normAutofit/>
          </a:bodyPr>
          <a:lstStyle/>
          <a:p>
            <a:r>
              <a:rPr lang="zh-CN" altLang="en-US" dirty="0" smtClean="0"/>
              <a:t>如何选择标准化方法还是归一化方法？</a:t>
            </a:r>
            <a:endParaRPr lang="en-US" altLang="zh-CN" dirty="0" smtClean="0"/>
          </a:p>
          <a:p>
            <a:pPr lvl="1"/>
            <a:r>
              <a:rPr lang="zh-CN" altLang="en-US" dirty="0"/>
              <a:t>如</a:t>
            </a:r>
            <a:r>
              <a:rPr lang="zh-CN" altLang="en-US" dirty="0" smtClean="0"/>
              <a:t>果对输出结果范围有要求，用归一化</a:t>
            </a:r>
            <a:endParaRPr lang="en-US" altLang="zh-CN" dirty="0" smtClean="0"/>
          </a:p>
          <a:p>
            <a:pPr lvl="1"/>
            <a:r>
              <a:rPr lang="zh-CN" altLang="en-US" dirty="0"/>
              <a:t>如</a:t>
            </a:r>
            <a:r>
              <a:rPr lang="zh-CN" altLang="en-US" dirty="0" smtClean="0"/>
              <a:t>果数据稳定，不存在极端的最大值最小值，用归一化</a:t>
            </a:r>
            <a:endParaRPr lang="en-US" altLang="zh-CN" dirty="0" smtClean="0"/>
          </a:p>
          <a:p>
            <a:pPr lvl="1"/>
            <a:r>
              <a:rPr lang="zh-CN" altLang="en-US" dirty="0"/>
              <a:t>如</a:t>
            </a:r>
            <a:r>
              <a:rPr lang="zh-CN" altLang="en-US" dirty="0" smtClean="0"/>
              <a:t>果数据存在异常值</a:t>
            </a:r>
            <a:r>
              <a:rPr lang="zh-CN" altLang="en-US" dirty="0"/>
              <a:t>或者</a:t>
            </a:r>
            <a:r>
              <a:rPr lang="zh-CN" altLang="en-US" dirty="0" smtClean="0"/>
              <a:t>较多噪音，用标准化（它间接通过中心化来降低异常值和噪音的影响）或基于分位数的规范化</a:t>
            </a:r>
            <a:endParaRPr lang="en-US" altLang="zh-CN" dirty="0" smtClean="0"/>
          </a:p>
          <a:p>
            <a:r>
              <a:rPr lang="zh-CN" altLang="en-US" dirty="0"/>
              <a:t>除</a:t>
            </a:r>
            <a:r>
              <a:rPr lang="zh-CN" altLang="en-US" dirty="0" smtClean="0"/>
              <a:t>了对单</a:t>
            </a:r>
            <a:r>
              <a:rPr lang="zh-CN" altLang="en-US" dirty="0"/>
              <a:t>个特征做</a:t>
            </a:r>
            <a:r>
              <a:rPr lang="zh-CN" altLang="en-US" dirty="0" smtClean="0"/>
              <a:t>的特征缩放，还有对</a:t>
            </a:r>
            <a:r>
              <a:rPr lang="zh-CN" altLang="en-US" dirty="0"/>
              <a:t>整个样本</a:t>
            </a:r>
            <a:r>
              <a:rPr lang="zh-CN" altLang="en-US" dirty="0" smtClean="0"/>
              <a:t>做的样本规范化：</a:t>
            </a:r>
            <a:endParaRPr lang="en-US" altLang="zh-CN" dirty="0"/>
          </a:p>
          <a:p>
            <a:pPr lvl="1"/>
            <a:r>
              <a:rPr lang="zh-CN" altLang="en-US" dirty="0" smtClean="0"/>
              <a:t>样本规范化</a:t>
            </a:r>
            <a:r>
              <a:rPr lang="en-US" altLang="zh-CN" dirty="0"/>
              <a:t>Normalization</a:t>
            </a:r>
            <a:r>
              <a:rPr lang="zh-CN" altLang="en-US" dirty="0" smtClean="0"/>
              <a:t>属于样本工程范畴（对应于特征工程概念）</a:t>
            </a:r>
            <a:endParaRPr lang="en-US" altLang="zh-CN" dirty="0" smtClean="0"/>
          </a:p>
          <a:p>
            <a:pPr lvl="1"/>
            <a:r>
              <a:rPr lang="zh-CN" altLang="en-US" dirty="0"/>
              <a:t>常</a:t>
            </a:r>
            <a:r>
              <a:rPr lang="zh-CN" altLang="en-US" dirty="0" smtClean="0"/>
              <a:t>用的</a:t>
            </a:r>
            <a:r>
              <a:rPr lang="en-US" altLang="zh-CN" dirty="0" smtClean="0"/>
              <a:t>sample Normalization</a:t>
            </a:r>
            <a:r>
              <a:rPr lang="zh-CN" altLang="en-US" dirty="0" smtClean="0"/>
              <a:t>方法：</a:t>
            </a:r>
            <a:endParaRPr lang="en-US" altLang="zh-CN" dirty="0" smtClean="0"/>
          </a:p>
          <a:p>
            <a:pPr lvl="2"/>
            <a:r>
              <a:rPr lang="en-US" altLang="zh-CN" dirty="0" smtClean="0"/>
              <a:t>Z-score</a:t>
            </a:r>
            <a:r>
              <a:rPr lang="zh-CN" altLang="en-US" dirty="0" smtClean="0"/>
              <a:t>标准化：常用于深度学习中的图像预处理</a:t>
            </a:r>
            <a:endParaRPr lang="en-US" altLang="zh-CN" dirty="0"/>
          </a:p>
          <a:p>
            <a:pPr lvl="2"/>
            <a:r>
              <a:rPr lang="en-US" altLang="zh-CN" dirty="0" smtClean="0"/>
              <a:t>p-</a:t>
            </a:r>
            <a:r>
              <a:rPr lang="zh-CN" altLang="en-US" dirty="0" smtClean="0"/>
              <a:t>范数正则化：主</a:t>
            </a:r>
            <a:r>
              <a:rPr lang="zh-CN" altLang="en-US" dirty="0"/>
              <a:t>要思想是对每个样本计算其</a:t>
            </a:r>
            <a:r>
              <a:rPr lang="en-US" altLang="zh-CN" dirty="0"/>
              <a:t>p-</a:t>
            </a:r>
            <a:r>
              <a:rPr lang="zh-CN" altLang="en-US" dirty="0"/>
              <a:t>范数，然后对该样本中每</a:t>
            </a:r>
            <a:r>
              <a:rPr lang="zh-CN" altLang="en-US" dirty="0" smtClean="0"/>
              <a:t>个特</a:t>
            </a:r>
            <a:r>
              <a:rPr lang="zh-CN" altLang="en-US" dirty="0"/>
              <a:t>征除以该范数</a:t>
            </a:r>
            <a:r>
              <a:rPr lang="zh-CN" altLang="en-US" dirty="0" smtClean="0"/>
              <a:t>。（常用于基于传统机器学习的文本分类。）</a:t>
            </a:r>
            <a:endParaRPr lang="en-US" altLang="zh-CN" dirty="0"/>
          </a:p>
          <a:p>
            <a:pPr lvl="3"/>
            <a:r>
              <a:rPr lang="en-US" dirty="0"/>
              <a:t>p-</a:t>
            </a:r>
            <a:r>
              <a:rPr lang="zh-CN" altLang="en-US" dirty="0"/>
              <a:t>范数的计算公式：</a:t>
            </a:r>
            <a:r>
              <a:rPr lang="en-US" altLang="zh-CN" dirty="0"/>
              <a:t>||</a:t>
            </a:r>
            <a:r>
              <a:rPr lang="en-US" dirty="0"/>
              <a:t>X||p=(|x1|^p+|x2|^p+...+|</a:t>
            </a:r>
            <a:r>
              <a:rPr lang="en-US" dirty="0" err="1"/>
              <a:t>xn</a:t>
            </a:r>
            <a:r>
              <a:rPr lang="en-US" dirty="0"/>
              <a:t>|^p)^1/p</a:t>
            </a:r>
          </a:p>
          <a:p>
            <a:endParaRPr lang="en-US" dirty="0"/>
          </a:p>
        </p:txBody>
      </p:sp>
    </p:spTree>
    <p:extLst>
      <p:ext uri="{BB962C8B-B14F-4D97-AF65-F5344CB8AC3E}">
        <p14:creationId xmlns:p14="http://schemas.microsoft.com/office/powerpoint/2010/main" val="10241589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特征工程</a:t>
            </a:r>
            <a:r>
              <a:rPr lang="zh-CN" altLang="en-US" dirty="0" smtClean="0"/>
              <a:t>之特征生成</a:t>
            </a:r>
            <a:endParaRPr lang="en-US" dirty="0"/>
          </a:p>
        </p:txBody>
      </p:sp>
      <p:sp>
        <p:nvSpPr>
          <p:cNvPr id="3" name="Content Placeholder 2"/>
          <p:cNvSpPr>
            <a:spLocks noGrp="1"/>
          </p:cNvSpPr>
          <p:nvPr>
            <p:ph idx="1"/>
          </p:nvPr>
        </p:nvSpPr>
        <p:spPr>
          <a:xfrm>
            <a:off x="838200" y="1907628"/>
            <a:ext cx="10515600" cy="4696372"/>
          </a:xfrm>
        </p:spPr>
        <p:txBody>
          <a:bodyPr>
            <a:normAutofit/>
          </a:bodyPr>
          <a:lstStyle/>
          <a:p>
            <a:r>
              <a:rPr lang="zh-CN" altLang="en-US" dirty="0" smtClean="0"/>
              <a:t>为什么要做特征生成？</a:t>
            </a:r>
            <a:endParaRPr lang="en-US" altLang="zh-CN" dirty="0" smtClean="0"/>
          </a:p>
          <a:p>
            <a:pPr lvl="1"/>
            <a:r>
              <a:rPr lang="zh-CN" altLang="en-US" b="1" dirty="0"/>
              <a:t>特征生</a:t>
            </a:r>
            <a:r>
              <a:rPr lang="zh-CN" altLang="en-US" b="1" dirty="0" smtClean="0"/>
              <a:t>成的目的是为了把人的先验知识通过特征的方式注入模型中。</a:t>
            </a:r>
            <a:endParaRPr lang="en-US" altLang="zh-CN" b="1" dirty="0" smtClean="0"/>
          </a:p>
          <a:p>
            <a:r>
              <a:rPr lang="zh-CN" altLang="en-US" dirty="0" smtClean="0"/>
              <a:t>什么时候做特征生成？</a:t>
            </a:r>
            <a:endParaRPr lang="en-US" altLang="zh-CN" dirty="0" smtClean="0"/>
          </a:p>
          <a:p>
            <a:pPr lvl="1"/>
            <a:r>
              <a:rPr lang="zh-CN" altLang="en-US" dirty="0" smtClean="0"/>
              <a:t>优</a:t>
            </a:r>
            <a:r>
              <a:rPr lang="zh-CN" altLang="en-US" dirty="0"/>
              <a:t>先使用直接观测或收集到的特征，而不</a:t>
            </a:r>
            <a:r>
              <a:rPr lang="zh-CN" altLang="en-US" dirty="0" smtClean="0"/>
              <a:t>是创造特</a:t>
            </a:r>
            <a:r>
              <a:rPr lang="zh-CN" altLang="en-US" dirty="0"/>
              <a:t>征</a:t>
            </a:r>
            <a:r>
              <a:rPr lang="zh-CN" altLang="en-US" dirty="0" smtClean="0"/>
              <a:t>。</a:t>
            </a:r>
            <a:endParaRPr lang="en-US" altLang="zh-CN" dirty="0" smtClean="0"/>
          </a:p>
          <a:p>
            <a:pPr lvl="1"/>
            <a:r>
              <a:rPr lang="zh-CN" altLang="en-US" dirty="0" smtClean="0"/>
              <a:t>如果模型性能不好，再考虑特征生成。</a:t>
            </a:r>
            <a:endParaRPr lang="en-US" altLang="zh-CN" dirty="0" smtClean="0"/>
          </a:p>
          <a:p>
            <a:r>
              <a:rPr lang="en-US" altLang="zh-CN" dirty="0" smtClean="0"/>
              <a:t>Tips</a:t>
            </a:r>
            <a:r>
              <a:rPr lang="en-US" altLang="zh-CN" dirty="0"/>
              <a:t>:</a:t>
            </a:r>
          </a:p>
          <a:p>
            <a:pPr lvl="1"/>
            <a:r>
              <a:rPr lang="zh-CN" altLang="en-US" b="1" dirty="0"/>
              <a:t>对于聚类任务，尽量少的创造特</a:t>
            </a:r>
            <a:r>
              <a:rPr lang="zh-CN" altLang="en-US" b="1" dirty="0" smtClean="0"/>
              <a:t>征</a:t>
            </a:r>
            <a:r>
              <a:rPr lang="zh-CN" altLang="en-US" dirty="0" smtClean="0"/>
              <a:t>。</a:t>
            </a:r>
            <a:endParaRPr lang="en-US" altLang="zh-CN" dirty="0" smtClean="0"/>
          </a:p>
          <a:p>
            <a:pPr lvl="2"/>
            <a:r>
              <a:rPr lang="zh-CN" altLang="en-US" dirty="0"/>
              <a:t>因</a:t>
            </a:r>
            <a:r>
              <a:rPr lang="zh-CN" altLang="en-US" dirty="0" smtClean="0"/>
              <a:t>为聚类没有明确目标，而创造的特征又是目的性的，所以二者有冲突。</a:t>
            </a:r>
            <a:endParaRPr lang="en-US" altLang="zh-CN" dirty="0" smtClean="0"/>
          </a:p>
          <a:p>
            <a:pPr lvl="1"/>
            <a:r>
              <a:rPr lang="zh-CN" altLang="en-US" b="1" dirty="0" smtClean="0"/>
              <a:t>对</a:t>
            </a:r>
            <a:r>
              <a:rPr lang="zh-CN" altLang="en-US" b="1" dirty="0"/>
              <a:t>于分类和回归任务则尽量多的创造特征</a:t>
            </a:r>
            <a:r>
              <a:rPr lang="zh-CN" altLang="en-US" dirty="0" smtClean="0"/>
              <a:t>。</a:t>
            </a:r>
            <a:endParaRPr lang="en-US" altLang="zh-CN" dirty="0" smtClean="0"/>
          </a:p>
          <a:p>
            <a:pPr lvl="2"/>
            <a:r>
              <a:rPr lang="zh-CN" altLang="en-US" dirty="0"/>
              <a:t>分</a:t>
            </a:r>
            <a:r>
              <a:rPr lang="zh-CN" altLang="en-US" dirty="0" smtClean="0"/>
              <a:t>类和回归任务的目标明确，因此可以把人工对任务的理解的</a:t>
            </a:r>
            <a:r>
              <a:rPr lang="zh-CN" altLang="en-US" dirty="0"/>
              <a:t>一</a:t>
            </a:r>
            <a:r>
              <a:rPr lang="zh-CN" altLang="en-US" dirty="0" smtClean="0"/>
              <a:t>些知识加入，有助于更好的达成这个目标。</a:t>
            </a:r>
            <a:endParaRPr lang="en-US" altLang="zh-CN" dirty="0"/>
          </a:p>
          <a:p>
            <a:endParaRPr lang="en-US" altLang="zh-CN" dirty="0" smtClean="0"/>
          </a:p>
        </p:txBody>
      </p:sp>
    </p:spTree>
    <p:extLst>
      <p:ext uri="{BB962C8B-B14F-4D97-AF65-F5344CB8AC3E}">
        <p14:creationId xmlns:p14="http://schemas.microsoft.com/office/powerpoint/2010/main" val="19794082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69144"/>
            <a:ext cx="10515600" cy="4920342"/>
          </a:xfrm>
        </p:spPr>
        <p:txBody>
          <a:bodyPr>
            <a:normAutofit fontScale="92500" lnSpcReduction="10000"/>
          </a:bodyPr>
          <a:lstStyle/>
          <a:p>
            <a:r>
              <a:rPr lang="zh-CN" altLang="en-US" dirty="0"/>
              <a:t>特征生</a:t>
            </a:r>
            <a:r>
              <a:rPr lang="zh-CN" altLang="en-US" dirty="0" smtClean="0"/>
              <a:t>成的常</a:t>
            </a:r>
            <a:r>
              <a:rPr lang="zh-CN" altLang="en-US" dirty="0"/>
              <a:t>用方法：</a:t>
            </a:r>
            <a:endParaRPr lang="en-US" altLang="zh-CN" dirty="0"/>
          </a:p>
          <a:p>
            <a:pPr lvl="1"/>
            <a:r>
              <a:rPr lang="zh-CN" altLang="en-US" dirty="0" smtClean="0"/>
              <a:t>用</a:t>
            </a:r>
            <a:r>
              <a:rPr lang="zh-CN" altLang="en-US" dirty="0"/>
              <a:t>人类可理解的方式对已有特征进行组合或修改来得到新特征。</a:t>
            </a:r>
            <a:endParaRPr lang="en-US" altLang="zh-CN" dirty="0"/>
          </a:p>
          <a:p>
            <a:pPr lvl="2"/>
            <a:r>
              <a:rPr lang="en-US" altLang="zh-CN" dirty="0"/>
              <a:t>1</a:t>
            </a:r>
            <a:r>
              <a:rPr lang="zh-CN" altLang="en-US" dirty="0"/>
              <a:t>变多</a:t>
            </a:r>
            <a:r>
              <a:rPr lang="en-US" altLang="zh-CN" dirty="0"/>
              <a:t>------</a:t>
            </a:r>
            <a:r>
              <a:rPr lang="zh-CN" altLang="en-US" dirty="0"/>
              <a:t>比如</a:t>
            </a:r>
            <a:r>
              <a:rPr lang="zh-CN" altLang="en-US" dirty="0" smtClean="0"/>
              <a:t>把基于天</a:t>
            </a:r>
            <a:r>
              <a:rPr lang="zh-CN" altLang="en-US" dirty="0"/>
              <a:t>的时</a:t>
            </a:r>
            <a:r>
              <a:rPr lang="zh-CN" altLang="en-US" dirty="0" smtClean="0"/>
              <a:t>间特征变</a:t>
            </a:r>
            <a:r>
              <a:rPr lang="zh-CN" altLang="en-US" dirty="0"/>
              <a:t>成早上，上午，下午，晚</a:t>
            </a:r>
            <a:r>
              <a:rPr lang="zh-CN" altLang="en-US" dirty="0" smtClean="0"/>
              <a:t>上这样的</a:t>
            </a:r>
            <a:r>
              <a:rPr lang="en-US" altLang="zh-CN" dirty="0" smtClean="0"/>
              <a:t>category</a:t>
            </a:r>
            <a:r>
              <a:rPr lang="zh-CN" altLang="en-US" dirty="0" smtClean="0"/>
              <a:t>特征并替换原时间特征（</a:t>
            </a:r>
            <a:r>
              <a:rPr lang="zh-CN" altLang="en-US" dirty="0"/>
              <a:t>替换原特征）</a:t>
            </a:r>
            <a:endParaRPr lang="en-US" altLang="zh-CN" dirty="0"/>
          </a:p>
          <a:p>
            <a:pPr lvl="2"/>
            <a:r>
              <a:rPr lang="zh-CN" altLang="en-US" dirty="0"/>
              <a:t>多变少</a:t>
            </a:r>
            <a:r>
              <a:rPr lang="en-US" altLang="zh-CN" dirty="0"/>
              <a:t>------</a:t>
            </a:r>
            <a:r>
              <a:rPr lang="zh-CN" altLang="en-US" dirty="0"/>
              <a:t>比如可以把国家，省，</a:t>
            </a:r>
            <a:r>
              <a:rPr lang="zh-CN" altLang="en-US" dirty="0" smtClean="0"/>
              <a:t>市</a:t>
            </a:r>
            <a:r>
              <a:rPr lang="zh-CN" altLang="en-US" dirty="0"/>
              <a:t>三个</a:t>
            </a:r>
            <a:r>
              <a:rPr lang="zh-CN" altLang="en-US" dirty="0" smtClean="0"/>
              <a:t>特征变</a:t>
            </a:r>
            <a:r>
              <a:rPr lang="zh-CN" altLang="en-US" dirty="0"/>
              <a:t>成经纬度</a:t>
            </a:r>
            <a:r>
              <a:rPr lang="en-US" altLang="zh-CN" dirty="0"/>
              <a:t>2</a:t>
            </a:r>
            <a:r>
              <a:rPr lang="zh-CN" altLang="en-US" dirty="0"/>
              <a:t>个特</a:t>
            </a:r>
            <a:r>
              <a:rPr lang="zh-CN" altLang="en-US" dirty="0" smtClean="0"/>
              <a:t>征并追加（</a:t>
            </a:r>
            <a:r>
              <a:rPr lang="zh-CN" altLang="en-US" dirty="0"/>
              <a:t>追加新特征</a:t>
            </a:r>
            <a:r>
              <a:rPr lang="zh-CN" altLang="en-US" dirty="0" smtClean="0"/>
              <a:t>）</a:t>
            </a:r>
            <a:endParaRPr lang="en-US" altLang="zh-CN" dirty="0" smtClean="0"/>
          </a:p>
          <a:p>
            <a:pPr lvl="1"/>
            <a:r>
              <a:rPr lang="zh-CN" altLang="en-US" b="1" dirty="0"/>
              <a:t>合</a:t>
            </a:r>
            <a:r>
              <a:rPr lang="zh-CN" altLang="en-US" b="1" dirty="0" smtClean="0"/>
              <a:t>并</a:t>
            </a:r>
            <a:r>
              <a:rPr lang="en-US" altLang="zh-CN" b="1" dirty="0" smtClean="0"/>
              <a:t>category</a:t>
            </a:r>
            <a:r>
              <a:rPr lang="zh-CN" altLang="en-US" b="1" dirty="0" smtClean="0"/>
              <a:t>特征的稀疏</a:t>
            </a:r>
            <a:r>
              <a:rPr lang="zh-CN" altLang="en-US" b="1" dirty="0"/>
              <a:t>类别</a:t>
            </a:r>
            <a:r>
              <a:rPr lang="zh-CN" altLang="en-US" b="1" dirty="0" smtClean="0"/>
              <a:t>：</a:t>
            </a:r>
            <a:endParaRPr lang="en-US" altLang="zh-CN" b="1" dirty="0"/>
          </a:p>
          <a:p>
            <a:pPr lvl="2"/>
            <a:r>
              <a:rPr lang="zh-CN" altLang="en-US" dirty="0"/>
              <a:t>如果某</a:t>
            </a:r>
            <a:r>
              <a:rPr lang="en-US" altLang="zh-CN" dirty="0"/>
              <a:t>category</a:t>
            </a:r>
            <a:r>
              <a:rPr lang="zh-CN" altLang="en-US" dirty="0"/>
              <a:t>特征的一些类别只有很少数量的样本，可以将这些类别统一归并成一大类“</a:t>
            </a:r>
            <a:r>
              <a:rPr lang="en-US" altLang="zh-CN" dirty="0"/>
              <a:t>Other”</a:t>
            </a:r>
            <a:r>
              <a:rPr lang="zh-CN" altLang="en-US" dirty="0"/>
              <a:t>。</a:t>
            </a:r>
            <a:endParaRPr lang="en-US" altLang="zh-CN" dirty="0"/>
          </a:p>
          <a:p>
            <a:pPr lvl="1"/>
            <a:r>
              <a:rPr lang="zh-CN" altLang="en-US" b="1" dirty="0"/>
              <a:t>时间窗口内的统计聚合特</a:t>
            </a:r>
            <a:r>
              <a:rPr lang="zh-CN" altLang="en-US" b="1" dirty="0" smtClean="0"/>
              <a:t>征：</a:t>
            </a:r>
            <a:endParaRPr lang="en-US" altLang="zh-CN" b="1" dirty="0" smtClean="0"/>
          </a:p>
          <a:p>
            <a:pPr lvl="2"/>
            <a:r>
              <a:rPr lang="zh-CN" altLang="en-US" b="1" dirty="0"/>
              <a:t>单</a:t>
            </a:r>
            <a:r>
              <a:rPr lang="zh-CN" altLang="en-US" b="1" dirty="0" smtClean="0"/>
              <a:t>个特征的统计聚合量：</a:t>
            </a:r>
            <a:endParaRPr lang="en-US" altLang="zh-CN" b="1" dirty="0" smtClean="0"/>
          </a:p>
          <a:p>
            <a:pPr lvl="3"/>
            <a:r>
              <a:rPr lang="zh-CN" altLang="en-US" dirty="0"/>
              <a:t>比如</a:t>
            </a:r>
            <a:r>
              <a:rPr lang="en-US" altLang="zh-CN" dirty="0"/>
              <a:t>count</a:t>
            </a:r>
            <a:r>
              <a:rPr lang="zh-CN" altLang="en-US" dirty="0"/>
              <a:t>，</a:t>
            </a:r>
            <a:r>
              <a:rPr lang="en-US" altLang="zh-CN" dirty="0"/>
              <a:t>min</a:t>
            </a:r>
            <a:r>
              <a:rPr lang="zh-CN" altLang="en-US" dirty="0"/>
              <a:t>，</a:t>
            </a:r>
            <a:r>
              <a:rPr lang="en-US" altLang="zh-CN" dirty="0"/>
              <a:t>max</a:t>
            </a:r>
            <a:r>
              <a:rPr lang="zh-CN" altLang="en-US" dirty="0"/>
              <a:t>，</a:t>
            </a:r>
            <a:r>
              <a:rPr lang="en-US" altLang="zh-CN" dirty="0"/>
              <a:t>sum</a:t>
            </a:r>
            <a:r>
              <a:rPr lang="zh-CN" altLang="en-US" dirty="0"/>
              <a:t>，</a:t>
            </a:r>
            <a:r>
              <a:rPr lang="en-US" altLang="zh-CN" dirty="0"/>
              <a:t>average</a:t>
            </a:r>
          </a:p>
          <a:p>
            <a:pPr lvl="2"/>
            <a:r>
              <a:rPr lang="zh-CN" altLang="en-US" b="1" dirty="0" smtClean="0"/>
              <a:t>基</a:t>
            </a:r>
            <a:r>
              <a:rPr lang="zh-CN" altLang="en-US" b="1" dirty="0"/>
              <a:t>于</a:t>
            </a:r>
            <a:r>
              <a:rPr lang="en-US" altLang="zh-CN" b="1" dirty="0"/>
              <a:t>category</a:t>
            </a:r>
            <a:r>
              <a:rPr lang="zh-CN" altLang="en-US" b="1" dirty="0"/>
              <a:t>特征的某个枚举值计算连续特征或者其他</a:t>
            </a:r>
            <a:r>
              <a:rPr lang="en-US" altLang="zh-CN" b="1" dirty="0"/>
              <a:t>category</a:t>
            </a:r>
            <a:r>
              <a:rPr lang="zh-CN" altLang="en-US" b="1" dirty="0"/>
              <a:t>特征的一些统计</a:t>
            </a:r>
            <a:r>
              <a:rPr lang="zh-CN" altLang="en-US" b="1" dirty="0" smtClean="0"/>
              <a:t>量，常见的分组统计量如下</a:t>
            </a:r>
            <a:r>
              <a:rPr lang="zh-CN" altLang="en-US" dirty="0" smtClean="0"/>
              <a:t>：</a:t>
            </a:r>
            <a:endParaRPr lang="en-US" altLang="zh-CN" dirty="0"/>
          </a:p>
          <a:p>
            <a:pPr lvl="3"/>
            <a:r>
              <a:rPr lang="zh-CN" altLang="en-US" dirty="0" smtClean="0"/>
              <a:t>分</a:t>
            </a:r>
            <a:r>
              <a:rPr lang="zh-CN" altLang="en-US" dirty="0"/>
              <a:t>组统计中位数</a:t>
            </a:r>
            <a:r>
              <a:rPr lang="zh-CN" altLang="en-US" dirty="0" smtClean="0"/>
              <a:t>：比如不</a:t>
            </a:r>
            <a:r>
              <a:rPr lang="zh-CN" altLang="en-US" dirty="0"/>
              <a:t>同公司职</a:t>
            </a:r>
            <a:r>
              <a:rPr lang="zh-CN" altLang="en-US" dirty="0" smtClean="0"/>
              <a:t>员的工</a:t>
            </a:r>
            <a:r>
              <a:rPr lang="zh-CN" altLang="en-US" dirty="0"/>
              <a:t>资的中位数。</a:t>
            </a:r>
            <a:endParaRPr lang="en-US" altLang="zh-CN" dirty="0"/>
          </a:p>
          <a:p>
            <a:pPr lvl="3"/>
            <a:r>
              <a:rPr lang="zh-CN" altLang="en-US" dirty="0"/>
              <a:t>分组统计算术平均数：比如顾客平均每次的购买金额。</a:t>
            </a:r>
          </a:p>
          <a:p>
            <a:pPr lvl="3"/>
            <a:r>
              <a:rPr lang="zh-CN" altLang="en-US" dirty="0" smtClean="0"/>
              <a:t>某段时间内的分组统计众数：比如某</a:t>
            </a:r>
            <a:r>
              <a:rPr lang="zh-CN" altLang="en-US" dirty="0"/>
              <a:t>类客</a:t>
            </a:r>
            <a:r>
              <a:rPr lang="zh-CN" altLang="en-US" dirty="0" smtClean="0"/>
              <a:t>户一周内购</a:t>
            </a:r>
            <a:r>
              <a:rPr lang="zh-CN" altLang="en-US" dirty="0"/>
              <a:t>买商品类型的众数。</a:t>
            </a:r>
            <a:endParaRPr lang="en-US" altLang="zh-CN" dirty="0"/>
          </a:p>
          <a:p>
            <a:pPr lvl="2"/>
            <a:endParaRPr lang="en-US" altLang="zh-CN" dirty="0"/>
          </a:p>
          <a:p>
            <a:pPr lvl="1"/>
            <a:endParaRPr lang="en-US" altLang="zh-CN" dirty="0"/>
          </a:p>
        </p:txBody>
      </p:sp>
    </p:spTree>
    <p:extLst>
      <p:ext uri="{BB962C8B-B14F-4D97-AF65-F5344CB8AC3E}">
        <p14:creationId xmlns:p14="http://schemas.microsoft.com/office/powerpoint/2010/main" val="23688935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4293"/>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79418"/>
            <a:ext cx="10515600" cy="5153891"/>
          </a:xfrm>
        </p:spPr>
        <p:txBody>
          <a:bodyPr>
            <a:normAutofit fontScale="92500" lnSpcReduction="10000"/>
          </a:bodyPr>
          <a:lstStyle/>
          <a:p>
            <a:pPr lvl="1"/>
            <a:r>
              <a:rPr lang="zh-CN" altLang="en-US" b="1" dirty="0"/>
              <a:t>通过特征之间的语义来进行加减乘除创造新的特征</a:t>
            </a:r>
            <a:r>
              <a:rPr lang="zh-CN" altLang="en-US" dirty="0"/>
              <a:t>。</a:t>
            </a:r>
            <a:endParaRPr lang="en-US" altLang="zh-CN" dirty="0"/>
          </a:p>
          <a:p>
            <a:pPr lvl="2"/>
            <a:r>
              <a:rPr lang="zh-CN" altLang="en-US" dirty="0"/>
              <a:t>特征相减：比如根据房屋的建造时间和购买时间的差来得到房屋购买时的年限。</a:t>
            </a:r>
            <a:endParaRPr lang="en-US" altLang="zh-CN" dirty="0"/>
          </a:p>
          <a:p>
            <a:pPr lvl="2"/>
            <a:r>
              <a:rPr lang="zh-CN" altLang="en-US" dirty="0"/>
              <a:t>特征相加：比如想要通过预售数据来预测收入，通过</a:t>
            </a:r>
            <a:r>
              <a:rPr lang="en-US" dirty="0" err="1"/>
              <a:t>sales_blue_pens</a:t>
            </a:r>
            <a:r>
              <a:rPr lang="zh-CN" altLang="en-US" dirty="0"/>
              <a:t>和</a:t>
            </a:r>
            <a:r>
              <a:rPr lang="en-US" dirty="0" err="1"/>
              <a:t>sales_black_pens</a:t>
            </a:r>
            <a:r>
              <a:rPr lang="zh-CN" altLang="en-US" dirty="0"/>
              <a:t>相加，可以得到</a:t>
            </a:r>
            <a:r>
              <a:rPr lang="en-US" dirty="0" err="1"/>
              <a:t>sales_pens</a:t>
            </a:r>
            <a:r>
              <a:rPr lang="zh-CN" altLang="en-US" dirty="0"/>
              <a:t>的总销量。</a:t>
            </a:r>
            <a:endParaRPr lang="en-US" altLang="zh-CN" dirty="0"/>
          </a:p>
          <a:p>
            <a:pPr lvl="2"/>
            <a:r>
              <a:rPr lang="zh-CN" altLang="en-US" dirty="0"/>
              <a:t>特征相乘：比如可以通过售价和成交率相乘来得到新的特征</a:t>
            </a:r>
            <a:r>
              <a:rPr lang="en-US" dirty="0"/>
              <a:t>earnings</a:t>
            </a:r>
            <a:r>
              <a:rPr lang="zh-CN" altLang="en-US" dirty="0"/>
              <a:t>。</a:t>
            </a:r>
            <a:endParaRPr lang="en-US" altLang="zh-CN" dirty="0"/>
          </a:p>
          <a:p>
            <a:pPr lvl="2"/>
            <a:r>
              <a:rPr lang="zh-CN" altLang="en-US" dirty="0"/>
              <a:t>特征相除：比如可以通过点击次数和网页曝光次数相除来得到点击率。</a:t>
            </a:r>
            <a:endParaRPr lang="en-US" dirty="0"/>
          </a:p>
          <a:p>
            <a:pPr lvl="1"/>
            <a:r>
              <a:rPr lang="zh-CN" altLang="en-US" b="1" dirty="0"/>
              <a:t>根据对业务的理解，把先验知识作为新的特征加入数据集</a:t>
            </a:r>
            <a:endParaRPr lang="en-US" altLang="zh-CN" b="1" dirty="0"/>
          </a:p>
          <a:p>
            <a:pPr lvl="2"/>
            <a:r>
              <a:rPr lang="zh-CN" altLang="en-US" dirty="0"/>
              <a:t>比如一些衣服会根据季节不同销量不同，那需要把季节特征加入进</a:t>
            </a:r>
            <a:r>
              <a:rPr lang="zh-CN" altLang="en-US" dirty="0" smtClean="0"/>
              <a:t>来。</a:t>
            </a:r>
            <a:endParaRPr lang="en-US" altLang="zh-CN" dirty="0"/>
          </a:p>
          <a:p>
            <a:pPr lvl="1"/>
            <a:r>
              <a:rPr lang="zh-CN" altLang="en-US" b="1" dirty="0"/>
              <a:t>通过机器学习算法来构造新特征。</a:t>
            </a:r>
            <a:endParaRPr lang="en-US" altLang="zh-CN" b="1" dirty="0"/>
          </a:p>
          <a:p>
            <a:pPr lvl="2"/>
            <a:r>
              <a:rPr lang="zh-CN" altLang="en-US" dirty="0"/>
              <a:t>比如聚类算法和主题模型来提取隐特征。</a:t>
            </a:r>
            <a:endParaRPr lang="en-US" altLang="zh-CN" dirty="0"/>
          </a:p>
          <a:p>
            <a:pPr lvl="2"/>
            <a:r>
              <a:rPr lang="zh-CN" altLang="en-US" dirty="0"/>
              <a:t>比如通过</a:t>
            </a:r>
            <a:r>
              <a:rPr lang="en-US" altLang="zh-CN" dirty="0"/>
              <a:t>GDBT</a:t>
            </a:r>
            <a:r>
              <a:rPr lang="zh-CN" altLang="en-US" dirty="0"/>
              <a:t>在每棵树的输出的叶子节点的索引来构造新特征。</a:t>
            </a:r>
            <a:endParaRPr lang="en-US" altLang="zh-CN" dirty="0"/>
          </a:p>
          <a:p>
            <a:pPr lvl="1"/>
            <a:r>
              <a:rPr lang="zh-CN" altLang="en-US" b="1" dirty="0"/>
              <a:t>考虑交叉特征</a:t>
            </a:r>
            <a:r>
              <a:rPr lang="zh-CN" altLang="en-US" dirty="0"/>
              <a:t>，尤其是在推荐系统和广告点击预测中经常使用。</a:t>
            </a:r>
            <a:endParaRPr lang="en-US" altLang="zh-CN" dirty="0"/>
          </a:p>
          <a:p>
            <a:pPr lvl="2"/>
            <a:r>
              <a:rPr lang="en-US" altLang="zh-CN" dirty="0" err="1"/>
              <a:t>Sklearn</a:t>
            </a:r>
            <a:r>
              <a:rPr lang="zh-CN" altLang="en-US" dirty="0"/>
              <a:t>中提供</a:t>
            </a:r>
            <a:r>
              <a:rPr lang="en-US" dirty="0" err="1"/>
              <a:t>PolynomialFeatures</a:t>
            </a:r>
            <a:r>
              <a:rPr lang="en-US" altLang="zh-CN" dirty="0"/>
              <a:t>()</a:t>
            </a:r>
            <a:r>
              <a:rPr lang="zh-CN" altLang="en-US" dirty="0"/>
              <a:t>来建立包括交叉特征的多项式特征。</a:t>
            </a:r>
            <a:endParaRPr lang="en-US" altLang="zh-CN" dirty="0"/>
          </a:p>
          <a:p>
            <a:pPr lvl="2"/>
            <a:r>
              <a:rPr lang="zh-CN" altLang="en-US" dirty="0"/>
              <a:t>有些</a:t>
            </a:r>
            <a:r>
              <a:rPr lang="en-US" altLang="zh-CN" dirty="0"/>
              <a:t>DL</a:t>
            </a:r>
            <a:r>
              <a:rPr lang="zh-CN" altLang="en-US" dirty="0"/>
              <a:t>的模型可以用来自动生成交叉特征比如</a:t>
            </a:r>
            <a:r>
              <a:rPr lang="en-US" dirty="0"/>
              <a:t>Deep &amp; Cross network(DCN)</a:t>
            </a:r>
            <a:r>
              <a:rPr lang="zh-CN" altLang="en-US" dirty="0"/>
              <a:t>。</a:t>
            </a:r>
            <a:endParaRPr lang="en-US" dirty="0"/>
          </a:p>
          <a:p>
            <a:pPr lvl="1"/>
            <a:r>
              <a:rPr lang="zh-CN" altLang="en-US" dirty="0"/>
              <a:t>可以尝试使用能自动生成特征的工具比如</a:t>
            </a:r>
            <a:r>
              <a:rPr lang="en-US" altLang="zh-CN" dirty="0" err="1"/>
              <a:t>featuretools</a:t>
            </a:r>
            <a:r>
              <a:rPr lang="zh-CN" altLang="en-US" dirty="0"/>
              <a:t>。</a:t>
            </a:r>
            <a:endParaRPr lang="en-US" altLang="zh-CN" dirty="0"/>
          </a:p>
          <a:p>
            <a:pPr lvl="2"/>
            <a:r>
              <a:rPr lang="zh-CN" altLang="en-US" b="1" dirty="0"/>
              <a:t>自动生成特征的工具的问题是会导致“特征爆炸”</a:t>
            </a:r>
            <a:r>
              <a:rPr lang="zh-CN" altLang="en-US" dirty="0"/>
              <a:t>。</a:t>
            </a:r>
            <a:endParaRPr lang="en-US" altLang="zh-CN" dirty="0"/>
          </a:p>
          <a:p>
            <a:pPr lvl="3"/>
            <a:endParaRPr lang="en-US" altLang="zh-CN" dirty="0" smtClean="0"/>
          </a:p>
          <a:p>
            <a:pPr lvl="3"/>
            <a:endParaRPr lang="zh-CN" altLang="en-US" b="1" dirty="0"/>
          </a:p>
          <a:p>
            <a:pPr lvl="3"/>
            <a:endParaRPr lang="en-US" dirty="0"/>
          </a:p>
        </p:txBody>
      </p:sp>
    </p:spTree>
    <p:extLst>
      <p:ext uri="{BB962C8B-B14F-4D97-AF65-F5344CB8AC3E}">
        <p14:creationId xmlns:p14="http://schemas.microsoft.com/office/powerpoint/2010/main" val="20935475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97172"/>
          </a:xfrm>
        </p:spPr>
        <p:txBody>
          <a:bodyPr/>
          <a:lstStyle/>
          <a:p>
            <a:r>
              <a:rPr lang="zh-CN" altLang="en-US" dirty="0"/>
              <a:t>特征工程之特</a:t>
            </a:r>
            <a:r>
              <a:rPr lang="zh-CN" altLang="en-US" dirty="0" smtClean="0"/>
              <a:t>征选择</a:t>
            </a:r>
            <a:endParaRPr lang="en-US" dirty="0"/>
          </a:p>
        </p:txBody>
      </p:sp>
      <p:sp>
        <p:nvSpPr>
          <p:cNvPr id="3" name="Content Placeholder 2"/>
          <p:cNvSpPr>
            <a:spLocks noGrp="1"/>
          </p:cNvSpPr>
          <p:nvPr>
            <p:ph idx="1"/>
          </p:nvPr>
        </p:nvSpPr>
        <p:spPr>
          <a:xfrm>
            <a:off x="838200" y="1895302"/>
            <a:ext cx="10051473" cy="4771505"/>
          </a:xfrm>
        </p:spPr>
        <p:txBody>
          <a:bodyPr>
            <a:normAutofit/>
          </a:bodyPr>
          <a:lstStyle/>
          <a:p>
            <a:r>
              <a:rPr lang="zh-CN" altLang="en-US" dirty="0" smtClean="0"/>
              <a:t>特征选择</a:t>
            </a:r>
            <a:r>
              <a:rPr lang="en-US" dirty="0"/>
              <a:t>feature </a:t>
            </a:r>
            <a:r>
              <a:rPr lang="en-US" dirty="0" smtClean="0"/>
              <a:t>selection</a:t>
            </a:r>
            <a:r>
              <a:rPr lang="zh-CN" altLang="en-US" dirty="0" smtClean="0"/>
              <a:t>：</a:t>
            </a:r>
            <a:endParaRPr lang="en-US" altLang="zh-CN" dirty="0" smtClean="0"/>
          </a:p>
          <a:p>
            <a:pPr lvl="1"/>
            <a:r>
              <a:rPr lang="zh-CN" altLang="en-US" dirty="0" smtClean="0"/>
              <a:t>即从</a:t>
            </a:r>
            <a:r>
              <a:rPr lang="zh-CN" altLang="en-US" dirty="0"/>
              <a:t>给定的特征集合中选</a:t>
            </a:r>
            <a:r>
              <a:rPr lang="zh-CN" altLang="en-US" dirty="0" smtClean="0"/>
              <a:t>出</a:t>
            </a:r>
            <a:r>
              <a:rPr lang="zh-CN" altLang="en-US" dirty="0"/>
              <a:t>可</a:t>
            </a:r>
            <a:r>
              <a:rPr lang="zh-CN" altLang="en-US" dirty="0" smtClean="0"/>
              <a:t>能的重要特</a:t>
            </a:r>
            <a:r>
              <a:rPr lang="zh-CN" altLang="en-US" dirty="0"/>
              <a:t>征子集的过</a:t>
            </a:r>
            <a:r>
              <a:rPr lang="zh-CN" altLang="en-US" dirty="0" smtClean="0"/>
              <a:t>程。</a:t>
            </a:r>
            <a:endParaRPr lang="en-US" altLang="zh-CN" dirty="0" smtClean="0"/>
          </a:p>
          <a:p>
            <a:r>
              <a:rPr lang="zh-CN" altLang="en-US" dirty="0" smtClean="0"/>
              <a:t>为什么进</a:t>
            </a:r>
            <a:r>
              <a:rPr lang="zh-CN" altLang="en-US" dirty="0"/>
              <a:t>行特征选</a:t>
            </a:r>
            <a:r>
              <a:rPr lang="zh-CN" altLang="en-US" dirty="0" smtClean="0"/>
              <a:t>择？</a:t>
            </a:r>
            <a:endParaRPr lang="zh-CN" altLang="en-US" dirty="0"/>
          </a:p>
          <a:p>
            <a:pPr lvl="1"/>
            <a:r>
              <a:rPr lang="zh-CN" altLang="en-US" dirty="0" smtClean="0"/>
              <a:t>首先，在</a:t>
            </a:r>
            <a:r>
              <a:rPr lang="zh-CN" altLang="en-US" dirty="0"/>
              <a:t>现实任务中经常会遇到</a:t>
            </a:r>
            <a:r>
              <a:rPr lang="zh-CN" altLang="en-US" dirty="0" smtClean="0"/>
              <a:t>维度灾</a:t>
            </a:r>
            <a:r>
              <a:rPr lang="zh-CN" altLang="en-US" dirty="0"/>
              <a:t>难问题</a:t>
            </a:r>
            <a:r>
              <a:rPr lang="zh-CN" altLang="en-US" dirty="0" smtClean="0"/>
              <a:t>，这往往是由于</a:t>
            </a:r>
            <a:r>
              <a:rPr lang="zh-CN" altLang="en-US" dirty="0"/>
              <a:t>特征</a:t>
            </a:r>
            <a:r>
              <a:rPr lang="zh-CN" altLang="en-US" dirty="0" smtClean="0"/>
              <a:t>过多或者对高基数的</a:t>
            </a:r>
            <a:r>
              <a:rPr lang="en-US" altLang="zh-CN" dirty="0" smtClean="0"/>
              <a:t>category</a:t>
            </a:r>
            <a:r>
              <a:rPr lang="zh-CN" altLang="en-US" dirty="0" smtClean="0"/>
              <a:t>特征作了</a:t>
            </a:r>
            <a:r>
              <a:rPr lang="en-US" altLang="zh-CN" dirty="0" err="1" smtClean="0"/>
              <a:t>Onehot</a:t>
            </a:r>
            <a:r>
              <a:rPr lang="zh-CN" altLang="en-US" dirty="0" smtClean="0"/>
              <a:t>向量造</a:t>
            </a:r>
            <a:r>
              <a:rPr lang="zh-CN" altLang="en-US" dirty="0"/>
              <a:t>成的。如果能从中选择出重要的特征，使得后续学习过程仅仅需要在一部分特征</a:t>
            </a:r>
            <a:r>
              <a:rPr lang="zh-CN" altLang="en-US" dirty="0" smtClean="0"/>
              <a:t>上进行，</a:t>
            </a:r>
            <a:r>
              <a:rPr lang="zh-CN" altLang="en-US" dirty="0"/>
              <a:t>那</a:t>
            </a:r>
            <a:r>
              <a:rPr lang="zh-CN" altLang="en-US" dirty="0" smtClean="0"/>
              <a:t>么</a:t>
            </a:r>
            <a:r>
              <a:rPr lang="zh-CN" altLang="en-US" dirty="0"/>
              <a:t>维度</a:t>
            </a:r>
            <a:r>
              <a:rPr lang="zh-CN" altLang="en-US" dirty="0" smtClean="0"/>
              <a:t>灾</a:t>
            </a:r>
            <a:r>
              <a:rPr lang="zh-CN" altLang="en-US" dirty="0"/>
              <a:t>难问题会大大减轻。</a:t>
            </a:r>
          </a:p>
          <a:p>
            <a:pPr lvl="2"/>
            <a:r>
              <a:rPr lang="zh-CN" altLang="en-US" dirty="0" smtClean="0"/>
              <a:t>从</a:t>
            </a:r>
            <a:r>
              <a:rPr lang="zh-CN" altLang="en-US" dirty="0"/>
              <a:t>这个</a:t>
            </a:r>
            <a:r>
              <a:rPr lang="zh-CN" altLang="en-US" dirty="0" smtClean="0"/>
              <a:t>意义上</a:t>
            </a:r>
            <a:r>
              <a:rPr lang="zh-CN" altLang="en-US" dirty="0"/>
              <a:t>讲，</a:t>
            </a:r>
            <a:r>
              <a:rPr lang="zh-CN" altLang="en-US" b="1" dirty="0"/>
              <a:t>特征选择</a:t>
            </a:r>
            <a:r>
              <a:rPr lang="zh-CN" altLang="en-US" b="1" dirty="0" smtClean="0"/>
              <a:t>与特征降维有</a:t>
            </a:r>
            <a:r>
              <a:rPr lang="zh-CN" altLang="en-US" b="1" dirty="0"/>
              <a:t>相似的动机。事实上它们</a:t>
            </a:r>
            <a:r>
              <a:rPr lang="zh-CN" altLang="en-US" b="1" dirty="0" smtClean="0"/>
              <a:t>是</a:t>
            </a:r>
            <a:r>
              <a:rPr lang="zh-CN" altLang="en-US" b="1" dirty="0"/>
              <a:t>传</a:t>
            </a:r>
            <a:r>
              <a:rPr lang="zh-CN" altLang="en-US" b="1" dirty="0" smtClean="0"/>
              <a:t>统机器学习处</a:t>
            </a:r>
            <a:r>
              <a:rPr lang="zh-CN" altLang="en-US" b="1" dirty="0"/>
              <a:t>理高维数据的两大主流技术</a:t>
            </a:r>
            <a:r>
              <a:rPr lang="zh-CN" altLang="en-US" dirty="0" smtClean="0"/>
              <a:t>。</a:t>
            </a:r>
            <a:endParaRPr lang="en-US" altLang="zh-CN" dirty="0" smtClean="0"/>
          </a:p>
          <a:p>
            <a:pPr lvl="2"/>
            <a:r>
              <a:rPr lang="zh-CN" altLang="en-US" dirty="0" smtClean="0"/>
              <a:t>深度学习中则常使用</a:t>
            </a:r>
            <a:r>
              <a:rPr lang="en-US" altLang="zh-CN" dirty="0" smtClean="0"/>
              <a:t>embedding</a:t>
            </a:r>
            <a:r>
              <a:rPr lang="zh-CN" altLang="en-US" dirty="0" smtClean="0"/>
              <a:t>来处理</a:t>
            </a:r>
            <a:r>
              <a:rPr lang="zh-CN" altLang="en-US" dirty="0"/>
              <a:t>高基</a:t>
            </a:r>
            <a:r>
              <a:rPr lang="zh-CN" altLang="en-US" dirty="0" smtClean="0"/>
              <a:t>数</a:t>
            </a:r>
            <a:r>
              <a:rPr lang="en-US" altLang="zh-CN" dirty="0" smtClean="0"/>
              <a:t>category</a:t>
            </a:r>
            <a:r>
              <a:rPr lang="zh-CN" altLang="en-US" dirty="0" smtClean="0"/>
              <a:t>特征。</a:t>
            </a:r>
            <a:endParaRPr lang="zh-CN" altLang="en-US" dirty="0"/>
          </a:p>
          <a:p>
            <a:pPr lvl="1"/>
            <a:r>
              <a:rPr lang="zh-CN" altLang="en-US" dirty="0" smtClean="0"/>
              <a:t>其次，</a:t>
            </a:r>
            <a:r>
              <a:rPr lang="zh-CN" altLang="en-US" b="1" dirty="0" smtClean="0"/>
              <a:t>去</a:t>
            </a:r>
            <a:r>
              <a:rPr lang="zh-CN" altLang="en-US" b="1" dirty="0"/>
              <a:t>除不相关特征往往会降低学习任务的难度</a:t>
            </a:r>
            <a:r>
              <a:rPr lang="zh-CN" altLang="en-US" dirty="0"/>
              <a:t>。</a:t>
            </a:r>
            <a:endParaRPr lang="en-US" dirty="0"/>
          </a:p>
          <a:p>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32839098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25624"/>
            <a:ext cx="10515600" cy="4691553"/>
          </a:xfrm>
        </p:spPr>
        <p:txBody>
          <a:bodyPr>
            <a:normAutofit/>
          </a:bodyPr>
          <a:lstStyle/>
          <a:p>
            <a:r>
              <a:rPr lang="zh-CN" altLang="en-US" dirty="0"/>
              <a:t>是否一定要做特征选择？</a:t>
            </a:r>
            <a:endParaRPr lang="en-US" altLang="zh-CN" dirty="0"/>
          </a:p>
          <a:p>
            <a:pPr lvl="1"/>
            <a:r>
              <a:rPr lang="zh-CN" altLang="en-US" b="1" dirty="0"/>
              <a:t>特征选择可能会降低模型的预测能力</a:t>
            </a:r>
            <a:r>
              <a:rPr lang="zh-CN" altLang="en-US" dirty="0" smtClean="0"/>
              <a:t>。</a:t>
            </a:r>
            <a:endParaRPr lang="en-US" altLang="zh-CN" dirty="0" smtClean="0"/>
          </a:p>
          <a:p>
            <a:pPr lvl="2"/>
            <a:r>
              <a:rPr lang="zh-CN" altLang="en-US" dirty="0" smtClean="0"/>
              <a:t>因</a:t>
            </a:r>
            <a:r>
              <a:rPr lang="zh-CN" altLang="en-US" dirty="0"/>
              <a:t>为被剔除的特征中可能包含了有效的信息，抛弃了这部分信</a:t>
            </a:r>
            <a:r>
              <a:rPr lang="zh-CN" altLang="en-US" dirty="0" smtClean="0"/>
              <a:t>息可能会</a:t>
            </a:r>
            <a:r>
              <a:rPr lang="zh-CN" altLang="en-US" dirty="0"/>
              <a:t>一定程度上降低预测准确率。</a:t>
            </a:r>
          </a:p>
          <a:p>
            <a:pPr lvl="1"/>
            <a:r>
              <a:rPr lang="zh-CN" altLang="en-US" dirty="0" smtClean="0"/>
              <a:t>这</a:t>
            </a:r>
            <a:r>
              <a:rPr lang="zh-CN" altLang="en-US" dirty="0"/>
              <a:t>是计算复杂度和预测能力之间的折衷：</a:t>
            </a:r>
          </a:p>
          <a:p>
            <a:pPr lvl="2"/>
            <a:r>
              <a:rPr lang="zh-CN" altLang="en-US" dirty="0"/>
              <a:t>如果保留尽可能多的特征，则模型的预测能</a:t>
            </a:r>
            <a:r>
              <a:rPr lang="zh-CN" altLang="en-US" dirty="0" smtClean="0"/>
              <a:t>力可能会提</a:t>
            </a:r>
            <a:r>
              <a:rPr lang="zh-CN" altLang="en-US" dirty="0"/>
              <a:t>升，但是计算复杂度会上升。</a:t>
            </a:r>
          </a:p>
          <a:p>
            <a:pPr lvl="2"/>
            <a:r>
              <a:rPr lang="zh-CN" altLang="en-US" dirty="0"/>
              <a:t>如果剔除尽可能多的特征，则模型的预测能</a:t>
            </a:r>
            <a:r>
              <a:rPr lang="zh-CN" altLang="en-US" dirty="0" smtClean="0"/>
              <a:t>力</a:t>
            </a:r>
            <a:r>
              <a:rPr lang="zh-CN" altLang="en-US" dirty="0"/>
              <a:t>可</a:t>
            </a:r>
            <a:r>
              <a:rPr lang="zh-CN" altLang="en-US" dirty="0" smtClean="0"/>
              <a:t>能会下</a:t>
            </a:r>
            <a:r>
              <a:rPr lang="zh-CN" altLang="en-US" dirty="0"/>
              <a:t>降，但是计算复杂度会下降</a:t>
            </a:r>
            <a:r>
              <a:rPr lang="zh-CN" altLang="en-US" dirty="0" smtClean="0"/>
              <a:t>。</a:t>
            </a:r>
            <a:endParaRPr lang="en-US" altLang="zh-CN" dirty="0" smtClean="0"/>
          </a:p>
          <a:p>
            <a:r>
              <a:rPr lang="zh-CN" altLang="en-US" dirty="0"/>
              <a:t>如</a:t>
            </a:r>
            <a:r>
              <a:rPr lang="zh-CN" altLang="en-US" dirty="0" smtClean="0"/>
              <a:t>何进行特征选择？</a:t>
            </a:r>
            <a:endParaRPr lang="en-US" altLang="zh-CN" dirty="0" smtClean="0"/>
          </a:p>
          <a:p>
            <a:pPr lvl="1"/>
            <a:r>
              <a:rPr lang="zh-CN" altLang="en-US" dirty="0" smtClean="0"/>
              <a:t>简单就是美</a:t>
            </a:r>
            <a:r>
              <a:rPr lang="en-US" altLang="zh-CN" dirty="0" smtClean="0"/>
              <a:t>-------</a:t>
            </a:r>
            <a:r>
              <a:rPr lang="zh-CN" altLang="en-US" dirty="0" smtClean="0"/>
              <a:t>先不要做特征选择，看看之后的模型效果。</a:t>
            </a:r>
            <a:endParaRPr lang="en-US" altLang="zh-CN" dirty="0" smtClean="0"/>
          </a:p>
          <a:p>
            <a:pPr lvl="1"/>
            <a:r>
              <a:rPr lang="zh-CN" altLang="en-US" dirty="0" smtClean="0"/>
              <a:t>如果特征维度不大，先跳过该步骤。</a:t>
            </a:r>
            <a:endParaRPr lang="en-US" altLang="zh-CN" dirty="0"/>
          </a:p>
          <a:p>
            <a:pPr lvl="1"/>
            <a:r>
              <a:rPr lang="zh-CN" altLang="en-US" dirty="0"/>
              <a:t>首先和业务领域专家沟通，向他们咨询哪些特征重要，哪些不重要；</a:t>
            </a:r>
            <a:endParaRPr lang="en-US" altLang="zh-CN" dirty="0"/>
          </a:p>
          <a:p>
            <a:pPr lvl="1"/>
            <a:r>
              <a:rPr lang="zh-CN" altLang="en-US" dirty="0"/>
              <a:t>然</a:t>
            </a:r>
            <a:r>
              <a:rPr lang="zh-CN" altLang="en-US" dirty="0" smtClean="0"/>
              <a:t>后再用</a:t>
            </a:r>
            <a:r>
              <a:rPr lang="zh-CN" altLang="en-US" dirty="0"/>
              <a:t>统</a:t>
            </a:r>
            <a:r>
              <a:rPr lang="zh-CN" altLang="en-US" dirty="0" smtClean="0"/>
              <a:t>计方法或</a:t>
            </a:r>
            <a:r>
              <a:rPr lang="zh-CN" altLang="en-US" dirty="0"/>
              <a:t>者机器学习的方法来选择特征。</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19297715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三种常见的特征选择方法</a:t>
            </a:r>
            <a:endParaRPr lang="en-US" dirty="0"/>
          </a:p>
        </p:txBody>
      </p:sp>
      <p:sp>
        <p:nvSpPr>
          <p:cNvPr id="3" name="Content Placeholder 2"/>
          <p:cNvSpPr>
            <a:spLocks noGrp="1"/>
          </p:cNvSpPr>
          <p:nvPr>
            <p:ph idx="1"/>
          </p:nvPr>
        </p:nvSpPr>
        <p:spPr>
          <a:xfrm>
            <a:off x="838200" y="1825625"/>
            <a:ext cx="10515600" cy="4591800"/>
          </a:xfrm>
        </p:spPr>
        <p:txBody>
          <a:bodyPr/>
          <a:lstStyle/>
          <a:p>
            <a:r>
              <a:rPr lang="en-US" altLang="zh-CN" dirty="0"/>
              <a:t>Filter method</a:t>
            </a:r>
            <a:r>
              <a:rPr lang="zh-CN" altLang="en-US" dirty="0"/>
              <a:t>：</a:t>
            </a:r>
            <a:endParaRPr lang="en-US" altLang="zh-CN" dirty="0"/>
          </a:p>
          <a:p>
            <a:pPr lvl="1"/>
            <a:r>
              <a:rPr lang="zh-CN" altLang="en-US" dirty="0"/>
              <a:t>按照发散性或者相关性对各个特征进行评分，设定阈</a:t>
            </a:r>
            <a:r>
              <a:rPr lang="zh-CN" altLang="en-US" dirty="0" smtClean="0"/>
              <a:t>值来选</a:t>
            </a:r>
            <a:r>
              <a:rPr lang="zh-CN" altLang="en-US" dirty="0"/>
              <a:t>择特</a:t>
            </a:r>
            <a:r>
              <a:rPr lang="zh-CN" altLang="en-US" dirty="0" smtClean="0"/>
              <a:t>征。</a:t>
            </a:r>
            <a:endParaRPr lang="en-US" altLang="zh-CN" dirty="0"/>
          </a:p>
          <a:p>
            <a:pPr lvl="2"/>
            <a:r>
              <a:rPr lang="zh-CN" altLang="en-US" dirty="0"/>
              <a:t>计算特征本身的统计信息</a:t>
            </a:r>
            <a:r>
              <a:rPr lang="zh-CN" altLang="en-US" dirty="0" smtClean="0"/>
              <a:t>：</a:t>
            </a:r>
            <a:endParaRPr lang="en-US" altLang="zh-CN" dirty="0" smtClean="0"/>
          </a:p>
          <a:p>
            <a:pPr lvl="3"/>
            <a:r>
              <a:rPr lang="zh-CN" altLang="en-US" dirty="0" smtClean="0"/>
              <a:t>方</a:t>
            </a:r>
            <a:r>
              <a:rPr lang="zh-CN" altLang="en-US" dirty="0"/>
              <a:t>差选择</a:t>
            </a:r>
            <a:r>
              <a:rPr lang="zh-CN" altLang="en-US" dirty="0" smtClean="0"/>
              <a:t>法：</a:t>
            </a:r>
            <a:endParaRPr lang="en-US" altLang="zh-CN" dirty="0" smtClean="0"/>
          </a:p>
          <a:p>
            <a:pPr lvl="4"/>
            <a:r>
              <a:rPr lang="zh-CN" altLang="en-US" dirty="0" smtClean="0"/>
              <a:t>它只适合连续特征。</a:t>
            </a:r>
            <a:endParaRPr lang="en-US" altLang="zh-CN" dirty="0"/>
          </a:p>
          <a:p>
            <a:pPr lvl="2"/>
            <a:r>
              <a:rPr lang="zh-CN" altLang="en-US" dirty="0"/>
              <a:t>计</a:t>
            </a:r>
            <a:r>
              <a:rPr lang="zh-CN" altLang="en-US" dirty="0" smtClean="0"/>
              <a:t>算单个特</a:t>
            </a:r>
            <a:r>
              <a:rPr lang="zh-CN" altLang="en-US" dirty="0"/>
              <a:t>征</a:t>
            </a:r>
            <a:r>
              <a:rPr lang="zh-CN" altLang="en-US" dirty="0" smtClean="0"/>
              <a:t>与</a:t>
            </a:r>
            <a:r>
              <a:rPr lang="zh-CN" altLang="en-US" dirty="0"/>
              <a:t>目标</a:t>
            </a:r>
            <a:r>
              <a:rPr lang="zh-CN" altLang="en-US" dirty="0" smtClean="0"/>
              <a:t>变</a:t>
            </a:r>
            <a:r>
              <a:rPr lang="zh-CN" altLang="en-US" dirty="0"/>
              <a:t>量之间</a:t>
            </a:r>
            <a:r>
              <a:rPr lang="zh-CN" altLang="en-US" dirty="0" smtClean="0"/>
              <a:t>的相关性：</a:t>
            </a:r>
            <a:endParaRPr lang="en-US" altLang="zh-CN" dirty="0" smtClean="0"/>
          </a:p>
          <a:p>
            <a:pPr lvl="3"/>
            <a:r>
              <a:rPr lang="en-US" dirty="0"/>
              <a:t>Pearson</a:t>
            </a:r>
            <a:r>
              <a:rPr lang="zh-CN" altLang="en-US" dirty="0" smtClean="0"/>
              <a:t>相</a:t>
            </a:r>
            <a:r>
              <a:rPr lang="zh-CN" altLang="en-US" dirty="0"/>
              <a:t>关系数</a:t>
            </a:r>
            <a:r>
              <a:rPr lang="zh-CN" altLang="en-US" dirty="0" smtClean="0"/>
              <a:t>法：</a:t>
            </a:r>
            <a:endParaRPr lang="en-US" altLang="zh-CN" dirty="0" smtClean="0"/>
          </a:p>
          <a:p>
            <a:pPr lvl="4"/>
            <a:r>
              <a:rPr lang="zh-CN" altLang="en-US" dirty="0" smtClean="0"/>
              <a:t>它的输</a:t>
            </a:r>
            <a:r>
              <a:rPr lang="zh-CN" altLang="en-US" dirty="0"/>
              <a:t>出范围为</a:t>
            </a:r>
            <a:r>
              <a:rPr lang="en-US" altLang="zh-CN" dirty="0"/>
              <a:t>-1</a:t>
            </a:r>
            <a:r>
              <a:rPr lang="zh-CN" altLang="en-US" dirty="0"/>
              <a:t>到</a:t>
            </a:r>
            <a:r>
              <a:rPr lang="en-US" altLang="zh-CN" dirty="0"/>
              <a:t>+1, 0</a:t>
            </a:r>
            <a:r>
              <a:rPr lang="zh-CN" altLang="en-US" dirty="0"/>
              <a:t>代表无相关性，负值为负相关，正值为正相</a:t>
            </a:r>
            <a:r>
              <a:rPr lang="zh-CN" altLang="en-US" dirty="0" smtClean="0"/>
              <a:t>关。</a:t>
            </a:r>
            <a:endParaRPr lang="en-US" altLang="zh-CN" dirty="0" smtClean="0"/>
          </a:p>
          <a:p>
            <a:pPr lvl="4"/>
            <a:r>
              <a:rPr lang="zh-CN" altLang="en-US" b="1" dirty="0" smtClean="0"/>
              <a:t>它的局限是特征和目标变量都需要是连续的，并且是线性关系。</a:t>
            </a:r>
            <a:endParaRPr lang="en-US" altLang="zh-CN" b="1" dirty="0" smtClean="0"/>
          </a:p>
          <a:p>
            <a:pPr lvl="3"/>
            <a:r>
              <a:rPr lang="zh-CN" altLang="en-US" dirty="0" smtClean="0"/>
              <a:t>卡</a:t>
            </a:r>
            <a:r>
              <a:rPr lang="zh-CN" altLang="en-US" dirty="0"/>
              <a:t>方检验</a:t>
            </a:r>
            <a:r>
              <a:rPr lang="zh-CN" altLang="en-US" dirty="0" smtClean="0"/>
              <a:t>法：</a:t>
            </a:r>
            <a:endParaRPr lang="en-US" altLang="zh-CN" dirty="0" smtClean="0"/>
          </a:p>
          <a:p>
            <a:pPr lvl="4"/>
            <a:r>
              <a:rPr lang="zh-CN" altLang="en-US" dirty="0" smtClean="0"/>
              <a:t>它要求特征和目标变量都是</a:t>
            </a:r>
            <a:r>
              <a:rPr lang="en-US" altLang="zh-CN" dirty="0" smtClean="0"/>
              <a:t>category</a:t>
            </a:r>
            <a:r>
              <a:rPr lang="zh-CN" altLang="en-US" dirty="0" smtClean="0"/>
              <a:t>的。</a:t>
            </a:r>
            <a:endParaRPr lang="en-US" altLang="zh-CN" dirty="0" smtClean="0"/>
          </a:p>
          <a:p>
            <a:pPr lvl="3"/>
            <a:r>
              <a:rPr lang="zh-CN" altLang="en-US" dirty="0" smtClean="0"/>
              <a:t>互</a:t>
            </a:r>
            <a:r>
              <a:rPr lang="zh-CN" altLang="en-US" dirty="0"/>
              <a:t>信息</a:t>
            </a:r>
            <a:r>
              <a:rPr lang="zh-CN" altLang="en-US" dirty="0" smtClean="0"/>
              <a:t>法：</a:t>
            </a:r>
            <a:endParaRPr lang="en-US" altLang="zh-CN" dirty="0" smtClean="0"/>
          </a:p>
          <a:p>
            <a:pPr lvl="4"/>
            <a:r>
              <a:rPr lang="zh-CN" altLang="en-US" dirty="0" smtClean="0"/>
              <a:t>它也是适合特征和目标变量都是</a:t>
            </a:r>
            <a:r>
              <a:rPr lang="en-US" altLang="zh-CN" dirty="0" smtClean="0"/>
              <a:t>category</a:t>
            </a:r>
            <a:r>
              <a:rPr lang="zh-CN" altLang="en-US" dirty="0" smtClean="0"/>
              <a:t>的。</a:t>
            </a:r>
            <a:endParaRPr lang="en-US" altLang="zh-CN" dirty="0" smtClean="0"/>
          </a:p>
          <a:p>
            <a:pPr lvl="4"/>
            <a:endParaRPr lang="en-US" altLang="zh-CN" dirty="0"/>
          </a:p>
          <a:p>
            <a:endParaRPr lang="en-US" dirty="0"/>
          </a:p>
        </p:txBody>
      </p:sp>
    </p:spTree>
    <p:extLst>
      <p:ext uri="{BB962C8B-B14F-4D97-AF65-F5344CB8AC3E}">
        <p14:creationId xmlns:p14="http://schemas.microsoft.com/office/powerpoint/2010/main" val="8384414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25"/>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95795"/>
            <a:ext cx="10515600" cy="5039301"/>
          </a:xfrm>
        </p:spPr>
        <p:txBody>
          <a:bodyPr>
            <a:normAutofit fontScale="85000" lnSpcReduction="20000"/>
          </a:bodyPr>
          <a:lstStyle/>
          <a:p>
            <a:r>
              <a:rPr lang="en-US" altLang="zh-CN" dirty="0" smtClean="0"/>
              <a:t>Wrapper </a:t>
            </a:r>
            <a:r>
              <a:rPr lang="en-US" altLang="zh-CN" dirty="0"/>
              <a:t>method</a:t>
            </a:r>
            <a:r>
              <a:rPr lang="zh-CN" altLang="en-US" dirty="0"/>
              <a:t>：</a:t>
            </a:r>
            <a:endParaRPr lang="en-US" altLang="zh-CN" dirty="0"/>
          </a:p>
          <a:p>
            <a:pPr lvl="1"/>
            <a:r>
              <a:rPr lang="zh-CN" altLang="en-US" dirty="0"/>
              <a:t>利用机器学</a:t>
            </a:r>
            <a:r>
              <a:rPr lang="zh-CN" altLang="en-US" dirty="0" smtClean="0"/>
              <a:t>习</a:t>
            </a:r>
            <a:r>
              <a:rPr lang="zh-CN" altLang="en-US" dirty="0"/>
              <a:t>模型</a:t>
            </a:r>
            <a:r>
              <a:rPr lang="zh-CN" altLang="en-US" dirty="0" smtClean="0"/>
              <a:t>来</a:t>
            </a:r>
            <a:r>
              <a:rPr lang="zh-CN" altLang="en-US" dirty="0"/>
              <a:t>进行多轮训练</a:t>
            </a:r>
            <a:r>
              <a:rPr lang="zh-CN" altLang="en-US" dirty="0" smtClean="0"/>
              <a:t>，</a:t>
            </a:r>
            <a:r>
              <a:rPr lang="zh-CN" altLang="en-US" dirty="0"/>
              <a:t>选</a:t>
            </a:r>
            <a:r>
              <a:rPr lang="zh-CN" altLang="en-US" dirty="0" smtClean="0"/>
              <a:t>出最优特征子集。</a:t>
            </a:r>
            <a:endParaRPr lang="en-US" altLang="zh-CN" dirty="0" smtClean="0"/>
          </a:p>
          <a:p>
            <a:pPr lvl="2"/>
            <a:r>
              <a:rPr lang="zh-CN" altLang="en-US" dirty="0" smtClean="0"/>
              <a:t>比</a:t>
            </a:r>
            <a:r>
              <a:rPr lang="zh-CN" altLang="en-US" dirty="0"/>
              <a:t>如使用递归式特征消除算法</a:t>
            </a:r>
            <a:r>
              <a:rPr lang="en-US" altLang="zh-CN" dirty="0" smtClean="0"/>
              <a:t>RFE</a:t>
            </a:r>
            <a:r>
              <a:rPr lang="zh-CN" altLang="en-US" dirty="0" smtClean="0"/>
              <a:t>，</a:t>
            </a:r>
            <a:r>
              <a:rPr lang="zh-CN" altLang="en-US" dirty="0"/>
              <a:t> </a:t>
            </a:r>
            <a:r>
              <a:rPr lang="zh-CN" altLang="en-US" dirty="0" smtClean="0"/>
              <a:t>它使</a:t>
            </a:r>
            <a:r>
              <a:rPr lang="zh-CN" altLang="en-US" dirty="0"/>
              <a:t>用一个机器学习模型来进行多轮训练，每轮训练后，消除若</a:t>
            </a:r>
            <a:r>
              <a:rPr lang="zh-CN" altLang="en-US" dirty="0" smtClean="0"/>
              <a:t>干不</a:t>
            </a:r>
            <a:r>
              <a:rPr lang="zh-CN" altLang="en-US" dirty="0"/>
              <a:t>重要</a:t>
            </a:r>
            <a:r>
              <a:rPr lang="zh-CN" altLang="en-US" dirty="0" smtClean="0"/>
              <a:t>的</a:t>
            </a:r>
            <a:r>
              <a:rPr lang="zh-CN" altLang="en-US" dirty="0"/>
              <a:t>特征，再基于新的特征集进行下一轮训</a:t>
            </a:r>
            <a:r>
              <a:rPr lang="zh-CN" altLang="en-US" dirty="0" smtClean="0"/>
              <a:t>练。评价标准就是特征的重要性，迭代停止条件就是达到最终选择的特征的数量。</a:t>
            </a:r>
            <a:endParaRPr lang="en-US" altLang="zh-CN" dirty="0" smtClean="0"/>
          </a:p>
          <a:p>
            <a:pPr lvl="3"/>
            <a:r>
              <a:rPr lang="en-US" altLang="zh-CN" dirty="0" err="1" smtClean="0"/>
              <a:t>Sklearn</a:t>
            </a:r>
            <a:r>
              <a:rPr lang="zh-CN" altLang="en-US" dirty="0" smtClean="0"/>
              <a:t>的</a:t>
            </a:r>
            <a:r>
              <a:rPr lang="en-US" altLang="zh-CN" dirty="0" smtClean="0"/>
              <a:t>RFE() API</a:t>
            </a:r>
            <a:r>
              <a:rPr lang="zh-CN" altLang="en-US" dirty="0" smtClean="0"/>
              <a:t>对于最终选择</a:t>
            </a:r>
            <a:r>
              <a:rPr lang="en-US" altLang="zh-CN" dirty="0" smtClean="0"/>
              <a:t>feature</a:t>
            </a:r>
            <a:r>
              <a:rPr lang="zh-CN" altLang="en-US" dirty="0" smtClean="0"/>
              <a:t>的数量以及每次迭代消除几个</a:t>
            </a:r>
            <a:r>
              <a:rPr lang="en-US" altLang="zh-CN" dirty="0" smtClean="0"/>
              <a:t>feature</a:t>
            </a:r>
            <a:r>
              <a:rPr lang="zh-CN" altLang="en-US" dirty="0" smtClean="0"/>
              <a:t>都可以设置。</a:t>
            </a:r>
            <a:endParaRPr lang="en-US" altLang="zh-CN" dirty="0" smtClean="0"/>
          </a:p>
          <a:p>
            <a:pPr lvl="2"/>
            <a:r>
              <a:rPr lang="zh-CN" altLang="en-US" dirty="0" smtClean="0"/>
              <a:t>比如</a:t>
            </a:r>
            <a:r>
              <a:rPr lang="en-US" altLang="zh-CN" dirty="0" smtClean="0"/>
              <a:t>LVM(Las </a:t>
            </a:r>
            <a:r>
              <a:rPr lang="en-US" altLang="zh-CN" dirty="0"/>
              <a:t>Vegas </a:t>
            </a:r>
            <a:r>
              <a:rPr lang="en-US" altLang="zh-CN" dirty="0" smtClean="0"/>
              <a:t>Wrapper)</a:t>
            </a:r>
            <a:r>
              <a:rPr lang="zh-CN" altLang="en-US" dirty="0"/>
              <a:t>算</a:t>
            </a:r>
            <a:r>
              <a:rPr lang="zh-CN" altLang="en-US" dirty="0" smtClean="0"/>
              <a:t>法，它使</a:t>
            </a:r>
            <a:r>
              <a:rPr lang="zh-CN" altLang="en-US" dirty="0"/>
              <a:t>用随机策略来进行子集搜索，并以最</a:t>
            </a:r>
            <a:r>
              <a:rPr lang="zh-CN" altLang="en-US" dirty="0" smtClean="0"/>
              <a:t>终</a:t>
            </a:r>
            <a:r>
              <a:rPr lang="zh-CN" altLang="en-US" dirty="0"/>
              <a:t>学习</a:t>
            </a:r>
            <a:r>
              <a:rPr lang="zh-CN" altLang="en-US" dirty="0" smtClean="0"/>
              <a:t>器</a:t>
            </a:r>
            <a:r>
              <a:rPr lang="zh-CN" altLang="en-US" dirty="0"/>
              <a:t>的误差作为特征子集的评价标准</a:t>
            </a:r>
            <a:r>
              <a:rPr lang="zh-CN" altLang="en-US" dirty="0" smtClean="0"/>
              <a:t>。</a:t>
            </a:r>
            <a:endParaRPr lang="en-US" altLang="zh-CN" dirty="0" smtClean="0"/>
          </a:p>
          <a:p>
            <a:pPr lvl="3"/>
            <a:r>
              <a:rPr lang="zh-CN" altLang="en-US" dirty="0"/>
              <a:t>初始</a:t>
            </a:r>
            <a:r>
              <a:rPr lang="zh-CN" altLang="en-US" dirty="0" smtClean="0"/>
              <a:t>化时用全量特征作为最优特征子集，然后开始迭代，</a:t>
            </a:r>
            <a:r>
              <a:rPr lang="zh-CN" altLang="en-US" dirty="0"/>
              <a:t>停止条件为迭代次数</a:t>
            </a:r>
            <a:r>
              <a:rPr lang="zh-CN" altLang="en-US" dirty="0" smtClean="0"/>
              <a:t>。每次迭代随机选择一部分特征子集来训练模型并评估模型的误差，误差变小或误差相等但是特征数量更少则更新最优特征子集。</a:t>
            </a:r>
            <a:endParaRPr lang="en-US" altLang="zh-CN" dirty="0" smtClean="0"/>
          </a:p>
          <a:p>
            <a:pPr lvl="2"/>
            <a:r>
              <a:rPr lang="zh-CN" altLang="en-US" b="1" dirty="0" smtClean="0"/>
              <a:t>这里用来做特征选择的机器学习模型和之后专门用来训练的机器学习模型是同一种</a:t>
            </a:r>
            <a:r>
              <a:rPr lang="zh-CN" altLang="en-US" dirty="0" smtClean="0"/>
              <a:t>。</a:t>
            </a:r>
            <a:endParaRPr lang="en-US" altLang="zh-CN" dirty="0"/>
          </a:p>
          <a:p>
            <a:r>
              <a:rPr lang="en-US" altLang="zh-CN" dirty="0"/>
              <a:t>Embedded method:</a:t>
            </a:r>
          </a:p>
          <a:p>
            <a:pPr lvl="1"/>
            <a:r>
              <a:rPr lang="zh-CN" altLang="en-US" dirty="0"/>
              <a:t>先使用</a:t>
            </a:r>
            <a:r>
              <a:rPr lang="zh-CN" altLang="en-US" dirty="0" smtClean="0"/>
              <a:t>某个机</a:t>
            </a:r>
            <a:r>
              <a:rPr lang="zh-CN" altLang="en-US" dirty="0"/>
              <a:t>器学</a:t>
            </a:r>
            <a:r>
              <a:rPr lang="zh-CN" altLang="en-US" dirty="0" smtClean="0"/>
              <a:t>习模</a:t>
            </a:r>
            <a:r>
              <a:rPr lang="zh-CN" altLang="en-US" dirty="0"/>
              <a:t>型进行训练</a:t>
            </a:r>
            <a:r>
              <a:rPr lang="zh-CN" altLang="en-US" dirty="0" smtClean="0"/>
              <a:t>，根据训练完得到的特征的重要性或权重来选择特征。</a:t>
            </a:r>
            <a:endParaRPr lang="en-US" altLang="zh-CN" dirty="0" smtClean="0"/>
          </a:p>
          <a:p>
            <a:pPr lvl="2"/>
            <a:r>
              <a:rPr lang="zh-CN" altLang="en-US" dirty="0" smtClean="0"/>
              <a:t>基</a:t>
            </a:r>
            <a:r>
              <a:rPr lang="zh-CN" altLang="en-US" dirty="0"/>
              <a:t>于</a:t>
            </a:r>
            <a:r>
              <a:rPr lang="en-US" altLang="zh-CN" dirty="0"/>
              <a:t>L1</a:t>
            </a:r>
            <a:r>
              <a:rPr lang="zh-CN" altLang="en-US" dirty="0"/>
              <a:t>正则（惩罚项）的特征选</a:t>
            </a:r>
            <a:r>
              <a:rPr lang="zh-CN" altLang="en-US" dirty="0" smtClean="0"/>
              <a:t>择</a:t>
            </a:r>
            <a:endParaRPr lang="en-US" altLang="zh-CN" dirty="0"/>
          </a:p>
          <a:p>
            <a:pPr lvl="3"/>
            <a:r>
              <a:rPr lang="zh-CN" altLang="en-US" dirty="0" smtClean="0"/>
              <a:t>因为</a:t>
            </a:r>
            <a:r>
              <a:rPr lang="en-US" altLang="zh-CN" dirty="0" smtClean="0"/>
              <a:t>L1</a:t>
            </a:r>
            <a:r>
              <a:rPr lang="zh-CN" altLang="en-US" dirty="0" smtClean="0"/>
              <a:t>正则倾向于把权重变为</a:t>
            </a:r>
            <a:r>
              <a:rPr lang="en-US" altLang="zh-CN" dirty="0" smtClean="0"/>
              <a:t>0.</a:t>
            </a:r>
          </a:p>
          <a:p>
            <a:pPr lvl="2"/>
            <a:r>
              <a:rPr lang="zh-CN" altLang="en-US" dirty="0" smtClean="0"/>
              <a:t>基于</a:t>
            </a:r>
            <a:r>
              <a:rPr lang="en-US" altLang="zh-CN" dirty="0" smtClean="0"/>
              <a:t>tree</a:t>
            </a:r>
            <a:r>
              <a:rPr lang="zh-CN" altLang="en-US" dirty="0" smtClean="0"/>
              <a:t>算法的特征选择</a:t>
            </a:r>
            <a:endParaRPr lang="en-US" altLang="zh-CN" dirty="0" smtClean="0"/>
          </a:p>
          <a:p>
            <a:pPr lvl="1"/>
            <a:r>
              <a:rPr lang="zh-CN" altLang="en-US" b="1" dirty="0" smtClean="0"/>
              <a:t>这里用来做特征选择的机器学习模型和之后专门用来做训练的机器学习模型可以是不同的。</a:t>
            </a:r>
            <a:endParaRPr lang="en-US" altLang="zh-CN" b="1" dirty="0"/>
          </a:p>
          <a:p>
            <a:pPr lvl="1"/>
            <a:r>
              <a:rPr lang="en-US" altLang="zh-CN" dirty="0" smtClean="0"/>
              <a:t>Tips</a:t>
            </a:r>
            <a:r>
              <a:rPr lang="zh-CN" altLang="en-US" dirty="0" smtClean="0"/>
              <a:t>：利</a:t>
            </a:r>
            <a:r>
              <a:rPr lang="zh-CN" altLang="en-US" dirty="0"/>
              <a:t>用</a:t>
            </a:r>
            <a:r>
              <a:rPr lang="en-US" altLang="zh-CN" dirty="0" err="1"/>
              <a:t>sklearn</a:t>
            </a:r>
            <a:r>
              <a:rPr lang="zh-CN" altLang="en-US" dirty="0"/>
              <a:t>的</a:t>
            </a:r>
            <a:r>
              <a:rPr lang="en-US" dirty="0" err="1"/>
              <a:t>SelectFromModel</a:t>
            </a:r>
            <a:r>
              <a:rPr lang="en-US" b="1" dirty="0"/>
              <a:t> </a:t>
            </a:r>
            <a:r>
              <a:rPr lang="zh-CN" altLang="en-US" dirty="0"/>
              <a:t>的方法</a:t>
            </a:r>
            <a:r>
              <a:rPr lang="zh-CN" altLang="en-US" dirty="0" smtClean="0"/>
              <a:t>时</a:t>
            </a:r>
            <a:r>
              <a:rPr lang="zh-CN" altLang="en-US" dirty="0"/>
              <a:t>尽</a:t>
            </a:r>
            <a:r>
              <a:rPr lang="zh-CN" altLang="en-US" dirty="0" smtClean="0"/>
              <a:t>量用</a:t>
            </a:r>
            <a:r>
              <a:rPr lang="en-US" altLang="zh-CN" dirty="0" smtClean="0"/>
              <a:t>threshold</a:t>
            </a:r>
            <a:r>
              <a:rPr lang="zh-CN" altLang="en-US" dirty="0" smtClean="0"/>
              <a:t>的默认值。</a:t>
            </a:r>
            <a:endParaRPr lang="en-US" altLang="zh-CN" dirty="0" smtClean="0"/>
          </a:p>
          <a:p>
            <a:pPr lvl="1"/>
            <a:endParaRPr lang="en-US" altLang="zh-CN" dirty="0" smtClean="0"/>
          </a:p>
          <a:p>
            <a:endParaRPr lang="en-US" dirty="0"/>
          </a:p>
        </p:txBody>
      </p:sp>
    </p:spTree>
    <p:extLst>
      <p:ext uri="{BB962C8B-B14F-4D97-AF65-F5344CB8AC3E}">
        <p14:creationId xmlns:p14="http://schemas.microsoft.com/office/powerpoint/2010/main" val="2638246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24000"/>
            <a:ext cx="10515600" cy="5333999"/>
          </a:xfrm>
        </p:spPr>
        <p:txBody>
          <a:bodyPr>
            <a:normAutofit fontScale="92500" lnSpcReduction="10000"/>
          </a:bodyPr>
          <a:lstStyle/>
          <a:p>
            <a:r>
              <a:rPr lang="zh-CN" altLang="en-US" dirty="0"/>
              <a:t>数据探索（利用可视化和统计分析来查</a:t>
            </a:r>
            <a:r>
              <a:rPr lang="zh-CN" altLang="en-US" dirty="0" smtClean="0"/>
              <a:t>看）</a:t>
            </a:r>
            <a:endParaRPr lang="en-US" altLang="zh-CN" dirty="0" smtClean="0"/>
          </a:p>
          <a:p>
            <a:pPr lvl="1"/>
            <a:r>
              <a:rPr lang="zh-CN" altLang="en-US" dirty="0" smtClean="0"/>
              <a:t>类</a:t>
            </a:r>
            <a:r>
              <a:rPr lang="zh-CN" altLang="en-US" dirty="0"/>
              <a:t>别样本是否不均</a:t>
            </a:r>
            <a:r>
              <a:rPr lang="zh-CN" altLang="en-US" dirty="0" smtClean="0"/>
              <a:t>衡</a:t>
            </a:r>
            <a:endParaRPr lang="en-US" altLang="zh-CN" dirty="0" smtClean="0"/>
          </a:p>
          <a:p>
            <a:pPr lvl="1"/>
            <a:r>
              <a:rPr lang="zh-CN" altLang="en-US" dirty="0" smtClean="0"/>
              <a:t>特</a:t>
            </a:r>
            <a:r>
              <a:rPr lang="zh-CN" altLang="en-US" dirty="0"/>
              <a:t>征的分布情</a:t>
            </a:r>
            <a:r>
              <a:rPr lang="zh-CN" altLang="en-US" dirty="0" smtClean="0"/>
              <a:t>况</a:t>
            </a:r>
            <a:endParaRPr lang="en-US" altLang="zh-CN" dirty="0" smtClean="0"/>
          </a:p>
          <a:p>
            <a:pPr lvl="1"/>
            <a:r>
              <a:rPr lang="zh-CN" altLang="en-US" dirty="0" smtClean="0"/>
              <a:t>是</a:t>
            </a:r>
            <a:r>
              <a:rPr lang="zh-CN" altLang="en-US" dirty="0"/>
              <a:t>否有离群</a:t>
            </a:r>
            <a:r>
              <a:rPr lang="zh-CN" altLang="en-US" dirty="0" smtClean="0"/>
              <a:t>点</a:t>
            </a:r>
            <a:endParaRPr lang="en-US" altLang="zh-CN" dirty="0" smtClean="0"/>
          </a:p>
          <a:p>
            <a:pPr lvl="1"/>
            <a:r>
              <a:rPr lang="zh-CN" altLang="en-US" dirty="0" smtClean="0"/>
              <a:t>特</a:t>
            </a:r>
            <a:r>
              <a:rPr lang="zh-CN" altLang="en-US" dirty="0"/>
              <a:t>征之间的相关</a:t>
            </a:r>
            <a:r>
              <a:rPr lang="zh-CN" altLang="en-US" dirty="0" smtClean="0"/>
              <a:t>度</a:t>
            </a:r>
            <a:r>
              <a:rPr lang="zh-CN" altLang="en-US" dirty="0"/>
              <a:t>以及</a:t>
            </a:r>
            <a:r>
              <a:rPr lang="zh-CN" altLang="en-US" dirty="0" smtClean="0"/>
              <a:t>特征与目标变量的相关度</a:t>
            </a:r>
            <a:endParaRPr lang="en-US" altLang="zh-CN" dirty="0" smtClean="0"/>
          </a:p>
          <a:p>
            <a:r>
              <a:rPr lang="zh-CN" altLang="en-US" dirty="0" smtClean="0"/>
              <a:t>数</a:t>
            </a:r>
            <a:r>
              <a:rPr lang="zh-CN" altLang="en-US" dirty="0"/>
              <a:t>据预处</a:t>
            </a:r>
            <a:r>
              <a:rPr lang="zh-CN" altLang="en-US" dirty="0" smtClean="0"/>
              <a:t>理</a:t>
            </a:r>
            <a:endParaRPr lang="en-US" altLang="zh-CN" dirty="0" smtClean="0"/>
          </a:p>
          <a:p>
            <a:pPr lvl="1"/>
            <a:r>
              <a:rPr lang="zh-CN" altLang="en-US" dirty="0" smtClean="0"/>
              <a:t>包括的子步骤为：</a:t>
            </a:r>
            <a:endParaRPr lang="en-US" altLang="zh-CN" dirty="0" smtClean="0"/>
          </a:p>
          <a:p>
            <a:pPr lvl="2"/>
            <a:r>
              <a:rPr lang="zh-CN" altLang="en-US" dirty="0" smtClean="0"/>
              <a:t>字</a:t>
            </a:r>
            <a:r>
              <a:rPr lang="zh-CN" altLang="en-US" dirty="0"/>
              <a:t>符串特征转换为数值特</a:t>
            </a:r>
            <a:r>
              <a:rPr lang="zh-CN" altLang="en-US" dirty="0" smtClean="0"/>
              <a:t>征；</a:t>
            </a:r>
            <a:endParaRPr lang="en-US" altLang="zh-CN" dirty="0" smtClean="0"/>
          </a:p>
          <a:p>
            <a:pPr lvl="2"/>
            <a:r>
              <a:rPr lang="zh-CN" altLang="en-US" dirty="0" smtClean="0"/>
              <a:t>处理</a:t>
            </a:r>
            <a:r>
              <a:rPr lang="zh-CN" altLang="en-US" dirty="0"/>
              <a:t>异常</a:t>
            </a:r>
            <a:r>
              <a:rPr lang="zh-CN" altLang="en-US" dirty="0" smtClean="0"/>
              <a:t>值；</a:t>
            </a:r>
            <a:endParaRPr lang="en-US" altLang="zh-CN" dirty="0" smtClean="0"/>
          </a:p>
          <a:p>
            <a:pPr lvl="2"/>
            <a:r>
              <a:rPr lang="zh-CN" altLang="en-US" dirty="0" smtClean="0"/>
              <a:t>处</a:t>
            </a:r>
            <a:r>
              <a:rPr lang="zh-CN" altLang="en-US" dirty="0"/>
              <a:t>理缺失</a:t>
            </a:r>
            <a:r>
              <a:rPr lang="zh-CN" altLang="en-US" dirty="0" smtClean="0"/>
              <a:t>值；</a:t>
            </a:r>
            <a:endParaRPr lang="en-US" altLang="zh-CN" dirty="0" smtClean="0"/>
          </a:p>
          <a:p>
            <a:pPr lvl="2"/>
            <a:r>
              <a:rPr lang="zh-CN" altLang="en-US" dirty="0" smtClean="0"/>
              <a:t>处</a:t>
            </a:r>
            <a:r>
              <a:rPr lang="zh-CN" altLang="en-US" dirty="0"/>
              <a:t>理样</a:t>
            </a:r>
            <a:r>
              <a:rPr lang="zh-CN" altLang="en-US" dirty="0" smtClean="0"/>
              <a:t>本类别不</a:t>
            </a:r>
            <a:r>
              <a:rPr lang="zh-CN" altLang="en-US" dirty="0"/>
              <a:t>均</a:t>
            </a:r>
            <a:r>
              <a:rPr lang="zh-CN" altLang="en-US" dirty="0" smtClean="0"/>
              <a:t>衡；</a:t>
            </a:r>
            <a:endParaRPr lang="en-US" altLang="zh-CN" dirty="0" smtClean="0"/>
          </a:p>
          <a:p>
            <a:pPr lvl="2"/>
            <a:r>
              <a:rPr lang="zh-CN" altLang="en-US" dirty="0" smtClean="0"/>
              <a:t>连</a:t>
            </a:r>
            <a:r>
              <a:rPr lang="zh-CN" altLang="en-US" dirty="0"/>
              <a:t>续型特征离散</a:t>
            </a:r>
            <a:r>
              <a:rPr lang="zh-CN" altLang="en-US" dirty="0" smtClean="0"/>
              <a:t>化；</a:t>
            </a:r>
            <a:endParaRPr lang="en-US" altLang="zh-CN" dirty="0" smtClean="0"/>
          </a:p>
          <a:p>
            <a:pPr lvl="2"/>
            <a:r>
              <a:rPr lang="en-US" altLang="zh-CN" dirty="0" err="1" smtClean="0"/>
              <a:t>catogery</a:t>
            </a:r>
            <a:r>
              <a:rPr lang="zh-CN" altLang="en-US" dirty="0" smtClean="0"/>
              <a:t>特</a:t>
            </a:r>
            <a:r>
              <a:rPr lang="zh-CN" altLang="en-US" dirty="0"/>
              <a:t>征编</a:t>
            </a:r>
            <a:r>
              <a:rPr lang="zh-CN" altLang="en-US" dirty="0" smtClean="0"/>
              <a:t>码；</a:t>
            </a:r>
            <a:endParaRPr lang="en-US" altLang="zh-CN" dirty="0" smtClean="0"/>
          </a:p>
          <a:p>
            <a:pPr lvl="2"/>
            <a:r>
              <a:rPr lang="zh-CN" altLang="en-US" dirty="0" smtClean="0"/>
              <a:t>连</a:t>
            </a:r>
            <a:r>
              <a:rPr lang="zh-CN" altLang="en-US" dirty="0"/>
              <a:t>续型特</a:t>
            </a:r>
            <a:r>
              <a:rPr lang="zh-CN" altLang="en-US" dirty="0" smtClean="0"/>
              <a:t>征</a:t>
            </a:r>
            <a:r>
              <a:rPr lang="en-US" altLang="zh-CN" dirty="0" smtClean="0"/>
              <a:t>scaling</a:t>
            </a:r>
          </a:p>
          <a:p>
            <a:pPr lvl="1"/>
            <a:r>
              <a:rPr lang="zh-CN" altLang="en-US" b="1" dirty="0" smtClean="0"/>
              <a:t>上述的子步骤大致是按顺序的（并不是想当然的），但是根据特征的类型以及之后选择的模型，不一定每个子步骤都需要执行</a:t>
            </a:r>
            <a:r>
              <a:rPr lang="zh-CN" altLang="en-US" dirty="0" smtClean="0"/>
              <a:t>。</a:t>
            </a:r>
            <a:endParaRPr lang="en-US" altLang="zh-CN" dirty="0"/>
          </a:p>
          <a:p>
            <a:endParaRPr lang="en-US" dirty="0"/>
          </a:p>
        </p:txBody>
      </p:sp>
    </p:spTree>
    <p:extLst>
      <p:ext uri="{BB962C8B-B14F-4D97-AF65-F5344CB8AC3E}">
        <p14:creationId xmlns:p14="http://schemas.microsoft.com/office/powerpoint/2010/main" val="29986249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8901"/>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84026"/>
            <a:ext cx="10515600" cy="5237786"/>
          </a:xfrm>
        </p:spPr>
        <p:txBody>
          <a:bodyPr>
            <a:normAutofit lnSpcReduction="10000"/>
          </a:bodyPr>
          <a:lstStyle/>
          <a:p>
            <a:r>
              <a:rPr lang="en-US" altLang="zh-CN" dirty="0" smtClean="0"/>
              <a:t>Filter</a:t>
            </a:r>
            <a:r>
              <a:rPr lang="zh-CN" altLang="en-US" dirty="0" smtClean="0"/>
              <a:t>方法与</a:t>
            </a:r>
            <a:r>
              <a:rPr lang="en-US" altLang="zh-CN" dirty="0" smtClean="0"/>
              <a:t>Wrapper</a:t>
            </a:r>
            <a:r>
              <a:rPr lang="zh-CN" altLang="en-US" dirty="0" smtClean="0"/>
              <a:t>方法的区别：</a:t>
            </a:r>
            <a:endParaRPr lang="en-US" altLang="zh-CN" dirty="0" smtClean="0"/>
          </a:p>
          <a:p>
            <a:pPr lvl="1"/>
            <a:r>
              <a:rPr lang="en-US" altLang="zh-CN" dirty="0" smtClean="0"/>
              <a:t>Filter</a:t>
            </a:r>
            <a:r>
              <a:rPr lang="zh-CN" altLang="en-US" dirty="0" smtClean="0"/>
              <a:t>方法不</a:t>
            </a:r>
            <a:r>
              <a:rPr lang="zh-CN" altLang="en-US" dirty="0"/>
              <a:t>考虑后</a:t>
            </a:r>
            <a:r>
              <a:rPr lang="zh-CN" altLang="en-US" dirty="0" smtClean="0"/>
              <a:t>续的学</a:t>
            </a:r>
            <a:r>
              <a:rPr lang="zh-CN" altLang="en-US" dirty="0"/>
              <a:t>习</a:t>
            </a:r>
            <a:r>
              <a:rPr lang="zh-CN" altLang="en-US" dirty="0" smtClean="0"/>
              <a:t>器。</a:t>
            </a:r>
            <a:endParaRPr lang="en-US" altLang="zh-CN" dirty="0" smtClean="0"/>
          </a:p>
          <a:p>
            <a:pPr lvl="1"/>
            <a:r>
              <a:rPr lang="en-US" altLang="zh-CN" dirty="0" smtClean="0"/>
              <a:t>Wrapper</a:t>
            </a:r>
            <a:r>
              <a:rPr lang="zh-CN" altLang="en-US" dirty="0" smtClean="0"/>
              <a:t>方法直</a:t>
            </a:r>
            <a:r>
              <a:rPr lang="zh-CN" altLang="en-US" dirty="0"/>
              <a:t>接把最终将要使用的学习器的性能作为特征子集的评价准则。其目的就是</a:t>
            </a:r>
            <a:r>
              <a:rPr lang="zh-CN" altLang="en-US" dirty="0" smtClean="0"/>
              <a:t>为给</a:t>
            </a:r>
            <a:r>
              <a:rPr lang="zh-CN" altLang="en-US" dirty="0"/>
              <a:t>定学习器选择最有利于其性能、量身定做的特征子集</a:t>
            </a:r>
            <a:r>
              <a:rPr lang="zh-CN" altLang="en-US" dirty="0" smtClean="0"/>
              <a:t>。</a:t>
            </a:r>
            <a:endParaRPr lang="en-US" altLang="zh-CN" dirty="0" smtClean="0"/>
          </a:p>
          <a:p>
            <a:pPr lvl="2"/>
            <a:r>
              <a:rPr lang="zh-CN" altLang="en-US" dirty="0"/>
              <a:t>优点：由于直接针对特定学习器进行优化</a:t>
            </a:r>
            <a:r>
              <a:rPr lang="zh-CN" altLang="en-US" dirty="0" smtClean="0"/>
              <a:t>，从</a:t>
            </a:r>
            <a:r>
              <a:rPr lang="zh-CN" altLang="en-US" dirty="0"/>
              <a:t>最终学习器性能来</a:t>
            </a:r>
            <a:r>
              <a:rPr lang="zh-CN" altLang="en-US" dirty="0" smtClean="0"/>
              <a:t>看比</a:t>
            </a:r>
            <a:r>
              <a:rPr lang="en-US" altLang="zh-CN" dirty="0" smtClean="0"/>
              <a:t>filter</a:t>
            </a:r>
            <a:r>
              <a:rPr lang="zh-CN" altLang="en-US" dirty="0" smtClean="0"/>
              <a:t>方法更</a:t>
            </a:r>
            <a:r>
              <a:rPr lang="zh-CN" altLang="en-US" dirty="0"/>
              <a:t>好。</a:t>
            </a:r>
          </a:p>
          <a:p>
            <a:pPr lvl="2"/>
            <a:r>
              <a:rPr lang="zh-CN" altLang="en-US" dirty="0"/>
              <a:t>缺点：需要多次训练学习器，因此计算开销通常</a:t>
            </a:r>
            <a:r>
              <a:rPr lang="zh-CN" altLang="en-US" dirty="0" smtClean="0"/>
              <a:t>比</a:t>
            </a:r>
            <a:r>
              <a:rPr lang="en-US" altLang="zh-CN" dirty="0" smtClean="0"/>
              <a:t>filter</a:t>
            </a:r>
            <a:r>
              <a:rPr lang="zh-CN" altLang="en-US" dirty="0"/>
              <a:t>方</a:t>
            </a:r>
            <a:r>
              <a:rPr lang="zh-CN" altLang="en-US" dirty="0" smtClean="0"/>
              <a:t>法大</a:t>
            </a:r>
            <a:r>
              <a:rPr lang="zh-CN" altLang="en-US" dirty="0"/>
              <a:t>得多</a:t>
            </a:r>
            <a:r>
              <a:rPr lang="zh-CN" altLang="en-US" dirty="0" smtClean="0"/>
              <a:t>。</a:t>
            </a:r>
            <a:endParaRPr lang="en-US" altLang="zh-CN" dirty="0" smtClean="0"/>
          </a:p>
          <a:p>
            <a:r>
              <a:rPr lang="en-US" altLang="zh-CN" dirty="0" smtClean="0"/>
              <a:t>Wrapper</a:t>
            </a:r>
            <a:r>
              <a:rPr lang="zh-CN" altLang="en-US" dirty="0" smtClean="0"/>
              <a:t>方法与</a:t>
            </a:r>
            <a:r>
              <a:rPr lang="en-US" altLang="zh-CN" dirty="0" smtClean="0"/>
              <a:t>embedding</a:t>
            </a:r>
            <a:r>
              <a:rPr lang="zh-CN" altLang="en-US" dirty="0" smtClean="0"/>
              <a:t>方法的区别：</a:t>
            </a:r>
            <a:endParaRPr lang="zh-CN" altLang="en-US" dirty="0"/>
          </a:p>
          <a:p>
            <a:pPr lvl="1"/>
            <a:r>
              <a:rPr lang="en-US" altLang="zh-CN" dirty="0" smtClean="0"/>
              <a:t>Wrapper</a:t>
            </a:r>
            <a:r>
              <a:rPr lang="zh-CN" altLang="en-US" dirty="0" smtClean="0"/>
              <a:t>方法中</a:t>
            </a:r>
            <a:r>
              <a:rPr lang="zh-CN" altLang="en-US" dirty="0"/>
              <a:t>，特征选择过程与学习器训练过程有明显的分</a:t>
            </a:r>
            <a:r>
              <a:rPr lang="zh-CN" altLang="en-US" dirty="0" smtClean="0"/>
              <a:t>别（</a:t>
            </a:r>
            <a:r>
              <a:rPr lang="zh-CN" altLang="en-US" b="1" dirty="0" smtClean="0"/>
              <a:t>它的目标是选择最适合当前模型的特征子集</a:t>
            </a:r>
            <a:r>
              <a:rPr lang="zh-CN" altLang="en-US" dirty="0" smtClean="0"/>
              <a:t>）。</a:t>
            </a:r>
            <a:endParaRPr lang="en-US" altLang="zh-CN" dirty="0" smtClean="0"/>
          </a:p>
          <a:p>
            <a:pPr lvl="1"/>
            <a:r>
              <a:rPr lang="en-US" altLang="zh-CN" dirty="0" smtClean="0"/>
              <a:t>Embedding</a:t>
            </a:r>
            <a:r>
              <a:rPr lang="zh-CN" altLang="en-US" dirty="0" smtClean="0"/>
              <a:t>方法则是</a:t>
            </a:r>
            <a:r>
              <a:rPr lang="zh-CN" altLang="en-US" dirty="0"/>
              <a:t>将特征选择与学习器训练过程融为一体，两者在同一个优化过程中完成</a:t>
            </a:r>
            <a:r>
              <a:rPr lang="zh-CN" altLang="en-US" dirty="0" smtClean="0"/>
              <a:t>的，即</a:t>
            </a:r>
            <a:r>
              <a:rPr lang="zh-CN" altLang="en-US" dirty="0"/>
              <a:t>学习器训练过程中自动进行了特征选</a:t>
            </a:r>
            <a:r>
              <a:rPr lang="zh-CN" altLang="en-US" dirty="0" smtClean="0"/>
              <a:t>择，特征选择是它的副产品。</a:t>
            </a:r>
            <a:endParaRPr lang="en-US" altLang="zh-CN" dirty="0" smtClean="0"/>
          </a:p>
          <a:p>
            <a:r>
              <a:rPr lang="en-US" altLang="zh-CN" dirty="0" smtClean="0"/>
              <a:t>Tips</a:t>
            </a:r>
            <a:r>
              <a:rPr lang="zh-CN" altLang="en-US" dirty="0" smtClean="0"/>
              <a:t>：</a:t>
            </a:r>
            <a:endParaRPr lang="en-US" altLang="zh-CN" dirty="0" smtClean="0"/>
          </a:p>
          <a:p>
            <a:pPr lvl="1"/>
            <a:r>
              <a:rPr lang="zh-CN" altLang="en-US" dirty="0" smtClean="0"/>
              <a:t>除</a:t>
            </a:r>
            <a:r>
              <a:rPr lang="zh-CN" altLang="en-US" dirty="0"/>
              <a:t>了方差选择法，这里提到的其他方</a:t>
            </a:r>
            <a:r>
              <a:rPr lang="zh-CN" altLang="en-US" dirty="0" smtClean="0"/>
              <a:t>法都</a:t>
            </a:r>
            <a:r>
              <a:rPr lang="zh-CN" altLang="en-US" dirty="0"/>
              <a:t>是对于有</a:t>
            </a:r>
            <a:r>
              <a:rPr lang="en-US" altLang="zh-CN" dirty="0"/>
              <a:t>label</a:t>
            </a:r>
            <a:r>
              <a:rPr lang="zh-CN" altLang="en-US" dirty="0"/>
              <a:t>的数据进行的。</a:t>
            </a:r>
            <a:endParaRPr lang="en-US" altLang="zh-CN" dirty="0"/>
          </a:p>
          <a:p>
            <a:endParaRPr lang="en-US" dirty="0"/>
          </a:p>
        </p:txBody>
      </p:sp>
    </p:spTree>
    <p:extLst>
      <p:ext uri="{BB962C8B-B14F-4D97-AF65-F5344CB8AC3E}">
        <p14:creationId xmlns:p14="http://schemas.microsoft.com/office/powerpoint/2010/main" val="23140302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特征工程</a:t>
            </a:r>
            <a:r>
              <a:rPr lang="zh-CN" altLang="en-US" dirty="0" smtClean="0"/>
              <a:t>之特征降维</a:t>
            </a:r>
            <a:endParaRPr lang="en-US" dirty="0"/>
          </a:p>
        </p:txBody>
      </p:sp>
      <p:sp>
        <p:nvSpPr>
          <p:cNvPr id="3" name="Content Placeholder 2"/>
          <p:cNvSpPr>
            <a:spLocks noGrp="1"/>
          </p:cNvSpPr>
          <p:nvPr>
            <p:ph idx="1"/>
          </p:nvPr>
        </p:nvSpPr>
        <p:spPr>
          <a:xfrm>
            <a:off x="838200" y="1959429"/>
            <a:ext cx="10515600" cy="4640154"/>
          </a:xfrm>
        </p:spPr>
        <p:txBody>
          <a:bodyPr>
            <a:normAutofit/>
          </a:bodyPr>
          <a:lstStyle/>
          <a:p>
            <a:r>
              <a:rPr lang="zh-CN" altLang="en-US" sz="2400" dirty="0" smtClean="0"/>
              <a:t>什么时候考虑特征降维？</a:t>
            </a:r>
            <a:endParaRPr lang="en-US" altLang="zh-CN" sz="2400" dirty="0" smtClean="0"/>
          </a:p>
          <a:p>
            <a:pPr lvl="1"/>
            <a:r>
              <a:rPr lang="zh-CN" altLang="en-US" sz="2000" dirty="0" smtClean="0"/>
              <a:t>到了这个步骤，如果特征</a:t>
            </a:r>
            <a:r>
              <a:rPr lang="zh-CN" altLang="en-US" sz="2000" dirty="0"/>
              <a:t>维度</a:t>
            </a:r>
            <a:r>
              <a:rPr lang="zh-CN" altLang="en-US" sz="2000" dirty="0" smtClean="0"/>
              <a:t>过</a:t>
            </a:r>
            <a:r>
              <a:rPr lang="zh-CN" altLang="en-US" sz="2000" dirty="0"/>
              <a:t>大</a:t>
            </a:r>
            <a:r>
              <a:rPr lang="zh-CN" altLang="en-US" sz="2000" dirty="0" smtClean="0"/>
              <a:t>，会导</a:t>
            </a:r>
            <a:r>
              <a:rPr lang="zh-CN" altLang="en-US" sz="2000" dirty="0"/>
              <a:t>致计算量大，训练时间</a:t>
            </a:r>
            <a:r>
              <a:rPr lang="zh-CN" altLang="en-US" sz="2000" dirty="0" smtClean="0"/>
              <a:t>长，模型的</a:t>
            </a:r>
            <a:r>
              <a:rPr lang="zh-CN" altLang="en-US" sz="2000" dirty="0"/>
              <a:t>容</a:t>
            </a:r>
            <a:r>
              <a:rPr lang="zh-CN" altLang="en-US" sz="2000" dirty="0" smtClean="0"/>
              <a:t>量太大，模型容易过拟合。</a:t>
            </a:r>
            <a:endParaRPr lang="en-US" altLang="zh-CN" sz="2000" dirty="0" smtClean="0"/>
          </a:p>
          <a:p>
            <a:pPr lvl="1"/>
            <a:r>
              <a:rPr lang="zh-CN" altLang="en-US" sz="2000" dirty="0"/>
              <a:t>这</a:t>
            </a:r>
            <a:r>
              <a:rPr lang="zh-CN" altLang="en-US" sz="2000" dirty="0" smtClean="0"/>
              <a:t>个时候要首先考虑特征维度这么高是否合理，是否是因为</a:t>
            </a:r>
            <a:r>
              <a:rPr lang="en-US" altLang="zh-CN" sz="2000" dirty="0" smtClean="0"/>
              <a:t>one-hot</a:t>
            </a:r>
            <a:r>
              <a:rPr lang="zh-CN" altLang="en-US" sz="2000" dirty="0" smtClean="0"/>
              <a:t>向量导致的，是否可以做</a:t>
            </a:r>
            <a:r>
              <a:rPr lang="en-US" altLang="zh-CN" sz="2000" dirty="0" smtClean="0"/>
              <a:t>embedding</a:t>
            </a:r>
            <a:r>
              <a:rPr lang="zh-CN" altLang="en-US" sz="2000" dirty="0" smtClean="0"/>
              <a:t>。之后在考虑降</a:t>
            </a:r>
            <a:r>
              <a:rPr lang="zh-CN" altLang="en-US" sz="2000" dirty="0"/>
              <a:t>低特</a:t>
            </a:r>
            <a:r>
              <a:rPr lang="zh-CN" altLang="en-US" sz="2000" dirty="0" smtClean="0"/>
              <a:t>征维度。</a:t>
            </a:r>
            <a:endParaRPr lang="en-US" altLang="zh-CN" sz="2000" dirty="0" smtClean="0"/>
          </a:p>
          <a:p>
            <a:r>
              <a:rPr lang="zh-CN" altLang="en-US" sz="2400" dirty="0" smtClean="0"/>
              <a:t>特征降维有什么假设？</a:t>
            </a:r>
            <a:endParaRPr lang="en-US" altLang="zh-CN" sz="2400" dirty="0" smtClean="0"/>
          </a:p>
          <a:p>
            <a:pPr lvl="1"/>
            <a:r>
              <a:rPr lang="zh-CN" altLang="en-US" sz="2000" b="1" dirty="0" smtClean="0"/>
              <a:t>人</a:t>
            </a:r>
            <a:r>
              <a:rPr lang="zh-CN" altLang="en-US" sz="2000" b="1" dirty="0"/>
              <a:t>们观测或者收集到的数据样本虽然是高维的，但是与学习任务密切相关的也许仅仅是某个低维分布</a:t>
            </a:r>
            <a:r>
              <a:rPr lang="zh-CN" altLang="en-US" sz="2000" dirty="0"/>
              <a:t>，即高维空间中的一个低维“嵌入</a:t>
            </a:r>
            <a:r>
              <a:rPr lang="zh-CN" altLang="en-US" sz="2000" dirty="0" smtClean="0"/>
              <a:t>”。</a:t>
            </a:r>
            <a:endParaRPr lang="en-US" altLang="zh-CN" sz="2000" dirty="0" smtClean="0"/>
          </a:p>
          <a:p>
            <a:r>
              <a:rPr lang="en-US" altLang="zh-CN" sz="2400" dirty="0" smtClean="0"/>
              <a:t>Tips</a:t>
            </a:r>
            <a:r>
              <a:rPr lang="zh-CN" altLang="en-US" sz="2400" dirty="0" smtClean="0"/>
              <a:t>：</a:t>
            </a:r>
            <a:endParaRPr lang="en-US" altLang="zh-CN" sz="2400" dirty="0" smtClean="0"/>
          </a:p>
          <a:p>
            <a:pPr lvl="1"/>
            <a:r>
              <a:rPr lang="zh-CN" altLang="en-US" sz="2000" b="1" dirty="0"/>
              <a:t>当前主流的特征降维的方法都是针对连续性特征的。</a:t>
            </a:r>
            <a:endParaRPr lang="en-US" altLang="zh-CN" sz="2000" b="1" dirty="0"/>
          </a:p>
          <a:p>
            <a:pPr lvl="2"/>
            <a:r>
              <a:rPr lang="zh-CN" altLang="en-US" sz="1600" dirty="0"/>
              <a:t>针对</a:t>
            </a:r>
            <a:r>
              <a:rPr lang="en-US" altLang="zh-CN" sz="1600" dirty="0"/>
              <a:t>category</a:t>
            </a:r>
            <a:r>
              <a:rPr lang="zh-CN" altLang="en-US" sz="1600" dirty="0"/>
              <a:t>特征的降维有一些研究比如</a:t>
            </a:r>
            <a:r>
              <a:rPr lang="en-US" altLang="zh-CN" sz="1600" dirty="0"/>
              <a:t>MCA</a:t>
            </a:r>
            <a:r>
              <a:rPr lang="zh-CN" altLang="en-US" sz="1600" dirty="0"/>
              <a:t>，</a:t>
            </a:r>
            <a:r>
              <a:rPr lang="en-US" altLang="zh-CN" sz="1600" dirty="0"/>
              <a:t>RS-PCA</a:t>
            </a:r>
            <a:r>
              <a:rPr lang="zh-CN" altLang="en-US" sz="1600" dirty="0"/>
              <a:t>。但是开源的机器学习库都没有这些对应的实现。</a:t>
            </a:r>
            <a:endParaRPr lang="en-US" altLang="zh-CN" sz="1600" dirty="0"/>
          </a:p>
          <a:p>
            <a:pPr lvl="1"/>
            <a:r>
              <a:rPr lang="zh-CN" altLang="en-US" sz="2000" dirty="0" smtClean="0"/>
              <a:t>思考：如果样本即包括大量的</a:t>
            </a:r>
            <a:r>
              <a:rPr lang="en-US" altLang="zh-CN" sz="2000" dirty="0" smtClean="0"/>
              <a:t>category</a:t>
            </a:r>
            <a:r>
              <a:rPr lang="zh-CN" altLang="en-US" sz="2000" dirty="0" smtClean="0"/>
              <a:t>特征，也包括大量的连续特征，该如何降维？</a:t>
            </a:r>
            <a:endParaRPr lang="en-US" altLang="zh-CN" sz="2000" dirty="0" smtClean="0"/>
          </a:p>
        </p:txBody>
      </p:sp>
    </p:spTree>
    <p:extLst>
      <p:ext uri="{BB962C8B-B14F-4D97-AF65-F5344CB8AC3E}">
        <p14:creationId xmlns:p14="http://schemas.microsoft.com/office/powerpoint/2010/main" val="5034271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zh-CN" altLang="en-US" sz="2400" dirty="0" smtClean="0"/>
              <a:t>如何评估降维的效果？</a:t>
            </a:r>
            <a:endParaRPr lang="en-US" altLang="zh-CN" sz="2400" dirty="0" smtClean="0"/>
          </a:p>
          <a:p>
            <a:pPr lvl="1"/>
            <a:r>
              <a:rPr lang="zh-CN" altLang="en-US" sz="2000" dirty="0"/>
              <a:t>没</a:t>
            </a:r>
            <a:r>
              <a:rPr lang="zh-CN" altLang="en-US" sz="2000" dirty="0" smtClean="0"/>
              <a:t>有很好的直接评价指标。</a:t>
            </a:r>
            <a:endParaRPr lang="en-US" altLang="zh-CN" sz="2000" dirty="0" smtClean="0"/>
          </a:p>
          <a:p>
            <a:pPr lvl="1"/>
            <a:r>
              <a:rPr lang="zh-CN" altLang="en-US" sz="2000" dirty="0" smtClean="0"/>
              <a:t>通</a:t>
            </a:r>
            <a:r>
              <a:rPr lang="zh-CN" altLang="en-US" sz="2000" dirty="0"/>
              <a:t>常是比较降维前后学习器的性能</a:t>
            </a:r>
            <a:r>
              <a:rPr lang="zh-CN" altLang="en-US" sz="2000" dirty="0" smtClean="0"/>
              <a:t>。</a:t>
            </a:r>
            <a:endParaRPr lang="en-US" altLang="zh-CN" sz="2000" dirty="0" smtClean="0"/>
          </a:p>
          <a:p>
            <a:pPr lvl="2"/>
            <a:r>
              <a:rPr lang="zh-CN" altLang="en-US" sz="1600" dirty="0" smtClean="0"/>
              <a:t>如果模型性</a:t>
            </a:r>
            <a:r>
              <a:rPr lang="zh-CN" altLang="en-US" sz="1600" dirty="0"/>
              <a:t>能有所提高，则认为降</a:t>
            </a:r>
            <a:r>
              <a:rPr lang="zh-CN" altLang="en-US" sz="1600" dirty="0" smtClean="0"/>
              <a:t>维可能起</a:t>
            </a:r>
            <a:r>
              <a:rPr lang="zh-CN" altLang="en-US" sz="1600" dirty="0"/>
              <a:t>了作用。</a:t>
            </a:r>
          </a:p>
          <a:p>
            <a:pPr lvl="1"/>
            <a:r>
              <a:rPr lang="zh-CN" altLang="en-US" sz="2000" dirty="0"/>
              <a:t>也可以将维数降至二维或者三维，然后通过可视化技术来直观地判断降维效果。</a:t>
            </a:r>
          </a:p>
          <a:p>
            <a:pPr>
              <a:lnSpc>
                <a:spcPct val="100000"/>
              </a:lnSpc>
            </a:pPr>
            <a:r>
              <a:rPr lang="zh-CN" altLang="en-US" sz="2400" dirty="0"/>
              <a:t>如何选择降维到多少？</a:t>
            </a:r>
            <a:endParaRPr lang="en-US" altLang="zh-CN" sz="2400" dirty="0"/>
          </a:p>
          <a:p>
            <a:pPr lvl="1">
              <a:lnSpc>
                <a:spcPct val="100000"/>
              </a:lnSpc>
            </a:pPr>
            <a:r>
              <a:rPr lang="zh-CN" altLang="en-US" sz="2000" dirty="0"/>
              <a:t>通过交叉验证法选取 。</a:t>
            </a:r>
            <a:endParaRPr lang="en-US" altLang="zh-CN" sz="2000" dirty="0"/>
          </a:p>
          <a:p>
            <a:pPr lvl="1">
              <a:lnSpc>
                <a:spcPct val="100000"/>
              </a:lnSpc>
            </a:pPr>
            <a:r>
              <a:rPr lang="zh-CN" altLang="en-US" sz="2000" dirty="0"/>
              <a:t>可以按照百分比来设置：</a:t>
            </a:r>
            <a:endParaRPr lang="en-US" altLang="zh-CN" sz="2000" dirty="0"/>
          </a:p>
          <a:p>
            <a:pPr lvl="2">
              <a:lnSpc>
                <a:spcPct val="100000"/>
              </a:lnSpc>
            </a:pPr>
            <a:r>
              <a:rPr lang="zh-CN" altLang="en-US" sz="1800" dirty="0" smtClean="0"/>
              <a:t>比如</a:t>
            </a:r>
            <a:r>
              <a:rPr lang="en-US" sz="1800" dirty="0" smtClean="0"/>
              <a:t>PCA(</a:t>
            </a:r>
            <a:r>
              <a:rPr lang="en-US" sz="1800" dirty="0" err="1" smtClean="0"/>
              <a:t>n_components</a:t>
            </a:r>
            <a:r>
              <a:rPr lang="en-US" sz="1800" dirty="0" smtClean="0"/>
              <a:t>=0.9</a:t>
            </a:r>
            <a:r>
              <a:rPr lang="en-US" sz="1800" dirty="0"/>
              <a:t>) # </a:t>
            </a:r>
            <a:r>
              <a:rPr lang="zh-CN" altLang="en-US" sz="1800" dirty="0"/>
              <a:t>使降维后的数据保持</a:t>
            </a:r>
            <a:r>
              <a:rPr lang="en-US" altLang="zh-CN" sz="1800" dirty="0"/>
              <a:t>90%</a:t>
            </a:r>
            <a:r>
              <a:rPr lang="zh-CN" altLang="en-US" sz="1800" dirty="0"/>
              <a:t>的原始信息</a:t>
            </a:r>
            <a:endParaRPr lang="en-US" sz="1800" dirty="0"/>
          </a:p>
          <a:p>
            <a:endParaRPr lang="en-US" dirty="0"/>
          </a:p>
        </p:txBody>
      </p:sp>
    </p:spTree>
    <p:extLst>
      <p:ext uri="{BB962C8B-B14F-4D97-AF65-F5344CB8AC3E}">
        <p14:creationId xmlns:p14="http://schemas.microsoft.com/office/powerpoint/2010/main" val="29666553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5450"/>
          </a:xfrm>
        </p:spPr>
        <p:txBody>
          <a:bodyPr>
            <a:normAutofit/>
          </a:bodyPr>
          <a:lstStyle/>
          <a:p>
            <a:r>
              <a:rPr lang="en-US" altLang="zh-CN" dirty="0" smtClean="0"/>
              <a:t>Continue….</a:t>
            </a:r>
            <a:endParaRPr lang="en-US" dirty="0"/>
          </a:p>
        </p:txBody>
      </p:sp>
      <p:sp>
        <p:nvSpPr>
          <p:cNvPr id="3" name="Content Placeholder 2"/>
          <p:cNvSpPr>
            <a:spLocks noGrp="1"/>
          </p:cNvSpPr>
          <p:nvPr>
            <p:ph idx="1"/>
          </p:nvPr>
        </p:nvSpPr>
        <p:spPr>
          <a:xfrm>
            <a:off x="838200" y="1520575"/>
            <a:ext cx="10515600" cy="5042456"/>
          </a:xfrm>
        </p:spPr>
        <p:txBody>
          <a:bodyPr>
            <a:normAutofit/>
          </a:bodyPr>
          <a:lstStyle/>
          <a:p>
            <a:r>
              <a:rPr lang="zh-CN" altLang="en-US" dirty="0"/>
              <a:t>常见的降维方法</a:t>
            </a:r>
            <a:r>
              <a:rPr lang="zh-CN" altLang="en-US" sz="2400" dirty="0" smtClean="0"/>
              <a:t>：</a:t>
            </a:r>
            <a:endParaRPr lang="en-US" altLang="zh-CN" sz="2400" dirty="0" smtClean="0"/>
          </a:p>
          <a:p>
            <a:pPr lvl="1"/>
            <a:r>
              <a:rPr lang="zh-CN" altLang="en-US" dirty="0" smtClean="0"/>
              <a:t>从</a:t>
            </a:r>
            <a:r>
              <a:rPr lang="zh-CN" altLang="en-US" dirty="0"/>
              <a:t>是否</a:t>
            </a:r>
            <a:r>
              <a:rPr lang="zh-CN" altLang="en-US" dirty="0" smtClean="0"/>
              <a:t>线性降维来划分</a:t>
            </a:r>
            <a:r>
              <a:rPr lang="en-US" altLang="zh-CN" dirty="0" smtClean="0"/>
              <a:t>(</a:t>
            </a:r>
            <a:r>
              <a:rPr lang="zh-CN" altLang="en-US" dirty="0" smtClean="0"/>
              <a:t>线性降维即假设</a:t>
            </a:r>
            <a:r>
              <a:rPr lang="zh-CN" altLang="en-US" dirty="0"/>
              <a:t>从高维空间到低维空间的映射是线性</a:t>
            </a:r>
            <a:r>
              <a:rPr lang="zh-CN" altLang="en-US" dirty="0" smtClean="0"/>
              <a:t>的效果好，也就是认为低维空间特征是高维空间特征的线性组合</a:t>
            </a:r>
            <a:r>
              <a:rPr lang="en-US" altLang="zh-CN" dirty="0" smtClean="0"/>
              <a:t>)</a:t>
            </a:r>
            <a:r>
              <a:rPr lang="zh-CN" altLang="en-US" sz="2000" dirty="0" smtClean="0"/>
              <a:t>：</a:t>
            </a:r>
            <a:endParaRPr lang="en-US" altLang="zh-CN" sz="2000" dirty="0"/>
          </a:p>
          <a:p>
            <a:pPr lvl="2"/>
            <a:r>
              <a:rPr lang="zh-CN" altLang="en-US" dirty="0"/>
              <a:t>线性降维</a:t>
            </a:r>
            <a:r>
              <a:rPr lang="zh-CN" altLang="en-US" sz="1600" dirty="0" smtClean="0"/>
              <a:t>：</a:t>
            </a:r>
            <a:endParaRPr lang="en-US" altLang="zh-CN" sz="1600" dirty="0" smtClean="0"/>
          </a:p>
          <a:p>
            <a:pPr lvl="3"/>
            <a:r>
              <a:rPr lang="zh-CN" altLang="en-US" dirty="0" smtClean="0"/>
              <a:t>主</a:t>
            </a:r>
            <a:r>
              <a:rPr lang="zh-CN" altLang="en-US" dirty="0"/>
              <a:t>成分分析法（</a:t>
            </a:r>
            <a:r>
              <a:rPr lang="en-US" dirty="0"/>
              <a:t>PCA）</a:t>
            </a:r>
            <a:r>
              <a:rPr lang="zh-CN" altLang="en-US" dirty="0"/>
              <a:t>，线性判别分析（</a:t>
            </a:r>
            <a:r>
              <a:rPr lang="en-US" dirty="0"/>
              <a:t>LDA）</a:t>
            </a:r>
            <a:r>
              <a:rPr lang="zh-CN" altLang="en-US" sz="1200" dirty="0"/>
              <a:t>。</a:t>
            </a:r>
          </a:p>
          <a:p>
            <a:pPr lvl="2"/>
            <a:r>
              <a:rPr lang="zh-CN" altLang="en-US" dirty="0"/>
              <a:t>非线性降维</a:t>
            </a:r>
            <a:r>
              <a:rPr lang="zh-CN" altLang="en-US" dirty="0" smtClean="0"/>
              <a:t>：</a:t>
            </a:r>
            <a:endParaRPr lang="en-US" altLang="zh-CN" dirty="0" smtClean="0"/>
          </a:p>
          <a:p>
            <a:pPr lvl="3"/>
            <a:r>
              <a:rPr lang="zh-CN" altLang="en-US" dirty="0" smtClean="0"/>
              <a:t>流</a:t>
            </a:r>
            <a:r>
              <a:rPr lang="zh-CN" altLang="en-US" dirty="0"/>
              <a:t>形降维（比如多维放缩</a:t>
            </a:r>
            <a:r>
              <a:rPr lang="en-US" altLang="zh-CN" dirty="0"/>
              <a:t>MDS</a:t>
            </a:r>
            <a:r>
              <a:rPr lang="zh-CN" altLang="en-US" dirty="0"/>
              <a:t>和局部线性嵌入</a:t>
            </a:r>
            <a:r>
              <a:rPr lang="en-US" altLang="zh-CN" dirty="0"/>
              <a:t>LLE</a:t>
            </a:r>
            <a:r>
              <a:rPr lang="zh-CN" altLang="en-US" dirty="0"/>
              <a:t>），</a:t>
            </a:r>
            <a:r>
              <a:rPr lang="en-US" altLang="zh-CN" dirty="0" smtClean="0"/>
              <a:t>Auto-encoder</a:t>
            </a:r>
            <a:r>
              <a:rPr lang="zh-CN" altLang="en-US" dirty="0" smtClean="0"/>
              <a:t>。</a:t>
            </a:r>
            <a:endParaRPr lang="en-US" altLang="zh-CN" dirty="0" smtClean="0"/>
          </a:p>
          <a:p>
            <a:pPr lvl="4"/>
            <a:r>
              <a:rPr lang="zh-CN" altLang="en-US" dirty="0"/>
              <a:t>所谓流形（</a:t>
            </a:r>
            <a:r>
              <a:rPr lang="en-US" altLang="zh-CN" dirty="0"/>
              <a:t>manifold</a:t>
            </a:r>
            <a:r>
              <a:rPr lang="zh-CN" altLang="en-US" dirty="0"/>
              <a:t>）就是一般的几何对象的总称。流形包括各种维数的曲线曲面等。和一般的降维分析一样，流形学习把一组在高维空间中的数据在低维空间中重新表示。和以往方法不同的是，</a:t>
            </a:r>
            <a:r>
              <a:rPr lang="zh-CN" altLang="en-US" b="1" dirty="0"/>
              <a:t>在流形学习中有一个假设，就是所处理的数据采样于一个潜在的流形上，或是说对于这组数据存在一个潜在的流形</a:t>
            </a:r>
            <a:r>
              <a:rPr lang="zh-CN" altLang="en-US" dirty="0" smtClean="0"/>
              <a:t>。</a:t>
            </a:r>
            <a:endParaRPr lang="en-US" altLang="zh-CN" dirty="0"/>
          </a:p>
          <a:p>
            <a:pPr lvl="2"/>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1308" y="5038972"/>
            <a:ext cx="3965825" cy="1631511"/>
          </a:xfrm>
          <a:prstGeom prst="rect">
            <a:avLst/>
          </a:prstGeom>
        </p:spPr>
      </p:pic>
    </p:spTree>
    <p:extLst>
      <p:ext uri="{BB962C8B-B14F-4D97-AF65-F5344CB8AC3E}">
        <p14:creationId xmlns:p14="http://schemas.microsoft.com/office/powerpoint/2010/main" val="7757503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9218"/>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67542"/>
            <a:ext cx="10515600" cy="5069563"/>
          </a:xfrm>
        </p:spPr>
        <p:txBody>
          <a:bodyPr>
            <a:normAutofit/>
          </a:bodyPr>
          <a:lstStyle/>
          <a:p>
            <a:pPr lvl="2"/>
            <a:r>
              <a:rPr lang="en-US" altLang="zh-CN" dirty="0" smtClean="0"/>
              <a:t>KPCA</a:t>
            </a:r>
            <a:r>
              <a:rPr lang="zh-CN" altLang="en-US" dirty="0" smtClean="0"/>
              <a:t>（</a:t>
            </a:r>
            <a:r>
              <a:rPr lang="en-US" altLang="zh-CN" dirty="0" smtClean="0"/>
              <a:t>PCA</a:t>
            </a:r>
            <a:r>
              <a:rPr lang="zh-CN" altLang="en-US" dirty="0" smtClean="0"/>
              <a:t>的</a:t>
            </a:r>
            <a:r>
              <a:rPr lang="en-US" altLang="zh-CN" dirty="0" smtClean="0"/>
              <a:t>kernel function</a:t>
            </a:r>
            <a:r>
              <a:rPr lang="zh-CN" altLang="en-US" dirty="0" smtClean="0"/>
              <a:t>版本，用来做非线性降维）：</a:t>
            </a:r>
            <a:endParaRPr lang="en-US" altLang="zh-CN" dirty="0"/>
          </a:p>
          <a:p>
            <a:pPr lvl="3"/>
            <a:r>
              <a:rPr lang="zh-CN" altLang="en-US" dirty="0"/>
              <a:t>核</a:t>
            </a:r>
            <a:r>
              <a:rPr lang="en-US" dirty="0"/>
              <a:t>PCA</a:t>
            </a:r>
            <a:r>
              <a:rPr lang="zh-CN" altLang="en-US" dirty="0"/>
              <a:t>就</a:t>
            </a:r>
            <a:r>
              <a:rPr lang="zh-CN" altLang="en-US" dirty="0" smtClean="0"/>
              <a:t>是把线性不可分的</a:t>
            </a:r>
            <a:r>
              <a:rPr lang="en-US" altLang="zh-CN" dirty="0" smtClean="0"/>
              <a:t>n</a:t>
            </a:r>
            <a:r>
              <a:rPr lang="zh-CN" altLang="en-US" dirty="0" smtClean="0"/>
              <a:t>维数</a:t>
            </a:r>
            <a:r>
              <a:rPr lang="zh-CN" altLang="en-US" dirty="0"/>
              <a:t>据</a:t>
            </a:r>
            <a:r>
              <a:rPr lang="zh-CN" altLang="en-US" dirty="0" smtClean="0"/>
              <a:t>集</a:t>
            </a:r>
            <a:r>
              <a:rPr lang="zh-CN" altLang="en-US" b="1" dirty="0" smtClean="0"/>
              <a:t>非线性映</a:t>
            </a:r>
            <a:r>
              <a:rPr lang="zh-CN" altLang="en-US" b="1" dirty="0"/>
              <a:t>射</a:t>
            </a:r>
            <a:r>
              <a:rPr lang="zh-CN" altLang="en-US" dirty="0" smtClean="0"/>
              <a:t>到高维</a:t>
            </a:r>
            <a:r>
              <a:rPr lang="en-US" altLang="zh-CN" dirty="0" smtClean="0"/>
              <a:t>N</a:t>
            </a:r>
            <a:r>
              <a:rPr lang="zh-CN" altLang="en-US" dirty="0" smtClean="0"/>
              <a:t>线性可分的空间</a:t>
            </a:r>
            <a:r>
              <a:rPr lang="en-US" altLang="zh-CN" dirty="0" smtClean="0"/>
              <a:t>(N&gt;n), </a:t>
            </a:r>
            <a:r>
              <a:rPr lang="zh-CN" altLang="en-US" dirty="0" smtClean="0"/>
              <a:t>然后</a:t>
            </a:r>
            <a:r>
              <a:rPr lang="zh-CN" altLang="en-US" dirty="0"/>
              <a:t>在</a:t>
            </a:r>
            <a:r>
              <a:rPr lang="zh-CN" altLang="en-US" dirty="0" smtClean="0"/>
              <a:t>这个高维空间利用</a:t>
            </a:r>
            <a:r>
              <a:rPr lang="en-US" altLang="zh-CN" dirty="0" smtClean="0"/>
              <a:t>PCA</a:t>
            </a:r>
            <a:r>
              <a:rPr lang="zh-CN" altLang="en-US" dirty="0" smtClean="0"/>
              <a:t>降</a:t>
            </a:r>
            <a:r>
              <a:rPr lang="zh-CN" altLang="en-US" dirty="0"/>
              <a:t>维到一个低维度</a:t>
            </a:r>
            <a:r>
              <a:rPr lang="en-US" altLang="zh-CN" dirty="0" smtClean="0"/>
              <a:t>n‘, </a:t>
            </a:r>
            <a:r>
              <a:rPr lang="zh-CN" altLang="en-US" dirty="0"/>
              <a:t>这里的维度之间满足</a:t>
            </a:r>
            <a:r>
              <a:rPr lang="en-US" altLang="zh-CN" dirty="0" smtClean="0"/>
              <a:t>n’&lt;n&lt;N</a:t>
            </a:r>
            <a:r>
              <a:rPr lang="zh-CN" altLang="en-US" dirty="0" smtClean="0"/>
              <a:t>。整</a:t>
            </a:r>
            <a:r>
              <a:rPr lang="zh-CN" altLang="en-US" dirty="0"/>
              <a:t>个高维空间的计算过程涉及内积运算，可以利用核函数在原空间进行计算。</a:t>
            </a:r>
            <a:endParaRPr lang="en-US" altLang="zh-CN" dirty="0" smtClean="0"/>
          </a:p>
          <a:p>
            <a:pPr lvl="4"/>
            <a:r>
              <a:rPr lang="en-US" dirty="0" smtClean="0"/>
              <a:t>kernel </a:t>
            </a:r>
            <a:r>
              <a:rPr lang="en-US" dirty="0"/>
              <a:t>function</a:t>
            </a:r>
            <a:r>
              <a:rPr lang="zh-CN" altLang="en-US" dirty="0"/>
              <a:t>要根据经</a:t>
            </a:r>
            <a:r>
              <a:rPr lang="zh-CN" altLang="en-US" dirty="0" smtClean="0"/>
              <a:t>验来</a:t>
            </a:r>
            <a:r>
              <a:rPr lang="zh-CN" altLang="en-US" dirty="0"/>
              <a:t>选择比如用多项式核函数还是高斯核函数</a:t>
            </a:r>
            <a:r>
              <a:rPr lang="zh-CN" altLang="en-US" dirty="0" smtClean="0"/>
              <a:t>。</a:t>
            </a:r>
            <a:endParaRPr lang="en-US" altLang="zh-CN" dirty="0" smtClean="0"/>
          </a:p>
          <a:p>
            <a:pPr lvl="4"/>
            <a:r>
              <a:rPr lang="zh-CN" altLang="en-US" dirty="0" smtClean="0"/>
              <a:t>为</a:t>
            </a:r>
            <a:r>
              <a:rPr lang="zh-CN" altLang="en-US" dirty="0"/>
              <a:t>了获</a:t>
            </a:r>
            <a:r>
              <a:rPr lang="zh-CN" altLang="en-US" dirty="0" smtClean="0"/>
              <a:t>取新样本降维后的</a:t>
            </a:r>
            <a:r>
              <a:rPr lang="zh-CN" altLang="en-US" dirty="0"/>
              <a:t>特征</a:t>
            </a:r>
            <a:r>
              <a:rPr lang="zh-CN" altLang="en-US" dirty="0" smtClean="0"/>
              <a:t>， </a:t>
            </a:r>
            <a:r>
              <a:rPr lang="en-US" altLang="zh-CN" dirty="0"/>
              <a:t>KPCA</a:t>
            </a:r>
            <a:r>
              <a:rPr lang="zh-CN" altLang="en-US" dirty="0"/>
              <a:t>需</a:t>
            </a:r>
            <a:r>
              <a:rPr lang="zh-CN" altLang="en-US" dirty="0" smtClean="0"/>
              <a:t>要利用每个训练样本和新样本作为核函数的一对参数来计算，</a:t>
            </a:r>
            <a:r>
              <a:rPr lang="zh-CN" altLang="en-US" dirty="0"/>
              <a:t>因此它的计算开销较</a:t>
            </a:r>
            <a:r>
              <a:rPr lang="zh-CN" altLang="en-US" dirty="0" smtClean="0"/>
              <a:t>大，而且它需要存储所有训练样本，空间开销也大。</a:t>
            </a:r>
            <a:endParaRPr lang="en-US" dirty="0"/>
          </a:p>
          <a:p>
            <a:pPr lvl="1"/>
            <a:r>
              <a:rPr lang="zh-CN" altLang="en-US" dirty="0" smtClean="0"/>
              <a:t>从</a:t>
            </a:r>
            <a:r>
              <a:rPr lang="zh-CN" altLang="en-US" dirty="0"/>
              <a:t>是否生成式方法来划分</a:t>
            </a:r>
            <a:r>
              <a:rPr lang="en-US" altLang="zh-CN" dirty="0"/>
              <a:t>: </a:t>
            </a:r>
            <a:endParaRPr lang="en-US" altLang="zh-CN" dirty="0" smtClean="0"/>
          </a:p>
          <a:p>
            <a:pPr lvl="2"/>
            <a:r>
              <a:rPr lang="zh-CN" altLang="en-US" dirty="0" smtClean="0"/>
              <a:t>生</a:t>
            </a:r>
            <a:r>
              <a:rPr lang="zh-CN" altLang="en-US" dirty="0"/>
              <a:t>成式方法</a:t>
            </a:r>
            <a:r>
              <a:rPr lang="zh-CN" altLang="en-US" dirty="0" smtClean="0"/>
              <a:t>：</a:t>
            </a:r>
            <a:endParaRPr lang="en-US" altLang="zh-CN" dirty="0" smtClean="0"/>
          </a:p>
          <a:p>
            <a:pPr lvl="3"/>
            <a:r>
              <a:rPr lang="zh-CN" altLang="en-US" dirty="0" smtClean="0"/>
              <a:t>概</a:t>
            </a:r>
            <a:r>
              <a:rPr lang="zh-CN" altLang="en-US" dirty="0"/>
              <a:t>率</a:t>
            </a:r>
            <a:r>
              <a:rPr lang="en-US" altLang="zh-CN" dirty="0"/>
              <a:t>PCA</a:t>
            </a:r>
            <a:r>
              <a:rPr lang="zh-CN" altLang="en-US" dirty="0"/>
              <a:t>和</a:t>
            </a:r>
            <a:r>
              <a:rPr lang="en-US" altLang="zh-CN" dirty="0"/>
              <a:t>VAE</a:t>
            </a:r>
          </a:p>
          <a:p>
            <a:pPr lvl="2"/>
            <a:r>
              <a:rPr lang="zh-CN" altLang="en-US" dirty="0"/>
              <a:t>非生成式方法</a:t>
            </a:r>
            <a:r>
              <a:rPr lang="zh-CN" altLang="en-US" dirty="0" smtClean="0"/>
              <a:t>：</a:t>
            </a:r>
            <a:endParaRPr lang="en-US" altLang="zh-CN" dirty="0" smtClean="0"/>
          </a:p>
          <a:p>
            <a:pPr lvl="3"/>
            <a:r>
              <a:rPr lang="en-US" altLang="zh-CN" dirty="0" smtClean="0"/>
              <a:t>PCA</a:t>
            </a:r>
            <a:r>
              <a:rPr lang="zh-CN" altLang="en-US" dirty="0"/>
              <a:t>，</a:t>
            </a:r>
            <a:r>
              <a:rPr lang="en-US" altLang="zh-CN" dirty="0"/>
              <a:t>LDA</a:t>
            </a:r>
            <a:r>
              <a:rPr lang="zh-CN" altLang="en-US" dirty="0"/>
              <a:t>，</a:t>
            </a:r>
            <a:r>
              <a:rPr lang="en-US" altLang="zh-CN" dirty="0"/>
              <a:t>KPCA</a:t>
            </a:r>
            <a:r>
              <a:rPr lang="zh-CN" altLang="en-US" dirty="0"/>
              <a:t>，</a:t>
            </a:r>
            <a:r>
              <a:rPr lang="en-US" altLang="zh-CN" dirty="0"/>
              <a:t>AE</a:t>
            </a:r>
            <a:r>
              <a:rPr lang="zh-CN" altLang="en-US" dirty="0"/>
              <a:t>，流形降维</a:t>
            </a:r>
            <a:endParaRPr lang="en-US" altLang="zh-CN" dirty="0"/>
          </a:p>
          <a:p>
            <a:pPr lvl="2"/>
            <a:r>
              <a:rPr lang="en-US" altLang="zh-CN" dirty="0" smtClean="0"/>
              <a:t>Tips</a:t>
            </a:r>
            <a:r>
              <a:rPr lang="zh-CN" altLang="en-US" dirty="0" smtClean="0"/>
              <a:t>：</a:t>
            </a:r>
            <a:endParaRPr lang="en-US" altLang="zh-CN" dirty="0" smtClean="0"/>
          </a:p>
          <a:p>
            <a:pPr lvl="3"/>
            <a:r>
              <a:rPr lang="zh-CN" altLang="en-US" b="1" dirty="0" smtClean="0"/>
              <a:t>一</a:t>
            </a:r>
            <a:r>
              <a:rPr lang="zh-CN" altLang="en-US" b="1" dirty="0"/>
              <a:t>般情况下选择非生成式方法进行降维</a:t>
            </a:r>
            <a:r>
              <a:rPr lang="zh-CN" altLang="en-US" dirty="0"/>
              <a:t>，</a:t>
            </a:r>
            <a:r>
              <a:rPr lang="zh-CN" altLang="en-US" b="1" dirty="0"/>
              <a:t>在需要生成新样本的情况下，生成式方法是更好或唯一的选</a:t>
            </a:r>
            <a:r>
              <a:rPr lang="zh-CN" altLang="en-US" b="1" dirty="0" smtClean="0"/>
              <a:t>择。</a:t>
            </a:r>
            <a:endParaRPr lang="en-US" altLang="zh-CN" dirty="0"/>
          </a:p>
          <a:p>
            <a:pPr lvl="3"/>
            <a:endParaRPr lang="en-US" dirty="0"/>
          </a:p>
        </p:txBody>
      </p:sp>
    </p:spTree>
    <p:extLst>
      <p:ext uri="{BB962C8B-B14F-4D97-AF65-F5344CB8AC3E}">
        <p14:creationId xmlns:p14="http://schemas.microsoft.com/office/powerpoint/2010/main" val="487745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normAutofit lnSpcReduction="10000"/>
          </a:bodyPr>
          <a:lstStyle/>
          <a:p>
            <a:r>
              <a:rPr lang="en-US" altLang="zh-CN" sz="2400" dirty="0" smtClean="0"/>
              <a:t>PCA</a:t>
            </a:r>
            <a:r>
              <a:rPr lang="zh-CN" altLang="en-US" sz="2400" dirty="0"/>
              <a:t>的原理</a:t>
            </a:r>
            <a:r>
              <a:rPr lang="zh-CN" altLang="en-US" sz="2400" dirty="0" smtClean="0"/>
              <a:t>：</a:t>
            </a:r>
            <a:endParaRPr lang="en-US" altLang="zh-CN" sz="2400" dirty="0"/>
          </a:p>
          <a:p>
            <a:pPr lvl="1"/>
            <a:r>
              <a:rPr lang="zh-CN" altLang="en-US" sz="2000" dirty="0" smtClean="0"/>
              <a:t>把</a:t>
            </a:r>
            <a:r>
              <a:rPr lang="zh-CN" altLang="en-US" sz="2000" dirty="0"/>
              <a:t>原先的</a:t>
            </a:r>
            <a:r>
              <a:rPr lang="en-US" altLang="zh-CN" sz="2000" dirty="0"/>
              <a:t>n</a:t>
            </a:r>
            <a:r>
              <a:rPr lang="zh-CN" altLang="en-US" sz="2000" dirty="0"/>
              <a:t>个特征用数目更少的</a:t>
            </a:r>
            <a:r>
              <a:rPr lang="en-US" altLang="zh-CN" sz="2000" dirty="0"/>
              <a:t>m</a:t>
            </a:r>
            <a:r>
              <a:rPr lang="zh-CN" altLang="en-US" sz="2000" dirty="0"/>
              <a:t>个特征取代，新特征是旧特征的线性组合，尽量使新的</a:t>
            </a:r>
            <a:r>
              <a:rPr lang="en-US" altLang="zh-CN" sz="2000" dirty="0"/>
              <a:t>m</a:t>
            </a:r>
            <a:r>
              <a:rPr lang="zh-CN" altLang="en-US" sz="2000" dirty="0"/>
              <a:t>个特征互不相关</a:t>
            </a:r>
            <a:r>
              <a:rPr lang="zh-CN" altLang="en-US" sz="2000" dirty="0" smtClean="0"/>
              <a:t>。</a:t>
            </a:r>
            <a:endParaRPr lang="en-US" altLang="zh-CN" sz="2000" dirty="0" smtClean="0"/>
          </a:p>
          <a:p>
            <a:pPr lvl="1"/>
            <a:r>
              <a:rPr lang="zh-CN" altLang="en-US" sz="2000" b="1" dirty="0" smtClean="0"/>
              <a:t>目</a:t>
            </a:r>
            <a:r>
              <a:rPr lang="zh-CN" altLang="en-US" sz="2000" b="1" dirty="0"/>
              <a:t>标是最大化投影后的方差（即样本在这个投影方向最发散）</a:t>
            </a:r>
            <a:r>
              <a:rPr lang="zh-CN" altLang="en-US" sz="2000" b="1" dirty="0" smtClean="0"/>
              <a:t>。从另外一个角度来说，目标是让重构误差最小，即从变换后的低维空间再投影回原始空间后与原始样本距离最小。</a:t>
            </a:r>
            <a:endParaRPr lang="en-US" altLang="zh-CN" sz="2000" b="1" dirty="0"/>
          </a:p>
          <a:p>
            <a:pPr lvl="1"/>
            <a:r>
              <a:rPr lang="en-US" altLang="zh-CN" sz="2000" b="1" dirty="0" smtClean="0"/>
              <a:t>PCA</a:t>
            </a:r>
            <a:r>
              <a:rPr lang="zh-CN" altLang="en-US" sz="2000" b="1" dirty="0" smtClean="0"/>
              <a:t>假设</a:t>
            </a:r>
            <a:r>
              <a:rPr lang="zh-CN" altLang="en-US" sz="2000" b="1" dirty="0"/>
              <a:t>一</a:t>
            </a:r>
            <a:r>
              <a:rPr lang="zh-CN" altLang="en-US" sz="2000" b="1" dirty="0" smtClean="0"/>
              <a:t>：</a:t>
            </a:r>
            <a:endParaRPr lang="en-US" altLang="zh-CN" sz="2000" b="1" dirty="0" smtClean="0"/>
          </a:p>
          <a:p>
            <a:pPr lvl="2"/>
            <a:r>
              <a:rPr lang="zh-CN" altLang="en-US" sz="1600" b="1" dirty="0" smtClean="0"/>
              <a:t>不</a:t>
            </a:r>
            <a:r>
              <a:rPr lang="zh-CN" altLang="en-US" sz="1600" b="1" dirty="0"/>
              <a:t>同的特征可能包含</a:t>
            </a:r>
            <a:r>
              <a:rPr lang="zh-CN" altLang="en-US" sz="1600" b="1" dirty="0" smtClean="0"/>
              <a:t>了</a:t>
            </a:r>
            <a:r>
              <a:rPr lang="zh-CN" altLang="en-US" sz="1600" b="1" dirty="0"/>
              <a:t>冗</a:t>
            </a:r>
            <a:r>
              <a:rPr lang="zh-CN" altLang="en-US" sz="1600" b="1" dirty="0" smtClean="0"/>
              <a:t>余的</a:t>
            </a:r>
            <a:r>
              <a:rPr lang="zh-CN" altLang="en-US" sz="1600" b="1" dirty="0"/>
              <a:t>信息</a:t>
            </a:r>
            <a:r>
              <a:rPr lang="zh-CN" altLang="en-US" sz="1600" dirty="0"/>
              <a:t>。通过线性组合原始特征，从而去掉一些冗余的或者</a:t>
            </a:r>
            <a:r>
              <a:rPr lang="zh-CN" altLang="en-US" sz="1600" dirty="0" smtClean="0"/>
              <a:t>不重</a:t>
            </a:r>
            <a:r>
              <a:rPr lang="zh-CN" altLang="en-US" sz="1600" dirty="0"/>
              <a:t>要的特</a:t>
            </a:r>
            <a:r>
              <a:rPr lang="zh-CN" altLang="en-US" sz="1600" dirty="0" smtClean="0"/>
              <a:t>征，保</a:t>
            </a:r>
            <a:r>
              <a:rPr lang="zh-CN" altLang="en-US" sz="1600" dirty="0"/>
              <a:t>留重要的特征</a:t>
            </a:r>
            <a:r>
              <a:rPr lang="zh-CN" altLang="en-US" sz="1600" dirty="0" smtClean="0"/>
              <a:t>。</a:t>
            </a:r>
            <a:endParaRPr lang="en-US" altLang="zh-CN" sz="1600" dirty="0" smtClean="0"/>
          </a:p>
          <a:p>
            <a:pPr lvl="1"/>
            <a:r>
              <a:rPr lang="en-US" altLang="zh-CN" sz="2000" b="1" dirty="0"/>
              <a:t>PCA</a:t>
            </a:r>
            <a:r>
              <a:rPr lang="zh-CN" altLang="en-US" sz="2000" b="1" dirty="0"/>
              <a:t>假</a:t>
            </a:r>
            <a:r>
              <a:rPr lang="zh-CN" altLang="en-US" sz="2000" b="1" dirty="0" smtClean="0"/>
              <a:t>设二</a:t>
            </a:r>
            <a:r>
              <a:rPr lang="zh-CN" altLang="en-US" sz="2000" dirty="0" smtClean="0"/>
              <a:t>：</a:t>
            </a:r>
            <a:endParaRPr lang="en-US" altLang="zh-CN" sz="2000" dirty="0" smtClean="0"/>
          </a:p>
          <a:p>
            <a:pPr lvl="2"/>
            <a:r>
              <a:rPr lang="zh-CN" altLang="en-US" sz="1600" b="1" dirty="0" smtClean="0"/>
              <a:t>重构误差符</a:t>
            </a:r>
            <a:r>
              <a:rPr lang="zh-CN" altLang="en-US" sz="1600" b="1" dirty="0"/>
              <a:t>合高斯分</a:t>
            </a:r>
            <a:r>
              <a:rPr lang="zh-CN" altLang="en-US" sz="1600" b="1" dirty="0" smtClean="0"/>
              <a:t>布</a:t>
            </a:r>
            <a:r>
              <a:rPr lang="zh-CN" altLang="en-US" sz="1600" dirty="0" smtClean="0"/>
              <a:t>。</a:t>
            </a:r>
            <a:endParaRPr lang="en-US" altLang="zh-CN" sz="1600" dirty="0" smtClean="0"/>
          </a:p>
          <a:p>
            <a:pPr lvl="3"/>
            <a:r>
              <a:rPr lang="zh-CN" altLang="en-US" sz="1400" dirty="0" smtClean="0"/>
              <a:t>也</a:t>
            </a:r>
            <a:r>
              <a:rPr lang="zh-CN" altLang="en-US" sz="1400" dirty="0"/>
              <a:t>就是说降维后的新的特征还能保留原特征的</a:t>
            </a:r>
            <a:r>
              <a:rPr lang="en-US" altLang="zh-CN" sz="1400" dirty="0"/>
              <a:t>“</a:t>
            </a:r>
            <a:r>
              <a:rPr lang="zh-CN" altLang="en-US" sz="1400" dirty="0"/>
              <a:t>信息</a:t>
            </a:r>
            <a:r>
              <a:rPr lang="en-US" altLang="zh-CN" sz="1400" dirty="0"/>
              <a:t>”</a:t>
            </a:r>
            <a:r>
              <a:rPr lang="zh-CN" altLang="en-US" sz="1400" dirty="0"/>
              <a:t>的前提是假</a:t>
            </a:r>
            <a:r>
              <a:rPr lang="zh-CN" altLang="en-US" sz="1400" dirty="0" smtClean="0"/>
              <a:t>设</a:t>
            </a:r>
            <a:r>
              <a:rPr lang="zh-CN" altLang="en-US" sz="1400" dirty="0"/>
              <a:t>重构误差</a:t>
            </a:r>
            <a:r>
              <a:rPr lang="zh-CN" altLang="en-US" sz="1400" dirty="0" smtClean="0"/>
              <a:t>符</a:t>
            </a:r>
            <a:r>
              <a:rPr lang="zh-CN" altLang="en-US" sz="1400" dirty="0"/>
              <a:t>合高斯分布</a:t>
            </a:r>
            <a:r>
              <a:rPr lang="zh-CN" altLang="en-US" sz="1400" dirty="0" smtClean="0"/>
              <a:t>。</a:t>
            </a:r>
            <a:endParaRPr lang="en-US" altLang="zh-CN" sz="1400" dirty="0" smtClean="0"/>
          </a:p>
          <a:p>
            <a:pPr lvl="3"/>
            <a:r>
              <a:rPr lang="zh-CN" altLang="en-US" sz="1400" b="1" dirty="0" smtClean="0"/>
              <a:t>注意</a:t>
            </a:r>
            <a:r>
              <a:rPr lang="en-US" altLang="zh-CN" sz="1400" b="1" dirty="0" smtClean="0"/>
              <a:t>PCA</a:t>
            </a:r>
            <a:r>
              <a:rPr lang="zh-CN" altLang="en-US" sz="1400" b="1" dirty="0" smtClean="0"/>
              <a:t>并不假</a:t>
            </a:r>
            <a:r>
              <a:rPr lang="zh-CN" altLang="en-US" sz="1400" b="1" dirty="0"/>
              <a:t>设数据本身符合高斯分</a:t>
            </a:r>
            <a:r>
              <a:rPr lang="zh-CN" altLang="en-US" sz="1400" b="1" dirty="0" smtClean="0"/>
              <a:t>布</a:t>
            </a:r>
            <a:r>
              <a:rPr lang="zh-CN" altLang="en-US" sz="1400" dirty="0" smtClean="0"/>
              <a:t>。</a:t>
            </a:r>
            <a:endParaRPr lang="en-US" altLang="zh-CN" sz="1400" dirty="0" smtClean="0"/>
          </a:p>
          <a:p>
            <a:pPr lvl="3"/>
            <a:r>
              <a:rPr lang="zh-CN" altLang="en-US" sz="1400" dirty="0" smtClean="0"/>
              <a:t>但是如果数据本身符合高斯分布的话（即所有</a:t>
            </a:r>
            <a:r>
              <a:rPr lang="en-US" altLang="zh-CN" sz="1400" dirty="0" smtClean="0"/>
              <a:t>feature</a:t>
            </a:r>
            <a:r>
              <a:rPr lang="zh-CN" altLang="en-US" sz="1400" dirty="0"/>
              <a:t>满足</a:t>
            </a:r>
            <a:r>
              <a:rPr lang="zh-CN" altLang="en-US" sz="1400" dirty="0" smtClean="0"/>
              <a:t>多变量联合高斯分布），降维后得到的新的特征是正交的，也就是互不相关的，这样的效果最好。</a:t>
            </a:r>
            <a:endParaRPr lang="en-US" altLang="zh-CN" sz="1400" dirty="0" smtClean="0"/>
          </a:p>
          <a:p>
            <a:pPr lvl="2"/>
            <a:r>
              <a:rPr lang="zh-CN" altLang="en-US" sz="1600" b="1" dirty="0"/>
              <a:t>而</a:t>
            </a:r>
            <a:r>
              <a:rPr lang="zh-CN" altLang="en-US" sz="1600" b="1" dirty="0" smtClean="0"/>
              <a:t>概</a:t>
            </a:r>
            <a:r>
              <a:rPr lang="zh-CN" altLang="en-US" sz="1600" b="1" dirty="0"/>
              <a:t>率</a:t>
            </a:r>
            <a:r>
              <a:rPr lang="en-US" altLang="zh-CN" sz="1600" b="1" dirty="0"/>
              <a:t>PCA</a:t>
            </a:r>
            <a:r>
              <a:rPr lang="zh-CN" altLang="en-US" sz="1600" b="1" dirty="0"/>
              <a:t>是假设数据本身以及隐变量本身都是高斯分布</a:t>
            </a:r>
            <a:r>
              <a:rPr lang="zh-CN" altLang="en-US" sz="1600" dirty="0"/>
              <a:t>，这个是为了计算方</a:t>
            </a:r>
            <a:r>
              <a:rPr lang="zh-CN" altLang="en-US" sz="1600" dirty="0" smtClean="0"/>
              <a:t>便。</a:t>
            </a:r>
            <a:endParaRPr lang="en-US" sz="1600" dirty="0"/>
          </a:p>
          <a:p>
            <a:pPr lvl="1"/>
            <a:endParaRPr lang="zh-CN" altLang="en-US" sz="2000" b="1" dirty="0"/>
          </a:p>
        </p:txBody>
      </p:sp>
    </p:spTree>
    <p:extLst>
      <p:ext uri="{BB962C8B-B14F-4D97-AF65-F5344CB8AC3E}">
        <p14:creationId xmlns:p14="http://schemas.microsoft.com/office/powerpoint/2010/main" val="31663803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en-US" altLang="zh-CN" dirty="0" smtClean="0"/>
              <a:t>PCA</a:t>
            </a:r>
            <a:r>
              <a:rPr lang="zh-CN" altLang="en-US" dirty="0" smtClean="0"/>
              <a:t>算法流程：</a:t>
            </a:r>
            <a:endParaRPr lang="en-US" altLang="zh-CN" dirty="0" smtClean="0"/>
          </a:p>
          <a:p>
            <a:endParaRPr lang="en-US" dirty="0"/>
          </a:p>
        </p:txBody>
      </p:sp>
      <p:pic>
        <p:nvPicPr>
          <p:cNvPr id="4" name="Picture 3"/>
          <p:cNvPicPr>
            <a:picLocks noChangeAspect="1"/>
          </p:cNvPicPr>
          <p:nvPr/>
        </p:nvPicPr>
        <p:blipFill>
          <a:blip r:embed="rId2"/>
          <a:stretch>
            <a:fillRect/>
          </a:stretch>
        </p:blipFill>
        <p:spPr>
          <a:xfrm>
            <a:off x="1391479" y="2273507"/>
            <a:ext cx="8454886" cy="4233310"/>
          </a:xfrm>
          <a:prstGeom prst="rect">
            <a:avLst/>
          </a:prstGeom>
        </p:spPr>
      </p:pic>
    </p:spTree>
    <p:extLst>
      <p:ext uri="{BB962C8B-B14F-4D97-AF65-F5344CB8AC3E}">
        <p14:creationId xmlns:p14="http://schemas.microsoft.com/office/powerpoint/2010/main" val="18340971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7193"/>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57739"/>
            <a:ext cx="10515600" cy="5237507"/>
          </a:xfrm>
        </p:spPr>
        <p:txBody>
          <a:bodyPr/>
          <a:lstStyle/>
          <a:p>
            <a:r>
              <a:rPr lang="en-US" altLang="zh-CN" dirty="0"/>
              <a:t>LDA</a:t>
            </a:r>
            <a:r>
              <a:rPr lang="zh-CN" altLang="en-US" dirty="0"/>
              <a:t>的原理</a:t>
            </a:r>
            <a:r>
              <a:rPr lang="zh-CN" altLang="en-US" dirty="0" smtClean="0"/>
              <a:t>：</a:t>
            </a:r>
            <a:endParaRPr lang="en-US" altLang="zh-CN" dirty="0" smtClean="0"/>
          </a:p>
          <a:p>
            <a:pPr lvl="1"/>
            <a:r>
              <a:rPr lang="zh-CN" altLang="en-US" dirty="0" smtClean="0"/>
              <a:t>将</a:t>
            </a:r>
            <a:r>
              <a:rPr lang="zh-CN" altLang="en-US" dirty="0"/>
              <a:t>带有标签的数据点，通过投影的方法，投影到维度更低的空间中，使得投影后的点，会形成按类别区</a:t>
            </a:r>
            <a:r>
              <a:rPr lang="zh-CN" altLang="en-US" dirty="0" smtClean="0"/>
              <a:t>分一</a:t>
            </a:r>
            <a:r>
              <a:rPr lang="zh-CN" altLang="en-US" dirty="0"/>
              <a:t>簇一簇的情况，相同类别的</a:t>
            </a:r>
            <a:r>
              <a:rPr lang="zh-CN" altLang="en-US" dirty="0" smtClean="0"/>
              <a:t>点将</a:t>
            </a:r>
            <a:r>
              <a:rPr lang="zh-CN" altLang="en-US" dirty="0"/>
              <a:t>会在投影后的空间中更接近</a:t>
            </a:r>
            <a:r>
              <a:rPr lang="zh-CN" altLang="en-US" dirty="0" smtClean="0"/>
              <a:t>。</a:t>
            </a:r>
            <a:endParaRPr lang="en-US" altLang="zh-CN" dirty="0" smtClean="0"/>
          </a:p>
          <a:p>
            <a:pPr lvl="1"/>
            <a:r>
              <a:rPr lang="zh-CN" altLang="en-US" b="1" dirty="0" smtClean="0"/>
              <a:t>目</a:t>
            </a:r>
            <a:r>
              <a:rPr lang="zh-CN" altLang="en-US" b="1" dirty="0"/>
              <a:t>标是使得类别内的点距离越近越好（集中），类别间的点越远越好</a:t>
            </a:r>
            <a:r>
              <a:rPr lang="zh-CN" altLang="en-US" dirty="0" smtClean="0"/>
              <a:t>。</a:t>
            </a:r>
            <a:endParaRPr lang="en-US" altLang="zh-CN" dirty="0" smtClean="0"/>
          </a:p>
          <a:p>
            <a:pPr lvl="1"/>
            <a:r>
              <a:rPr lang="en-US" altLang="zh-CN" dirty="0" smtClean="0"/>
              <a:t>LDA</a:t>
            </a:r>
            <a:r>
              <a:rPr lang="zh-CN" altLang="en-US" dirty="0" smtClean="0"/>
              <a:t>做降维时并没</a:t>
            </a:r>
            <a:r>
              <a:rPr lang="zh-CN" altLang="en-US" dirty="0"/>
              <a:t>有假设样本数据符合高斯分</a:t>
            </a:r>
            <a:r>
              <a:rPr lang="zh-CN" altLang="en-US" dirty="0" smtClean="0"/>
              <a:t>布。</a:t>
            </a:r>
            <a:endParaRPr lang="en-US" altLang="zh-CN" dirty="0"/>
          </a:p>
          <a:p>
            <a:r>
              <a:rPr lang="en-US" altLang="zh-CN" dirty="0" smtClean="0"/>
              <a:t>LDA</a:t>
            </a:r>
            <a:r>
              <a:rPr lang="zh-CN" altLang="en-US" dirty="0" smtClean="0"/>
              <a:t>算法流程：</a:t>
            </a:r>
            <a:endParaRPr lang="en-US" altLang="zh-CN" dirty="0" smtClean="0"/>
          </a:p>
          <a:p>
            <a:endParaRPr lang="en-US" altLang="zh-CN" dirty="0" smtClean="0"/>
          </a:p>
          <a:p>
            <a:endParaRPr lang="en-US" dirty="0"/>
          </a:p>
          <a:p>
            <a:endParaRPr lang="en-US" dirty="0"/>
          </a:p>
        </p:txBody>
      </p:sp>
      <p:pic>
        <p:nvPicPr>
          <p:cNvPr id="4" name="Picture 3"/>
          <p:cNvPicPr>
            <a:picLocks noChangeAspect="1"/>
          </p:cNvPicPr>
          <p:nvPr/>
        </p:nvPicPr>
        <p:blipFill>
          <a:blip r:embed="rId3"/>
          <a:stretch>
            <a:fillRect/>
          </a:stretch>
        </p:blipFill>
        <p:spPr>
          <a:xfrm>
            <a:off x="3458816" y="3816626"/>
            <a:ext cx="7686261" cy="2878619"/>
          </a:xfrm>
          <a:prstGeom prst="rect">
            <a:avLst/>
          </a:prstGeom>
        </p:spPr>
      </p:pic>
    </p:spTree>
    <p:extLst>
      <p:ext uri="{BB962C8B-B14F-4D97-AF65-F5344CB8AC3E}">
        <p14:creationId xmlns:p14="http://schemas.microsoft.com/office/powerpoint/2010/main" val="2455203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1715"/>
          </a:xfrm>
        </p:spPr>
        <p:txBody>
          <a:bodyPr/>
          <a:lstStyle/>
          <a:p>
            <a:r>
              <a:rPr lang="en-US" altLang="zh-CN" dirty="0" smtClean="0"/>
              <a:t>Continue…..</a:t>
            </a:r>
            <a:endParaRPr lang="en-US" dirty="0"/>
          </a:p>
        </p:txBody>
      </p:sp>
      <p:sp>
        <p:nvSpPr>
          <p:cNvPr id="5" name="Content Placeholder 4"/>
          <p:cNvSpPr>
            <a:spLocks noGrp="1"/>
          </p:cNvSpPr>
          <p:nvPr>
            <p:ph idx="1"/>
          </p:nvPr>
        </p:nvSpPr>
        <p:spPr>
          <a:xfrm>
            <a:off x="838200" y="1611086"/>
            <a:ext cx="10515600" cy="4565877"/>
          </a:xfrm>
        </p:spPr>
        <p:txBody>
          <a:bodyPr/>
          <a:lstStyle/>
          <a:p>
            <a:r>
              <a:rPr lang="en-US" altLang="zh-CN" dirty="0" smtClean="0"/>
              <a:t>PCA</a:t>
            </a:r>
            <a:r>
              <a:rPr lang="zh-CN" altLang="en-US" dirty="0" smtClean="0"/>
              <a:t>和</a:t>
            </a:r>
            <a:r>
              <a:rPr lang="en-US" altLang="zh-CN" dirty="0" smtClean="0"/>
              <a:t>LDA</a:t>
            </a:r>
            <a:r>
              <a:rPr lang="zh-CN" altLang="en-US" dirty="0" smtClean="0"/>
              <a:t>的相似点：</a:t>
            </a:r>
            <a:endParaRPr lang="en-US" altLang="zh-CN" dirty="0" smtClean="0"/>
          </a:p>
          <a:p>
            <a:pPr lvl="1"/>
            <a:r>
              <a:rPr lang="zh-CN" altLang="en-US" dirty="0" smtClean="0"/>
              <a:t>两</a:t>
            </a:r>
            <a:r>
              <a:rPr lang="zh-CN" altLang="en-US" dirty="0"/>
              <a:t>者均可以对数据进行降</a:t>
            </a:r>
            <a:r>
              <a:rPr lang="zh-CN" altLang="en-US" dirty="0" smtClean="0"/>
              <a:t>维，均</a:t>
            </a:r>
            <a:r>
              <a:rPr lang="zh-CN" altLang="en-US" dirty="0"/>
              <a:t>使用了矩阵特征分解的思想</a:t>
            </a:r>
            <a:r>
              <a:rPr lang="zh-CN" altLang="en-US" dirty="0" smtClean="0"/>
              <a:t>。</a:t>
            </a:r>
            <a:endParaRPr lang="en-US" altLang="zh-CN" dirty="0" smtClean="0"/>
          </a:p>
          <a:p>
            <a:pPr lvl="1"/>
            <a:r>
              <a:rPr lang="zh-CN" altLang="en-US" dirty="0"/>
              <a:t>两</a:t>
            </a:r>
            <a:r>
              <a:rPr lang="zh-CN" altLang="en-US" dirty="0" smtClean="0"/>
              <a:t>者都只是适合线性的场景。</a:t>
            </a:r>
            <a:endParaRPr lang="en-US" altLang="zh-CN" dirty="0" smtClean="0"/>
          </a:p>
          <a:p>
            <a:pPr lvl="1"/>
            <a:r>
              <a:rPr lang="zh-CN" altLang="en-US" dirty="0" smtClean="0"/>
              <a:t>两者都不</a:t>
            </a:r>
            <a:r>
              <a:rPr lang="zh-CN" altLang="en-US" dirty="0"/>
              <a:t>适合对非高斯分布样本进行降</a:t>
            </a:r>
            <a:r>
              <a:rPr lang="zh-CN" altLang="en-US" dirty="0" smtClean="0"/>
              <a:t>维</a:t>
            </a:r>
            <a:endParaRPr lang="en-US" altLang="zh-CN" dirty="0" smtClean="0"/>
          </a:p>
          <a:p>
            <a:pPr lvl="2"/>
            <a:r>
              <a:rPr lang="zh-CN" altLang="en-US" b="1" dirty="0" smtClean="0"/>
              <a:t>尽管这两个算法在降维时并</a:t>
            </a:r>
            <a:r>
              <a:rPr lang="zh-CN" altLang="en-US" b="1" dirty="0"/>
              <a:t>不假设数据本身符合高斯分</a:t>
            </a:r>
            <a:r>
              <a:rPr lang="zh-CN" altLang="en-US" b="1" dirty="0" smtClean="0"/>
              <a:t>布</a:t>
            </a:r>
            <a:r>
              <a:rPr lang="zh-CN" altLang="en-US" dirty="0" smtClean="0"/>
              <a:t>。</a:t>
            </a:r>
            <a:endParaRPr lang="zh-CN" altLang="en-US" dirty="0"/>
          </a:p>
          <a:p>
            <a:endParaRPr lang="zh-CN" altLang="en-US" dirty="0"/>
          </a:p>
          <a:p>
            <a:endParaRPr lang="en-US" dirty="0"/>
          </a:p>
          <a:p>
            <a:endParaRPr lang="en-US" dirty="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721" y="3828831"/>
            <a:ext cx="7884807" cy="2721378"/>
          </a:xfrm>
          <a:prstGeom prst="rect">
            <a:avLst/>
          </a:prstGeom>
        </p:spPr>
      </p:pic>
    </p:spTree>
    <p:extLst>
      <p:ext uri="{BB962C8B-B14F-4D97-AF65-F5344CB8AC3E}">
        <p14:creationId xmlns:p14="http://schemas.microsoft.com/office/powerpoint/2010/main" val="28081854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888"/>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73161"/>
            <a:ext cx="10515600" cy="4603802"/>
          </a:xfrm>
        </p:spPr>
        <p:txBody>
          <a:bodyPr>
            <a:normAutofit/>
          </a:bodyPr>
          <a:lstStyle/>
          <a:p>
            <a:r>
              <a:rPr lang="en-US" altLang="zh-CN" dirty="0" smtClean="0"/>
              <a:t>PCA</a:t>
            </a:r>
            <a:r>
              <a:rPr lang="zh-CN" altLang="en-US" dirty="0" smtClean="0"/>
              <a:t>和</a:t>
            </a:r>
            <a:r>
              <a:rPr lang="en-US" altLang="zh-CN" dirty="0" smtClean="0"/>
              <a:t>LDA</a:t>
            </a:r>
            <a:r>
              <a:rPr lang="zh-CN" altLang="en-US" dirty="0" smtClean="0"/>
              <a:t>的区别：</a:t>
            </a:r>
            <a:endParaRPr lang="en-US" altLang="zh-CN" dirty="0" smtClean="0"/>
          </a:p>
          <a:p>
            <a:pPr lvl="1"/>
            <a:r>
              <a:rPr lang="zh-CN" altLang="en-US" dirty="0" smtClean="0"/>
              <a:t>出</a:t>
            </a:r>
            <a:r>
              <a:rPr lang="zh-CN" altLang="en-US" dirty="0"/>
              <a:t>发思想不</a:t>
            </a:r>
            <a:r>
              <a:rPr lang="zh-CN" altLang="en-US" dirty="0" smtClean="0"/>
              <a:t>同：</a:t>
            </a:r>
            <a:endParaRPr lang="en-US" altLang="zh-CN" dirty="0" smtClean="0"/>
          </a:p>
          <a:p>
            <a:pPr lvl="2"/>
            <a:r>
              <a:rPr lang="en-US" altLang="zh-CN" dirty="0" smtClean="0"/>
              <a:t>PCA</a:t>
            </a:r>
            <a:r>
              <a:rPr lang="zh-CN" altLang="en-US" dirty="0" smtClean="0"/>
              <a:t>是从特征的协方差角度出发，</a:t>
            </a:r>
            <a:r>
              <a:rPr lang="zh-CN" altLang="en-US" b="1" dirty="0" smtClean="0"/>
              <a:t>选择样本点投影具有最大方差的方向</a:t>
            </a:r>
            <a:r>
              <a:rPr lang="zh-CN" altLang="en-US" dirty="0" smtClean="0"/>
              <a:t>；</a:t>
            </a:r>
            <a:endParaRPr lang="en-US" altLang="zh-CN" dirty="0" smtClean="0"/>
          </a:p>
          <a:p>
            <a:pPr lvl="2"/>
            <a:r>
              <a:rPr lang="en-US" altLang="zh-CN" dirty="0" smtClean="0"/>
              <a:t>LDA</a:t>
            </a:r>
            <a:r>
              <a:rPr lang="zh-CN" altLang="en-US" dirty="0"/>
              <a:t>是</a:t>
            </a:r>
            <a:r>
              <a:rPr lang="zh-CN" altLang="en-US" dirty="0" smtClean="0"/>
              <a:t>更多考虑分类标签信息，</a:t>
            </a:r>
            <a:r>
              <a:rPr lang="zh-CN" altLang="en-US" b="1" dirty="0" smtClean="0"/>
              <a:t>选择把类别分的最</a:t>
            </a:r>
            <a:r>
              <a:rPr lang="zh-CN" altLang="en-US" b="1" dirty="0"/>
              <a:t>开</a:t>
            </a:r>
            <a:r>
              <a:rPr lang="zh-CN" altLang="en-US" b="1" dirty="0" smtClean="0"/>
              <a:t>的方向</a:t>
            </a:r>
            <a:r>
              <a:rPr lang="zh-CN" altLang="en-US" dirty="0" smtClean="0"/>
              <a:t>。 </a:t>
            </a:r>
            <a:endParaRPr lang="en-US" altLang="zh-CN" dirty="0" smtClean="0"/>
          </a:p>
          <a:p>
            <a:pPr lvl="1"/>
            <a:r>
              <a:rPr lang="zh-CN" altLang="en-US" dirty="0" smtClean="0"/>
              <a:t>学</a:t>
            </a:r>
            <a:r>
              <a:rPr lang="zh-CN" altLang="en-US" dirty="0"/>
              <a:t>习模式不</a:t>
            </a:r>
            <a:r>
              <a:rPr lang="zh-CN" altLang="en-US" dirty="0" smtClean="0"/>
              <a:t>同：</a:t>
            </a:r>
            <a:endParaRPr lang="en-US" altLang="zh-CN" dirty="0" smtClean="0"/>
          </a:p>
          <a:p>
            <a:pPr lvl="2"/>
            <a:r>
              <a:rPr lang="en-US" altLang="zh-CN" dirty="0" smtClean="0"/>
              <a:t>PCA</a:t>
            </a:r>
            <a:r>
              <a:rPr lang="zh-CN" altLang="en-US" dirty="0"/>
              <a:t>属于无监</a:t>
            </a:r>
            <a:r>
              <a:rPr lang="zh-CN" altLang="en-US" dirty="0" smtClean="0"/>
              <a:t>督学</a:t>
            </a:r>
            <a:r>
              <a:rPr lang="zh-CN" altLang="en-US" dirty="0"/>
              <a:t>习</a:t>
            </a:r>
            <a:r>
              <a:rPr lang="zh-CN" altLang="en-US" dirty="0" smtClean="0"/>
              <a:t>，属于特征工程的范畴。</a:t>
            </a:r>
            <a:endParaRPr lang="en-US" altLang="zh-CN" dirty="0" smtClean="0"/>
          </a:p>
          <a:p>
            <a:pPr lvl="2"/>
            <a:r>
              <a:rPr lang="en-US" altLang="zh-CN" dirty="0" smtClean="0"/>
              <a:t>LDA</a:t>
            </a:r>
            <a:r>
              <a:rPr lang="zh-CN" altLang="en-US" dirty="0"/>
              <a:t>是一种监督式学</a:t>
            </a:r>
            <a:r>
              <a:rPr lang="zh-CN" altLang="en-US" dirty="0" smtClean="0"/>
              <a:t>习，</a:t>
            </a:r>
            <a:r>
              <a:rPr lang="zh-CN" altLang="en-US" dirty="0"/>
              <a:t>本身除了可以降维外，还可以进</a:t>
            </a:r>
            <a:r>
              <a:rPr lang="zh-CN" altLang="en-US" dirty="0" smtClean="0"/>
              <a:t>行</a:t>
            </a:r>
            <a:r>
              <a:rPr lang="zh-CN" altLang="en-US" dirty="0"/>
              <a:t>分</a:t>
            </a:r>
            <a:r>
              <a:rPr lang="zh-CN" altLang="en-US" dirty="0" smtClean="0"/>
              <a:t>类。</a:t>
            </a:r>
            <a:endParaRPr lang="en-US" altLang="zh-CN" dirty="0" smtClean="0"/>
          </a:p>
          <a:p>
            <a:pPr lvl="3"/>
            <a:r>
              <a:rPr lang="en-US" altLang="zh-CN" dirty="0" smtClean="0"/>
              <a:t>LDA</a:t>
            </a:r>
            <a:r>
              <a:rPr lang="zh-CN" altLang="en-US" dirty="0" smtClean="0"/>
              <a:t>主要还是用于降维。 </a:t>
            </a:r>
            <a:endParaRPr lang="en-US" altLang="zh-CN" dirty="0" smtClean="0"/>
          </a:p>
          <a:p>
            <a:pPr lvl="1"/>
            <a:r>
              <a:rPr lang="zh-CN" altLang="en-US" dirty="0" smtClean="0"/>
              <a:t>降</a:t>
            </a:r>
            <a:r>
              <a:rPr lang="zh-CN" altLang="en-US" dirty="0"/>
              <a:t>维后可用维度数量不</a:t>
            </a:r>
            <a:r>
              <a:rPr lang="zh-CN" altLang="en-US" dirty="0" smtClean="0"/>
              <a:t>同：</a:t>
            </a:r>
            <a:endParaRPr lang="en-US" altLang="zh-CN" dirty="0" smtClean="0"/>
          </a:p>
          <a:p>
            <a:pPr lvl="2"/>
            <a:r>
              <a:rPr lang="en-US" altLang="zh-CN" dirty="0" smtClean="0"/>
              <a:t>LDA</a:t>
            </a:r>
            <a:r>
              <a:rPr lang="zh-CN" altLang="en-US" dirty="0"/>
              <a:t>降维后最多可生成</a:t>
            </a:r>
            <a:r>
              <a:rPr lang="en-US" altLang="zh-CN" dirty="0"/>
              <a:t>C-1</a:t>
            </a:r>
            <a:r>
              <a:rPr lang="zh-CN" altLang="en-US" dirty="0"/>
              <a:t>维子空间（分类标签数</a:t>
            </a:r>
            <a:r>
              <a:rPr lang="en-US" altLang="zh-CN" dirty="0"/>
              <a:t>-1</a:t>
            </a:r>
            <a:r>
              <a:rPr lang="zh-CN" altLang="en-US" dirty="0" smtClean="0"/>
              <a:t>）。</a:t>
            </a:r>
            <a:endParaRPr lang="en-US" altLang="zh-CN" dirty="0" smtClean="0"/>
          </a:p>
          <a:p>
            <a:pPr lvl="3"/>
            <a:r>
              <a:rPr lang="zh-CN" altLang="en-US" dirty="0" smtClean="0"/>
              <a:t>因</a:t>
            </a:r>
            <a:r>
              <a:rPr lang="zh-CN" altLang="en-US" dirty="0"/>
              <a:t>此</a:t>
            </a:r>
            <a:r>
              <a:rPr lang="en-US" altLang="zh-CN" dirty="0"/>
              <a:t>LDA</a:t>
            </a:r>
            <a:r>
              <a:rPr lang="zh-CN" altLang="en-US" dirty="0"/>
              <a:t>与原</a:t>
            </a:r>
            <a:r>
              <a:rPr lang="zh-CN" altLang="en-US" dirty="0" smtClean="0"/>
              <a:t>始特征维</a:t>
            </a:r>
            <a:r>
              <a:rPr lang="zh-CN" altLang="en-US" dirty="0"/>
              <a:t>度</a:t>
            </a:r>
            <a:r>
              <a:rPr lang="en-US" altLang="zh-CN" dirty="0"/>
              <a:t>N</a:t>
            </a:r>
            <a:r>
              <a:rPr lang="zh-CN" altLang="en-US" dirty="0"/>
              <a:t>数量无关，</a:t>
            </a:r>
            <a:r>
              <a:rPr lang="zh-CN" altLang="en-US" dirty="0" smtClean="0"/>
              <a:t>只与数</a:t>
            </a:r>
            <a:r>
              <a:rPr lang="zh-CN" altLang="en-US" dirty="0"/>
              <a:t>据标签分类数量有</a:t>
            </a:r>
            <a:r>
              <a:rPr lang="zh-CN" altLang="en-US" dirty="0" smtClean="0"/>
              <a:t>关。</a:t>
            </a:r>
            <a:endParaRPr lang="en-US" altLang="zh-CN" dirty="0" smtClean="0"/>
          </a:p>
          <a:p>
            <a:pPr lvl="2"/>
            <a:r>
              <a:rPr lang="en-US" altLang="zh-CN" dirty="0" smtClean="0"/>
              <a:t>PCA</a:t>
            </a:r>
            <a:r>
              <a:rPr lang="zh-CN" altLang="en-US" dirty="0"/>
              <a:t>最多</a:t>
            </a:r>
            <a:r>
              <a:rPr lang="zh-CN" altLang="en-US" dirty="0" smtClean="0"/>
              <a:t>有</a:t>
            </a:r>
            <a:r>
              <a:rPr lang="en-US" altLang="zh-CN" dirty="0" smtClean="0"/>
              <a:t>N</a:t>
            </a:r>
            <a:r>
              <a:rPr lang="zh-CN" altLang="en-US" dirty="0" smtClean="0"/>
              <a:t>维</a:t>
            </a:r>
            <a:r>
              <a:rPr lang="zh-CN" altLang="en-US" dirty="0"/>
              <a:t>度可用，即最大可以选择全部可用维度</a:t>
            </a:r>
            <a:r>
              <a:rPr lang="zh-CN" altLang="en-US" dirty="0" smtClean="0"/>
              <a:t>。</a:t>
            </a:r>
            <a:endParaRPr lang="en-US" dirty="0"/>
          </a:p>
        </p:txBody>
      </p:sp>
    </p:spTree>
    <p:extLst>
      <p:ext uri="{BB962C8B-B14F-4D97-AF65-F5344CB8AC3E}">
        <p14:creationId xmlns:p14="http://schemas.microsoft.com/office/powerpoint/2010/main" val="754597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8874"/>
          </a:xfrm>
        </p:spPr>
        <p:txBody>
          <a:bodyPr>
            <a:normAutofit/>
          </a:bodyPr>
          <a:lstStyle/>
          <a:p>
            <a:r>
              <a:rPr lang="en-US" altLang="zh-CN" dirty="0" smtClean="0"/>
              <a:t>Continue…..</a:t>
            </a:r>
            <a:endParaRPr lang="en-US" dirty="0"/>
          </a:p>
        </p:txBody>
      </p:sp>
      <p:sp>
        <p:nvSpPr>
          <p:cNvPr id="3" name="Content Placeholder 2"/>
          <p:cNvSpPr>
            <a:spLocks noGrp="1"/>
          </p:cNvSpPr>
          <p:nvPr>
            <p:ph idx="1"/>
          </p:nvPr>
        </p:nvSpPr>
        <p:spPr>
          <a:xfrm>
            <a:off x="838200" y="1524000"/>
            <a:ext cx="10515600" cy="5116643"/>
          </a:xfrm>
        </p:spPr>
        <p:txBody>
          <a:bodyPr>
            <a:normAutofit fontScale="92500" lnSpcReduction="20000"/>
          </a:bodyPr>
          <a:lstStyle/>
          <a:p>
            <a:r>
              <a:rPr lang="zh-CN" altLang="en-US" dirty="0" smtClean="0"/>
              <a:t>特征</a:t>
            </a:r>
            <a:r>
              <a:rPr lang="zh-CN" altLang="en-US" dirty="0"/>
              <a:t>生</a:t>
            </a:r>
            <a:r>
              <a:rPr lang="zh-CN" altLang="en-US" dirty="0" smtClean="0"/>
              <a:t>成</a:t>
            </a:r>
            <a:endParaRPr lang="en-US" altLang="zh-CN" dirty="0" smtClean="0"/>
          </a:p>
          <a:p>
            <a:pPr lvl="1"/>
            <a:r>
              <a:rPr lang="zh-CN" altLang="en-US" b="1" dirty="0" smtClean="0"/>
              <a:t>根</a:t>
            </a:r>
            <a:r>
              <a:rPr lang="zh-CN" altLang="en-US" b="1" dirty="0"/>
              <a:t>据对特征的理解创造一些可能有用的特</a:t>
            </a:r>
            <a:r>
              <a:rPr lang="zh-CN" altLang="en-US" b="1" dirty="0" smtClean="0"/>
              <a:t>征</a:t>
            </a:r>
            <a:r>
              <a:rPr lang="zh-CN" altLang="en-US" dirty="0" smtClean="0"/>
              <a:t>。</a:t>
            </a:r>
            <a:endParaRPr lang="en-US" altLang="zh-CN" dirty="0" smtClean="0"/>
          </a:p>
          <a:p>
            <a:r>
              <a:rPr lang="zh-CN" altLang="en-US" dirty="0" smtClean="0"/>
              <a:t>特征选择</a:t>
            </a:r>
            <a:endParaRPr lang="en-US" altLang="zh-CN" dirty="0" smtClean="0"/>
          </a:p>
          <a:p>
            <a:pPr lvl="1"/>
            <a:r>
              <a:rPr lang="zh-CN" altLang="en-US" dirty="0"/>
              <a:t>利</a:t>
            </a:r>
            <a:r>
              <a:rPr lang="zh-CN" altLang="en-US" dirty="0" smtClean="0"/>
              <a:t>用某种方法比如使用决策树模型得到</a:t>
            </a:r>
            <a:r>
              <a:rPr lang="zh-CN" altLang="en-US" dirty="0"/>
              <a:t>的</a:t>
            </a:r>
            <a:r>
              <a:rPr lang="zh-CN" altLang="en-US" dirty="0" smtClean="0"/>
              <a:t>特</a:t>
            </a:r>
            <a:r>
              <a:rPr lang="zh-CN" altLang="en-US" dirty="0"/>
              <a:t>征评分来选</a:t>
            </a:r>
            <a:r>
              <a:rPr lang="zh-CN" altLang="en-US" dirty="0" smtClean="0"/>
              <a:t>择重要的特征。</a:t>
            </a:r>
            <a:endParaRPr lang="en-US" altLang="zh-CN" dirty="0" smtClean="0"/>
          </a:p>
          <a:p>
            <a:r>
              <a:rPr lang="zh-CN" altLang="en-US" dirty="0"/>
              <a:t>特征降</a:t>
            </a:r>
            <a:r>
              <a:rPr lang="zh-CN" altLang="en-US" dirty="0" smtClean="0"/>
              <a:t>维</a:t>
            </a:r>
            <a:endParaRPr lang="en-US" altLang="zh-CN" dirty="0" smtClean="0"/>
          </a:p>
          <a:p>
            <a:pPr lvl="1"/>
            <a:r>
              <a:rPr lang="zh-CN" altLang="en-US" dirty="0"/>
              <a:t>利用降维的算法比</a:t>
            </a:r>
            <a:r>
              <a:rPr lang="zh-CN" altLang="en-US" dirty="0" smtClean="0"/>
              <a:t>如主成分分析来映射原来特征空间到更低维度的隐空间。</a:t>
            </a:r>
            <a:endParaRPr lang="en-US" altLang="zh-CN" dirty="0" smtClean="0"/>
          </a:p>
          <a:p>
            <a:r>
              <a:rPr lang="zh-CN" altLang="en-US" dirty="0"/>
              <a:t>模型生</a:t>
            </a:r>
            <a:r>
              <a:rPr lang="zh-CN" altLang="en-US" dirty="0" smtClean="0"/>
              <a:t>成：</a:t>
            </a:r>
            <a:endParaRPr lang="en-US" altLang="zh-CN" dirty="0" smtClean="0"/>
          </a:p>
          <a:p>
            <a:pPr lvl="1"/>
            <a:r>
              <a:rPr lang="zh-CN" altLang="en-US" dirty="0" smtClean="0"/>
              <a:t>有下面几种常见的</a:t>
            </a:r>
            <a:r>
              <a:rPr lang="zh-CN" altLang="en-US" b="1" dirty="0" smtClean="0"/>
              <a:t>模型选择思路</a:t>
            </a:r>
            <a:r>
              <a:rPr lang="zh-CN" altLang="en-US" dirty="0" smtClean="0"/>
              <a:t>：</a:t>
            </a:r>
            <a:endParaRPr lang="en-US" altLang="zh-CN" dirty="0"/>
          </a:p>
          <a:p>
            <a:pPr lvl="2"/>
            <a:r>
              <a:rPr lang="zh-CN" altLang="en-US" dirty="0"/>
              <a:t>人工根据具体任务和经验选定某种模</a:t>
            </a:r>
            <a:r>
              <a:rPr lang="zh-CN" altLang="en-US" dirty="0" smtClean="0"/>
              <a:t>型。</a:t>
            </a:r>
            <a:endParaRPr lang="en-US" altLang="zh-CN" dirty="0"/>
          </a:p>
          <a:p>
            <a:pPr lvl="2"/>
            <a:r>
              <a:rPr lang="zh-CN" altLang="en-US" dirty="0"/>
              <a:t>人工选定用集成学习方法来集成同质的或者异质的基学习器。</a:t>
            </a:r>
            <a:endParaRPr lang="en-US" altLang="zh-CN" dirty="0"/>
          </a:p>
          <a:p>
            <a:pPr lvl="3"/>
            <a:r>
              <a:rPr lang="zh-CN" altLang="en-US" dirty="0"/>
              <a:t>在机器学习竞赛中，参赛人员经常会选择用集成学习来训练，而在集成学习中即选择基于树的模型</a:t>
            </a:r>
            <a:r>
              <a:rPr lang="zh-CN" altLang="en-US" dirty="0" smtClean="0"/>
              <a:t>，又选</a:t>
            </a:r>
            <a:r>
              <a:rPr lang="zh-CN" altLang="en-US" dirty="0"/>
              <a:t>用其他的模型。</a:t>
            </a:r>
            <a:endParaRPr lang="en-US" altLang="zh-CN" dirty="0"/>
          </a:p>
          <a:p>
            <a:pPr lvl="2"/>
            <a:r>
              <a:rPr lang="zh-CN" altLang="en-US" dirty="0"/>
              <a:t>人工选定多个候选模</a:t>
            </a:r>
            <a:r>
              <a:rPr lang="zh-CN" altLang="en-US" dirty="0" smtClean="0"/>
              <a:t>型并利用泛化评估方法来</a:t>
            </a:r>
            <a:r>
              <a:rPr lang="zh-CN" altLang="en-US" dirty="0"/>
              <a:t>选择最终生成的模型。</a:t>
            </a:r>
            <a:endParaRPr lang="en-US" altLang="zh-CN" dirty="0"/>
          </a:p>
          <a:p>
            <a:pPr lvl="2"/>
            <a:r>
              <a:rPr lang="en-US" altLang="zh-CN" dirty="0" err="1"/>
              <a:t>AutoML</a:t>
            </a:r>
            <a:r>
              <a:rPr lang="zh-CN" altLang="en-US" dirty="0"/>
              <a:t>自动生成模型，用在深度学习中</a:t>
            </a:r>
            <a:r>
              <a:rPr lang="zh-CN" altLang="en-US" dirty="0" smtClean="0"/>
              <a:t>。</a:t>
            </a:r>
            <a:endParaRPr lang="en-US" altLang="zh-CN" dirty="0" smtClean="0"/>
          </a:p>
          <a:p>
            <a:pPr lvl="1"/>
            <a:endParaRPr lang="en-US" dirty="0"/>
          </a:p>
          <a:p>
            <a:pPr lvl="1"/>
            <a:r>
              <a:rPr lang="zh-CN" altLang="en-US" b="1" dirty="0" smtClean="0">
                <a:solidFill>
                  <a:srgbClr val="FF0000"/>
                </a:solidFill>
              </a:rPr>
              <a:t>最后需要把这些探索性开发的代码变成生产级别的代码。</a:t>
            </a:r>
            <a:endParaRPr lang="en-US" b="1" dirty="0">
              <a:solidFill>
                <a:srgbClr val="FF0000"/>
              </a:solidFill>
            </a:endParaRPr>
          </a:p>
          <a:p>
            <a:pPr marL="0" indent="0">
              <a:buNone/>
            </a:pPr>
            <a:endParaRPr lang="en-US" dirty="0"/>
          </a:p>
        </p:txBody>
      </p:sp>
    </p:spTree>
    <p:extLst>
      <p:ext uri="{BB962C8B-B14F-4D97-AF65-F5344CB8AC3E}">
        <p14:creationId xmlns:p14="http://schemas.microsoft.com/office/powerpoint/2010/main" val="3410729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116"/>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30594"/>
            <a:ext cx="10515600" cy="5098025"/>
          </a:xfrm>
        </p:spPr>
        <p:txBody>
          <a:bodyPr>
            <a:normAutofit fontScale="92500" lnSpcReduction="10000"/>
          </a:bodyPr>
          <a:lstStyle/>
          <a:p>
            <a:r>
              <a:rPr lang="en-US" altLang="zh-CN" dirty="0" smtClean="0"/>
              <a:t>PCA</a:t>
            </a:r>
            <a:r>
              <a:rPr lang="zh-CN" altLang="en-US" dirty="0" smtClean="0"/>
              <a:t>的</a:t>
            </a:r>
            <a:r>
              <a:rPr lang="zh-CN" altLang="en-US" dirty="0"/>
              <a:t>主要优</a:t>
            </a:r>
            <a:r>
              <a:rPr lang="zh-CN" altLang="en-US" dirty="0" smtClean="0"/>
              <a:t>点：</a:t>
            </a:r>
            <a:endParaRPr lang="zh-CN" altLang="en-US" dirty="0"/>
          </a:p>
          <a:p>
            <a:pPr lvl="1"/>
            <a:r>
              <a:rPr lang="zh-CN" altLang="en-US" dirty="0" smtClean="0"/>
              <a:t>计</a:t>
            </a:r>
            <a:r>
              <a:rPr lang="zh-CN" altLang="en-US" dirty="0"/>
              <a:t>算方法简</a:t>
            </a:r>
            <a:r>
              <a:rPr lang="zh-CN" altLang="en-US" dirty="0" smtClean="0"/>
              <a:t>单，易</a:t>
            </a:r>
            <a:r>
              <a:rPr lang="zh-CN" altLang="en-US" dirty="0"/>
              <a:t>于实</a:t>
            </a:r>
            <a:r>
              <a:rPr lang="zh-CN" altLang="en-US" dirty="0" smtClean="0"/>
              <a:t>现：</a:t>
            </a:r>
            <a:endParaRPr lang="en-US" altLang="zh-CN" dirty="0" smtClean="0"/>
          </a:p>
          <a:p>
            <a:pPr lvl="2"/>
            <a:r>
              <a:rPr lang="zh-CN" altLang="en-US" dirty="0" smtClean="0"/>
              <a:t>主</a:t>
            </a:r>
            <a:r>
              <a:rPr lang="zh-CN" altLang="en-US" dirty="0"/>
              <a:t>要运算</a:t>
            </a:r>
            <a:r>
              <a:rPr lang="zh-CN" altLang="en-US" dirty="0" smtClean="0"/>
              <a:t>是矩阵的特</a:t>
            </a:r>
            <a:r>
              <a:rPr lang="zh-CN" altLang="en-US" dirty="0"/>
              <a:t>征值分</a:t>
            </a:r>
            <a:r>
              <a:rPr lang="zh-CN" altLang="en-US" dirty="0" smtClean="0"/>
              <a:t>解。</a:t>
            </a:r>
            <a:endParaRPr lang="en-US" altLang="zh-CN" dirty="0"/>
          </a:p>
          <a:p>
            <a:pPr lvl="1"/>
            <a:r>
              <a:rPr lang="zh-CN" altLang="en-US" dirty="0" smtClean="0"/>
              <a:t>尽量使各</a:t>
            </a:r>
            <a:r>
              <a:rPr lang="zh-CN" altLang="en-US" dirty="0"/>
              <a:t>主成分之间正</a:t>
            </a:r>
            <a:r>
              <a:rPr lang="zh-CN" altLang="en-US" dirty="0" smtClean="0"/>
              <a:t>交：</a:t>
            </a:r>
            <a:endParaRPr lang="en-US" altLang="zh-CN" dirty="0" smtClean="0"/>
          </a:p>
          <a:p>
            <a:pPr lvl="2"/>
            <a:r>
              <a:rPr lang="zh-CN" altLang="en-US" dirty="0" smtClean="0"/>
              <a:t>这样可</a:t>
            </a:r>
            <a:r>
              <a:rPr lang="zh-CN" altLang="en-US" dirty="0"/>
              <a:t>消除原始数</a:t>
            </a:r>
            <a:r>
              <a:rPr lang="zh-CN" altLang="en-US" dirty="0" smtClean="0"/>
              <a:t>据</a:t>
            </a:r>
            <a:r>
              <a:rPr lang="zh-CN" altLang="en-US" dirty="0"/>
              <a:t>特征</a:t>
            </a:r>
            <a:r>
              <a:rPr lang="zh-CN" altLang="en-US" dirty="0" smtClean="0"/>
              <a:t>间</a:t>
            </a:r>
            <a:r>
              <a:rPr lang="zh-CN" altLang="en-US" dirty="0"/>
              <a:t>的相互影响的因素。</a:t>
            </a:r>
          </a:p>
          <a:p>
            <a:pPr lvl="1"/>
            <a:r>
              <a:rPr lang="zh-CN" altLang="en-US" dirty="0" smtClean="0"/>
              <a:t>有一定的降噪效果：</a:t>
            </a:r>
            <a:endParaRPr lang="en-US" altLang="zh-CN" dirty="0" smtClean="0"/>
          </a:p>
          <a:p>
            <a:pPr lvl="2"/>
            <a:r>
              <a:rPr lang="zh-CN" altLang="en-US" dirty="0" smtClean="0"/>
              <a:t>当</a:t>
            </a:r>
            <a:r>
              <a:rPr lang="zh-CN" altLang="en-US" dirty="0"/>
              <a:t>数据受到噪声影响时，</a:t>
            </a:r>
            <a:r>
              <a:rPr lang="zh-CN" altLang="en-US" b="1" dirty="0"/>
              <a:t>最小的矩阵特征值对应的特征向量往往与噪声有关</a:t>
            </a:r>
            <a:r>
              <a:rPr lang="zh-CN" altLang="en-US" dirty="0"/>
              <a:t>，所以</a:t>
            </a:r>
            <a:r>
              <a:rPr lang="en-US" altLang="zh-CN" dirty="0"/>
              <a:t>PCA</a:t>
            </a:r>
            <a:r>
              <a:rPr lang="zh-CN" altLang="en-US" dirty="0"/>
              <a:t>将它们舍弃能在一定程度上起到降噪效</a:t>
            </a:r>
            <a:r>
              <a:rPr lang="zh-CN" altLang="en-US" dirty="0" smtClean="0"/>
              <a:t>果。</a:t>
            </a:r>
            <a:endParaRPr lang="zh-CN" altLang="en-US" dirty="0"/>
          </a:p>
          <a:p>
            <a:r>
              <a:rPr lang="en-US" altLang="zh-CN" dirty="0" smtClean="0"/>
              <a:t>PCA</a:t>
            </a:r>
            <a:r>
              <a:rPr lang="zh-CN" altLang="en-US" dirty="0" smtClean="0"/>
              <a:t>的</a:t>
            </a:r>
            <a:r>
              <a:rPr lang="zh-CN" altLang="en-US" dirty="0"/>
              <a:t>主要缺</a:t>
            </a:r>
            <a:r>
              <a:rPr lang="zh-CN" altLang="en-US" dirty="0" smtClean="0"/>
              <a:t>点：</a:t>
            </a:r>
            <a:endParaRPr lang="en-US" altLang="zh-CN" dirty="0" smtClean="0"/>
          </a:p>
          <a:p>
            <a:pPr lvl="1"/>
            <a:r>
              <a:rPr lang="zh-CN" altLang="en-US" dirty="0"/>
              <a:t>可解释</a:t>
            </a:r>
            <a:r>
              <a:rPr lang="zh-CN" altLang="en-US" dirty="0" smtClean="0"/>
              <a:t>性不好：</a:t>
            </a:r>
            <a:endParaRPr lang="zh-CN" altLang="en-US" dirty="0"/>
          </a:p>
          <a:p>
            <a:pPr lvl="2"/>
            <a:r>
              <a:rPr lang="zh-CN" altLang="en-US" dirty="0" smtClean="0"/>
              <a:t>主</a:t>
            </a:r>
            <a:r>
              <a:rPr lang="zh-CN" altLang="en-US" dirty="0"/>
              <a:t>成分各个特征维</a:t>
            </a:r>
            <a:r>
              <a:rPr lang="zh-CN" altLang="en-US" dirty="0" smtClean="0"/>
              <a:t>度没有明晰的含义。</a:t>
            </a:r>
            <a:endParaRPr lang="zh-CN" altLang="en-US" dirty="0"/>
          </a:p>
          <a:p>
            <a:pPr lvl="1"/>
            <a:r>
              <a:rPr lang="zh-CN" altLang="en-US" dirty="0" smtClean="0"/>
              <a:t>可能加剧过拟合：</a:t>
            </a:r>
            <a:endParaRPr lang="en-US" altLang="zh-CN" dirty="0" smtClean="0"/>
          </a:p>
          <a:p>
            <a:pPr lvl="2"/>
            <a:r>
              <a:rPr lang="zh-CN" altLang="en-US" dirty="0" smtClean="0"/>
              <a:t>方</a:t>
            </a:r>
            <a:r>
              <a:rPr lang="zh-CN" altLang="en-US" dirty="0"/>
              <a:t>差小的非主成分也可能含</a:t>
            </a:r>
            <a:r>
              <a:rPr lang="zh-CN" altLang="en-US" dirty="0" smtClean="0"/>
              <a:t>有样本的</a:t>
            </a:r>
            <a:r>
              <a:rPr lang="zh-CN" altLang="en-US" dirty="0"/>
              <a:t>重要信息，因降维丢弃可能对后续数据处理有影</a:t>
            </a:r>
            <a:r>
              <a:rPr lang="zh-CN" altLang="en-US" dirty="0" smtClean="0"/>
              <a:t>响，它只</a:t>
            </a:r>
            <a:r>
              <a:rPr lang="zh-CN" altLang="en-US" dirty="0"/>
              <a:t>是在训练集上没有很大的表现，所以</a:t>
            </a:r>
            <a:r>
              <a:rPr lang="en-US" altLang="zh-CN" dirty="0"/>
              <a:t>PCA</a:t>
            </a:r>
            <a:r>
              <a:rPr lang="zh-CN" altLang="en-US" dirty="0"/>
              <a:t>也可能加剧了过拟合</a:t>
            </a:r>
            <a:r>
              <a:rPr lang="zh-CN" altLang="en-US" dirty="0" smtClean="0"/>
              <a:t>。</a:t>
            </a:r>
            <a:endParaRPr lang="en-US" altLang="zh-CN" dirty="0" smtClean="0"/>
          </a:p>
          <a:p>
            <a:pPr lvl="2"/>
            <a:r>
              <a:rPr lang="en-US" altLang="zh-CN" dirty="0" smtClean="0"/>
              <a:t>Tips: </a:t>
            </a:r>
            <a:r>
              <a:rPr lang="en-US" altLang="zh-CN" b="1" dirty="0" smtClean="0"/>
              <a:t>PCA</a:t>
            </a:r>
            <a:r>
              <a:rPr lang="zh-CN" altLang="en-US" b="1" dirty="0"/>
              <a:t>的训练样本越多越好</a:t>
            </a:r>
            <a:r>
              <a:rPr lang="zh-CN" altLang="en-US" dirty="0"/>
              <a:t>。</a:t>
            </a:r>
            <a:endParaRPr lang="en-US" dirty="0"/>
          </a:p>
          <a:p>
            <a:pPr lvl="1"/>
            <a:endParaRPr lang="en-US" dirty="0"/>
          </a:p>
          <a:p>
            <a:endParaRPr lang="en-US" dirty="0"/>
          </a:p>
        </p:txBody>
      </p:sp>
    </p:spTree>
    <p:extLst>
      <p:ext uri="{BB962C8B-B14F-4D97-AF65-F5344CB8AC3E}">
        <p14:creationId xmlns:p14="http://schemas.microsoft.com/office/powerpoint/2010/main" val="37341465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1"/>
          </a:xfrm>
        </p:spPr>
        <p:txBody>
          <a:bodyPr/>
          <a:lstStyle/>
          <a:p>
            <a:r>
              <a:rPr lang="en-US" altLang="zh-CN" dirty="0" smtClean="0"/>
              <a:t>Continue…..</a:t>
            </a:r>
            <a:endParaRPr lang="en-US" dirty="0"/>
          </a:p>
        </p:txBody>
      </p:sp>
      <p:sp>
        <p:nvSpPr>
          <p:cNvPr id="3" name="Content Placeholder 2"/>
          <p:cNvSpPr>
            <a:spLocks noGrp="1"/>
          </p:cNvSpPr>
          <p:nvPr>
            <p:ph idx="1"/>
          </p:nvPr>
        </p:nvSpPr>
        <p:spPr>
          <a:xfrm>
            <a:off x="973111" y="1355538"/>
            <a:ext cx="10515600" cy="5261572"/>
          </a:xfrm>
        </p:spPr>
        <p:txBody>
          <a:bodyPr>
            <a:normAutofit fontScale="92500" lnSpcReduction="10000"/>
          </a:bodyPr>
          <a:lstStyle/>
          <a:p>
            <a:r>
              <a:rPr lang="en-US" altLang="zh-CN" dirty="0" smtClean="0"/>
              <a:t>Tips</a:t>
            </a:r>
            <a:r>
              <a:rPr lang="zh-CN" altLang="en-US" dirty="0" smtClean="0"/>
              <a:t>：</a:t>
            </a:r>
            <a:endParaRPr lang="en-US" altLang="zh-CN" dirty="0" smtClean="0"/>
          </a:p>
          <a:p>
            <a:pPr lvl="1"/>
            <a:r>
              <a:rPr lang="zh-CN" altLang="en-US" dirty="0" smtClean="0"/>
              <a:t>对新的样本如何利用</a:t>
            </a:r>
            <a:r>
              <a:rPr lang="en-US" altLang="zh-CN" dirty="0" smtClean="0"/>
              <a:t>PCA</a:t>
            </a:r>
            <a:r>
              <a:rPr lang="zh-CN" altLang="en-US" dirty="0" smtClean="0"/>
              <a:t>来降维？</a:t>
            </a:r>
            <a:endParaRPr lang="en-US" altLang="zh-CN" dirty="0"/>
          </a:p>
          <a:p>
            <a:pPr lvl="2"/>
            <a:r>
              <a:rPr lang="en-US" altLang="zh-CN" dirty="0" smtClean="0"/>
              <a:t>PCA</a:t>
            </a:r>
            <a:r>
              <a:rPr lang="zh-CN" altLang="en-US" dirty="0" smtClean="0"/>
              <a:t>对训练集拟合完</a:t>
            </a:r>
            <a:r>
              <a:rPr lang="zh-CN" altLang="en-US" b="1" dirty="0" smtClean="0"/>
              <a:t>会生成投影矩阵</a:t>
            </a:r>
            <a:r>
              <a:rPr lang="zh-CN" altLang="en-US" dirty="0" smtClean="0"/>
              <a:t>，并保存训练集的每个特征的平均值。</a:t>
            </a:r>
            <a:endParaRPr lang="en-US" altLang="zh-CN" dirty="0" smtClean="0"/>
          </a:p>
          <a:p>
            <a:pPr lvl="2"/>
            <a:r>
              <a:rPr lang="zh-CN" altLang="en-US" dirty="0" smtClean="0"/>
              <a:t>新的数据进行降维时，利用保存的每个特征的平均值来进行中心化，然后与投影矩阵运算生成降维后的结果。</a:t>
            </a:r>
            <a:endParaRPr lang="en-US" altLang="zh-CN" dirty="0" smtClean="0"/>
          </a:p>
          <a:p>
            <a:pPr lvl="1"/>
            <a:r>
              <a:rPr lang="zh-CN" altLang="en-US" dirty="0"/>
              <a:t>如</a:t>
            </a:r>
            <a:r>
              <a:rPr lang="zh-CN" altLang="en-US" dirty="0" smtClean="0"/>
              <a:t>何选择</a:t>
            </a:r>
            <a:r>
              <a:rPr lang="en-US" altLang="zh-CN" dirty="0" smtClean="0"/>
              <a:t>PCA</a:t>
            </a:r>
            <a:r>
              <a:rPr lang="zh-CN" altLang="en-US" dirty="0" smtClean="0"/>
              <a:t>还是</a:t>
            </a:r>
            <a:r>
              <a:rPr lang="en-US" altLang="zh-CN" dirty="0" smtClean="0"/>
              <a:t>LDA</a:t>
            </a:r>
            <a:r>
              <a:rPr lang="zh-CN" altLang="en-US" dirty="0" smtClean="0"/>
              <a:t>来降维？</a:t>
            </a:r>
            <a:endParaRPr lang="en-US" altLang="zh-CN" dirty="0" smtClean="0"/>
          </a:p>
          <a:p>
            <a:pPr lvl="2"/>
            <a:r>
              <a:rPr lang="zh-CN" altLang="en-US" dirty="0" smtClean="0"/>
              <a:t>如果数据集有</a:t>
            </a:r>
            <a:r>
              <a:rPr lang="zh-CN" altLang="en-US" dirty="0"/>
              <a:t>类别标</a:t>
            </a:r>
            <a:r>
              <a:rPr lang="zh-CN" altLang="en-US" dirty="0" smtClean="0"/>
              <a:t>签，优</a:t>
            </a:r>
            <a:r>
              <a:rPr lang="zh-CN" altLang="en-US" dirty="0"/>
              <a:t>先选择</a:t>
            </a:r>
            <a:r>
              <a:rPr lang="en-US" altLang="zh-CN" dirty="0"/>
              <a:t>LDA</a:t>
            </a:r>
            <a:r>
              <a:rPr lang="zh-CN" altLang="en-US" dirty="0" smtClean="0"/>
              <a:t>去降</a:t>
            </a:r>
            <a:r>
              <a:rPr lang="zh-CN" altLang="en-US" dirty="0"/>
              <a:t>维</a:t>
            </a:r>
            <a:r>
              <a:rPr lang="zh-CN" altLang="en-US" dirty="0" smtClean="0"/>
              <a:t>；</a:t>
            </a:r>
            <a:endParaRPr lang="en-US" altLang="zh-CN" dirty="0" smtClean="0"/>
          </a:p>
          <a:p>
            <a:pPr lvl="2"/>
            <a:r>
              <a:rPr lang="zh-CN" altLang="en-US" dirty="0" smtClean="0"/>
              <a:t>也</a:t>
            </a:r>
            <a:r>
              <a:rPr lang="zh-CN" altLang="en-US" dirty="0"/>
              <a:t>可以使用</a:t>
            </a:r>
            <a:r>
              <a:rPr lang="en-US" altLang="zh-CN" dirty="0"/>
              <a:t>PCA</a:t>
            </a:r>
            <a:r>
              <a:rPr lang="zh-CN" altLang="en-US" dirty="0"/>
              <a:t>做很小幅度的降维去消去噪声，然后再使用</a:t>
            </a:r>
            <a:r>
              <a:rPr lang="en-US" altLang="zh-CN" dirty="0"/>
              <a:t>LDA</a:t>
            </a:r>
            <a:r>
              <a:rPr lang="zh-CN" altLang="en-US" dirty="0"/>
              <a:t>降维</a:t>
            </a:r>
            <a:r>
              <a:rPr lang="zh-CN" altLang="en-US" dirty="0" smtClean="0"/>
              <a:t>。</a:t>
            </a:r>
            <a:endParaRPr lang="en-US" altLang="zh-CN" dirty="0" smtClean="0"/>
          </a:p>
          <a:p>
            <a:pPr lvl="2"/>
            <a:r>
              <a:rPr lang="zh-CN" altLang="en-US" dirty="0" smtClean="0"/>
              <a:t>如</a:t>
            </a:r>
            <a:r>
              <a:rPr lang="zh-CN" altLang="en-US" dirty="0"/>
              <a:t>果没有类别标签，那么肯定是考虑</a:t>
            </a:r>
            <a:r>
              <a:rPr lang="en-US" altLang="zh-CN" dirty="0"/>
              <a:t>PCA</a:t>
            </a:r>
            <a:r>
              <a:rPr lang="zh-CN" altLang="en-US" dirty="0" smtClean="0"/>
              <a:t>。</a:t>
            </a:r>
            <a:endParaRPr lang="en-US" altLang="zh-CN" dirty="0" smtClean="0"/>
          </a:p>
          <a:p>
            <a:pPr lvl="1"/>
            <a:r>
              <a:rPr lang="zh-CN" altLang="en-US" dirty="0"/>
              <a:t>求解</a:t>
            </a:r>
            <a:r>
              <a:rPr lang="en-US" altLang="zh-CN" dirty="0"/>
              <a:t>PCA</a:t>
            </a:r>
            <a:r>
              <a:rPr lang="zh-CN" altLang="en-US" dirty="0"/>
              <a:t>或者</a:t>
            </a:r>
            <a:r>
              <a:rPr lang="en-US" altLang="zh-CN" dirty="0"/>
              <a:t>LDA</a:t>
            </a:r>
            <a:r>
              <a:rPr lang="zh-CN" altLang="en-US" dirty="0" smtClean="0"/>
              <a:t>的矩阵分解有</a:t>
            </a:r>
            <a:r>
              <a:rPr lang="zh-CN" altLang="en-US" dirty="0"/>
              <a:t>很</a:t>
            </a:r>
            <a:r>
              <a:rPr lang="zh-CN" altLang="en-US" dirty="0" smtClean="0"/>
              <a:t>多</a:t>
            </a:r>
            <a:r>
              <a:rPr lang="zh-CN" altLang="en-US" dirty="0"/>
              <a:t>方法</a:t>
            </a:r>
            <a:r>
              <a:rPr lang="zh-CN" altLang="en-US" dirty="0" smtClean="0"/>
              <a:t>，在</a:t>
            </a:r>
            <a:r>
              <a:rPr lang="zh-CN" altLang="en-US" dirty="0"/>
              <a:t>特征维度比较大的情况下一般使用</a:t>
            </a:r>
            <a:r>
              <a:rPr lang="en-US" altLang="zh-CN" dirty="0"/>
              <a:t>SVD</a:t>
            </a:r>
            <a:r>
              <a:rPr lang="zh-CN" altLang="en-US" dirty="0"/>
              <a:t>（奇异值分解算法</a:t>
            </a:r>
            <a:r>
              <a:rPr lang="zh-CN" altLang="en-US" dirty="0" smtClean="0"/>
              <a:t>）比</a:t>
            </a:r>
            <a:r>
              <a:rPr lang="zh-CN" altLang="en-US" dirty="0"/>
              <a:t>直接用特征值分解算法要高效。</a:t>
            </a:r>
            <a:endParaRPr lang="en-US" altLang="zh-CN" dirty="0"/>
          </a:p>
          <a:p>
            <a:pPr lvl="1"/>
            <a:r>
              <a:rPr lang="en-US" altLang="zh-CN" dirty="0" smtClean="0"/>
              <a:t>PCA</a:t>
            </a:r>
            <a:r>
              <a:rPr lang="zh-CN" altLang="en-US" dirty="0" smtClean="0"/>
              <a:t>白化和</a:t>
            </a:r>
            <a:r>
              <a:rPr lang="en-US" altLang="zh-CN" dirty="0" smtClean="0"/>
              <a:t>ZCA</a:t>
            </a:r>
            <a:r>
              <a:rPr lang="zh-CN" altLang="en-US" dirty="0" smtClean="0"/>
              <a:t>白化：</a:t>
            </a:r>
            <a:endParaRPr lang="en-US" altLang="zh-CN" dirty="0" smtClean="0"/>
          </a:p>
          <a:p>
            <a:pPr lvl="2"/>
            <a:r>
              <a:rPr lang="zh-CN" altLang="en-US" dirty="0" smtClean="0"/>
              <a:t>在</a:t>
            </a:r>
            <a:r>
              <a:rPr lang="zh-CN" altLang="en-US" dirty="0"/>
              <a:t>机器视觉领域或者早期的计算机视觉领域，经常用</a:t>
            </a:r>
            <a:r>
              <a:rPr lang="en-US" altLang="zh-CN" dirty="0"/>
              <a:t>PCA</a:t>
            </a:r>
            <a:r>
              <a:rPr lang="zh-CN" altLang="en-US" dirty="0"/>
              <a:t>白化和</a:t>
            </a:r>
            <a:r>
              <a:rPr lang="en-US" altLang="zh-CN" dirty="0"/>
              <a:t>ZCA</a:t>
            </a:r>
            <a:r>
              <a:rPr lang="zh-CN" altLang="en-US" dirty="0"/>
              <a:t>白化来处理图像。</a:t>
            </a:r>
            <a:r>
              <a:rPr lang="en-US" altLang="zh-CN" dirty="0"/>
              <a:t>PCA</a:t>
            </a:r>
            <a:r>
              <a:rPr lang="zh-CN" altLang="en-US" dirty="0"/>
              <a:t>白化其实就是把</a:t>
            </a:r>
            <a:r>
              <a:rPr lang="en-US" altLang="zh-CN" dirty="0"/>
              <a:t>PCA</a:t>
            </a:r>
            <a:r>
              <a:rPr lang="zh-CN" altLang="en-US" dirty="0"/>
              <a:t>后的新的特征做标准化，把每个特征的方差变为</a:t>
            </a:r>
            <a:r>
              <a:rPr lang="en-US" altLang="zh-CN" dirty="0" smtClean="0"/>
              <a:t>1</a:t>
            </a:r>
            <a:r>
              <a:rPr lang="zh-CN" altLang="en-US" dirty="0" smtClean="0"/>
              <a:t>。</a:t>
            </a:r>
            <a:r>
              <a:rPr lang="en-US" altLang="zh-CN" dirty="0" smtClean="0"/>
              <a:t> </a:t>
            </a:r>
            <a:endParaRPr lang="en-US" altLang="zh-CN" dirty="0"/>
          </a:p>
          <a:p>
            <a:pPr lvl="3"/>
            <a:r>
              <a:rPr lang="zh-CN" altLang="en-US" dirty="0"/>
              <a:t>白化的目的就是降低输入的冗余性。</a:t>
            </a:r>
            <a:endParaRPr lang="en-US" altLang="zh-CN" dirty="0"/>
          </a:p>
          <a:p>
            <a:pPr lvl="3"/>
            <a:r>
              <a:rPr lang="en-US" altLang="zh-CN" dirty="0"/>
              <a:t>ZCA </a:t>
            </a:r>
            <a:r>
              <a:rPr lang="zh-CN" altLang="en-US" dirty="0"/>
              <a:t>白化</a:t>
            </a:r>
            <a:r>
              <a:rPr lang="zh-CN" altLang="en-US" dirty="0" smtClean="0"/>
              <a:t>：把经过</a:t>
            </a:r>
            <a:r>
              <a:rPr lang="en-US" altLang="zh-CN" dirty="0" smtClean="0"/>
              <a:t>PCA</a:t>
            </a:r>
            <a:r>
              <a:rPr lang="zh-CN" altLang="en-US" dirty="0" smtClean="0"/>
              <a:t>白化后的数</a:t>
            </a:r>
            <a:r>
              <a:rPr lang="zh-CN" altLang="en-US" dirty="0"/>
              <a:t>据再变换回原空间 。</a:t>
            </a: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25358170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2240"/>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60786"/>
            <a:ext cx="10515600" cy="5155323"/>
          </a:xfrm>
        </p:spPr>
        <p:txBody>
          <a:bodyPr>
            <a:normAutofit fontScale="92500" lnSpcReduction="20000"/>
          </a:bodyPr>
          <a:lstStyle/>
          <a:p>
            <a:r>
              <a:rPr lang="en-US" dirty="0" smtClean="0"/>
              <a:t>t-</a:t>
            </a:r>
            <a:r>
              <a:rPr lang="en-US" altLang="zh-CN" dirty="0">
                <a:latin typeface="+mn-ea"/>
              </a:rPr>
              <a:t>SNE</a:t>
            </a:r>
            <a:r>
              <a:rPr lang="zh-CN" altLang="en-US" dirty="0" smtClean="0"/>
              <a:t>（</a:t>
            </a:r>
            <a:r>
              <a:rPr lang="zh-CN" altLang="en-US" dirty="0"/>
              <a:t>一种</a:t>
            </a:r>
            <a:r>
              <a:rPr lang="zh-CN" altLang="en-US" dirty="0" smtClean="0"/>
              <a:t>流形学</a:t>
            </a:r>
            <a:r>
              <a:rPr lang="zh-CN" altLang="en-US" dirty="0"/>
              <a:t>习算</a:t>
            </a:r>
            <a:r>
              <a:rPr lang="zh-CN" altLang="en-US" dirty="0" smtClean="0"/>
              <a:t>法）：</a:t>
            </a:r>
            <a:endParaRPr lang="en-US" altLang="zh-CN" dirty="0" smtClean="0"/>
          </a:p>
          <a:p>
            <a:pPr lvl="1"/>
            <a:r>
              <a:rPr lang="zh-CN" altLang="en-US" dirty="0" smtClean="0"/>
              <a:t>一</a:t>
            </a:r>
            <a:r>
              <a:rPr lang="zh-CN" altLang="en-US" dirty="0"/>
              <a:t>般用来做数据的可视化，在实作中一般先用</a:t>
            </a:r>
            <a:r>
              <a:rPr lang="en-US" dirty="0"/>
              <a:t>PCA</a:t>
            </a:r>
            <a:r>
              <a:rPr lang="zh-CN" altLang="en-US" dirty="0"/>
              <a:t>降维，然</a:t>
            </a:r>
            <a:r>
              <a:rPr lang="zh-CN" altLang="en-US" dirty="0" smtClean="0"/>
              <a:t>后用</a:t>
            </a:r>
            <a:r>
              <a:rPr lang="en-US" dirty="0" smtClean="0"/>
              <a:t>t-</a:t>
            </a:r>
            <a:r>
              <a:rPr lang="en-US" altLang="zh-CN" dirty="0">
                <a:latin typeface="+mn-ea"/>
              </a:rPr>
              <a:t>SNE</a:t>
            </a:r>
            <a:r>
              <a:rPr lang="zh-CN" altLang="en-US" dirty="0" smtClean="0"/>
              <a:t>降到</a:t>
            </a:r>
            <a:r>
              <a:rPr lang="en-US" dirty="0"/>
              <a:t>2</a:t>
            </a:r>
            <a:r>
              <a:rPr lang="zh-CN" altLang="en-US" dirty="0" smtClean="0"/>
              <a:t>维来可</a:t>
            </a:r>
            <a:r>
              <a:rPr lang="zh-CN" altLang="en-US" dirty="0"/>
              <a:t>视化</a:t>
            </a:r>
            <a:r>
              <a:rPr lang="zh-CN" altLang="en-US" dirty="0" smtClean="0"/>
              <a:t>。</a:t>
            </a:r>
            <a:endParaRPr lang="en-US" altLang="zh-CN" dirty="0" smtClean="0"/>
          </a:p>
          <a:p>
            <a:r>
              <a:rPr lang="en-US" altLang="zh-CN" dirty="0" smtClean="0"/>
              <a:t>t-</a:t>
            </a:r>
            <a:r>
              <a:rPr lang="en-US" altLang="zh-CN" dirty="0" smtClean="0">
                <a:latin typeface="+mn-ea"/>
              </a:rPr>
              <a:t>SNE</a:t>
            </a:r>
            <a:r>
              <a:rPr lang="zh-CN" altLang="en-US" dirty="0" smtClean="0"/>
              <a:t>有</a:t>
            </a:r>
            <a:r>
              <a:rPr lang="zh-CN" altLang="en-US" dirty="0"/>
              <a:t>什么用处？</a:t>
            </a:r>
            <a:endParaRPr lang="en-US" altLang="zh-CN" dirty="0"/>
          </a:p>
          <a:p>
            <a:pPr lvl="1"/>
            <a:r>
              <a:rPr lang="zh-CN" altLang="en-US" dirty="0"/>
              <a:t>数</a:t>
            </a:r>
            <a:r>
              <a:rPr lang="zh-CN" altLang="en-US" dirty="0" smtClean="0"/>
              <a:t>据可</a:t>
            </a:r>
            <a:r>
              <a:rPr lang="zh-CN" altLang="en-US" dirty="0"/>
              <a:t>视化</a:t>
            </a:r>
            <a:endParaRPr lang="en-US" altLang="zh-CN" dirty="0"/>
          </a:p>
          <a:p>
            <a:pPr lvl="1"/>
            <a:r>
              <a:rPr lang="zh-CN" altLang="en-US" b="1" dirty="0"/>
              <a:t>作为是否需要使用非线性方法的一个依据</a:t>
            </a:r>
            <a:endParaRPr lang="en-US" altLang="zh-CN" b="1" dirty="0"/>
          </a:p>
          <a:p>
            <a:pPr lvl="2"/>
            <a:r>
              <a:rPr lang="zh-CN" altLang="en-US" dirty="0" smtClean="0"/>
              <a:t>如果用 </a:t>
            </a:r>
            <a:r>
              <a:rPr lang="en-US" altLang="zh-CN" dirty="0"/>
              <a:t>t-SNE </a:t>
            </a:r>
            <a:r>
              <a:rPr lang="zh-CN" altLang="en-US" dirty="0" smtClean="0"/>
              <a:t>把数据在</a:t>
            </a:r>
            <a:r>
              <a:rPr lang="en-US" altLang="zh-CN" dirty="0" smtClean="0"/>
              <a:t>2</a:t>
            </a:r>
            <a:r>
              <a:rPr lang="zh-CN" altLang="en-US" dirty="0" smtClean="0"/>
              <a:t>维空间投影并用样本类别标签涂色，且每个类别之间的样本几乎没有重叠，而</a:t>
            </a:r>
            <a:r>
              <a:rPr lang="en-US" altLang="zh-CN" dirty="0" smtClean="0"/>
              <a:t>PCA</a:t>
            </a:r>
            <a:r>
              <a:rPr lang="zh-CN" altLang="en-US" dirty="0" smtClean="0"/>
              <a:t>线</a:t>
            </a:r>
            <a:r>
              <a:rPr lang="zh-CN" altLang="en-US" dirty="0"/>
              <a:t>性 </a:t>
            </a:r>
            <a:r>
              <a:rPr lang="en-US" altLang="zh-CN" dirty="0" smtClean="0"/>
              <a:t>2</a:t>
            </a:r>
            <a:r>
              <a:rPr lang="zh-CN" altLang="en-US" dirty="0" smtClean="0"/>
              <a:t>维投影区域用样本类别标签来涂色后在</a:t>
            </a:r>
            <a:r>
              <a:rPr lang="zh-CN" altLang="en-US" dirty="0"/>
              <a:t>很大程度</a:t>
            </a:r>
            <a:r>
              <a:rPr lang="zh-CN" altLang="en-US" dirty="0" smtClean="0"/>
              <a:t>上有</a:t>
            </a:r>
            <a:r>
              <a:rPr lang="zh-CN" altLang="en-US" dirty="0"/>
              <a:t>重叠</a:t>
            </a:r>
            <a:r>
              <a:rPr lang="zh-CN" altLang="en-US" dirty="0" smtClean="0"/>
              <a:t>的话，这</a:t>
            </a:r>
            <a:r>
              <a:rPr lang="zh-CN" altLang="en-US" dirty="0"/>
              <a:t>是一个强有力的线索，表</a:t>
            </a:r>
            <a:r>
              <a:rPr lang="zh-CN" altLang="en-US" dirty="0" smtClean="0"/>
              <a:t>明可以用关</a:t>
            </a:r>
            <a:r>
              <a:rPr lang="zh-CN" altLang="en-US" dirty="0"/>
              <a:t>注局部结构的非线性方</a:t>
            </a:r>
            <a:r>
              <a:rPr lang="zh-CN" altLang="en-US" dirty="0" smtClean="0"/>
              <a:t>法</a:t>
            </a:r>
            <a:r>
              <a:rPr lang="en-US" altLang="zh-CN" dirty="0" smtClean="0"/>
              <a:t>(</a:t>
            </a:r>
            <a:r>
              <a:rPr lang="zh-CN" altLang="en-US" dirty="0" smtClean="0"/>
              <a:t>比</a:t>
            </a:r>
            <a:r>
              <a:rPr lang="zh-CN" altLang="en-US" dirty="0"/>
              <a:t>如</a:t>
            </a:r>
            <a:r>
              <a:rPr lang="zh-CN" altLang="en-US" dirty="0" smtClean="0"/>
              <a:t>具</a:t>
            </a:r>
            <a:r>
              <a:rPr lang="zh-CN" altLang="en-US" dirty="0"/>
              <a:t>有高</a:t>
            </a:r>
            <a:r>
              <a:rPr lang="zh-CN" altLang="en-US" dirty="0" smtClean="0"/>
              <a:t>斯核</a:t>
            </a:r>
            <a:r>
              <a:rPr lang="zh-CN" altLang="en-US" dirty="0"/>
              <a:t>的 </a:t>
            </a:r>
            <a:r>
              <a:rPr lang="en-US" altLang="zh-CN" dirty="0" smtClean="0"/>
              <a:t>SVM)</a:t>
            </a:r>
            <a:r>
              <a:rPr lang="zh-CN" altLang="en-US" dirty="0" smtClean="0"/>
              <a:t>很</a:t>
            </a:r>
            <a:r>
              <a:rPr lang="zh-CN" altLang="en-US" dirty="0"/>
              <a:t>好</a:t>
            </a:r>
            <a:r>
              <a:rPr lang="zh-CN" altLang="en-US" dirty="0" smtClean="0"/>
              <a:t>地</a:t>
            </a:r>
            <a:r>
              <a:rPr lang="zh-CN" altLang="en-US" dirty="0"/>
              <a:t>分离不同的样本类别。</a:t>
            </a:r>
            <a:endParaRPr lang="en-US" altLang="zh-CN" dirty="0" smtClean="0"/>
          </a:p>
          <a:p>
            <a:pPr lvl="2"/>
            <a:r>
              <a:rPr lang="zh-CN" altLang="en-US" dirty="0" smtClean="0"/>
              <a:t>如</a:t>
            </a:r>
            <a:r>
              <a:rPr lang="zh-CN" altLang="en-US" dirty="0"/>
              <a:t>果不能在二维中用 </a:t>
            </a:r>
            <a:r>
              <a:rPr lang="en-US" altLang="zh-CN" dirty="0"/>
              <a:t>t-SNE </a:t>
            </a:r>
            <a:r>
              <a:rPr lang="zh-CN" altLang="en-US" dirty="0" smtClean="0"/>
              <a:t>可视化的来分离</a:t>
            </a:r>
            <a:r>
              <a:rPr lang="zh-CN" altLang="en-US" dirty="0"/>
              <a:t>不</a:t>
            </a:r>
            <a:r>
              <a:rPr lang="zh-CN" altLang="en-US" dirty="0" smtClean="0"/>
              <a:t>同的样本类别，</a:t>
            </a:r>
            <a:r>
              <a:rPr lang="zh-CN" altLang="en-US" dirty="0"/>
              <a:t>并不一定意味着数据不能</a:t>
            </a:r>
            <a:r>
              <a:rPr lang="zh-CN" altLang="en-US" dirty="0" smtClean="0"/>
              <a:t>被线性的监</a:t>
            </a:r>
            <a:r>
              <a:rPr lang="zh-CN" altLang="en-US" dirty="0"/>
              <a:t>督模型正确地分类。</a:t>
            </a:r>
            <a:endParaRPr lang="en-US" dirty="0"/>
          </a:p>
          <a:p>
            <a:r>
              <a:rPr lang="en-US" altLang="zh-CN" dirty="0" smtClean="0">
                <a:latin typeface="+mn-ea"/>
              </a:rPr>
              <a:t>t-SNE</a:t>
            </a:r>
            <a:r>
              <a:rPr lang="zh-CN" altLang="en-US" dirty="0" smtClean="0">
                <a:latin typeface="+mn-ea"/>
              </a:rPr>
              <a:t>的缺点：</a:t>
            </a:r>
            <a:endParaRPr lang="zh-CN" altLang="en-US" dirty="0">
              <a:latin typeface="+mn-ea"/>
            </a:endParaRPr>
          </a:p>
          <a:p>
            <a:pPr lvl="1"/>
            <a:r>
              <a:rPr lang="zh-CN" altLang="en-US" dirty="0">
                <a:latin typeface="+mn-ea"/>
              </a:rPr>
              <a:t>性能在数据维度增加时明显恶化。</a:t>
            </a:r>
          </a:p>
          <a:p>
            <a:pPr lvl="1"/>
            <a:r>
              <a:rPr lang="zh-CN" altLang="en-US" dirty="0">
                <a:latin typeface="+mn-ea"/>
              </a:rPr>
              <a:t>当数据量变大时，可视化效率明显恶化。</a:t>
            </a:r>
            <a:endParaRPr lang="en-US" altLang="zh-CN" dirty="0">
              <a:latin typeface="+mn-ea"/>
            </a:endParaRPr>
          </a:p>
          <a:p>
            <a:pPr lvl="2"/>
            <a:r>
              <a:rPr lang="zh-CN" altLang="en-US" dirty="0">
                <a:latin typeface="+mn-ea"/>
              </a:rPr>
              <a:t>与</a:t>
            </a:r>
            <a:r>
              <a:rPr lang="en-US" altLang="zh-CN" dirty="0">
                <a:latin typeface="+mn-ea"/>
              </a:rPr>
              <a:t>t-SNE </a:t>
            </a:r>
            <a:r>
              <a:rPr lang="zh-CN" altLang="en-US" dirty="0">
                <a:latin typeface="+mn-ea"/>
              </a:rPr>
              <a:t>相比，</a:t>
            </a:r>
            <a:r>
              <a:rPr lang="en-US" altLang="zh-CN" dirty="0" err="1">
                <a:latin typeface="+mn-ea"/>
              </a:rPr>
              <a:t>LargeVis</a:t>
            </a:r>
            <a:r>
              <a:rPr lang="en-US" altLang="zh-CN" dirty="0">
                <a:latin typeface="+mn-ea"/>
              </a:rPr>
              <a:t> </a:t>
            </a:r>
            <a:r>
              <a:rPr lang="zh-CN" altLang="en-US" dirty="0">
                <a:latin typeface="+mn-ea"/>
              </a:rPr>
              <a:t>是一种不同的可视化技术，可以支持百万级别的数据点可视化。</a:t>
            </a:r>
            <a:endParaRPr lang="en-US" dirty="0">
              <a:latin typeface="+mn-ea"/>
            </a:endParaRPr>
          </a:p>
          <a:p>
            <a:pPr lvl="1"/>
            <a:r>
              <a:rPr lang="en-US" altLang="zh-CN" dirty="0">
                <a:latin typeface="+mn-ea"/>
              </a:rPr>
              <a:t>t-SNE </a:t>
            </a:r>
            <a:r>
              <a:rPr lang="zh-CN" altLang="en-US" dirty="0">
                <a:latin typeface="+mn-ea"/>
              </a:rPr>
              <a:t>的参数对于不同数据集非常敏感，需要花费较多的时间在调参上。</a:t>
            </a:r>
          </a:p>
          <a:p>
            <a:endParaRPr lang="en-US" altLang="zh-CN" sz="2000" dirty="0" smtClean="0"/>
          </a:p>
          <a:p>
            <a:endParaRPr lang="en-US" altLang="zh-CN" sz="2000" dirty="0"/>
          </a:p>
        </p:txBody>
      </p:sp>
    </p:spTree>
    <p:extLst>
      <p:ext uri="{BB962C8B-B14F-4D97-AF65-F5344CB8AC3E}">
        <p14:creationId xmlns:p14="http://schemas.microsoft.com/office/powerpoint/2010/main" val="34854337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8365"/>
          </a:xfrm>
        </p:spPr>
        <p:txBody>
          <a:bodyPr/>
          <a:lstStyle/>
          <a:p>
            <a:r>
              <a:rPr lang="zh-CN" altLang="en-US" dirty="0"/>
              <a:t>神经网络</a:t>
            </a:r>
            <a:r>
              <a:rPr lang="zh-CN" altLang="en-US" dirty="0" smtClean="0"/>
              <a:t>需要做特</a:t>
            </a:r>
            <a:r>
              <a:rPr lang="zh-CN" altLang="en-US" dirty="0"/>
              <a:t>征工程和样本工程吗？</a:t>
            </a:r>
            <a:endParaRPr lang="en-US" dirty="0"/>
          </a:p>
        </p:txBody>
      </p:sp>
      <p:sp>
        <p:nvSpPr>
          <p:cNvPr id="3" name="Content Placeholder 2"/>
          <p:cNvSpPr>
            <a:spLocks noGrp="1"/>
          </p:cNvSpPr>
          <p:nvPr>
            <p:ph idx="1"/>
          </p:nvPr>
        </p:nvSpPr>
        <p:spPr>
          <a:xfrm>
            <a:off x="838200" y="1718440"/>
            <a:ext cx="10515600" cy="5013435"/>
          </a:xfrm>
        </p:spPr>
        <p:txBody>
          <a:bodyPr>
            <a:normAutofit fontScale="77500" lnSpcReduction="20000"/>
          </a:bodyPr>
          <a:lstStyle/>
          <a:p>
            <a:r>
              <a:rPr lang="zh-CN" altLang="en-US" b="1" dirty="0" smtClean="0"/>
              <a:t>用</a:t>
            </a:r>
            <a:r>
              <a:rPr lang="zh-CN" altLang="en-US" b="1" dirty="0"/>
              <a:t>神经网络</a:t>
            </a:r>
            <a:r>
              <a:rPr lang="zh-CN" altLang="en-US" b="1" dirty="0" smtClean="0"/>
              <a:t>对</a:t>
            </a:r>
            <a:r>
              <a:rPr lang="zh-CN" altLang="en-US" b="1" dirty="0"/>
              <a:t>表格数据进行建模，同样需</a:t>
            </a:r>
            <a:r>
              <a:rPr lang="zh-CN" altLang="en-US" b="1" dirty="0" smtClean="0"/>
              <a:t>要几乎所有的</a:t>
            </a:r>
            <a:r>
              <a:rPr lang="zh-CN" altLang="en-US" b="1" dirty="0" smtClean="0">
                <a:solidFill>
                  <a:srgbClr val="FF0000"/>
                </a:solidFill>
              </a:rPr>
              <a:t>特</a:t>
            </a:r>
            <a:r>
              <a:rPr lang="zh-CN" altLang="en-US" b="1" dirty="0">
                <a:solidFill>
                  <a:srgbClr val="FF0000"/>
                </a:solidFill>
              </a:rPr>
              <a:t>征工</a:t>
            </a:r>
            <a:r>
              <a:rPr lang="zh-CN" altLang="en-US" b="1" dirty="0" smtClean="0">
                <a:solidFill>
                  <a:srgbClr val="FF0000"/>
                </a:solidFill>
              </a:rPr>
              <a:t>程</a:t>
            </a:r>
            <a:r>
              <a:rPr lang="zh-CN" altLang="en-US" dirty="0" smtClean="0"/>
              <a:t>：</a:t>
            </a:r>
            <a:endParaRPr lang="en-US" altLang="zh-CN" dirty="0"/>
          </a:p>
          <a:p>
            <a:pPr lvl="1"/>
            <a:r>
              <a:rPr lang="zh-CN" altLang="en-US" dirty="0" smtClean="0"/>
              <a:t>字</a:t>
            </a:r>
            <a:r>
              <a:rPr lang="zh-CN" altLang="en-US" dirty="0"/>
              <a:t>符串特征转换为数值特</a:t>
            </a:r>
            <a:r>
              <a:rPr lang="zh-CN" altLang="en-US" dirty="0" smtClean="0"/>
              <a:t>征</a:t>
            </a:r>
            <a:endParaRPr lang="en-US" altLang="zh-CN" dirty="0"/>
          </a:p>
          <a:p>
            <a:pPr lvl="1"/>
            <a:r>
              <a:rPr lang="zh-CN" altLang="en-US" dirty="0"/>
              <a:t>处理异常</a:t>
            </a:r>
            <a:r>
              <a:rPr lang="zh-CN" altLang="en-US" dirty="0" smtClean="0"/>
              <a:t>值</a:t>
            </a:r>
            <a:endParaRPr lang="en-US" altLang="zh-CN" dirty="0"/>
          </a:p>
          <a:p>
            <a:pPr lvl="1"/>
            <a:r>
              <a:rPr lang="zh-CN" altLang="en-US" dirty="0"/>
              <a:t>处理缺失</a:t>
            </a:r>
            <a:r>
              <a:rPr lang="zh-CN" altLang="en-US" dirty="0" smtClean="0"/>
              <a:t>值</a:t>
            </a:r>
            <a:endParaRPr lang="en-US" altLang="zh-CN" dirty="0"/>
          </a:p>
          <a:p>
            <a:pPr lvl="1"/>
            <a:r>
              <a:rPr lang="zh-CN" altLang="en-US" dirty="0"/>
              <a:t>处理样本类别不均</a:t>
            </a:r>
            <a:r>
              <a:rPr lang="zh-CN" altLang="en-US" dirty="0" smtClean="0"/>
              <a:t>衡</a:t>
            </a:r>
            <a:endParaRPr lang="en-US" altLang="zh-CN" dirty="0"/>
          </a:p>
          <a:p>
            <a:pPr lvl="1"/>
            <a:r>
              <a:rPr lang="zh-CN" altLang="en-US" dirty="0"/>
              <a:t>连续型特征离散</a:t>
            </a:r>
            <a:r>
              <a:rPr lang="zh-CN" altLang="en-US" dirty="0" smtClean="0"/>
              <a:t>化</a:t>
            </a:r>
            <a:endParaRPr lang="en-US" altLang="zh-CN" dirty="0" smtClean="0"/>
          </a:p>
          <a:p>
            <a:pPr lvl="1"/>
            <a:r>
              <a:rPr lang="en-US" altLang="zh-CN" dirty="0" err="1" smtClean="0"/>
              <a:t>catogery</a:t>
            </a:r>
            <a:r>
              <a:rPr lang="zh-CN" altLang="en-US" dirty="0"/>
              <a:t>特征编</a:t>
            </a:r>
            <a:r>
              <a:rPr lang="zh-CN" altLang="en-US" dirty="0" smtClean="0"/>
              <a:t>码</a:t>
            </a:r>
            <a:endParaRPr lang="en-US" altLang="zh-CN" dirty="0" smtClean="0"/>
          </a:p>
          <a:p>
            <a:pPr lvl="2"/>
            <a:r>
              <a:rPr lang="zh-CN" altLang="en-US" b="1" dirty="0"/>
              <a:t>神经网</a:t>
            </a:r>
            <a:r>
              <a:rPr lang="zh-CN" altLang="en-US" b="1" dirty="0" smtClean="0"/>
              <a:t>络适合</a:t>
            </a:r>
            <a:r>
              <a:rPr lang="en-US" altLang="zh-CN" b="1" dirty="0" smtClean="0"/>
              <a:t>dense</a:t>
            </a:r>
            <a:r>
              <a:rPr lang="zh-CN" altLang="en-US" b="1" dirty="0" smtClean="0"/>
              <a:t>向量，因此经常对</a:t>
            </a:r>
            <a:r>
              <a:rPr lang="en-US" altLang="zh-CN" b="1" dirty="0" smtClean="0"/>
              <a:t>category</a:t>
            </a:r>
            <a:r>
              <a:rPr lang="zh-CN" altLang="en-US" b="1" dirty="0" smtClean="0"/>
              <a:t>特征做</a:t>
            </a:r>
            <a:r>
              <a:rPr lang="en-US" altLang="zh-CN" b="1" dirty="0" smtClean="0"/>
              <a:t>embedding encoding</a:t>
            </a:r>
            <a:r>
              <a:rPr lang="zh-CN" altLang="en-US" dirty="0" smtClean="0"/>
              <a:t>。</a:t>
            </a:r>
            <a:endParaRPr lang="en-US" altLang="zh-CN" dirty="0"/>
          </a:p>
          <a:p>
            <a:pPr lvl="1"/>
            <a:r>
              <a:rPr lang="zh-CN" altLang="en-US" dirty="0"/>
              <a:t>连续型特</a:t>
            </a:r>
            <a:r>
              <a:rPr lang="zh-CN" altLang="en-US" dirty="0" smtClean="0"/>
              <a:t>征</a:t>
            </a:r>
            <a:r>
              <a:rPr lang="zh-CN" altLang="en-US" dirty="0"/>
              <a:t>缩</a:t>
            </a:r>
            <a:r>
              <a:rPr lang="zh-CN" altLang="en-US" dirty="0" smtClean="0"/>
              <a:t>放</a:t>
            </a:r>
            <a:endParaRPr lang="en-US" altLang="zh-CN" dirty="0" smtClean="0"/>
          </a:p>
          <a:p>
            <a:pPr lvl="2"/>
            <a:r>
              <a:rPr lang="zh-CN" altLang="en-US" dirty="0" smtClean="0"/>
              <a:t>在神经网络中常对特征做</a:t>
            </a:r>
            <a:r>
              <a:rPr lang="en-US" altLang="zh-CN" dirty="0" smtClean="0"/>
              <a:t>Z-score</a:t>
            </a:r>
            <a:r>
              <a:rPr lang="zh-CN" altLang="en-US" dirty="0" smtClean="0"/>
              <a:t>标准化。</a:t>
            </a:r>
            <a:endParaRPr lang="en-US" altLang="zh-CN" dirty="0"/>
          </a:p>
          <a:p>
            <a:pPr lvl="1"/>
            <a:r>
              <a:rPr lang="zh-CN" altLang="en-US" dirty="0"/>
              <a:t>特征生</a:t>
            </a:r>
            <a:r>
              <a:rPr lang="zh-CN" altLang="en-US" dirty="0" smtClean="0"/>
              <a:t>成</a:t>
            </a:r>
            <a:endParaRPr lang="en-US" altLang="zh-CN" dirty="0" smtClean="0"/>
          </a:p>
          <a:p>
            <a:pPr lvl="2"/>
            <a:r>
              <a:rPr lang="zh-CN" altLang="en-US" dirty="0" smtClean="0"/>
              <a:t>可结合手动特征生成以及自动特征交叉的网络结构。</a:t>
            </a:r>
            <a:endParaRPr lang="en-US" altLang="zh-CN" dirty="0"/>
          </a:p>
          <a:p>
            <a:pPr lvl="1"/>
            <a:r>
              <a:rPr lang="zh-CN" altLang="en-US" dirty="0" smtClean="0"/>
              <a:t>特</a:t>
            </a:r>
            <a:r>
              <a:rPr lang="zh-CN" altLang="en-US" dirty="0"/>
              <a:t>征选</a:t>
            </a:r>
            <a:r>
              <a:rPr lang="zh-CN" altLang="en-US" dirty="0" smtClean="0"/>
              <a:t>择和特征降维</a:t>
            </a:r>
            <a:endParaRPr lang="en-US" altLang="zh-CN" dirty="0" smtClean="0"/>
          </a:p>
          <a:p>
            <a:pPr lvl="2"/>
            <a:r>
              <a:rPr lang="zh-CN" altLang="en-US" dirty="0"/>
              <a:t>只</a:t>
            </a:r>
            <a:r>
              <a:rPr lang="zh-CN" altLang="en-US" dirty="0" smtClean="0"/>
              <a:t>要不是高维稀疏向量，神经网络建模时可以先不考虑特征选择和特征降维。</a:t>
            </a:r>
            <a:endParaRPr lang="en-US" altLang="zh-CN" dirty="0" smtClean="0"/>
          </a:p>
          <a:p>
            <a:pPr lvl="2"/>
            <a:r>
              <a:rPr lang="zh-CN" altLang="en-US" dirty="0"/>
              <a:t>当</a:t>
            </a:r>
            <a:r>
              <a:rPr lang="zh-CN" altLang="en-US" dirty="0" smtClean="0"/>
              <a:t>然特征选择的</a:t>
            </a:r>
            <a:r>
              <a:rPr lang="en-US" altLang="zh-CN" dirty="0" smtClean="0"/>
              <a:t>Filter method</a:t>
            </a:r>
            <a:r>
              <a:rPr lang="zh-CN" altLang="en-US" dirty="0" smtClean="0"/>
              <a:t>和</a:t>
            </a:r>
            <a:r>
              <a:rPr lang="en-US" altLang="zh-CN" dirty="0" smtClean="0"/>
              <a:t>embedded method</a:t>
            </a:r>
            <a:r>
              <a:rPr lang="zh-CN" altLang="en-US" dirty="0" smtClean="0"/>
              <a:t>都可以尝试使用。</a:t>
            </a:r>
            <a:endParaRPr lang="en-US" altLang="zh-CN" dirty="0" smtClean="0"/>
          </a:p>
          <a:p>
            <a:pPr lvl="2"/>
            <a:r>
              <a:rPr lang="zh-CN" altLang="en-US" dirty="0" smtClean="0"/>
              <a:t>而利用</a:t>
            </a:r>
            <a:r>
              <a:rPr lang="en-US" altLang="zh-CN" dirty="0" err="1" smtClean="0"/>
              <a:t>autoencoder</a:t>
            </a:r>
            <a:r>
              <a:rPr lang="zh-CN" altLang="en-US" dirty="0"/>
              <a:t>及</a:t>
            </a:r>
            <a:r>
              <a:rPr lang="zh-CN" altLang="en-US" dirty="0" smtClean="0"/>
              <a:t>其变体也能做特征降维。</a:t>
            </a:r>
            <a:endParaRPr lang="en-US" altLang="zh-CN" dirty="0"/>
          </a:p>
          <a:p>
            <a:r>
              <a:rPr lang="en-US" altLang="zh-CN" dirty="0" smtClean="0"/>
              <a:t>Tips</a:t>
            </a:r>
            <a:r>
              <a:rPr lang="zh-CN" altLang="en-US" dirty="0" smtClean="0"/>
              <a:t>：</a:t>
            </a:r>
            <a:endParaRPr lang="en-US" altLang="zh-CN" dirty="0" smtClean="0"/>
          </a:p>
          <a:p>
            <a:pPr lvl="1"/>
            <a:r>
              <a:rPr lang="zh-CN" altLang="en-US" dirty="0"/>
              <a:t>如</a:t>
            </a:r>
            <a:r>
              <a:rPr lang="zh-CN" altLang="en-US" dirty="0" smtClean="0"/>
              <a:t>果用</a:t>
            </a:r>
            <a:r>
              <a:rPr lang="en-US" altLang="zh-CN" dirty="0" err="1" smtClean="0"/>
              <a:t>Tensorflow</a:t>
            </a:r>
            <a:r>
              <a:rPr lang="zh-CN" altLang="en-US" dirty="0" smtClean="0"/>
              <a:t>框架，对表格数据做特征工程可以考虑他的</a:t>
            </a:r>
            <a:r>
              <a:rPr lang="en-US" altLang="zh-CN" dirty="0" err="1" smtClean="0"/>
              <a:t>feature_column</a:t>
            </a:r>
            <a:r>
              <a:rPr lang="zh-CN" altLang="en-US" dirty="0"/>
              <a:t>相</a:t>
            </a:r>
            <a:r>
              <a:rPr lang="zh-CN" altLang="en-US" dirty="0" smtClean="0"/>
              <a:t>关的</a:t>
            </a:r>
            <a:r>
              <a:rPr lang="en-US" altLang="zh-CN" dirty="0" smtClean="0"/>
              <a:t>API</a:t>
            </a:r>
            <a:r>
              <a:rPr lang="zh-CN" altLang="en-US" dirty="0" smtClean="0"/>
              <a:t>；如果这些</a:t>
            </a:r>
            <a:r>
              <a:rPr lang="en-US" altLang="zh-CN" dirty="0" smtClean="0"/>
              <a:t>API</a:t>
            </a:r>
            <a:r>
              <a:rPr lang="zh-CN" altLang="en-US" dirty="0" smtClean="0"/>
              <a:t>满足不了需求，可以结合</a:t>
            </a:r>
            <a:r>
              <a:rPr lang="en-US" altLang="zh-CN" dirty="0" err="1" smtClean="0"/>
              <a:t>sklearn</a:t>
            </a:r>
            <a:r>
              <a:rPr lang="zh-CN" altLang="en-US" dirty="0" smtClean="0"/>
              <a:t>库的</a:t>
            </a:r>
            <a:r>
              <a:rPr lang="en-US" altLang="zh-CN" dirty="0" smtClean="0"/>
              <a:t>API</a:t>
            </a:r>
            <a:r>
              <a:rPr lang="zh-CN" altLang="en-US" dirty="0" smtClean="0"/>
              <a:t>来做。</a:t>
            </a:r>
            <a:endParaRPr lang="en-US" altLang="zh-CN" dirty="0"/>
          </a:p>
          <a:p>
            <a:endParaRPr lang="en-US" dirty="0"/>
          </a:p>
        </p:txBody>
      </p:sp>
    </p:spTree>
    <p:extLst>
      <p:ext uri="{BB962C8B-B14F-4D97-AF65-F5344CB8AC3E}">
        <p14:creationId xmlns:p14="http://schemas.microsoft.com/office/powerpoint/2010/main" val="32353580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ltLang="zh-CN" dirty="0" smtClean="0"/>
              <a:t>Continue…..</a:t>
            </a:r>
            <a:endParaRPr lang="en-US" altLang="zh-CN" dirty="0"/>
          </a:p>
        </p:txBody>
      </p:sp>
      <p:sp>
        <p:nvSpPr>
          <p:cNvPr id="3" name="Content Placeholder 2"/>
          <p:cNvSpPr>
            <a:spLocks noGrp="1"/>
          </p:cNvSpPr>
          <p:nvPr>
            <p:ph idx="1"/>
          </p:nvPr>
        </p:nvSpPr>
        <p:spPr>
          <a:xfrm>
            <a:off x="838200" y="1690688"/>
            <a:ext cx="10515600" cy="5167312"/>
          </a:xfrm>
        </p:spPr>
        <p:txBody>
          <a:bodyPr>
            <a:normAutofit fontScale="92500" lnSpcReduction="10000"/>
          </a:bodyPr>
          <a:lstStyle/>
          <a:p>
            <a:r>
              <a:rPr lang="zh-CN" altLang="en-US" b="1" dirty="0" smtClean="0"/>
              <a:t>用神经网络对非结构化数据建模，这个时候需要做</a:t>
            </a:r>
            <a:r>
              <a:rPr lang="zh-CN" altLang="en-US" b="1" dirty="0" smtClean="0">
                <a:solidFill>
                  <a:srgbClr val="FF0000"/>
                </a:solidFill>
              </a:rPr>
              <a:t>样本工程</a:t>
            </a:r>
            <a:r>
              <a:rPr lang="zh-CN" altLang="en-US" dirty="0" smtClean="0"/>
              <a:t>：</a:t>
            </a:r>
            <a:endParaRPr lang="en-US" altLang="zh-CN" dirty="0" smtClean="0"/>
          </a:p>
          <a:p>
            <a:pPr lvl="1"/>
            <a:r>
              <a:rPr lang="zh-CN" altLang="en-US" dirty="0" smtClean="0"/>
              <a:t>下</a:t>
            </a:r>
            <a:r>
              <a:rPr lang="zh-CN" altLang="en-US" dirty="0"/>
              <a:t>面是一个比较规范的用深</a:t>
            </a:r>
            <a:r>
              <a:rPr lang="zh-CN" altLang="en-US" dirty="0" smtClean="0"/>
              <a:t>度</a:t>
            </a:r>
            <a:r>
              <a:rPr lang="zh-CN" altLang="en-US" dirty="0"/>
              <a:t>神经网络</a:t>
            </a:r>
            <a:r>
              <a:rPr lang="zh-CN" altLang="en-US" dirty="0" smtClean="0"/>
              <a:t>做</a:t>
            </a:r>
            <a:r>
              <a:rPr lang="zh-CN" altLang="en-US" dirty="0"/>
              <a:t>计算机视觉任务的</a:t>
            </a:r>
            <a:r>
              <a:rPr lang="en-US" altLang="zh-CN" dirty="0" smtClean="0"/>
              <a:t>pipeline</a:t>
            </a:r>
            <a:r>
              <a:rPr lang="zh-CN" altLang="en-US" dirty="0" smtClean="0"/>
              <a:t>：</a:t>
            </a:r>
            <a:endParaRPr lang="en-US" altLang="zh-CN" dirty="0"/>
          </a:p>
          <a:p>
            <a:endParaRPr lang="en-US" altLang="zh-CN" dirty="0" smtClean="0"/>
          </a:p>
          <a:p>
            <a:endParaRPr lang="en-US" altLang="zh-CN" dirty="0"/>
          </a:p>
          <a:p>
            <a:endParaRPr lang="en-US" altLang="zh-CN" dirty="0" smtClean="0"/>
          </a:p>
          <a:p>
            <a:endParaRPr lang="en-US" altLang="zh-CN" dirty="0"/>
          </a:p>
          <a:p>
            <a:pPr lvl="2"/>
            <a:r>
              <a:rPr lang="en-US" altLang="zh-CN" dirty="0" smtClean="0"/>
              <a:t>Reader </a:t>
            </a:r>
            <a:r>
              <a:rPr lang="zh-CN" altLang="en-US" dirty="0"/>
              <a:t>读</a:t>
            </a:r>
            <a:r>
              <a:rPr lang="zh-CN" altLang="en-US" dirty="0" smtClean="0"/>
              <a:t>取图片数据集的</a:t>
            </a:r>
            <a:r>
              <a:rPr lang="en-US" altLang="zh-CN" dirty="0" smtClean="0"/>
              <a:t>metadata</a:t>
            </a:r>
            <a:r>
              <a:rPr lang="zh-CN" altLang="en-US" dirty="0" smtClean="0"/>
              <a:t>文件（包括图片的索引和标注信息）；</a:t>
            </a:r>
            <a:endParaRPr lang="en-US" altLang="zh-CN" dirty="0" smtClean="0"/>
          </a:p>
          <a:p>
            <a:pPr lvl="2"/>
            <a:r>
              <a:rPr lang="en-US" altLang="zh-CN" dirty="0" smtClean="0"/>
              <a:t>Splitter </a:t>
            </a:r>
            <a:r>
              <a:rPr lang="zh-CN" altLang="en-US" dirty="0" smtClean="0"/>
              <a:t>把该数据集分</a:t>
            </a:r>
            <a:r>
              <a:rPr lang="zh-CN" altLang="en-US" dirty="0"/>
              <a:t>割为训</a:t>
            </a:r>
            <a:r>
              <a:rPr lang="zh-CN" altLang="en-US" dirty="0" smtClean="0"/>
              <a:t>练集、</a:t>
            </a:r>
            <a:r>
              <a:rPr lang="zh-CN" altLang="en-US" dirty="0"/>
              <a:t>验</a:t>
            </a:r>
            <a:r>
              <a:rPr lang="zh-CN" altLang="en-US" dirty="0" smtClean="0"/>
              <a:t>证集和</a:t>
            </a:r>
            <a:r>
              <a:rPr lang="zh-CN" altLang="en-US" dirty="0"/>
              <a:t>测试</a:t>
            </a:r>
            <a:r>
              <a:rPr lang="zh-CN" altLang="en-US" dirty="0" smtClean="0"/>
              <a:t>集（只需要对图片索引来切分就好）。</a:t>
            </a:r>
            <a:endParaRPr lang="en-US" altLang="zh-CN" dirty="0" smtClean="0"/>
          </a:p>
          <a:p>
            <a:pPr lvl="2"/>
            <a:r>
              <a:rPr lang="zh-CN" altLang="en-US" dirty="0" smtClean="0"/>
              <a:t>一</a:t>
            </a:r>
            <a:r>
              <a:rPr lang="zh-CN" altLang="en-US" dirty="0"/>
              <a:t>般情况下，并</a:t>
            </a:r>
            <a:r>
              <a:rPr lang="zh-CN" altLang="en-US" dirty="0" smtClean="0"/>
              <a:t>不需要所</a:t>
            </a:r>
            <a:r>
              <a:rPr lang="zh-CN" altLang="en-US" dirty="0"/>
              <a:t>有图像数据</a:t>
            </a:r>
            <a:r>
              <a:rPr lang="zh-CN" altLang="en-US" dirty="0" smtClean="0"/>
              <a:t>都载</a:t>
            </a:r>
            <a:r>
              <a:rPr lang="zh-CN" altLang="en-US" dirty="0"/>
              <a:t>入内存，于</a:t>
            </a:r>
            <a:r>
              <a:rPr lang="zh-CN" altLang="en-US" dirty="0" smtClean="0"/>
              <a:t>是需</a:t>
            </a:r>
            <a:r>
              <a:rPr lang="zh-CN" altLang="en-US" dirty="0"/>
              <a:t>要 </a:t>
            </a:r>
            <a:r>
              <a:rPr lang="en-US" altLang="zh-CN" dirty="0"/>
              <a:t>Loader </a:t>
            </a:r>
            <a:r>
              <a:rPr lang="zh-CN" altLang="en-US" dirty="0"/>
              <a:t>按需导</a:t>
            </a:r>
            <a:r>
              <a:rPr lang="zh-CN" altLang="en-US" dirty="0" smtClean="0"/>
              <a:t>入。</a:t>
            </a:r>
            <a:endParaRPr lang="en-US" altLang="zh-CN" dirty="0" smtClean="0"/>
          </a:p>
          <a:p>
            <a:pPr lvl="2"/>
            <a:r>
              <a:rPr lang="zh-CN" altLang="en-US" dirty="0" smtClean="0"/>
              <a:t>这</a:t>
            </a:r>
            <a:r>
              <a:rPr lang="zh-CN" altLang="en-US" dirty="0"/>
              <a:t>些图像一般由 </a:t>
            </a:r>
            <a:r>
              <a:rPr lang="en-US" altLang="zh-CN" b="1" dirty="0">
                <a:solidFill>
                  <a:srgbClr val="FF0000"/>
                </a:solidFill>
              </a:rPr>
              <a:t>Transformer</a:t>
            </a:r>
            <a:r>
              <a:rPr lang="en-US" altLang="zh-CN" dirty="0"/>
              <a:t> </a:t>
            </a:r>
            <a:r>
              <a:rPr lang="zh-CN" altLang="en-US" dirty="0"/>
              <a:t>进行处理，以修改尺寸、截图或做其它调整</a:t>
            </a:r>
            <a:r>
              <a:rPr lang="zh-CN" altLang="en-US" dirty="0" smtClean="0"/>
              <a:t>。</a:t>
            </a:r>
            <a:endParaRPr lang="en-US" altLang="zh-CN" dirty="0" smtClean="0"/>
          </a:p>
          <a:p>
            <a:pPr lvl="2"/>
            <a:r>
              <a:rPr lang="zh-CN" altLang="en-US" dirty="0" smtClean="0"/>
              <a:t>为了进行数据增强， </a:t>
            </a:r>
            <a:r>
              <a:rPr lang="en-US" altLang="zh-CN" b="1" dirty="0">
                <a:solidFill>
                  <a:srgbClr val="FF0000"/>
                </a:solidFill>
              </a:rPr>
              <a:t>Augmenter</a:t>
            </a:r>
            <a:r>
              <a:rPr lang="en-US" altLang="zh-CN" dirty="0"/>
              <a:t> </a:t>
            </a:r>
            <a:r>
              <a:rPr lang="zh-CN" altLang="en-US" dirty="0"/>
              <a:t>会随机选取图像进行扩充（比如翻转），以合成额外图</a:t>
            </a:r>
            <a:r>
              <a:rPr lang="zh-CN" altLang="en-US" dirty="0" smtClean="0"/>
              <a:t>像作为新的训练样本。</a:t>
            </a:r>
            <a:endParaRPr lang="en-US" altLang="zh-CN" dirty="0" smtClean="0"/>
          </a:p>
          <a:p>
            <a:pPr lvl="2"/>
            <a:r>
              <a:rPr lang="en-US" altLang="zh-CN" dirty="0" smtClean="0"/>
              <a:t>Batcher </a:t>
            </a:r>
            <a:r>
              <a:rPr lang="zh-CN" altLang="en-US" dirty="0"/>
              <a:t>把图像和标签数</a:t>
            </a:r>
            <a:r>
              <a:rPr lang="zh-CN" altLang="en-US" dirty="0" smtClean="0"/>
              <a:t>据打包并组成一个 </a:t>
            </a:r>
            <a:r>
              <a:rPr lang="en-US" altLang="zh-CN" dirty="0" smtClean="0"/>
              <a:t>mini-batch</a:t>
            </a:r>
            <a:r>
              <a:rPr lang="zh-CN" altLang="en-US" dirty="0" smtClean="0"/>
              <a:t>。</a:t>
            </a:r>
            <a:endParaRPr lang="en-US" altLang="zh-CN" dirty="0" smtClean="0"/>
          </a:p>
          <a:p>
            <a:pPr lvl="2"/>
            <a:r>
              <a:rPr lang="zh-CN" altLang="en-US" dirty="0" smtClean="0"/>
              <a:t>把</a:t>
            </a:r>
            <a:r>
              <a:rPr lang="en-US" altLang="zh-CN" dirty="0" smtClean="0"/>
              <a:t>mini-batch</a:t>
            </a:r>
            <a:r>
              <a:rPr lang="zh-CN" altLang="en-US" dirty="0" smtClean="0"/>
              <a:t>数据送入 </a:t>
            </a:r>
            <a:r>
              <a:rPr lang="en-US" altLang="zh-CN" dirty="0"/>
              <a:t>Network </a:t>
            </a:r>
            <a:r>
              <a:rPr lang="zh-CN" altLang="en-US" dirty="0"/>
              <a:t>进行训</a:t>
            </a:r>
            <a:r>
              <a:rPr lang="zh-CN" altLang="en-US" dirty="0" smtClean="0"/>
              <a:t>练。</a:t>
            </a:r>
            <a:endParaRPr lang="en-US" altLang="zh-CN" dirty="0" smtClean="0"/>
          </a:p>
          <a:p>
            <a:pPr lvl="2"/>
            <a:r>
              <a:rPr lang="zh-CN" altLang="en-US" dirty="0" smtClean="0"/>
              <a:t>为</a:t>
            </a:r>
            <a:r>
              <a:rPr lang="zh-CN" altLang="en-US" dirty="0"/>
              <a:t>追踪训练过</a:t>
            </a:r>
            <a:r>
              <a:rPr lang="zh-CN" altLang="en-US" dirty="0" smtClean="0"/>
              <a:t>程，使用 </a:t>
            </a:r>
            <a:r>
              <a:rPr lang="en-US" altLang="zh-CN" dirty="0"/>
              <a:t>Logger </a:t>
            </a:r>
            <a:r>
              <a:rPr lang="zh-CN" altLang="en-US" dirty="0"/>
              <a:t>来把训练损失或精度记录到 </a:t>
            </a:r>
            <a:r>
              <a:rPr lang="en-US" altLang="zh-CN" dirty="0"/>
              <a:t>log </a:t>
            </a:r>
            <a:r>
              <a:rPr lang="zh-CN" altLang="en-US" dirty="0"/>
              <a:t>文件。</a:t>
            </a:r>
            <a:endParaRPr lang="en-US" dirty="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253" y="2443655"/>
            <a:ext cx="9121493" cy="1623848"/>
          </a:xfrm>
          <a:prstGeom prst="rect">
            <a:avLst/>
          </a:prstGeom>
        </p:spPr>
      </p:pic>
    </p:spTree>
    <p:extLst>
      <p:ext uri="{BB962C8B-B14F-4D97-AF65-F5344CB8AC3E}">
        <p14:creationId xmlns:p14="http://schemas.microsoft.com/office/powerpoint/2010/main" val="18664497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4" y="2581852"/>
            <a:ext cx="10515600" cy="1325563"/>
          </a:xfrm>
        </p:spPr>
        <p:txBody>
          <a:bodyPr/>
          <a:lstStyle/>
          <a:p>
            <a:pPr algn="ctr"/>
            <a:r>
              <a:rPr lang="zh-CN" altLang="en-US" dirty="0" smtClean="0"/>
              <a:t>机器学习三部曲之模型</a:t>
            </a:r>
            <a:r>
              <a:rPr lang="zh-CN" altLang="en-US" dirty="0"/>
              <a:t>生成</a:t>
            </a:r>
            <a:endParaRPr lang="en-US" dirty="0"/>
          </a:p>
        </p:txBody>
      </p:sp>
    </p:spTree>
    <p:extLst>
      <p:ext uri="{BB962C8B-B14F-4D97-AF65-F5344CB8AC3E}">
        <p14:creationId xmlns:p14="http://schemas.microsoft.com/office/powerpoint/2010/main" val="286018352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79894"/>
          </a:xfrm>
        </p:spPr>
        <p:txBody>
          <a:bodyPr/>
          <a:lstStyle/>
          <a:p>
            <a:r>
              <a:rPr lang="zh-CN" altLang="en-US" dirty="0" smtClean="0"/>
              <a:t>方差与偏差，过拟合与欠拟合</a:t>
            </a:r>
            <a:endParaRPr lang="en-US" dirty="0"/>
          </a:p>
        </p:txBody>
      </p:sp>
      <p:sp>
        <p:nvSpPr>
          <p:cNvPr id="3" name="Content Placeholder 2"/>
          <p:cNvSpPr>
            <a:spLocks noGrp="1"/>
          </p:cNvSpPr>
          <p:nvPr>
            <p:ph idx="1"/>
          </p:nvPr>
        </p:nvSpPr>
        <p:spPr>
          <a:xfrm>
            <a:off x="838200" y="1702676"/>
            <a:ext cx="10515600" cy="5030657"/>
          </a:xfrm>
        </p:spPr>
        <p:txBody>
          <a:bodyPr>
            <a:normAutofit/>
          </a:bodyPr>
          <a:lstStyle/>
          <a:p>
            <a:r>
              <a:rPr lang="zh-CN" altLang="en-US" dirty="0"/>
              <a:t>偏差与方差（以回归任务</a:t>
            </a:r>
            <a:r>
              <a:rPr lang="zh-CN" altLang="en-US" dirty="0" smtClean="0"/>
              <a:t>为例）</a:t>
            </a:r>
            <a:r>
              <a:rPr lang="zh-CN" altLang="en-US" dirty="0"/>
              <a:t>：</a:t>
            </a:r>
            <a:endParaRPr lang="en-US" altLang="zh-CN" dirty="0"/>
          </a:p>
          <a:p>
            <a:pPr lvl="1"/>
            <a:r>
              <a:rPr lang="en-US" altLang="zh-CN" dirty="0"/>
              <a:t>Bias</a:t>
            </a:r>
            <a:r>
              <a:rPr lang="zh-CN" altLang="en-US" dirty="0"/>
              <a:t>偏差</a:t>
            </a:r>
            <a:r>
              <a:rPr lang="zh-CN" altLang="en-US" dirty="0" smtClean="0"/>
              <a:t>：</a:t>
            </a:r>
            <a:endParaRPr lang="en-US" altLang="zh-CN" dirty="0" smtClean="0"/>
          </a:p>
          <a:p>
            <a:pPr lvl="2"/>
            <a:r>
              <a:rPr lang="zh-CN" altLang="en-US" b="1" dirty="0" smtClean="0"/>
              <a:t>计算所有可能的</a:t>
            </a:r>
            <a:r>
              <a:rPr lang="zh-CN" altLang="en-US" dirty="0" smtClean="0"/>
              <a:t>训练集训练出的</a:t>
            </a:r>
            <a:r>
              <a:rPr lang="zh-CN" altLang="en-US" b="1" dirty="0" smtClean="0"/>
              <a:t>所有同类模型</a:t>
            </a:r>
            <a:r>
              <a:rPr lang="zh-CN" altLang="en-US" dirty="0" smtClean="0"/>
              <a:t>对每个输入样本</a:t>
            </a:r>
            <a:r>
              <a:rPr lang="en-US" altLang="zh-CN" dirty="0" smtClean="0"/>
              <a:t>X</a:t>
            </a:r>
            <a:r>
              <a:rPr lang="zh-CN" altLang="en-US" dirty="0" smtClean="0"/>
              <a:t>的预测输出的</a:t>
            </a:r>
            <a:r>
              <a:rPr lang="zh-CN" altLang="en-US" b="1" dirty="0" smtClean="0"/>
              <a:t>平均值</a:t>
            </a:r>
            <a:r>
              <a:rPr lang="zh-CN" altLang="en-US" dirty="0" smtClean="0"/>
              <a:t>与 “真实模型” 对该样本的输出值之间的差异，在所有可能的数据集（包括训练集）上对该差异求数学期望。</a:t>
            </a:r>
            <a:endParaRPr lang="en-US" altLang="zh-CN" dirty="0" smtClean="0"/>
          </a:p>
          <a:p>
            <a:pPr lvl="3"/>
            <a:r>
              <a:rPr lang="zh-CN" altLang="en-US" dirty="0" smtClean="0"/>
              <a:t>同</a:t>
            </a:r>
            <a:r>
              <a:rPr lang="zh-CN" altLang="en-US" dirty="0"/>
              <a:t>类模型的意思是：</a:t>
            </a:r>
            <a:r>
              <a:rPr lang="zh-CN" altLang="en-US" b="1" dirty="0"/>
              <a:t>建模方法一样，只是学习到的模型参数不同。</a:t>
            </a:r>
            <a:endParaRPr lang="en-US" altLang="zh-CN" b="1" dirty="0"/>
          </a:p>
          <a:p>
            <a:pPr lvl="3"/>
            <a:r>
              <a:rPr lang="zh-CN" altLang="en-US" dirty="0"/>
              <a:t>由于真实模型是未知的，我们借助样本的</a:t>
            </a:r>
            <a:r>
              <a:rPr lang="en-US" altLang="zh-CN" dirty="0"/>
              <a:t>label</a:t>
            </a:r>
            <a:r>
              <a:rPr lang="zh-CN" altLang="en-US" dirty="0"/>
              <a:t>来近似估计。</a:t>
            </a:r>
          </a:p>
          <a:p>
            <a:pPr lvl="1"/>
            <a:r>
              <a:rPr lang="en-US" altLang="zh-CN" dirty="0"/>
              <a:t>Variance</a:t>
            </a:r>
            <a:r>
              <a:rPr lang="zh-CN" altLang="en-US" dirty="0"/>
              <a:t>方差</a:t>
            </a:r>
            <a:r>
              <a:rPr lang="zh-CN" altLang="en-US" dirty="0" smtClean="0"/>
              <a:t>：</a:t>
            </a:r>
            <a:endParaRPr lang="en-US" altLang="zh-CN" dirty="0" smtClean="0"/>
          </a:p>
          <a:p>
            <a:pPr lvl="2"/>
            <a:r>
              <a:rPr lang="zh-CN" altLang="en-US" b="1" dirty="0" smtClean="0"/>
              <a:t>刻画的是不同的训练集</a:t>
            </a:r>
            <a:r>
              <a:rPr lang="zh-CN" altLang="en-US" dirty="0" smtClean="0"/>
              <a:t>训练出的同一类模型的输出值</a:t>
            </a:r>
            <a:r>
              <a:rPr lang="zh-CN" altLang="en-US" b="1" dirty="0" smtClean="0"/>
              <a:t>之间</a:t>
            </a:r>
            <a:r>
              <a:rPr lang="zh-CN" altLang="en-US" dirty="0" smtClean="0"/>
              <a:t>的差异。</a:t>
            </a:r>
            <a:endParaRPr lang="en-US" dirty="0" smtClean="0"/>
          </a:p>
          <a:p>
            <a:endParaRPr lang="en-US" altLang="zh-CN" dirty="0" smtClean="0"/>
          </a:p>
          <a:p>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0026" y="4902149"/>
            <a:ext cx="8717823" cy="1669401"/>
          </a:xfrm>
          <a:prstGeom prst="rect">
            <a:avLst/>
          </a:prstGeom>
        </p:spPr>
      </p:pic>
    </p:spTree>
    <p:extLst>
      <p:ext uri="{BB962C8B-B14F-4D97-AF65-F5344CB8AC3E}">
        <p14:creationId xmlns:p14="http://schemas.microsoft.com/office/powerpoint/2010/main" val="373352887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25624"/>
            <a:ext cx="10515600" cy="4792889"/>
          </a:xfrm>
        </p:spPr>
        <p:txBody>
          <a:bodyPr>
            <a:normAutofit/>
          </a:bodyPr>
          <a:lstStyle/>
          <a:p>
            <a:r>
              <a:rPr lang="zh-CN" altLang="en-US" b="1" dirty="0">
                <a:solidFill>
                  <a:srgbClr val="FF0000"/>
                </a:solidFill>
              </a:rPr>
              <a:t>机器学习真正有意义的目标是减少泛化误</a:t>
            </a:r>
            <a:r>
              <a:rPr lang="zh-CN" altLang="en-US" b="1" dirty="0" smtClean="0">
                <a:solidFill>
                  <a:srgbClr val="FF0000"/>
                </a:solidFill>
              </a:rPr>
              <a:t>差</a:t>
            </a:r>
            <a:endParaRPr lang="en-US" altLang="zh-CN" b="1" dirty="0" smtClean="0">
              <a:solidFill>
                <a:srgbClr val="FF0000"/>
              </a:solidFill>
            </a:endParaRPr>
          </a:p>
          <a:p>
            <a:pPr lvl="1"/>
            <a:r>
              <a:rPr lang="en-US" altLang="zh-CN" dirty="0" smtClean="0"/>
              <a:t>generalization </a:t>
            </a:r>
            <a:r>
              <a:rPr lang="en-US" altLang="zh-CN" dirty="0"/>
              <a:t>error=bias+ </a:t>
            </a:r>
            <a:r>
              <a:rPr lang="en-US" altLang="zh-CN" dirty="0" err="1" smtClean="0"/>
              <a:t>variance+noise</a:t>
            </a:r>
            <a:endParaRPr lang="en-US" dirty="0"/>
          </a:p>
          <a:p>
            <a:pPr lvl="1"/>
            <a:r>
              <a:rPr lang="zh-CN" altLang="en-US" dirty="0" smtClean="0"/>
              <a:t>即泛</a:t>
            </a:r>
            <a:r>
              <a:rPr lang="zh-CN" altLang="en-US" dirty="0"/>
              <a:t>化误差可以分解为偏差、方差和噪声之和：</a:t>
            </a:r>
          </a:p>
          <a:p>
            <a:pPr lvl="2"/>
            <a:r>
              <a:rPr lang="zh-CN" altLang="en-US" dirty="0"/>
              <a:t>偏</a:t>
            </a:r>
            <a:r>
              <a:rPr lang="zh-CN" altLang="en-US" dirty="0" smtClean="0"/>
              <a:t>差度</a:t>
            </a:r>
            <a:r>
              <a:rPr lang="zh-CN" altLang="en-US" dirty="0"/>
              <a:t>量了学习算法的期望预测与真实结果之间的偏离程度，刻画了学习算法本身的拟合能力。</a:t>
            </a:r>
          </a:p>
          <a:p>
            <a:pPr lvl="2"/>
            <a:r>
              <a:rPr lang="zh-CN" altLang="en-US" dirty="0"/>
              <a:t>方</a:t>
            </a:r>
            <a:r>
              <a:rPr lang="zh-CN" altLang="en-US" dirty="0" smtClean="0"/>
              <a:t>差度</a:t>
            </a:r>
            <a:r>
              <a:rPr lang="zh-CN" altLang="en-US" dirty="0"/>
              <a:t>量了训练集的变动所导致的学习性能的变化，刻画了数据扰动造成的影响。</a:t>
            </a:r>
          </a:p>
          <a:p>
            <a:pPr lvl="2"/>
            <a:r>
              <a:rPr lang="zh-CN" altLang="en-US" dirty="0" smtClean="0"/>
              <a:t>噪声度量了在当前任务上任何学习算法所能达到的期望泛化误差的下界，刻画了学习问题本身的难</a:t>
            </a:r>
            <a:r>
              <a:rPr lang="zh-CN" altLang="en-US" dirty="0"/>
              <a:t>度</a:t>
            </a:r>
            <a:r>
              <a:rPr lang="zh-CN" altLang="en-US" dirty="0" smtClean="0"/>
              <a:t>。（</a:t>
            </a:r>
            <a:r>
              <a:rPr lang="zh-CN" altLang="en-US" b="1" dirty="0" smtClean="0"/>
              <a:t>这</a:t>
            </a:r>
            <a:r>
              <a:rPr lang="zh-CN" altLang="en-US" b="1" dirty="0"/>
              <a:t>里的噪声是</a:t>
            </a:r>
            <a:r>
              <a:rPr lang="zh-CN" altLang="en-US" b="1" dirty="0" smtClean="0"/>
              <a:t>指由</a:t>
            </a:r>
            <a:r>
              <a:rPr lang="zh-CN" altLang="en-US" b="1" dirty="0"/>
              <a:t>人工标注失误引起</a:t>
            </a:r>
            <a:r>
              <a:rPr lang="zh-CN" altLang="en-US" b="1" dirty="0" smtClean="0"/>
              <a:t>的</a:t>
            </a:r>
            <a:r>
              <a:rPr lang="zh-CN" altLang="en-US" dirty="0" smtClean="0"/>
              <a:t>）</a:t>
            </a:r>
          </a:p>
          <a:p>
            <a:pPr lvl="1"/>
            <a:r>
              <a:rPr lang="zh-CN" altLang="en-US" dirty="0"/>
              <a:t>偏差</a:t>
            </a:r>
            <a:r>
              <a:rPr lang="en-US" altLang="zh-CN" dirty="0"/>
              <a:t>-</a:t>
            </a:r>
            <a:r>
              <a:rPr lang="zh-CN" altLang="en-US" dirty="0"/>
              <a:t>方差分解表明</a:t>
            </a:r>
            <a:r>
              <a:rPr lang="zh-CN" altLang="en-US" dirty="0" smtClean="0"/>
              <a:t>：</a:t>
            </a:r>
            <a:endParaRPr lang="en-US" altLang="zh-CN" dirty="0" smtClean="0"/>
          </a:p>
          <a:p>
            <a:pPr lvl="2"/>
            <a:r>
              <a:rPr lang="zh-CN" altLang="en-US" b="1" dirty="0" smtClean="0"/>
              <a:t>泛</a:t>
            </a:r>
            <a:r>
              <a:rPr lang="zh-CN" altLang="en-US" b="1" dirty="0"/>
              <a:t>化性能是由学习算法的能力、数据的充分性以及学习任务本身的难度共同决定的。</a:t>
            </a:r>
            <a:endParaRPr lang="en-US" b="1" dirty="0"/>
          </a:p>
        </p:txBody>
      </p:sp>
    </p:spTree>
    <p:extLst>
      <p:ext uri="{BB962C8B-B14F-4D97-AF65-F5344CB8AC3E}">
        <p14:creationId xmlns:p14="http://schemas.microsoft.com/office/powerpoint/2010/main" val="24091101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8245"/>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393371"/>
            <a:ext cx="10515600" cy="5152572"/>
          </a:xfrm>
        </p:spPr>
        <p:txBody>
          <a:bodyPr>
            <a:normAutofit/>
          </a:bodyPr>
          <a:lstStyle/>
          <a:p>
            <a:r>
              <a:rPr lang="zh-CN" altLang="en-US" dirty="0"/>
              <a:t>模型的容</a:t>
            </a:r>
            <a:r>
              <a:rPr lang="zh-CN" altLang="en-US" dirty="0" smtClean="0"/>
              <a:t>量</a:t>
            </a:r>
            <a:r>
              <a:rPr lang="en-US" altLang="zh-CN" dirty="0"/>
              <a:t>capacity </a:t>
            </a:r>
            <a:r>
              <a:rPr lang="zh-CN" altLang="en-US" dirty="0" smtClean="0"/>
              <a:t>：是</a:t>
            </a:r>
            <a:r>
              <a:rPr lang="zh-CN" altLang="en-US" dirty="0"/>
              <a:t>指其拟合各种函数的能</a:t>
            </a:r>
            <a:r>
              <a:rPr lang="zh-CN" altLang="en-US" dirty="0" smtClean="0"/>
              <a:t>力</a:t>
            </a:r>
            <a:endParaRPr lang="en-US" altLang="zh-CN" dirty="0" smtClean="0"/>
          </a:p>
          <a:p>
            <a:pPr lvl="1"/>
            <a:r>
              <a:rPr lang="zh-CN" altLang="en-US" b="1" dirty="0"/>
              <a:t>通过选择不同的假设空间</a:t>
            </a:r>
            <a:r>
              <a:rPr lang="en-US" altLang="zh-CN" b="1" dirty="0"/>
              <a:t>(</a:t>
            </a:r>
            <a:r>
              <a:rPr lang="zh-CN" altLang="en-US" b="1" dirty="0"/>
              <a:t>代表模型的函数集合</a:t>
            </a:r>
            <a:r>
              <a:rPr lang="en-US" altLang="zh-CN" b="1" dirty="0"/>
              <a:t>)</a:t>
            </a:r>
            <a:r>
              <a:rPr lang="zh-CN" altLang="en-US" b="1" dirty="0"/>
              <a:t>可以改变模型的容量</a:t>
            </a:r>
            <a:r>
              <a:rPr lang="zh-CN" altLang="en-US" dirty="0" smtClean="0"/>
              <a:t>。</a:t>
            </a:r>
            <a:endParaRPr lang="en-US" altLang="zh-CN" dirty="0" smtClean="0"/>
          </a:p>
          <a:p>
            <a:pPr lvl="2"/>
            <a:r>
              <a:rPr lang="zh-CN" altLang="en-US" dirty="0"/>
              <a:t>比</a:t>
            </a:r>
            <a:r>
              <a:rPr lang="zh-CN" altLang="en-US" dirty="0" smtClean="0"/>
              <a:t>如</a:t>
            </a:r>
            <a:r>
              <a:rPr lang="en-US" altLang="zh-CN" dirty="0" smtClean="0"/>
              <a:t>y=ax</a:t>
            </a:r>
            <a:r>
              <a:rPr lang="zh-CN" altLang="en-US" dirty="0" smtClean="0"/>
              <a:t>就比</a:t>
            </a:r>
            <a:r>
              <a:rPr lang="en-US" altLang="zh-CN" dirty="0" smtClean="0"/>
              <a:t>y=ax+bx^2</a:t>
            </a:r>
            <a:r>
              <a:rPr lang="zh-CN" altLang="en-US" dirty="0" smtClean="0"/>
              <a:t>的容量小，因为前者只能拟合不同的直线（通过取不同的</a:t>
            </a:r>
            <a:r>
              <a:rPr lang="en-US" altLang="zh-CN" dirty="0" smtClean="0"/>
              <a:t>a</a:t>
            </a:r>
            <a:r>
              <a:rPr lang="zh-CN" altLang="en-US" dirty="0" smtClean="0"/>
              <a:t>值），而后者除了能拟合不同的直线（取不同的</a:t>
            </a:r>
            <a:r>
              <a:rPr lang="en-US" altLang="zh-CN" dirty="0" smtClean="0"/>
              <a:t>a</a:t>
            </a:r>
            <a:r>
              <a:rPr lang="zh-CN" altLang="en-US" dirty="0" smtClean="0"/>
              <a:t>值并设置</a:t>
            </a:r>
            <a:r>
              <a:rPr lang="en-US" altLang="zh-CN" dirty="0" smtClean="0"/>
              <a:t>b</a:t>
            </a:r>
            <a:r>
              <a:rPr lang="zh-CN" altLang="en-US" dirty="0" smtClean="0"/>
              <a:t>为</a:t>
            </a:r>
            <a:r>
              <a:rPr lang="en-US" altLang="zh-CN" dirty="0" smtClean="0"/>
              <a:t>0</a:t>
            </a:r>
            <a:r>
              <a:rPr lang="zh-CN" altLang="en-US" dirty="0" smtClean="0"/>
              <a:t>），还能拟合出不同形状的抛物线（通过取不同的</a:t>
            </a:r>
            <a:r>
              <a:rPr lang="en-US" altLang="zh-CN" dirty="0" smtClean="0"/>
              <a:t>b</a:t>
            </a:r>
            <a:r>
              <a:rPr lang="zh-CN" altLang="en-US" dirty="0" smtClean="0"/>
              <a:t>值）。</a:t>
            </a:r>
            <a:endParaRPr lang="en-US" altLang="zh-CN" dirty="0" smtClean="0"/>
          </a:p>
          <a:p>
            <a:r>
              <a:rPr lang="zh-CN" altLang="en-US" dirty="0" smtClean="0"/>
              <a:t>偏差和方</a:t>
            </a:r>
            <a:r>
              <a:rPr lang="zh-CN" altLang="en-US" dirty="0"/>
              <a:t>差与模型容量有</a:t>
            </a:r>
            <a:r>
              <a:rPr lang="zh-CN" altLang="en-US" dirty="0" smtClean="0"/>
              <a:t>关：</a:t>
            </a:r>
            <a:r>
              <a:rPr lang="zh-CN" altLang="en-US" b="1" dirty="0" smtClean="0"/>
              <a:t>增</a:t>
            </a:r>
            <a:r>
              <a:rPr lang="zh-CN" altLang="en-US" b="1" dirty="0"/>
              <a:t>加容量</a:t>
            </a:r>
            <a:r>
              <a:rPr lang="zh-CN" altLang="en-US" b="1" dirty="0" smtClean="0"/>
              <a:t>会降</a:t>
            </a:r>
            <a:r>
              <a:rPr lang="zh-CN" altLang="en-US" b="1" dirty="0"/>
              <a:t>低偏差，增加方</a:t>
            </a:r>
            <a:r>
              <a:rPr lang="zh-CN" altLang="en-US" b="1" dirty="0" smtClean="0"/>
              <a:t>差</a:t>
            </a:r>
            <a:r>
              <a:rPr lang="zh-CN" altLang="en-US" dirty="0" smtClean="0"/>
              <a:t>。</a:t>
            </a:r>
            <a:endParaRPr lang="zh-CN" altLang="en-US" dirty="0"/>
          </a:p>
          <a:p>
            <a:pPr lvl="2"/>
            <a:r>
              <a:rPr lang="zh-CN" altLang="en-US" dirty="0" smtClean="0"/>
              <a:t>偏</a:t>
            </a:r>
            <a:r>
              <a:rPr lang="zh-CN" altLang="en-US" dirty="0"/>
              <a:t>差降</a:t>
            </a:r>
            <a:r>
              <a:rPr lang="zh-CN" altLang="en-US" dirty="0" smtClean="0"/>
              <a:t>低是</a:t>
            </a:r>
            <a:r>
              <a:rPr lang="zh-CN" altLang="en-US" dirty="0"/>
              <a:t>因为随着容量的增大，模型的拟合能力越强</a:t>
            </a:r>
            <a:r>
              <a:rPr lang="zh-CN" altLang="en-US" dirty="0" smtClean="0"/>
              <a:t>：</a:t>
            </a:r>
            <a:endParaRPr lang="en-US" altLang="zh-CN" dirty="0" smtClean="0"/>
          </a:p>
          <a:p>
            <a:pPr lvl="3"/>
            <a:r>
              <a:rPr lang="zh-CN" altLang="en-US" dirty="0" smtClean="0"/>
              <a:t>对</a:t>
            </a:r>
            <a:r>
              <a:rPr lang="zh-CN" altLang="en-US" dirty="0"/>
              <a:t>给定的训练数据，它拟合的越准确。</a:t>
            </a:r>
          </a:p>
          <a:p>
            <a:pPr lvl="2"/>
            <a:r>
              <a:rPr lang="zh-CN" altLang="en-US" dirty="0" smtClean="0"/>
              <a:t>方</a:t>
            </a:r>
            <a:r>
              <a:rPr lang="zh-CN" altLang="en-US" dirty="0"/>
              <a:t>差增</a:t>
            </a:r>
            <a:r>
              <a:rPr lang="zh-CN" altLang="en-US" dirty="0" smtClean="0"/>
              <a:t>加是</a:t>
            </a:r>
            <a:r>
              <a:rPr lang="zh-CN" altLang="en-US" dirty="0"/>
              <a:t>因为随着容量的增大，模型的随机性越强</a:t>
            </a:r>
            <a:r>
              <a:rPr lang="zh-CN" altLang="en-US" dirty="0" smtClean="0"/>
              <a:t>：</a:t>
            </a:r>
            <a:endParaRPr lang="en-US" altLang="zh-CN" dirty="0" smtClean="0"/>
          </a:p>
          <a:p>
            <a:pPr lvl="3"/>
            <a:r>
              <a:rPr lang="zh-CN" altLang="en-US" dirty="0" smtClean="0"/>
              <a:t>对</a:t>
            </a:r>
            <a:r>
              <a:rPr lang="zh-CN" altLang="en-US" dirty="0"/>
              <a:t>不同的训练集，它学得的模型可能差距较大。</a:t>
            </a:r>
            <a:endParaRPr lang="en-US" altLang="zh-CN" dirty="0" smtClean="0"/>
          </a:p>
          <a:p>
            <a:pPr lvl="1"/>
            <a:endParaRPr lang="en-US" dirty="0"/>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085" y="4978400"/>
            <a:ext cx="7242629" cy="1769422"/>
          </a:xfrm>
          <a:prstGeom prst="rect">
            <a:avLst/>
          </a:prstGeom>
        </p:spPr>
      </p:pic>
    </p:spTree>
    <p:extLst>
      <p:ext uri="{BB962C8B-B14F-4D97-AF65-F5344CB8AC3E}">
        <p14:creationId xmlns:p14="http://schemas.microsoft.com/office/powerpoint/2010/main" val="30410432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45961"/>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11086"/>
            <a:ext cx="10515600" cy="4920343"/>
          </a:xfrm>
        </p:spPr>
        <p:txBody>
          <a:bodyPr/>
          <a:lstStyle/>
          <a:p>
            <a:r>
              <a:rPr lang="zh-CN" altLang="en-US" dirty="0"/>
              <a:t>过拟合与欠拟合：</a:t>
            </a:r>
            <a:endParaRPr lang="en-US" altLang="zh-CN" dirty="0"/>
          </a:p>
          <a:p>
            <a:pPr lvl="1"/>
            <a:r>
              <a:rPr lang="zh-CN" altLang="en-US" dirty="0"/>
              <a:t>欠拟合</a:t>
            </a:r>
            <a:r>
              <a:rPr lang="zh-CN" altLang="en-US" dirty="0" smtClean="0"/>
              <a:t>：</a:t>
            </a:r>
            <a:endParaRPr lang="en-US" altLang="zh-CN" dirty="0" smtClean="0"/>
          </a:p>
          <a:p>
            <a:pPr lvl="2"/>
            <a:r>
              <a:rPr lang="zh-CN" altLang="en-US" dirty="0" smtClean="0"/>
              <a:t>模</a:t>
            </a:r>
            <a:r>
              <a:rPr lang="zh-CN" altLang="en-US" dirty="0"/>
              <a:t>型不能适配训练样本，有一个很大的偏差</a:t>
            </a:r>
            <a:r>
              <a:rPr lang="zh-CN" altLang="en-US" dirty="0" smtClean="0"/>
              <a:t>。</a:t>
            </a:r>
            <a:endParaRPr lang="en-US" altLang="zh-CN" dirty="0" smtClean="0"/>
          </a:p>
          <a:p>
            <a:pPr lvl="3"/>
            <a:r>
              <a:rPr lang="zh-CN" altLang="en-US" dirty="0" smtClean="0"/>
              <a:t>一</a:t>
            </a:r>
            <a:r>
              <a:rPr lang="zh-CN" altLang="en-US" dirty="0"/>
              <a:t>般是模型太简单引起的。</a:t>
            </a:r>
          </a:p>
          <a:p>
            <a:pPr lvl="1"/>
            <a:r>
              <a:rPr lang="zh-CN" altLang="en-US" dirty="0"/>
              <a:t>过拟合</a:t>
            </a:r>
            <a:r>
              <a:rPr lang="zh-CN" altLang="en-US" dirty="0" smtClean="0"/>
              <a:t>：</a:t>
            </a:r>
            <a:endParaRPr lang="en-US" altLang="zh-CN" dirty="0" smtClean="0"/>
          </a:p>
          <a:p>
            <a:pPr lvl="2"/>
            <a:r>
              <a:rPr lang="zh-CN" altLang="en-US" dirty="0" smtClean="0"/>
              <a:t>模</a:t>
            </a:r>
            <a:r>
              <a:rPr lang="zh-CN" altLang="en-US" dirty="0"/>
              <a:t>型很好适配训练样本，但在测试集上表现很糟，有一个很大的方差</a:t>
            </a:r>
            <a:r>
              <a:rPr lang="zh-CN" altLang="en-US" dirty="0" smtClean="0"/>
              <a:t>。</a:t>
            </a:r>
            <a:endParaRPr lang="en-US" altLang="zh-CN" dirty="0" smtClean="0"/>
          </a:p>
          <a:p>
            <a:pPr lvl="3"/>
            <a:r>
              <a:rPr lang="zh-CN" altLang="en-US" dirty="0" smtClean="0"/>
              <a:t>一</a:t>
            </a:r>
            <a:r>
              <a:rPr lang="zh-CN" altLang="en-US" dirty="0"/>
              <a:t>般</a:t>
            </a:r>
            <a:r>
              <a:rPr lang="zh-CN" altLang="en-US" dirty="0" smtClean="0"/>
              <a:t>是模</a:t>
            </a:r>
            <a:r>
              <a:rPr lang="zh-CN" altLang="en-US" dirty="0"/>
              <a:t>型太复杂引起</a:t>
            </a:r>
            <a:r>
              <a:rPr lang="zh-CN" altLang="en-US" dirty="0" smtClean="0"/>
              <a:t>的，它把训</a:t>
            </a:r>
            <a:r>
              <a:rPr lang="zh-CN" altLang="en-US" dirty="0"/>
              <a:t>练数据自身的、非全局的特</a:t>
            </a:r>
            <a:r>
              <a:rPr lang="zh-CN" altLang="en-US" dirty="0" smtClean="0"/>
              <a:t>性</a:t>
            </a:r>
            <a:r>
              <a:rPr lang="zh-CN" altLang="en-US" dirty="0"/>
              <a:t>给</a:t>
            </a:r>
            <a:r>
              <a:rPr lang="zh-CN" altLang="en-US" dirty="0" smtClean="0"/>
              <a:t>学</a:t>
            </a:r>
            <a:r>
              <a:rPr lang="zh-CN" altLang="en-US" dirty="0"/>
              <a:t>到</a:t>
            </a:r>
            <a:r>
              <a:rPr lang="zh-CN" altLang="en-US" dirty="0" smtClean="0"/>
              <a:t>了。</a:t>
            </a:r>
            <a:endParaRPr lang="zh-CN" altLang="en-US" dirty="0"/>
          </a:p>
          <a:p>
            <a:r>
              <a:rPr lang="zh-CN" altLang="en-US" dirty="0" smtClean="0"/>
              <a:t>偏差与过拟合</a:t>
            </a:r>
            <a:r>
              <a:rPr lang="en-US" altLang="zh-CN" dirty="0" smtClean="0"/>
              <a:t>/</a:t>
            </a:r>
            <a:r>
              <a:rPr lang="zh-CN" altLang="en-US" dirty="0" smtClean="0"/>
              <a:t>欠拟合的关系：</a:t>
            </a:r>
            <a:endParaRPr lang="en-US" dirty="0" smtClean="0"/>
          </a:p>
          <a:p>
            <a:pPr lvl="1"/>
            <a:r>
              <a:rPr lang="zh-CN" altLang="en-US" dirty="0"/>
              <a:t>偏差</a:t>
            </a:r>
            <a:r>
              <a:rPr lang="zh-CN" altLang="en-US" dirty="0" smtClean="0"/>
              <a:t>越</a:t>
            </a:r>
            <a:r>
              <a:rPr lang="zh-CN" altLang="en-US" dirty="0"/>
              <a:t>小，拟合能力越高（可能产生</a:t>
            </a:r>
            <a:r>
              <a:rPr lang="en-US" dirty="0" smtClean="0"/>
              <a:t>overfitting</a:t>
            </a:r>
            <a:r>
              <a:rPr lang="zh-CN" altLang="en-US" dirty="0" smtClean="0"/>
              <a:t>过拟合</a:t>
            </a:r>
            <a:r>
              <a:rPr lang="en-US" dirty="0" smtClean="0"/>
              <a:t>）；</a:t>
            </a:r>
          </a:p>
          <a:p>
            <a:pPr lvl="1"/>
            <a:r>
              <a:rPr lang="zh-CN" altLang="en-US" dirty="0"/>
              <a:t>偏差越大</a:t>
            </a:r>
            <a:r>
              <a:rPr lang="zh-CN" altLang="en-US" dirty="0" smtClean="0"/>
              <a:t>，</a:t>
            </a:r>
            <a:r>
              <a:rPr lang="zh-CN" altLang="en-US" dirty="0"/>
              <a:t>拟合能力越低（可能产生</a:t>
            </a:r>
            <a:r>
              <a:rPr lang="en-US" dirty="0" err="1" smtClean="0"/>
              <a:t>underfitting</a:t>
            </a:r>
            <a:r>
              <a:rPr lang="zh-CN" altLang="en-US" dirty="0" smtClean="0"/>
              <a:t>欠拟合</a:t>
            </a:r>
            <a:r>
              <a:rPr lang="en-US" dirty="0" smtClean="0"/>
              <a:t>）。</a:t>
            </a:r>
            <a:endParaRPr lang="en-US" dirty="0"/>
          </a:p>
          <a:p>
            <a:r>
              <a:rPr lang="en-US" altLang="zh-CN" dirty="0" smtClean="0"/>
              <a:t>Tips</a:t>
            </a:r>
            <a:r>
              <a:rPr lang="zh-CN" altLang="en-US" dirty="0" smtClean="0"/>
              <a:t>：</a:t>
            </a:r>
            <a:endParaRPr lang="en-US" altLang="zh-CN" dirty="0" smtClean="0"/>
          </a:p>
          <a:p>
            <a:pPr lvl="1"/>
            <a:r>
              <a:rPr lang="zh-CN" altLang="en-US" dirty="0" smtClean="0"/>
              <a:t>通</a:t>
            </a:r>
            <a:r>
              <a:rPr lang="zh-CN" altLang="en-US" dirty="0"/>
              <a:t>过调整模型的容量</a:t>
            </a:r>
            <a:r>
              <a:rPr lang="en-US" altLang="zh-CN" dirty="0"/>
              <a:t>capacity</a:t>
            </a:r>
            <a:r>
              <a:rPr lang="zh-CN" altLang="en-US" dirty="0"/>
              <a:t>可以缓解欠拟合和过拟合。</a:t>
            </a:r>
            <a:endParaRPr lang="en-US" altLang="zh-CN" dirty="0"/>
          </a:p>
          <a:p>
            <a:endParaRPr lang="en-US" dirty="0"/>
          </a:p>
        </p:txBody>
      </p:sp>
    </p:spTree>
    <p:extLst>
      <p:ext uri="{BB962C8B-B14F-4D97-AF65-F5344CB8AC3E}">
        <p14:creationId xmlns:p14="http://schemas.microsoft.com/office/powerpoint/2010/main" val="410017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90689"/>
            <a:ext cx="10515600" cy="4855254"/>
          </a:xfrm>
        </p:spPr>
        <p:txBody>
          <a:bodyPr>
            <a:normAutofit lnSpcReduction="10000"/>
          </a:bodyPr>
          <a:lstStyle/>
          <a:p>
            <a:r>
              <a:rPr lang="zh-CN" altLang="en-US" dirty="0"/>
              <a:t>模型部</a:t>
            </a:r>
            <a:r>
              <a:rPr lang="zh-CN" altLang="en-US" dirty="0" smtClean="0"/>
              <a:t>署</a:t>
            </a:r>
            <a:endParaRPr lang="en-US" altLang="zh-CN" dirty="0" smtClean="0"/>
          </a:p>
          <a:p>
            <a:pPr lvl="1"/>
            <a:r>
              <a:rPr lang="zh-CN" altLang="en-US" dirty="0" smtClean="0"/>
              <a:t>把</a:t>
            </a:r>
            <a:r>
              <a:rPr lang="zh-CN" altLang="en-US" dirty="0"/>
              <a:t>训练好的模型部署并集成到你的生产环</a:t>
            </a:r>
            <a:r>
              <a:rPr lang="zh-CN" altLang="en-US" dirty="0" smtClean="0"/>
              <a:t>境</a:t>
            </a:r>
            <a:endParaRPr lang="en-US" altLang="zh-CN" dirty="0" smtClean="0"/>
          </a:p>
          <a:p>
            <a:pPr lvl="1"/>
            <a:r>
              <a:rPr lang="zh-CN" altLang="en-US" dirty="0" smtClean="0"/>
              <a:t>对模型进行</a:t>
            </a:r>
            <a:r>
              <a:rPr lang="en-US" altLang="zh-CN" dirty="0" smtClean="0"/>
              <a:t>A/B test</a:t>
            </a:r>
            <a:endParaRPr lang="en-US" altLang="zh-CN" dirty="0"/>
          </a:p>
          <a:p>
            <a:r>
              <a:rPr lang="zh-CN" altLang="en-US" dirty="0"/>
              <a:t>预测及监</a:t>
            </a:r>
            <a:r>
              <a:rPr lang="zh-CN" altLang="en-US" dirty="0" smtClean="0"/>
              <a:t>控</a:t>
            </a:r>
            <a:endParaRPr lang="en-US" altLang="zh-CN" dirty="0" smtClean="0"/>
          </a:p>
          <a:p>
            <a:pPr lvl="1"/>
            <a:r>
              <a:rPr lang="zh-CN" altLang="en-US" dirty="0" smtClean="0"/>
              <a:t>用</a:t>
            </a:r>
            <a:r>
              <a:rPr lang="zh-CN" altLang="en-US" dirty="0"/>
              <a:t>部署好的模型来预测结果，如果可</a:t>
            </a:r>
            <a:r>
              <a:rPr lang="zh-CN" altLang="en-US" dirty="0" smtClean="0"/>
              <a:t>能，及时把</a:t>
            </a:r>
            <a:r>
              <a:rPr lang="zh-CN" altLang="en-US" dirty="0"/>
              <a:t>反</a:t>
            </a:r>
            <a:r>
              <a:rPr lang="zh-CN" altLang="en-US" dirty="0" smtClean="0"/>
              <a:t>馈样本交给</a:t>
            </a:r>
            <a:r>
              <a:rPr lang="zh-CN" altLang="en-US" dirty="0"/>
              <a:t>线</a:t>
            </a:r>
            <a:r>
              <a:rPr lang="zh-CN" altLang="en-US" dirty="0" smtClean="0"/>
              <a:t>上模型来在线学</a:t>
            </a:r>
            <a:r>
              <a:rPr lang="zh-CN" altLang="en-US" dirty="0"/>
              <a:t>习或者</a:t>
            </a:r>
            <a:r>
              <a:rPr lang="zh-CN" altLang="en-US" dirty="0" smtClean="0"/>
              <a:t>把反馈样本保</a:t>
            </a:r>
            <a:r>
              <a:rPr lang="zh-CN" altLang="en-US" dirty="0"/>
              <a:t>存</a:t>
            </a:r>
            <a:r>
              <a:rPr lang="zh-CN" altLang="en-US" dirty="0" smtClean="0"/>
              <a:t>以</a:t>
            </a:r>
            <a:r>
              <a:rPr lang="zh-CN" altLang="en-US" dirty="0"/>
              <a:t>便之后离</a:t>
            </a:r>
            <a:r>
              <a:rPr lang="zh-CN" altLang="en-US" dirty="0" smtClean="0"/>
              <a:t>线学</a:t>
            </a:r>
            <a:r>
              <a:rPr lang="zh-CN" altLang="en-US" dirty="0"/>
              <a:t>习</a:t>
            </a:r>
            <a:r>
              <a:rPr lang="zh-CN" altLang="en-US" dirty="0" smtClean="0"/>
              <a:t>。</a:t>
            </a:r>
            <a:endParaRPr lang="en-US" altLang="zh-CN" dirty="0" smtClean="0"/>
          </a:p>
          <a:p>
            <a:pPr lvl="2"/>
            <a:r>
              <a:rPr lang="zh-CN" altLang="en-US" b="1" dirty="0" smtClean="0"/>
              <a:t>反</a:t>
            </a:r>
            <a:r>
              <a:rPr lang="zh-CN" altLang="en-US" b="1" dirty="0"/>
              <a:t>馈样本对于模型的改进非常重</a:t>
            </a:r>
            <a:r>
              <a:rPr lang="zh-CN" altLang="en-US" b="1" dirty="0" smtClean="0"/>
              <a:t>要</a:t>
            </a:r>
            <a:endParaRPr lang="en-US" altLang="zh-CN" dirty="0" smtClean="0"/>
          </a:p>
          <a:p>
            <a:pPr lvl="1"/>
            <a:r>
              <a:rPr lang="zh-CN" altLang="en-US" dirty="0" smtClean="0"/>
              <a:t>监</a:t>
            </a:r>
            <a:r>
              <a:rPr lang="zh-CN" altLang="en-US" dirty="0"/>
              <a:t>控预</a:t>
            </a:r>
            <a:r>
              <a:rPr lang="zh-CN" altLang="en-US" dirty="0" smtClean="0"/>
              <a:t>测的</a:t>
            </a:r>
            <a:r>
              <a:rPr lang="zh-CN" altLang="en-US" dirty="0"/>
              <a:t>性能并触发告警从而采取进一步的行动，它对模型的进化至关重要</a:t>
            </a:r>
            <a:r>
              <a:rPr lang="zh-CN" altLang="en-US" dirty="0" smtClean="0"/>
              <a:t>。</a:t>
            </a:r>
            <a:endParaRPr lang="en-US" altLang="zh-CN" dirty="0"/>
          </a:p>
          <a:p>
            <a:pPr lvl="1"/>
            <a:r>
              <a:rPr lang="zh-CN" altLang="en-US" b="1" dirty="0" smtClean="0"/>
              <a:t>监</a:t>
            </a:r>
            <a:r>
              <a:rPr lang="zh-CN" altLang="en-US" b="1" dirty="0"/>
              <a:t>控关键的特</a:t>
            </a:r>
            <a:r>
              <a:rPr lang="zh-CN" altLang="en-US" b="1" dirty="0" smtClean="0"/>
              <a:t>征变化也</a:t>
            </a:r>
            <a:r>
              <a:rPr lang="zh-CN" altLang="en-US" b="1" dirty="0"/>
              <a:t>很重要</a:t>
            </a:r>
            <a:r>
              <a:rPr lang="zh-CN" altLang="en-US" dirty="0" smtClean="0"/>
              <a:t>。</a:t>
            </a:r>
            <a:endParaRPr lang="en-US" altLang="zh-CN" dirty="0"/>
          </a:p>
          <a:p>
            <a:r>
              <a:rPr lang="zh-CN" altLang="en-US" dirty="0" smtClean="0"/>
              <a:t>注意：我</a:t>
            </a:r>
            <a:r>
              <a:rPr lang="zh-CN" altLang="en-US" dirty="0"/>
              <a:t>们这里介绍的都是通用</a:t>
            </a:r>
            <a:r>
              <a:rPr lang="zh-CN" altLang="en-US" dirty="0" smtClean="0"/>
              <a:t>的传统机器学习知识，不</a:t>
            </a:r>
            <a:r>
              <a:rPr lang="zh-CN" altLang="en-US" dirty="0"/>
              <a:t>包括</a:t>
            </a:r>
            <a:r>
              <a:rPr lang="zh-CN" altLang="en-US" dirty="0" smtClean="0"/>
              <a:t>具</a:t>
            </a:r>
            <a:r>
              <a:rPr lang="zh-CN" altLang="en-US" dirty="0"/>
              <a:t>体应用场</a:t>
            </a:r>
            <a:r>
              <a:rPr lang="zh-CN" altLang="en-US" dirty="0" smtClean="0"/>
              <a:t>景相关的比</a:t>
            </a:r>
            <a:r>
              <a:rPr lang="zh-CN" altLang="en-US" dirty="0"/>
              <a:t>如异常检测，时间序列预</a:t>
            </a:r>
            <a:r>
              <a:rPr lang="zh-CN" altLang="en-US" dirty="0" smtClean="0"/>
              <a:t>测，推荐系统等这些。</a:t>
            </a:r>
            <a:endParaRPr lang="en-US" altLang="zh-CN" dirty="0"/>
          </a:p>
          <a:p>
            <a:endParaRPr lang="en-US" altLang="zh-CN" dirty="0"/>
          </a:p>
          <a:p>
            <a:endParaRPr lang="en-US" dirty="0"/>
          </a:p>
        </p:txBody>
      </p:sp>
    </p:spTree>
    <p:extLst>
      <p:ext uri="{BB962C8B-B14F-4D97-AF65-F5344CB8AC3E}">
        <p14:creationId xmlns:p14="http://schemas.microsoft.com/office/powerpoint/2010/main" val="32373950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2046"/>
          </a:xfrm>
        </p:spPr>
        <p:txBody>
          <a:bodyPr/>
          <a:lstStyle/>
          <a:p>
            <a:r>
              <a:rPr lang="zh-CN" altLang="en-US" dirty="0"/>
              <a:t>如何处理方差与偏差问</a:t>
            </a:r>
            <a:r>
              <a:rPr lang="zh-CN" altLang="en-US" dirty="0" smtClean="0"/>
              <a:t>题</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r>
              <a:rPr lang="zh-CN" altLang="en-US" b="1" dirty="0"/>
              <a:t>整体思路</a:t>
            </a:r>
            <a:r>
              <a:rPr lang="zh-CN" altLang="en-US" b="1" dirty="0" smtClean="0"/>
              <a:t>：</a:t>
            </a:r>
            <a:endParaRPr lang="en-US" altLang="zh-CN" b="1" dirty="0" smtClean="0"/>
          </a:p>
          <a:p>
            <a:pPr lvl="1"/>
            <a:r>
              <a:rPr lang="zh-CN" altLang="en-US" dirty="0" smtClean="0"/>
              <a:t>首</a:t>
            </a:r>
            <a:r>
              <a:rPr lang="zh-CN" altLang="en-US" dirty="0"/>
              <a:t>先，要知道方差和偏差是无法完全避免的，只能尽量减少其影响。</a:t>
            </a:r>
          </a:p>
          <a:p>
            <a:pPr lvl="1"/>
            <a:r>
              <a:rPr lang="zh-CN" altLang="en-US" dirty="0" smtClean="0"/>
              <a:t>在缓解偏</a:t>
            </a:r>
            <a:r>
              <a:rPr lang="zh-CN" altLang="en-US" dirty="0"/>
              <a:t>差时，</a:t>
            </a:r>
            <a:r>
              <a:rPr lang="zh-CN" altLang="en-US" b="1" dirty="0"/>
              <a:t>需尽量选择正确的模</a:t>
            </a:r>
            <a:r>
              <a:rPr lang="zh-CN" altLang="en-US" b="1" dirty="0" smtClean="0"/>
              <a:t>型。</a:t>
            </a:r>
            <a:endParaRPr lang="en-US" altLang="zh-CN" dirty="0" smtClean="0"/>
          </a:p>
          <a:p>
            <a:pPr lvl="2"/>
            <a:r>
              <a:rPr lang="zh-CN" altLang="en-US" dirty="0" smtClean="0"/>
              <a:t>比如一</a:t>
            </a:r>
            <a:r>
              <a:rPr lang="zh-CN" altLang="en-US" dirty="0"/>
              <a:t>个非线性问</a:t>
            </a:r>
            <a:r>
              <a:rPr lang="zh-CN" altLang="en-US" dirty="0" smtClean="0"/>
              <a:t>题用线</a:t>
            </a:r>
            <a:r>
              <a:rPr lang="zh-CN" altLang="en-US" dirty="0"/>
              <a:t>性模型去解决，那无论如</a:t>
            </a:r>
            <a:r>
              <a:rPr lang="zh-CN" altLang="en-US" dirty="0" smtClean="0"/>
              <a:t>何高</a:t>
            </a:r>
            <a:r>
              <a:rPr lang="zh-CN" altLang="en-US" dirty="0"/>
              <a:t>偏差是无法避免的。</a:t>
            </a:r>
          </a:p>
          <a:p>
            <a:pPr lvl="1"/>
            <a:r>
              <a:rPr lang="zh-CN" altLang="en-US" dirty="0" smtClean="0"/>
              <a:t>有</a:t>
            </a:r>
            <a:r>
              <a:rPr lang="zh-CN" altLang="en-US" dirty="0"/>
              <a:t>了正</a:t>
            </a:r>
            <a:r>
              <a:rPr lang="zh-CN" altLang="en-US" dirty="0" smtClean="0"/>
              <a:t>确</a:t>
            </a:r>
            <a:r>
              <a:rPr lang="zh-CN" altLang="en-US" dirty="0"/>
              <a:t>的</a:t>
            </a:r>
            <a:r>
              <a:rPr lang="zh-CN" altLang="en-US" dirty="0" smtClean="0"/>
              <a:t>模</a:t>
            </a:r>
            <a:r>
              <a:rPr lang="zh-CN" altLang="en-US" dirty="0"/>
              <a:t>型</a:t>
            </a:r>
            <a:r>
              <a:rPr lang="zh-CN" altLang="en-US" dirty="0" smtClean="0"/>
              <a:t>，</a:t>
            </a:r>
            <a:r>
              <a:rPr lang="zh-CN" altLang="en-US" b="1" dirty="0" smtClean="0"/>
              <a:t>还</a:t>
            </a:r>
            <a:r>
              <a:rPr lang="zh-CN" altLang="en-US" b="1" dirty="0"/>
              <a:t>要慎重选择数据集的大</a:t>
            </a:r>
            <a:r>
              <a:rPr lang="zh-CN" altLang="en-US" b="1" dirty="0" smtClean="0"/>
              <a:t>小。</a:t>
            </a:r>
            <a:endParaRPr lang="en-US" altLang="zh-CN" dirty="0" smtClean="0"/>
          </a:p>
          <a:p>
            <a:pPr lvl="2"/>
            <a:r>
              <a:rPr lang="zh-CN" altLang="en-US" dirty="0" smtClean="0"/>
              <a:t>通</a:t>
            </a:r>
            <a:r>
              <a:rPr lang="zh-CN" altLang="en-US" dirty="0"/>
              <a:t>常数据集越大越好，但大到数据集已经对整体所有数据有了一定的代表性后，再多的数据已经不能提升模型了，反而会带来计算量的增加</a:t>
            </a:r>
            <a:r>
              <a:rPr lang="zh-CN" altLang="en-US" dirty="0" smtClean="0"/>
              <a:t>。</a:t>
            </a:r>
            <a:endParaRPr lang="en-US" altLang="zh-CN" dirty="0" smtClean="0"/>
          </a:p>
          <a:p>
            <a:pPr lvl="2"/>
            <a:r>
              <a:rPr lang="zh-CN" altLang="en-US" dirty="0" smtClean="0"/>
              <a:t>而</a:t>
            </a:r>
            <a:r>
              <a:rPr lang="zh-CN" altLang="en-US" dirty="0"/>
              <a:t>训</a:t>
            </a:r>
            <a:r>
              <a:rPr lang="zh-CN" altLang="en-US" dirty="0" smtClean="0"/>
              <a:t>练</a:t>
            </a:r>
            <a:r>
              <a:rPr lang="zh-CN" altLang="en-US" dirty="0"/>
              <a:t>集</a:t>
            </a:r>
            <a:r>
              <a:rPr lang="zh-CN" altLang="en-US" dirty="0" smtClean="0"/>
              <a:t>太</a:t>
            </a:r>
            <a:r>
              <a:rPr lang="zh-CN" altLang="en-US" dirty="0"/>
              <a:t>小一定是不好的</a:t>
            </a:r>
            <a:r>
              <a:rPr lang="zh-CN" altLang="en-US" dirty="0" smtClean="0"/>
              <a:t>，很容易导致过拟合。</a:t>
            </a:r>
            <a:endParaRPr lang="en-US" altLang="zh-CN" dirty="0" smtClean="0"/>
          </a:p>
          <a:p>
            <a:pPr lvl="3"/>
            <a:r>
              <a:rPr lang="zh-CN" altLang="en-US" dirty="0" smtClean="0"/>
              <a:t>因为模型容易学到有限的小样本的知识，新来的样本稍有变化，预测就不准了。</a:t>
            </a:r>
            <a:endParaRPr lang="zh-CN" altLang="en-US" dirty="0"/>
          </a:p>
          <a:p>
            <a:pPr lvl="1"/>
            <a:r>
              <a:rPr lang="zh-CN" altLang="en-US" dirty="0" smtClean="0"/>
              <a:t>最</a:t>
            </a:r>
            <a:r>
              <a:rPr lang="zh-CN" altLang="en-US" dirty="0"/>
              <a:t>后，</a:t>
            </a:r>
            <a:r>
              <a:rPr lang="zh-CN" altLang="en-US" b="1" dirty="0"/>
              <a:t>要选择模型的复杂</a:t>
            </a:r>
            <a:r>
              <a:rPr lang="zh-CN" altLang="en-US" b="1" dirty="0" smtClean="0"/>
              <a:t>度。</a:t>
            </a:r>
            <a:endParaRPr lang="en-US" altLang="zh-CN" dirty="0" smtClean="0"/>
          </a:p>
          <a:p>
            <a:pPr lvl="2"/>
            <a:r>
              <a:rPr lang="zh-CN" altLang="en-US" dirty="0" smtClean="0"/>
              <a:t>复</a:t>
            </a:r>
            <a:r>
              <a:rPr lang="zh-CN" altLang="en-US" dirty="0"/>
              <a:t>杂度高的模型通常对训练数据有很好的拟合能力</a:t>
            </a:r>
            <a:r>
              <a:rPr lang="zh-CN" altLang="en-US" dirty="0" smtClean="0"/>
              <a:t>。</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14762018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373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25601"/>
            <a:ext cx="10515600" cy="5007428"/>
          </a:xfrm>
        </p:spPr>
        <p:txBody>
          <a:bodyPr>
            <a:normAutofit fontScale="92500" lnSpcReduction="10000"/>
          </a:bodyPr>
          <a:lstStyle/>
          <a:p>
            <a:r>
              <a:rPr lang="zh-CN" altLang="en-US" dirty="0"/>
              <a:t>导</a:t>
            </a:r>
            <a:r>
              <a:rPr lang="zh-CN" altLang="en-US" dirty="0" smtClean="0"/>
              <a:t>致过</a:t>
            </a:r>
            <a:r>
              <a:rPr lang="zh-CN" altLang="en-US" dirty="0"/>
              <a:t>拟合的常见因素：</a:t>
            </a:r>
            <a:endParaRPr lang="en-US" altLang="zh-CN" dirty="0"/>
          </a:p>
          <a:p>
            <a:pPr lvl="1"/>
            <a:r>
              <a:rPr lang="zh-CN" altLang="en-US" dirty="0"/>
              <a:t>训练</a:t>
            </a:r>
            <a:r>
              <a:rPr lang="zh-CN" altLang="en-US" dirty="0" smtClean="0"/>
              <a:t>样</a:t>
            </a:r>
            <a:r>
              <a:rPr lang="zh-CN" altLang="en-US" dirty="0"/>
              <a:t>本太少</a:t>
            </a:r>
            <a:endParaRPr lang="en-US" altLang="zh-CN" dirty="0"/>
          </a:p>
          <a:p>
            <a:pPr lvl="1"/>
            <a:r>
              <a:rPr lang="zh-CN" altLang="en-US" dirty="0"/>
              <a:t>噪</a:t>
            </a:r>
            <a:r>
              <a:rPr lang="zh-CN" altLang="en-US" dirty="0" smtClean="0"/>
              <a:t>声样本较多</a:t>
            </a:r>
            <a:endParaRPr lang="en-US" altLang="zh-CN" dirty="0" smtClean="0"/>
          </a:p>
          <a:p>
            <a:pPr lvl="1"/>
            <a:r>
              <a:rPr lang="zh-CN" altLang="en-US" dirty="0" smtClean="0"/>
              <a:t>训</a:t>
            </a:r>
            <a:r>
              <a:rPr lang="zh-CN" altLang="en-US" dirty="0"/>
              <a:t>练的迭代次数太多</a:t>
            </a:r>
            <a:endParaRPr lang="en-US" altLang="zh-CN" dirty="0"/>
          </a:p>
          <a:p>
            <a:pPr lvl="1"/>
            <a:r>
              <a:rPr lang="zh-CN" altLang="en-US" dirty="0"/>
              <a:t>模型复杂</a:t>
            </a:r>
            <a:r>
              <a:rPr lang="zh-CN" altLang="en-US" dirty="0" smtClean="0"/>
              <a:t>度</a:t>
            </a:r>
            <a:r>
              <a:rPr lang="zh-CN" altLang="en-US" dirty="0"/>
              <a:t>高</a:t>
            </a:r>
            <a:endParaRPr lang="en-US" altLang="zh-CN" dirty="0" smtClean="0"/>
          </a:p>
          <a:p>
            <a:r>
              <a:rPr lang="zh-CN" altLang="en-US" dirty="0" smtClean="0"/>
              <a:t>减</a:t>
            </a:r>
            <a:r>
              <a:rPr lang="zh-CN" altLang="en-US" dirty="0"/>
              <a:t>少方差</a:t>
            </a:r>
            <a:r>
              <a:rPr lang="en-US" altLang="zh-CN" dirty="0"/>
              <a:t>------</a:t>
            </a:r>
            <a:r>
              <a:rPr lang="zh-CN" altLang="en-US" sz="2300" dirty="0"/>
              <a:t>缓解过拟</a:t>
            </a:r>
            <a:r>
              <a:rPr lang="zh-CN" altLang="en-US" sz="2300" dirty="0" smtClean="0"/>
              <a:t>合</a:t>
            </a:r>
            <a:endParaRPr lang="en-US" altLang="zh-CN" sz="2300" dirty="0" smtClean="0"/>
          </a:p>
          <a:p>
            <a:pPr lvl="1"/>
            <a:r>
              <a:rPr lang="zh-CN" altLang="en-US" dirty="0"/>
              <a:t>先</a:t>
            </a:r>
            <a:r>
              <a:rPr lang="zh-CN" altLang="en-US" dirty="0" smtClean="0"/>
              <a:t>从简单模型开始尝试</a:t>
            </a:r>
            <a:endParaRPr lang="en-US" altLang="zh-CN" dirty="0" smtClean="0"/>
          </a:p>
          <a:p>
            <a:pPr lvl="2"/>
            <a:r>
              <a:rPr lang="zh-CN" altLang="en-US" dirty="0" smtClean="0"/>
              <a:t>这是模型选择的一个准则，目的减少模型复杂度。</a:t>
            </a:r>
            <a:endParaRPr lang="en-US" altLang="zh-CN" dirty="0" smtClean="0"/>
          </a:p>
          <a:p>
            <a:pPr lvl="2"/>
            <a:r>
              <a:rPr lang="zh-CN" altLang="en-US" dirty="0"/>
              <a:t>至</a:t>
            </a:r>
            <a:r>
              <a:rPr lang="zh-CN" altLang="en-US" dirty="0" smtClean="0"/>
              <a:t>少可以作为一个</a:t>
            </a:r>
            <a:r>
              <a:rPr lang="en-US" altLang="zh-CN" dirty="0" smtClean="0"/>
              <a:t>baseline</a:t>
            </a:r>
            <a:r>
              <a:rPr lang="zh-CN" altLang="en-US" dirty="0" smtClean="0"/>
              <a:t>模型。</a:t>
            </a:r>
            <a:endParaRPr lang="en-US" dirty="0" smtClean="0"/>
          </a:p>
          <a:p>
            <a:pPr lvl="1"/>
            <a:r>
              <a:rPr lang="zh-CN" altLang="en-US" dirty="0" smtClean="0"/>
              <a:t>数</a:t>
            </a:r>
            <a:r>
              <a:rPr lang="zh-CN" altLang="en-US" dirty="0"/>
              <a:t>据清</a:t>
            </a:r>
            <a:r>
              <a:rPr lang="zh-CN" altLang="en-US" dirty="0" smtClean="0"/>
              <a:t>洗</a:t>
            </a:r>
            <a:endParaRPr lang="en-US" altLang="zh-CN" dirty="0" smtClean="0"/>
          </a:p>
          <a:p>
            <a:pPr lvl="2"/>
            <a:r>
              <a:rPr lang="zh-CN" altLang="en-US" dirty="0" smtClean="0"/>
              <a:t>比如将</a:t>
            </a:r>
            <a:r>
              <a:rPr lang="zh-CN" altLang="en-US" dirty="0"/>
              <a:t>错误的</a:t>
            </a:r>
            <a:r>
              <a:rPr lang="en-US" dirty="0"/>
              <a:t>label </a:t>
            </a:r>
            <a:r>
              <a:rPr lang="zh-CN" altLang="en-US" dirty="0"/>
              <a:t>纠正或者删除错误的数</a:t>
            </a:r>
            <a:r>
              <a:rPr lang="zh-CN" altLang="en-US" dirty="0" smtClean="0"/>
              <a:t>据。</a:t>
            </a:r>
            <a:endParaRPr lang="en-US" dirty="0"/>
          </a:p>
          <a:p>
            <a:pPr lvl="1"/>
            <a:r>
              <a:rPr lang="zh-CN" altLang="en-US" dirty="0" smtClean="0"/>
              <a:t>数</a:t>
            </a:r>
            <a:r>
              <a:rPr lang="zh-CN" altLang="en-US" dirty="0"/>
              <a:t>据增</a:t>
            </a:r>
            <a:r>
              <a:rPr lang="zh-CN" altLang="en-US" dirty="0" smtClean="0"/>
              <a:t>强</a:t>
            </a:r>
            <a:endParaRPr lang="en-US" altLang="zh-CN" dirty="0" smtClean="0"/>
          </a:p>
          <a:p>
            <a:pPr lvl="2"/>
            <a:r>
              <a:rPr lang="en-US" dirty="0" smtClean="0"/>
              <a:t>“</a:t>
            </a:r>
            <a:r>
              <a:rPr lang="zh-CN" altLang="en-US" dirty="0"/>
              <a:t>伪造</a:t>
            </a:r>
            <a:r>
              <a:rPr lang="en-US" dirty="0"/>
              <a:t>”</a:t>
            </a:r>
            <a:r>
              <a:rPr lang="zh-CN" altLang="en-US" dirty="0"/>
              <a:t>更多数据包括引入噪</a:t>
            </a:r>
            <a:r>
              <a:rPr lang="zh-CN" altLang="en-US" dirty="0" smtClean="0"/>
              <a:t>声样本。</a:t>
            </a:r>
            <a:endParaRPr lang="en-US" altLang="zh-CN" dirty="0" smtClean="0"/>
          </a:p>
          <a:p>
            <a:pPr lvl="3"/>
            <a:r>
              <a:rPr lang="zh-CN" altLang="en-US" dirty="0" smtClean="0"/>
              <a:t>例如在</a:t>
            </a:r>
            <a:r>
              <a:rPr lang="zh-CN" altLang="en-US" dirty="0"/>
              <a:t>数</a:t>
            </a:r>
            <a:r>
              <a:rPr lang="zh-CN" altLang="en-US" dirty="0" smtClean="0"/>
              <a:t>字图片识</a:t>
            </a:r>
            <a:r>
              <a:rPr lang="zh-CN" altLang="en-US" dirty="0"/>
              <a:t>别的学习中，将已有的数</a:t>
            </a:r>
            <a:r>
              <a:rPr lang="zh-CN" altLang="en-US" dirty="0" smtClean="0"/>
              <a:t>字图片通</a:t>
            </a:r>
            <a:r>
              <a:rPr lang="zh-CN" altLang="en-US" dirty="0"/>
              <a:t>过平移、旋转等，变换出更多</a:t>
            </a:r>
            <a:r>
              <a:rPr lang="zh-CN" altLang="en-US" dirty="0" smtClean="0"/>
              <a:t>的</a:t>
            </a:r>
            <a:r>
              <a:rPr lang="zh-CN" altLang="en-US" dirty="0"/>
              <a:t>样本</a:t>
            </a:r>
            <a:r>
              <a:rPr lang="zh-CN" altLang="en-US" dirty="0" smtClean="0"/>
              <a:t>。</a:t>
            </a:r>
            <a:endParaRPr lang="en-US" dirty="0"/>
          </a:p>
          <a:p>
            <a:pPr lvl="1"/>
            <a:r>
              <a:rPr lang="zh-CN" altLang="en-US" dirty="0"/>
              <a:t>采</a:t>
            </a:r>
            <a:r>
              <a:rPr lang="zh-CN" altLang="en-US" dirty="0" smtClean="0"/>
              <a:t>集</a:t>
            </a:r>
            <a:r>
              <a:rPr lang="en-US" altLang="zh-CN" dirty="0" smtClean="0"/>
              <a:t>/</a:t>
            </a:r>
            <a:r>
              <a:rPr lang="zh-CN" altLang="en-US" dirty="0" smtClean="0"/>
              <a:t>收集更</a:t>
            </a:r>
            <a:r>
              <a:rPr lang="zh-CN" altLang="en-US" dirty="0"/>
              <a:t>多的样本 </a:t>
            </a:r>
            <a:endParaRPr lang="en-US" altLang="zh-CN" dirty="0"/>
          </a:p>
          <a:p>
            <a:endParaRPr lang="en-US" dirty="0"/>
          </a:p>
        </p:txBody>
      </p:sp>
    </p:spTree>
    <p:extLst>
      <p:ext uri="{BB962C8B-B14F-4D97-AF65-F5344CB8AC3E}">
        <p14:creationId xmlns:p14="http://schemas.microsoft.com/office/powerpoint/2010/main" val="29297783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3189"/>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00175"/>
            <a:ext cx="10515600" cy="5160282"/>
          </a:xfrm>
        </p:spPr>
        <p:txBody>
          <a:bodyPr>
            <a:normAutofit/>
          </a:bodyPr>
          <a:lstStyle/>
          <a:p>
            <a:pPr lvl="1"/>
            <a:r>
              <a:rPr lang="zh-CN" altLang="en-US" dirty="0" smtClean="0"/>
              <a:t>减</a:t>
            </a:r>
            <a:r>
              <a:rPr lang="zh-CN" altLang="en-US" dirty="0"/>
              <a:t>少数据特征 </a:t>
            </a:r>
            <a:endParaRPr lang="en-US" altLang="zh-CN" dirty="0"/>
          </a:p>
          <a:p>
            <a:pPr lvl="1"/>
            <a:r>
              <a:rPr lang="zh-CN" altLang="en-US" dirty="0"/>
              <a:t>正则化方</a:t>
            </a:r>
            <a:r>
              <a:rPr lang="zh-CN" altLang="en-US" dirty="0" smtClean="0"/>
              <a:t>法</a:t>
            </a:r>
            <a:endParaRPr lang="en-US" altLang="zh-CN" dirty="0" smtClean="0"/>
          </a:p>
          <a:p>
            <a:pPr lvl="2"/>
            <a:r>
              <a:rPr lang="zh-CN" altLang="en-US" dirty="0" smtClean="0"/>
              <a:t>在</a:t>
            </a:r>
            <a:r>
              <a:rPr lang="en-US" dirty="0"/>
              <a:t>loss </a:t>
            </a:r>
            <a:r>
              <a:rPr lang="zh-CN" altLang="en-US" dirty="0"/>
              <a:t>函数上加上一个正则项，然</a:t>
            </a:r>
            <a:r>
              <a:rPr lang="zh-CN" altLang="en-US" dirty="0" smtClean="0"/>
              <a:t>后求</a:t>
            </a:r>
            <a:r>
              <a:rPr lang="zh-CN" altLang="en-US" dirty="0"/>
              <a:t>最小</a:t>
            </a:r>
            <a:r>
              <a:rPr lang="zh-CN" altLang="en-US" dirty="0" smtClean="0"/>
              <a:t>值。（相</a:t>
            </a:r>
            <a:r>
              <a:rPr lang="zh-CN" altLang="en-US" dirty="0"/>
              <a:t>当于要弱化权重的影</a:t>
            </a:r>
            <a:r>
              <a:rPr lang="zh-CN" altLang="en-US" dirty="0" smtClean="0"/>
              <a:t>响）</a:t>
            </a:r>
            <a:endParaRPr lang="zh-CN" altLang="en-US" dirty="0"/>
          </a:p>
          <a:p>
            <a:pPr lvl="1"/>
            <a:r>
              <a:rPr lang="zh-CN" altLang="en-US" dirty="0"/>
              <a:t>交叉验证法</a:t>
            </a:r>
            <a:endParaRPr lang="en-US" altLang="zh-CN" dirty="0"/>
          </a:p>
          <a:p>
            <a:pPr lvl="1"/>
            <a:r>
              <a:rPr lang="en-US" altLang="zh-CN" dirty="0"/>
              <a:t>Early stop</a:t>
            </a:r>
            <a:r>
              <a:rPr lang="zh-CN" altLang="en-US" dirty="0"/>
              <a:t>： </a:t>
            </a:r>
            <a:endParaRPr lang="en-US" altLang="zh-CN" dirty="0" smtClean="0"/>
          </a:p>
          <a:p>
            <a:pPr lvl="2"/>
            <a:r>
              <a:rPr lang="zh-CN" altLang="en-US" dirty="0" smtClean="0"/>
              <a:t>当</a:t>
            </a:r>
            <a:r>
              <a:rPr lang="zh-CN" altLang="en-US" dirty="0"/>
              <a:t>验证集上的误差没有进一步改善时，算法提前终止。</a:t>
            </a:r>
            <a:endParaRPr lang="en-US" altLang="zh-CN" dirty="0"/>
          </a:p>
          <a:p>
            <a:pPr lvl="1"/>
            <a:r>
              <a:rPr lang="zh-CN" altLang="en-US" dirty="0"/>
              <a:t>集成学习</a:t>
            </a:r>
          </a:p>
          <a:p>
            <a:r>
              <a:rPr lang="zh-CN" altLang="en-US" dirty="0" smtClean="0"/>
              <a:t>减少偏差</a:t>
            </a:r>
            <a:r>
              <a:rPr lang="en-US" altLang="zh-CN" dirty="0" smtClean="0"/>
              <a:t>------</a:t>
            </a:r>
            <a:r>
              <a:rPr lang="zh-CN" altLang="en-US" sz="2400" dirty="0" smtClean="0"/>
              <a:t>缓解欠</a:t>
            </a:r>
            <a:r>
              <a:rPr lang="zh-CN" altLang="en-US" sz="2400" dirty="0"/>
              <a:t>拟</a:t>
            </a:r>
            <a:r>
              <a:rPr lang="zh-CN" altLang="en-US" sz="2400" dirty="0" smtClean="0"/>
              <a:t>合</a:t>
            </a:r>
            <a:endParaRPr lang="zh-CN" altLang="en-US" sz="2400" dirty="0"/>
          </a:p>
          <a:p>
            <a:pPr lvl="1"/>
            <a:r>
              <a:rPr lang="zh-CN" altLang="en-US" dirty="0" smtClean="0"/>
              <a:t>寻</a:t>
            </a:r>
            <a:r>
              <a:rPr lang="zh-CN" altLang="en-US" dirty="0"/>
              <a:t>找更</a:t>
            </a:r>
            <a:r>
              <a:rPr lang="zh-CN" altLang="en-US" dirty="0" smtClean="0"/>
              <a:t>好</a:t>
            </a:r>
            <a:r>
              <a:rPr lang="en-US" altLang="zh-CN" dirty="0" smtClean="0"/>
              <a:t>/</a:t>
            </a:r>
            <a:r>
              <a:rPr lang="zh-CN" altLang="en-US" dirty="0" smtClean="0"/>
              <a:t>更具代表性的</a:t>
            </a:r>
            <a:r>
              <a:rPr lang="zh-CN" altLang="en-US" dirty="0"/>
              <a:t>特</a:t>
            </a:r>
            <a:r>
              <a:rPr lang="zh-CN" altLang="en-US" dirty="0" smtClean="0"/>
              <a:t>征</a:t>
            </a:r>
            <a:endParaRPr lang="zh-CN" altLang="en-US" dirty="0"/>
          </a:p>
          <a:p>
            <a:pPr lvl="1"/>
            <a:r>
              <a:rPr lang="zh-CN" altLang="en-US" dirty="0" smtClean="0"/>
              <a:t>用</a:t>
            </a:r>
            <a:r>
              <a:rPr lang="zh-CN" altLang="en-US" dirty="0"/>
              <a:t>更多的特</a:t>
            </a:r>
            <a:r>
              <a:rPr lang="zh-CN" altLang="en-US" dirty="0" smtClean="0"/>
              <a:t>征</a:t>
            </a:r>
            <a:endParaRPr lang="en-US" altLang="zh-CN" dirty="0" smtClean="0"/>
          </a:p>
          <a:p>
            <a:pPr lvl="1"/>
            <a:r>
              <a:rPr lang="zh-CN" altLang="en-US" dirty="0" smtClean="0"/>
              <a:t>增</a:t>
            </a:r>
            <a:r>
              <a:rPr lang="zh-CN" altLang="en-US" dirty="0"/>
              <a:t>加模型复杂</a:t>
            </a:r>
            <a:r>
              <a:rPr lang="zh-CN" altLang="en-US" dirty="0" smtClean="0"/>
              <a:t>度</a:t>
            </a:r>
            <a:r>
              <a:rPr lang="en-US" altLang="zh-CN" dirty="0" smtClean="0"/>
              <a:t>/</a:t>
            </a:r>
            <a:r>
              <a:rPr lang="zh-CN" altLang="en-US" dirty="0"/>
              <a:t>容量</a:t>
            </a:r>
          </a:p>
          <a:p>
            <a:pPr marL="0" indent="0">
              <a:buNone/>
            </a:pPr>
            <a:endParaRPr lang="zh-CN" altLang="en-US" dirty="0"/>
          </a:p>
          <a:p>
            <a:endParaRPr lang="en-US" dirty="0"/>
          </a:p>
        </p:txBody>
      </p:sp>
    </p:spTree>
    <p:extLst>
      <p:ext uri="{BB962C8B-B14F-4D97-AF65-F5344CB8AC3E}">
        <p14:creationId xmlns:p14="http://schemas.microsoft.com/office/powerpoint/2010/main" val="19345598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9517"/>
          </a:xfrm>
        </p:spPr>
        <p:txBody>
          <a:bodyPr/>
          <a:lstStyle/>
          <a:p>
            <a:r>
              <a:rPr lang="zh-CN" altLang="en-US" dirty="0" smtClean="0"/>
              <a:t>正则化</a:t>
            </a:r>
            <a:endParaRPr lang="en-US" dirty="0"/>
          </a:p>
        </p:txBody>
      </p:sp>
      <p:sp>
        <p:nvSpPr>
          <p:cNvPr id="3" name="Content Placeholder 2"/>
          <p:cNvSpPr>
            <a:spLocks noGrp="1"/>
          </p:cNvSpPr>
          <p:nvPr>
            <p:ph idx="1"/>
          </p:nvPr>
        </p:nvSpPr>
        <p:spPr>
          <a:xfrm>
            <a:off x="838200" y="1453242"/>
            <a:ext cx="10515600" cy="5404758"/>
          </a:xfrm>
        </p:spPr>
        <p:txBody>
          <a:bodyPr>
            <a:normAutofit/>
          </a:bodyPr>
          <a:lstStyle/>
          <a:p>
            <a:r>
              <a:rPr lang="zh-CN" altLang="en-US" dirty="0"/>
              <a:t>正则</a:t>
            </a:r>
            <a:r>
              <a:rPr lang="zh-CN" altLang="en-US" dirty="0" smtClean="0"/>
              <a:t>化是</a:t>
            </a:r>
            <a:r>
              <a:rPr lang="zh-CN" altLang="en-US" dirty="0"/>
              <a:t>机器学习中一种常用的技术，其</a:t>
            </a:r>
            <a:r>
              <a:rPr lang="zh-CN" altLang="en-US" b="1" dirty="0"/>
              <a:t>主要目的是控制模型复杂度，减小过拟合</a:t>
            </a:r>
            <a:r>
              <a:rPr lang="zh-CN" altLang="en-US" dirty="0" smtClean="0"/>
              <a:t>。</a:t>
            </a:r>
            <a:endParaRPr lang="en-US" altLang="zh-CN" dirty="0" smtClean="0"/>
          </a:p>
          <a:p>
            <a:pPr lvl="1"/>
            <a:r>
              <a:rPr lang="zh-CN" altLang="en-US" dirty="0" smtClean="0"/>
              <a:t>最</a:t>
            </a:r>
            <a:r>
              <a:rPr lang="zh-CN" altLang="en-US" dirty="0"/>
              <a:t>基本的正则化方</a:t>
            </a:r>
            <a:r>
              <a:rPr lang="zh-CN" altLang="en-US" dirty="0" smtClean="0"/>
              <a:t>法</a:t>
            </a:r>
            <a:r>
              <a:rPr lang="en-US" altLang="zh-CN" dirty="0" smtClean="0"/>
              <a:t>(</a:t>
            </a:r>
            <a:r>
              <a:rPr lang="zh-CN" altLang="en-US" dirty="0" smtClean="0"/>
              <a:t>也叫</a:t>
            </a:r>
            <a:r>
              <a:rPr lang="zh-CN" altLang="en-US" b="1" dirty="0"/>
              <a:t>参数范数正则化</a:t>
            </a:r>
            <a:r>
              <a:rPr lang="en-US" altLang="zh-CN" dirty="0" smtClean="0"/>
              <a:t>)</a:t>
            </a:r>
            <a:r>
              <a:rPr lang="zh-CN" altLang="en-US" dirty="0" smtClean="0"/>
              <a:t>是</a:t>
            </a:r>
            <a:r>
              <a:rPr lang="zh-CN" altLang="en-US" dirty="0"/>
              <a:t>在</a:t>
            </a:r>
            <a:r>
              <a:rPr lang="zh-CN" altLang="en-US" dirty="0" smtClean="0"/>
              <a:t>原</a:t>
            </a:r>
            <a:r>
              <a:rPr lang="zh-CN" altLang="en-US" dirty="0"/>
              <a:t>代价</a:t>
            </a:r>
            <a:r>
              <a:rPr lang="zh-CN" altLang="en-US" dirty="0" smtClean="0"/>
              <a:t>函数中</a:t>
            </a:r>
            <a:r>
              <a:rPr lang="zh-CN" altLang="en-US" dirty="0"/>
              <a:t>添加惩罚</a:t>
            </a:r>
            <a:r>
              <a:rPr lang="zh-CN" altLang="en-US" dirty="0" smtClean="0"/>
              <a:t>项</a:t>
            </a:r>
            <a:r>
              <a:rPr lang="en-US" altLang="zh-CN" dirty="0" smtClean="0"/>
              <a:t>/</a:t>
            </a:r>
            <a:r>
              <a:rPr lang="zh-CN" altLang="en-US" dirty="0" smtClean="0"/>
              <a:t>正则项，</a:t>
            </a:r>
            <a:r>
              <a:rPr lang="zh-CN" altLang="en-US" dirty="0"/>
              <a:t>对复杂度高的模型进行“惩罚”</a:t>
            </a:r>
            <a:r>
              <a:rPr lang="zh-CN" altLang="en-US" dirty="0" smtClean="0"/>
              <a:t>。比如：</a:t>
            </a:r>
            <a:endParaRPr lang="en-US" altLang="zh-CN" dirty="0" smtClean="0"/>
          </a:p>
          <a:p>
            <a:endParaRPr lang="en-US" altLang="zh-CN" dirty="0" smtClean="0"/>
          </a:p>
          <a:p>
            <a:endParaRPr lang="en-US" dirty="0" smtClean="0"/>
          </a:p>
          <a:p>
            <a:pPr lvl="1"/>
            <a:r>
              <a:rPr lang="zh-CN" altLang="en-US" dirty="0" smtClean="0"/>
              <a:t>另一种表示方</a:t>
            </a:r>
            <a:r>
              <a:rPr lang="zh-CN" altLang="en-US" dirty="0"/>
              <a:t>法叫</a:t>
            </a:r>
            <a:r>
              <a:rPr lang="zh-CN" altLang="en-US" b="1" dirty="0"/>
              <a:t>显示约束正则</a:t>
            </a:r>
            <a:r>
              <a:rPr lang="zh-CN" altLang="en-US" b="1" dirty="0" smtClean="0"/>
              <a:t>化</a:t>
            </a:r>
            <a:r>
              <a:rPr lang="zh-CN" altLang="en-US" dirty="0" smtClean="0"/>
              <a:t>（如下图的</a:t>
            </a:r>
            <a:r>
              <a:rPr lang="en-US" altLang="zh-CN" dirty="0" smtClean="0"/>
              <a:t>L1</a:t>
            </a:r>
            <a:r>
              <a:rPr lang="zh-CN" altLang="en-US" dirty="0" smtClean="0"/>
              <a:t>和</a:t>
            </a:r>
            <a:r>
              <a:rPr lang="en-US" altLang="zh-CN" dirty="0" smtClean="0"/>
              <a:t>L2</a:t>
            </a:r>
            <a:r>
              <a:rPr lang="zh-CN" altLang="en-US" dirty="0" smtClean="0"/>
              <a:t>正则）</a:t>
            </a:r>
            <a:endParaRPr lang="en-US" altLang="zh-CN" dirty="0" smtClean="0"/>
          </a:p>
          <a:p>
            <a:endParaRPr lang="en-US" altLang="zh-CN" dirty="0" smtClean="0"/>
          </a:p>
          <a:p>
            <a:endParaRPr lang="en-US" altLang="zh-CN" dirty="0"/>
          </a:p>
          <a:p>
            <a:pPr lvl="2"/>
            <a:endParaRPr lang="en-US" altLang="zh-CN" dirty="0" smtClean="0"/>
          </a:p>
          <a:p>
            <a:pPr lvl="2"/>
            <a:r>
              <a:rPr lang="zh-CN" altLang="en-US" dirty="0" smtClean="0"/>
              <a:t>利</a:t>
            </a:r>
            <a:r>
              <a:rPr lang="zh-CN" altLang="en-US" dirty="0"/>
              <a:t>用拉格朗日算子法，我们可将上述带约束条件的最优化问题转换为不带约束项的优化问</a:t>
            </a:r>
            <a:r>
              <a:rPr lang="zh-CN" altLang="en-US" dirty="0" smtClean="0"/>
              <a:t>题（即参数范数正则化表示方法）</a:t>
            </a:r>
            <a:endParaRPr lang="en-US" altLang="zh-CN" dirty="0"/>
          </a:p>
          <a:p>
            <a:pPr marL="0" indent="0">
              <a:buNone/>
            </a:pPr>
            <a:endParaRPr lang="en-US" dirty="0"/>
          </a:p>
        </p:txBody>
      </p:sp>
      <p:pic>
        <p:nvPicPr>
          <p:cNvPr id="4" name="Picture 3"/>
          <p:cNvPicPr>
            <a:picLocks noChangeAspect="1"/>
          </p:cNvPicPr>
          <p:nvPr/>
        </p:nvPicPr>
        <p:blipFill>
          <a:blip r:embed="rId3"/>
          <a:stretch>
            <a:fillRect/>
          </a:stretch>
        </p:blipFill>
        <p:spPr>
          <a:xfrm>
            <a:off x="2457272" y="4631961"/>
            <a:ext cx="2729325" cy="964939"/>
          </a:xfrm>
          <a:prstGeom prst="rect">
            <a:avLst/>
          </a:prstGeom>
        </p:spPr>
      </p:pic>
      <p:pic>
        <p:nvPicPr>
          <p:cNvPr id="8" name="Picture 7"/>
          <p:cNvPicPr>
            <a:picLocks noChangeAspect="1"/>
          </p:cNvPicPr>
          <p:nvPr/>
        </p:nvPicPr>
        <p:blipFill>
          <a:blip r:embed="rId4"/>
          <a:stretch>
            <a:fillRect/>
          </a:stretch>
        </p:blipFill>
        <p:spPr>
          <a:xfrm>
            <a:off x="6340839" y="4631961"/>
            <a:ext cx="2698230" cy="964939"/>
          </a:xfrm>
          <a:prstGeom prst="rect">
            <a:avLst/>
          </a:prstGeom>
        </p:spPr>
      </p:pic>
      <p:pic>
        <p:nvPicPr>
          <p:cNvPr id="9" name="Picture 8"/>
          <p:cNvPicPr>
            <a:picLocks noChangeAspect="1"/>
          </p:cNvPicPr>
          <p:nvPr/>
        </p:nvPicPr>
        <p:blipFill>
          <a:blip r:embed="rId5"/>
          <a:stretch>
            <a:fillRect/>
          </a:stretch>
        </p:blipFill>
        <p:spPr>
          <a:xfrm>
            <a:off x="2349457" y="3072984"/>
            <a:ext cx="5217844" cy="814232"/>
          </a:xfrm>
          <a:prstGeom prst="rect">
            <a:avLst/>
          </a:prstGeom>
        </p:spPr>
      </p:pic>
    </p:spTree>
    <p:extLst>
      <p:ext uri="{BB962C8B-B14F-4D97-AF65-F5344CB8AC3E}">
        <p14:creationId xmlns:p14="http://schemas.microsoft.com/office/powerpoint/2010/main" val="2319641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843189"/>
          </a:xfrm>
        </p:spPr>
        <p:txBody>
          <a:bodyPr>
            <a:normAutofit/>
          </a:bodyPr>
          <a:lstStyle/>
          <a:p>
            <a:r>
              <a:rPr lang="en-US" altLang="zh-CN" dirty="0" smtClean="0"/>
              <a:t>Continue….</a:t>
            </a:r>
            <a:endParaRPr lang="en-US" dirty="0"/>
          </a:p>
        </p:txBody>
      </p:sp>
      <p:sp>
        <p:nvSpPr>
          <p:cNvPr id="5" name="Content Placeholder 4"/>
          <p:cNvSpPr>
            <a:spLocks noGrp="1"/>
          </p:cNvSpPr>
          <p:nvPr>
            <p:ph idx="1"/>
          </p:nvPr>
        </p:nvSpPr>
        <p:spPr>
          <a:xfrm>
            <a:off x="838200" y="1534886"/>
            <a:ext cx="10515600" cy="4963885"/>
          </a:xfrm>
        </p:spPr>
        <p:txBody>
          <a:bodyPr>
            <a:normAutofit/>
          </a:bodyPr>
          <a:lstStyle/>
          <a:p>
            <a:r>
              <a:rPr lang="zh-CN" altLang="en-US" dirty="0" smtClean="0"/>
              <a:t>对于两个权重</a:t>
            </a:r>
            <a:r>
              <a:rPr lang="en-US" altLang="zh-CN" dirty="0" smtClean="0"/>
              <a:t>/</a:t>
            </a:r>
            <a:r>
              <a:rPr lang="zh-CN" altLang="en-US" dirty="0" smtClean="0"/>
              <a:t>参数的带约束的</a:t>
            </a:r>
            <a:r>
              <a:rPr lang="zh-CN" altLang="en-US" dirty="0"/>
              <a:t>目标</a:t>
            </a:r>
            <a:r>
              <a:rPr lang="zh-CN" altLang="en-US" dirty="0" smtClean="0"/>
              <a:t>函数来说：（下图的切点就说明了为什么</a:t>
            </a:r>
            <a:r>
              <a:rPr lang="en-US" altLang="zh-CN" dirty="0" smtClean="0"/>
              <a:t>L1</a:t>
            </a:r>
            <a:r>
              <a:rPr lang="zh-CN" altLang="en-US" dirty="0" smtClean="0"/>
              <a:t>相对容</a:t>
            </a:r>
            <a:r>
              <a:rPr lang="zh-CN" altLang="en-US" dirty="0"/>
              <a:t>易</a:t>
            </a:r>
            <a:r>
              <a:rPr lang="zh-CN" altLang="en-US" dirty="0" smtClean="0"/>
              <a:t>使权重为</a:t>
            </a:r>
            <a:r>
              <a:rPr lang="en-US" altLang="zh-CN" dirty="0" smtClean="0"/>
              <a:t>0</a:t>
            </a:r>
            <a:r>
              <a:rPr lang="zh-CN" altLang="en-US" dirty="0" smtClean="0"/>
              <a:t>，而</a:t>
            </a:r>
            <a:r>
              <a:rPr lang="en-US" altLang="zh-CN" dirty="0" smtClean="0"/>
              <a:t>L2</a:t>
            </a:r>
            <a:r>
              <a:rPr lang="zh-CN" altLang="en-US" dirty="0" smtClean="0"/>
              <a:t>不容易使权重为</a:t>
            </a:r>
            <a:r>
              <a:rPr lang="en-US" altLang="zh-CN" dirty="0" smtClean="0"/>
              <a:t>0</a:t>
            </a:r>
            <a:r>
              <a:rPr lang="zh-CN" altLang="en-US" dirty="0" smtClean="0"/>
              <a:t>）</a:t>
            </a:r>
            <a:endParaRPr lang="en-US" altLang="zh-CN" dirty="0" smtClean="0"/>
          </a:p>
          <a:p>
            <a:endParaRPr lang="en-US" dirty="0" smtClean="0"/>
          </a:p>
          <a:p>
            <a:endParaRPr lang="en-US" dirty="0"/>
          </a:p>
          <a:p>
            <a:endParaRPr lang="en-US" dirty="0" smtClean="0"/>
          </a:p>
          <a:p>
            <a:endParaRPr lang="en-US" dirty="0"/>
          </a:p>
          <a:p>
            <a:endParaRPr lang="en-US" dirty="0" smtClean="0"/>
          </a:p>
          <a:p>
            <a:endParaRPr lang="en-US" dirty="0"/>
          </a:p>
          <a:p>
            <a:endParaRPr lang="en-US" altLang="zh-CN" dirty="0" smtClean="0"/>
          </a:p>
          <a:p>
            <a:endParaRPr lang="en-US" altLang="zh-CN" dirty="0"/>
          </a:p>
          <a:p>
            <a:endParaRPr lang="en-US" altLang="zh-CN" dirty="0" smtClean="0"/>
          </a:p>
          <a:p>
            <a:endParaRPr lang="en-US" altLang="zh-CN" dirty="0" smtClean="0"/>
          </a:p>
          <a:p>
            <a:pPr marL="0" indent="0">
              <a:buNone/>
            </a:pPr>
            <a:endParaRPr lang="zh-CN" altLang="en-US" dirty="0"/>
          </a:p>
        </p:txBody>
      </p:sp>
      <p:pic>
        <p:nvPicPr>
          <p:cNvPr id="3" name="Picture 2"/>
          <p:cNvPicPr>
            <a:picLocks noChangeAspect="1"/>
          </p:cNvPicPr>
          <p:nvPr/>
        </p:nvPicPr>
        <p:blipFill>
          <a:blip r:embed="rId3"/>
          <a:stretch>
            <a:fillRect/>
          </a:stretch>
        </p:blipFill>
        <p:spPr>
          <a:xfrm>
            <a:off x="1164771" y="2455817"/>
            <a:ext cx="8730667" cy="3775166"/>
          </a:xfrm>
          <a:prstGeom prst="rect">
            <a:avLst/>
          </a:prstGeom>
        </p:spPr>
      </p:pic>
    </p:spTree>
    <p:extLst>
      <p:ext uri="{BB962C8B-B14F-4D97-AF65-F5344CB8AC3E}">
        <p14:creationId xmlns:p14="http://schemas.microsoft.com/office/powerpoint/2010/main" val="30320051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r>
              <a:rPr lang="en-US" altLang="zh-CN" dirty="0" smtClean="0"/>
              <a:t>Continue….</a:t>
            </a:r>
            <a:endParaRPr lang="en-US" dirty="0"/>
          </a:p>
        </p:txBody>
      </p:sp>
      <p:sp>
        <p:nvSpPr>
          <p:cNvPr id="3" name="Content Placeholder 2"/>
          <p:cNvSpPr>
            <a:spLocks noGrp="1"/>
          </p:cNvSpPr>
          <p:nvPr>
            <p:ph idx="1"/>
          </p:nvPr>
        </p:nvSpPr>
        <p:spPr>
          <a:xfrm>
            <a:off x="688067" y="1451429"/>
            <a:ext cx="10515600" cy="5138057"/>
          </a:xfrm>
        </p:spPr>
        <p:txBody>
          <a:bodyPr>
            <a:normAutofit/>
          </a:bodyPr>
          <a:lstStyle/>
          <a:p>
            <a:r>
              <a:rPr lang="en-US" altLang="zh-CN" dirty="0" smtClean="0"/>
              <a:t>L1</a:t>
            </a:r>
            <a:r>
              <a:rPr lang="zh-CN" altLang="en-US" dirty="0" smtClean="0"/>
              <a:t>正则又叫</a:t>
            </a:r>
            <a:r>
              <a:rPr lang="en-US" altLang="zh-CN" dirty="0" smtClean="0"/>
              <a:t>lasso</a:t>
            </a:r>
            <a:r>
              <a:rPr lang="zh-CN" altLang="en-US" dirty="0" smtClean="0"/>
              <a:t>回归，</a:t>
            </a:r>
            <a:r>
              <a:rPr lang="en-US" altLang="zh-CN" dirty="0" smtClean="0"/>
              <a:t>L2</a:t>
            </a:r>
            <a:r>
              <a:rPr lang="zh-CN" altLang="en-US" dirty="0" smtClean="0"/>
              <a:t>正则又叫</a:t>
            </a:r>
            <a:r>
              <a:rPr lang="en-US" altLang="zh-CN" dirty="0" smtClean="0"/>
              <a:t>Ridge</a:t>
            </a:r>
            <a:r>
              <a:rPr lang="zh-CN" altLang="en-US" dirty="0" smtClean="0"/>
              <a:t>回归，还有一种算法叫</a:t>
            </a:r>
            <a:r>
              <a:rPr lang="en-US" altLang="zh-CN" dirty="0" smtClean="0"/>
              <a:t>elastic net</a:t>
            </a:r>
            <a:r>
              <a:rPr lang="zh-CN" altLang="en-US" dirty="0" smtClean="0"/>
              <a:t>支持</a:t>
            </a:r>
            <a:r>
              <a:rPr lang="en-US" altLang="zh-CN" dirty="0" smtClean="0"/>
              <a:t>L1+L2</a:t>
            </a:r>
            <a:r>
              <a:rPr lang="zh-CN" altLang="en-US" dirty="0" smtClean="0"/>
              <a:t>结合的正则：</a:t>
            </a:r>
            <a:endParaRPr lang="en-US" altLang="zh-CN" dirty="0"/>
          </a:p>
          <a:p>
            <a:endParaRPr lang="en-US" dirty="0" smtClean="0"/>
          </a:p>
          <a:p>
            <a:pPr lvl="1"/>
            <a:endParaRPr lang="en-US" altLang="zh-CN" dirty="0" smtClean="0"/>
          </a:p>
          <a:p>
            <a:pPr lvl="1"/>
            <a:r>
              <a:rPr lang="en-US" altLang="zh-CN" dirty="0" smtClean="0"/>
              <a:t>L2</a:t>
            </a:r>
            <a:r>
              <a:rPr lang="zh-CN" altLang="en-US" dirty="0"/>
              <a:t>可</a:t>
            </a:r>
            <a:r>
              <a:rPr lang="zh-CN" altLang="en-US" dirty="0" smtClean="0"/>
              <a:t>以得</a:t>
            </a:r>
            <a:r>
              <a:rPr lang="zh-CN" altLang="en-US" dirty="0"/>
              <a:t>到比较小</a:t>
            </a:r>
            <a:r>
              <a:rPr lang="zh-CN" altLang="en-US" dirty="0" smtClean="0"/>
              <a:t>的</a:t>
            </a:r>
            <a:r>
              <a:rPr lang="zh-CN" altLang="en-US" dirty="0"/>
              <a:t>权重</a:t>
            </a:r>
            <a:r>
              <a:rPr lang="zh-CN" altLang="en-US" dirty="0" smtClean="0"/>
              <a:t>，</a:t>
            </a:r>
            <a:r>
              <a:rPr lang="zh-CN" altLang="en-US" dirty="0"/>
              <a:t>但</a:t>
            </a:r>
            <a:r>
              <a:rPr lang="zh-CN" altLang="en-US" dirty="0" smtClean="0"/>
              <a:t>是难</a:t>
            </a:r>
            <a:r>
              <a:rPr lang="zh-CN" altLang="en-US" dirty="0"/>
              <a:t>以收敛到</a:t>
            </a:r>
            <a:r>
              <a:rPr lang="en-US" altLang="zh-CN" dirty="0"/>
              <a:t>0</a:t>
            </a:r>
            <a:r>
              <a:rPr lang="zh-CN" altLang="en-US" dirty="0" smtClean="0"/>
              <a:t>，产</a:t>
            </a:r>
            <a:r>
              <a:rPr lang="zh-CN" altLang="en-US" dirty="0"/>
              <a:t>生的不是稀疏而是</a:t>
            </a:r>
            <a:r>
              <a:rPr lang="zh-CN" altLang="en-US" b="1" dirty="0"/>
              <a:t>平滑</a:t>
            </a:r>
            <a:r>
              <a:rPr lang="zh-CN" altLang="en-US" dirty="0"/>
              <a:t>的效果</a:t>
            </a:r>
            <a:r>
              <a:rPr lang="zh-CN" altLang="en-US" dirty="0" smtClean="0"/>
              <a:t>。</a:t>
            </a:r>
            <a:endParaRPr lang="en-US" altLang="zh-CN" dirty="0" smtClean="0"/>
          </a:p>
          <a:p>
            <a:pPr lvl="2"/>
            <a:r>
              <a:rPr lang="zh-CN" altLang="en-US" b="1" dirty="0" smtClean="0"/>
              <a:t>平滑的含义</a:t>
            </a:r>
            <a:r>
              <a:rPr lang="zh-CN" altLang="en-US" dirty="0" smtClean="0"/>
              <a:t>：如前一页图所示，</a:t>
            </a:r>
            <a:r>
              <a:rPr lang="en-US" altLang="zh-CN" dirty="0" smtClean="0"/>
              <a:t>L2 </a:t>
            </a:r>
            <a:r>
              <a:rPr lang="zh-CN" altLang="en-US" dirty="0" smtClean="0"/>
              <a:t>的限定区域是平滑的，</a:t>
            </a:r>
            <a:r>
              <a:rPr lang="zh-CN" altLang="en-US" dirty="0"/>
              <a:t>与中心点等距；而 </a:t>
            </a:r>
            <a:r>
              <a:rPr lang="en-US" altLang="zh-CN" dirty="0"/>
              <a:t>L1 </a:t>
            </a:r>
            <a:r>
              <a:rPr lang="zh-CN" altLang="en-US" dirty="0"/>
              <a:t>的限定区域是包含凸点的，尖锐的</a:t>
            </a:r>
            <a:r>
              <a:rPr lang="zh-CN" altLang="en-US" dirty="0" smtClean="0"/>
              <a:t>。</a:t>
            </a:r>
            <a:endParaRPr lang="en-US" altLang="zh-CN" dirty="0" smtClean="0"/>
          </a:p>
          <a:p>
            <a:pPr lvl="1"/>
            <a:r>
              <a:rPr lang="zh-CN" altLang="en-US" dirty="0" smtClean="0"/>
              <a:t>相对于</a:t>
            </a:r>
            <a:r>
              <a:rPr lang="en-US" altLang="zh-CN" dirty="0" smtClean="0"/>
              <a:t>L2</a:t>
            </a:r>
            <a:r>
              <a:rPr lang="zh-CN" altLang="en-US" dirty="0" smtClean="0"/>
              <a:t>来说，</a:t>
            </a:r>
            <a:r>
              <a:rPr lang="en-US" altLang="zh-CN" dirty="0" smtClean="0"/>
              <a:t>L1</a:t>
            </a:r>
            <a:r>
              <a:rPr lang="zh-CN" altLang="en-US" dirty="0"/>
              <a:t>容易</a:t>
            </a:r>
            <a:r>
              <a:rPr lang="zh-CN" altLang="en-US" dirty="0" smtClean="0"/>
              <a:t>产</a:t>
            </a:r>
            <a:r>
              <a:rPr lang="zh-CN" altLang="en-US" dirty="0"/>
              <a:t>生等于</a:t>
            </a:r>
            <a:r>
              <a:rPr lang="en-US" altLang="zh-CN" dirty="0"/>
              <a:t>0</a:t>
            </a:r>
            <a:r>
              <a:rPr lang="zh-CN" altLang="en-US" dirty="0"/>
              <a:t>的权重，即能够剔除某些特征在模型中的作用，从而产生稀疏的效果，也起到了特征选择的作用</a:t>
            </a:r>
            <a:r>
              <a:rPr lang="zh-CN" altLang="en-US" dirty="0" smtClean="0"/>
              <a:t>。</a:t>
            </a:r>
            <a:endParaRPr lang="en-US" altLang="zh-CN" dirty="0" smtClean="0"/>
          </a:p>
          <a:p>
            <a:pPr lvl="2"/>
            <a:r>
              <a:rPr lang="zh-CN" altLang="en-US" dirty="0"/>
              <a:t>注</a:t>
            </a:r>
            <a:r>
              <a:rPr lang="zh-CN" altLang="en-US" dirty="0" smtClean="0"/>
              <a:t>意：</a:t>
            </a:r>
            <a:r>
              <a:rPr lang="en-US" altLang="zh-CN" b="1" dirty="0" smtClean="0"/>
              <a:t>L1</a:t>
            </a:r>
            <a:r>
              <a:rPr lang="zh-CN" altLang="en-US" b="1" dirty="0" smtClean="0"/>
              <a:t>正则只是相对与</a:t>
            </a:r>
            <a:r>
              <a:rPr lang="en-US" altLang="zh-CN" b="1" dirty="0" smtClean="0"/>
              <a:t>L2</a:t>
            </a:r>
            <a:r>
              <a:rPr lang="zh-CN" altLang="en-US" b="1" dirty="0" smtClean="0"/>
              <a:t>来说容易产生值为</a:t>
            </a:r>
            <a:r>
              <a:rPr lang="en-US" altLang="zh-CN" b="1" dirty="0" smtClean="0"/>
              <a:t>0</a:t>
            </a:r>
            <a:r>
              <a:rPr lang="zh-CN" altLang="en-US" b="1" dirty="0" smtClean="0"/>
              <a:t>的权重，但是不一定能产生</a:t>
            </a:r>
            <a:r>
              <a:rPr lang="zh-CN" altLang="en-US" dirty="0" smtClean="0"/>
              <a:t>。因此在实践中为了能获得稀疏的权重向量（稀疏的意思就是很多权重值为</a:t>
            </a:r>
            <a:r>
              <a:rPr lang="en-US" altLang="zh-CN" dirty="0" smtClean="0"/>
              <a:t>0</a:t>
            </a:r>
            <a:r>
              <a:rPr lang="zh-CN" altLang="en-US" dirty="0" smtClean="0"/>
              <a:t>），会考虑使用</a:t>
            </a:r>
            <a:r>
              <a:rPr lang="en-US" altLang="zh-CN" dirty="0" smtClean="0"/>
              <a:t>FTRL</a:t>
            </a:r>
            <a:r>
              <a:rPr lang="zh-CN" altLang="en-US" dirty="0" smtClean="0"/>
              <a:t>这样的在线优化算法来生成稀疏解。</a:t>
            </a:r>
            <a:endParaRPr lang="en-US" altLang="zh-CN" dirty="0"/>
          </a:p>
          <a:p>
            <a:pPr lvl="1"/>
            <a:r>
              <a:rPr lang="en-US" altLang="zh-CN" dirty="0" smtClean="0"/>
              <a:t>elastic net</a:t>
            </a:r>
            <a:r>
              <a:rPr lang="zh-CN" altLang="en-US" dirty="0"/>
              <a:t>这种方式同时兼顾特征选</a:t>
            </a:r>
            <a:r>
              <a:rPr lang="zh-CN" altLang="en-US" dirty="0" smtClean="0"/>
              <a:t>择的作用和</a:t>
            </a:r>
            <a:r>
              <a:rPr lang="zh-CN" altLang="en-US" dirty="0"/>
              <a:t>权重衰</a:t>
            </a:r>
            <a:r>
              <a:rPr lang="zh-CN" altLang="en-US" dirty="0" smtClean="0"/>
              <a:t>减的作用</a:t>
            </a:r>
            <a:r>
              <a:rPr lang="en-US" altLang="zh-CN" dirty="0" smtClean="0"/>
              <a:t>.</a:t>
            </a:r>
          </a:p>
          <a:p>
            <a:endParaRPr lang="en-US" altLang="zh-CN" dirty="0" smtClean="0"/>
          </a:p>
        </p:txBody>
      </p:sp>
      <p:pic>
        <p:nvPicPr>
          <p:cNvPr id="2050" name="Picture 2" descr="https://upload-images.jianshu.io/upload_images/1724098-c60549518473dd42?imageMogr2/auto-or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405" y="2278505"/>
            <a:ext cx="3844923" cy="843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2807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zh-CN" altLang="en-US" dirty="0"/>
              <a:t>如何选择</a:t>
            </a:r>
            <a:r>
              <a:rPr lang="en-US" altLang="zh-CN" dirty="0"/>
              <a:t>L1</a:t>
            </a:r>
            <a:r>
              <a:rPr lang="zh-CN" altLang="en-US" dirty="0"/>
              <a:t>和</a:t>
            </a:r>
            <a:r>
              <a:rPr lang="en-US" altLang="zh-CN" dirty="0"/>
              <a:t>L2</a:t>
            </a:r>
            <a:r>
              <a:rPr lang="zh-CN" altLang="en-US" dirty="0"/>
              <a:t>？</a:t>
            </a:r>
            <a:endParaRPr lang="en-US" dirty="0"/>
          </a:p>
          <a:p>
            <a:pPr lvl="1"/>
            <a:r>
              <a:rPr lang="en-US" dirty="0"/>
              <a:t>Lasso</a:t>
            </a:r>
            <a:r>
              <a:rPr lang="zh-CN" altLang="en-US" dirty="0"/>
              <a:t>在特征选择时候非常有用，而</a:t>
            </a:r>
            <a:r>
              <a:rPr lang="en-US" dirty="0"/>
              <a:t>Ridge</a:t>
            </a:r>
            <a:r>
              <a:rPr lang="zh-CN" altLang="en-US" dirty="0"/>
              <a:t>就只是一种正则化而已。</a:t>
            </a:r>
            <a:endParaRPr lang="en-US" altLang="zh-CN" dirty="0"/>
          </a:p>
          <a:p>
            <a:pPr lvl="1"/>
            <a:r>
              <a:rPr lang="zh-CN" altLang="en-US" dirty="0" smtClean="0"/>
              <a:t>如果所</a:t>
            </a:r>
            <a:r>
              <a:rPr lang="zh-CN" altLang="en-US" dirty="0"/>
              <a:t>有特征中只有少数特征起重要作</a:t>
            </a:r>
            <a:r>
              <a:rPr lang="zh-CN" altLang="en-US" dirty="0" smtClean="0"/>
              <a:t>用，</a:t>
            </a:r>
            <a:r>
              <a:rPr lang="zh-CN" altLang="en-US" dirty="0"/>
              <a:t>选择</a:t>
            </a:r>
            <a:r>
              <a:rPr lang="en-US" dirty="0"/>
              <a:t>Lasso</a:t>
            </a:r>
            <a:r>
              <a:rPr lang="zh-CN" altLang="en-US" dirty="0"/>
              <a:t>比较合适，因为它能自动选择特征。</a:t>
            </a:r>
            <a:endParaRPr lang="en-US" altLang="zh-CN" dirty="0"/>
          </a:p>
          <a:p>
            <a:pPr lvl="1"/>
            <a:r>
              <a:rPr lang="zh-CN" altLang="en-US" dirty="0" smtClean="0"/>
              <a:t>如</a:t>
            </a:r>
            <a:r>
              <a:rPr lang="zh-CN" altLang="en-US" dirty="0"/>
              <a:t>果所有特征</a:t>
            </a:r>
            <a:r>
              <a:rPr lang="zh-CN" altLang="en-US" dirty="0" smtClean="0"/>
              <a:t>中大</a:t>
            </a:r>
            <a:r>
              <a:rPr lang="zh-CN" altLang="en-US" dirty="0"/>
              <a:t>部分特征都能起作用，而且起的作用很平均，那么使用</a:t>
            </a:r>
            <a:r>
              <a:rPr lang="en-US" dirty="0"/>
              <a:t>Ridge</a:t>
            </a:r>
            <a:r>
              <a:rPr lang="zh-CN" altLang="en-US" dirty="0"/>
              <a:t>也许更合适。</a:t>
            </a:r>
            <a:endParaRPr lang="en-US" dirty="0"/>
          </a:p>
          <a:p>
            <a:endParaRPr lang="en-US" dirty="0"/>
          </a:p>
        </p:txBody>
      </p:sp>
    </p:spTree>
    <p:extLst>
      <p:ext uri="{BB962C8B-B14F-4D97-AF65-F5344CB8AC3E}">
        <p14:creationId xmlns:p14="http://schemas.microsoft.com/office/powerpoint/2010/main" val="18994603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9000"/>
          </a:xfrm>
        </p:spPr>
        <p:txBody>
          <a:bodyPr/>
          <a:lstStyle/>
          <a:p>
            <a:r>
              <a:rPr lang="zh-CN" altLang="en-US" dirty="0" smtClean="0"/>
              <a:t>目标函数，代价函数与损失函数</a:t>
            </a:r>
            <a:endParaRPr lang="en-US" dirty="0"/>
          </a:p>
        </p:txBody>
      </p:sp>
      <p:sp>
        <p:nvSpPr>
          <p:cNvPr id="3" name="Content Placeholder 2"/>
          <p:cNvSpPr>
            <a:spLocks noGrp="1"/>
          </p:cNvSpPr>
          <p:nvPr>
            <p:ph idx="1"/>
          </p:nvPr>
        </p:nvSpPr>
        <p:spPr>
          <a:xfrm>
            <a:off x="838200" y="1514476"/>
            <a:ext cx="10515600" cy="5107042"/>
          </a:xfrm>
        </p:spPr>
        <p:txBody>
          <a:bodyPr>
            <a:normAutofit fontScale="92500" lnSpcReduction="20000"/>
          </a:bodyPr>
          <a:lstStyle/>
          <a:p>
            <a:r>
              <a:rPr lang="zh-CN" altLang="en-US" dirty="0" smtClean="0"/>
              <a:t>用线性回归</a:t>
            </a:r>
            <a:r>
              <a:rPr lang="zh-CN" altLang="en-US" dirty="0"/>
              <a:t>模型</a:t>
            </a:r>
            <a:r>
              <a:rPr lang="zh-CN" altLang="en-US" dirty="0" smtClean="0"/>
              <a:t>来举例：</a:t>
            </a:r>
            <a:endParaRPr lang="en-US" altLang="zh-CN" dirty="0" smtClean="0"/>
          </a:p>
          <a:p>
            <a:pPr lvl="1"/>
            <a:r>
              <a:rPr lang="zh-CN" altLang="en-US" dirty="0" smtClean="0"/>
              <a:t>损失函</a:t>
            </a:r>
            <a:r>
              <a:rPr lang="zh-CN" altLang="en-US" dirty="0"/>
              <a:t>数： 计算的是一</a:t>
            </a:r>
            <a:r>
              <a:rPr lang="zh-CN" altLang="en-US" dirty="0" smtClean="0"/>
              <a:t>个</a:t>
            </a:r>
            <a:r>
              <a:rPr lang="zh-CN" altLang="en-US" dirty="0"/>
              <a:t>训练</a:t>
            </a:r>
            <a:r>
              <a:rPr lang="zh-CN" altLang="en-US" dirty="0" smtClean="0"/>
              <a:t>样</a:t>
            </a:r>
            <a:r>
              <a:rPr lang="zh-CN" altLang="en-US" dirty="0"/>
              <a:t>本的误</a:t>
            </a:r>
            <a:r>
              <a:rPr lang="zh-CN" altLang="en-US" dirty="0" smtClean="0"/>
              <a:t>差</a:t>
            </a:r>
            <a:endParaRPr lang="en-US" altLang="zh-CN" dirty="0" smtClean="0"/>
          </a:p>
          <a:p>
            <a:pPr lvl="1"/>
            <a:endParaRPr lang="en-US" altLang="zh-CN" dirty="0"/>
          </a:p>
          <a:p>
            <a:pPr lvl="1"/>
            <a:endParaRPr lang="en-US" altLang="zh-CN" dirty="0" smtClean="0"/>
          </a:p>
          <a:p>
            <a:pPr lvl="1"/>
            <a:endParaRPr lang="en-US" altLang="zh-CN" dirty="0" smtClean="0"/>
          </a:p>
          <a:p>
            <a:pPr lvl="1"/>
            <a:r>
              <a:rPr lang="zh-CN" altLang="en-US" dirty="0" smtClean="0"/>
              <a:t>代价函</a:t>
            </a:r>
            <a:r>
              <a:rPr lang="zh-CN" altLang="en-US" dirty="0"/>
              <a:t>数： 是整个训练集上所有样本误差的平均</a:t>
            </a:r>
            <a:endParaRPr lang="en-US" altLang="zh-CN" dirty="0" smtClean="0"/>
          </a:p>
          <a:p>
            <a:pPr lvl="1"/>
            <a:endParaRPr lang="en-US" dirty="0"/>
          </a:p>
          <a:p>
            <a:pPr lvl="1"/>
            <a:endParaRPr lang="en-US" altLang="zh-CN" dirty="0" smtClean="0"/>
          </a:p>
          <a:p>
            <a:pPr lvl="1"/>
            <a:endParaRPr lang="en-US" altLang="zh-CN" dirty="0" smtClean="0"/>
          </a:p>
          <a:p>
            <a:pPr lvl="1"/>
            <a:r>
              <a:rPr lang="zh-CN" altLang="en-US" dirty="0" smtClean="0"/>
              <a:t>目标函</a:t>
            </a:r>
            <a:r>
              <a:rPr lang="zh-CN" altLang="en-US" dirty="0"/>
              <a:t>数</a:t>
            </a:r>
            <a:r>
              <a:rPr lang="zh-CN" altLang="en-US" dirty="0" smtClean="0"/>
              <a:t>：最</a:t>
            </a:r>
            <a:r>
              <a:rPr lang="zh-CN" altLang="en-US" dirty="0"/>
              <a:t>小化（ 代价函数 </a:t>
            </a:r>
            <a:r>
              <a:rPr lang="en-US" altLang="zh-CN" dirty="0"/>
              <a:t>+ </a:t>
            </a:r>
            <a:r>
              <a:rPr lang="zh-CN" altLang="en-US" dirty="0"/>
              <a:t>正则化项 </a:t>
            </a:r>
            <a:r>
              <a:rPr lang="zh-CN" altLang="en-US" dirty="0" smtClean="0"/>
              <a:t>）</a:t>
            </a:r>
            <a:endParaRPr lang="en-US" altLang="zh-CN" dirty="0" smtClean="0"/>
          </a:p>
          <a:p>
            <a:pPr lvl="1"/>
            <a:endParaRPr lang="en-US" dirty="0"/>
          </a:p>
          <a:p>
            <a:pPr lvl="1"/>
            <a:endParaRPr lang="en-US" dirty="0" smtClean="0"/>
          </a:p>
          <a:p>
            <a:r>
              <a:rPr lang="zh-CN" altLang="en-US" b="1" dirty="0" smtClean="0"/>
              <a:t>没</a:t>
            </a:r>
            <a:r>
              <a:rPr lang="zh-CN" altLang="en-US" b="1" dirty="0"/>
              <a:t>有一个适合所有机器学</a:t>
            </a:r>
            <a:r>
              <a:rPr lang="zh-CN" altLang="en-US" b="1" dirty="0" smtClean="0"/>
              <a:t>习</a:t>
            </a:r>
            <a:r>
              <a:rPr lang="zh-CN" altLang="en-US" b="1" dirty="0"/>
              <a:t>模型</a:t>
            </a:r>
            <a:r>
              <a:rPr lang="zh-CN" altLang="en-US" b="1" dirty="0" smtClean="0"/>
              <a:t>的</a:t>
            </a:r>
            <a:r>
              <a:rPr lang="zh-CN" altLang="en-US" b="1" dirty="0"/>
              <a:t>目标函数</a:t>
            </a:r>
            <a:r>
              <a:rPr lang="zh-CN" altLang="en-US" dirty="0" smtClean="0"/>
              <a:t>。</a:t>
            </a:r>
            <a:endParaRPr lang="en-US" altLang="zh-CN" dirty="0"/>
          </a:p>
          <a:p>
            <a:pPr lvl="1"/>
            <a:r>
              <a:rPr lang="zh-CN" altLang="en-US" dirty="0"/>
              <a:t>针对特定问题选</a:t>
            </a:r>
            <a:r>
              <a:rPr lang="zh-CN" altLang="en-US" dirty="0" smtClean="0"/>
              <a:t>择</a:t>
            </a:r>
            <a:r>
              <a:rPr lang="zh-CN" altLang="en-US" dirty="0"/>
              <a:t>目标</a:t>
            </a:r>
            <a:r>
              <a:rPr lang="zh-CN" altLang="en-US" dirty="0" smtClean="0"/>
              <a:t>函</a:t>
            </a:r>
            <a:r>
              <a:rPr lang="zh-CN" altLang="en-US" dirty="0"/>
              <a:t>数涉及到许多因素，比</a:t>
            </a:r>
            <a:r>
              <a:rPr lang="zh-CN" altLang="en-US" dirty="0" smtClean="0"/>
              <a:t>如学习</a:t>
            </a:r>
            <a:r>
              <a:rPr lang="zh-CN" altLang="en-US" dirty="0"/>
              <a:t>任务</a:t>
            </a:r>
            <a:r>
              <a:rPr lang="zh-CN" altLang="en-US" dirty="0" smtClean="0"/>
              <a:t>的</a:t>
            </a:r>
            <a:r>
              <a:rPr lang="zh-CN" altLang="en-US" dirty="0"/>
              <a:t>类型</a:t>
            </a:r>
            <a:r>
              <a:rPr lang="zh-CN" altLang="en-US" dirty="0" smtClean="0"/>
              <a:t>、模型是</a:t>
            </a:r>
            <a:r>
              <a:rPr lang="zh-CN" altLang="en-US" dirty="0"/>
              <a:t>否易于计算导数以</a:t>
            </a:r>
            <a:r>
              <a:rPr lang="zh-CN" altLang="en-US" dirty="0" smtClean="0"/>
              <a:t>及</a:t>
            </a:r>
            <a:r>
              <a:rPr lang="zh-CN" altLang="en-US" dirty="0"/>
              <a:t>数据集中异常值所占比例</a:t>
            </a:r>
            <a:r>
              <a:rPr lang="zh-CN" altLang="en-US" dirty="0" smtClean="0"/>
              <a:t>。</a:t>
            </a:r>
            <a:endParaRPr lang="en-US" altLang="zh-CN" dirty="0"/>
          </a:p>
          <a:p>
            <a:pPr lvl="1"/>
            <a:r>
              <a:rPr lang="zh-CN" altLang="en-US" dirty="0" smtClean="0"/>
              <a:t>从学习任务的类型出发，常见的损失函数</a:t>
            </a:r>
            <a:r>
              <a:rPr lang="zh-CN" altLang="en-US" dirty="0"/>
              <a:t>分为</a:t>
            </a:r>
            <a:r>
              <a:rPr lang="zh-CN" altLang="en-US" dirty="0" smtClean="0"/>
              <a:t>回</a:t>
            </a:r>
            <a:r>
              <a:rPr lang="zh-CN" altLang="en-US" dirty="0"/>
              <a:t>归损失和分类损</a:t>
            </a:r>
            <a:r>
              <a:rPr lang="zh-CN" altLang="en-US" dirty="0" smtClean="0"/>
              <a:t>失两大类。</a:t>
            </a:r>
            <a:endParaRPr lang="en-US" altLang="zh-CN"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3190" y="3865658"/>
            <a:ext cx="3183539" cy="72062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228" y="2831058"/>
            <a:ext cx="3183538" cy="71007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3190" y="1656916"/>
            <a:ext cx="3183539" cy="614797"/>
          </a:xfrm>
          <a:prstGeom prst="rect">
            <a:avLst/>
          </a:prstGeom>
        </p:spPr>
      </p:pic>
    </p:spTree>
    <p:extLst>
      <p:ext uri="{BB962C8B-B14F-4D97-AF65-F5344CB8AC3E}">
        <p14:creationId xmlns:p14="http://schemas.microsoft.com/office/powerpoint/2010/main" val="38216848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分类问题与回归问题的区别</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1783" y="1690688"/>
            <a:ext cx="8608423" cy="4448855"/>
          </a:xfrm>
        </p:spPr>
      </p:pic>
    </p:spTree>
    <p:extLst>
      <p:ext uri="{BB962C8B-B14F-4D97-AF65-F5344CB8AC3E}">
        <p14:creationId xmlns:p14="http://schemas.microsoft.com/office/powerpoint/2010/main" val="185691454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62507"/>
          </a:xfrm>
        </p:spPr>
        <p:txBody>
          <a:bodyPr/>
          <a:lstStyle/>
          <a:p>
            <a:r>
              <a:rPr lang="zh-CN" altLang="en-US" dirty="0" smtClean="0"/>
              <a:t>分类与回归的损失函数</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6651" y="1627632"/>
            <a:ext cx="9996785" cy="4825419"/>
          </a:xfrm>
        </p:spPr>
      </p:pic>
    </p:spTree>
    <p:extLst>
      <p:ext uri="{BB962C8B-B14F-4D97-AF65-F5344CB8AC3E}">
        <p14:creationId xmlns:p14="http://schemas.microsoft.com/office/powerpoint/2010/main" val="2815956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089" y="2903374"/>
            <a:ext cx="10515600" cy="1325563"/>
          </a:xfrm>
        </p:spPr>
        <p:txBody>
          <a:bodyPr>
            <a:normAutofit/>
          </a:bodyPr>
          <a:lstStyle/>
          <a:p>
            <a:pPr algn="ctr"/>
            <a:r>
              <a:rPr lang="zh-CN" altLang="en-US" sz="6000" dirty="0"/>
              <a:t>训练集，验证集和测试集</a:t>
            </a:r>
            <a:endParaRPr lang="en-US" sz="6000" dirty="0"/>
          </a:p>
        </p:txBody>
      </p:sp>
    </p:spTree>
    <p:extLst>
      <p:ext uri="{BB962C8B-B14F-4D97-AF65-F5344CB8AC3E}">
        <p14:creationId xmlns:p14="http://schemas.microsoft.com/office/powerpoint/2010/main" val="37560050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回归</a:t>
            </a:r>
            <a:r>
              <a:rPr lang="en-US" altLang="zh-CN" dirty="0" smtClean="0"/>
              <a:t>loss function/cost function</a:t>
            </a:r>
            <a:endParaRPr lang="en-US" dirty="0"/>
          </a:p>
        </p:txBody>
      </p:sp>
      <p:sp>
        <p:nvSpPr>
          <p:cNvPr id="3" name="Content Placeholder 2"/>
          <p:cNvSpPr>
            <a:spLocks noGrp="1"/>
          </p:cNvSpPr>
          <p:nvPr>
            <p:ph idx="1"/>
          </p:nvPr>
        </p:nvSpPr>
        <p:spPr>
          <a:xfrm>
            <a:off x="838200" y="1825624"/>
            <a:ext cx="10515600" cy="4685863"/>
          </a:xfrm>
        </p:spPr>
        <p:txBody>
          <a:bodyPr>
            <a:normAutofit/>
          </a:bodyPr>
          <a:lstStyle/>
          <a:p>
            <a:r>
              <a:rPr lang="zh-CN" altLang="en-US" b="1" dirty="0" smtClean="0"/>
              <a:t>均</a:t>
            </a:r>
            <a:r>
              <a:rPr lang="zh-CN" altLang="en-US" b="1" dirty="0"/>
              <a:t>方误差</a:t>
            </a:r>
            <a:r>
              <a:rPr lang="en-US" altLang="zh-CN" b="1" dirty="0"/>
              <a:t>/</a:t>
            </a:r>
            <a:r>
              <a:rPr lang="zh-CN" altLang="en-US" b="1" dirty="0"/>
              <a:t>平方损失</a:t>
            </a:r>
            <a:r>
              <a:rPr lang="en-US" altLang="zh-CN" b="1" dirty="0"/>
              <a:t>/L2 </a:t>
            </a:r>
            <a:r>
              <a:rPr lang="zh-CN" altLang="en-US" b="1" dirty="0"/>
              <a:t>损</a:t>
            </a:r>
            <a:r>
              <a:rPr lang="zh-CN" altLang="en-US" b="1" dirty="0" smtClean="0"/>
              <a:t>失：</a:t>
            </a:r>
            <a:endParaRPr lang="en-US" altLang="zh-CN" b="1" dirty="0" smtClean="0"/>
          </a:p>
          <a:p>
            <a:pPr lvl="1"/>
            <a:r>
              <a:rPr lang="zh-CN" altLang="en-US" dirty="0"/>
              <a:t>最常用的回归损失函数</a:t>
            </a:r>
            <a:endParaRPr lang="en-US" altLang="zh-CN" b="1" dirty="0" smtClean="0"/>
          </a:p>
          <a:p>
            <a:endParaRPr lang="en-US" altLang="zh-CN" b="1" dirty="0" smtClean="0"/>
          </a:p>
          <a:p>
            <a:r>
              <a:rPr lang="zh-CN" altLang="en-US" b="1" dirty="0" smtClean="0"/>
              <a:t>平</a:t>
            </a:r>
            <a:r>
              <a:rPr lang="zh-CN" altLang="en-US" b="1" dirty="0"/>
              <a:t>均绝对误差</a:t>
            </a:r>
            <a:r>
              <a:rPr lang="en-US" altLang="zh-CN" b="1" dirty="0"/>
              <a:t>/L1 </a:t>
            </a:r>
            <a:r>
              <a:rPr lang="zh-CN" altLang="en-US" b="1" dirty="0"/>
              <a:t>损</a:t>
            </a:r>
            <a:r>
              <a:rPr lang="zh-CN" altLang="en-US" b="1" dirty="0" smtClean="0"/>
              <a:t>失：</a:t>
            </a:r>
            <a:endParaRPr lang="en-US" altLang="zh-CN" b="1" dirty="0" smtClean="0"/>
          </a:p>
          <a:p>
            <a:endParaRPr lang="en-US" b="1" dirty="0"/>
          </a:p>
          <a:p>
            <a:endParaRPr lang="en-US" b="1" dirty="0" smtClean="0"/>
          </a:p>
          <a:p>
            <a:r>
              <a:rPr lang="en-US" altLang="zh-CN" b="1" dirty="0"/>
              <a:t>Huber</a:t>
            </a:r>
            <a:r>
              <a:rPr lang="zh-CN" altLang="en-US" b="1" dirty="0"/>
              <a:t>损</a:t>
            </a:r>
            <a:r>
              <a:rPr lang="zh-CN" altLang="en-US" b="1" dirty="0" smtClean="0"/>
              <a:t>失：</a:t>
            </a:r>
            <a:endParaRPr lang="en-US" altLang="zh-CN" b="1" dirty="0"/>
          </a:p>
          <a:p>
            <a:endParaRPr lang="en-US" b="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7948" y="2112131"/>
            <a:ext cx="3491869" cy="91176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11397" y="3703192"/>
            <a:ext cx="3491868" cy="9307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2601" y="5313212"/>
            <a:ext cx="5311282" cy="1033924"/>
          </a:xfrm>
          <a:prstGeom prst="rect">
            <a:avLst/>
          </a:prstGeom>
        </p:spPr>
      </p:pic>
    </p:spTree>
    <p:extLst>
      <p:ext uri="{BB962C8B-B14F-4D97-AF65-F5344CB8AC3E}">
        <p14:creationId xmlns:p14="http://schemas.microsoft.com/office/powerpoint/2010/main" val="402712802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9406"/>
          </a:xfrm>
        </p:spPr>
        <p:txBody>
          <a:bodyPr>
            <a:normAutofit/>
          </a:bodyPr>
          <a:lstStyle/>
          <a:p>
            <a:r>
              <a:rPr lang="en-US" altLang="zh-CN" dirty="0" smtClean="0"/>
              <a:t>Continue….</a:t>
            </a:r>
            <a:endParaRPr lang="en-US" dirty="0"/>
          </a:p>
        </p:txBody>
      </p:sp>
      <p:sp>
        <p:nvSpPr>
          <p:cNvPr id="3" name="Content Placeholder 2"/>
          <p:cNvSpPr>
            <a:spLocks noGrp="1"/>
          </p:cNvSpPr>
          <p:nvPr>
            <p:ph idx="1"/>
          </p:nvPr>
        </p:nvSpPr>
        <p:spPr>
          <a:xfrm>
            <a:off x="838200" y="1524532"/>
            <a:ext cx="10515600" cy="4967707"/>
          </a:xfrm>
        </p:spPr>
        <p:txBody>
          <a:bodyPr>
            <a:normAutofit fontScale="92500" lnSpcReduction="20000"/>
          </a:bodyPr>
          <a:lstStyle/>
          <a:p>
            <a:r>
              <a:rPr lang="zh-CN" altLang="en-US" b="1" dirty="0" smtClean="0"/>
              <a:t>分</a:t>
            </a:r>
            <a:r>
              <a:rPr lang="zh-CN" altLang="en-US" b="1" dirty="0"/>
              <a:t>位数损</a:t>
            </a:r>
            <a:r>
              <a:rPr lang="zh-CN" altLang="en-US" b="1" dirty="0" smtClean="0"/>
              <a:t>失：</a:t>
            </a:r>
            <a:endParaRPr lang="en-US" altLang="zh-CN" b="1" dirty="0" smtClean="0"/>
          </a:p>
          <a:p>
            <a:pPr lvl="1"/>
            <a:endParaRPr lang="en-US" altLang="zh-CN" dirty="0" smtClean="0"/>
          </a:p>
          <a:p>
            <a:pPr lvl="1"/>
            <a:endParaRPr lang="en-US" altLang="zh-CN" dirty="0"/>
          </a:p>
          <a:p>
            <a:pPr lvl="1"/>
            <a:r>
              <a:rPr lang="en-US" altLang="zh-CN" dirty="0" smtClean="0"/>
              <a:t>γ</a:t>
            </a:r>
            <a:r>
              <a:rPr lang="zh-CN" altLang="en-US" dirty="0"/>
              <a:t>是所需的分位数，其值介于</a:t>
            </a:r>
            <a:r>
              <a:rPr lang="en-US" altLang="zh-CN" dirty="0"/>
              <a:t>0</a:t>
            </a:r>
            <a:r>
              <a:rPr lang="zh-CN" altLang="en-US" dirty="0"/>
              <a:t>和</a:t>
            </a:r>
            <a:r>
              <a:rPr lang="en-US" altLang="zh-CN" dirty="0"/>
              <a:t>1</a:t>
            </a:r>
            <a:r>
              <a:rPr lang="zh-CN" altLang="en-US" dirty="0"/>
              <a:t>之间</a:t>
            </a:r>
            <a:r>
              <a:rPr lang="zh-CN" altLang="en-US" dirty="0" smtClean="0"/>
              <a:t>。</a:t>
            </a:r>
            <a:endParaRPr lang="en-US" altLang="zh-CN" dirty="0" smtClean="0"/>
          </a:p>
          <a:p>
            <a:pPr lvl="2"/>
            <a:r>
              <a:rPr lang="zh-CN" altLang="en-US" dirty="0" smtClean="0"/>
              <a:t>比如</a:t>
            </a:r>
            <a:r>
              <a:rPr lang="zh-CN" altLang="en-US" dirty="0"/>
              <a:t>第</a:t>
            </a:r>
            <a:r>
              <a:rPr lang="en-US" altLang="zh-CN" dirty="0"/>
              <a:t>10</a:t>
            </a:r>
            <a:r>
              <a:rPr lang="zh-CN" altLang="en-US" dirty="0"/>
              <a:t>个百分位意味着我们认为真</a:t>
            </a:r>
            <a:r>
              <a:rPr lang="zh-CN" altLang="en-US" dirty="0" smtClean="0"/>
              <a:t>实值</a:t>
            </a:r>
            <a:r>
              <a:rPr lang="zh-CN" altLang="en-US" dirty="0"/>
              <a:t>低于该预测值的可能性为</a:t>
            </a:r>
            <a:r>
              <a:rPr lang="en-US" altLang="zh-CN" dirty="0"/>
              <a:t>10</a:t>
            </a:r>
            <a:r>
              <a:rPr lang="zh-CN" altLang="en-US" dirty="0" smtClean="0"/>
              <a:t>％。</a:t>
            </a:r>
            <a:endParaRPr lang="en-US" altLang="zh-CN" dirty="0" smtClean="0"/>
          </a:p>
          <a:p>
            <a:pPr lvl="1"/>
            <a:r>
              <a:rPr lang="zh-CN" altLang="en-US" dirty="0"/>
              <a:t>上</a:t>
            </a:r>
            <a:r>
              <a:rPr lang="zh-CN" altLang="en-US" dirty="0" smtClean="0"/>
              <a:t>式中的左边项表示的是低估（预测值小于真实值），右侧项表示的是</a:t>
            </a:r>
            <a:r>
              <a:rPr lang="zh-CN" altLang="en-US" dirty="0"/>
              <a:t>高估</a:t>
            </a:r>
            <a:r>
              <a:rPr lang="zh-CN" altLang="en-US" dirty="0" smtClean="0"/>
              <a:t>。</a:t>
            </a:r>
            <a:endParaRPr lang="en-US" altLang="zh-CN" dirty="0" smtClean="0"/>
          </a:p>
          <a:p>
            <a:pPr lvl="1"/>
            <a:r>
              <a:rPr lang="zh-CN" altLang="en-US" b="1" dirty="0" smtClean="0"/>
              <a:t>如</a:t>
            </a:r>
            <a:r>
              <a:rPr lang="zh-CN" altLang="en-US" b="1" dirty="0"/>
              <a:t>何选取合适的分位值取决于我们</a:t>
            </a:r>
            <a:r>
              <a:rPr lang="zh-CN" altLang="en-US" b="1" dirty="0" smtClean="0"/>
              <a:t>对</a:t>
            </a:r>
            <a:r>
              <a:rPr lang="zh-CN" altLang="en-US" b="1" dirty="0"/>
              <a:t>高估</a:t>
            </a:r>
            <a:r>
              <a:rPr lang="zh-CN" altLang="en-US" b="1" dirty="0" smtClean="0"/>
              <a:t>和低估的</a:t>
            </a:r>
            <a:r>
              <a:rPr lang="zh-CN" altLang="en-US" b="1" dirty="0"/>
              <a:t>重视程</a:t>
            </a:r>
            <a:r>
              <a:rPr lang="zh-CN" altLang="en-US" b="1" dirty="0" smtClean="0"/>
              <a:t>度</a:t>
            </a:r>
            <a:r>
              <a:rPr lang="zh-CN" altLang="en-US" dirty="0" smtClean="0"/>
              <a:t>。</a:t>
            </a:r>
            <a:endParaRPr lang="en-US" altLang="zh-CN" dirty="0" smtClean="0"/>
          </a:p>
          <a:p>
            <a:pPr lvl="2"/>
            <a:r>
              <a:rPr lang="zh-CN" altLang="en-US" dirty="0" smtClean="0"/>
              <a:t>如果低估对我们业务影响很恶劣，那选取比较小的分位数比如</a:t>
            </a:r>
            <a:r>
              <a:rPr lang="en-US" altLang="zh-CN" dirty="0" smtClean="0"/>
              <a:t>0.1</a:t>
            </a:r>
            <a:r>
              <a:rPr lang="zh-CN" altLang="en-US" dirty="0" smtClean="0"/>
              <a:t>，那么就会对低估的项惩罚更大，把预测值更好的拉向真实值。</a:t>
            </a:r>
            <a:endParaRPr lang="en-US" dirty="0"/>
          </a:p>
          <a:p>
            <a:pPr lvl="1"/>
            <a:r>
              <a:rPr lang="zh-CN" altLang="en-US" b="1" dirty="0"/>
              <a:t>这个损失函</a:t>
            </a:r>
            <a:r>
              <a:rPr lang="zh-CN" altLang="en-US" b="1" dirty="0" smtClean="0"/>
              <a:t>数可</a:t>
            </a:r>
            <a:r>
              <a:rPr lang="zh-CN" altLang="en-US" b="1" dirty="0"/>
              <a:t>以在神经网络或基</a:t>
            </a:r>
            <a:r>
              <a:rPr lang="zh-CN" altLang="en-US" b="1" dirty="0" smtClean="0"/>
              <a:t>于树</a:t>
            </a:r>
            <a:r>
              <a:rPr lang="zh-CN" altLang="en-US" b="1" dirty="0"/>
              <a:t>的模型中计算预测区</a:t>
            </a:r>
            <a:r>
              <a:rPr lang="zh-CN" altLang="en-US" b="1" dirty="0" smtClean="0"/>
              <a:t>间。</a:t>
            </a:r>
            <a:endParaRPr lang="en-US" b="1" dirty="0" smtClean="0"/>
          </a:p>
          <a:p>
            <a:endParaRPr lang="en-US" altLang="zh-CN" dirty="0" smtClean="0"/>
          </a:p>
          <a:p>
            <a:endParaRPr lang="en-US" altLang="zh-CN" b="1" dirty="0" smtClean="0">
              <a:latin typeface="+mn-ea"/>
            </a:endParaRPr>
          </a:p>
          <a:p>
            <a:r>
              <a:rPr lang="en-US" altLang="zh-CN" b="1" dirty="0" smtClean="0">
                <a:latin typeface="+mn-ea"/>
              </a:rPr>
              <a:t>log-</a:t>
            </a:r>
            <a:r>
              <a:rPr lang="en-US" altLang="zh-CN" b="1" dirty="0" err="1" smtClean="0">
                <a:latin typeface="+mn-ea"/>
              </a:rPr>
              <a:t>cosh</a:t>
            </a:r>
            <a:r>
              <a:rPr lang="en-US" altLang="zh-CN" b="1" dirty="0" smtClean="0">
                <a:latin typeface="+mn-ea"/>
              </a:rPr>
              <a:t> loss</a:t>
            </a:r>
            <a:r>
              <a:rPr lang="zh-CN" altLang="en-US" dirty="0" smtClean="0"/>
              <a:t>： </a:t>
            </a:r>
            <a:endParaRPr lang="en-US" altLang="zh-CN" dirty="0"/>
          </a:p>
          <a:p>
            <a:pPr lvl="1"/>
            <a:r>
              <a:rPr lang="zh-CN" altLang="en-US" dirty="0" smtClean="0"/>
              <a:t>它</a:t>
            </a:r>
            <a:r>
              <a:rPr lang="zh-CN" altLang="en-US" dirty="0"/>
              <a:t>比</a:t>
            </a:r>
            <a:r>
              <a:rPr lang="en-US" altLang="zh-CN" dirty="0"/>
              <a:t>L2</a:t>
            </a:r>
            <a:r>
              <a:rPr lang="zh-CN" altLang="en-US" dirty="0"/>
              <a:t>更加平</a:t>
            </a:r>
            <a:r>
              <a:rPr lang="zh-CN" altLang="en-US" dirty="0" smtClean="0"/>
              <a:t>滑（这里的平滑指的是有更多阶的导数），是</a:t>
            </a:r>
            <a:r>
              <a:rPr lang="zh-CN" altLang="en-US" dirty="0"/>
              <a:t>预测误差的双曲余弦的对</a:t>
            </a:r>
            <a:r>
              <a:rPr lang="zh-CN" altLang="en-US" dirty="0" smtClean="0"/>
              <a:t>数。</a:t>
            </a:r>
            <a:endParaRPr lang="en-US" altLang="zh-CN" dirty="0" smtClean="0"/>
          </a:p>
          <a:p>
            <a:pPr lvl="1"/>
            <a:r>
              <a:rPr lang="zh-CN" altLang="en-US" dirty="0"/>
              <a:t>它具有</a:t>
            </a:r>
            <a:r>
              <a:rPr lang="en-US" dirty="0"/>
              <a:t>Huber Loss</a:t>
            </a:r>
            <a:r>
              <a:rPr lang="zh-CN" altLang="en-US" dirty="0"/>
              <a:t>的所有优点，和</a:t>
            </a:r>
            <a:r>
              <a:rPr lang="en-US" dirty="0"/>
              <a:t>Huber Loss</a:t>
            </a:r>
            <a:r>
              <a:rPr lang="zh-CN" altLang="en-US" dirty="0"/>
              <a:t>不同之处在于，其处处二次可导</a:t>
            </a:r>
            <a:r>
              <a:rPr lang="zh-CN" altLang="en-US" dirty="0" smtClean="0"/>
              <a:t>。</a:t>
            </a:r>
            <a:endParaRPr lang="en-US" altLang="zh-CN"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7479" y="1517695"/>
            <a:ext cx="5637041" cy="84126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9549" y="4624223"/>
            <a:ext cx="4152900" cy="857250"/>
          </a:xfrm>
          <a:prstGeom prst="rect">
            <a:avLst/>
          </a:prstGeom>
        </p:spPr>
      </p:pic>
    </p:spTree>
    <p:extLst>
      <p:ext uri="{BB962C8B-B14F-4D97-AF65-F5344CB8AC3E}">
        <p14:creationId xmlns:p14="http://schemas.microsoft.com/office/powerpoint/2010/main" val="187319258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446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98172"/>
            <a:ext cx="10515600" cy="4441371"/>
          </a:xfrm>
        </p:spPr>
        <p:txBody>
          <a:bodyPr>
            <a:normAutofit/>
          </a:bodyPr>
          <a:lstStyle/>
          <a:p>
            <a:r>
              <a:rPr lang="zh-CN" altLang="en-US" dirty="0" smtClean="0"/>
              <a:t>回归损失函数的对比：</a:t>
            </a:r>
            <a:endParaRPr lang="en-US" altLang="zh-CN" dirty="0" smtClean="0"/>
          </a:p>
          <a:p>
            <a:pPr lvl="1"/>
            <a:r>
              <a:rPr lang="zh-CN" altLang="en-US" dirty="0" smtClean="0"/>
              <a:t>对</a:t>
            </a:r>
            <a:r>
              <a:rPr lang="zh-CN" altLang="en-US" dirty="0"/>
              <a:t>于</a:t>
            </a:r>
            <a:r>
              <a:rPr lang="zh-CN" altLang="en-US" dirty="0" smtClean="0"/>
              <a:t>异</a:t>
            </a:r>
            <a:r>
              <a:rPr lang="zh-CN" altLang="en-US" dirty="0"/>
              <a:t>常</a:t>
            </a:r>
            <a:r>
              <a:rPr lang="zh-CN" altLang="en-US" dirty="0" smtClean="0"/>
              <a:t>点，</a:t>
            </a:r>
            <a:r>
              <a:rPr lang="en-US" altLang="zh-CN" dirty="0"/>
              <a:t>L1/ MAE</a:t>
            </a:r>
            <a:r>
              <a:rPr lang="zh-CN" altLang="en-US" dirty="0"/>
              <a:t>损失函数更稳定，但它的导数不连</a:t>
            </a:r>
            <a:r>
              <a:rPr lang="zh-CN" altLang="en-US" dirty="0" smtClean="0"/>
              <a:t>续（即所谓的不光滑），</a:t>
            </a:r>
            <a:r>
              <a:rPr lang="zh-CN" altLang="en-US" dirty="0"/>
              <a:t>因此求解效率较低</a:t>
            </a:r>
            <a:r>
              <a:rPr lang="zh-CN" altLang="en-US" dirty="0" smtClean="0"/>
              <a:t>。</a:t>
            </a:r>
            <a:endParaRPr lang="en-US" altLang="zh-CN" dirty="0" smtClean="0"/>
          </a:p>
          <a:p>
            <a:pPr lvl="1"/>
            <a:r>
              <a:rPr lang="en-US" altLang="zh-CN" dirty="0" smtClean="0"/>
              <a:t>L2</a:t>
            </a:r>
            <a:r>
              <a:rPr lang="en-US" altLang="zh-CN" dirty="0"/>
              <a:t>/ MSE</a:t>
            </a:r>
            <a:r>
              <a:rPr lang="zh-CN" altLang="en-US" dirty="0"/>
              <a:t>损失函数对异常点更敏感，</a:t>
            </a:r>
            <a:r>
              <a:rPr lang="zh-CN" altLang="en-US" dirty="0" smtClean="0"/>
              <a:t>但因为连续可导所以可以得</a:t>
            </a:r>
            <a:r>
              <a:rPr lang="zh-CN" altLang="en-US" dirty="0"/>
              <a:t>到更稳定</a:t>
            </a:r>
            <a:r>
              <a:rPr lang="zh-CN" altLang="en-US" dirty="0" smtClean="0"/>
              <a:t>的解。</a:t>
            </a:r>
            <a:endParaRPr lang="zh-CN" altLang="en-US" dirty="0"/>
          </a:p>
          <a:p>
            <a:pPr lvl="1"/>
            <a:r>
              <a:rPr lang="en-US" altLang="zh-CN" dirty="0"/>
              <a:t>Huber</a:t>
            </a:r>
            <a:r>
              <a:rPr lang="zh-CN" altLang="en-US" dirty="0"/>
              <a:t>损失结合了</a:t>
            </a:r>
            <a:r>
              <a:rPr lang="en-US" altLang="zh-CN" dirty="0"/>
              <a:t>MSE</a:t>
            </a:r>
            <a:r>
              <a:rPr lang="zh-CN" altLang="en-US" dirty="0"/>
              <a:t>和</a:t>
            </a:r>
            <a:r>
              <a:rPr lang="en-US" altLang="zh-CN" dirty="0"/>
              <a:t>MAE</a:t>
            </a:r>
            <a:r>
              <a:rPr lang="zh-CN" altLang="en-US" dirty="0"/>
              <a:t>的优点。但</a:t>
            </a:r>
            <a:r>
              <a:rPr lang="zh-CN" altLang="en-US" dirty="0" smtClean="0"/>
              <a:t>是</a:t>
            </a:r>
            <a:r>
              <a:rPr lang="en-US" altLang="zh-CN" dirty="0" smtClean="0"/>
              <a:t>Huber</a:t>
            </a:r>
            <a:r>
              <a:rPr lang="zh-CN" altLang="en-US" dirty="0"/>
              <a:t>损失的问题是我们可能需要不断调整超参数</a:t>
            </a:r>
            <a:r>
              <a:rPr lang="en-US" altLang="zh-CN" dirty="0"/>
              <a:t>delta</a:t>
            </a:r>
            <a:r>
              <a:rPr lang="zh-CN" altLang="en-US" dirty="0"/>
              <a:t>。 </a:t>
            </a:r>
            <a:endParaRPr lang="en-US" altLang="zh-CN" dirty="0"/>
          </a:p>
          <a:p>
            <a:r>
              <a:rPr lang="en-US" altLang="zh-CN" dirty="0" smtClean="0"/>
              <a:t>Tips</a:t>
            </a:r>
            <a:r>
              <a:rPr lang="zh-CN" altLang="en-US" dirty="0" smtClean="0"/>
              <a:t>：</a:t>
            </a:r>
            <a:endParaRPr lang="en-US" altLang="zh-CN" dirty="0" smtClean="0"/>
          </a:p>
          <a:p>
            <a:pPr lvl="1"/>
            <a:r>
              <a:rPr lang="zh-CN" altLang="en-US" dirty="0" smtClean="0"/>
              <a:t>为</a:t>
            </a:r>
            <a:r>
              <a:rPr lang="zh-CN" altLang="en-US" dirty="0"/>
              <a:t>什么不</a:t>
            </a:r>
            <a:r>
              <a:rPr lang="zh-CN" altLang="en-US" dirty="0" smtClean="0"/>
              <a:t>在二分</a:t>
            </a:r>
            <a:r>
              <a:rPr lang="zh-CN" altLang="en-US" dirty="0"/>
              <a:t>类问题中使用</a:t>
            </a:r>
            <a:r>
              <a:rPr lang="en-US" altLang="zh-CN" dirty="0"/>
              <a:t>MSE</a:t>
            </a:r>
            <a:r>
              <a:rPr lang="zh-CN" altLang="en-US" dirty="0"/>
              <a:t>损失函数？</a:t>
            </a:r>
            <a:endParaRPr lang="en-US" altLang="zh-CN" dirty="0"/>
          </a:p>
          <a:p>
            <a:pPr lvl="2"/>
            <a:r>
              <a:rPr lang="en-US" altLang="zh-CN" b="1" dirty="0"/>
              <a:t>MSE</a:t>
            </a:r>
            <a:r>
              <a:rPr lang="zh-CN" altLang="en-US" b="1" dirty="0" smtClean="0"/>
              <a:t>在二分</a:t>
            </a:r>
            <a:r>
              <a:rPr lang="zh-CN" altLang="en-US" b="1" dirty="0"/>
              <a:t>类问题中的表现不如</a:t>
            </a:r>
            <a:r>
              <a:rPr lang="en-US" altLang="zh-CN" b="1" dirty="0"/>
              <a:t>hinge loss</a:t>
            </a:r>
            <a:r>
              <a:rPr lang="zh-CN" altLang="en-US" b="1" dirty="0"/>
              <a:t>和</a:t>
            </a:r>
            <a:r>
              <a:rPr lang="en-US" altLang="zh-CN" b="1" dirty="0" err="1"/>
              <a:t>Logloss</a:t>
            </a:r>
            <a:r>
              <a:rPr lang="zh-CN" altLang="en-US" b="1" dirty="0" smtClean="0"/>
              <a:t>。</a:t>
            </a:r>
            <a:endParaRPr lang="en-US" altLang="zh-CN" b="1" dirty="0" smtClean="0"/>
          </a:p>
          <a:p>
            <a:pPr lvl="3"/>
            <a:r>
              <a:rPr lang="zh-CN" altLang="en-US" dirty="0"/>
              <a:t>具</a:t>
            </a:r>
            <a:r>
              <a:rPr lang="zh-CN" altLang="en-US" dirty="0" smtClean="0"/>
              <a:t>体的原因分析请参考本页的注释部分。</a:t>
            </a:r>
            <a:endParaRPr lang="en-US" altLang="zh-CN" dirty="0" smtClean="0"/>
          </a:p>
          <a:p>
            <a:endParaRPr lang="en-US" dirty="0"/>
          </a:p>
        </p:txBody>
      </p:sp>
    </p:spTree>
    <p:extLst>
      <p:ext uri="{BB962C8B-B14F-4D97-AF65-F5344CB8AC3E}">
        <p14:creationId xmlns:p14="http://schemas.microsoft.com/office/powerpoint/2010/main" val="315632289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675"/>
          </a:xfrm>
        </p:spPr>
        <p:txBody>
          <a:bodyPr/>
          <a:lstStyle/>
          <a:p>
            <a:r>
              <a:rPr lang="zh-CN" altLang="en-US" dirty="0"/>
              <a:t>分类</a:t>
            </a:r>
            <a:r>
              <a:rPr lang="en-US" altLang="zh-CN" dirty="0" smtClean="0"/>
              <a:t>loss </a:t>
            </a:r>
            <a:r>
              <a:rPr lang="en-US" altLang="zh-CN" dirty="0"/>
              <a:t>function/cost function</a:t>
            </a:r>
            <a:endParaRPr lang="en-US" dirty="0"/>
          </a:p>
        </p:txBody>
      </p:sp>
      <p:sp>
        <p:nvSpPr>
          <p:cNvPr id="3" name="Content Placeholder 2"/>
          <p:cNvSpPr>
            <a:spLocks noGrp="1"/>
          </p:cNvSpPr>
          <p:nvPr>
            <p:ph idx="1"/>
          </p:nvPr>
        </p:nvSpPr>
        <p:spPr>
          <a:xfrm>
            <a:off x="838200" y="1418253"/>
            <a:ext cx="10515600" cy="4758710"/>
          </a:xfrm>
        </p:spPr>
        <p:txBody>
          <a:bodyPr>
            <a:normAutofit fontScale="85000" lnSpcReduction="20000"/>
          </a:bodyPr>
          <a:lstStyle/>
          <a:p>
            <a:r>
              <a:rPr lang="en-US" b="1" dirty="0"/>
              <a:t>Hinge Loss</a:t>
            </a:r>
            <a:r>
              <a:rPr lang="zh-CN" altLang="en-US" b="1" dirty="0"/>
              <a:t>：</a:t>
            </a:r>
            <a:endParaRPr lang="en-US" altLang="zh-CN" b="1" dirty="0"/>
          </a:p>
          <a:p>
            <a:pPr lvl="1"/>
            <a:endParaRPr lang="en-US" dirty="0" smtClean="0"/>
          </a:p>
          <a:p>
            <a:pPr lvl="1"/>
            <a:r>
              <a:rPr lang="en-US" dirty="0" smtClean="0"/>
              <a:t>hinge </a:t>
            </a:r>
            <a:r>
              <a:rPr lang="en-US" dirty="0"/>
              <a:t>loss </a:t>
            </a:r>
            <a:r>
              <a:rPr lang="zh-CN" altLang="en-US" dirty="0"/>
              <a:t>常用于最大间隔分</a:t>
            </a:r>
            <a:r>
              <a:rPr lang="zh-CN" altLang="en-US" dirty="0" smtClean="0"/>
              <a:t>类比如支</a:t>
            </a:r>
            <a:r>
              <a:rPr lang="zh-CN" altLang="en-US" dirty="0"/>
              <a:t>持向量</a:t>
            </a:r>
            <a:r>
              <a:rPr lang="zh-CN" altLang="en-US" dirty="0" smtClean="0"/>
              <a:t>机</a:t>
            </a:r>
            <a:r>
              <a:rPr lang="en-US" altLang="zh-CN" dirty="0" smtClean="0"/>
              <a:t>SVM</a:t>
            </a:r>
            <a:r>
              <a:rPr lang="zh-CN" altLang="en-US" dirty="0" smtClean="0"/>
              <a:t>模型</a:t>
            </a:r>
            <a:endParaRPr lang="en-US" altLang="zh-CN" dirty="0" smtClean="0"/>
          </a:p>
          <a:p>
            <a:endParaRPr lang="en-US" altLang="zh-CN" b="1" dirty="0" smtClean="0"/>
          </a:p>
          <a:p>
            <a:r>
              <a:rPr lang="zh-CN" altLang="en-US" b="1" dirty="0"/>
              <a:t>指数损失函数（</a:t>
            </a:r>
            <a:r>
              <a:rPr lang="en-US" altLang="zh-CN" b="1" dirty="0" err="1"/>
              <a:t>exp</a:t>
            </a:r>
            <a:r>
              <a:rPr lang="en-US" altLang="zh-CN" b="1" dirty="0"/>
              <a:t>-loss</a:t>
            </a:r>
            <a:r>
              <a:rPr lang="zh-CN" altLang="en-US" b="1" dirty="0" smtClean="0"/>
              <a:t>）：</a:t>
            </a:r>
            <a:endParaRPr lang="en-US" altLang="zh-CN" b="1" dirty="0"/>
          </a:p>
          <a:p>
            <a:pPr lvl="1"/>
            <a:r>
              <a:rPr lang="zh-CN" altLang="en-US" dirty="0"/>
              <a:t>它</a:t>
            </a:r>
            <a:r>
              <a:rPr lang="zh-CN" altLang="en-US" dirty="0" smtClean="0"/>
              <a:t>是</a:t>
            </a:r>
            <a:r>
              <a:rPr lang="en-US" altLang="zh-CN" dirty="0" err="1" smtClean="0"/>
              <a:t>Adaboost</a:t>
            </a:r>
            <a:r>
              <a:rPr lang="zh-CN" altLang="en-US" dirty="0" smtClean="0"/>
              <a:t>的损失函数</a:t>
            </a:r>
            <a:endParaRPr lang="en-US" altLang="zh-CN" dirty="0" smtClean="0"/>
          </a:p>
          <a:p>
            <a:endParaRPr lang="en-US" altLang="zh-CN" b="1" dirty="0" smtClean="0"/>
          </a:p>
          <a:p>
            <a:r>
              <a:rPr lang="en-US" altLang="zh-CN" b="1" dirty="0" err="1" smtClean="0"/>
              <a:t>Logloss</a:t>
            </a:r>
            <a:r>
              <a:rPr lang="zh-CN" altLang="en-US" b="1" dirty="0" smtClean="0"/>
              <a:t>损失函数：</a:t>
            </a:r>
            <a:endParaRPr lang="en-US" altLang="zh-CN" b="1" dirty="0"/>
          </a:p>
          <a:p>
            <a:pPr lvl="1"/>
            <a:r>
              <a:rPr lang="zh-CN" altLang="en-US" dirty="0"/>
              <a:t>对数损</a:t>
            </a:r>
            <a:r>
              <a:rPr lang="zh-CN" altLang="en-US" dirty="0" smtClean="0"/>
              <a:t>失（有时也</a:t>
            </a:r>
            <a:r>
              <a:rPr lang="zh-CN" altLang="en-US" dirty="0"/>
              <a:t>称为逻辑回归损失或交叉熵损</a:t>
            </a:r>
            <a:r>
              <a:rPr lang="zh-CN" altLang="en-US" dirty="0" smtClean="0"/>
              <a:t>失），它</a:t>
            </a:r>
            <a:r>
              <a:rPr lang="zh-CN" altLang="en-US" dirty="0"/>
              <a:t>通常用</a:t>
            </a:r>
            <a:r>
              <a:rPr lang="zh-CN" altLang="en-US" dirty="0" smtClean="0"/>
              <a:t>于逻辑</a:t>
            </a:r>
            <a:r>
              <a:rPr lang="zh-CN" altLang="en-US" dirty="0"/>
              <a:t>回归和神经网络</a:t>
            </a:r>
            <a:endParaRPr lang="en-US" altLang="zh-CN" b="1" dirty="0" smtClean="0"/>
          </a:p>
          <a:p>
            <a:endParaRPr lang="en-US" altLang="zh-CN" b="1" dirty="0" smtClean="0"/>
          </a:p>
          <a:p>
            <a:r>
              <a:rPr lang="en-US" altLang="zh-CN" b="1" dirty="0" smtClean="0"/>
              <a:t>KL</a:t>
            </a:r>
            <a:r>
              <a:rPr lang="zh-CN" altLang="en-US" b="1" dirty="0" smtClean="0"/>
              <a:t>散度损失函数</a:t>
            </a:r>
            <a:r>
              <a:rPr lang="en-US" dirty="0" smtClean="0"/>
              <a:t>:</a:t>
            </a:r>
          </a:p>
          <a:p>
            <a:pPr lvl="1"/>
            <a:r>
              <a:rPr lang="zh-CN" altLang="en-US" dirty="0" smtClean="0"/>
              <a:t>从</a:t>
            </a:r>
            <a:r>
              <a:rPr lang="zh-CN" altLang="en-US" dirty="0"/>
              <a:t>预测值概率分</a:t>
            </a:r>
            <a:r>
              <a:rPr lang="zh-CN" altLang="en-US" dirty="0" smtClean="0"/>
              <a:t>布</a:t>
            </a:r>
            <a:r>
              <a:rPr lang="en-US" altLang="zh-CN" dirty="0"/>
              <a:t>q</a:t>
            </a:r>
            <a:r>
              <a:rPr lang="zh-CN" altLang="en-US" dirty="0" smtClean="0"/>
              <a:t>到</a:t>
            </a:r>
            <a:r>
              <a:rPr lang="zh-CN" altLang="en-US" dirty="0"/>
              <a:t>真值概率分</a:t>
            </a:r>
            <a:r>
              <a:rPr lang="zh-CN" altLang="en-US" dirty="0" smtClean="0"/>
              <a:t>布</a:t>
            </a:r>
            <a:r>
              <a:rPr lang="en-US" altLang="zh-CN" dirty="0"/>
              <a:t>p</a:t>
            </a:r>
            <a:r>
              <a:rPr lang="zh-CN" altLang="en-US" dirty="0" smtClean="0"/>
              <a:t>的</a:t>
            </a:r>
            <a:r>
              <a:rPr lang="zh-CN" altLang="en-US" dirty="0"/>
              <a:t>信息增益</a:t>
            </a:r>
            <a:r>
              <a:rPr lang="en-US" altLang="zh-CN" dirty="0"/>
              <a:t>,</a:t>
            </a:r>
            <a:r>
              <a:rPr lang="zh-CN" altLang="en-US" dirty="0"/>
              <a:t>用以度量两个分布的差</a:t>
            </a:r>
            <a:r>
              <a:rPr lang="zh-CN" altLang="en-US" dirty="0" smtClean="0"/>
              <a:t>异</a:t>
            </a:r>
            <a:endParaRPr lang="en-US" altLang="zh-CN" dirty="0" smtClean="0"/>
          </a:p>
          <a:p>
            <a:pPr lvl="2"/>
            <a:r>
              <a:rPr lang="zh-CN" altLang="en-US" b="1" dirty="0"/>
              <a:t>公</a:t>
            </a:r>
            <a:r>
              <a:rPr lang="zh-CN" altLang="en-US" b="1" dirty="0" smtClean="0"/>
              <a:t>式中</a:t>
            </a:r>
            <a:r>
              <a:rPr lang="en-US" altLang="zh-CN" b="1" dirty="0" smtClean="0"/>
              <a:t>N</a:t>
            </a:r>
            <a:r>
              <a:rPr lang="zh-CN" altLang="en-US" b="1" dirty="0" smtClean="0"/>
              <a:t>表示的是多分类数量，并不是样本数量</a:t>
            </a:r>
            <a:r>
              <a:rPr lang="zh-CN" altLang="en-US" dirty="0" smtClean="0"/>
              <a:t>。</a:t>
            </a:r>
            <a:endParaRPr lang="en-US" altLang="zh-CN" dirty="0" smtClean="0"/>
          </a:p>
          <a:p>
            <a:pPr lvl="3"/>
            <a:r>
              <a:rPr lang="zh-CN" altLang="en-US" dirty="0" smtClean="0"/>
              <a:t>具体计算过程可以参考：</a:t>
            </a:r>
            <a:r>
              <a:rPr lang="en-US" altLang="zh-CN" dirty="0"/>
              <a:t> </a:t>
            </a:r>
            <a:r>
              <a:rPr lang="en-US" altLang="zh-CN" dirty="0">
                <a:hlinkClick r:id="rId3"/>
              </a:rPr>
              <a:t>https://www.codenong.com/cs106978094</a:t>
            </a:r>
            <a:r>
              <a:rPr lang="en-US" altLang="zh-CN" dirty="0" smtClean="0">
                <a:hlinkClick r:id="rId3"/>
              </a:rPr>
              <a:t>/</a:t>
            </a:r>
            <a:r>
              <a:rPr lang="en-US" altLang="zh-CN" dirty="0" smtClean="0"/>
              <a:t> </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3191" y="4690598"/>
            <a:ext cx="5562289" cy="5826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1859" y="2559533"/>
            <a:ext cx="4038600" cy="68373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4527" y="3540000"/>
            <a:ext cx="3931298" cy="49382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5155" y="1329207"/>
            <a:ext cx="3118485" cy="512445"/>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66493" y="1358948"/>
            <a:ext cx="1269332" cy="436983"/>
          </a:xfrm>
          <a:prstGeom prst="rect">
            <a:avLst/>
          </a:prstGeom>
        </p:spPr>
      </p:pic>
    </p:spTree>
    <p:extLst>
      <p:ext uri="{BB962C8B-B14F-4D97-AF65-F5344CB8AC3E}">
        <p14:creationId xmlns:p14="http://schemas.microsoft.com/office/powerpoint/2010/main" val="20886548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zh-CN" altLang="en-US" dirty="0" smtClean="0"/>
              <a:t>评价指标分类</a:t>
            </a:r>
            <a:endParaRPr lang="en-US" dirty="0"/>
          </a:p>
        </p:txBody>
      </p:sp>
      <p:sp>
        <p:nvSpPr>
          <p:cNvPr id="3" name="Content Placeholder 2"/>
          <p:cNvSpPr>
            <a:spLocks noGrp="1"/>
          </p:cNvSpPr>
          <p:nvPr>
            <p:ph idx="1"/>
          </p:nvPr>
        </p:nvSpPr>
        <p:spPr>
          <a:xfrm>
            <a:off x="838200" y="1537855"/>
            <a:ext cx="10515600" cy="4952886"/>
          </a:xfrm>
        </p:spPr>
        <p:txBody>
          <a:bodyPr>
            <a:normAutofit lnSpcReduction="10000"/>
          </a:bodyPr>
          <a:lstStyle/>
          <a:p>
            <a:r>
              <a:rPr lang="zh-CN" altLang="en-US" dirty="0"/>
              <a:t>训</a:t>
            </a:r>
            <a:r>
              <a:rPr lang="zh-CN" altLang="en-US" dirty="0" smtClean="0"/>
              <a:t>练</a:t>
            </a:r>
            <a:r>
              <a:rPr lang="zh-CN" altLang="en-US" dirty="0"/>
              <a:t>时</a:t>
            </a:r>
            <a:r>
              <a:rPr lang="zh-CN" altLang="en-US" dirty="0" smtClean="0"/>
              <a:t>评</a:t>
            </a:r>
            <a:r>
              <a:rPr lang="zh-CN" altLang="en-US" dirty="0"/>
              <a:t>价指</a:t>
            </a:r>
            <a:r>
              <a:rPr lang="zh-CN" altLang="en-US" dirty="0" smtClean="0"/>
              <a:t>标（</a:t>
            </a:r>
            <a:r>
              <a:rPr lang="en-US" dirty="0"/>
              <a:t>training metrics</a:t>
            </a:r>
            <a:r>
              <a:rPr lang="zh-CN" altLang="en-US" dirty="0" smtClean="0"/>
              <a:t>）</a:t>
            </a:r>
            <a:endParaRPr lang="en-US" altLang="zh-CN" dirty="0" smtClean="0"/>
          </a:p>
          <a:p>
            <a:pPr lvl="1"/>
            <a:r>
              <a:rPr lang="zh-CN" altLang="en-US" b="1" dirty="0" smtClean="0"/>
              <a:t>训练模型时的评</a:t>
            </a:r>
            <a:r>
              <a:rPr lang="zh-CN" altLang="en-US" b="1" dirty="0"/>
              <a:t>价指</a:t>
            </a:r>
            <a:r>
              <a:rPr lang="zh-CN" altLang="en-US" b="1" dirty="0" smtClean="0"/>
              <a:t>标是目</a:t>
            </a:r>
            <a:r>
              <a:rPr lang="zh-CN" altLang="en-US" b="1" dirty="0"/>
              <a:t>标函</a:t>
            </a:r>
            <a:r>
              <a:rPr lang="zh-CN" altLang="en-US" b="1" dirty="0" smtClean="0"/>
              <a:t>数的优化</a:t>
            </a:r>
            <a:r>
              <a:rPr lang="zh-CN" altLang="en-US" dirty="0" smtClean="0"/>
              <a:t>。</a:t>
            </a:r>
            <a:endParaRPr lang="en-US" altLang="zh-CN" dirty="0" smtClean="0"/>
          </a:p>
          <a:p>
            <a:pPr lvl="2"/>
            <a:r>
              <a:rPr lang="zh-CN" altLang="en-US" dirty="0" smtClean="0"/>
              <a:t>如</a:t>
            </a:r>
            <a:r>
              <a:rPr lang="zh-CN" altLang="en-US" dirty="0"/>
              <a:t>在线性回归</a:t>
            </a:r>
            <a:r>
              <a:rPr lang="zh-CN" altLang="en-US" dirty="0" smtClean="0"/>
              <a:t>中</a:t>
            </a:r>
            <a:r>
              <a:rPr lang="zh-CN" altLang="en-US" dirty="0"/>
              <a:t>最小化</a:t>
            </a:r>
            <a:r>
              <a:rPr lang="zh-CN" altLang="en-US" dirty="0" smtClean="0"/>
              <a:t>平</a:t>
            </a:r>
            <a:r>
              <a:rPr lang="zh-CN" altLang="en-US" dirty="0"/>
              <a:t>方误</a:t>
            </a:r>
            <a:r>
              <a:rPr lang="zh-CN" altLang="en-US" dirty="0" smtClean="0"/>
              <a:t>差</a:t>
            </a:r>
            <a:r>
              <a:rPr lang="zh-CN" altLang="en-US" dirty="0"/>
              <a:t>或</a:t>
            </a:r>
            <a:r>
              <a:rPr lang="zh-CN" altLang="en-US" dirty="0" smtClean="0"/>
              <a:t>者</a:t>
            </a:r>
            <a:r>
              <a:rPr lang="en-US" altLang="zh-CN" dirty="0" smtClean="0"/>
              <a:t>SVM</a:t>
            </a:r>
            <a:r>
              <a:rPr lang="zh-CN" altLang="en-US" dirty="0" smtClean="0"/>
              <a:t>算法中</a:t>
            </a:r>
            <a:r>
              <a:rPr lang="zh-CN" altLang="en-US" dirty="0"/>
              <a:t>分类平面几何间隔最大化</a:t>
            </a:r>
            <a:r>
              <a:rPr lang="zh-CN" altLang="en-US" dirty="0" smtClean="0"/>
              <a:t>等。</a:t>
            </a:r>
            <a:endParaRPr lang="en-US" altLang="zh-CN" dirty="0" smtClean="0"/>
          </a:p>
          <a:p>
            <a:r>
              <a:rPr lang="zh-CN" altLang="en-US" dirty="0"/>
              <a:t>离线评价指标</a:t>
            </a:r>
            <a:r>
              <a:rPr lang="zh-CN" altLang="en-US" dirty="0" smtClean="0"/>
              <a:t>（或验</a:t>
            </a:r>
            <a:r>
              <a:rPr lang="zh-CN" altLang="en-US" dirty="0"/>
              <a:t>证评价指标，</a:t>
            </a:r>
            <a:r>
              <a:rPr lang="en-US" dirty="0"/>
              <a:t>offline evaluation metrics or validation metrics</a:t>
            </a:r>
            <a:r>
              <a:rPr lang="zh-CN" altLang="en-US" dirty="0" smtClean="0"/>
              <a:t>）</a:t>
            </a:r>
            <a:endParaRPr lang="en-US" altLang="zh-CN" dirty="0" smtClean="0"/>
          </a:p>
          <a:p>
            <a:pPr lvl="1"/>
            <a:r>
              <a:rPr lang="zh-CN" altLang="en-US" b="1" dirty="0"/>
              <a:t>模型训</a:t>
            </a:r>
            <a:r>
              <a:rPr lang="zh-CN" altLang="en-US" b="1" dirty="0" smtClean="0"/>
              <a:t>练</a:t>
            </a:r>
            <a:r>
              <a:rPr lang="zh-CN" altLang="en-US" b="1" dirty="0"/>
              <a:t>后</a:t>
            </a:r>
            <a:r>
              <a:rPr lang="zh-CN" altLang="en-US" b="1" dirty="0" smtClean="0"/>
              <a:t>需要用相应的指标且用测</a:t>
            </a:r>
            <a:r>
              <a:rPr lang="zh-CN" altLang="en-US" b="1" dirty="0"/>
              <a:t>试</a:t>
            </a:r>
            <a:r>
              <a:rPr lang="zh-CN" altLang="en-US" b="1" dirty="0" smtClean="0"/>
              <a:t>集或验证集对</a:t>
            </a:r>
            <a:r>
              <a:rPr lang="zh-CN" altLang="en-US" b="1" dirty="0"/>
              <a:t>模型进行评</a:t>
            </a:r>
            <a:r>
              <a:rPr lang="zh-CN" altLang="en-US" b="1" dirty="0" smtClean="0"/>
              <a:t>价</a:t>
            </a:r>
            <a:r>
              <a:rPr lang="zh-CN" altLang="en-US" dirty="0" smtClean="0"/>
              <a:t>。</a:t>
            </a:r>
            <a:endParaRPr lang="en-US" altLang="zh-CN" dirty="0" smtClean="0"/>
          </a:p>
          <a:p>
            <a:pPr lvl="2"/>
            <a:r>
              <a:rPr lang="zh-CN" altLang="en-US" dirty="0" smtClean="0"/>
              <a:t>如</a:t>
            </a:r>
            <a:r>
              <a:rPr lang="zh-CN" altLang="en-US" dirty="0"/>
              <a:t>分类模型评价指标、回归模型评价指标以及排序模型评价指标</a:t>
            </a:r>
            <a:r>
              <a:rPr lang="zh-CN" altLang="en-US" dirty="0" smtClean="0"/>
              <a:t>等。</a:t>
            </a:r>
            <a:endParaRPr lang="en-US" altLang="zh-CN" dirty="0" smtClean="0"/>
          </a:p>
          <a:p>
            <a:r>
              <a:rPr lang="zh-CN" altLang="en-US" dirty="0"/>
              <a:t>新生数据评价指</a:t>
            </a:r>
            <a:r>
              <a:rPr lang="zh-CN" altLang="en-US" dirty="0" smtClean="0"/>
              <a:t>标</a:t>
            </a:r>
            <a:r>
              <a:rPr lang="en-US" dirty="0"/>
              <a:t>（live metrics</a:t>
            </a:r>
            <a:r>
              <a:rPr lang="en-US" dirty="0" smtClean="0"/>
              <a:t>）</a:t>
            </a:r>
          </a:p>
          <a:p>
            <a:pPr lvl="1"/>
            <a:r>
              <a:rPr lang="zh-CN" altLang="en-US" dirty="0" smtClean="0"/>
              <a:t>使</a:t>
            </a:r>
            <a:r>
              <a:rPr lang="zh-CN" altLang="en-US" dirty="0"/>
              <a:t>用模型上线后新生成的数据来评价模型，评价指</a:t>
            </a:r>
            <a:r>
              <a:rPr lang="zh-CN" altLang="en-US" dirty="0" smtClean="0"/>
              <a:t>标和离</a:t>
            </a:r>
            <a:r>
              <a:rPr lang="zh-CN" altLang="en-US" dirty="0"/>
              <a:t>线评价指</a:t>
            </a:r>
            <a:r>
              <a:rPr lang="zh-CN" altLang="en-US" dirty="0" smtClean="0"/>
              <a:t>标一样，</a:t>
            </a:r>
            <a:r>
              <a:rPr lang="zh-CN" altLang="en-US" dirty="0"/>
              <a:t>只是评价所用的数</a:t>
            </a:r>
            <a:r>
              <a:rPr lang="zh-CN" altLang="en-US" dirty="0" smtClean="0"/>
              <a:t>据发生阶段不同。</a:t>
            </a:r>
            <a:endParaRPr lang="en-US" altLang="zh-CN" dirty="0" smtClean="0"/>
          </a:p>
          <a:p>
            <a:r>
              <a:rPr lang="zh-CN" altLang="en-US" dirty="0"/>
              <a:t>商业指</a:t>
            </a:r>
            <a:r>
              <a:rPr lang="zh-CN" altLang="en-US" dirty="0" smtClean="0"/>
              <a:t>标</a:t>
            </a:r>
            <a:r>
              <a:rPr lang="en-US" dirty="0"/>
              <a:t>（business metrics</a:t>
            </a:r>
            <a:r>
              <a:rPr lang="en-US" dirty="0" smtClean="0"/>
              <a:t>）</a:t>
            </a:r>
          </a:p>
          <a:p>
            <a:pPr lvl="1"/>
            <a:r>
              <a:rPr lang="zh-CN" altLang="en-US" dirty="0" smtClean="0"/>
              <a:t>业务系</a:t>
            </a:r>
            <a:r>
              <a:rPr lang="zh-CN" altLang="en-US" dirty="0"/>
              <a:t>统真正关心的最</a:t>
            </a:r>
            <a:r>
              <a:rPr lang="zh-CN" altLang="en-US" dirty="0" smtClean="0"/>
              <a:t>终业务指标。</a:t>
            </a:r>
            <a:endParaRPr lang="en-US" altLang="zh-CN" dirty="0" smtClean="0"/>
          </a:p>
          <a:p>
            <a:pPr lvl="2"/>
            <a:r>
              <a:rPr lang="zh-CN" altLang="en-US" dirty="0" smtClean="0"/>
              <a:t>如</a:t>
            </a:r>
            <a:r>
              <a:rPr lang="zh-CN" altLang="en-US" dirty="0"/>
              <a:t>转化率、点击率、</a:t>
            </a:r>
            <a:r>
              <a:rPr lang="en-US" altLang="zh-CN" dirty="0"/>
              <a:t>PV</a:t>
            </a:r>
            <a:r>
              <a:rPr lang="zh-CN" altLang="en-US" dirty="0"/>
              <a:t>访问量、</a:t>
            </a:r>
            <a:r>
              <a:rPr lang="en-US" altLang="zh-CN" dirty="0"/>
              <a:t>UV</a:t>
            </a:r>
            <a:r>
              <a:rPr lang="zh-CN" altLang="en-US" dirty="0"/>
              <a:t>访问</a:t>
            </a:r>
            <a:r>
              <a:rPr lang="zh-CN" altLang="en-US" dirty="0" smtClean="0"/>
              <a:t>量。</a:t>
            </a:r>
            <a:endParaRPr lang="en-US" dirty="0"/>
          </a:p>
        </p:txBody>
      </p:sp>
    </p:spTree>
    <p:extLst>
      <p:ext uri="{BB962C8B-B14F-4D97-AF65-F5344CB8AC3E}">
        <p14:creationId xmlns:p14="http://schemas.microsoft.com/office/powerpoint/2010/main" val="8511678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4361"/>
          </a:xfrm>
        </p:spPr>
        <p:txBody>
          <a:bodyPr/>
          <a:lstStyle/>
          <a:p>
            <a:r>
              <a:rPr lang="zh-CN" altLang="en-US" dirty="0"/>
              <a:t>离线</a:t>
            </a:r>
            <a:r>
              <a:rPr lang="zh-CN" altLang="en-US" dirty="0" smtClean="0"/>
              <a:t>评价指标</a:t>
            </a:r>
            <a:endParaRPr lang="en-US" dirty="0"/>
          </a:p>
        </p:txBody>
      </p:sp>
      <p:sp>
        <p:nvSpPr>
          <p:cNvPr id="3" name="Content Placeholder 2"/>
          <p:cNvSpPr>
            <a:spLocks noGrp="1"/>
          </p:cNvSpPr>
          <p:nvPr>
            <p:ph idx="1"/>
          </p:nvPr>
        </p:nvSpPr>
        <p:spPr>
          <a:xfrm>
            <a:off x="838200" y="1676400"/>
            <a:ext cx="10515600" cy="4932218"/>
          </a:xfrm>
        </p:spPr>
        <p:txBody>
          <a:bodyPr>
            <a:normAutofit/>
          </a:bodyPr>
          <a:lstStyle/>
          <a:p>
            <a:r>
              <a:rPr lang="zh-CN" altLang="en-US" b="1" dirty="0" smtClean="0"/>
              <a:t>不同的机器学习任务有不同的验证</a:t>
            </a:r>
            <a:r>
              <a:rPr lang="en-US" altLang="zh-CN" b="1" dirty="0" smtClean="0"/>
              <a:t>/</a:t>
            </a:r>
            <a:r>
              <a:rPr lang="zh-CN" altLang="en-US" b="1" dirty="0" smtClean="0"/>
              <a:t>离线评价指</a:t>
            </a:r>
            <a:r>
              <a:rPr lang="zh-CN" altLang="en-US" b="1" dirty="0"/>
              <a:t>标</a:t>
            </a:r>
            <a:r>
              <a:rPr lang="zh-CN" altLang="en-US" dirty="0" smtClean="0"/>
              <a:t>。</a:t>
            </a:r>
            <a:endParaRPr lang="en-US" altLang="zh-CN" dirty="0" smtClean="0"/>
          </a:p>
          <a:p>
            <a:pPr lvl="1"/>
            <a:r>
              <a:rPr lang="zh-CN" altLang="en-US" dirty="0" smtClean="0"/>
              <a:t>如</a:t>
            </a:r>
            <a:r>
              <a:rPr lang="zh-CN" altLang="en-US" dirty="0"/>
              <a:t>分</a:t>
            </a:r>
            <a:r>
              <a:rPr lang="zh-CN" altLang="en-US" dirty="0" smtClean="0"/>
              <a:t>类</a:t>
            </a:r>
            <a:r>
              <a:rPr lang="en-US" dirty="0" smtClean="0"/>
              <a:t>、</a:t>
            </a:r>
            <a:r>
              <a:rPr lang="zh-CN" altLang="en-US" dirty="0"/>
              <a:t>回</a:t>
            </a:r>
            <a:r>
              <a:rPr lang="zh-CN" altLang="en-US" dirty="0" smtClean="0"/>
              <a:t>归</a:t>
            </a:r>
            <a:r>
              <a:rPr lang="en-US" dirty="0" smtClean="0"/>
              <a:t>、</a:t>
            </a:r>
            <a:r>
              <a:rPr lang="zh-CN" altLang="en-US" dirty="0"/>
              <a:t>排</a:t>
            </a:r>
            <a:r>
              <a:rPr lang="zh-CN" altLang="en-US" dirty="0" smtClean="0"/>
              <a:t>序</a:t>
            </a:r>
            <a:r>
              <a:rPr lang="en-US" dirty="0" smtClean="0"/>
              <a:t>、</a:t>
            </a:r>
            <a:r>
              <a:rPr lang="zh-CN" altLang="en-US" dirty="0"/>
              <a:t>聚</a:t>
            </a:r>
            <a:r>
              <a:rPr lang="zh-CN" altLang="en-US" dirty="0" smtClean="0"/>
              <a:t>类</a:t>
            </a:r>
            <a:r>
              <a:rPr lang="en-US" dirty="0" smtClean="0"/>
              <a:t>、</a:t>
            </a:r>
            <a:r>
              <a:rPr lang="zh-CN" altLang="en-US" dirty="0" smtClean="0"/>
              <a:t>推荐等都有</a:t>
            </a:r>
            <a:r>
              <a:rPr lang="zh-CN" altLang="en-US" dirty="0"/>
              <a:t>着不同的验证评价指标</a:t>
            </a:r>
            <a:r>
              <a:rPr lang="zh-CN" altLang="en-US" dirty="0" smtClean="0"/>
              <a:t>。</a:t>
            </a:r>
            <a:endParaRPr lang="en-US" altLang="zh-CN" dirty="0" smtClean="0"/>
          </a:p>
          <a:p>
            <a:pPr lvl="1"/>
            <a:r>
              <a:rPr lang="zh-CN" altLang="en-US" b="1" dirty="0" smtClean="0"/>
              <a:t>有</a:t>
            </a:r>
            <a:r>
              <a:rPr lang="zh-CN" altLang="en-US" b="1" dirty="0"/>
              <a:t>些指标可以对多种不同的机器学</a:t>
            </a:r>
            <a:r>
              <a:rPr lang="zh-CN" altLang="en-US" b="1" dirty="0" smtClean="0"/>
              <a:t>习</a:t>
            </a:r>
            <a:r>
              <a:rPr lang="zh-CN" altLang="en-US" b="1" dirty="0"/>
              <a:t>任务</a:t>
            </a:r>
            <a:r>
              <a:rPr lang="zh-CN" altLang="en-US" b="1" dirty="0" smtClean="0"/>
              <a:t>进</a:t>
            </a:r>
            <a:r>
              <a:rPr lang="zh-CN" altLang="en-US" b="1" dirty="0"/>
              <a:t>行评</a:t>
            </a:r>
            <a:r>
              <a:rPr lang="zh-CN" altLang="en-US" b="1" dirty="0" smtClean="0"/>
              <a:t>价</a:t>
            </a:r>
            <a:r>
              <a:rPr lang="zh-CN" altLang="en-US" dirty="0" smtClean="0"/>
              <a:t>。</a:t>
            </a:r>
            <a:endParaRPr lang="en-US" altLang="zh-CN" dirty="0" smtClean="0"/>
          </a:p>
          <a:p>
            <a:pPr lvl="2"/>
            <a:r>
              <a:rPr lang="zh-CN" altLang="en-US" dirty="0" smtClean="0"/>
              <a:t>如</a:t>
            </a:r>
            <a:r>
              <a:rPr lang="en-US" altLang="zh-CN" dirty="0" smtClean="0"/>
              <a:t>F-score</a:t>
            </a:r>
            <a:r>
              <a:rPr lang="zh-CN" altLang="en-US" dirty="0"/>
              <a:t>指标</a:t>
            </a:r>
            <a:r>
              <a:rPr lang="zh-CN" altLang="en-US" dirty="0" smtClean="0"/>
              <a:t>可</a:t>
            </a:r>
            <a:r>
              <a:rPr lang="zh-CN" altLang="en-US" dirty="0"/>
              <a:t>以用在分类、推荐、排序等任务中</a:t>
            </a:r>
            <a:r>
              <a:rPr lang="zh-CN" altLang="en-US" dirty="0" smtClean="0"/>
              <a:t>。</a:t>
            </a:r>
            <a:endParaRPr lang="en-US" altLang="zh-CN" dirty="0" smtClean="0"/>
          </a:p>
          <a:p>
            <a:pPr lvl="1"/>
            <a:r>
              <a:rPr lang="zh-CN" altLang="en-US" dirty="0" smtClean="0"/>
              <a:t>多分类，多</a:t>
            </a:r>
            <a:r>
              <a:rPr lang="zh-CN" altLang="en-US" dirty="0"/>
              <a:t>标签</a:t>
            </a:r>
            <a:r>
              <a:rPr lang="zh-CN" altLang="en-US" dirty="0" smtClean="0"/>
              <a:t>，多回归的验证评价指标与二分类，单回归的也不一样。</a:t>
            </a:r>
            <a:endParaRPr lang="en-US" altLang="zh-CN" dirty="0" smtClean="0"/>
          </a:p>
          <a:p>
            <a:pPr lvl="1"/>
            <a:r>
              <a:rPr lang="zh-CN" altLang="en-US" b="1" dirty="0" smtClean="0"/>
              <a:t>思考</a:t>
            </a:r>
            <a:r>
              <a:rPr lang="zh-CN" altLang="en-US" dirty="0" smtClean="0"/>
              <a:t>：</a:t>
            </a:r>
            <a:r>
              <a:rPr lang="zh-CN" altLang="en-US" b="1" dirty="0" smtClean="0"/>
              <a:t>为什么回归任务的离线评价指标和训练时的代价函数可以是一致的，而分类任务的离线评价指标和训练时的代价函数是不一致的</a:t>
            </a:r>
            <a:r>
              <a:rPr lang="zh-CN" altLang="en-US" dirty="0" smtClean="0"/>
              <a:t>？</a:t>
            </a:r>
            <a:endParaRPr lang="en-US" altLang="zh-CN" dirty="0" smtClean="0"/>
          </a:p>
          <a:p>
            <a:pPr lvl="2"/>
            <a:r>
              <a:rPr lang="zh-CN" altLang="en-US" dirty="0" smtClean="0"/>
              <a:t>从离线评价的复杂性来说，分类任务是高于回归任务的。</a:t>
            </a:r>
            <a:endParaRPr lang="en-US" altLang="zh-CN" dirty="0" smtClean="0"/>
          </a:p>
          <a:p>
            <a:pPr lvl="3"/>
            <a:r>
              <a:rPr lang="zh-CN" altLang="en-US" dirty="0"/>
              <a:t>回</a:t>
            </a:r>
            <a:r>
              <a:rPr lang="zh-CN" altLang="en-US" dirty="0" smtClean="0"/>
              <a:t>归任务训练时和离线评估时用同一个指标比如</a:t>
            </a:r>
            <a:r>
              <a:rPr lang="en-US" altLang="zh-CN" dirty="0" smtClean="0"/>
              <a:t>MSE</a:t>
            </a:r>
            <a:r>
              <a:rPr lang="zh-CN" altLang="en-US" dirty="0"/>
              <a:t>直</a:t>
            </a:r>
            <a:r>
              <a:rPr lang="zh-CN" altLang="en-US" dirty="0" smtClean="0"/>
              <a:t>觉也是能接受的。</a:t>
            </a:r>
            <a:endParaRPr lang="en-US" altLang="zh-CN" dirty="0" smtClean="0"/>
          </a:p>
          <a:p>
            <a:pPr lvl="3"/>
            <a:r>
              <a:rPr lang="zh-CN" altLang="en-US" dirty="0"/>
              <a:t>分类任</a:t>
            </a:r>
            <a:r>
              <a:rPr lang="zh-CN" altLang="en-US" dirty="0" smtClean="0"/>
              <a:t>务的离线评估指标众多，训练时没有办法用同样的离线评估指标作为代价函数而只照顾这个离线指标。因此用一些更通用的代价函数可能更好。</a:t>
            </a:r>
            <a:endParaRPr lang="en-US" altLang="zh-CN" dirty="0" smtClean="0"/>
          </a:p>
          <a:p>
            <a:pPr lvl="2"/>
            <a:r>
              <a:rPr lang="zh-CN" altLang="en-US" dirty="0" smtClean="0"/>
              <a:t>另一个角度，直接用分类任务的离线评价指标作为训练时的代价函数，可能并不好做优化（比如有不可导的点），这个时候用所谓的代理损失作为代价函数可能更容易做优化。</a:t>
            </a:r>
            <a:endParaRPr lang="en-US" altLang="zh-CN" dirty="0" smtClean="0"/>
          </a:p>
        </p:txBody>
      </p:sp>
    </p:spTree>
    <p:extLst>
      <p:ext uri="{BB962C8B-B14F-4D97-AF65-F5344CB8AC3E}">
        <p14:creationId xmlns:p14="http://schemas.microsoft.com/office/powerpoint/2010/main" val="834037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4703"/>
          </a:xfrm>
        </p:spPr>
        <p:txBody>
          <a:bodyPr>
            <a:normAutofit fontScale="90000"/>
          </a:bodyPr>
          <a:lstStyle/>
          <a:p>
            <a:r>
              <a:rPr lang="zh-CN" altLang="en-US" dirty="0"/>
              <a:t>分类常见的验证评价指标（后面会介绍这些指标如何计算）</a:t>
            </a:r>
            <a:endParaRPr lang="en-US" dirty="0"/>
          </a:p>
        </p:txBody>
      </p:sp>
      <p:sp>
        <p:nvSpPr>
          <p:cNvPr id="3" name="Content Placeholder 2"/>
          <p:cNvSpPr>
            <a:spLocks noGrp="1"/>
          </p:cNvSpPr>
          <p:nvPr>
            <p:ph idx="1"/>
          </p:nvPr>
        </p:nvSpPr>
        <p:spPr>
          <a:xfrm>
            <a:off x="838200" y="1953491"/>
            <a:ext cx="10515600" cy="4736066"/>
          </a:xfrm>
        </p:spPr>
        <p:txBody>
          <a:bodyPr>
            <a:normAutofit fontScale="92500" lnSpcReduction="20000"/>
          </a:bodyPr>
          <a:lstStyle/>
          <a:p>
            <a:r>
              <a:rPr lang="en-US" altLang="zh-CN" dirty="0" smtClean="0"/>
              <a:t>accuracy</a:t>
            </a:r>
            <a:r>
              <a:rPr lang="zh-CN" altLang="en-US" dirty="0" smtClean="0"/>
              <a:t>（准确率）</a:t>
            </a:r>
            <a:endParaRPr lang="en-US" altLang="zh-CN" dirty="0" smtClean="0"/>
          </a:p>
          <a:p>
            <a:r>
              <a:rPr lang="en-US" altLang="zh-CN" dirty="0" smtClean="0"/>
              <a:t>Precision</a:t>
            </a:r>
            <a:r>
              <a:rPr lang="zh-CN" altLang="en-US" dirty="0"/>
              <a:t>（精确率）</a:t>
            </a:r>
            <a:endParaRPr lang="en-US" altLang="zh-CN" dirty="0"/>
          </a:p>
          <a:p>
            <a:r>
              <a:rPr lang="en-US" altLang="zh-CN" dirty="0"/>
              <a:t>Recall</a:t>
            </a:r>
            <a:r>
              <a:rPr lang="zh-CN" altLang="en-US" dirty="0"/>
              <a:t>（召回率）</a:t>
            </a:r>
            <a:endParaRPr lang="en-US" altLang="zh-CN" dirty="0"/>
          </a:p>
          <a:p>
            <a:r>
              <a:rPr lang="en-US" altLang="zh-CN" dirty="0"/>
              <a:t>F-score</a:t>
            </a:r>
          </a:p>
          <a:p>
            <a:r>
              <a:rPr lang="en-US" altLang="zh-CN" dirty="0" smtClean="0"/>
              <a:t>AUC-ROC</a:t>
            </a:r>
          </a:p>
          <a:p>
            <a:pPr lvl="1"/>
            <a:r>
              <a:rPr lang="en-US" altLang="zh-CN" dirty="0" smtClean="0"/>
              <a:t>AUC-ROC</a:t>
            </a:r>
            <a:r>
              <a:rPr lang="zh-CN" altLang="en-US" dirty="0" smtClean="0"/>
              <a:t>是指随机给定一个正样本和一个负样本，分类器输出该正样本为正的那个概率值比分类器输出该负样本为正的那个概率值要大的可能性。</a:t>
            </a:r>
            <a:endParaRPr lang="en-US" altLang="zh-CN" dirty="0" smtClean="0"/>
          </a:p>
          <a:p>
            <a:pPr lvl="1"/>
            <a:r>
              <a:rPr lang="en-US" altLang="zh-CN" b="1" dirty="0" smtClean="0"/>
              <a:t>AUC-ROC</a:t>
            </a:r>
            <a:r>
              <a:rPr lang="zh-CN" altLang="en-US" b="1" dirty="0" smtClean="0"/>
              <a:t>只</a:t>
            </a:r>
            <a:r>
              <a:rPr lang="zh-CN" altLang="en-US" b="1" dirty="0"/>
              <a:t>能用来评价二分类</a:t>
            </a:r>
          </a:p>
          <a:p>
            <a:pPr lvl="1"/>
            <a:r>
              <a:rPr lang="en-US" altLang="zh-CN" dirty="0" smtClean="0"/>
              <a:t>AUC-ROC</a:t>
            </a:r>
            <a:r>
              <a:rPr lang="zh-CN" altLang="en-US" dirty="0" smtClean="0"/>
              <a:t>不</a:t>
            </a:r>
            <a:r>
              <a:rPr lang="zh-CN" altLang="en-US" dirty="0"/>
              <a:t>只是可以评价模型的好坏，在学术界已经有直接针</a:t>
            </a:r>
            <a:r>
              <a:rPr lang="zh-CN" altLang="en-US" dirty="0" smtClean="0"/>
              <a:t>对</a:t>
            </a:r>
            <a:r>
              <a:rPr lang="en-US" altLang="zh-CN" dirty="0" smtClean="0"/>
              <a:t>AUC-ROC</a:t>
            </a:r>
            <a:r>
              <a:rPr lang="zh-CN" altLang="en-US" dirty="0" smtClean="0"/>
              <a:t>优</a:t>
            </a:r>
            <a:r>
              <a:rPr lang="zh-CN" altLang="en-US" dirty="0"/>
              <a:t>化的算法比</a:t>
            </a:r>
            <a:r>
              <a:rPr lang="zh-CN" altLang="en-US" dirty="0" smtClean="0"/>
              <a:t>如</a:t>
            </a:r>
            <a:r>
              <a:rPr lang="en-US" altLang="zh-CN" dirty="0" smtClean="0"/>
              <a:t>AUC-SVM</a:t>
            </a:r>
            <a:endParaRPr lang="zh-CN" altLang="en-US" dirty="0"/>
          </a:p>
          <a:p>
            <a:r>
              <a:rPr lang="en-US" dirty="0" smtClean="0"/>
              <a:t>AUC-PR</a:t>
            </a:r>
          </a:p>
          <a:p>
            <a:pPr lvl="1"/>
            <a:r>
              <a:rPr lang="en-US" dirty="0" smtClean="0"/>
              <a:t>AUC-PR</a:t>
            </a:r>
            <a:r>
              <a:rPr lang="zh-CN" altLang="en-US" dirty="0" smtClean="0"/>
              <a:t>是经常用来评价类别样本不均衡的指标，</a:t>
            </a:r>
            <a:r>
              <a:rPr lang="zh-CN" altLang="en-US" b="1" dirty="0" smtClean="0"/>
              <a:t>对于类别严重不均衡的情况比如异常检测场景，它比</a:t>
            </a:r>
            <a:r>
              <a:rPr lang="en-US" altLang="zh-CN" b="1" dirty="0" smtClean="0"/>
              <a:t>AUC-ROC</a:t>
            </a:r>
            <a:r>
              <a:rPr lang="zh-CN" altLang="en-US" b="1" dirty="0" smtClean="0"/>
              <a:t>的效果更好</a:t>
            </a:r>
            <a:r>
              <a:rPr lang="zh-CN" altLang="en-US" dirty="0" smtClean="0"/>
              <a:t>。</a:t>
            </a:r>
            <a:endParaRPr lang="en-US" dirty="0" smtClean="0"/>
          </a:p>
          <a:p>
            <a:pPr lvl="2"/>
            <a:endParaRPr lang="en-US" dirty="0"/>
          </a:p>
        </p:txBody>
      </p:sp>
    </p:spTree>
    <p:extLst>
      <p:ext uri="{BB962C8B-B14F-4D97-AF65-F5344CB8AC3E}">
        <p14:creationId xmlns:p14="http://schemas.microsoft.com/office/powerpoint/2010/main" val="32762718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5045"/>
          </a:xfrm>
        </p:spPr>
        <p:txBody>
          <a:bodyPr/>
          <a:lstStyle/>
          <a:p>
            <a:r>
              <a:rPr lang="zh-CN" altLang="en-US" dirty="0" smtClean="0"/>
              <a:t>混淆矩阵以及延伸的评价指标</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07886"/>
            <a:ext cx="10178171" cy="4782352"/>
          </a:xfrm>
        </p:spPr>
      </p:pic>
    </p:spTree>
    <p:extLst>
      <p:ext uri="{BB962C8B-B14F-4D97-AF65-F5344CB8AC3E}">
        <p14:creationId xmlns:p14="http://schemas.microsoft.com/office/powerpoint/2010/main" val="8383377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7434"/>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74800"/>
            <a:ext cx="10515600" cy="4982117"/>
          </a:xfrm>
        </p:spPr>
        <p:txBody>
          <a:bodyPr>
            <a:normAutofit fontScale="92500" lnSpcReduction="20000"/>
          </a:bodyPr>
          <a:lstStyle/>
          <a:p>
            <a:r>
              <a:rPr lang="zh-CN" altLang="en-US" b="1" dirty="0"/>
              <a:t>混淆矩阵不仅适用于二分类，也适用于多分</a:t>
            </a:r>
            <a:r>
              <a:rPr lang="zh-CN" altLang="en-US" b="1" dirty="0" smtClean="0"/>
              <a:t>类</a:t>
            </a:r>
            <a:r>
              <a:rPr lang="zh-CN" altLang="en-US" dirty="0" smtClean="0"/>
              <a:t>。</a:t>
            </a:r>
            <a:endParaRPr lang="en-US" altLang="zh-CN" dirty="0" smtClean="0"/>
          </a:p>
          <a:p>
            <a:r>
              <a:rPr lang="zh-CN" altLang="en-US" dirty="0" smtClean="0"/>
              <a:t>通过前面的混淆矩阵，可以计算如下的离线评价指标：</a:t>
            </a:r>
            <a:endParaRPr lang="en-US" altLang="zh-CN" dirty="0" smtClean="0"/>
          </a:p>
          <a:p>
            <a:pPr lvl="1"/>
            <a:r>
              <a:rPr lang="zh-CN" altLang="en-US" dirty="0" smtClean="0"/>
              <a:t>准确率（</a:t>
            </a:r>
            <a:r>
              <a:rPr lang="en-US" altLang="zh-CN" dirty="0" smtClean="0"/>
              <a:t>accuracy rate</a:t>
            </a:r>
            <a:r>
              <a:rPr lang="zh-CN" altLang="en-US" dirty="0" smtClean="0"/>
              <a:t>）</a:t>
            </a:r>
            <a:endParaRPr lang="en-US" altLang="zh-CN" dirty="0" smtClean="0"/>
          </a:p>
          <a:p>
            <a:pPr lvl="2"/>
            <a:r>
              <a:rPr lang="zh-CN" altLang="en-US" dirty="0" smtClean="0"/>
              <a:t> 准确率</a:t>
            </a:r>
            <a:r>
              <a:rPr lang="en-US" altLang="zh-CN" dirty="0" smtClean="0"/>
              <a:t>ACC=</a:t>
            </a:r>
            <a:r>
              <a:rPr lang="zh-CN" altLang="en-US" dirty="0" smtClean="0"/>
              <a:t>样本被预测正确的类别的个数</a:t>
            </a:r>
            <a:r>
              <a:rPr lang="en-US" altLang="zh-CN" dirty="0" smtClean="0"/>
              <a:t>/</a:t>
            </a:r>
            <a:r>
              <a:rPr lang="zh-CN" altLang="en-US" dirty="0" smtClean="0"/>
              <a:t>测试集总样本的个数 </a:t>
            </a:r>
            <a:endParaRPr lang="en-US" altLang="zh-CN" dirty="0" smtClean="0"/>
          </a:p>
          <a:p>
            <a:pPr lvl="1"/>
            <a:r>
              <a:rPr lang="zh-CN" altLang="en-US" dirty="0" smtClean="0"/>
              <a:t>精确率（</a:t>
            </a:r>
            <a:r>
              <a:rPr lang="en-US" altLang="zh-CN" dirty="0" smtClean="0"/>
              <a:t>precision rate</a:t>
            </a:r>
            <a:r>
              <a:rPr lang="zh-CN" altLang="en-US" dirty="0" smtClean="0"/>
              <a:t>）</a:t>
            </a:r>
            <a:endParaRPr lang="en-US" altLang="zh-CN" dirty="0" smtClean="0"/>
          </a:p>
          <a:p>
            <a:pPr lvl="2"/>
            <a:r>
              <a:rPr lang="zh-CN" altLang="en-US" dirty="0" smtClean="0"/>
              <a:t>精确率</a:t>
            </a:r>
            <a:r>
              <a:rPr lang="en-US" altLang="zh-CN" dirty="0" smtClean="0"/>
              <a:t>P=</a:t>
            </a:r>
            <a:r>
              <a:rPr lang="zh-CN" altLang="en-US" dirty="0" smtClean="0"/>
              <a:t>预测正确的正类样本个数</a:t>
            </a:r>
            <a:r>
              <a:rPr lang="en-US" altLang="zh-CN" dirty="0" smtClean="0"/>
              <a:t>/</a:t>
            </a:r>
            <a:r>
              <a:rPr lang="zh-CN" altLang="en-US" dirty="0" smtClean="0"/>
              <a:t>预测为正类样本的个数</a:t>
            </a:r>
            <a:endParaRPr lang="en-US" altLang="zh-CN" dirty="0" smtClean="0"/>
          </a:p>
          <a:p>
            <a:pPr lvl="1"/>
            <a:r>
              <a:rPr lang="zh-CN" altLang="en-US" dirty="0"/>
              <a:t>召回</a:t>
            </a:r>
            <a:r>
              <a:rPr lang="zh-CN" altLang="en-US" dirty="0" smtClean="0"/>
              <a:t>率（</a:t>
            </a:r>
            <a:r>
              <a:rPr lang="en-US" altLang="zh-CN" dirty="0" smtClean="0"/>
              <a:t>recall rate</a:t>
            </a:r>
            <a:r>
              <a:rPr lang="zh-CN" altLang="en-US" dirty="0" smtClean="0"/>
              <a:t>）</a:t>
            </a:r>
            <a:r>
              <a:rPr lang="en-US" altLang="zh-CN" dirty="0" smtClean="0"/>
              <a:t>----</a:t>
            </a:r>
            <a:r>
              <a:rPr lang="zh-CN" altLang="en-US" dirty="0" smtClean="0"/>
              <a:t>经常也叫查全率</a:t>
            </a:r>
            <a:endParaRPr lang="en-US" altLang="zh-CN" dirty="0" smtClean="0"/>
          </a:p>
          <a:p>
            <a:pPr lvl="2"/>
            <a:r>
              <a:rPr lang="zh-CN" altLang="en-US" dirty="0"/>
              <a:t>召回</a:t>
            </a:r>
            <a:r>
              <a:rPr lang="zh-CN" altLang="en-US" dirty="0" smtClean="0"/>
              <a:t>率</a:t>
            </a:r>
            <a:r>
              <a:rPr lang="en-US" altLang="zh-CN" dirty="0" smtClean="0"/>
              <a:t>R=</a:t>
            </a:r>
            <a:r>
              <a:rPr lang="zh-CN" altLang="en-US" dirty="0" smtClean="0"/>
              <a:t>预测正确的正类样本个数</a:t>
            </a:r>
            <a:r>
              <a:rPr lang="en-US" altLang="zh-CN" dirty="0" smtClean="0"/>
              <a:t>/</a:t>
            </a:r>
            <a:r>
              <a:rPr lang="zh-CN" altLang="en-US" dirty="0" smtClean="0"/>
              <a:t>测试集正类样本的总数</a:t>
            </a:r>
            <a:endParaRPr lang="en-US" altLang="zh-CN" dirty="0" smtClean="0"/>
          </a:p>
          <a:p>
            <a:pPr lvl="1"/>
            <a:r>
              <a:rPr lang="en-US" altLang="zh-CN" dirty="0" smtClean="0"/>
              <a:t>F-score</a:t>
            </a:r>
            <a:r>
              <a:rPr lang="zh-CN" altLang="en-US" dirty="0" smtClean="0"/>
              <a:t>：</a:t>
            </a:r>
            <a:r>
              <a:rPr lang="en-US" dirty="0"/>
              <a:t> </a:t>
            </a:r>
            <a:endParaRPr lang="en-US" dirty="0" smtClean="0"/>
          </a:p>
          <a:p>
            <a:pPr lvl="2"/>
            <a:r>
              <a:rPr lang="en-US" dirty="0" smtClean="0"/>
              <a:t>Precision</a:t>
            </a:r>
            <a:r>
              <a:rPr lang="zh-CN" altLang="en-US" dirty="0" smtClean="0"/>
              <a:t>和</a:t>
            </a:r>
            <a:r>
              <a:rPr lang="en-US" dirty="0" smtClean="0"/>
              <a:t>Recall</a:t>
            </a:r>
            <a:r>
              <a:rPr lang="zh-CN" altLang="en-US" dirty="0" smtClean="0"/>
              <a:t>的调和平均值</a:t>
            </a:r>
            <a:r>
              <a:rPr lang="en-US" altLang="zh-CN" dirty="0" smtClean="0"/>
              <a:t>, </a:t>
            </a:r>
            <a:r>
              <a:rPr lang="zh-CN" altLang="en-US" dirty="0" smtClean="0"/>
              <a:t>更接近于</a:t>
            </a:r>
            <a:r>
              <a:rPr lang="en-US" dirty="0" smtClean="0"/>
              <a:t>P, R</a:t>
            </a:r>
            <a:r>
              <a:rPr lang="zh-CN" altLang="en-US" dirty="0" smtClean="0"/>
              <a:t>两个数较小的那个</a:t>
            </a:r>
            <a:r>
              <a:rPr lang="en-US" altLang="zh-CN" dirty="0" smtClean="0"/>
              <a:t>: </a:t>
            </a:r>
          </a:p>
          <a:p>
            <a:pPr lvl="2"/>
            <a:r>
              <a:rPr lang="en-US" b="1" dirty="0" smtClean="0"/>
              <a:t>F=2* P* R/(P + R)</a:t>
            </a:r>
          </a:p>
          <a:p>
            <a:pPr lvl="1"/>
            <a:r>
              <a:rPr lang="en-US" altLang="zh-CN" dirty="0" smtClean="0"/>
              <a:t>AUC-ROC</a:t>
            </a:r>
            <a:r>
              <a:rPr lang="zh-CN" altLang="en-US" dirty="0" smtClean="0"/>
              <a:t>：</a:t>
            </a:r>
            <a:r>
              <a:rPr lang="en-US" dirty="0" smtClean="0"/>
              <a:t> </a:t>
            </a:r>
          </a:p>
          <a:p>
            <a:pPr lvl="2"/>
            <a:r>
              <a:rPr lang="en-US" dirty="0" smtClean="0"/>
              <a:t>AUC</a:t>
            </a:r>
            <a:r>
              <a:rPr lang="en-US" altLang="zh-CN" dirty="0" smtClean="0"/>
              <a:t>-ROC</a:t>
            </a:r>
            <a:r>
              <a:rPr lang="zh-CN" altLang="en-US" dirty="0" smtClean="0"/>
              <a:t>的</a:t>
            </a:r>
            <a:r>
              <a:rPr lang="zh-CN" altLang="en-US" dirty="0"/>
              <a:t>值就是处于</a:t>
            </a:r>
            <a:r>
              <a:rPr lang="en-US" dirty="0"/>
              <a:t>ROC curve</a:t>
            </a:r>
            <a:r>
              <a:rPr lang="zh-CN" altLang="en-US" dirty="0"/>
              <a:t>下方的那部分面积的大</a:t>
            </a:r>
            <a:r>
              <a:rPr lang="zh-CN" altLang="en-US" dirty="0" smtClean="0"/>
              <a:t>小</a:t>
            </a:r>
            <a:endParaRPr lang="en-US" altLang="zh-CN" dirty="0" smtClean="0"/>
          </a:p>
          <a:p>
            <a:pPr lvl="2"/>
            <a:r>
              <a:rPr lang="en-US" dirty="0"/>
              <a:t>ROC</a:t>
            </a:r>
            <a:r>
              <a:rPr lang="zh-CN" altLang="en-US" dirty="0"/>
              <a:t>的主要分析工具是一个画在</a:t>
            </a:r>
            <a:r>
              <a:rPr lang="en-US" dirty="0"/>
              <a:t>ROC</a:t>
            </a:r>
            <a:r>
              <a:rPr lang="zh-CN" altLang="en-US" dirty="0"/>
              <a:t>空间的曲线</a:t>
            </a:r>
            <a:r>
              <a:rPr lang="en-US" altLang="zh-CN" dirty="0"/>
              <a:t>——</a:t>
            </a:r>
            <a:r>
              <a:rPr lang="en-US" dirty="0"/>
              <a:t>ROC curve，</a:t>
            </a:r>
            <a:r>
              <a:rPr lang="zh-CN" altLang="en-US" dirty="0"/>
              <a:t>横坐标为</a:t>
            </a:r>
            <a:r>
              <a:rPr lang="en-US" dirty="0"/>
              <a:t>false positive rate(FPR)，</a:t>
            </a:r>
            <a:r>
              <a:rPr lang="zh-CN" altLang="en-US" dirty="0"/>
              <a:t>纵坐标为</a:t>
            </a:r>
            <a:r>
              <a:rPr lang="en-US" dirty="0"/>
              <a:t>true positive rate(TPR</a:t>
            </a:r>
            <a:r>
              <a:rPr lang="en-US" dirty="0" smtClean="0"/>
              <a:t>)</a:t>
            </a:r>
          </a:p>
          <a:p>
            <a:pPr lvl="1"/>
            <a:r>
              <a:rPr lang="en-US" altLang="zh-CN" dirty="0" smtClean="0"/>
              <a:t>AUC-PR</a:t>
            </a:r>
            <a:r>
              <a:rPr lang="zh-CN" altLang="en-US" dirty="0" smtClean="0"/>
              <a:t>：</a:t>
            </a:r>
            <a:endParaRPr lang="en-US" altLang="zh-CN" dirty="0" smtClean="0"/>
          </a:p>
          <a:p>
            <a:pPr lvl="2"/>
            <a:r>
              <a:rPr lang="en-US" altLang="zh-CN" dirty="0" smtClean="0"/>
              <a:t>AUC-PR</a:t>
            </a:r>
            <a:r>
              <a:rPr lang="zh-CN" altLang="en-US" dirty="0" smtClean="0"/>
              <a:t>的值是处于</a:t>
            </a:r>
            <a:r>
              <a:rPr lang="en-US" altLang="zh-CN" dirty="0"/>
              <a:t>Precision-Recall(PR)  </a:t>
            </a:r>
            <a:r>
              <a:rPr lang="en-US" altLang="zh-CN" dirty="0" smtClean="0"/>
              <a:t>curves</a:t>
            </a:r>
            <a:r>
              <a:rPr lang="zh-CN" altLang="en-US" dirty="0" smtClean="0"/>
              <a:t>下方的那部分面积的大小。</a:t>
            </a:r>
            <a:endParaRPr lang="en-US" altLang="zh-CN" dirty="0" smtClean="0"/>
          </a:p>
          <a:p>
            <a:endParaRPr lang="en-US" dirty="0"/>
          </a:p>
        </p:txBody>
      </p:sp>
    </p:spTree>
    <p:extLst>
      <p:ext uri="{BB962C8B-B14F-4D97-AF65-F5344CB8AC3E}">
        <p14:creationId xmlns:p14="http://schemas.microsoft.com/office/powerpoint/2010/main" val="84318845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4398"/>
          </a:xfrm>
        </p:spPr>
        <p:txBody>
          <a:bodyPr/>
          <a:lstStyle/>
          <a:p>
            <a:r>
              <a:rPr lang="zh-CN" altLang="en-US" dirty="0"/>
              <a:t>回归</a:t>
            </a:r>
            <a:r>
              <a:rPr lang="zh-CN" altLang="en-US" dirty="0" smtClean="0"/>
              <a:t>常</a:t>
            </a:r>
            <a:r>
              <a:rPr lang="zh-CN" altLang="en-US" dirty="0"/>
              <a:t>见</a:t>
            </a:r>
            <a:r>
              <a:rPr lang="zh-CN" altLang="en-US" dirty="0" smtClean="0"/>
              <a:t>的</a:t>
            </a:r>
            <a:r>
              <a:rPr lang="zh-CN" altLang="en-US" dirty="0"/>
              <a:t>验证</a:t>
            </a:r>
            <a:r>
              <a:rPr lang="zh-CN" altLang="en-US" dirty="0" smtClean="0"/>
              <a:t>评</a:t>
            </a:r>
            <a:r>
              <a:rPr lang="zh-CN" altLang="en-US" dirty="0"/>
              <a:t>价指标</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t>可解释方差分数：</a:t>
            </a:r>
            <a:endParaRPr lang="en-US" altLang="zh-CN" dirty="0" smtClean="0"/>
          </a:p>
          <a:p>
            <a:pPr lvl="1"/>
            <a:r>
              <a:rPr lang="zh-CN" altLang="en-US" dirty="0"/>
              <a:t>最好的得分是 </a:t>
            </a:r>
            <a:r>
              <a:rPr lang="en-US" altLang="zh-CN" dirty="0" smtClean="0"/>
              <a:t>1.0</a:t>
            </a:r>
          </a:p>
          <a:p>
            <a:endParaRPr lang="en-US" altLang="zh-CN" dirty="0" smtClean="0"/>
          </a:p>
          <a:p>
            <a:r>
              <a:rPr lang="zh-CN" altLang="en-US" dirty="0" smtClean="0"/>
              <a:t>平</a:t>
            </a:r>
            <a:r>
              <a:rPr lang="zh-CN" altLang="en-US" dirty="0"/>
              <a:t>均绝对误</a:t>
            </a:r>
            <a:r>
              <a:rPr lang="zh-CN" altLang="en-US" dirty="0" smtClean="0"/>
              <a:t>差（</a:t>
            </a:r>
            <a:r>
              <a:rPr lang="en-US" altLang="zh-CN" dirty="0" smtClean="0"/>
              <a:t>MAE</a:t>
            </a:r>
            <a:r>
              <a:rPr lang="zh-CN" altLang="en-US" dirty="0" smtClean="0"/>
              <a:t>）： </a:t>
            </a:r>
            <a:endParaRPr lang="en-US" altLang="zh-CN" dirty="0" smtClean="0"/>
          </a:p>
          <a:p>
            <a:endParaRPr lang="zh-CN" altLang="en-US" b="1" dirty="0"/>
          </a:p>
          <a:p>
            <a:r>
              <a:rPr lang="zh-CN" altLang="en-US" dirty="0" smtClean="0"/>
              <a:t>均方误差（</a:t>
            </a:r>
            <a:r>
              <a:rPr lang="en-US" altLang="zh-CN" dirty="0" smtClean="0"/>
              <a:t>MSE</a:t>
            </a:r>
            <a:r>
              <a:rPr lang="zh-CN" altLang="en-US" dirty="0" smtClean="0"/>
              <a:t>）：</a:t>
            </a:r>
            <a:endParaRPr lang="en-US" altLang="zh-CN" dirty="0" smtClean="0"/>
          </a:p>
          <a:p>
            <a:endParaRPr lang="en-US" dirty="0"/>
          </a:p>
          <a:p>
            <a:r>
              <a:rPr lang="en-US" dirty="0"/>
              <a:t>R² </a:t>
            </a:r>
            <a:r>
              <a:rPr lang="zh-CN" altLang="en-US" dirty="0"/>
              <a:t>分</a:t>
            </a:r>
            <a:r>
              <a:rPr lang="zh-CN" altLang="en-US" dirty="0" smtClean="0"/>
              <a:t>数</a:t>
            </a:r>
            <a:r>
              <a:rPr lang="en-US" altLang="zh-CN" dirty="0" smtClean="0"/>
              <a:t>/</a:t>
            </a:r>
            <a:r>
              <a:rPr lang="zh-CN" altLang="en-US" dirty="0" smtClean="0"/>
              <a:t>决定系数：</a:t>
            </a:r>
            <a:endParaRPr lang="en-US" altLang="zh-CN" dirty="0" smtClean="0"/>
          </a:p>
          <a:p>
            <a:pPr lvl="1"/>
            <a:r>
              <a:rPr lang="zh-CN" altLang="en-US" dirty="0"/>
              <a:t>在统计学中用于度</a:t>
            </a:r>
            <a:r>
              <a:rPr lang="zh-CN" altLang="en-US" dirty="0" smtClean="0"/>
              <a:t>量因变量</a:t>
            </a:r>
            <a:r>
              <a:rPr lang="en-US" altLang="zh-CN" dirty="0" smtClean="0"/>
              <a:t>/</a:t>
            </a:r>
            <a:r>
              <a:rPr lang="zh-CN" altLang="en-US" dirty="0" smtClean="0"/>
              <a:t>目标变量的</a:t>
            </a:r>
            <a:r>
              <a:rPr lang="zh-CN" altLang="en-US" dirty="0"/>
              <a:t>变异中可由自变量解释部分所占的比例，以此来判</a:t>
            </a:r>
            <a:r>
              <a:rPr lang="zh-CN" altLang="en-US" dirty="0" smtClean="0"/>
              <a:t>断</a:t>
            </a:r>
            <a:r>
              <a:rPr lang="zh-CN" altLang="en-US" dirty="0"/>
              <a:t>该</a:t>
            </a:r>
            <a:r>
              <a:rPr lang="zh-CN" altLang="en-US" dirty="0" smtClean="0"/>
              <a:t>模</a:t>
            </a:r>
            <a:r>
              <a:rPr lang="zh-CN" altLang="en-US" dirty="0"/>
              <a:t>型的解释</a:t>
            </a:r>
            <a:r>
              <a:rPr lang="zh-CN" altLang="en-US" dirty="0" smtClean="0"/>
              <a:t>力。</a:t>
            </a:r>
            <a:endParaRPr lang="en-US" dirty="0"/>
          </a:p>
          <a:p>
            <a:pPr lvl="1"/>
            <a:r>
              <a:rPr lang="zh-CN" altLang="en-US" dirty="0"/>
              <a:t>最佳分数为 </a:t>
            </a:r>
            <a:r>
              <a:rPr lang="en-US" altLang="zh-CN" dirty="0" smtClean="0"/>
              <a:t>1.0</a:t>
            </a:r>
            <a:endParaRPr lang="en-US" dirty="0" smtClean="0"/>
          </a:p>
          <a:p>
            <a:endParaRPr lang="en-US" dirty="0"/>
          </a:p>
        </p:txBody>
      </p:sp>
      <p:pic>
        <p:nvPicPr>
          <p:cNvPr id="4" name="Picture 3"/>
          <p:cNvPicPr>
            <a:picLocks noChangeAspect="1"/>
          </p:cNvPicPr>
          <p:nvPr/>
        </p:nvPicPr>
        <p:blipFill>
          <a:blip r:embed="rId3"/>
          <a:stretch>
            <a:fillRect/>
          </a:stretch>
        </p:blipFill>
        <p:spPr>
          <a:xfrm>
            <a:off x="5374055" y="1652310"/>
            <a:ext cx="4091990" cy="86299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8141" y="3007413"/>
            <a:ext cx="3011223" cy="80261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64487" y="4021819"/>
            <a:ext cx="3491869" cy="823304"/>
          </a:xfrm>
          <a:prstGeom prst="rect">
            <a:avLst/>
          </a:prstGeom>
        </p:spPr>
      </p:pic>
      <p:pic>
        <p:nvPicPr>
          <p:cNvPr id="7" name="Picture 6"/>
          <p:cNvPicPr>
            <a:picLocks noChangeAspect="1"/>
          </p:cNvPicPr>
          <p:nvPr/>
        </p:nvPicPr>
        <p:blipFill>
          <a:blip r:embed="rId6"/>
          <a:stretch>
            <a:fillRect/>
          </a:stretch>
        </p:blipFill>
        <p:spPr>
          <a:xfrm>
            <a:off x="5581937" y="5657239"/>
            <a:ext cx="4475398" cy="885825"/>
          </a:xfrm>
          <a:prstGeom prst="rect">
            <a:avLst/>
          </a:prstGeom>
        </p:spPr>
      </p:pic>
    </p:spTree>
    <p:extLst>
      <p:ext uri="{BB962C8B-B14F-4D97-AF65-F5344CB8AC3E}">
        <p14:creationId xmlns:p14="http://schemas.microsoft.com/office/powerpoint/2010/main" val="3957960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228239</TotalTime>
  <Words>36760</Words>
  <Application>Microsoft Office PowerPoint</Application>
  <PresentationFormat>Widescreen</PresentationFormat>
  <Paragraphs>1721</Paragraphs>
  <Slides>139</Slides>
  <Notes>93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139</vt:i4>
      </vt:variant>
    </vt:vector>
  </HeadingPairs>
  <TitlesOfParts>
    <vt:vector size="145" baseType="lpstr">
      <vt:lpstr>等线</vt:lpstr>
      <vt:lpstr>等线 Light</vt:lpstr>
      <vt:lpstr>Arial</vt:lpstr>
      <vt:lpstr>Calibri</vt:lpstr>
      <vt:lpstr>Calibri Light</vt:lpstr>
      <vt:lpstr>Office Theme</vt:lpstr>
      <vt:lpstr>机器学习入门</vt:lpstr>
      <vt:lpstr>议程</vt:lpstr>
      <vt:lpstr>机器学习项目的大致流程</vt:lpstr>
      <vt:lpstr>机器学习处理流程</vt:lpstr>
      <vt:lpstr>一个反复迭代的过程（针对通用ML项目）</vt:lpstr>
      <vt:lpstr>Continue…..</vt:lpstr>
      <vt:lpstr>Continue…..</vt:lpstr>
      <vt:lpstr>Continue…..</vt:lpstr>
      <vt:lpstr>训练集，验证集和测试集</vt:lpstr>
      <vt:lpstr>训练集，验证集和测试集</vt:lpstr>
      <vt:lpstr>Continue…..</vt:lpstr>
      <vt:lpstr>Continue……</vt:lpstr>
      <vt:lpstr>Continue……</vt:lpstr>
      <vt:lpstr>机器学习三部曲之特征工程</vt:lpstr>
      <vt:lpstr>什么是特征？</vt:lpstr>
      <vt:lpstr>连续特征和category特征（非常非常重要）</vt:lpstr>
      <vt:lpstr>Continue……</vt:lpstr>
      <vt:lpstr>什么是好的特征？</vt:lpstr>
      <vt:lpstr>特征工程概览</vt:lpstr>
      <vt:lpstr>Continue……</vt:lpstr>
      <vt:lpstr>特征工程之数据预处理---------字符串特征转换为数字特征</vt:lpstr>
      <vt:lpstr>Continue……</vt:lpstr>
      <vt:lpstr>特征工程之数据预处理-------异常值处理</vt:lpstr>
      <vt:lpstr>Continue….</vt:lpstr>
      <vt:lpstr>特征工程之数据预处理-------缺失值处理</vt:lpstr>
      <vt:lpstr>Continue….</vt:lpstr>
      <vt:lpstr>Continue……</vt:lpstr>
      <vt:lpstr>Continue…..</vt:lpstr>
      <vt:lpstr>Continue……</vt:lpstr>
      <vt:lpstr>Continue…..</vt:lpstr>
      <vt:lpstr>Continue….</vt:lpstr>
      <vt:lpstr>特征工程之数据预处理----类别不均衡处理</vt:lpstr>
      <vt:lpstr>Continue…..</vt:lpstr>
      <vt:lpstr>Continue….</vt:lpstr>
      <vt:lpstr>特征工程之数据预处理-----特征变换</vt:lpstr>
      <vt:lpstr>连续性特征离散化</vt:lpstr>
      <vt:lpstr>Continue…..</vt:lpstr>
      <vt:lpstr>Continue…..</vt:lpstr>
      <vt:lpstr>Continue…..</vt:lpstr>
      <vt:lpstr>Continue….</vt:lpstr>
      <vt:lpstr>数值型category特征编码</vt:lpstr>
      <vt:lpstr>Continue……</vt:lpstr>
      <vt:lpstr>Continue…..</vt:lpstr>
      <vt:lpstr>Continue……</vt:lpstr>
      <vt:lpstr>Continue……</vt:lpstr>
      <vt:lpstr>Continue…..</vt:lpstr>
      <vt:lpstr>Continue….</vt:lpstr>
      <vt:lpstr>特征缩放scaling</vt:lpstr>
      <vt:lpstr>Continue……</vt:lpstr>
      <vt:lpstr>Continue…..</vt:lpstr>
      <vt:lpstr>Continue….</vt:lpstr>
      <vt:lpstr>Continue…..</vt:lpstr>
      <vt:lpstr>特征工程之特征生成</vt:lpstr>
      <vt:lpstr>Continue…..</vt:lpstr>
      <vt:lpstr>Continue……</vt:lpstr>
      <vt:lpstr>特征工程之特征选择</vt:lpstr>
      <vt:lpstr>Continue…..</vt:lpstr>
      <vt:lpstr>三种常见的特征选择方法</vt:lpstr>
      <vt:lpstr>Continue…..</vt:lpstr>
      <vt:lpstr>Continue….</vt:lpstr>
      <vt:lpstr>特征工程之特征降维</vt:lpstr>
      <vt:lpstr>Continue……</vt:lpstr>
      <vt:lpstr>Continue….</vt:lpstr>
      <vt:lpstr>Continue….</vt:lpstr>
      <vt:lpstr>Continue….</vt:lpstr>
      <vt:lpstr>Continue……</vt:lpstr>
      <vt:lpstr>Continue….</vt:lpstr>
      <vt:lpstr>Continue…..</vt:lpstr>
      <vt:lpstr>Continue…..</vt:lpstr>
      <vt:lpstr>Continue….</vt:lpstr>
      <vt:lpstr>Continue…..</vt:lpstr>
      <vt:lpstr>Continue….</vt:lpstr>
      <vt:lpstr>神经网络需要做特征工程和样本工程吗？</vt:lpstr>
      <vt:lpstr>Continue…..</vt:lpstr>
      <vt:lpstr>机器学习三部曲之模型生成</vt:lpstr>
      <vt:lpstr>方差与偏差，过拟合与欠拟合</vt:lpstr>
      <vt:lpstr>Continue….</vt:lpstr>
      <vt:lpstr>Continue….</vt:lpstr>
      <vt:lpstr>Continue…..</vt:lpstr>
      <vt:lpstr>如何处理方差与偏差问题</vt:lpstr>
      <vt:lpstr>Continue…..</vt:lpstr>
      <vt:lpstr>Continue….</vt:lpstr>
      <vt:lpstr>正则化</vt:lpstr>
      <vt:lpstr>Continue….</vt:lpstr>
      <vt:lpstr>Continue….</vt:lpstr>
      <vt:lpstr>Continue…….</vt:lpstr>
      <vt:lpstr>目标函数，代价函数与损失函数</vt:lpstr>
      <vt:lpstr>分类问题与回归问题的区别</vt:lpstr>
      <vt:lpstr>分类与回归的损失函数</vt:lpstr>
      <vt:lpstr>回归loss function/cost function</vt:lpstr>
      <vt:lpstr>Continue….</vt:lpstr>
      <vt:lpstr>Continue….</vt:lpstr>
      <vt:lpstr>分类loss function/cost function</vt:lpstr>
      <vt:lpstr>评价指标分类</vt:lpstr>
      <vt:lpstr>离线评价指标</vt:lpstr>
      <vt:lpstr>分类常见的验证评价指标（后面会介绍这些指标如何计算）</vt:lpstr>
      <vt:lpstr>混淆矩阵以及延伸的评价指标</vt:lpstr>
      <vt:lpstr>Continue…</vt:lpstr>
      <vt:lpstr>回归常见的验证评价指标</vt:lpstr>
      <vt:lpstr>聚类常见的验证评价指标</vt:lpstr>
      <vt:lpstr>泛化能力评估</vt:lpstr>
      <vt:lpstr>Continue….</vt:lpstr>
      <vt:lpstr>Continue…..</vt:lpstr>
      <vt:lpstr>Continue….</vt:lpstr>
      <vt:lpstr>梯度下降法（Gradient Descent）</vt:lpstr>
      <vt:lpstr>梯度下降法算法过程（batch GD）</vt:lpstr>
      <vt:lpstr>梯度下降算法的调优</vt:lpstr>
      <vt:lpstr>Continue…..</vt:lpstr>
      <vt:lpstr>梯度下降的三种方式</vt:lpstr>
      <vt:lpstr>Continue….</vt:lpstr>
      <vt:lpstr>梯度下降算法的各种变体</vt:lpstr>
      <vt:lpstr>如何选择梯度下降算法</vt:lpstr>
      <vt:lpstr>最小二乘法，牛顿法与梯度下降法区别</vt:lpstr>
      <vt:lpstr>Continue….</vt:lpstr>
      <vt:lpstr>最大似然估计（MLE）与最小二乘估计（LSE）</vt:lpstr>
      <vt:lpstr>最大似然估计MLE与EM（期望最大化）</vt:lpstr>
      <vt:lpstr>Continue……</vt:lpstr>
      <vt:lpstr>集成学习(ensemble learning)</vt:lpstr>
      <vt:lpstr>Continue….</vt:lpstr>
      <vt:lpstr>集成学习的几种方式</vt:lpstr>
      <vt:lpstr>Continue….</vt:lpstr>
      <vt:lpstr>Continue….</vt:lpstr>
      <vt:lpstr>Continue….</vt:lpstr>
      <vt:lpstr>生成式模型与判别式模型</vt:lpstr>
      <vt:lpstr>Continue…..</vt:lpstr>
      <vt:lpstr>机器学习三部曲之模型部署，预测及监控</vt:lpstr>
      <vt:lpstr>模型部署前的工程化思考</vt:lpstr>
      <vt:lpstr>Continue….</vt:lpstr>
      <vt:lpstr>模型的导出和导入</vt:lpstr>
      <vt:lpstr>Continue…..</vt:lpstr>
      <vt:lpstr>线下训练与线上预测</vt:lpstr>
      <vt:lpstr>监控模型</vt:lpstr>
      <vt:lpstr>案例：Uber的端到端机器学习平台(详细解释见下页PPT)</vt:lpstr>
      <vt:lpstr>Continue……</vt:lpstr>
      <vt:lpstr>Continue…..</vt:lpstr>
      <vt:lpstr>机器学习框架/库简单对比</vt:lpstr>
      <vt:lpstr>常用的机器学习库/框架</vt:lpstr>
      <vt:lpstr>Continue…..</vt:lpstr>
      <vt:lpstr>谢谢！</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机器学习入门</dc:title>
  <dc:creator>Liang, Yuhui</dc:creator>
  <cp:lastModifiedBy>Liang, Yuhui</cp:lastModifiedBy>
  <cp:revision>4822</cp:revision>
  <dcterms:created xsi:type="dcterms:W3CDTF">2018-08-20T14:47:13Z</dcterms:created>
  <dcterms:modified xsi:type="dcterms:W3CDTF">2021-01-11T09:04:43Z</dcterms:modified>
</cp:coreProperties>
</file>