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6" r:id="rId2"/>
    <p:sldId id="261" r:id="rId3"/>
    <p:sldId id="353" r:id="rId4"/>
    <p:sldId id="354" r:id="rId5"/>
    <p:sldId id="355" r:id="rId6"/>
    <p:sldId id="316" r:id="rId7"/>
    <p:sldId id="358" r:id="rId8"/>
    <p:sldId id="359" r:id="rId9"/>
    <p:sldId id="360" r:id="rId10"/>
    <p:sldId id="371" r:id="rId11"/>
    <p:sldId id="419" r:id="rId12"/>
    <p:sldId id="372" r:id="rId13"/>
    <p:sldId id="364" r:id="rId14"/>
    <p:sldId id="365" r:id="rId15"/>
    <p:sldId id="366" r:id="rId16"/>
    <p:sldId id="417" r:id="rId17"/>
    <p:sldId id="361" r:id="rId18"/>
    <p:sldId id="363" r:id="rId19"/>
    <p:sldId id="418" r:id="rId20"/>
    <p:sldId id="362" r:id="rId21"/>
    <p:sldId id="420" r:id="rId22"/>
    <p:sldId id="320" r:id="rId23"/>
    <p:sldId id="356" r:id="rId24"/>
    <p:sldId id="357" r:id="rId25"/>
    <p:sldId id="370" r:id="rId26"/>
    <p:sldId id="368" r:id="rId27"/>
    <p:sldId id="369" r:id="rId28"/>
    <p:sldId id="403" r:id="rId29"/>
    <p:sldId id="264" r:id="rId30"/>
    <p:sldId id="262" r:id="rId31"/>
    <p:sldId id="263" r:id="rId32"/>
    <p:sldId id="373" r:id="rId33"/>
    <p:sldId id="265" r:id="rId34"/>
    <p:sldId id="267" r:id="rId35"/>
    <p:sldId id="266" r:id="rId36"/>
    <p:sldId id="268" r:id="rId37"/>
    <p:sldId id="269" r:id="rId38"/>
    <p:sldId id="273" r:id="rId39"/>
    <p:sldId id="293" r:id="rId40"/>
    <p:sldId id="389" r:id="rId41"/>
    <p:sldId id="325" r:id="rId42"/>
    <p:sldId id="280" r:id="rId43"/>
    <p:sldId id="276" r:id="rId44"/>
    <p:sldId id="277" r:id="rId45"/>
    <p:sldId id="283" r:id="rId46"/>
    <p:sldId id="279" r:id="rId47"/>
    <p:sldId id="421" r:id="rId48"/>
    <p:sldId id="391" r:id="rId49"/>
    <p:sldId id="390" r:id="rId50"/>
    <p:sldId id="393" r:id="rId51"/>
    <p:sldId id="317" r:id="rId52"/>
    <p:sldId id="392" r:id="rId53"/>
    <p:sldId id="321" r:id="rId54"/>
    <p:sldId id="394" r:id="rId55"/>
    <p:sldId id="395" r:id="rId56"/>
    <p:sldId id="326" r:id="rId57"/>
    <p:sldId id="383" r:id="rId58"/>
    <p:sldId id="384" r:id="rId59"/>
    <p:sldId id="385" r:id="rId60"/>
    <p:sldId id="386" r:id="rId61"/>
    <p:sldId id="387" r:id="rId62"/>
    <p:sldId id="388" r:id="rId63"/>
    <p:sldId id="374" r:id="rId64"/>
    <p:sldId id="328" r:id="rId65"/>
    <p:sldId id="376" r:id="rId66"/>
    <p:sldId id="377" r:id="rId67"/>
    <p:sldId id="375" r:id="rId68"/>
    <p:sldId id="378" r:id="rId69"/>
    <p:sldId id="379" r:id="rId70"/>
    <p:sldId id="381" r:id="rId71"/>
    <p:sldId id="380" r:id="rId72"/>
    <p:sldId id="382" r:id="rId73"/>
    <p:sldId id="284" r:id="rId74"/>
    <p:sldId id="396" r:id="rId75"/>
    <p:sldId id="397" r:id="rId76"/>
    <p:sldId id="287" r:id="rId77"/>
    <p:sldId id="292" r:id="rId78"/>
    <p:sldId id="288" r:id="rId79"/>
    <p:sldId id="289" r:id="rId80"/>
    <p:sldId id="398" r:id="rId81"/>
    <p:sldId id="301" r:id="rId82"/>
    <p:sldId id="302" r:id="rId83"/>
    <p:sldId id="305" r:id="rId84"/>
    <p:sldId id="303" r:id="rId85"/>
    <p:sldId id="304" r:id="rId86"/>
    <p:sldId id="307" r:id="rId87"/>
    <p:sldId id="294" r:id="rId88"/>
    <p:sldId id="290" r:id="rId89"/>
    <p:sldId id="291" r:id="rId90"/>
    <p:sldId id="295" r:id="rId91"/>
    <p:sldId id="399" r:id="rId92"/>
    <p:sldId id="319" r:id="rId93"/>
    <p:sldId id="308" r:id="rId94"/>
    <p:sldId id="310" r:id="rId95"/>
    <p:sldId id="309" r:id="rId96"/>
    <p:sldId id="300" r:id="rId97"/>
    <p:sldId id="401" r:id="rId98"/>
    <p:sldId id="313" r:id="rId99"/>
    <p:sldId id="306" r:id="rId100"/>
    <p:sldId id="329" r:id="rId101"/>
    <p:sldId id="400" r:id="rId102"/>
    <p:sldId id="402" r:id="rId103"/>
    <p:sldId id="411" r:id="rId104"/>
    <p:sldId id="405" r:id="rId105"/>
    <p:sldId id="406" r:id="rId106"/>
    <p:sldId id="407" r:id="rId107"/>
    <p:sldId id="408" r:id="rId108"/>
    <p:sldId id="409" r:id="rId109"/>
    <p:sldId id="410" r:id="rId110"/>
    <p:sldId id="416" r:id="rId111"/>
    <p:sldId id="412" r:id="rId112"/>
    <p:sldId id="413" r:id="rId113"/>
    <p:sldId id="415"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81744" autoAdjust="0"/>
  </p:normalViewPr>
  <p:slideViewPr>
    <p:cSldViewPr snapToGrid="0">
      <p:cViewPr varScale="1">
        <p:scale>
          <a:sx n="94" d="100"/>
          <a:sy n="94" d="100"/>
        </p:scale>
        <p:origin x="13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3BFF3-6B71-4B19-A36E-AD846F156297}" type="datetimeFigureOut">
              <a:rPr lang="en-US" smtClean="0"/>
              <a:t>10/30/2020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AB1B7-D43A-4B7A-9B6D-F2AA46B468E9}" type="slidenum">
              <a:rPr lang="en-US" smtClean="0"/>
              <a:t>‹#›</a:t>
            </a:fld>
            <a:endParaRPr lang="en-US"/>
          </a:p>
        </p:txBody>
      </p:sp>
    </p:spTree>
    <p:extLst>
      <p:ext uri="{BB962C8B-B14F-4D97-AF65-F5344CB8AC3E}">
        <p14:creationId xmlns:p14="http://schemas.microsoft.com/office/powerpoint/2010/main" val="4069816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kaggle.com/knowledgegrappler/a-simple-nn-solution-with-keras-0-48611-p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blog.csdn.net/xys430381_1/article/details/82529397"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buptldy.github.io/2016/10/29/2016-10-29-deconv/" TargetMode="External"/><Relationship Id="rId2" Type="http://schemas.openxmlformats.org/officeDocument/2006/relationships/slide" Target="../slides/slide64.xml"/><Relationship Id="rId1" Type="http://schemas.openxmlformats.org/officeDocument/2006/relationships/notesMaster" Target="../notesMasters/notesMaster1.xml"/><Relationship Id="rId4" Type="http://schemas.openxmlformats.org/officeDocument/2006/relationships/hyperlink" Target="https://zhuanlan.zhihu.com/p/31988761"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blog.goodaudience.com/introduction-to-1d-convolutional-neural-networks-in-keras-for-time-sequences-3a7ff801a2cf" TargetMode="External"/><Relationship Id="rId2" Type="http://schemas.openxmlformats.org/officeDocument/2006/relationships/slide" Target="../slides/slide69.xml"/><Relationship Id="rId1" Type="http://schemas.openxmlformats.org/officeDocument/2006/relationships/notesMaster" Target="../notesMasters/notesMaster1.xml"/><Relationship Id="rId4" Type="http://schemas.openxmlformats.org/officeDocument/2006/relationships/hyperlink" Target="https://my.oschina.net/u/3851199/blog/2251988"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zhuanlan.zhihu.com/p/37601161" TargetMode="External"/><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www.zybuluo.com/hanbingtao/note/581764" TargetMode="External"/><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github.com/Theano/Theano" TargetMode="External"/><Relationship Id="rId2" Type="http://schemas.openxmlformats.org/officeDocument/2006/relationships/slide" Target="../slides/slide111.xml"/><Relationship Id="rId1" Type="http://schemas.openxmlformats.org/officeDocument/2006/relationships/notesMaster" Target="../notesMasters/notesMaster1.xml"/><Relationship Id="rId4" Type="http://schemas.openxmlformats.org/officeDocument/2006/relationships/hyperlink" Target="http://www.sohu.com/a/205886314_473283"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jiqizhixin.com/articles/2019-04-26-10"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2</a:t>
            </a:fld>
            <a:endParaRPr lang="en-US"/>
          </a:p>
        </p:txBody>
      </p:sp>
    </p:spTree>
    <p:extLst>
      <p:ext uri="{BB962C8B-B14F-4D97-AF65-F5344CB8AC3E}">
        <p14:creationId xmlns:p14="http://schemas.microsoft.com/office/powerpoint/2010/main" val="4252764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关于早停的详细解读参考：</a:t>
            </a:r>
            <a:r>
              <a:rPr lang="en-US" altLang="zh-CN" dirty="0" smtClean="0"/>
              <a:t>http://huaxiaozhuan.com/%E6%B7%B1%E5%BA%A6%E5%AD%A6%E4%B9%A0/chapters/3_regularization.html</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20</a:t>
            </a:fld>
            <a:endParaRPr lang="en-US"/>
          </a:p>
        </p:txBody>
      </p:sp>
    </p:spTree>
    <p:extLst>
      <p:ext uri="{BB962C8B-B14F-4D97-AF65-F5344CB8AC3E}">
        <p14:creationId xmlns:p14="http://schemas.microsoft.com/office/powerpoint/2010/main" val="2805034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21</a:t>
            </a:fld>
            <a:endParaRPr lang="en-US"/>
          </a:p>
        </p:txBody>
      </p:sp>
    </p:spTree>
    <p:extLst>
      <p:ext uri="{BB962C8B-B14F-4D97-AF65-F5344CB8AC3E}">
        <p14:creationId xmlns:p14="http://schemas.microsoft.com/office/powerpoint/2010/main" val="1661795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关于深度学习的一些机理，优化和网络结构可以参考：</a:t>
            </a:r>
            <a:r>
              <a:rPr lang="en-US" altLang="zh-CN" dirty="0" smtClean="0"/>
              <a:t>https://zhuanlan.zhihu.com/p/22067439</a:t>
            </a:r>
            <a:r>
              <a:rPr lang="zh-CN" altLang="en-US" dirty="0" smtClean="0"/>
              <a:t>（很有深度的一片文章）</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22</a:t>
            </a:fld>
            <a:endParaRPr lang="en-US"/>
          </a:p>
        </p:txBody>
      </p:sp>
    </p:spTree>
    <p:extLst>
      <p:ext uri="{BB962C8B-B14F-4D97-AF65-F5344CB8AC3E}">
        <p14:creationId xmlns:p14="http://schemas.microsoft.com/office/powerpoint/2010/main" val="1914165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关于梯度爆炸参考（</a:t>
            </a:r>
            <a:r>
              <a:rPr lang="zh-CN" altLang="en-US" b="1" dirty="0" smtClean="0"/>
              <a:t>推荐</a:t>
            </a:r>
            <a:r>
              <a:rPr lang="zh-CN" altLang="en-US" dirty="0" smtClean="0"/>
              <a:t>）：</a:t>
            </a:r>
            <a:r>
              <a:rPr lang="en-US" altLang="zh-CN" dirty="0" smtClean="0"/>
              <a:t>https://zhuanlan.zhihu.com/p/32154263</a:t>
            </a:r>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24</a:t>
            </a:fld>
            <a:endParaRPr lang="en-US"/>
          </a:p>
        </p:txBody>
      </p:sp>
    </p:spTree>
    <p:extLst>
      <p:ext uri="{BB962C8B-B14F-4D97-AF65-F5344CB8AC3E}">
        <p14:creationId xmlns:p14="http://schemas.microsoft.com/office/powerpoint/2010/main" val="1363320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26</a:t>
            </a:fld>
            <a:endParaRPr lang="en-US"/>
          </a:p>
        </p:txBody>
      </p:sp>
    </p:spTree>
    <p:extLst>
      <p:ext uri="{BB962C8B-B14F-4D97-AF65-F5344CB8AC3E}">
        <p14:creationId xmlns:p14="http://schemas.microsoft.com/office/powerpoint/2010/main" val="206807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27</a:t>
            </a:fld>
            <a:endParaRPr lang="en-US"/>
          </a:p>
        </p:txBody>
      </p:sp>
    </p:spTree>
    <p:extLst>
      <p:ext uri="{BB962C8B-B14F-4D97-AF65-F5344CB8AC3E}">
        <p14:creationId xmlns:p14="http://schemas.microsoft.com/office/powerpoint/2010/main" val="2915685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hlinkClick r:id="rId3"/>
              </a:rPr>
              <a:t>https://www.kaggle.com/knowledgegrappler/a-simple-nn-solution-with-keras-0-48611-pl</a:t>
            </a:r>
            <a:endParaRPr lang="en-US" altLang="zh-CN" dirty="0" smtClean="0"/>
          </a:p>
          <a:p>
            <a:r>
              <a:rPr lang="en-US" dirty="0" smtClean="0"/>
              <a:t>https://www.bilibili.com/read/cv557842/</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28</a:t>
            </a:fld>
            <a:endParaRPr lang="en-US"/>
          </a:p>
        </p:txBody>
      </p:sp>
    </p:spTree>
    <p:extLst>
      <p:ext uri="{BB962C8B-B14F-4D97-AF65-F5344CB8AC3E}">
        <p14:creationId xmlns:p14="http://schemas.microsoft.com/office/powerpoint/2010/main" val="286368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31</a:t>
            </a:fld>
            <a:endParaRPr lang="en-US"/>
          </a:p>
        </p:txBody>
      </p:sp>
    </p:spTree>
    <p:extLst>
      <p:ext uri="{BB962C8B-B14F-4D97-AF65-F5344CB8AC3E}">
        <p14:creationId xmlns:p14="http://schemas.microsoft.com/office/powerpoint/2010/main" val="1826384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关于感知机请参考：</a:t>
            </a:r>
            <a:r>
              <a:rPr lang="en-US" altLang="zh-CN" dirty="0" smtClean="0"/>
              <a:t>http://www.cnblogs.com/pinard/p/6042320.html#!comments</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32</a:t>
            </a:fld>
            <a:endParaRPr lang="en-US"/>
          </a:p>
        </p:txBody>
      </p:sp>
    </p:spTree>
    <p:extLst>
      <p:ext uri="{BB962C8B-B14F-4D97-AF65-F5344CB8AC3E}">
        <p14:creationId xmlns:p14="http://schemas.microsoft.com/office/powerpoint/2010/main" val="3019806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http://neuralnetworksanddeeplearning.com/chap2.html</a:t>
            </a:r>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36</a:t>
            </a:fld>
            <a:endParaRPr lang="en-US"/>
          </a:p>
        </p:txBody>
      </p:sp>
    </p:spTree>
    <p:extLst>
      <p:ext uri="{BB962C8B-B14F-4D97-AF65-F5344CB8AC3E}">
        <p14:creationId xmlns:p14="http://schemas.microsoft.com/office/powerpoint/2010/main" val="660050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5</a:t>
            </a:fld>
            <a:endParaRPr lang="en-US"/>
          </a:p>
        </p:txBody>
      </p:sp>
    </p:spTree>
    <p:extLst>
      <p:ext uri="{BB962C8B-B14F-4D97-AF65-F5344CB8AC3E}">
        <p14:creationId xmlns:p14="http://schemas.microsoft.com/office/powerpoint/2010/main" val="3128652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关于神经网络中的梯度爆炸问题可以参考：</a:t>
            </a:r>
            <a:r>
              <a:rPr lang="en-US" altLang="zh-CN" dirty="0" smtClean="0"/>
              <a:t>https://zhuanlan.zhihu.com/p/32154263</a:t>
            </a:r>
          </a:p>
          <a:p>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37</a:t>
            </a:fld>
            <a:endParaRPr lang="en-US"/>
          </a:p>
        </p:txBody>
      </p:sp>
    </p:spTree>
    <p:extLst>
      <p:ext uri="{BB962C8B-B14F-4D97-AF65-F5344CB8AC3E}">
        <p14:creationId xmlns:p14="http://schemas.microsoft.com/office/powerpoint/2010/main" val="119062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38</a:t>
            </a:fld>
            <a:endParaRPr lang="en-US"/>
          </a:p>
        </p:txBody>
      </p:sp>
    </p:spTree>
    <p:extLst>
      <p:ext uri="{BB962C8B-B14F-4D97-AF65-F5344CB8AC3E}">
        <p14:creationId xmlns:p14="http://schemas.microsoft.com/office/powerpoint/2010/main" val="695238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https://zhuanlan.zhihu.com/p/28502209</a:t>
            </a:r>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39</a:t>
            </a:fld>
            <a:endParaRPr lang="en-US"/>
          </a:p>
        </p:txBody>
      </p:sp>
    </p:spTree>
    <p:extLst>
      <p:ext uri="{BB962C8B-B14F-4D97-AF65-F5344CB8AC3E}">
        <p14:creationId xmlns:p14="http://schemas.microsoft.com/office/powerpoint/2010/main" val="4042069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送给全连接层的时候需要把输入的</a:t>
            </a:r>
            <a:r>
              <a:rPr lang="en-US" altLang="zh-CN" dirty="0" smtClean="0"/>
              <a:t>feature map</a:t>
            </a:r>
            <a:r>
              <a:rPr lang="zh-CN" altLang="en-US" dirty="0" smtClean="0"/>
              <a:t>拉平（</a:t>
            </a:r>
            <a:r>
              <a:rPr lang="en-US" altLang="zh-CN" dirty="0" smtClean="0"/>
              <a:t>flatten</a:t>
            </a:r>
            <a:r>
              <a:rPr lang="zh-CN" altLang="en-US" dirty="0" smtClean="0"/>
              <a:t>），也就是要变为一个向量。而</a:t>
            </a:r>
            <a:r>
              <a:rPr lang="en-US" altLang="zh-CN" dirty="0" smtClean="0"/>
              <a:t>CNN</a:t>
            </a:r>
            <a:r>
              <a:rPr lang="zh-CN" altLang="en-US" dirty="0" smtClean="0"/>
              <a:t>的其他层的处理都是对张量。</a:t>
            </a:r>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42</a:t>
            </a:fld>
            <a:endParaRPr lang="en-US"/>
          </a:p>
        </p:txBody>
      </p:sp>
    </p:spTree>
    <p:extLst>
      <p:ext uri="{BB962C8B-B14F-4D97-AF65-F5344CB8AC3E}">
        <p14:creationId xmlns:p14="http://schemas.microsoft.com/office/powerpoint/2010/main" val="2184035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CNN</a:t>
            </a:r>
            <a:r>
              <a:rPr lang="zh-CN" altLang="en-US" dirty="0" smtClean="0"/>
              <a:t>中的卷积与严格数学上的卷积不同。</a:t>
            </a:r>
            <a:endParaRPr lang="en-US" altLang="zh-CN" dirty="0" smtClean="0"/>
          </a:p>
          <a:p>
            <a:endParaRPr lang="en-US" dirty="0" smtClean="0"/>
          </a:p>
          <a:p>
            <a:r>
              <a:rPr lang="zh-CN" altLang="en-US" dirty="0" smtClean="0"/>
              <a:t>卷积核</a:t>
            </a:r>
            <a:r>
              <a:rPr lang="en-US" altLang="zh-CN" dirty="0" smtClean="0"/>
              <a:t>/filter</a:t>
            </a:r>
            <a:r>
              <a:rPr lang="zh-CN" altLang="en-US" dirty="0" smtClean="0"/>
              <a:t>的作用主要是提取某些具体特征的</a:t>
            </a:r>
            <a:r>
              <a:rPr lang="en-US" altLang="zh-CN" dirty="0" smtClean="0"/>
              <a:t>(</a:t>
            </a:r>
            <a:r>
              <a:rPr lang="zh-CN" altLang="en-US" dirty="0" smtClean="0"/>
              <a:t>它可以突出图像的某些特征，屏蔽掉某些细节</a:t>
            </a:r>
            <a:r>
              <a:rPr lang="en-US" altLang="zh-CN" dirty="0" smtClean="0"/>
              <a:t>)</a:t>
            </a:r>
            <a:r>
              <a:rPr lang="zh-CN" altLang="en-US" dirty="0" smtClean="0"/>
              <a:t>，因为有平移计算操作，所以对于图片本身有平移的话，这里也可以识别出特征（所谓的平移不变性）</a:t>
            </a:r>
            <a:endParaRPr lang="en-US" altLang="zh-CN" dirty="0" smtClean="0"/>
          </a:p>
          <a:p>
            <a:endParaRPr lang="en-US" altLang="zh-CN" dirty="0" smtClean="0"/>
          </a:p>
          <a:p>
            <a:r>
              <a:rPr lang="zh-CN" altLang="en-US" dirty="0" smtClean="0"/>
              <a:t>激活函数是用来加入非线性因素的，因为线性模型的表达能力不够。激活函数作用在卷积核的输出</a:t>
            </a:r>
            <a:r>
              <a:rPr lang="en-US" altLang="zh-CN" dirty="0" smtClean="0"/>
              <a:t>feature map</a:t>
            </a:r>
            <a:r>
              <a:rPr lang="zh-CN" altLang="en-US" dirty="0" smtClean="0"/>
              <a:t>上；如果网络的最后有多个全连接层，那么除了最后一个全连接层，那么激活函数也可以作用于前面几个全连接层比如</a:t>
            </a:r>
            <a:r>
              <a:rPr lang="en-US" altLang="zh-CN" dirty="0" err="1" smtClean="0"/>
              <a:t>AlexNet</a:t>
            </a:r>
            <a:r>
              <a:rPr lang="zh-CN" altLang="en-US" dirty="0" smtClean="0"/>
              <a:t>。</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43</a:t>
            </a:fld>
            <a:endParaRPr lang="en-US"/>
          </a:p>
        </p:txBody>
      </p:sp>
    </p:spTree>
    <p:extLst>
      <p:ext uri="{BB962C8B-B14F-4D97-AF65-F5344CB8AC3E}">
        <p14:creationId xmlns:p14="http://schemas.microsoft.com/office/powerpoint/2010/main" val="391221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44</a:t>
            </a:fld>
            <a:endParaRPr lang="en-US"/>
          </a:p>
        </p:txBody>
      </p:sp>
    </p:spTree>
    <p:extLst>
      <p:ext uri="{BB962C8B-B14F-4D97-AF65-F5344CB8AC3E}">
        <p14:creationId xmlns:p14="http://schemas.microsoft.com/office/powerpoint/2010/main" val="1305629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altLang="zh-CN" dirty="0" smtClean="0"/>
          </a:p>
          <a:p>
            <a:endParaRPr lang="en-US" dirty="0" smtClean="0"/>
          </a:p>
        </p:txBody>
      </p:sp>
      <p:sp>
        <p:nvSpPr>
          <p:cNvPr id="4" name="Slide Number Placeholder 3"/>
          <p:cNvSpPr>
            <a:spLocks noGrp="1"/>
          </p:cNvSpPr>
          <p:nvPr>
            <p:ph type="sldNum" sz="quarter" idx="10"/>
          </p:nvPr>
        </p:nvSpPr>
        <p:spPr/>
        <p:txBody>
          <a:bodyPr/>
          <a:lstStyle/>
          <a:p>
            <a:fld id="{BA8AB1B7-D43A-4B7A-9B6D-F2AA46B468E9}" type="slidenum">
              <a:rPr lang="en-US" smtClean="0"/>
              <a:t>46</a:t>
            </a:fld>
            <a:endParaRPr lang="en-US"/>
          </a:p>
        </p:txBody>
      </p:sp>
    </p:spTree>
    <p:extLst>
      <p:ext uri="{BB962C8B-B14F-4D97-AF65-F5344CB8AC3E}">
        <p14:creationId xmlns:p14="http://schemas.microsoft.com/office/powerpoint/2010/main" val="3312652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上面关于</a:t>
            </a:r>
            <a:r>
              <a:rPr lang="en-US" altLang="zh-CN" dirty="0" smtClean="0"/>
              <a:t>padding</a:t>
            </a:r>
            <a:r>
              <a:rPr lang="zh-CN" altLang="en-US" dirty="0" smtClean="0"/>
              <a:t>的描述：（</a:t>
            </a:r>
            <a:r>
              <a:rPr lang="en-US" altLang="zh-CN" dirty="0" smtClean="0"/>
              <a:t>https://blog.csdn.net/lujiandong1/article/details/53728053</a:t>
            </a:r>
            <a:r>
              <a:rPr lang="zh-CN" altLang="en-US" dirty="0" smtClean="0"/>
              <a:t>）</a:t>
            </a:r>
            <a:endParaRPr lang="en-US" dirty="0" smtClean="0"/>
          </a:p>
          <a:p>
            <a:r>
              <a:rPr lang="en-US" altLang="zh-CN" dirty="0" smtClean="0"/>
              <a:t>1</a:t>
            </a:r>
            <a:r>
              <a:rPr lang="zh-CN" altLang="en-US" dirty="0" smtClean="0"/>
              <a:t>、摘录自</a:t>
            </a:r>
            <a:r>
              <a:rPr lang="en-US" altLang="zh-CN" dirty="0" smtClean="0"/>
              <a:t>http://stackoverflow.com/questions/37674306/what-is-the-difference-between-same-and-valid-padding-in-tf-nn-max-pool-of-t</a:t>
            </a:r>
          </a:p>
          <a:p>
            <a:r>
              <a:rPr lang="en-US" altLang="zh-CN" dirty="0" smtClean="0"/>
              <a:t>2</a:t>
            </a:r>
            <a:r>
              <a:rPr lang="zh-CN" altLang="en-US" dirty="0" smtClean="0"/>
              <a:t>、不同的</a:t>
            </a:r>
            <a:r>
              <a:rPr lang="en-US" altLang="zh-CN" dirty="0" smtClean="0"/>
              <a:t>padding</a:t>
            </a:r>
            <a:r>
              <a:rPr lang="zh-CN" altLang="en-US" dirty="0" smtClean="0"/>
              <a:t>方式</a:t>
            </a:r>
            <a:r>
              <a:rPr lang="en-US" altLang="zh-CN" dirty="0" smtClean="0"/>
              <a:t>,VALID</a:t>
            </a:r>
            <a:r>
              <a:rPr lang="zh-CN" altLang="en-US" dirty="0" smtClean="0"/>
              <a:t>是采用丢弃的方式</a:t>
            </a:r>
            <a:r>
              <a:rPr lang="en-US" altLang="zh-CN" dirty="0" smtClean="0"/>
              <a:t>,</a:t>
            </a:r>
            <a:r>
              <a:rPr lang="zh-CN" altLang="en-US" dirty="0" smtClean="0"/>
              <a:t>比如上述的</a:t>
            </a:r>
            <a:r>
              <a:rPr lang="en-US" altLang="zh-CN" dirty="0" err="1" smtClean="0"/>
              <a:t>input_width</a:t>
            </a:r>
            <a:r>
              <a:rPr lang="en-US" altLang="zh-CN" dirty="0" smtClean="0"/>
              <a:t>=13,</a:t>
            </a:r>
            <a:r>
              <a:rPr lang="zh-CN" altLang="en-US" dirty="0" smtClean="0"/>
              <a:t>只允许滑动</a:t>
            </a:r>
            <a:r>
              <a:rPr lang="en-US" altLang="zh-CN" dirty="0" smtClean="0"/>
              <a:t>2</a:t>
            </a:r>
            <a:r>
              <a:rPr lang="zh-CN" altLang="en-US" dirty="0" smtClean="0"/>
              <a:t>次</a:t>
            </a:r>
            <a:r>
              <a:rPr lang="en-US" altLang="zh-CN" dirty="0" smtClean="0"/>
              <a:t>,</a:t>
            </a:r>
            <a:r>
              <a:rPr lang="zh-CN" altLang="en-US" dirty="0" smtClean="0"/>
              <a:t>多余的元素全部丢掉</a:t>
            </a:r>
          </a:p>
          <a:p>
            <a:r>
              <a:rPr lang="en-US" altLang="zh-CN" dirty="0" smtClean="0"/>
              <a:t>3</a:t>
            </a:r>
            <a:r>
              <a:rPr lang="zh-CN" altLang="en-US" dirty="0" smtClean="0"/>
              <a:t>、</a:t>
            </a:r>
            <a:r>
              <a:rPr lang="en-US" altLang="zh-CN" dirty="0" smtClean="0"/>
              <a:t>SAME</a:t>
            </a:r>
            <a:r>
              <a:rPr lang="zh-CN" altLang="en-US" dirty="0" smtClean="0"/>
              <a:t>的方式</a:t>
            </a:r>
            <a:r>
              <a:rPr lang="en-US" altLang="zh-CN" dirty="0" smtClean="0"/>
              <a:t>,</a:t>
            </a:r>
            <a:r>
              <a:rPr lang="zh-CN" altLang="en-US" dirty="0" smtClean="0"/>
              <a:t>采用的是补全的方式</a:t>
            </a:r>
            <a:r>
              <a:rPr lang="en-US" altLang="zh-CN" dirty="0" smtClean="0"/>
              <a:t>,</a:t>
            </a:r>
            <a:r>
              <a:rPr lang="zh-CN" altLang="en-US" dirty="0" smtClean="0"/>
              <a:t>对于上述的情况</a:t>
            </a:r>
            <a:r>
              <a:rPr lang="en-US" altLang="zh-CN" dirty="0" smtClean="0"/>
              <a:t>,</a:t>
            </a:r>
            <a:r>
              <a:rPr lang="zh-CN" altLang="en-US" dirty="0" smtClean="0"/>
              <a:t>允许滑动</a:t>
            </a:r>
            <a:r>
              <a:rPr lang="en-US" altLang="zh-CN" dirty="0" smtClean="0"/>
              <a:t>3</a:t>
            </a:r>
            <a:r>
              <a:rPr lang="zh-CN" altLang="en-US" dirty="0" smtClean="0"/>
              <a:t>次</a:t>
            </a:r>
            <a:r>
              <a:rPr lang="en-US" altLang="zh-CN" dirty="0" smtClean="0"/>
              <a:t>,</a:t>
            </a:r>
            <a:r>
              <a:rPr lang="zh-CN" altLang="en-US" dirty="0" smtClean="0"/>
              <a:t>但是需要补</a:t>
            </a:r>
            <a:r>
              <a:rPr lang="en-US" altLang="zh-CN" dirty="0" smtClean="0"/>
              <a:t>3</a:t>
            </a:r>
            <a:r>
              <a:rPr lang="zh-CN" altLang="en-US" dirty="0" smtClean="0"/>
              <a:t>个元素</a:t>
            </a:r>
            <a:r>
              <a:rPr lang="en-US" altLang="zh-CN" dirty="0" smtClean="0"/>
              <a:t>,</a:t>
            </a:r>
            <a:r>
              <a:rPr lang="zh-CN" altLang="en-US" dirty="0" smtClean="0"/>
              <a:t>左奇右偶</a:t>
            </a:r>
            <a:r>
              <a:rPr lang="en-US" altLang="zh-CN" dirty="0" smtClean="0"/>
              <a:t>,</a:t>
            </a:r>
            <a:r>
              <a:rPr lang="zh-CN" altLang="en-US" dirty="0" smtClean="0"/>
              <a:t>在左边补一个</a:t>
            </a:r>
            <a:r>
              <a:rPr lang="en-US" altLang="zh-CN" dirty="0" smtClean="0"/>
              <a:t>0,</a:t>
            </a:r>
            <a:r>
              <a:rPr lang="zh-CN" altLang="en-US" dirty="0" smtClean="0"/>
              <a:t>右边补</a:t>
            </a:r>
            <a:r>
              <a:rPr lang="en-US" altLang="zh-CN" dirty="0" smtClean="0"/>
              <a:t>2</a:t>
            </a:r>
            <a:r>
              <a:rPr lang="zh-CN" altLang="en-US" dirty="0" smtClean="0"/>
              <a:t>个</a:t>
            </a:r>
            <a:r>
              <a:rPr lang="en-US" altLang="zh-CN" dirty="0" smtClean="0"/>
              <a:t>0</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49</a:t>
            </a:fld>
            <a:endParaRPr lang="en-US"/>
          </a:p>
        </p:txBody>
      </p:sp>
    </p:spTree>
    <p:extLst>
      <p:ext uri="{BB962C8B-B14F-4D97-AF65-F5344CB8AC3E}">
        <p14:creationId xmlns:p14="http://schemas.microsoft.com/office/powerpoint/2010/main" val="286965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Pool</a:t>
            </a:r>
            <a:r>
              <a:rPr lang="zh-CN" altLang="en-US" dirty="0" smtClean="0"/>
              <a:t>层的作用主要是降维（</a:t>
            </a:r>
            <a:r>
              <a:rPr lang="en-US" altLang="zh-CN" dirty="0" smtClean="0"/>
              <a:t>side effect</a:t>
            </a:r>
            <a:r>
              <a:rPr lang="zh-CN" altLang="en-US" dirty="0" smtClean="0"/>
              <a:t>就是减少了模型参数，一定程度可以减少过拟合），</a:t>
            </a:r>
            <a:r>
              <a:rPr lang="en-US" altLang="zh-CN" dirty="0" smtClean="0"/>
              <a:t>max pooling</a:t>
            </a:r>
            <a:r>
              <a:rPr lang="zh-CN" altLang="en-US" dirty="0" smtClean="0"/>
              <a:t>能保持最重要的特征，</a:t>
            </a:r>
            <a:r>
              <a:rPr lang="en-US" altLang="zh-CN" dirty="0" smtClean="0"/>
              <a:t>average pooling</a:t>
            </a:r>
            <a:r>
              <a:rPr lang="zh-CN" altLang="en-US" dirty="0" smtClean="0"/>
              <a:t>则使</a:t>
            </a:r>
            <a:r>
              <a:rPr lang="en-US" altLang="zh-CN" dirty="0" smtClean="0"/>
              <a:t>feature map</a:t>
            </a:r>
            <a:r>
              <a:rPr lang="zh-CN" altLang="en-US" dirty="0" smtClean="0"/>
              <a:t>平滑。</a:t>
            </a:r>
            <a:r>
              <a:rPr lang="en-US" altLang="zh-CN" dirty="0" smtClean="0"/>
              <a:t>Pooling</a:t>
            </a:r>
            <a:r>
              <a:rPr lang="zh-CN" altLang="en-US" dirty="0" smtClean="0"/>
              <a:t>的方法很多，在工业界</a:t>
            </a:r>
            <a:r>
              <a:rPr lang="en-US" altLang="zh-CN" dirty="0" smtClean="0"/>
              <a:t>max pooling</a:t>
            </a:r>
            <a:r>
              <a:rPr lang="zh-CN" altLang="en-US" dirty="0" smtClean="0"/>
              <a:t>在大部分场景效果都不错。</a:t>
            </a:r>
            <a:endParaRPr lang="en-US" altLang="zh-CN" dirty="0" smtClean="0"/>
          </a:p>
          <a:p>
            <a:endParaRPr lang="en-US" dirty="0" smtClean="0"/>
          </a:p>
          <a:p>
            <a:r>
              <a:rPr lang="zh-CN" altLang="en-US" dirty="0" smtClean="0"/>
              <a:t>关于</a:t>
            </a:r>
            <a:r>
              <a:rPr lang="en-US" altLang="zh-CN" dirty="0" smtClean="0"/>
              <a:t>pooling</a:t>
            </a:r>
            <a:r>
              <a:rPr lang="zh-CN" altLang="en-US" dirty="0" smtClean="0"/>
              <a:t>的作用请参考：</a:t>
            </a:r>
            <a:r>
              <a:rPr lang="en-US" altLang="zh-CN" dirty="0" smtClean="0"/>
              <a:t>https://www.zhihu.com/question/41948919</a:t>
            </a:r>
          </a:p>
          <a:p>
            <a:r>
              <a:rPr lang="en-US" dirty="0" smtClean="0"/>
              <a:t>https://zhuanlan.zhihu.com/p/42559190</a:t>
            </a:r>
          </a:p>
          <a:p>
            <a:endParaRPr lang="en-US" dirty="0" smtClean="0"/>
          </a:p>
          <a:p>
            <a:r>
              <a:rPr lang="en-US" sz="1200" kern="1200" dirty="0" smtClean="0">
                <a:solidFill>
                  <a:schemeClr val="tx1"/>
                </a:solidFill>
                <a:effectLst/>
                <a:latin typeface="+mn-lt"/>
                <a:ea typeface="+mn-ea"/>
                <a:cs typeface="+mn-cs"/>
              </a:rPr>
              <a:t>CNN</a:t>
            </a:r>
            <a:r>
              <a:rPr lang="zh-CN" altLang="en-US" sz="1200" kern="1200" dirty="0" smtClean="0">
                <a:solidFill>
                  <a:schemeClr val="tx1"/>
                </a:solidFill>
                <a:effectLst/>
                <a:latin typeface="+mn-lt"/>
                <a:ea typeface="+mn-ea"/>
                <a:cs typeface="+mn-cs"/>
              </a:rPr>
              <a:t>中</a:t>
            </a:r>
            <a:r>
              <a:rPr lang="en-US" sz="1200" kern="1200" dirty="0" smtClean="0">
                <a:solidFill>
                  <a:schemeClr val="tx1"/>
                </a:solidFill>
                <a:effectLst/>
                <a:latin typeface="+mn-lt"/>
                <a:ea typeface="+mn-ea"/>
                <a:cs typeface="+mn-cs"/>
              </a:rPr>
              <a:t>feature map</a:t>
            </a:r>
            <a:r>
              <a:rPr lang="zh-CN" altLang="en-US" sz="1200" kern="1200" dirty="0" smtClean="0">
                <a:solidFill>
                  <a:schemeClr val="tx1"/>
                </a:solidFill>
                <a:effectLst/>
                <a:latin typeface="+mn-lt"/>
                <a:ea typeface="+mn-ea"/>
                <a:cs typeface="+mn-cs"/>
              </a:rPr>
              <a:t>、卷积核、卷积核个数、</a:t>
            </a:r>
            <a:r>
              <a:rPr lang="en-US" sz="1200" kern="1200" dirty="0" smtClean="0">
                <a:solidFill>
                  <a:schemeClr val="tx1"/>
                </a:solidFill>
                <a:effectLst/>
                <a:latin typeface="+mn-lt"/>
                <a:ea typeface="+mn-ea"/>
                <a:cs typeface="+mn-cs"/>
              </a:rPr>
              <a:t>filter</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channel</a:t>
            </a:r>
            <a:r>
              <a:rPr lang="zh-CN" altLang="en-US" sz="1200" kern="1200" dirty="0" smtClean="0">
                <a:solidFill>
                  <a:schemeClr val="tx1"/>
                </a:solidFill>
                <a:effectLst/>
                <a:latin typeface="+mn-lt"/>
                <a:ea typeface="+mn-ea"/>
                <a:cs typeface="+mn-cs"/>
              </a:rPr>
              <a:t>的概念解释，以及</a:t>
            </a:r>
            <a:r>
              <a:rPr lang="en-US" sz="1200" kern="1200" dirty="0" smtClean="0">
                <a:solidFill>
                  <a:schemeClr val="tx1"/>
                </a:solidFill>
                <a:effectLst/>
                <a:latin typeface="+mn-lt"/>
                <a:ea typeface="+mn-ea"/>
                <a:cs typeface="+mn-cs"/>
              </a:rPr>
              <a:t>CNN </a:t>
            </a:r>
            <a:r>
              <a:rPr lang="zh-CN" altLang="en-US" sz="1200" kern="1200" dirty="0" smtClean="0">
                <a:solidFill>
                  <a:schemeClr val="tx1"/>
                </a:solidFill>
                <a:effectLst/>
                <a:latin typeface="+mn-lt"/>
                <a:ea typeface="+mn-ea"/>
                <a:cs typeface="+mn-cs"/>
              </a:rPr>
              <a:t>学习过程中卷积核更新的理解</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https://blog.csdn.net/xys430381_1/article/details/82529397</a:t>
            </a:r>
            <a:endParaRPr lang="en-US" dirty="0" smtClean="0"/>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50</a:t>
            </a:fld>
            <a:endParaRPr lang="en-US"/>
          </a:p>
        </p:txBody>
      </p:sp>
    </p:spTree>
    <p:extLst>
      <p:ext uri="{BB962C8B-B14F-4D97-AF65-F5344CB8AC3E}">
        <p14:creationId xmlns:p14="http://schemas.microsoft.com/office/powerpoint/2010/main" val="1356023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关于常规卷积，转置卷积以及空洞卷积的输出的</a:t>
            </a:r>
            <a:r>
              <a:rPr lang="en-US" sz="1200" kern="1200" dirty="0" smtClean="0">
                <a:solidFill>
                  <a:schemeClr val="tx1"/>
                </a:solidFill>
                <a:effectLst/>
                <a:latin typeface="+mn-lt"/>
                <a:ea typeface="+mn-ea"/>
                <a:cs typeface="+mn-cs"/>
              </a:rPr>
              <a:t>feature map</a:t>
            </a:r>
            <a:r>
              <a:rPr lang="zh-CN" altLang="en-US" sz="1200" kern="1200" dirty="0" smtClean="0">
                <a:solidFill>
                  <a:schemeClr val="tx1"/>
                </a:solidFill>
                <a:effectLst/>
                <a:latin typeface="+mn-lt"/>
                <a:ea typeface="+mn-ea"/>
                <a:cs typeface="+mn-cs"/>
              </a:rPr>
              <a:t>的</a:t>
            </a:r>
            <a:r>
              <a:rPr lang="en-US" sz="1200" kern="1200" dirty="0" smtClean="0">
                <a:solidFill>
                  <a:schemeClr val="tx1"/>
                </a:solidFill>
                <a:effectLst/>
                <a:latin typeface="+mn-lt"/>
                <a:ea typeface="+mn-ea"/>
                <a:cs typeface="+mn-cs"/>
              </a:rPr>
              <a:t>size</a:t>
            </a:r>
            <a:r>
              <a:rPr lang="zh-CN" altLang="en-US" sz="1200" kern="1200" dirty="0" smtClean="0">
                <a:solidFill>
                  <a:schemeClr val="tx1"/>
                </a:solidFill>
                <a:effectLst/>
                <a:latin typeface="+mn-lt"/>
                <a:ea typeface="+mn-ea"/>
                <a:cs typeface="+mn-cs"/>
              </a:rPr>
              <a:t>如何计算请参考论文（</a:t>
            </a:r>
            <a:r>
              <a:rPr lang="zh-CN" altLang="en-US" sz="1200" b="1" kern="1200" dirty="0" smtClean="0">
                <a:solidFill>
                  <a:schemeClr val="tx1"/>
                </a:solidFill>
                <a:effectLst/>
                <a:latin typeface="+mn-lt"/>
                <a:ea typeface="+mn-ea"/>
                <a:cs typeface="+mn-cs"/>
              </a:rPr>
              <a:t>强烈推荐</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https://arxiv.org/pdf/1603.07285.pdf</a:t>
            </a:r>
          </a:p>
          <a:p>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51</a:t>
            </a:fld>
            <a:endParaRPr lang="en-US"/>
          </a:p>
        </p:txBody>
      </p:sp>
    </p:spTree>
    <p:extLst>
      <p:ext uri="{BB962C8B-B14F-4D97-AF65-F5344CB8AC3E}">
        <p14:creationId xmlns:p14="http://schemas.microsoft.com/office/powerpoint/2010/main" val="4267621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6</a:t>
            </a:fld>
            <a:endParaRPr lang="en-US"/>
          </a:p>
        </p:txBody>
      </p:sp>
    </p:spTree>
    <p:extLst>
      <p:ext uri="{BB962C8B-B14F-4D97-AF65-F5344CB8AC3E}">
        <p14:creationId xmlns:p14="http://schemas.microsoft.com/office/powerpoint/2010/main" val="1440139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err="1" smtClean="0"/>
              <a:t>tensorflow</a:t>
            </a:r>
            <a:r>
              <a:rPr lang="zh-CN" altLang="en-US" dirty="0" smtClean="0"/>
              <a:t>中</a:t>
            </a:r>
            <a:r>
              <a:rPr lang="en-US" altLang="zh-CN" dirty="0" smtClean="0"/>
              <a:t>conv2d</a:t>
            </a:r>
            <a:r>
              <a:rPr lang="zh-CN" altLang="en-US" dirty="0" smtClean="0"/>
              <a:t>函数参数的理解请参考：</a:t>
            </a:r>
            <a:r>
              <a:rPr lang="en-US" dirty="0" smtClean="0"/>
              <a:t>https://blog.csdn.net/callinglove/article/details/80791212</a:t>
            </a:r>
          </a:p>
          <a:p>
            <a:r>
              <a:rPr lang="zh-CN" altLang="en-US" dirty="0" smtClean="0"/>
              <a:t>输出结果是</a:t>
            </a:r>
            <a:r>
              <a:rPr lang="en-US" dirty="0" smtClean="0"/>
              <a:t>shape</a:t>
            </a:r>
            <a:r>
              <a:rPr lang="zh-CN" altLang="en-US" dirty="0" smtClean="0"/>
              <a:t>为</a:t>
            </a:r>
            <a:r>
              <a:rPr lang="en-US" altLang="zh-CN" dirty="0" smtClean="0"/>
              <a:t>[</a:t>
            </a:r>
            <a:r>
              <a:rPr lang="en-US" dirty="0" smtClean="0"/>
              <a:t>batch, </a:t>
            </a:r>
            <a:r>
              <a:rPr lang="en-US" dirty="0" err="1" smtClean="0"/>
              <a:t>out_height</a:t>
            </a:r>
            <a:r>
              <a:rPr lang="en-US" dirty="0" smtClean="0"/>
              <a:t>, </a:t>
            </a:r>
            <a:r>
              <a:rPr lang="en-US" dirty="0" err="1" smtClean="0"/>
              <a:t>out_width</a:t>
            </a:r>
            <a:r>
              <a:rPr lang="en-US" dirty="0" smtClean="0"/>
              <a:t>, </a:t>
            </a:r>
            <a:r>
              <a:rPr lang="en-US" dirty="0" err="1" smtClean="0"/>
              <a:t>out_channels</a:t>
            </a:r>
            <a:r>
              <a:rPr lang="en-US" dirty="0" smtClean="0"/>
              <a:t>]，batch</a:t>
            </a:r>
            <a:r>
              <a:rPr lang="zh-CN" altLang="en-US" dirty="0" smtClean="0"/>
              <a:t>取决于</a:t>
            </a:r>
            <a:r>
              <a:rPr lang="en-US" dirty="0" err="1" smtClean="0"/>
              <a:t>input，out_channels</a:t>
            </a:r>
            <a:r>
              <a:rPr lang="zh-CN" altLang="en-US" dirty="0" smtClean="0"/>
              <a:t>取决于</a:t>
            </a:r>
            <a:r>
              <a:rPr lang="en-US" dirty="0" smtClean="0"/>
              <a:t>filter，</a:t>
            </a:r>
            <a:r>
              <a:rPr lang="zh-CN" altLang="en-US" dirty="0" smtClean="0"/>
              <a:t>而</a:t>
            </a:r>
            <a:r>
              <a:rPr lang="en-US" dirty="0" err="1" smtClean="0"/>
              <a:t>out_height</a:t>
            </a:r>
            <a:r>
              <a:rPr lang="zh-CN" altLang="en-US" dirty="0" smtClean="0"/>
              <a:t>与</a:t>
            </a:r>
            <a:r>
              <a:rPr lang="en-US" dirty="0" err="1" smtClean="0"/>
              <a:t>out_width</a:t>
            </a:r>
            <a:r>
              <a:rPr lang="zh-CN" altLang="en-US" dirty="0" smtClean="0"/>
              <a:t>取决于所有参数。</a:t>
            </a:r>
            <a:endParaRPr lang="en-US" dirty="0" smtClean="0"/>
          </a:p>
          <a:p>
            <a:endParaRPr lang="en-US" altLang="zh-CN" dirty="0" smtClean="0"/>
          </a:p>
          <a:p>
            <a:r>
              <a:rPr lang="zh-CN" altLang="en-US" dirty="0" smtClean="0"/>
              <a:t>关于一般的</a:t>
            </a:r>
            <a:r>
              <a:rPr lang="en-US" altLang="zh-CN" dirty="0" smtClean="0"/>
              <a:t>feature map</a:t>
            </a:r>
            <a:r>
              <a:rPr lang="zh-CN" altLang="en-US" dirty="0" smtClean="0"/>
              <a:t>的维度的计算可以参考：</a:t>
            </a:r>
            <a:r>
              <a:rPr lang="en-US" altLang="zh-CN" dirty="0" smtClean="0"/>
              <a:t>https://arxiv.org/pdf/1603.07285.pdf</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52</a:t>
            </a:fld>
            <a:endParaRPr lang="en-US"/>
          </a:p>
        </p:txBody>
      </p:sp>
    </p:spTree>
    <p:extLst>
      <p:ext uri="{BB962C8B-B14F-4D97-AF65-F5344CB8AC3E}">
        <p14:creationId xmlns:p14="http://schemas.microsoft.com/office/powerpoint/2010/main" val="2586548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smtClean="0"/>
              <a:t>CNN</a:t>
            </a:r>
            <a:r>
              <a:rPr lang="zh-CN" altLang="en-US" dirty="0" smtClean="0"/>
              <a:t>中全连接层的作用可以参考知乎中精彩的讨论：</a:t>
            </a:r>
            <a:r>
              <a:rPr lang="en-US" altLang="zh-CN" dirty="0" smtClean="0"/>
              <a:t>https://www.zhihu.com/question/41037974</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53</a:t>
            </a:fld>
            <a:endParaRPr lang="en-US"/>
          </a:p>
        </p:txBody>
      </p:sp>
    </p:spTree>
    <p:extLst>
      <p:ext uri="{BB962C8B-B14F-4D97-AF65-F5344CB8AC3E}">
        <p14:creationId xmlns:p14="http://schemas.microsoft.com/office/powerpoint/2010/main" val="3391126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56</a:t>
            </a:fld>
            <a:endParaRPr lang="en-US"/>
          </a:p>
        </p:txBody>
      </p:sp>
    </p:spTree>
    <p:extLst>
      <p:ext uri="{BB962C8B-B14F-4D97-AF65-F5344CB8AC3E}">
        <p14:creationId xmlns:p14="http://schemas.microsoft.com/office/powerpoint/2010/main" val="33441043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基本卷积的变体请参考：</a:t>
            </a:r>
            <a:r>
              <a:rPr lang="en-US" altLang="zh-CN" dirty="0" smtClean="0"/>
              <a:t>http://huaxiaozhuan.com/%E6%B7%B1%E5%BA%A6%E5%AD%A6%E4%B9%A0/chapters/5_CNN.html</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57</a:t>
            </a:fld>
            <a:endParaRPr lang="en-US"/>
          </a:p>
        </p:txBody>
      </p:sp>
    </p:spTree>
    <p:extLst>
      <p:ext uri="{BB962C8B-B14F-4D97-AF65-F5344CB8AC3E}">
        <p14:creationId xmlns:p14="http://schemas.microsoft.com/office/powerpoint/2010/main" val="2326347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63</a:t>
            </a:fld>
            <a:endParaRPr lang="en-US"/>
          </a:p>
        </p:txBody>
      </p:sp>
    </p:spTree>
    <p:extLst>
      <p:ext uri="{BB962C8B-B14F-4D97-AF65-F5344CB8AC3E}">
        <p14:creationId xmlns:p14="http://schemas.microsoft.com/office/powerpoint/2010/main" val="2804284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具体可以参考：</a:t>
            </a:r>
            <a:r>
              <a:rPr lang="en-US" u="sng" dirty="0" smtClean="0">
                <a:hlinkClick r:id="rId3"/>
              </a:rPr>
              <a:t>https://buptldy.github.io/2016/10/29/2016-10-29-deconv/</a:t>
            </a:r>
            <a:endParaRPr lang="en-US" u="sng" dirty="0" smtClean="0"/>
          </a:p>
          <a:p>
            <a:pPr lvl="0"/>
            <a:r>
              <a:rPr lang="en-US" sz="1200" kern="1200" dirty="0" smtClean="0">
                <a:solidFill>
                  <a:schemeClr val="tx1"/>
                </a:solidFill>
                <a:effectLst/>
                <a:latin typeface="+mn-lt"/>
                <a:ea typeface="+mn-ea"/>
                <a:cs typeface="+mn-cs"/>
              </a:rPr>
              <a:t>T</a:t>
            </a:r>
            <a:r>
              <a:rPr lang="en-US" altLang="zh-CN" sz="1200" kern="1200" dirty="0" smtClean="0">
                <a:solidFill>
                  <a:schemeClr val="tx1"/>
                </a:solidFill>
                <a:effectLst/>
                <a:latin typeface="+mn-lt"/>
                <a:ea typeface="+mn-ea"/>
                <a:cs typeface="+mn-cs"/>
              </a:rPr>
              <a:t>F</a:t>
            </a:r>
            <a:r>
              <a:rPr lang="zh-CN" altLang="en-US" sz="1200" kern="1200" dirty="0" smtClean="0">
                <a:solidFill>
                  <a:schemeClr val="tx1"/>
                </a:solidFill>
                <a:effectLst/>
                <a:latin typeface="+mn-lt"/>
                <a:ea typeface="+mn-ea"/>
                <a:cs typeface="+mn-cs"/>
              </a:rPr>
              <a:t>中反卷积的解读：</a:t>
            </a:r>
            <a:r>
              <a:rPr lang="en-US" sz="1200" u="sng" kern="1200" dirty="0" smtClean="0">
                <a:solidFill>
                  <a:schemeClr val="tx1"/>
                </a:solidFill>
                <a:effectLst/>
                <a:latin typeface="+mn-lt"/>
                <a:ea typeface="+mn-ea"/>
                <a:cs typeface="+mn-cs"/>
                <a:hlinkClick r:id="rId4"/>
              </a:rPr>
              <a:t>https://zhuanlan.zhihu.com/p/31988761</a:t>
            </a:r>
            <a:r>
              <a:rPr lang="en-US" sz="1200" u="sng"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（原作者的关于</a:t>
            </a:r>
            <a:r>
              <a:rPr lang="en-US" sz="1200" kern="1200" dirty="0" smtClean="0">
                <a:solidFill>
                  <a:schemeClr val="tx1"/>
                </a:solidFill>
                <a:effectLst/>
                <a:latin typeface="+mn-lt"/>
                <a:ea typeface="+mn-ea"/>
                <a:cs typeface="+mn-cs"/>
              </a:rPr>
              <a:t>padding, </a:t>
            </a:r>
            <a:r>
              <a:rPr lang="en-US" sz="1200" kern="1200" dirty="0" err="1" smtClean="0">
                <a:solidFill>
                  <a:schemeClr val="tx1"/>
                </a:solidFill>
                <a:effectLst/>
                <a:latin typeface="+mn-lt"/>
                <a:ea typeface="+mn-ea"/>
                <a:cs typeface="+mn-cs"/>
              </a:rPr>
              <a:t>output_size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input_size</a:t>
            </a:r>
            <a:r>
              <a:rPr lang="en-US" sz="1200" kern="1200" dirty="0" smtClean="0">
                <a:solidFill>
                  <a:schemeClr val="tx1"/>
                </a:solidFill>
                <a:effectLst/>
                <a:latin typeface="+mn-lt"/>
                <a:ea typeface="+mn-ea"/>
                <a:cs typeface="+mn-cs"/>
              </a:rPr>
              <a:t>, stride</a:t>
            </a:r>
            <a:r>
              <a:rPr lang="zh-CN" altLang="en-US" sz="1200" kern="1200" dirty="0" smtClean="0">
                <a:solidFill>
                  <a:schemeClr val="tx1"/>
                </a:solidFill>
                <a:effectLst/>
                <a:latin typeface="+mn-lt"/>
                <a:ea typeface="+mn-ea"/>
                <a:cs typeface="+mn-cs"/>
              </a:rPr>
              <a:t>的四者关系的公式有问题，在文章最下面的评论中已经有人指出）</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64</a:t>
            </a:fld>
            <a:endParaRPr lang="en-US"/>
          </a:p>
        </p:txBody>
      </p:sp>
    </p:spTree>
    <p:extLst>
      <p:ext uri="{BB962C8B-B14F-4D97-AF65-F5344CB8AC3E}">
        <p14:creationId xmlns:p14="http://schemas.microsoft.com/office/powerpoint/2010/main" val="17706047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67</a:t>
            </a:fld>
            <a:endParaRPr lang="en-US"/>
          </a:p>
        </p:txBody>
      </p:sp>
    </p:spTree>
    <p:extLst>
      <p:ext uri="{BB962C8B-B14F-4D97-AF65-F5344CB8AC3E}">
        <p14:creationId xmlns:p14="http://schemas.microsoft.com/office/powerpoint/2010/main" val="27648205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空洞卷积公式参考：</a:t>
            </a:r>
            <a:r>
              <a:rPr lang="en-US" sz="1200" kern="1200" dirty="0" smtClean="0">
                <a:solidFill>
                  <a:schemeClr val="tx1"/>
                </a:solidFill>
                <a:effectLst/>
                <a:latin typeface="+mn-lt"/>
                <a:ea typeface="+mn-ea"/>
                <a:cs typeface="+mn-cs"/>
              </a:rPr>
              <a:t>https://arxiv.org/pdf/1603.07285.pdf</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68</a:t>
            </a:fld>
            <a:endParaRPr lang="en-US"/>
          </a:p>
        </p:txBody>
      </p:sp>
    </p:spTree>
    <p:extLst>
      <p:ext uri="{BB962C8B-B14F-4D97-AF65-F5344CB8AC3E}">
        <p14:creationId xmlns:p14="http://schemas.microsoft.com/office/powerpoint/2010/main" val="934999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smtClean="0"/>
              <a:t>ID </a:t>
            </a:r>
            <a:r>
              <a:rPr lang="en-US" altLang="zh-CN" dirty="0" err="1" smtClean="0"/>
              <a:t>conv</a:t>
            </a:r>
            <a:r>
              <a:rPr lang="zh-CN" altLang="en-US" dirty="0" smtClean="0"/>
              <a:t>请参考：</a:t>
            </a:r>
            <a:r>
              <a:rPr lang="en-US" sz="1200" u="sng" kern="1200" dirty="0" smtClean="0">
                <a:solidFill>
                  <a:schemeClr val="tx1"/>
                </a:solidFill>
                <a:effectLst/>
                <a:latin typeface="+mn-lt"/>
                <a:ea typeface="+mn-ea"/>
                <a:cs typeface="+mn-cs"/>
                <a:hlinkClick r:id="rId3"/>
              </a:rPr>
              <a:t>https://blog.goodaudience.com/introduction-to-1d-convolutional-neural-networks-in-keras-for-time-sequences-3a7ff801a2cf</a:t>
            </a:r>
            <a:endParaRPr lang="en-US" sz="1200" u="sng"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Tensorflow</a:t>
            </a:r>
            <a:r>
              <a:rPr lang="zh-CN" altLang="en-US" sz="1200" kern="1200" dirty="0" smtClean="0">
                <a:solidFill>
                  <a:schemeClr val="tx1"/>
                </a:solidFill>
                <a:effectLst/>
                <a:latin typeface="+mn-lt"/>
                <a:ea typeface="+mn-ea"/>
                <a:cs typeface="+mn-cs"/>
              </a:rPr>
              <a:t>的</a:t>
            </a:r>
            <a:r>
              <a:rPr lang="en-US" sz="1200" kern="1200" dirty="0" smtClean="0">
                <a:solidFill>
                  <a:schemeClr val="tx1"/>
                </a:solidFill>
                <a:effectLst/>
                <a:latin typeface="+mn-lt"/>
                <a:ea typeface="+mn-ea"/>
                <a:cs typeface="+mn-cs"/>
              </a:rPr>
              <a:t>1d </a:t>
            </a:r>
            <a:r>
              <a:rPr lang="en-US" sz="1200" kern="1200" dirty="0" err="1" smtClean="0">
                <a:solidFill>
                  <a:schemeClr val="tx1"/>
                </a:solidFill>
                <a:effectLst/>
                <a:latin typeface="+mn-lt"/>
                <a:ea typeface="+mn-ea"/>
                <a:cs typeface="+mn-cs"/>
              </a:rPr>
              <a:t>conv</a:t>
            </a:r>
            <a:r>
              <a:rPr lang="zh-CN" altLang="en-US" sz="1200" kern="1200" dirty="0" smtClean="0">
                <a:solidFill>
                  <a:schemeClr val="tx1"/>
                </a:solidFill>
                <a:effectLst/>
                <a:latin typeface="+mn-lt"/>
                <a:ea typeface="+mn-ea"/>
                <a:cs typeface="+mn-cs"/>
              </a:rPr>
              <a:t>的用法可以参考：</a:t>
            </a:r>
            <a:r>
              <a:rPr lang="en-US" sz="1200" u="sng" kern="1200" dirty="0" smtClean="0">
                <a:solidFill>
                  <a:schemeClr val="tx1"/>
                </a:solidFill>
                <a:effectLst/>
                <a:latin typeface="+mn-lt"/>
                <a:ea typeface="+mn-ea"/>
                <a:cs typeface="+mn-cs"/>
                <a:hlinkClick r:id="rId4"/>
              </a:rPr>
              <a:t>https://my.oschina.net/u/3851199/blog/2251988</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69</a:t>
            </a:fld>
            <a:endParaRPr lang="en-US"/>
          </a:p>
        </p:txBody>
      </p:sp>
    </p:spTree>
    <p:extLst>
      <p:ext uri="{BB962C8B-B14F-4D97-AF65-F5344CB8AC3E}">
        <p14:creationId xmlns:p14="http://schemas.microsoft.com/office/powerpoint/2010/main" val="32581806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具体推导过程可以参考：</a:t>
            </a:r>
            <a:r>
              <a:rPr lang="en-US" altLang="zh-CN" dirty="0" smtClean="0"/>
              <a:t>https://www.cnblogs.com/pinard/p/6494810.html#!comments</a:t>
            </a:r>
          </a:p>
          <a:p>
            <a:r>
              <a:rPr lang="en-US" altLang="zh-CN" dirty="0" smtClean="0"/>
              <a:t>https://www.zybuluo.com/hanbingtao/note/485480(</a:t>
            </a:r>
            <a:r>
              <a:rPr lang="zh-CN" altLang="en-US" b="1" dirty="0" smtClean="0"/>
              <a:t>推荐</a:t>
            </a:r>
            <a:r>
              <a:rPr lang="en-US" altLang="zh-CN" dirty="0" smtClean="0"/>
              <a:t>)</a:t>
            </a:r>
          </a:p>
          <a:p>
            <a:r>
              <a:rPr lang="en-US" dirty="0" smtClean="0"/>
              <a:t>https://grzegorzgwardys.wordpress.com/2016/04/22/8/</a:t>
            </a:r>
          </a:p>
          <a:p>
            <a:r>
              <a:rPr lang="en-US" altLang="zh-CN" dirty="0" smtClean="0"/>
              <a:t>CNN</a:t>
            </a:r>
            <a:r>
              <a:rPr lang="zh-CN" altLang="en-US" dirty="0" smtClean="0"/>
              <a:t>的误差的反响传播如果从高层的误差带给底层的误差的影响来理解公式稍微好点，可以参考上面第二个</a:t>
            </a:r>
            <a:r>
              <a:rPr lang="en-US" altLang="zh-CN" dirty="0" smtClean="0"/>
              <a:t>link</a:t>
            </a:r>
            <a:r>
              <a:rPr lang="zh-CN" altLang="en-US" dirty="0" smtClean="0"/>
              <a:t>中的图示。</a:t>
            </a:r>
            <a:endParaRPr lang="en-US" altLang="zh-CN" dirty="0" smtClean="0"/>
          </a:p>
          <a:p>
            <a:endParaRPr lang="en-US" dirty="0" smtClean="0"/>
          </a:p>
          <a:p>
            <a:r>
              <a:rPr lang="en-US" dirty="0" smtClean="0"/>
              <a:t>http://jermmy.xyz/2017/12/16/2017-12-16-cnn-back-propagation/</a:t>
            </a:r>
            <a:r>
              <a:rPr lang="zh-CN" altLang="en-US" dirty="0" smtClean="0"/>
              <a:t>这个</a:t>
            </a:r>
            <a:r>
              <a:rPr lang="en-US" altLang="zh-CN" dirty="0" smtClean="0"/>
              <a:t>link</a:t>
            </a:r>
            <a:r>
              <a:rPr lang="zh-CN" altLang="en-US" dirty="0" smtClean="0"/>
              <a:t>中讲的也比较清楚。</a:t>
            </a:r>
            <a:endParaRPr lang="en-US" altLang="zh-CN" dirty="0" smtClean="0"/>
          </a:p>
          <a:p>
            <a:endParaRPr lang="en-US" dirty="0" smtClean="0"/>
          </a:p>
          <a:p>
            <a:r>
              <a:rPr lang="zh-CN" altLang="en-US" dirty="0" smtClean="0"/>
              <a:t>关于</a:t>
            </a:r>
            <a:r>
              <a:rPr lang="en-US" altLang="zh-CN" dirty="0" smtClean="0"/>
              <a:t>CNN</a:t>
            </a:r>
            <a:r>
              <a:rPr lang="zh-CN" altLang="en-US" dirty="0" smtClean="0"/>
              <a:t>的</a:t>
            </a:r>
            <a:r>
              <a:rPr lang="en-US" altLang="zh-CN" dirty="0" smtClean="0"/>
              <a:t>BP</a:t>
            </a:r>
            <a:r>
              <a:rPr lang="zh-CN" altLang="en-US" dirty="0" smtClean="0"/>
              <a:t>参考：</a:t>
            </a:r>
            <a:endParaRPr lang="en-US" dirty="0" smtClean="0"/>
          </a:p>
          <a:p>
            <a:r>
              <a:rPr lang="en-US" dirty="0" smtClean="0"/>
              <a:t>http://cogprints.org/5869/1/cnn_tutorial.pdf</a:t>
            </a:r>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73</a:t>
            </a:fld>
            <a:endParaRPr lang="en-US"/>
          </a:p>
        </p:txBody>
      </p:sp>
    </p:spTree>
    <p:extLst>
      <p:ext uri="{BB962C8B-B14F-4D97-AF65-F5344CB8AC3E}">
        <p14:creationId xmlns:p14="http://schemas.microsoft.com/office/powerpoint/2010/main" val="311687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关于激活函数以及</a:t>
            </a:r>
            <a:r>
              <a:rPr lang="en-US" altLang="zh-CN" dirty="0" err="1" smtClean="0"/>
              <a:t>Maxout</a:t>
            </a:r>
            <a:r>
              <a:rPr lang="zh-CN" altLang="en-US" dirty="0" smtClean="0"/>
              <a:t>参考：</a:t>
            </a:r>
            <a:r>
              <a:rPr lang="en-US" altLang="zh-CN" dirty="0" smtClean="0"/>
              <a:t>http://huaxiaozhuan.com/%E6%B7%B1%E5%BA%A6%E5%AD%A6%E4%B9%A0/chapters/1_deep_forward.html</a:t>
            </a:r>
          </a:p>
          <a:p>
            <a:r>
              <a:rPr lang="en-US" altLang="zh-CN" dirty="0" smtClean="0"/>
              <a:t>https://blog.csdn.net/hjimce/article/details/50414467</a:t>
            </a:r>
          </a:p>
          <a:p>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9</a:t>
            </a:fld>
            <a:endParaRPr lang="en-US"/>
          </a:p>
        </p:txBody>
      </p:sp>
    </p:spTree>
    <p:extLst>
      <p:ext uri="{BB962C8B-B14F-4D97-AF65-F5344CB8AC3E}">
        <p14:creationId xmlns:p14="http://schemas.microsoft.com/office/powerpoint/2010/main" val="1449814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74</a:t>
            </a:fld>
            <a:endParaRPr lang="en-US"/>
          </a:p>
        </p:txBody>
      </p:sp>
    </p:spTree>
    <p:extLst>
      <p:ext uri="{BB962C8B-B14F-4D97-AF65-F5344CB8AC3E}">
        <p14:creationId xmlns:p14="http://schemas.microsoft.com/office/powerpoint/2010/main" val="1954230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https://cloud.tencent.com/developer/article/1038802</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75</a:t>
            </a:fld>
            <a:endParaRPr lang="en-US"/>
          </a:p>
        </p:txBody>
      </p:sp>
    </p:spTree>
    <p:extLst>
      <p:ext uri="{BB962C8B-B14F-4D97-AF65-F5344CB8AC3E}">
        <p14:creationId xmlns:p14="http://schemas.microsoft.com/office/powerpoint/2010/main" val="2089073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77</a:t>
            </a:fld>
            <a:endParaRPr lang="en-US"/>
          </a:p>
        </p:txBody>
      </p:sp>
    </p:spTree>
    <p:extLst>
      <p:ext uri="{BB962C8B-B14F-4D97-AF65-F5344CB8AC3E}">
        <p14:creationId xmlns:p14="http://schemas.microsoft.com/office/powerpoint/2010/main" val="20456107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BPTT</a:t>
            </a:r>
            <a:r>
              <a:rPr lang="zh-CN" altLang="en-US" dirty="0" smtClean="0"/>
              <a:t>的训练过程参考：</a:t>
            </a:r>
            <a:r>
              <a:rPr lang="en-US" altLang="zh-CN" dirty="0" smtClean="0"/>
              <a:t>https://www.cnblogs.com/pinard/p/6509630.html#!comments</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79</a:t>
            </a:fld>
            <a:endParaRPr lang="en-US"/>
          </a:p>
        </p:txBody>
      </p:sp>
    </p:spTree>
    <p:extLst>
      <p:ext uri="{BB962C8B-B14F-4D97-AF65-F5344CB8AC3E}">
        <p14:creationId xmlns:p14="http://schemas.microsoft.com/office/powerpoint/2010/main" val="25881463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参考：</a:t>
            </a:r>
            <a:r>
              <a:rPr lang="en-US" dirty="0" smtClean="0"/>
              <a:t>https://www.jianshu.com/p/a6fac09028e4</a:t>
            </a:r>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81</a:t>
            </a:fld>
            <a:endParaRPr lang="en-US"/>
          </a:p>
        </p:txBody>
      </p:sp>
    </p:spTree>
    <p:extLst>
      <p:ext uri="{BB962C8B-B14F-4D97-AF65-F5344CB8AC3E}">
        <p14:creationId xmlns:p14="http://schemas.microsoft.com/office/powerpoint/2010/main" val="42239667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只要将输入</a:t>
            </a:r>
            <a:r>
              <a:rPr lang="en-US" altLang="zh-CN" dirty="0" smtClean="0"/>
              <a:t>x</a:t>
            </a:r>
            <a:r>
              <a:rPr lang="zh-CN" altLang="en-US" dirty="0" smtClean="0"/>
              <a:t>反向输入另一个</a:t>
            </a:r>
            <a:r>
              <a:rPr lang="en-US" altLang="zh-CN" dirty="0" smtClean="0"/>
              <a:t>RNN</a:t>
            </a:r>
            <a:r>
              <a:rPr lang="zh-CN" altLang="en-US" dirty="0" smtClean="0"/>
              <a:t>单元，之后将结果与正向的拼接起来就好了。双向</a:t>
            </a:r>
            <a:r>
              <a:rPr lang="en-US" altLang="zh-CN" dirty="0" smtClean="0"/>
              <a:t>RNN</a:t>
            </a:r>
            <a:r>
              <a:rPr lang="zh-CN" altLang="en-US" dirty="0" smtClean="0"/>
              <a:t>因为可以利用两个方向信息的原因，所以一般能够取得更好的结果。例如预测一个语句中缺失的单词不仅需要根据前文来判断，也需要根据后面的内容，这时双向</a:t>
            </a:r>
            <a:r>
              <a:rPr lang="en-US" altLang="zh-CN" dirty="0" smtClean="0"/>
              <a:t>RNN</a:t>
            </a:r>
            <a:r>
              <a:rPr lang="zh-CN" altLang="en-US" dirty="0" smtClean="0"/>
              <a:t>就可以发挥它的作用。</a:t>
            </a:r>
            <a:endParaRPr lang="en-US" dirty="0" smtClean="0"/>
          </a:p>
          <a:p>
            <a:endParaRPr lang="en-US" altLang="zh-CN" dirty="0" smtClean="0"/>
          </a:p>
          <a:p>
            <a:endParaRPr lang="en-US" altLang="zh-CN" dirty="0" smtClean="0"/>
          </a:p>
          <a:p>
            <a:r>
              <a:rPr lang="zh-CN" altLang="en-US" dirty="0" smtClean="0"/>
              <a:t>具体可以参考：</a:t>
            </a:r>
            <a:r>
              <a:rPr lang="en-US" altLang="zh-CN" dirty="0" smtClean="0"/>
              <a:t>https://blog.csdn.net/jojozhangju/article/details/51982254</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85</a:t>
            </a:fld>
            <a:endParaRPr lang="en-US"/>
          </a:p>
        </p:txBody>
      </p:sp>
    </p:spTree>
    <p:extLst>
      <p:ext uri="{BB962C8B-B14F-4D97-AF65-F5344CB8AC3E}">
        <p14:creationId xmlns:p14="http://schemas.microsoft.com/office/powerpoint/2010/main" val="14868000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http://colah.github.io/posts/2015-08-Understanding-LSTMs/</a:t>
            </a:r>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87</a:t>
            </a:fld>
            <a:endParaRPr lang="en-US"/>
          </a:p>
        </p:txBody>
      </p:sp>
    </p:spTree>
    <p:extLst>
      <p:ext uri="{BB962C8B-B14F-4D97-AF65-F5344CB8AC3E}">
        <p14:creationId xmlns:p14="http://schemas.microsoft.com/office/powerpoint/2010/main" val="36278156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89</a:t>
            </a:fld>
            <a:endParaRPr lang="en-US"/>
          </a:p>
        </p:txBody>
      </p:sp>
    </p:spTree>
    <p:extLst>
      <p:ext uri="{BB962C8B-B14F-4D97-AF65-F5344CB8AC3E}">
        <p14:creationId xmlns:p14="http://schemas.microsoft.com/office/powerpoint/2010/main" val="409858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altLang="zh-CN"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94</a:t>
            </a:fld>
            <a:endParaRPr lang="en-US"/>
          </a:p>
        </p:txBody>
      </p:sp>
    </p:spTree>
    <p:extLst>
      <p:ext uri="{BB962C8B-B14F-4D97-AF65-F5344CB8AC3E}">
        <p14:creationId xmlns:p14="http://schemas.microsoft.com/office/powerpoint/2010/main" val="34834093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95</a:t>
            </a:fld>
            <a:endParaRPr lang="en-US"/>
          </a:p>
        </p:txBody>
      </p:sp>
    </p:spTree>
    <p:extLst>
      <p:ext uri="{BB962C8B-B14F-4D97-AF65-F5344CB8AC3E}">
        <p14:creationId xmlns:p14="http://schemas.microsoft.com/office/powerpoint/2010/main" val="3732666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smtClean="0"/>
              <a:t>mini-batch size</a:t>
            </a:r>
            <a:r>
              <a:rPr lang="zh-CN" altLang="en-US" dirty="0" smtClean="0"/>
              <a:t>的选择参考：</a:t>
            </a:r>
            <a:r>
              <a:rPr lang="en-US" dirty="0" smtClean="0"/>
              <a:t>https://www.jiqizhixin.com/articles/2018-07-12-4</a:t>
            </a:r>
          </a:p>
          <a:p>
            <a:r>
              <a:rPr lang="en-US" dirty="0" smtClean="0"/>
              <a:t>https://zhuanlan.zhihu.com/p/33107481</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10</a:t>
            </a:fld>
            <a:endParaRPr lang="en-US"/>
          </a:p>
        </p:txBody>
      </p:sp>
    </p:spTree>
    <p:extLst>
      <p:ext uri="{BB962C8B-B14F-4D97-AF65-F5344CB8AC3E}">
        <p14:creationId xmlns:p14="http://schemas.microsoft.com/office/powerpoint/2010/main" val="8957050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参考：</a:t>
            </a:r>
            <a:r>
              <a:rPr lang="en-US" dirty="0" smtClean="0"/>
              <a:t>https://zhuanlan.zhihu.com/p/34500721</a:t>
            </a:r>
          </a:p>
          <a:p>
            <a:endParaRPr lang="en-US" dirty="0" smtClean="0"/>
          </a:p>
          <a:p>
            <a:r>
              <a:rPr lang="zh-CN" altLang="en-US" dirty="0" smtClean="0"/>
              <a:t>关于</a:t>
            </a:r>
            <a:r>
              <a:rPr lang="en-US" altLang="zh-CN" dirty="0" smtClean="0"/>
              <a:t>NLSTM</a:t>
            </a:r>
            <a:r>
              <a:rPr lang="zh-CN" altLang="en-US" dirty="0" smtClean="0"/>
              <a:t>参考：</a:t>
            </a:r>
            <a:r>
              <a:rPr lang="en-US" altLang="zh-CN" dirty="0" smtClean="0"/>
              <a:t>https://blog.lorrin.info/posts/%5B2018.2.5%5DNested-LSTMs/</a:t>
            </a:r>
            <a:r>
              <a:rPr lang="zh-CN" altLang="en-US" dirty="0" smtClean="0"/>
              <a:t>（里面附带有</a:t>
            </a:r>
            <a:r>
              <a:rPr lang="en-US" altLang="zh-CN" dirty="0" smtClean="0"/>
              <a:t>NLSTM</a:t>
            </a:r>
            <a:r>
              <a:rPr lang="zh-CN" altLang="en-US" dirty="0" smtClean="0"/>
              <a:t>的</a:t>
            </a:r>
            <a:r>
              <a:rPr lang="en-US" altLang="zh-CN" dirty="0" err="1" smtClean="0"/>
              <a:t>tensorflow</a:t>
            </a:r>
            <a:r>
              <a:rPr lang="zh-CN" altLang="en-US" dirty="0" smtClean="0"/>
              <a:t>的实现）</a:t>
            </a:r>
            <a:endParaRPr lang="en-US" dirty="0" smtClean="0"/>
          </a:p>
          <a:p>
            <a:r>
              <a:rPr lang="zh-CN" altLang="en-US" dirty="0" smtClean="0"/>
              <a:t>在 </a:t>
            </a:r>
            <a:r>
              <a:rPr lang="en-US" altLang="zh-CN" dirty="0" smtClean="0"/>
              <a:t>NLSTM </a:t>
            </a:r>
            <a:r>
              <a:rPr lang="zh-CN" altLang="en-US" dirty="0" smtClean="0"/>
              <a:t>中，</a:t>
            </a:r>
            <a:r>
              <a:rPr lang="en-US" altLang="zh-CN" dirty="0" smtClean="0"/>
              <a:t>LSTM </a:t>
            </a:r>
            <a:r>
              <a:rPr lang="zh-CN" altLang="en-US" dirty="0" smtClean="0"/>
              <a:t>的记忆单元可以访问内部记忆。相比于传统的堆栈 </a:t>
            </a:r>
            <a:r>
              <a:rPr lang="en-US" altLang="zh-CN" dirty="0" smtClean="0"/>
              <a:t>LSTM</a:t>
            </a:r>
            <a:r>
              <a:rPr lang="zh-CN" altLang="en-US" dirty="0" smtClean="0"/>
              <a:t>，这一关键特征使得该模型能实现更有效的时间层级。在 </a:t>
            </a:r>
            <a:r>
              <a:rPr lang="en-US" altLang="zh-CN" dirty="0" smtClean="0"/>
              <a:t>NLSTM </a:t>
            </a:r>
            <a:r>
              <a:rPr lang="zh-CN" altLang="en-US" dirty="0" smtClean="0"/>
              <a:t>中，外部记忆单元可自由选择读取、编写的相关长期信息到内部单元。相比之下，在</a:t>
            </a:r>
            <a:r>
              <a:rPr lang="en-US" altLang="zh-CN" dirty="0" smtClean="0"/>
              <a:t>Stacked LSTM </a:t>
            </a:r>
            <a:r>
              <a:rPr lang="zh-CN" altLang="en-US" dirty="0" smtClean="0"/>
              <a:t>中，高层级的激活（类似内部记忆）直接生成输出，因此必须包含所有的与当前预测相关的短期信息。换言之，</a:t>
            </a:r>
            <a:r>
              <a:rPr lang="en-US" altLang="zh-CN" dirty="0" smtClean="0"/>
              <a:t>Stacked LSTM </a:t>
            </a:r>
            <a:r>
              <a:rPr lang="zh-CN" altLang="en-US" dirty="0" smtClean="0"/>
              <a:t>与</a:t>
            </a:r>
            <a:r>
              <a:rPr lang="en-US" altLang="zh-CN" dirty="0" smtClean="0"/>
              <a:t>Nested LSTM </a:t>
            </a:r>
            <a:r>
              <a:rPr lang="zh-CN" altLang="en-US" dirty="0" smtClean="0"/>
              <a:t>之间的主要不同在于，</a:t>
            </a:r>
            <a:r>
              <a:rPr lang="en-US" altLang="zh-CN" dirty="0" smtClean="0"/>
              <a:t>NLSTM </a:t>
            </a:r>
            <a:r>
              <a:rPr lang="zh-CN" altLang="en-US" dirty="0" smtClean="0"/>
              <a:t>可以选择性地访问内部记忆。这使得，即使这些事件与当前事件不相关，内部记忆也能够记住、处理更长时间规模上的事件。</a:t>
            </a:r>
            <a:endParaRPr lang="en-US" altLang="zh-CN" dirty="0" smtClean="0"/>
          </a:p>
          <a:p>
            <a:endParaRPr lang="en-US" dirty="0" smtClean="0"/>
          </a:p>
          <a:p>
            <a:r>
              <a:rPr lang="zh-CN" altLang="en-US" dirty="0" smtClean="0"/>
              <a:t>相关的论文的实验表明，在相似的参数设置下，</a:t>
            </a:r>
            <a:r>
              <a:rPr lang="en-US" dirty="0" smtClean="0"/>
              <a:t>Nested LSTM </a:t>
            </a:r>
            <a:r>
              <a:rPr lang="zh-CN" altLang="en-US" dirty="0" smtClean="0"/>
              <a:t>在多种字符级语言建模任务中的表现都超越了</a:t>
            </a:r>
            <a:r>
              <a:rPr lang="en-US" dirty="0" smtClean="0"/>
              <a:t>Stacked LSTM</a:t>
            </a:r>
            <a:r>
              <a:rPr lang="zh-CN" altLang="en-US" dirty="0" smtClean="0"/>
              <a:t>和</a:t>
            </a:r>
            <a:r>
              <a:rPr lang="en-US" dirty="0" smtClean="0"/>
              <a:t>single-layer LSTM，</a:t>
            </a:r>
            <a:r>
              <a:rPr lang="zh-CN" altLang="en-US" dirty="0" smtClean="0"/>
              <a:t>并且和</a:t>
            </a:r>
            <a:r>
              <a:rPr lang="en-US" dirty="0" smtClean="0"/>
              <a:t>Stacked LSTM </a:t>
            </a:r>
            <a:r>
              <a:rPr lang="zh-CN" altLang="en-US" dirty="0" smtClean="0"/>
              <a:t>的高层级单元相比，</a:t>
            </a:r>
            <a:r>
              <a:rPr lang="en-US" dirty="0" smtClean="0"/>
              <a:t>LSTM </a:t>
            </a:r>
            <a:r>
              <a:rPr lang="zh-CN" altLang="en-US" dirty="0" smtClean="0"/>
              <a:t>的内部记忆可以学习更长期的依赖关系</a:t>
            </a:r>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96</a:t>
            </a:fld>
            <a:endParaRPr lang="en-US"/>
          </a:p>
        </p:txBody>
      </p:sp>
    </p:spTree>
    <p:extLst>
      <p:ext uri="{BB962C8B-B14F-4D97-AF65-F5344CB8AC3E}">
        <p14:creationId xmlns:p14="http://schemas.microsoft.com/office/powerpoint/2010/main" val="35084471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attention</a:t>
            </a:r>
            <a:r>
              <a:rPr lang="zh-CN" altLang="en-US" sz="1200" kern="1200" dirty="0" smtClean="0">
                <a:solidFill>
                  <a:schemeClr val="tx1"/>
                </a:solidFill>
                <a:effectLst/>
                <a:latin typeface="+mn-lt"/>
                <a:ea typeface="+mn-ea"/>
                <a:cs typeface="+mn-cs"/>
              </a:rPr>
              <a:t>机制参考：</a:t>
            </a:r>
            <a:r>
              <a:rPr lang="en-US" sz="1200" u="sng" kern="1200" dirty="0" smtClean="0">
                <a:solidFill>
                  <a:schemeClr val="tx1"/>
                </a:solidFill>
                <a:effectLst/>
                <a:latin typeface="+mn-lt"/>
                <a:ea typeface="+mn-ea"/>
                <a:cs typeface="+mn-cs"/>
                <a:hlinkClick r:id="rId3"/>
              </a:rPr>
              <a:t>https://zhuanlan.zhihu.com/p/37601161</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97</a:t>
            </a:fld>
            <a:endParaRPr lang="en-US"/>
          </a:p>
        </p:txBody>
      </p:sp>
    </p:spTree>
    <p:extLst>
      <p:ext uri="{BB962C8B-B14F-4D97-AF65-F5344CB8AC3E}">
        <p14:creationId xmlns:p14="http://schemas.microsoft.com/office/powerpoint/2010/main" val="628925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zh-CN" altLang="en-US" dirty="0" smtClean="0"/>
              <a:t>可以参考：</a:t>
            </a:r>
            <a:r>
              <a:rPr lang="en-US" altLang="zh-CN" dirty="0" smtClean="0"/>
              <a:t>https://www.zhihu.com/question/41625896</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A8AB1B7-D43A-4B7A-9B6D-F2AA46B468E9}" type="slidenum">
              <a:rPr lang="en-US" smtClean="0"/>
              <a:t>99</a:t>
            </a:fld>
            <a:endParaRPr lang="en-US"/>
          </a:p>
        </p:txBody>
      </p:sp>
    </p:spTree>
    <p:extLst>
      <p:ext uri="{BB962C8B-B14F-4D97-AF65-F5344CB8AC3E}">
        <p14:creationId xmlns:p14="http://schemas.microsoft.com/office/powerpoint/2010/main" val="42792600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参考：</a:t>
            </a:r>
            <a:r>
              <a:rPr lang="en-US" altLang="zh-CN" dirty="0" smtClean="0"/>
              <a:t>https://mp.weixin.qq.com/s/WSNb7VLdQQHBmRipuFEZOA?</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100</a:t>
            </a:fld>
            <a:endParaRPr lang="en-US"/>
          </a:p>
        </p:txBody>
      </p:sp>
    </p:spTree>
    <p:extLst>
      <p:ext uri="{BB962C8B-B14F-4D97-AF65-F5344CB8AC3E}">
        <p14:creationId xmlns:p14="http://schemas.microsoft.com/office/powerpoint/2010/main" val="4101230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关于如何正确使用</a:t>
            </a:r>
            <a:r>
              <a:rPr lang="en-US" altLang="zh-CN" dirty="0" err="1" smtClean="0"/>
              <a:t>Tensorflow</a:t>
            </a:r>
            <a:r>
              <a:rPr lang="zh-CN" altLang="en-US" dirty="0" smtClean="0"/>
              <a:t>的</a:t>
            </a:r>
            <a:r>
              <a:rPr lang="en-US" altLang="zh-CN" dirty="0" smtClean="0"/>
              <a:t>RNN</a:t>
            </a:r>
            <a:r>
              <a:rPr lang="zh-CN" altLang="en-US" dirty="0" smtClean="0"/>
              <a:t>和</a:t>
            </a:r>
            <a:r>
              <a:rPr lang="en-US" altLang="zh-CN" dirty="0" smtClean="0"/>
              <a:t>LSTM</a:t>
            </a:r>
            <a:r>
              <a:rPr lang="zh-CN" altLang="en-US" dirty="0" smtClean="0"/>
              <a:t>可以参考（</a:t>
            </a:r>
            <a:r>
              <a:rPr lang="zh-CN" altLang="en-US" b="1" dirty="0" smtClean="0"/>
              <a:t>推荐</a:t>
            </a:r>
            <a:r>
              <a:rPr lang="zh-CN" altLang="en-US" dirty="0" smtClean="0"/>
              <a:t>）：</a:t>
            </a:r>
            <a:r>
              <a:rPr lang="en-US" altLang="zh-CN" dirty="0" smtClean="0"/>
              <a:t>https://zhuanlan.zhihu.com/p/28196873</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101</a:t>
            </a:fld>
            <a:endParaRPr lang="en-US"/>
          </a:p>
        </p:txBody>
      </p:sp>
    </p:spTree>
    <p:extLst>
      <p:ext uri="{BB962C8B-B14F-4D97-AF65-F5344CB8AC3E}">
        <p14:creationId xmlns:p14="http://schemas.microsoft.com/office/powerpoint/2010/main" val="561690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a:t>
            </a:r>
            <a:r>
              <a:rPr lang="en-US" altLang="zh-CN" dirty="0" smtClean="0"/>
              <a:t>LSTM</a:t>
            </a:r>
            <a:r>
              <a:rPr lang="zh-CN" altLang="en-US" dirty="0" smtClean="0"/>
              <a:t>请参考：</a:t>
            </a:r>
            <a:r>
              <a:rPr lang="en-US" altLang="zh-CN" dirty="0" smtClean="0">
                <a:hlinkClick r:id="rId3"/>
              </a:rPr>
              <a:t>https://www.zybuluo.com/hanbingtao/note/581764</a:t>
            </a:r>
            <a:endParaRPr lang="en-US" altLang="zh-CN" dirty="0" smtClean="0"/>
          </a:p>
          <a:p>
            <a:endParaRPr lang="en-US" altLang="zh-CN" dirty="0" smtClean="0"/>
          </a:p>
          <a:p>
            <a:r>
              <a:rPr lang="zh-CN" altLang="en-US" dirty="0" smtClean="0"/>
              <a:t>关于使用</a:t>
            </a:r>
            <a:r>
              <a:rPr lang="en-US" altLang="zh-CN" dirty="0" smtClean="0"/>
              <a:t>LSTM</a:t>
            </a:r>
            <a:r>
              <a:rPr lang="zh-CN" altLang="en-US" dirty="0" smtClean="0"/>
              <a:t>来做图片分类的代码请参考：</a:t>
            </a:r>
            <a:r>
              <a:rPr lang="en-US" altLang="zh-CN" dirty="0" smtClean="0"/>
              <a:t>https://github.com/tflearn/tflearn/blob/master/examples/images/rnn_pixels.py</a:t>
            </a:r>
          </a:p>
          <a:p>
            <a:r>
              <a:rPr lang="zh-CN" altLang="en-US" dirty="0" smtClean="0"/>
              <a:t>这里是把一个</a:t>
            </a:r>
            <a:r>
              <a:rPr lang="en-US" altLang="zh-CN" dirty="0" smtClean="0"/>
              <a:t>28×28</a:t>
            </a:r>
            <a:r>
              <a:rPr lang="zh-CN" altLang="en-US" dirty="0" smtClean="0"/>
              <a:t>的图片分为</a:t>
            </a:r>
            <a:r>
              <a:rPr lang="en-US" altLang="zh-CN" dirty="0" smtClean="0"/>
              <a:t>28</a:t>
            </a:r>
            <a:r>
              <a:rPr lang="zh-CN" altLang="en-US" dirty="0" smtClean="0"/>
              <a:t>个列向量，每个列向量是</a:t>
            </a:r>
            <a:r>
              <a:rPr lang="en-US" altLang="zh-CN" dirty="0" smtClean="0"/>
              <a:t>28</a:t>
            </a:r>
            <a:r>
              <a:rPr lang="zh-CN" altLang="en-US" dirty="0" smtClean="0"/>
              <a:t>个像素，时间步也是</a:t>
            </a:r>
            <a:r>
              <a:rPr lang="en-US" altLang="zh-CN" dirty="0" smtClean="0"/>
              <a:t>28</a:t>
            </a:r>
            <a:r>
              <a:rPr lang="zh-CN" altLang="en-US" dirty="0" smtClean="0"/>
              <a:t>，也就是一个训练样本是有</a:t>
            </a:r>
            <a:r>
              <a:rPr lang="en-US" altLang="zh-CN" dirty="0" smtClean="0"/>
              <a:t>28</a:t>
            </a:r>
            <a:r>
              <a:rPr lang="zh-CN" altLang="en-US" dirty="0" smtClean="0"/>
              <a:t>个</a:t>
            </a:r>
            <a:r>
              <a:rPr lang="en-US" altLang="zh-CN" dirty="0" err="1" smtClean="0"/>
              <a:t>timestep</a:t>
            </a:r>
            <a:r>
              <a:rPr lang="zh-CN" altLang="en-US" dirty="0" smtClean="0"/>
              <a:t>组成，每个时间步对应的列向量的大小是</a:t>
            </a:r>
            <a:r>
              <a:rPr lang="en-US" altLang="zh-CN" dirty="0" smtClean="0"/>
              <a:t>28.</a:t>
            </a:r>
          </a:p>
          <a:p>
            <a:endParaRPr lang="en-US" dirty="0" smtClean="0"/>
          </a:p>
        </p:txBody>
      </p:sp>
      <p:sp>
        <p:nvSpPr>
          <p:cNvPr id="4" name="Slide Number Placeholder 3"/>
          <p:cNvSpPr>
            <a:spLocks noGrp="1"/>
          </p:cNvSpPr>
          <p:nvPr>
            <p:ph type="sldNum" sz="quarter" idx="10"/>
          </p:nvPr>
        </p:nvSpPr>
        <p:spPr/>
        <p:txBody>
          <a:bodyPr/>
          <a:lstStyle/>
          <a:p>
            <a:fld id="{BA8AB1B7-D43A-4B7A-9B6D-F2AA46B468E9}" type="slidenum">
              <a:rPr lang="en-US" smtClean="0"/>
              <a:t>102</a:t>
            </a:fld>
            <a:endParaRPr lang="en-US"/>
          </a:p>
        </p:txBody>
      </p:sp>
    </p:spTree>
    <p:extLst>
      <p:ext uri="{BB962C8B-B14F-4D97-AF65-F5344CB8AC3E}">
        <p14:creationId xmlns:p14="http://schemas.microsoft.com/office/powerpoint/2010/main" val="4015013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参考：</a:t>
            </a:r>
            <a:r>
              <a:rPr lang="en-US" dirty="0" smtClean="0"/>
              <a:t>https://www.leiphone.com/news/201701/gOwAU7YFQkJcFkVB.html</a:t>
            </a:r>
          </a:p>
          <a:p>
            <a:r>
              <a:rPr lang="en-US" dirty="0" smtClean="0"/>
              <a:t>http://rishy.github.io/ml/2017/01/05/how-to-train-your-dnn/</a:t>
            </a:r>
          </a:p>
          <a:p>
            <a:endParaRPr lang="en-US" dirty="0" smtClean="0"/>
          </a:p>
          <a:p>
            <a:r>
              <a:rPr lang="en-US" dirty="0" smtClean="0"/>
              <a:t>http://lamda.nju.edu.cn/weixs/project/CNNTricks/CNNTricks.html</a:t>
            </a:r>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104</a:t>
            </a:fld>
            <a:endParaRPr lang="en-US"/>
          </a:p>
        </p:txBody>
      </p:sp>
    </p:spTree>
    <p:extLst>
      <p:ext uri="{BB962C8B-B14F-4D97-AF65-F5344CB8AC3E}">
        <p14:creationId xmlns:p14="http://schemas.microsoft.com/office/powerpoint/2010/main" val="33634853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Theano</a:t>
            </a:r>
            <a:r>
              <a:rPr lang="en-US" dirty="0" smtClean="0"/>
              <a:t>: </a:t>
            </a:r>
            <a:r>
              <a:rPr lang="en-US" dirty="0" smtClean="0">
                <a:hlinkClick r:id="rId3"/>
              </a:rPr>
              <a:t>https://github.com/Theano/Theano</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关于分布式深度学习框架的</a:t>
            </a:r>
            <a:r>
              <a:rPr lang="en-US" altLang="zh-CN" b="0" dirty="0" smtClean="0"/>
              <a:t>PK</a:t>
            </a:r>
            <a:r>
              <a:rPr lang="zh-CN" altLang="en-US" b="1" dirty="0" smtClean="0"/>
              <a:t>：</a:t>
            </a:r>
            <a:r>
              <a:rPr lang="en-US" altLang="zh-CN" b="1" dirty="0" smtClean="0">
                <a:hlinkClick r:id="rId4"/>
              </a:rPr>
              <a:t>http://www.sohu.com/a/205886314_473283</a:t>
            </a:r>
            <a:endParaRPr lang="en-US" altLang="zh-CN" b="1" dirty="0" smtClean="0"/>
          </a:p>
          <a:p>
            <a:endParaRPr lang="en-US" dirty="0" smtClean="0"/>
          </a:p>
          <a:p>
            <a:r>
              <a:rPr lang="en-US" dirty="0" smtClean="0"/>
              <a:t>https://www.zhihu.com/question/68114194</a:t>
            </a:r>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111</a:t>
            </a:fld>
            <a:endParaRPr lang="en-US"/>
          </a:p>
        </p:txBody>
      </p:sp>
    </p:spTree>
    <p:extLst>
      <p:ext uri="{BB962C8B-B14F-4D97-AF65-F5344CB8AC3E}">
        <p14:creationId xmlns:p14="http://schemas.microsoft.com/office/powerpoint/2010/main" val="2553928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深度神经网络炼丹技巧来自李飞飞高徒（</a:t>
            </a:r>
            <a:r>
              <a:rPr lang="zh-CN" altLang="en-US" sz="1200" b="1" kern="1200" dirty="0" smtClean="0">
                <a:solidFill>
                  <a:schemeClr val="tx1"/>
                </a:solidFill>
                <a:effectLst/>
                <a:latin typeface="+mn-lt"/>
                <a:ea typeface="+mn-ea"/>
                <a:cs typeface="+mn-cs"/>
              </a:rPr>
              <a:t>推荐</a:t>
            </a:r>
            <a:r>
              <a:rPr lang="zh-CN" altLang="en-US" sz="1200" kern="1200" dirty="0" smtClean="0">
                <a:solidFill>
                  <a:schemeClr val="tx1"/>
                </a:solidFill>
                <a:effectLst/>
                <a:latin typeface="+mn-lt"/>
                <a:ea typeface="+mn-ea"/>
                <a:cs typeface="+mn-cs"/>
              </a:rPr>
              <a:t>）：</a:t>
            </a:r>
            <a:r>
              <a:rPr lang="en-US" sz="1200" u="sng" kern="1200" dirty="0" smtClean="0">
                <a:solidFill>
                  <a:schemeClr val="tx1"/>
                </a:solidFill>
                <a:effectLst/>
                <a:latin typeface="+mn-lt"/>
                <a:ea typeface="+mn-ea"/>
                <a:cs typeface="+mn-cs"/>
                <a:hlinkClick r:id="rId3"/>
              </a:rPr>
              <a:t>https://www.jiqizhixin.com/articles/2019-04-26-10</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13</a:t>
            </a:fld>
            <a:endParaRPr lang="en-US"/>
          </a:p>
        </p:txBody>
      </p:sp>
    </p:spTree>
    <p:extLst>
      <p:ext uri="{BB962C8B-B14F-4D97-AF65-F5344CB8AC3E}">
        <p14:creationId xmlns:p14="http://schemas.microsoft.com/office/powerpoint/2010/main" val="17390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a:t>
            </a:r>
            <a:r>
              <a:rPr lang="en-US" altLang="zh-CN" dirty="0" err="1" smtClean="0"/>
              <a:t>batchnorm</a:t>
            </a:r>
            <a:r>
              <a:rPr lang="zh-CN" altLang="en-US" dirty="0" smtClean="0"/>
              <a:t>的文章可以参考：</a:t>
            </a:r>
            <a:r>
              <a:rPr lang="en-US" dirty="0" smtClean="0"/>
              <a:t>https://zhuanlan.zhihu.com/p/34879333(demo: https://github.com/NELSONZHAO/zhihu/tree/master/batch_normalization_discussion)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a:t>
            </a:r>
            <a:r>
              <a:rPr lang="en-US" altLang="zh-CN" dirty="0" smtClean="0"/>
              <a:t>batch </a:t>
            </a:r>
            <a:r>
              <a:rPr lang="en-US" dirty="0" err="1" smtClean="0"/>
              <a:t>normalizaiton</a:t>
            </a:r>
            <a:r>
              <a:rPr lang="zh-CN" altLang="en-US" dirty="0" smtClean="0"/>
              <a:t>的一片</a:t>
            </a:r>
            <a:r>
              <a:rPr lang="en-US" altLang="zh-CN" dirty="0" smtClean="0"/>
              <a:t>blog</a:t>
            </a:r>
            <a:r>
              <a:rPr lang="zh-CN" altLang="en-US" dirty="0" smtClean="0"/>
              <a:t>（对比了</a:t>
            </a:r>
            <a:r>
              <a:rPr lang="en-US" altLang="zh-CN" dirty="0" smtClean="0"/>
              <a:t>BN,CN,LN,WN</a:t>
            </a:r>
            <a:r>
              <a:rPr lang="zh-CN" altLang="en-US" dirty="0" smtClean="0"/>
              <a:t>的区别）：</a:t>
            </a:r>
            <a:r>
              <a:rPr lang="en-US" altLang="zh-CN" dirty="0" smtClean="0"/>
              <a:t>https://zhuanlan.zhihu.com/p/33173246</a:t>
            </a:r>
          </a:p>
          <a:p>
            <a:endParaRPr lang="en-US" dirty="0" smtClean="0"/>
          </a:p>
          <a:p>
            <a:r>
              <a:rPr lang="en-US" dirty="0" smtClean="0"/>
              <a:t>https://www.jiqizhixin.com/articles/2018-08-29-7</a:t>
            </a:r>
            <a:r>
              <a:rPr lang="zh-CN" altLang="en-US" dirty="0" smtClean="0"/>
              <a:t>（</a:t>
            </a:r>
            <a:r>
              <a:rPr lang="zh-CN" altLang="en-US" b="1" dirty="0" smtClean="0"/>
              <a:t>推荐</a:t>
            </a:r>
            <a:r>
              <a:rPr lang="zh-CN" altLang="en-US" dirty="0" smtClean="0"/>
              <a:t>）</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BN </a:t>
            </a:r>
            <a:r>
              <a:rPr lang="zh-CN" altLang="en-US" dirty="0" smtClean="0"/>
              <a:t>采用了同一个神经元，但是来自于 </a:t>
            </a:r>
            <a:r>
              <a:rPr lang="en-US" altLang="zh-CN" dirty="0" smtClean="0"/>
              <a:t>Mini-Batch </a:t>
            </a:r>
            <a:r>
              <a:rPr lang="zh-CN" altLang="en-US" dirty="0" smtClean="0"/>
              <a:t>中不同训练实例导致的不同激活值作为统计范围。</a:t>
            </a:r>
            <a:r>
              <a:rPr lang="en-US" altLang="zh-CN" dirty="0" err="1" smtClean="0"/>
              <a:t>LayerNorm</a:t>
            </a:r>
            <a:r>
              <a:rPr lang="en-US" altLang="zh-CN" dirty="0" smtClean="0"/>
              <a:t> </a:t>
            </a:r>
            <a:r>
              <a:rPr lang="zh-CN" altLang="en-US" dirty="0" smtClean="0"/>
              <a:t>采用同隐层的所有神经元；</a:t>
            </a:r>
            <a:r>
              <a:rPr lang="en-US" altLang="zh-CN" dirty="0" err="1" smtClean="0"/>
              <a:t>InstanceNorm</a:t>
            </a:r>
            <a:r>
              <a:rPr lang="en-US" altLang="zh-CN" dirty="0" smtClean="0"/>
              <a:t> </a:t>
            </a:r>
            <a:r>
              <a:rPr lang="zh-CN" altLang="en-US" dirty="0" smtClean="0"/>
              <a:t>采用 </a:t>
            </a:r>
            <a:r>
              <a:rPr lang="en-US" altLang="zh-CN" dirty="0" smtClean="0"/>
              <a:t>CNN </a:t>
            </a:r>
            <a:r>
              <a:rPr lang="zh-CN" altLang="en-US" dirty="0" smtClean="0"/>
              <a:t>中卷积层的单个通道作为统计范围，而 </a:t>
            </a:r>
            <a:r>
              <a:rPr lang="en-US" altLang="zh-CN" dirty="0" err="1" smtClean="0"/>
              <a:t>GroupNorm</a:t>
            </a:r>
            <a:r>
              <a:rPr lang="en-US" altLang="zh-CN" dirty="0" smtClean="0"/>
              <a:t> </a:t>
            </a:r>
            <a:r>
              <a:rPr lang="zh-CN" altLang="en-US" dirty="0" smtClean="0"/>
              <a:t>则折衷两者，采用卷积层的通道分组，在划分为同一个分组的通道内来作为统计范围。</a:t>
            </a:r>
            <a:endParaRPr lang="en-US" dirty="0" smtClean="0"/>
          </a:p>
          <a:p>
            <a:endParaRPr lang="en-US" dirty="0" smtClean="0"/>
          </a:p>
          <a:p>
            <a:r>
              <a:rPr lang="zh-CN" altLang="en-US" dirty="0" smtClean="0"/>
              <a:t>至于各种 </a:t>
            </a:r>
            <a:r>
              <a:rPr lang="en-US" altLang="zh-CN" dirty="0" smtClean="0"/>
              <a:t>Normalization </a:t>
            </a:r>
            <a:r>
              <a:rPr lang="zh-CN" altLang="en-US" dirty="0" smtClean="0"/>
              <a:t>的适用场景，可以简洁归纳如下：对于 </a:t>
            </a:r>
            <a:r>
              <a:rPr lang="en-US" altLang="zh-CN" dirty="0" smtClean="0"/>
              <a:t>RNN </a:t>
            </a:r>
            <a:r>
              <a:rPr lang="zh-CN" altLang="en-US" dirty="0" smtClean="0"/>
              <a:t>的神经网络结构来说，目前只有 </a:t>
            </a:r>
            <a:r>
              <a:rPr lang="en-US" altLang="zh-CN" dirty="0" err="1" smtClean="0"/>
              <a:t>LayerNorm</a:t>
            </a:r>
            <a:r>
              <a:rPr lang="en-US" altLang="zh-CN" dirty="0" smtClean="0"/>
              <a:t> </a:t>
            </a:r>
            <a:r>
              <a:rPr lang="zh-CN" altLang="en-US" dirty="0" smtClean="0"/>
              <a:t>是相对有效的；如果是 </a:t>
            </a:r>
            <a:r>
              <a:rPr lang="en-US" altLang="zh-CN" dirty="0" smtClean="0"/>
              <a:t>GAN </a:t>
            </a:r>
            <a:r>
              <a:rPr lang="zh-CN" altLang="en-US" dirty="0" smtClean="0"/>
              <a:t>等图片生成或图片内容改写类型的任务，可以优先尝试 </a:t>
            </a:r>
            <a:r>
              <a:rPr lang="en-US" altLang="zh-CN" dirty="0" err="1" smtClean="0"/>
              <a:t>InstanceNorm</a:t>
            </a:r>
            <a:r>
              <a:rPr lang="zh-CN" altLang="en-US" dirty="0" smtClean="0"/>
              <a:t>；如果使用场景约束 </a:t>
            </a:r>
            <a:r>
              <a:rPr lang="en-US" altLang="zh-CN" dirty="0" err="1" smtClean="0"/>
              <a:t>BatchSize</a:t>
            </a:r>
            <a:r>
              <a:rPr lang="en-US" altLang="zh-CN" dirty="0" smtClean="0"/>
              <a:t> </a:t>
            </a:r>
            <a:r>
              <a:rPr lang="zh-CN" altLang="en-US" dirty="0" smtClean="0"/>
              <a:t>必须设置很小，此时考虑使用 </a:t>
            </a:r>
            <a:r>
              <a:rPr lang="en-US" altLang="zh-CN" dirty="0" err="1" smtClean="0"/>
              <a:t>GroupNorm</a:t>
            </a:r>
            <a:r>
              <a:rPr lang="zh-CN" altLang="en-US" dirty="0" smtClean="0"/>
              <a:t>；而其它任务情形应该优先考虑使用 </a:t>
            </a:r>
            <a:r>
              <a:rPr lang="en-US" altLang="zh-CN" dirty="0" err="1" smtClean="0"/>
              <a:t>BatchNorm</a:t>
            </a:r>
            <a:r>
              <a:rPr lang="zh-CN" altLang="en-US" dirty="0" smtClean="0"/>
              <a:t>。</a:t>
            </a:r>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15</a:t>
            </a:fld>
            <a:endParaRPr lang="en-US"/>
          </a:p>
        </p:txBody>
      </p:sp>
    </p:spTree>
    <p:extLst>
      <p:ext uri="{BB962C8B-B14F-4D97-AF65-F5344CB8AC3E}">
        <p14:creationId xmlns:p14="http://schemas.microsoft.com/office/powerpoint/2010/main" val="2876570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17</a:t>
            </a:fld>
            <a:endParaRPr lang="en-US"/>
          </a:p>
        </p:txBody>
      </p:sp>
    </p:spTree>
    <p:extLst>
      <p:ext uri="{BB962C8B-B14F-4D97-AF65-F5344CB8AC3E}">
        <p14:creationId xmlns:p14="http://schemas.microsoft.com/office/powerpoint/2010/main" val="593436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smtClean="0"/>
              <a:t>dropout</a:t>
            </a:r>
            <a:r>
              <a:rPr lang="zh-CN" altLang="en-US" dirty="0" smtClean="0"/>
              <a:t>的详细解读可以参考：</a:t>
            </a:r>
            <a:r>
              <a:rPr lang="en-US" altLang="zh-CN" dirty="0" smtClean="0"/>
              <a:t>https://zhuanlan.zhihu.com/p/38200980</a:t>
            </a:r>
          </a:p>
          <a:p>
            <a:r>
              <a:rPr lang="zh-CN" altLang="en-US" dirty="0" smtClean="0"/>
              <a:t>由于</a:t>
            </a:r>
            <a:r>
              <a:rPr lang="en-US" altLang="zh-CN" dirty="0" smtClean="0"/>
              <a:t>dropout</a:t>
            </a:r>
            <a:r>
              <a:rPr lang="zh-CN" altLang="en-US" dirty="0" smtClean="0"/>
              <a:t>会将原始数据分批迭代，因此原始数据集最好较大，否则模型可能会欠拟合。</a:t>
            </a:r>
            <a:endParaRPr lang="en-US" dirty="0" smtClean="0"/>
          </a:p>
          <a:p>
            <a:r>
              <a:rPr lang="en-US" dirty="0" smtClean="0"/>
              <a:t>https://www.face2ai.com/Deep-Learning-%E9%98%85%E8%AF%BB-Dropout-Prevent-NN-from-Overfitting/</a:t>
            </a:r>
          </a:p>
          <a:p>
            <a:endParaRPr lang="en-US" dirty="0" smtClean="0"/>
          </a:p>
          <a:p>
            <a:endParaRPr lang="en-US" dirty="0" smtClean="0"/>
          </a:p>
          <a:p>
            <a:endParaRPr lang="en-US" dirty="0" smtClean="0"/>
          </a:p>
          <a:p>
            <a:r>
              <a:rPr lang="zh-CN" altLang="en-US" dirty="0" smtClean="0"/>
              <a:t>关于</a:t>
            </a:r>
            <a:r>
              <a:rPr lang="en-US" altLang="zh-CN" dirty="0" smtClean="0"/>
              <a:t>early stopping</a:t>
            </a:r>
            <a:r>
              <a:rPr lang="zh-CN" altLang="en-US" dirty="0" smtClean="0"/>
              <a:t>请参考：</a:t>
            </a:r>
            <a:r>
              <a:rPr lang="en-US" altLang="zh-CN" dirty="0" smtClean="0"/>
              <a:t>https://www.jianshu.com/p/9ab695d91459</a:t>
            </a:r>
          </a:p>
          <a:p>
            <a:endParaRPr lang="en-US" dirty="0"/>
          </a:p>
        </p:txBody>
      </p:sp>
      <p:sp>
        <p:nvSpPr>
          <p:cNvPr id="4" name="Slide Number Placeholder 3"/>
          <p:cNvSpPr>
            <a:spLocks noGrp="1"/>
          </p:cNvSpPr>
          <p:nvPr>
            <p:ph type="sldNum" sz="quarter" idx="10"/>
          </p:nvPr>
        </p:nvSpPr>
        <p:spPr/>
        <p:txBody>
          <a:bodyPr/>
          <a:lstStyle/>
          <a:p>
            <a:fld id="{BA8AB1B7-D43A-4B7A-9B6D-F2AA46B468E9}" type="slidenum">
              <a:rPr lang="en-US" smtClean="0"/>
              <a:t>18</a:t>
            </a:fld>
            <a:endParaRPr lang="en-US"/>
          </a:p>
        </p:txBody>
      </p:sp>
    </p:spTree>
    <p:extLst>
      <p:ext uri="{BB962C8B-B14F-4D97-AF65-F5344CB8AC3E}">
        <p14:creationId xmlns:p14="http://schemas.microsoft.com/office/powerpoint/2010/main" val="54274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A98369-C644-4363-81F6-67BE79800764}"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815F9-B999-4FD9-B9A3-FC682D2E3F9E}" type="slidenum">
              <a:rPr lang="en-US" smtClean="0"/>
              <a:t>‹#›</a:t>
            </a:fld>
            <a:endParaRPr lang="en-US"/>
          </a:p>
        </p:txBody>
      </p:sp>
    </p:spTree>
    <p:extLst>
      <p:ext uri="{BB962C8B-B14F-4D97-AF65-F5344CB8AC3E}">
        <p14:creationId xmlns:p14="http://schemas.microsoft.com/office/powerpoint/2010/main" val="77642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98369-C644-4363-81F6-67BE79800764}"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815F9-B999-4FD9-B9A3-FC682D2E3F9E}" type="slidenum">
              <a:rPr lang="en-US" smtClean="0"/>
              <a:t>‹#›</a:t>
            </a:fld>
            <a:endParaRPr lang="en-US"/>
          </a:p>
        </p:txBody>
      </p:sp>
    </p:spTree>
    <p:extLst>
      <p:ext uri="{BB962C8B-B14F-4D97-AF65-F5344CB8AC3E}">
        <p14:creationId xmlns:p14="http://schemas.microsoft.com/office/powerpoint/2010/main" val="259167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98369-C644-4363-81F6-67BE79800764}"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815F9-B999-4FD9-B9A3-FC682D2E3F9E}" type="slidenum">
              <a:rPr lang="en-US" smtClean="0"/>
              <a:t>‹#›</a:t>
            </a:fld>
            <a:endParaRPr lang="en-US"/>
          </a:p>
        </p:txBody>
      </p:sp>
    </p:spTree>
    <p:extLst>
      <p:ext uri="{BB962C8B-B14F-4D97-AF65-F5344CB8AC3E}">
        <p14:creationId xmlns:p14="http://schemas.microsoft.com/office/powerpoint/2010/main" val="2643019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98369-C644-4363-81F6-67BE79800764}"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815F9-B999-4FD9-B9A3-FC682D2E3F9E}" type="slidenum">
              <a:rPr lang="en-US" smtClean="0"/>
              <a:t>‹#›</a:t>
            </a:fld>
            <a:endParaRPr lang="en-US"/>
          </a:p>
        </p:txBody>
      </p:sp>
    </p:spTree>
    <p:extLst>
      <p:ext uri="{BB962C8B-B14F-4D97-AF65-F5344CB8AC3E}">
        <p14:creationId xmlns:p14="http://schemas.microsoft.com/office/powerpoint/2010/main" val="140471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A98369-C644-4363-81F6-67BE79800764}"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815F9-B999-4FD9-B9A3-FC682D2E3F9E}" type="slidenum">
              <a:rPr lang="en-US" smtClean="0"/>
              <a:t>‹#›</a:t>
            </a:fld>
            <a:endParaRPr lang="en-US"/>
          </a:p>
        </p:txBody>
      </p:sp>
    </p:spTree>
    <p:extLst>
      <p:ext uri="{BB962C8B-B14F-4D97-AF65-F5344CB8AC3E}">
        <p14:creationId xmlns:p14="http://schemas.microsoft.com/office/powerpoint/2010/main" val="393060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A98369-C644-4363-81F6-67BE79800764}"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815F9-B999-4FD9-B9A3-FC682D2E3F9E}" type="slidenum">
              <a:rPr lang="en-US" smtClean="0"/>
              <a:t>‹#›</a:t>
            </a:fld>
            <a:endParaRPr lang="en-US"/>
          </a:p>
        </p:txBody>
      </p:sp>
    </p:spTree>
    <p:extLst>
      <p:ext uri="{BB962C8B-B14F-4D97-AF65-F5344CB8AC3E}">
        <p14:creationId xmlns:p14="http://schemas.microsoft.com/office/powerpoint/2010/main" val="172502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A98369-C644-4363-81F6-67BE79800764}" type="datetimeFigureOut">
              <a:rPr lang="en-US" smtClean="0"/>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815F9-B999-4FD9-B9A3-FC682D2E3F9E}" type="slidenum">
              <a:rPr lang="en-US" smtClean="0"/>
              <a:t>‹#›</a:t>
            </a:fld>
            <a:endParaRPr lang="en-US"/>
          </a:p>
        </p:txBody>
      </p:sp>
    </p:spTree>
    <p:extLst>
      <p:ext uri="{BB962C8B-B14F-4D97-AF65-F5344CB8AC3E}">
        <p14:creationId xmlns:p14="http://schemas.microsoft.com/office/powerpoint/2010/main" val="43096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A98369-C644-4363-81F6-67BE79800764}" type="datetimeFigureOut">
              <a:rPr lang="en-US" smtClean="0"/>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3815F9-B999-4FD9-B9A3-FC682D2E3F9E}" type="slidenum">
              <a:rPr lang="en-US" smtClean="0"/>
              <a:t>‹#›</a:t>
            </a:fld>
            <a:endParaRPr lang="en-US"/>
          </a:p>
        </p:txBody>
      </p:sp>
    </p:spTree>
    <p:extLst>
      <p:ext uri="{BB962C8B-B14F-4D97-AF65-F5344CB8AC3E}">
        <p14:creationId xmlns:p14="http://schemas.microsoft.com/office/powerpoint/2010/main" val="286327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98369-C644-4363-81F6-67BE79800764}" type="datetimeFigureOut">
              <a:rPr lang="en-US" smtClean="0"/>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3815F9-B999-4FD9-B9A3-FC682D2E3F9E}" type="slidenum">
              <a:rPr lang="en-US" smtClean="0"/>
              <a:t>‹#›</a:t>
            </a:fld>
            <a:endParaRPr lang="en-US"/>
          </a:p>
        </p:txBody>
      </p:sp>
    </p:spTree>
    <p:extLst>
      <p:ext uri="{BB962C8B-B14F-4D97-AF65-F5344CB8AC3E}">
        <p14:creationId xmlns:p14="http://schemas.microsoft.com/office/powerpoint/2010/main" val="292090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A98369-C644-4363-81F6-67BE79800764}"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815F9-B999-4FD9-B9A3-FC682D2E3F9E}" type="slidenum">
              <a:rPr lang="en-US" smtClean="0"/>
              <a:t>‹#›</a:t>
            </a:fld>
            <a:endParaRPr lang="en-US"/>
          </a:p>
        </p:txBody>
      </p:sp>
    </p:spTree>
    <p:extLst>
      <p:ext uri="{BB962C8B-B14F-4D97-AF65-F5344CB8AC3E}">
        <p14:creationId xmlns:p14="http://schemas.microsoft.com/office/powerpoint/2010/main" val="387994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A98369-C644-4363-81F6-67BE79800764}"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815F9-B999-4FD9-B9A3-FC682D2E3F9E}" type="slidenum">
              <a:rPr lang="en-US" smtClean="0"/>
              <a:t>‹#›</a:t>
            </a:fld>
            <a:endParaRPr lang="en-US"/>
          </a:p>
        </p:txBody>
      </p:sp>
    </p:spTree>
    <p:extLst>
      <p:ext uri="{BB962C8B-B14F-4D97-AF65-F5344CB8AC3E}">
        <p14:creationId xmlns:p14="http://schemas.microsoft.com/office/powerpoint/2010/main" val="252811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98369-C644-4363-81F6-67BE79800764}" type="datetimeFigureOut">
              <a:rPr lang="en-US" smtClean="0"/>
              <a:t>10/30/2020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815F9-B999-4FD9-B9A3-FC682D2E3F9E}" type="slidenum">
              <a:rPr lang="en-US" smtClean="0"/>
              <a:t>‹#›</a:t>
            </a:fld>
            <a:endParaRPr lang="en-US"/>
          </a:p>
        </p:txBody>
      </p:sp>
    </p:spTree>
    <p:extLst>
      <p:ext uri="{BB962C8B-B14F-4D97-AF65-F5344CB8AC3E}">
        <p14:creationId xmlns:p14="http://schemas.microsoft.com/office/powerpoint/2010/main" val="124343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09822"/>
          </a:xfrm>
        </p:spPr>
        <p:txBody>
          <a:bodyPr/>
          <a:lstStyle/>
          <a:p>
            <a:r>
              <a:rPr lang="zh-CN" altLang="en-US" dirty="0" smtClean="0"/>
              <a:t>深度学习入门</a:t>
            </a:r>
            <a:endParaRPr lang="en-US" dirty="0"/>
          </a:p>
        </p:txBody>
      </p:sp>
      <p:sp>
        <p:nvSpPr>
          <p:cNvPr id="3" name="Subtitle 2"/>
          <p:cNvSpPr>
            <a:spLocks noGrp="1"/>
          </p:cNvSpPr>
          <p:nvPr>
            <p:ph type="subTitle" idx="1"/>
          </p:nvPr>
        </p:nvSpPr>
        <p:spPr>
          <a:xfrm>
            <a:off x="1524000" y="2701706"/>
            <a:ext cx="9144000" cy="1655762"/>
          </a:xfrm>
        </p:spPr>
        <p:txBody>
          <a:bodyPr/>
          <a:lstStyle/>
          <a:p>
            <a:r>
              <a:rPr lang="zh-CN" altLang="en-US" dirty="0" smtClean="0"/>
              <a:t>梁宇辉</a:t>
            </a:r>
            <a:r>
              <a:rPr lang="en-US" altLang="zh-CN" dirty="0" smtClean="0"/>
              <a:t>@</a:t>
            </a:r>
            <a:endParaRPr lang="en-US" dirty="0"/>
          </a:p>
        </p:txBody>
      </p:sp>
    </p:spTree>
    <p:extLst>
      <p:ext uri="{BB962C8B-B14F-4D97-AF65-F5344CB8AC3E}">
        <p14:creationId xmlns:p14="http://schemas.microsoft.com/office/powerpoint/2010/main" val="1041332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Mini-batch size</a:t>
            </a:r>
            <a:r>
              <a:rPr lang="zh-CN" altLang="en-US" dirty="0" smtClean="0"/>
              <a:t>和</a:t>
            </a:r>
            <a:r>
              <a:rPr lang="en-US" altLang="zh-CN" dirty="0" smtClean="0"/>
              <a:t>learning rate</a:t>
            </a:r>
            <a:endParaRPr lang="en-US" dirty="0"/>
          </a:p>
        </p:txBody>
      </p:sp>
      <p:sp>
        <p:nvSpPr>
          <p:cNvPr id="3" name="Content Placeholder 2"/>
          <p:cNvSpPr>
            <a:spLocks noGrp="1"/>
          </p:cNvSpPr>
          <p:nvPr>
            <p:ph idx="1"/>
          </p:nvPr>
        </p:nvSpPr>
        <p:spPr>
          <a:xfrm>
            <a:off x="838200" y="1825624"/>
            <a:ext cx="10515600" cy="4803775"/>
          </a:xfrm>
        </p:spPr>
        <p:txBody>
          <a:bodyPr>
            <a:normAutofit/>
          </a:bodyPr>
          <a:lstStyle/>
          <a:p>
            <a:r>
              <a:rPr lang="en-US" altLang="zh-CN" dirty="0" smtClean="0"/>
              <a:t>Mini-</a:t>
            </a:r>
            <a:r>
              <a:rPr lang="en-US" dirty="0" smtClean="0"/>
              <a:t>batch</a:t>
            </a:r>
            <a:r>
              <a:rPr lang="zh-CN" altLang="en-US" dirty="0"/>
              <a:t>的</a:t>
            </a:r>
            <a:r>
              <a:rPr lang="en-US" dirty="0"/>
              <a:t>size</a:t>
            </a:r>
            <a:r>
              <a:rPr lang="zh-CN" altLang="en-US" dirty="0"/>
              <a:t>设置的不能太大也不能太小</a:t>
            </a:r>
            <a:r>
              <a:rPr lang="zh-CN" altLang="en-US" dirty="0" smtClean="0"/>
              <a:t>，一</a:t>
            </a:r>
            <a:r>
              <a:rPr lang="zh-CN" altLang="en-US" dirty="0"/>
              <a:t>般</a:t>
            </a:r>
            <a:r>
              <a:rPr lang="en-US" dirty="0"/>
              <a:t>size</a:t>
            </a:r>
            <a:r>
              <a:rPr lang="zh-CN" altLang="en-US" dirty="0"/>
              <a:t>设置为几十或者几</a:t>
            </a:r>
            <a:r>
              <a:rPr lang="zh-CN" altLang="en-US" dirty="0" smtClean="0"/>
              <a:t>百。（</a:t>
            </a:r>
            <a:r>
              <a:rPr lang="en-US" altLang="zh-CN" b="1" dirty="0" smtClean="0"/>
              <a:t>mini batch size</a:t>
            </a:r>
            <a:r>
              <a:rPr lang="zh-CN" altLang="en-US" b="1" dirty="0" smtClean="0"/>
              <a:t>的影响参考下一页的手绘图</a:t>
            </a:r>
            <a:r>
              <a:rPr lang="zh-CN" altLang="en-US" dirty="0" smtClean="0"/>
              <a:t>）</a:t>
            </a:r>
            <a:endParaRPr lang="en-US" altLang="zh-CN" dirty="0" smtClean="0"/>
          </a:p>
          <a:p>
            <a:pPr lvl="1"/>
            <a:r>
              <a:rPr lang="zh-CN" altLang="en-US" dirty="0"/>
              <a:t>不能太大。更大</a:t>
            </a:r>
            <a:r>
              <a:rPr lang="zh-CN" altLang="en-US" dirty="0" smtClean="0"/>
              <a:t>的</a:t>
            </a:r>
            <a:r>
              <a:rPr lang="en-US" altLang="zh-CN" dirty="0"/>
              <a:t>mini-batch</a:t>
            </a:r>
            <a:r>
              <a:rPr lang="zh-CN" altLang="en-US" dirty="0" smtClean="0"/>
              <a:t>会使训</a:t>
            </a:r>
            <a:r>
              <a:rPr lang="zh-CN" altLang="en-US" dirty="0"/>
              <a:t>练更快，但是可能导致泛化能力下降</a:t>
            </a:r>
            <a:r>
              <a:rPr lang="zh-CN" altLang="en-US" dirty="0" smtClean="0"/>
              <a:t>。</a:t>
            </a:r>
            <a:endParaRPr lang="en-US" altLang="zh-CN" dirty="0" smtClean="0"/>
          </a:p>
          <a:p>
            <a:pPr lvl="2"/>
            <a:r>
              <a:rPr lang="zh-CN" altLang="en-US" dirty="0"/>
              <a:t>更大</a:t>
            </a:r>
            <a:r>
              <a:rPr lang="zh-CN" altLang="en-US" dirty="0" smtClean="0"/>
              <a:t>的</a:t>
            </a:r>
            <a:r>
              <a:rPr lang="en-US" altLang="zh-CN" dirty="0"/>
              <a:t>mini-batch size </a:t>
            </a:r>
            <a:r>
              <a:rPr lang="zh-CN" altLang="en-US" dirty="0"/>
              <a:t>只需要更少的迭代步数就可以使得训练误差收敛</a:t>
            </a:r>
            <a:r>
              <a:rPr lang="zh-CN" altLang="en-US" dirty="0" smtClean="0"/>
              <a:t>。因为</a:t>
            </a:r>
            <a:r>
              <a:rPr lang="en-US" altLang="zh-CN" dirty="0"/>
              <a:t>mini-batch size </a:t>
            </a:r>
            <a:r>
              <a:rPr lang="zh-CN" altLang="en-US" dirty="0"/>
              <a:t>越大，则小批量样本来估计总体梯度越可靠，则每次参数更新沿着总体梯度的负方向的概率越大</a:t>
            </a:r>
            <a:r>
              <a:rPr lang="zh-CN" altLang="en-US" dirty="0" smtClean="0"/>
              <a:t>。</a:t>
            </a:r>
            <a:endParaRPr lang="en-US" altLang="zh-CN" dirty="0" smtClean="0"/>
          </a:p>
          <a:p>
            <a:pPr lvl="2"/>
            <a:r>
              <a:rPr lang="zh-CN" altLang="en-US" dirty="0"/>
              <a:t>泛化能力下降是因为：更大</a:t>
            </a:r>
            <a:r>
              <a:rPr lang="zh-CN" altLang="en-US" dirty="0" smtClean="0"/>
              <a:t>的</a:t>
            </a:r>
            <a:r>
              <a:rPr lang="en-US" altLang="zh-CN" dirty="0"/>
              <a:t>mini-batch size </a:t>
            </a:r>
            <a:r>
              <a:rPr lang="zh-CN" altLang="en-US" dirty="0"/>
              <a:t>计算的梯度估计更精确，它带来更小的梯度噪声。此时噪声的力量太小，不足以将参数推出一</a:t>
            </a:r>
            <a:r>
              <a:rPr lang="zh-CN" altLang="en-US" dirty="0" smtClean="0"/>
              <a:t>个</a:t>
            </a:r>
            <a:r>
              <a:rPr lang="zh-CN" altLang="en-US" dirty="0"/>
              <a:t>局部</a:t>
            </a:r>
            <a:r>
              <a:rPr lang="zh-CN" altLang="en-US" dirty="0" smtClean="0"/>
              <a:t>极</a:t>
            </a:r>
            <a:r>
              <a:rPr lang="zh-CN" altLang="en-US" dirty="0"/>
              <a:t>小</a:t>
            </a:r>
            <a:r>
              <a:rPr lang="zh-CN" altLang="en-US" dirty="0" smtClean="0"/>
              <a:t>值区</a:t>
            </a:r>
            <a:r>
              <a:rPr lang="zh-CN" altLang="en-US" dirty="0"/>
              <a:t>域</a:t>
            </a:r>
            <a:r>
              <a:rPr lang="zh-CN" altLang="en-US" dirty="0" smtClean="0"/>
              <a:t>。</a:t>
            </a:r>
            <a:endParaRPr lang="en-US" altLang="zh-CN" dirty="0" smtClean="0"/>
          </a:p>
          <a:p>
            <a:pPr lvl="3"/>
            <a:r>
              <a:rPr lang="zh-CN" altLang="en-US" b="1" dirty="0"/>
              <a:t>泛</a:t>
            </a:r>
            <a:r>
              <a:rPr lang="zh-CN" altLang="en-US" b="1" dirty="0" smtClean="0"/>
              <a:t>化能力与过拟合的关系</a:t>
            </a:r>
            <a:r>
              <a:rPr lang="zh-CN" altLang="en-US" dirty="0" smtClean="0"/>
              <a:t>：过拟合一定会导致泛化能力下降；除了过拟合会导致泛化能力下降外，训练时</a:t>
            </a:r>
            <a:r>
              <a:rPr lang="zh-CN" altLang="en-US" dirty="0"/>
              <a:t>误差</a:t>
            </a:r>
            <a:r>
              <a:rPr lang="zh-CN" altLang="en-US" dirty="0" smtClean="0"/>
              <a:t>变大也会导致泛化能力下降。</a:t>
            </a:r>
            <a:endParaRPr lang="en-US" altLang="zh-CN" dirty="0" smtClean="0"/>
          </a:p>
          <a:p>
            <a:pPr lvl="1"/>
            <a:r>
              <a:rPr lang="zh-CN" altLang="en-US" dirty="0" smtClean="0"/>
              <a:t>不能太小。达到同样的训练误差收敛，更小的</a:t>
            </a:r>
            <a:r>
              <a:rPr lang="en-US" altLang="zh-CN" dirty="0"/>
              <a:t>mini-batch </a:t>
            </a:r>
            <a:r>
              <a:rPr lang="en-US" altLang="zh-CN" dirty="0" smtClean="0"/>
              <a:t>size</a:t>
            </a:r>
            <a:r>
              <a:rPr lang="zh-CN" altLang="en-US" dirty="0" smtClean="0"/>
              <a:t>需要更多的迭代步数，因此训练速度就更慢。</a:t>
            </a:r>
            <a:endParaRPr lang="en-US" altLang="zh-CN" dirty="0" smtClean="0"/>
          </a:p>
          <a:p>
            <a:pPr lvl="1"/>
            <a:r>
              <a:rPr lang="zh-CN" altLang="en-US" dirty="0"/>
              <a:t>在有些硬件上，特定大小的效果更好</a:t>
            </a:r>
            <a:r>
              <a:rPr lang="zh-CN" altLang="en-US" dirty="0" smtClean="0"/>
              <a:t>。比如在</a:t>
            </a:r>
            <a:r>
              <a:rPr lang="zh-CN" altLang="en-US" dirty="0"/>
              <a:t>使用</a:t>
            </a:r>
            <a:r>
              <a:rPr lang="en-US" altLang="zh-CN" dirty="0"/>
              <a:t>GPU</a:t>
            </a:r>
            <a:r>
              <a:rPr lang="zh-CN" altLang="en-US" dirty="0"/>
              <a:t>时，通常使用 </a:t>
            </a:r>
            <a:r>
              <a:rPr lang="en-US" altLang="zh-CN" dirty="0"/>
              <a:t>2 </a:t>
            </a:r>
            <a:r>
              <a:rPr lang="zh-CN" altLang="en-US" dirty="0"/>
              <a:t>的幂作</a:t>
            </a:r>
            <a:r>
              <a:rPr lang="zh-CN" altLang="en-US" dirty="0" smtClean="0"/>
              <a:t>为</a:t>
            </a:r>
            <a:r>
              <a:rPr lang="en-US" altLang="zh-CN" dirty="0" smtClean="0"/>
              <a:t>mini-batch</a:t>
            </a:r>
            <a:r>
              <a:rPr lang="zh-CN" altLang="en-US" dirty="0"/>
              <a:t>大小</a:t>
            </a:r>
            <a:r>
              <a:rPr lang="zh-CN" altLang="en-US" dirty="0" smtClean="0"/>
              <a:t>。</a:t>
            </a:r>
            <a:endParaRPr lang="en-US" altLang="zh-CN" dirty="0" smtClean="0"/>
          </a:p>
        </p:txBody>
      </p:sp>
    </p:spTree>
    <p:extLst>
      <p:ext uri="{BB962C8B-B14F-4D97-AF65-F5344CB8AC3E}">
        <p14:creationId xmlns:p14="http://schemas.microsoft.com/office/powerpoint/2010/main" val="262425670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5748"/>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93273"/>
            <a:ext cx="10515600" cy="4932218"/>
          </a:xfrm>
        </p:spPr>
        <p:txBody>
          <a:bodyPr>
            <a:normAutofit lnSpcReduction="10000"/>
          </a:bodyPr>
          <a:lstStyle/>
          <a:p>
            <a:r>
              <a:rPr lang="en-US" altLang="zh-CN" dirty="0" smtClean="0"/>
              <a:t>MLP</a:t>
            </a:r>
            <a:r>
              <a:rPr lang="zh-CN" altLang="en-US" dirty="0" smtClean="0"/>
              <a:t>是用向</a:t>
            </a:r>
            <a:r>
              <a:rPr lang="zh-CN" altLang="en-US" dirty="0"/>
              <a:t>量作为输入，</a:t>
            </a:r>
            <a:r>
              <a:rPr lang="en-US" altLang="zh-CN" dirty="0"/>
              <a:t>2d CNN</a:t>
            </a:r>
            <a:r>
              <a:rPr lang="zh-CN" altLang="en-US" dirty="0"/>
              <a:t>是</a:t>
            </a:r>
            <a:r>
              <a:rPr lang="en-US" altLang="zh-CN" dirty="0"/>
              <a:t>2</a:t>
            </a:r>
            <a:r>
              <a:rPr lang="zh-CN" altLang="en-US" dirty="0"/>
              <a:t>维的矩阵作为输入（</a:t>
            </a:r>
            <a:r>
              <a:rPr lang="en-US" altLang="zh-CN" dirty="0"/>
              <a:t>3d CNN</a:t>
            </a:r>
            <a:r>
              <a:rPr lang="zh-CN" altLang="en-US" dirty="0"/>
              <a:t>是三维的张量作为输入，一般用在视频分析，行为识别领域），</a:t>
            </a:r>
            <a:r>
              <a:rPr lang="en-US" altLang="zh-CN" dirty="0"/>
              <a:t>simple RNN/LSTM</a:t>
            </a:r>
            <a:r>
              <a:rPr lang="zh-CN" altLang="en-US" dirty="0"/>
              <a:t>也是用</a:t>
            </a:r>
            <a:r>
              <a:rPr lang="zh-CN" altLang="en-US" dirty="0" smtClean="0"/>
              <a:t>的向</a:t>
            </a:r>
            <a:r>
              <a:rPr lang="zh-CN" altLang="en-US" dirty="0"/>
              <a:t>量作为输入（当然现在很多的</a:t>
            </a:r>
            <a:r>
              <a:rPr lang="en-US" altLang="zh-CN" dirty="0"/>
              <a:t>RNN/LSTM</a:t>
            </a:r>
            <a:r>
              <a:rPr lang="zh-CN" altLang="en-US" dirty="0"/>
              <a:t>的变体是支持多维张量作为输入的）</a:t>
            </a:r>
            <a:endParaRPr lang="en-US" dirty="0"/>
          </a:p>
          <a:p>
            <a:r>
              <a:rPr lang="zh-CN" altLang="en-US" dirty="0" smtClean="0"/>
              <a:t>对</a:t>
            </a:r>
            <a:r>
              <a:rPr lang="zh-CN" altLang="en-US" dirty="0"/>
              <a:t>于</a:t>
            </a:r>
            <a:r>
              <a:rPr lang="en-US" altLang="zh-CN" dirty="0"/>
              <a:t>RNN, LSTM</a:t>
            </a:r>
            <a:r>
              <a:rPr lang="zh-CN" altLang="en-US" dirty="0"/>
              <a:t>和</a:t>
            </a:r>
            <a:r>
              <a:rPr lang="en-US" altLang="zh-CN" dirty="0"/>
              <a:t>GRU</a:t>
            </a:r>
            <a:r>
              <a:rPr lang="zh-CN" altLang="en-US" dirty="0"/>
              <a:t>，他们的前向传播算法中由于存在时间步之间的依赖因此没有办法并行计算</a:t>
            </a:r>
            <a:r>
              <a:rPr lang="en-US" altLang="zh-CN" dirty="0"/>
              <a:t>. </a:t>
            </a:r>
            <a:r>
              <a:rPr lang="zh-CN" altLang="en-US" dirty="0"/>
              <a:t>现在有一种新的结构</a:t>
            </a:r>
            <a:r>
              <a:rPr lang="en-US" altLang="zh-CN" dirty="0"/>
              <a:t>SRU</a:t>
            </a:r>
            <a:r>
              <a:rPr lang="zh-CN" altLang="en-US" dirty="0"/>
              <a:t>通过去掉某些计算步骤的依赖，可以利用并行计算来计算</a:t>
            </a:r>
            <a:r>
              <a:rPr lang="zh-CN" altLang="en-US" dirty="0" smtClean="0"/>
              <a:t>。但</a:t>
            </a:r>
            <a:r>
              <a:rPr lang="zh-CN" altLang="en-US" dirty="0"/>
              <a:t>是对于这些架构，在进行反向传播的时候，每个时间步的误差显然是有依赖的，因此没有办法利用并行计算</a:t>
            </a:r>
            <a:r>
              <a:rPr lang="zh-CN" altLang="en-US" dirty="0" smtClean="0"/>
              <a:t>。</a:t>
            </a:r>
            <a:endParaRPr lang="en-US" altLang="zh-CN" dirty="0"/>
          </a:p>
          <a:p>
            <a:r>
              <a:rPr lang="zh-CN" altLang="en-US" dirty="0"/>
              <a:t>对比</a:t>
            </a:r>
            <a:r>
              <a:rPr lang="en-US" altLang="zh-CN" dirty="0"/>
              <a:t>CNN</a:t>
            </a:r>
            <a:r>
              <a:rPr lang="zh-CN" altLang="en-US" dirty="0"/>
              <a:t>，</a:t>
            </a:r>
            <a:r>
              <a:rPr lang="en-US" altLang="zh-CN" dirty="0"/>
              <a:t>CNN</a:t>
            </a:r>
            <a:r>
              <a:rPr lang="zh-CN" altLang="en-US" dirty="0"/>
              <a:t>耗时的计算是卷积运算，但是对于每个隐藏层的多个</a:t>
            </a:r>
            <a:r>
              <a:rPr lang="en-US" altLang="zh-CN" dirty="0" smtClean="0"/>
              <a:t>filter</a:t>
            </a:r>
            <a:r>
              <a:rPr lang="zh-CN" altLang="en-US" dirty="0" smtClean="0"/>
              <a:t>是</a:t>
            </a:r>
            <a:r>
              <a:rPr lang="zh-CN" altLang="en-US" dirty="0"/>
              <a:t>不相关的，因此可以通过</a:t>
            </a:r>
            <a:r>
              <a:rPr lang="en-US" altLang="zh-CN" dirty="0"/>
              <a:t>GPU</a:t>
            </a:r>
            <a:r>
              <a:rPr lang="zh-CN" altLang="en-US" dirty="0"/>
              <a:t>来加速并行计算。所以一般说</a:t>
            </a:r>
            <a:r>
              <a:rPr lang="en-US" altLang="zh-CN" dirty="0"/>
              <a:t>CNN</a:t>
            </a:r>
            <a:r>
              <a:rPr lang="zh-CN" altLang="en-US" dirty="0"/>
              <a:t>比</a:t>
            </a:r>
            <a:r>
              <a:rPr lang="en-US" altLang="zh-CN" dirty="0"/>
              <a:t>RNN</a:t>
            </a:r>
            <a:r>
              <a:rPr lang="zh-CN" altLang="en-US" dirty="0"/>
              <a:t>的训练速度快。</a:t>
            </a:r>
            <a:endParaRPr lang="en-US" altLang="zh-CN" dirty="0"/>
          </a:p>
          <a:p>
            <a:endParaRPr lang="en-US" dirty="0"/>
          </a:p>
        </p:txBody>
      </p:sp>
    </p:spTree>
    <p:extLst>
      <p:ext uri="{BB962C8B-B14F-4D97-AF65-F5344CB8AC3E}">
        <p14:creationId xmlns:p14="http://schemas.microsoft.com/office/powerpoint/2010/main" val="42664511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Tips</a:t>
            </a:r>
            <a:endParaRPr lang="en-US" dirty="0"/>
          </a:p>
        </p:txBody>
      </p:sp>
      <p:sp>
        <p:nvSpPr>
          <p:cNvPr id="3" name="Content Placeholder 2"/>
          <p:cNvSpPr>
            <a:spLocks noGrp="1"/>
          </p:cNvSpPr>
          <p:nvPr>
            <p:ph idx="1"/>
          </p:nvPr>
        </p:nvSpPr>
        <p:spPr/>
        <p:txBody>
          <a:bodyPr/>
          <a:lstStyle/>
          <a:p>
            <a:r>
              <a:rPr lang="zh-CN" altLang="en-US" dirty="0"/>
              <a:t>在</a:t>
            </a:r>
            <a:r>
              <a:rPr lang="en-US" altLang="zh-CN" dirty="0" err="1"/>
              <a:t>tensorflow</a:t>
            </a:r>
            <a:r>
              <a:rPr lang="zh-CN" altLang="en-US" dirty="0"/>
              <a:t>中创建</a:t>
            </a:r>
            <a:r>
              <a:rPr lang="en-US" altLang="zh-CN" dirty="0"/>
              <a:t>RNN</a:t>
            </a:r>
            <a:r>
              <a:rPr lang="zh-CN" altLang="en-US" dirty="0"/>
              <a:t>调用</a:t>
            </a:r>
            <a:r>
              <a:rPr lang="en-US" dirty="0" err="1"/>
              <a:t>BasicRnnCell</a:t>
            </a:r>
            <a:r>
              <a:rPr lang="zh-CN" altLang="en-US" dirty="0"/>
              <a:t>的时候，参数</a:t>
            </a:r>
            <a:r>
              <a:rPr lang="en-US" dirty="0" err="1"/>
              <a:t>num_units</a:t>
            </a:r>
            <a:r>
              <a:rPr lang="zh-CN" altLang="en-US" dirty="0"/>
              <a:t>指的是这个</a:t>
            </a:r>
            <a:r>
              <a:rPr lang="en-US" altLang="zh-CN" dirty="0"/>
              <a:t>RNN</a:t>
            </a:r>
            <a:r>
              <a:rPr lang="zh-CN" altLang="en-US" dirty="0"/>
              <a:t>的神经元的个数，也就是</a:t>
            </a:r>
            <a:r>
              <a:rPr lang="zh-CN" altLang="en-US" dirty="0" smtClean="0"/>
              <a:t>隐向</a:t>
            </a:r>
            <a:r>
              <a:rPr lang="zh-CN" altLang="en-US" dirty="0"/>
              <a:t>量</a:t>
            </a:r>
            <a:r>
              <a:rPr lang="en-US" altLang="zh-CN" dirty="0"/>
              <a:t>h</a:t>
            </a:r>
            <a:r>
              <a:rPr lang="zh-CN" altLang="en-US" dirty="0"/>
              <a:t>的长度。对于</a:t>
            </a:r>
            <a:r>
              <a:rPr lang="en-US" altLang="zh-CN" dirty="0" err="1"/>
              <a:t>LSTMCell</a:t>
            </a:r>
            <a:r>
              <a:rPr lang="zh-CN" altLang="en-US" dirty="0"/>
              <a:t>和</a:t>
            </a:r>
            <a:r>
              <a:rPr lang="en-US" altLang="zh-CN" dirty="0" err="1"/>
              <a:t>GRUCell</a:t>
            </a:r>
            <a:r>
              <a:rPr lang="zh-CN" altLang="en-US" dirty="0"/>
              <a:t>有同样的参</a:t>
            </a:r>
            <a:r>
              <a:rPr lang="zh-CN" altLang="en-US" dirty="0" smtClean="0"/>
              <a:t>数</a:t>
            </a:r>
            <a:r>
              <a:rPr lang="en-US" dirty="0" err="1"/>
              <a:t>num_units</a:t>
            </a:r>
            <a:r>
              <a:rPr lang="en-US" dirty="0"/>
              <a:t> </a:t>
            </a:r>
            <a:r>
              <a:rPr lang="zh-CN" altLang="en-US" dirty="0" smtClean="0"/>
              <a:t>，含义也一</a:t>
            </a:r>
            <a:r>
              <a:rPr lang="zh-CN" altLang="en-US" dirty="0"/>
              <a:t>样。对于</a:t>
            </a:r>
            <a:r>
              <a:rPr lang="en-US" altLang="zh-CN" dirty="0" err="1"/>
              <a:t>LSTMCell</a:t>
            </a:r>
            <a:r>
              <a:rPr lang="zh-CN" altLang="en-US" dirty="0"/>
              <a:t>，除了</a:t>
            </a:r>
            <a:r>
              <a:rPr lang="zh-CN" altLang="en-US" dirty="0" smtClean="0"/>
              <a:t>隐向</a:t>
            </a:r>
            <a:r>
              <a:rPr lang="zh-CN" altLang="en-US" dirty="0"/>
              <a:t>量</a:t>
            </a:r>
            <a:r>
              <a:rPr lang="en-US" altLang="zh-CN" dirty="0"/>
              <a:t>h</a:t>
            </a:r>
            <a:r>
              <a:rPr lang="zh-CN" altLang="en-US" dirty="0"/>
              <a:t>还有</a:t>
            </a:r>
            <a:r>
              <a:rPr lang="en-US" altLang="zh-CN" dirty="0"/>
              <a:t>cell</a:t>
            </a:r>
            <a:r>
              <a:rPr lang="zh-CN" altLang="en-US" dirty="0"/>
              <a:t>的状态向量</a:t>
            </a:r>
            <a:r>
              <a:rPr lang="en-US" altLang="zh-CN" dirty="0"/>
              <a:t>c</a:t>
            </a:r>
            <a:r>
              <a:rPr lang="zh-CN" altLang="en-US" dirty="0"/>
              <a:t>，状态向量</a:t>
            </a:r>
            <a:r>
              <a:rPr lang="en-US" altLang="zh-CN" dirty="0"/>
              <a:t>c</a:t>
            </a:r>
            <a:r>
              <a:rPr lang="zh-CN" altLang="en-US" dirty="0"/>
              <a:t>的长度等于</a:t>
            </a:r>
            <a:r>
              <a:rPr lang="zh-CN" altLang="en-US" dirty="0" smtClean="0"/>
              <a:t>隐向</a:t>
            </a:r>
            <a:r>
              <a:rPr lang="zh-CN" altLang="en-US" dirty="0"/>
              <a:t>量</a:t>
            </a:r>
            <a:r>
              <a:rPr lang="en-US" altLang="zh-CN" dirty="0"/>
              <a:t>h</a:t>
            </a:r>
            <a:r>
              <a:rPr lang="zh-CN" altLang="en-US" dirty="0"/>
              <a:t>的长</a:t>
            </a:r>
            <a:r>
              <a:rPr lang="zh-CN" altLang="en-US" dirty="0" smtClean="0"/>
              <a:t>度。所以对于</a:t>
            </a:r>
            <a:r>
              <a:rPr lang="en-US" altLang="zh-CN" dirty="0" smtClean="0"/>
              <a:t>LSTM</a:t>
            </a:r>
            <a:r>
              <a:rPr lang="zh-CN" altLang="en-US" dirty="0" smtClean="0"/>
              <a:t>来说，它的神经元个数就是</a:t>
            </a:r>
            <a:r>
              <a:rPr lang="en-US" altLang="zh-CN" dirty="0" smtClean="0"/>
              <a:t>2</a:t>
            </a:r>
            <a:r>
              <a:rPr lang="zh-CN" altLang="en-US" dirty="0" smtClean="0"/>
              <a:t>*</a:t>
            </a:r>
            <a:r>
              <a:rPr lang="en-US" dirty="0"/>
              <a:t> </a:t>
            </a:r>
            <a:r>
              <a:rPr lang="en-US" dirty="0" err="1" smtClean="0"/>
              <a:t>num_units</a:t>
            </a:r>
            <a:r>
              <a:rPr lang="zh-CN" altLang="en-US" dirty="0" smtClean="0"/>
              <a:t>。</a:t>
            </a:r>
            <a:endParaRPr lang="en-US" altLang="zh-CN" dirty="0" smtClean="0"/>
          </a:p>
          <a:p>
            <a:pPr lvl="1"/>
            <a:r>
              <a:rPr lang="zh-CN" altLang="en-US" dirty="0" smtClean="0"/>
              <a:t>关</a:t>
            </a:r>
            <a:r>
              <a:rPr lang="zh-CN" altLang="en-US" dirty="0"/>
              <a:t>于</a:t>
            </a:r>
            <a:r>
              <a:rPr lang="en-US" altLang="zh-CN" dirty="0"/>
              <a:t>RNN</a:t>
            </a:r>
            <a:r>
              <a:rPr lang="zh-CN" altLang="en-US" dirty="0"/>
              <a:t>的神经元还有一种叫法是</a:t>
            </a:r>
            <a:r>
              <a:rPr lang="en-US" altLang="zh-CN" dirty="0"/>
              <a:t>memory cell</a:t>
            </a:r>
            <a:r>
              <a:rPr lang="zh-CN" altLang="en-US" dirty="0"/>
              <a:t>，因此</a:t>
            </a:r>
            <a:r>
              <a:rPr lang="en-US" altLang="zh-CN" dirty="0"/>
              <a:t>memory cell</a:t>
            </a:r>
            <a:r>
              <a:rPr lang="zh-CN" altLang="en-US" dirty="0"/>
              <a:t>的个数也等于</a:t>
            </a:r>
            <a:r>
              <a:rPr lang="zh-CN" altLang="en-US" dirty="0" smtClean="0"/>
              <a:t>隐向</a:t>
            </a:r>
            <a:r>
              <a:rPr lang="zh-CN" altLang="en-US" dirty="0"/>
              <a:t>量</a:t>
            </a:r>
            <a:r>
              <a:rPr lang="en-US" altLang="zh-CN" dirty="0"/>
              <a:t>h</a:t>
            </a:r>
            <a:r>
              <a:rPr lang="zh-CN" altLang="en-US" dirty="0"/>
              <a:t>的长</a:t>
            </a:r>
            <a:r>
              <a:rPr lang="zh-CN" altLang="en-US" dirty="0" smtClean="0"/>
              <a:t>度。</a:t>
            </a:r>
            <a:endParaRPr lang="en-US" altLang="zh-CN" dirty="0"/>
          </a:p>
          <a:p>
            <a:pPr lvl="1"/>
            <a:r>
              <a:rPr lang="zh-CN" altLang="en-US" dirty="0"/>
              <a:t>之所以</a:t>
            </a:r>
            <a:r>
              <a:rPr lang="en-US" altLang="zh-CN" dirty="0"/>
              <a:t>RNN</a:t>
            </a:r>
            <a:r>
              <a:rPr lang="zh-CN" altLang="en-US" dirty="0"/>
              <a:t>包括</a:t>
            </a:r>
            <a:r>
              <a:rPr lang="en-US" altLang="zh-CN" dirty="0"/>
              <a:t>LSTM</a:t>
            </a:r>
            <a:r>
              <a:rPr lang="zh-CN" altLang="en-US" dirty="0"/>
              <a:t>和</a:t>
            </a:r>
            <a:r>
              <a:rPr lang="en-US" altLang="zh-CN" dirty="0"/>
              <a:t>GRU</a:t>
            </a:r>
            <a:r>
              <a:rPr lang="zh-CN" altLang="en-US" dirty="0"/>
              <a:t>创建的时候只需要提供隐向量</a:t>
            </a:r>
            <a:r>
              <a:rPr lang="en-US" altLang="zh-CN" dirty="0"/>
              <a:t>h</a:t>
            </a:r>
            <a:r>
              <a:rPr lang="zh-CN" altLang="en-US" dirty="0"/>
              <a:t>的长度，是因为其他所有的参数的</a:t>
            </a:r>
            <a:r>
              <a:rPr lang="en-US" altLang="zh-CN" dirty="0"/>
              <a:t>shape</a:t>
            </a:r>
            <a:r>
              <a:rPr lang="zh-CN" altLang="en-US" dirty="0"/>
              <a:t>都可以根据</a:t>
            </a:r>
            <a:r>
              <a:rPr lang="en-US" altLang="zh-CN" dirty="0"/>
              <a:t>h</a:t>
            </a:r>
            <a:r>
              <a:rPr lang="zh-CN" altLang="en-US" dirty="0"/>
              <a:t>的长度以及输</a:t>
            </a:r>
            <a:r>
              <a:rPr lang="zh-CN" altLang="en-US" dirty="0" smtClean="0"/>
              <a:t>入</a:t>
            </a:r>
            <a:r>
              <a:rPr lang="en-US" altLang="zh-CN" dirty="0" smtClean="0"/>
              <a:t>X</a:t>
            </a:r>
            <a:r>
              <a:rPr lang="zh-CN" altLang="en-US" dirty="0" smtClean="0"/>
              <a:t>和输出</a:t>
            </a:r>
            <a:r>
              <a:rPr lang="en-US" altLang="zh-CN" dirty="0" smtClean="0"/>
              <a:t>Y</a:t>
            </a:r>
            <a:r>
              <a:rPr lang="zh-CN" altLang="en-US" dirty="0" smtClean="0"/>
              <a:t>的</a:t>
            </a:r>
            <a:r>
              <a:rPr lang="en-US" altLang="zh-CN" dirty="0" smtClean="0"/>
              <a:t>shape</a:t>
            </a:r>
            <a:r>
              <a:rPr lang="zh-CN" altLang="en-US" dirty="0"/>
              <a:t>自动推算出来。</a:t>
            </a:r>
            <a:endParaRPr lang="en-US" dirty="0"/>
          </a:p>
          <a:p>
            <a:endParaRPr lang="en-US" dirty="0"/>
          </a:p>
        </p:txBody>
      </p:sp>
    </p:spTree>
    <p:extLst>
      <p:ext uri="{BB962C8B-B14F-4D97-AF65-F5344CB8AC3E}">
        <p14:creationId xmlns:p14="http://schemas.microsoft.com/office/powerpoint/2010/main" val="382321795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dirty="0" smtClean="0"/>
              <a:t>计算</a:t>
            </a:r>
            <a:r>
              <a:rPr lang="en-US" altLang="zh-CN" dirty="0" smtClean="0"/>
              <a:t>LSTM</a:t>
            </a:r>
            <a:r>
              <a:rPr lang="zh-CN" altLang="en-US" dirty="0" smtClean="0"/>
              <a:t>的参数个数：</a:t>
            </a:r>
            <a:endParaRPr lang="en-US" altLang="zh-CN" dirty="0" smtClean="0"/>
          </a:p>
          <a:p>
            <a:pPr lvl="1"/>
            <a:r>
              <a:rPr lang="zh-CN" altLang="en-US" dirty="0" smtClean="0"/>
              <a:t>普</a:t>
            </a:r>
            <a:r>
              <a:rPr lang="zh-CN" altLang="en-US" dirty="0"/>
              <a:t>通的</a:t>
            </a:r>
            <a:r>
              <a:rPr lang="en-US" altLang="zh-CN" dirty="0"/>
              <a:t>LSTM</a:t>
            </a:r>
            <a:r>
              <a:rPr lang="zh-CN" altLang="en-US" dirty="0"/>
              <a:t>中的四个权重矩阵</a:t>
            </a:r>
            <a:r>
              <a:rPr lang="en-US" altLang="zh-CN" dirty="0" err="1" smtClean="0"/>
              <a:t>Wfu</a:t>
            </a:r>
            <a:r>
              <a:rPr lang="zh-CN" altLang="en-US" dirty="0" smtClean="0"/>
              <a:t>，</a:t>
            </a:r>
            <a:r>
              <a:rPr lang="en-US" altLang="zh-CN" dirty="0" err="1" smtClean="0"/>
              <a:t>Wiu</a:t>
            </a:r>
            <a:r>
              <a:rPr lang="zh-CN" altLang="en-US" dirty="0" smtClean="0"/>
              <a:t>，</a:t>
            </a:r>
            <a:r>
              <a:rPr lang="en-US" altLang="zh-CN" dirty="0" err="1" smtClean="0"/>
              <a:t>Wau</a:t>
            </a:r>
            <a:r>
              <a:rPr lang="zh-CN" altLang="en-US" dirty="0" smtClean="0"/>
              <a:t>，</a:t>
            </a:r>
            <a:r>
              <a:rPr lang="en-US" altLang="zh-CN" dirty="0" err="1" smtClean="0"/>
              <a:t>Wou</a:t>
            </a:r>
            <a:r>
              <a:rPr lang="zh-CN" altLang="en-US" dirty="0" smtClean="0"/>
              <a:t>的</a:t>
            </a:r>
            <a:r>
              <a:rPr lang="en-US" altLang="zh-CN" dirty="0"/>
              <a:t>shape</a:t>
            </a:r>
            <a:r>
              <a:rPr lang="zh-CN" altLang="en-US" dirty="0"/>
              <a:t>是一样的</a:t>
            </a:r>
            <a:r>
              <a:rPr lang="zh-CN" altLang="en-US" dirty="0" smtClean="0"/>
              <a:t>，</a:t>
            </a:r>
            <a:r>
              <a:rPr lang="zh-CN" altLang="en-US" dirty="0"/>
              <a:t>如</a:t>
            </a:r>
            <a:r>
              <a:rPr lang="zh-CN" altLang="en-US" dirty="0" smtClean="0"/>
              <a:t>果用</a:t>
            </a:r>
            <a:r>
              <a:rPr lang="en-US" altLang="zh-CN" dirty="0" smtClean="0"/>
              <a:t>n</a:t>
            </a:r>
            <a:r>
              <a:rPr lang="zh-CN" altLang="en-US" dirty="0" smtClean="0"/>
              <a:t>表示隐状态</a:t>
            </a:r>
            <a:r>
              <a:rPr lang="en-US" altLang="zh-CN" dirty="0" smtClean="0"/>
              <a:t>h</a:t>
            </a:r>
            <a:r>
              <a:rPr lang="zh-CN" altLang="en-US" dirty="0" smtClean="0"/>
              <a:t>列向量长度，</a:t>
            </a:r>
            <a:r>
              <a:rPr lang="en-US" altLang="zh-CN" dirty="0" smtClean="0"/>
              <a:t>m</a:t>
            </a:r>
            <a:r>
              <a:rPr lang="zh-CN" altLang="en-US" dirty="0" smtClean="0"/>
              <a:t>表示输入列向量</a:t>
            </a:r>
            <a:r>
              <a:rPr lang="en-US" altLang="zh-CN" dirty="0" smtClean="0"/>
              <a:t>X</a:t>
            </a:r>
            <a:r>
              <a:rPr lang="zh-CN" altLang="en-US" dirty="0" smtClean="0"/>
              <a:t>的长度，那么这些权重矩阵的</a:t>
            </a:r>
            <a:r>
              <a:rPr lang="en-US" altLang="zh-CN" dirty="0" smtClean="0"/>
              <a:t>shape</a:t>
            </a:r>
            <a:r>
              <a:rPr lang="zh-CN" altLang="en-US" dirty="0" smtClean="0"/>
              <a:t>为</a:t>
            </a:r>
            <a:r>
              <a:rPr lang="en-US" altLang="zh-CN" dirty="0" smtClean="0"/>
              <a:t>[</a:t>
            </a:r>
            <a:r>
              <a:rPr lang="en-US" altLang="zh-CN" dirty="0"/>
              <a:t>n</a:t>
            </a:r>
            <a:r>
              <a:rPr lang="zh-CN" altLang="en-US" dirty="0" smtClean="0"/>
              <a:t>，</a:t>
            </a:r>
            <a:r>
              <a:rPr lang="en-US" altLang="zh-CN" dirty="0" err="1" smtClean="0"/>
              <a:t>n+m</a:t>
            </a:r>
            <a:r>
              <a:rPr lang="en-US" altLang="zh-CN" dirty="0" smtClean="0"/>
              <a:t>]</a:t>
            </a:r>
          </a:p>
          <a:p>
            <a:pPr lvl="2"/>
            <a:r>
              <a:rPr lang="zh-CN" altLang="en-US" dirty="0"/>
              <a:t>注</a:t>
            </a:r>
            <a:r>
              <a:rPr lang="zh-CN" altLang="en-US" dirty="0" smtClean="0"/>
              <a:t>意这里的</a:t>
            </a:r>
            <a:r>
              <a:rPr lang="en-US" altLang="zh-CN" dirty="0" err="1" smtClean="0"/>
              <a:t>Wfu</a:t>
            </a:r>
            <a:r>
              <a:rPr lang="zh-CN" altLang="en-US" dirty="0" smtClean="0"/>
              <a:t>是把</a:t>
            </a:r>
            <a:r>
              <a:rPr lang="en-US" altLang="zh-CN" dirty="0" err="1" smtClean="0"/>
              <a:t>Wf</a:t>
            </a:r>
            <a:r>
              <a:rPr lang="zh-CN" altLang="en-US" dirty="0" smtClean="0"/>
              <a:t>和</a:t>
            </a:r>
            <a:r>
              <a:rPr lang="en-US" altLang="zh-CN" dirty="0" err="1" smtClean="0"/>
              <a:t>Uf</a:t>
            </a:r>
            <a:r>
              <a:rPr lang="zh-CN" altLang="en-US" dirty="0" smtClean="0"/>
              <a:t>合并在一起即</a:t>
            </a:r>
            <a:r>
              <a:rPr lang="en-US" altLang="zh-CN" dirty="0" smtClean="0"/>
              <a:t>[</a:t>
            </a:r>
            <a:r>
              <a:rPr lang="en-US" altLang="zh-CN" dirty="0" err="1" smtClean="0"/>
              <a:t>wf</a:t>
            </a:r>
            <a:r>
              <a:rPr lang="en-US" altLang="zh-CN" dirty="0" smtClean="0"/>
              <a:t> </a:t>
            </a:r>
            <a:r>
              <a:rPr lang="en-US" altLang="zh-CN" dirty="0" err="1" smtClean="0"/>
              <a:t>uf</a:t>
            </a:r>
            <a:r>
              <a:rPr lang="en-US" altLang="zh-CN" dirty="0" smtClean="0"/>
              <a:t>]</a:t>
            </a:r>
            <a:r>
              <a:rPr lang="zh-CN" altLang="en-US" dirty="0" smtClean="0"/>
              <a:t>，其他类似。</a:t>
            </a:r>
            <a:endParaRPr lang="en-US" altLang="zh-CN" dirty="0" smtClean="0"/>
          </a:p>
          <a:p>
            <a:pPr lvl="1"/>
            <a:r>
              <a:rPr lang="zh-CN" altLang="en-US" dirty="0"/>
              <a:t>普通</a:t>
            </a:r>
            <a:r>
              <a:rPr lang="zh-CN" altLang="en-US" dirty="0" smtClean="0"/>
              <a:t>的</a:t>
            </a:r>
            <a:r>
              <a:rPr lang="en-US" altLang="zh-CN" dirty="0" smtClean="0"/>
              <a:t>LSTM</a:t>
            </a:r>
            <a:r>
              <a:rPr lang="zh-CN" altLang="en-US" dirty="0" smtClean="0"/>
              <a:t>除了上面四个权重矩阵，还有四个偏置列向量，这些偏置列向量的长度也都等于隐状态</a:t>
            </a:r>
            <a:r>
              <a:rPr lang="en-US" altLang="zh-CN" dirty="0" smtClean="0"/>
              <a:t>h</a:t>
            </a:r>
            <a:r>
              <a:rPr lang="zh-CN" altLang="en-US" dirty="0" smtClean="0"/>
              <a:t>的长度</a:t>
            </a:r>
            <a:r>
              <a:rPr lang="en-US" altLang="zh-CN" dirty="0" smtClean="0"/>
              <a:t>n</a:t>
            </a:r>
            <a:r>
              <a:rPr lang="zh-CN" altLang="en-US" dirty="0" smtClean="0"/>
              <a:t>。</a:t>
            </a:r>
            <a:endParaRPr lang="en-US" altLang="zh-CN" dirty="0" smtClean="0"/>
          </a:p>
          <a:p>
            <a:pPr lvl="1"/>
            <a:r>
              <a:rPr lang="zh-CN" altLang="en-US" dirty="0"/>
              <a:t>所</a:t>
            </a:r>
            <a:r>
              <a:rPr lang="zh-CN" altLang="en-US" dirty="0" smtClean="0"/>
              <a:t>以总的</a:t>
            </a:r>
            <a:r>
              <a:rPr lang="en-US" altLang="zh-CN" dirty="0" smtClean="0"/>
              <a:t>LSTM</a:t>
            </a:r>
            <a:r>
              <a:rPr lang="zh-CN" altLang="en-US" dirty="0"/>
              <a:t>的</a:t>
            </a:r>
            <a:r>
              <a:rPr lang="zh-CN" altLang="en-US" dirty="0" smtClean="0"/>
              <a:t>参数个数为</a:t>
            </a:r>
            <a:r>
              <a:rPr lang="en-US" altLang="zh-CN" dirty="0" smtClean="0"/>
              <a:t>4</a:t>
            </a:r>
            <a:r>
              <a:rPr lang="zh-CN" altLang="en-US" dirty="0" smtClean="0"/>
              <a:t>*（</a:t>
            </a:r>
            <a:r>
              <a:rPr lang="en-US" altLang="zh-CN" dirty="0" smtClean="0"/>
              <a:t>n</a:t>
            </a:r>
            <a:r>
              <a:rPr lang="zh-CN" altLang="en-US" dirty="0" smtClean="0"/>
              <a:t>*</a:t>
            </a:r>
            <a:r>
              <a:rPr lang="en-US" altLang="zh-CN" dirty="0" smtClean="0"/>
              <a:t>(</a:t>
            </a:r>
            <a:r>
              <a:rPr lang="en-US" altLang="zh-CN" dirty="0" err="1" smtClean="0"/>
              <a:t>n+m</a:t>
            </a:r>
            <a:r>
              <a:rPr lang="en-US" altLang="zh-CN" dirty="0" smtClean="0"/>
              <a:t>) + n</a:t>
            </a:r>
            <a:r>
              <a:rPr lang="zh-CN" altLang="en-US" dirty="0" smtClean="0"/>
              <a:t>），注意这里并没有包括对隐状态</a:t>
            </a:r>
            <a:r>
              <a:rPr lang="en-US" altLang="zh-CN" dirty="0" err="1" smtClean="0"/>
              <a:t>ht</a:t>
            </a:r>
            <a:r>
              <a:rPr lang="zh-CN" altLang="en-US" dirty="0" smtClean="0"/>
              <a:t>进行线性变换得到</a:t>
            </a:r>
            <a:r>
              <a:rPr lang="en-US" altLang="zh-CN" dirty="0" err="1" smtClean="0"/>
              <a:t>yt</a:t>
            </a:r>
            <a:r>
              <a:rPr lang="zh-CN" altLang="en-US" dirty="0" smtClean="0"/>
              <a:t>的参数。</a:t>
            </a:r>
            <a:endParaRPr lang="en-US" altLang="zh-CN" dirty="0" smtClean="0"/>
          </a:p>
        </p:txBody>
      </p:sp>
    </p:spTree>
    <p:extLst>
      <p:ext uri="{BB962C8B-B14F-4D97-AF65-F5344CB8AC3E}">
        <p14:creationId xmlns:p14="http://schemas.microsoft.com/office/powerpoint/2010/main" val="11490472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085" y="2667454"/>
            <a:ext cx="10515600" cy="1325563"/>
          </a:xfrm>
        </p:spPr>
        <p:txBody>
          <a:bodyPr>
            <a:normAutofit/>
          </a:bodyPr>
          <a:lstStyle/>
          <a:p>
            <a:pPr algn="ctr"/>
            <a:r>
              <a:rPr lang="zh-CN" altLang="en-US" sz="6000" dirty="0"/>
              <a:t>深度神经网络常用的实践建议</a:t>
            </a:r>
            <a:endParaRPr lang="en-US" sz="6000" dirty="0"/>
          </a:p>
        </p:txBody>
      </p:sp>
    </p:spTree>
    <p:extLst>
      <p:ext uri="{BB962C8B-B14F-4D97-AF65-F5344CB8AC3E}">
        <p14:creationId xmlns:p14="http://schemas.microsoft.com/office/powerpoint/2010/main" val="39698454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常用的实践建议</a:t>
            </a:r>
            <a:endParaRPr lang="en-US" dirty="0"/>
          </a:p>
        </p:txBody>
      </p:sp>
      <p:sp>
        <p:nvSpPr>
          <p:cNvPr id="3" name="Content Placeholder 2"/>
          <p:cNvSpPr>
            <a:spLocks noGrp="1"/>
          </p:cNvSpPr>
          <p:nvPr>
            <p:ph idx="1"/>
          </p:nvPr>
        </p:nvSpPr>
        <p:spPr/>
        <p:txBody>
          <a:bodyPr/>
          <a:lstStyle/>
          <a:p>
            <a:r>
              <a:rPr lang="zh-CN" altLang="en-US" dirty="0"/>
              <a:t>得到更好的训练数</a:t>
            </a:r>
            <a:r>
              <a:rPr lang="zh-CN" altLang="en-US" dirty="0" smtClean="0"/>
              <a:t>据：</a:t>
            </a:r>
            <a:endParaRPr lang="en-US" altLang="zh-CN" dirty="0" smtClean="0"/>
          </a:p>
          <a:p>
            <a:pPr lvl="1"/>
            <a:r>
              <a:rPr lang="zh-CN" altLang="en-US" dirty="0" smtClean="0"/>
              <a:t>越</a:t>
            </a:r>
            <a:r>
              <a:rPr lang="zh-CN" altLang="en-US" dirty="0"/>
              <a:t>大的数</a:t>
            </a:r>
            <a:r>
              <a:rPr lang="zh-CN" altLang="en-US" dirty="0" smtClean="0"/>
              <a:t>据集越</a:t>
            </a:r>
            <a:r>
              <a:rPr lang="zh-CN" altLang="en-US" dirty="0"/>
              <a:t>好。</a:t>
            </a:r>
            <a:r>
              <a:rPr lang="en-US" altLang="zh-CN" dirty="0"/>
              <a:t>DNN </a:t>
            </a:r>
            <a:r>
              <a:rPr lang="zh-CN" altLang="en-US" dirty="0"/>
              <a:t>对数据很饥渴，越多越好</a:t>
            </a:r>
            <a:r>
              <a:rPr lang="zh-CN" altLang="en-US" dirty="0" smtClean="0"/>
              <a:t>。</a:t>
            </a:r>
            <a:endParaRPr lang="en-US" altLang="zh-CN" dirty="0" smtClean="0"/>
          </a:p>
          <a:p>
            <a:pPr lvl="1"/>
            <a:r>
              <a:rPr lang="zh-CN" altLang="en-US" dirty="0"/>
              <a:t>去除所有包含损坏数据的训练样本，比</a:t>
            </a:r>
            <a:r>
              <a:rPr lang="zh-CN" altLang="en-US" dirty="0" smtClean="0"/>
              <a:t>如极短</a:t>
            </a:r>
            <a:r>
              <a:rPr lang="zh-CN" altLang="en-US" dirty="0"/>
              <a:t>文字，高度扭曲的图像</a:t>
            </a:r>
            <a:r>
              <a:rPr lang="zh-CN" altLang="en-US" dirty="0" smtClean="0"/>
              <a:t>，错误的输</a:t>
            </a:r>
            <a:r>
              <a:rPr lang="zh-CN" altLang="en-US" dirty="0"/>
              <a:t>出标签，包含许</a:t>
            </a:r>
            <a:r>
              <a:rPr lang="zh-CN" altLang="en-US" dirty="0" smtClean="0"/>
              <a:t>多</a:t>
            </a:r>
            <a:r>
              <a:rPr lang="en-US" altLang="zh-CN" dirty="0" smtClean="0"/>
              <a:t>null values</a:t>
            </a:r>
            <a:r>
              <a:rPr lang="zh-CN" altLang="en-US" dirty="0" smtClean="0"/>
              <a:t>的</a:t>
            </a:r>
            <a:r>
              <a:rPr lang="zh-CN" altLang="en-US" dirty="0"/>
              <a:t>属性</a:t>
            </a:r>
            <a:r>
              <a:rPr lang="zh-CN" altLang="en-US" dirty="0" smtClean="0"/>
              <a:t>。</a:t>
            </a:r>
            <a:endParaRPr lang="en-US" altLang="zh-CN" dirty="0" smtClean="0"/>
          </a:p>
          <a:p>
            <a:pPr lvl="1"/>
            <a:r>
              <a:rPr lang="en-US" dirty="0"/>
              <a:t>Data Augmentation（</a:t>
            </a:r>
            <a:r>
              <a:rPr lang="zh-CN" altLang="en-US" dirty="0"/>
              <a:t>数</a:t>
            </a:r>
            <a:r>
              <a:rPr lang="zh-CN" altLang="en-US" dirty="0" smtClean="0"/>
              <a:t>据</a:t>
            </a:r>
            <a:r>
              <a:rPr lang="zh-CN" altLang="en-US" dirty="0"/>
              <a:t>增强</a:t>
            </a:r>
            <a:r>
              <a:rPr lang="zh-CN" altLang="en-US" dirty="0" smtClean="0"/>
              <a:t>）：生</a:t>
            </a:r>
            <a:r>
              <a:rPr lang="zh-CN" altLang="en-US" dirty="0"/>
              <a:t>成新样</a:t>
            </a:r>
            <a:r>
              <a:rPr lang="zh-CN" altLang="en-US" dirty="0" smtClean="0"/>
              <a:t>例，比如对于图像</a:t>
            </a:r>
            <a:r>
              <a:rPr lang="zh-CN" altLang="en-US" dirty="0"/>
              <a:t>来说</a:t>
            </a:r>
            <a:r>
              <a:rPr lang="zh-CN" altLang="en-US" dirty="0" smtClean="0"/>
              <a:t>，进行</a:t>
            </a:r>
            <a:r>
              <a:rPr lang="zh-CN" altLang="en-US" dirty="0"/>
              <a:t>尺度缩放</a:t>
            </a:r>
            <a:r>
              <a:rPr lang="zh-CN" altLang="en-US" dirty="0" smtClean="0"/>
              <a:t>，</a:t>
            </a:r>
            <a:r>
              <a:rPr lang="zh-CN" altLang="en-US" dirty="0"/>
              <a:t>增加噪声</a:t>
            </a:r>
            <a:r>
              <a:rPr lang="zh-CN" altLang="en-US" dirty="0" smtClean="0"/>
              <a:t>等。</a:t>
            </a:r>
            <a:endParaRPr lang="en-US" altLang="zh-CN" dirty="0" smtClean="0"/>
          </a:p>
          <a:p>
            <a:endParaRPr lang="en-US" altLang="zh-CN" dirty="0" smtClean="0"/>
          </a:p>
          <a:p>
            <a:r>
              <a:rPr lang="zh-CN" altLang="en-US" dirty="0" smtClean="0"/>
              <a:t>选</a:t>
            </a:r>
            <a:r>
              <a:rPr lang="zh-CN" altLang="en-US" dirty="0"/>
              <a:t>择恰当</a:t>
            </a:r>
            <a:r>
              <a:rPr lang="zh-CN" altLang="en-US" dirty="0" smtClean="0"/>
              <a:t>的</a:t>
            </a:r>
            <a:r>
              <a:rPr lang="zh-CN" altLang="en-US" dirty="0"/>
              <a:t>激活</a:t>
            </a:r>
            <a:r>
              <a:rPr lang="zh-CN" altLang="en-US" dirty="0" smtClean="0"/>
              <a:t>函数：</a:t>
            </a:r>
            <a:endParaRPr lang="en-US" altLang="zh-CN" dirty="0" smtClean="0"/>
          </a:p>
          <a:p>
            <a:pPr lvl="1"/>
            <a:r>
              <a:rPr lang="zh-CN" altLang="en-US" dirty="0" smtClean="0"/>
              <a:t>对于</a:t>
            </a:r>
            <a:r>
              <a:rPr lang="en-US" altLang="zh-CN" dirty="0" smtClean="0"/>
              <a:t>MLP</a:t>
            </a:r>
            <a:r>
              <a:rPr lang="zh-CN" altLang="en-US" dirty="0" smtClean="0"/>
              <a:t>和</a:t>
            </a:r>
            <a:r>
              <a:rPr lang="en-US" altLang="zh-CN" dirty="0" smtClean="0"/>
              <a:t>CNN</a:t>
            </a:r>
            <a:r>
              <a:rPr lang="zh-CN" altLang="en-US" dirty="0" smtClean="0"/>
              <a:t>，一般使用</a:t>
            </a:r>
            <a:r>
              <a:rPr lang="en-US" altLang="zh-CN" dirty="0" err="1" smtClean="0"/>
              <a:t>ReLU</a:t>
            </a:r>
            <a:r>
              <a:rPr lang="zh-CN" altLang="en-US" dirty="0" smtClean="0"/>
              <a:t>或者它的变体；</a:t>
            </a:r>
            <a:endParaRPr lang="en-US" altLang="zh-CN" dirty="0" smtClean="0"/>
          </a:p>
          <a:p>
            <a:pPr lvl="1"/>
            <a:r>
              <a:rPr lang="zh-CN" altLang="en-US" dirty="0"/>
              <a:t>对</a:t>
            </a:r>
            <a:r>
              <a:rPr lang="zh-CN" altLang="en-US" dirty="0" smtClean="0"/>
              <a:t>于</a:t>
            </a:r>
            <a:r>
              <a:rPr lang="en-US" altLang="zh-CN" dirty="0" smtClean="0"/>
              <a:t>RNN/LSTM</a:t>
            </a:r>
            <a:r>
              <a:rPr lang="zh-CN" altLang="en-US" dirty="0" smtClean="0"/>
              <a:t>，一般使用</a:t>
            </a:r>
            <a:r>
              <a:rPr lang="en-US" altLang="zh-CN" dirty="0" err="1" smtClean="0"/>
              <a:t>tanh</a:t>
            </a:r>
            <a:r>
              <a:rPr lang="zh-CN" altLang="en-US" dirty="0" smtClean="0"/>
              <a:t>做激活函数，</a:t>
            </a:r>
            <a:r>
              <a:rPr lang="en-US" altLang="zh-CN" dirty="0" smtClean="0"/>
              <a:t>sigmoid</a:t>
            </a:r>
            <a:r>
              <a:rPr lang="zh-CN" altLang="en-US" dirty="0"/>
              <a:t>函</a:t>
            </a:r>
            <a:r>
              <a:rPr lang="zh-CN" altLang="en-US" dirty="0" smtClean="0"/>
              <a:t>数来参与门机制。</a:t>
            </a:r>
            <a:endParaRPr lang="en-US" altLang="zh-CN" dirty="0" smtClean="0"/>
          </a:p>
          <a:p>
            <a:pPr lvl="1"/>
            <a:endParaRPr lang="en-US" dirty="0"/>
          </a:p>
        </p:txBody>
      </p:sp>
    </p:spTree>
    <p:extLst>
      <p:ext uri="{BB962C8B-B14F-4D97-AF65-F5344CB8AC3E}">
        <p14:creationId xmlns:p14="http://schemas.microsoft.com/office/powerpoint/2010/main" val="116424934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dirty="0"/>
              <a:t>隐藏单元和隐层（</a:t>
            </a:r>
            <a:r>
              <a:rPr lang="en-US" dirty="0"/>
              <a:t>Hidden Units and Layers）</a:t>
            </a:r>
            <a:r>
              <a:rPr lang="zh-CN" altLang="en-US" dirty="0"/>
              <a:t>的数</a:t>
            </a:r>
            <a:r>
              <a:rPr lang="zh-CN" altLang="en-US" dirty="0" smtClean="0"/>
              <a:t>量：</a:t>
            </a:r>
            <a:endParaRPr lang="en-US" altLang="zh-CN" dirty="0" smtClean="0"/>
          </a:p>
          <a:p>
            <a:pPr lvl="1"/>
            <a:r>
              <a:rPr lang="zh-CN" altLang="en-US" dirty="0"/>
              <a:t>隐</a:t>
            </a:r>
            <a:r>
              <a:rPr lang="zh-CN" altLang="en-US" dirty="0" smtClean="0"/>
              <a:t>层单元的数量宁可多点也不要少。</a:t>
            </a:r>
            <a:endParaRPr lang="en-US" altLang="zh-CN" dirty="0" smtClean="0"/>
          </a:p>
          <a:p>
            <a:pPr lvl="1"/>
            <a:r>
              <a:rPr lang="zh-CN" altLang="en-US" dirty="0" smtClean="0"/>
              <a:t>通</a:t>
            </a:r>
            <a:r>
              <a:rPr lang="zh-CN" altLang="en-US" dirty="0"/>
              <a:t>过增加隐藏单元的数目，模型会得到所需的灵活性</a:t>
            </a:r>
            <a:r>
              <a:rPr lang="zh-CN" altLang="en-US" dirty="0" smtClean="0"/>
              <a:t>，这样可以在</a:t>
            </a:r>
            <a:r>
              <a:rPr lang="zh-CN" altLang="en-US" dirty="0"/>
              <a:t>预训</a:t>
            </a:r>
            <a:r>
              <a:rPr lang="zh-CN" altLang="en-US" dirty="0" smtClean="0"/>
              <a:t>练中</a:t>
            </a:r>
            <a:r>
              <a:rPr lang="zh-CN" altLang="en-US" dirty="0"/>
              <a:t>过滤出最合适的信</a:t>
            </a:r>
            <a:r>
              <a:rPr lang="zh-CN" altLang="en-US" dirty="0" smtClean="0"/>
              <a:t>息。</a:t>
            </a:r>
            <a:endParaRPr lang="en-US" altLang="zh-CN" dirty="0" smtClean="0"/>
          </a:p>
          <a:p>
            <a:pPr lvl="1"/>
            <a:r>
              <a:rPr lang="zh-CN" altLang="en-US" dirty="0"/>
              <a:t>不停增加层，直到测试误差不再减</a:t>
            </a:r>
            <a:r>
              <a:rPr lang="zh-CN" altLang="en-US" dirty="0" smtClean="0"/>
              <a:t>少。</a:t>
            </a:r>
            <a:endParaRPr lang="en-US" altLang="zh-CN" dirty="0" smtClean="0"/>
          </a:p>
          <a:p>
            <a:pPr lvl="1"/>
            <a:endParaRPr lang="en-US" dirty="0"/>
          </a:p>
          <a:p>
            <a:r>
              <a:rPr lang="zh-CN" altLang="en-US" dirty="0"/>
              <a:t>权重初始化 </a:t>
            </a:r>
            <a:r>
              <a:rPr lang="zh-CN" altLang="en-US" dirty="0" smtClean="0"/>
              <a:t>：</a:t>
            </a:r>
            <a:endParaRPr lang="en-US" altLang="zh-CN" dirty="0" smtClean="0"/>
          </a:p>
          <a:p>
            <a:pPr lvl="1"/>
            <a:r>
              <a:rPr lang="zh-CN" altLang="en-US" dirty="0"/>
              <a:t>永远用小的随机数字初始化权</a:t>
            </a:r>
            <a:r>
              <a:rPr lang="zh-CN" altLang="en-US" dirty="0" smtClean="0"/>
              <a:t>重。</a:t>
            </a:r>
            <a:endParaRPr lang="en-US" altLang="zh-CN" dirty="0" smtClean="0"/>
          </a:p>
          <a:p>
            <a:pPr lvl="1"/>
            <a:r>
              <a:rPr lang="zh-CN" altLang="en-US" dirty="0"/>
              <a:t>如</a:t>
            </a:r>
            <a:r>
              <a:rPr lang="zh-CN" altLang="en-US" dirty="0" smtClean="0"/>
              <a:t>果可以考虑使用</a:t>
            </a:r>
            <a:r>
              <a:rPr lang="en-US" altLang="zh-CN" dirty="0" smtClean="0"/>
              <a:t>BN</a:t>
            </a:r>
            <a:r>
              <a:rPr lang="zh-CN" altLang="en-US" dirty="0" smtClean="0"/>
              <a:t>来降低权重初始化的选择难度；如果不是用</a:t>
            </a:r>
            <a:r>
              <a:rPr lang="en-US" altLang="zh-CN" dirty="0" smtClean="0"/>
              <a:t>BN</a:t>
            </a:r>
            <a:r>
              <a:rPr lang="zh-CN" altLang="en-US" dirty="0" smtClean="0"/>
              <a:t>，可以考虑</a:t>
            </a:r>
            <a:r>
              <a:rPr lang="en-US" altLang="zh-CN" dirty="0" err="1" smtClean="0"/>
              <a:t>xavier</a:t>
            </a:r>
            <a:r>
              <a:rPr lang="zh-CN" altLang="en-US" dirty="0" smtClean="0"/>
              <a:t>或者其变体来初始化，或者用一些经过试验的经验公式。</a:t>
            </a:r>
            <a:endParaRPr lang="en-US" dirty="0"/>
          </a:p>
        </p:txBody>
      </p:sp>
    </p:spTree>
    <p:extLst>
      <p:ext uri="{BB962C8B-B14F-4D97-AF65-F5344CB8AC3E}">
        <p14:creationId xmlns:p14="http://schemas.microsoft.com/office/powerpoint/2010/main" val="10183122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normAutofit lnSpcReduction="10000"/>
          </a:bodyPr>
          <a:lstStyle/>
          <a:p>
            <a:r>
              <a:rPr lang="zh-CN" altLang="en-US" dirty="0"/>
              <a:t>学习</a:t>
            </a:r>
            <a:r>
              <a:rPr lang="zh-CN" altLang="en-US" dirty="0" smtClean="0"/>
              <a:t>率的设置和调整：</a:t>
            </a:r>
            <a:endParaRPr lang="en-US" altLang="zh-CN" dirty="0"/>
          </a:p>
          <a:p>
            <a:pPr lvl="1"/>
            <a:r>
              <a:rPr lang="zh-CN" altLang="en-US" dirty="0" smtClean="0"/>
              <a:t>尽量选择自适应学习率的算法比如</a:t>
            </a:r>
            <a:r>
              <a:rPr lang="en-US" altLang="zh-CN" dirty="0" smtClean="0"/>
              <a:t>Adam</a:t>
            </a:r>
          </a:p>
          <a:p>
            <a:pPr lvl="1"/>
            <a:r>
              <a:rPr lang="zh-CN" altLang="en-US" dirty="0"/>
              <a:t>相比固定学习率，在每个周期、或每几千个样例后逐渐降低学习率是另一个选</a:t>
            </a:r>
            <a:r>
              <a:rPr lang="zh-CN" altLang="en-US" dirty="0" smtClean="0"/>
              <a:t>择。</a:t>
            </a:r>
            <a:endParaRPr lang="en-US" altLang="zh-CN" dirty="0" smtClean="0"/>
          </a:p>
          <a:p>
            <a:pPr lvl="1"/>
            <a:r>
              <a:rPr lang="zh-CN" altLang="en-US" dirty="0"/>
              <a:t>如</a:t>
            </a:r>
            <a:r>
              <a:rPr lang="zh-CN" altLang="en-US" dirty="0" smtClean="0"/>
              <a:t>果非要固定学习率，</a:t>
            </a:r>
            <a:r>
              <a:rPr lang="en-US" altLang="zh-CN" dirty="0"/>
              <a:t>0.01 </a:t>
            </a:r>
            <a:r>
              <a:rPr lang="zh-CN" altLang="en-US" dirty="0"/>
              <a:t>的学习</a:t>
            </a:r>
            <a:r>
              <a:rPr lang="zh-CN" altLang="en-US" dirty="0" smtClean="0"/>
              <a:t>率可能比</a:t>
            </a:r>
            <a:r>
              <a:rPr lang="zh-CN" altLang="en-US" dirty="0"/>
              <a:t>较保</a:t>
            </a:r>
            <a:r>
              <a:rPr lang="zh-CN" altLang="en-US" dirty="0" smtClean="0"/>
              <a:t>险。</a:t>
            </a:r>
            <a:endParaRPr lang="en-US" altLang="zh-CN" dirty="0" smtClean="0"/>
          </a:p>
          <a:p>
            <a:endParaRPr lang="en-US" altLang="zh-CN" dirty="0" smtClean="0"/>
          </a:p>
          <a:p>
            <a:r>
              <a:rPr lang="zh-CN" altLang="en-US" dirty="0" smtClean="0"/>
              <a:t>超</a:t>
            </a:r>
            <a:r>
              <a:rPr lang="zh-CN" altLang="en-US" dirty="0"/>
              <a:t>参数调参</a:t>
            </a:r>
            <a:r>
              <a:rPr lang="zh-CN" altLang="en-US" dirty="0" smtClean="0"/>
              <a:t>：</a:t>
            </a:r>
            <a:endParaRPr lang="en-US" altLang="zh-CN" dirty="0" smtClean="0"/>
          </a:p>
          <a:p>
            <a:pPr lvl="1"/>
            <a:r>
              <a:rPr lang="zh-CN" altLang="en-US" dirty="0" smtClean="0"/>
              <a:t>取</a:t>
            </a:r>
            <a:r>
              <a:rPr lang="zh-CN" altLang="en-US" dirty="0"/>
              <a:t>决于你之前的经</a:t>
            </a:r>
            <a:r>
              <a:rPr lang="zh-CN" altLang="en-US" dirty="0" smtClean="0"/>
              <a:t>验或参考别人的经验，</a:t>
            </a:r>
            <a:r>
              <a:rPr lang="zh-CN" altLang="en-US" dirty="0"/>
              <a:t>你可以人工对部分常见超参数调</a:t>
            </a:r>
            <a:r>
              <a:rPr lang="zh-CN" altLang="en-US" dirty="0" smtClean="0"/>
              <a:t>参。</a:t>
            </a:r>
            <a:endParaRPr lang="en-US" altLang="zh-CN" dirty="0" smtClean="0"/>
          </a:p>
          <a:p>
            <a:pPr lvl="1"/>
            <a:r>
              <a:rPr lang="zh-CN" altLang="en-US" dirty="0"/>
              <a:t>随着超参数不断增长，网格搜索需要的计算性能</a:t>
            </a:r>
            <a:r>
              <a:rPr lang="zh-CN" altLang="en-US" dirty="0" smtClean="0"/>
              <a:t>会</a:t>
            </a:r>
            <a:r>
              <a:rPr lang="zh-CN" altLang="en-US" dirty="0"/>
              <a:t>爆炸式</a:t>
            </a:r>
            <a:r>
              <a:rPr lang="zh-CN" altLang="en-US" dirty="0" smtClean="0"/>
              <a:t>增长。因此最好不要用网格搜索，而使用随机搜索或者更先进的超惨优化算法比如贝叶斯优化。</a:t>
            </a:r>
            <a:endParaRPr lang="en-US" dirty="0"/>
          </a:p>
        </p:txBody>
      </p:sp>
    </p:spTree>
    <p:extLst>
      <p:ext uri="{BB962C8B-B14F-4D97-AF65-F5344CB8AC3E}">
        <p14:creationId xmlns:p14="http://schemas.microsoft.com/office/powerpoint/2010/main" val="11095289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dirty="0" smtClean="0"/>
              <a:t>梯度下降算法选择：</a:t>
            </a:r>
            <a:endParaRPr lang="en-US" altLang="zh-CN" dirty="0"/>
          </a:p>
          <a:p>
            <a:pPr lvl="1"/>
            <a:r>
              <a:rPr lang="zh-CN" altLang="en-US" dirty="0"/>
              <a:t>尽量选择更先进的算法比</a:t>
            </a:r>
            <a:r>
              <a:rPr lang="zh-CN" altLang="en-US" dirty="0" smtClean="0"/>
              <a:t>如</a:t>
            </a:r>
            <a:r>
              <a:rPr lang="en-US" dirty="0" err="1" smtClean="0"/>
              <a:t>Adagrad、Adam</a:t>
            </a:r>
            <a:r>
              <a:rPr lang="en-US" dirty="0"/>
              <a:t>,、</a:t>
            </a:r>
            <a:r>
              <a:rPr lang="en-US" dirty="0" err="1"/>
              <a:t>AdaDelta</a:t>
            </a:r>
            <a:r>
              <a:rPr lang="en-US" dirty="0"/>
              <a:t>,、</a:t>
            </a:r>
            <a:r>
              <a:rPr lang="en-US" dirty="0" err="1" smtClean="0"/>
              <a:t>RMSProp</a:t>
            </a:r>
            <a:r>
              <a:rPr lang="zh-CN" altLang="en-US" dirty="0" smtClean="0"/>
              <a:t>等，而不是使用基本的</a:t>
            </a:r>
            <a:r>
              <a:rPr lang="en-US" altLang="zh-CN" dirty="0" smtClean="0"/>
              <a:t>SGD</a:t>
            </a:r>
            <a:r>
              <a:rPr lang="zh-CN" altLang="en-US" dirty="0" smtClean="0"/>
              <a:t>。这些算法除了提</a:t>
            </a:r>
            <a:r>
              <a:rPr lang="zh-CN" altLang="en-US" dirty="0"/>
              <a:t>供自适应学习率之外</a:t>
            </a:r>
            <a:r>
              <a:rPr lang="zh-CN" altLang="en-US" dirty="0" smtClean="0"/>
              <a:t>，</a:t>
            </a:r>
            <a:r>
              <a:rPr lang="zh-CN" altLang="en-US" dirty="0"/>
              <a:t>它们</a:t>
            </a:r>
            <a:r>
              <a:rPr lang="zh-CN" altLang="en-US" dirty="0" smtClean="0"/>
              <a:t>还</a:t>
            </a:r>
            <a:r>
              <a:rPr lang="zh-CN" altLang="en-US" dirty="0"/>
              <a:t>对于模型的不同参数使用不同的学习率，通常能有更平滑的收敛</a:t>
            </a:r>
            <a:r>
              <a:rPr lang="zh-CN" altLang="en-US" dirty="0" smtClean="0"/>
              <a:t>。</a:t>
            </a:r>
            <a:endParaRPr lang="en-US" altLang="zh-CN" dirty="0" smtClean="0"/>
          </a:p>
          <a:p>
            <a:endParaRPr lang="en-US" altLang="zh-CN" dirty="0"/>
          </a:p>
          <a:p>
            <a:r>
              <a:rPr lang="zh-CN" altLang="en-US" dirty="0"/>
              <a:t>权重的维度保持为 </a:t>
            </a:r>
            <a:r>
              <a:rPr lang="en-US" altLang="zh-CN" dirty="0"/>
              <a:t>2 </a:t>
            </a:r>
            <a:r>
              <a:rPr lang="zh-CN" altLang="en-US" dirty="0"/>
              <a:t>的</a:t>
            </a:r>
            <a:r>
              <a:rPr lang="zh-CN" altLang="en-US" dirty="0" smtClean="0"/>
              <a:t>幂：</a:t>
            </a:r>
            <a:endParaRPr lang="en-US" altLang="zh-CN" dirty="0" smtClean="0"/>
          </a:p>
          <a:p>
            <a:pPr lvl="1"/>
            <a:r>
              <a:rPr lang="zh-CN" altLang="en-US" dirty="0" smtClean="0"/>
              <a:t>把</a:t>
            </a:r>
            <a:r>
              <a:rPr lang="zh-CN" altLang="en-US" dirty="0"/>
              <a:t>参数保持在 </a:t>
            </a:r>
            <a:r>
              <a:rPr lang="en-US" altLang="zh-CN" dirty="0"/>
              <a:t>64, 128, 512, 1024 </a:t>
            </a:r>
            <a:r>
              <a:rPr lang="zh-CN" altLang="en-US" dirty="0"/>
              <a:t>等 </a:t>
            </a:r>
            <a:r>
              <a:rPr lang="en-US" altLang="zh-CN" dirty="0"/>
              <a:t>2 </a:t>
            </a:r>
            <a:r>
              <a:rPr lang="zh-CN" altLang="en-US" dirty="0"/>
              <a:t>的次</a:t>
            </a:r>
            <a:r>
              <a:rPr lang="zh-CN" altLang="en-US" dirty="0" smtClean="0"/>
              <a:t>方是</a:t>
            </a:r>
            <a:r>
              <a:rPr lang="zh-CN" altLang="en-US" dirty="0"/>
              <a:t>件好事。这也许能帮助分割矩阵和权重，导致学习效率的提升。当用 </a:t>
            </a:r>
            <a:r>
              <a:rPr lang="en-US" altLang="zh-CN" dirty="0"/>
              <a:t>GPU </a:t>
            </a:r>
            <a:r>
              <a:rPr lang="zh-CN" altLang="en-US" dirty="0"/>
              <a:t>运算，这变得更明显。</a:t>
            </a:r>
            <a:endParaRPr lang="en-US" dirty="0"/>
          </a:p>
        </p:txBody>
      </p:sp>
    </p:spTree>
    <p:extLst>
      <p:ext uri="{BB962C8B-B14F-4D97-AF65-F5344CB8AC3E}">
        <p14:creationId xmlns:p14="http://schemas.microsoft.com/office/powerpoint/2010/main" val="36781821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4"/>
            <a:ext cx="10515600" cy="4460875"/>
          </a:xfrm>
        </p:spPr>
        <p:txBody>
          <a:bodyPr>
            <a:normAutofit fontScale="92500"/>
          </a:bodyPr>
          <a:lstStyle/>
          <a:p>
            <a:r>
              <a:rPr lang="zh-CN" altLang="en-US" dirty="0"/>
              <a:t>无监督预训</a:t>
            </a:r>
            <a:r>
              <a:rPr lang="zh-CN" altLang="en-US" dirty="0" smtClean="0"/>
              <a:t>练：</a:t>
            </a:r>
            <a:endParaRPr lang="en-US" altLang="zh-CN" dirty="0" smtClean="0"/>
          </a:p>
          <a:p>
            <a:pPr lvl="1"/>
            <a:r>
              <a:rPr lang="zh-CN" altLang="en-US" dirty="0"/>
              <a:t>不管你进行的是 </a:t>
            </a:r>
            <a:r>
              <a:rPr lang="en-US" altLang="zh-CN" dirty="0"/>
              <a:t>NLP</a:t>
            </a:r>
            <a:r>
              <a:rPr lang="zh-CN" altLang="en-US" dirty="0"/>
              <a:t>（自然语言处理）、计算机视觉还是语音识别等任务，无监督预训练永远能帮助你训练监督、或其他无监督模</a:t>
            </a:r>
            <a:r>
              <a:rPr lang="zh-CN" altLang="en-US" dirty="0" smtClean="0"/>
              <a:t>型。</a:t>
            </a:r>
            <a:endParaRPr lang="en-US" altLang="zh-CN" dirty="0" smtClean="0"/>
          </a:p>
          <a:p>
            <a:endParaRPr lang="en-US" dirty="0"/>
          </a:p>
          <a:p>
            <a:r>
              <a:rPr lang="en-US" dirty="0" smtClean="0"/>
              <a:t>Mini-Batch</a:t>
            </a:r>
            <a:r>
              <a:rPr lang="zh-CN" altLang="en-US" dirty="0" smtClean="0"/>
              <a:t>对</a:t>
            </a:r>
            <a:r>
              <a:rPr lang="zh-CN" altLang="en-US" dirty="0"/>
              <a:t>比随机学习（</a:t>
            </a:r>
            <a:r>
              <a:rPr lang="en-US" dirty="0"/>
              <a:t>Stochastic Learning</a:t>
            </a:r>
            <a:r>
              <a:rPr lang="en-US" dirty="0" smtClean="0"/>
              <a:t>）</a:t>
            </a:r>
            <a:r>
              <a:rPr lang="zh-CN" altLang="en-US" dirty="0" smtClean="0"/>
              <a:t>：</a:t>
            </a:r>
            <a:endParaRPr lang="en-US" altLang="zh-CN" dirty="0" smtClean="0"/>
          </a:p>
          <a:p>
            <a:pPr lvl="1"/>
            <a:r>
              <a:rPr lang="zh-CN" altLang="en-US" dirty="0"/>
              <a:t>为了更高的吞吐率和更快的学习</a:t>
            </a:r>
            <a:r>
              <a:rPr lang="zh-CN" altLang="en-US" dirty="0" smtClean="0"/>
              <a:t>，推</a:t>
            </a:r>
            <a:r>
              <a:rPr lang="zh-CN" altLang="en-US" dirty="0"/>
              <a:t>荐使用 </a:t>
            </a:r>
            <a:r>
              <a:rPr lang="en-US" altLang="zh-CN" dirty="0"/>
              <a:t>mini-batch </a:t>
            </a:r>
            <a:r>
              <a:rPr lang="zh-CN" altLang="en-US" dirty="0"/>
              <a:t>而不是随</a:t>
            </a:r>
            <a:r>
              <a:rPr lang="zh-CN" altLang="en-US" dirty="0" smtClean="0"/>
              <a:t>机单样本学习。</a:t>
            </a:r>
            <a:endParaRPr lang="en-US" altLang="zh-CN" dirty="0" smtClean="0"/>
          </a:p>
          <a:p>
            <a:pPr lvl="1"/>
            <a:r>
              <a:rPr lang="zh-CN" altLang="en-US" dirty="0"/>
              <a:t>如</a:t>
            </a:r>
            <a:r>
              <a:rPr lang="zh-CN" altLang="en-US" dirty="0" smtClean="0"/>
              <a:t>果是</a:t>
            </a:r>
            <a:r>
              <a:rPr lang="en-US" altLang="zh-CN" dirty="0" smtClean="0"/>
              <a:t>online learning</a:t>
            </a:r>
            <a:r>
              <a:rPr lang="zh-CN" altLang="en-US" dirty="0" smtClean="0"/>
              <a:t>，那么最好支持单样本学习。</a:t>
            </a:r>
            <a:endParaRPr lang="en-US" altLang="zh-CN" dirty="0" smtClean="0"/>
          </a:p>
          <a:p>
            <a:endParaRPr lang="en-US" altLang="zh-CN" dirty="0" smtClean="0"/>
          </a:p>
          <a:p>
            <a:r>
              <a:rPr lang="zh-CN" altLang="en-US" dirty="0" smtClean="0"/>
              <a:t>打</a:t>
            </a:r>
            <a:r>
              <a:rPr lang="zh-CN" altLang="en-US" dirty="0"/>
              <a:t>乱训练样</a:t>
            </a:r>
            <a:r>
              <a:rPr lang="zh-CN" altLang="en-US" dirty="0" smtClean="0"/>
              <a:t>本：</a:t>
            </a:r>
            <a:endParaRPr lang="en-US" altLang="zh-CN" dirty="0"/>
          </a:p>
          <a:p>
            <a:pPr lvl="1"/>
            <a:r>
              <a:rPr lang="zh-CN" altLang="en-US" dirty="0"/>
              <a:t>把训练样例的顺序随机化（在不同周期，或者 </a:t>
            </a:r>
            <a:r>
              <a:rPr lang="en-US" altLang="zh-CN" dirty="0"/>
              <a:t>mini-batch</a:t>
            </a:r>
            <a:r>
              <a:rPr lang="zh-CN" altLang="en-US" dirty="0"/>
              <a:t>），会导致更快的收敛。如果模型看到的很多样例不在同一种顺序下</a:t>
            </a:r>
            <a:r>
              <a:rPr lang="zh-CN" altLang="en-US" dirty="0" smtClean="0"/>
              <a:t>，</a:t>
            </a:r>
            <a:r>
              <a:rPr lang="zh-CN" altLang="en-US" dirty="0"/>
              <a:t>收敛</a:t>
            </a:r>
            <a:r>
              <a:rPr lang="zh-CN" altLang="en-US" dirty="0" smtClean="0"/>
              <a:t>速</a:t>
            </a:r>
            <a:r>
              <a:rPr lang="zh-CN" altLang="en-US" dirty="0"/>
              <a:t>度会有小幅提</a:t>
            </a:r>
            <a:r>
              <a:rPr lang="zh-CN" altLang="en-US" dirty="0" smtClean="0"/>
              <a:t>升。</a:t>
            </a:r>
            <a:endParaRPr lang="en-US" dirty="0"/>
          </a:p>
        </p:txBody>
      </p:sp>
    </p:spTree>
    <p:extLst>
      <p:ext uri="{BB962C8B-B14F-4D97-AF65-F5344CB8AC3E}">
        <p14:creationId xmlns:p14="http://schemas.microsoft.com/office/powerpoint/2010/main" val="13552776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51214"/>
            <a:ext cx="10515600" cy="4914900"/>
          </a:xfrm>
        </p:spPr>
        <p:txBody>
          <a:bodyPr>
            <a:normAutofit fontScale="92500" lnSpcReduction="10000"/>
          </a:bodyPr>
          <a:lstStyle/>
          <a:p>
            <a:r>
              <a:rPr lang="zh-CN" altLang="en-US" dirty="0"/>
              <a:t>使用 </a:t>
            </a:r>
            <a:r>
              <a:rPr lang="en-US" dirty="0"/>
              <a:t>Dropout </a:t>
            </a:r>
            <a:r>
              <a:rPr lang="zh-CN" altLang="en-US" dirty="0"/>
              <a:t>正则</a:t>
            </a:r>
            <a:r>
              <a:rPr lang="zh-CN" altLang="en-US" dirty="0" smtClean="0"/>
              <a:t>化：</a:t>
            </a:r>
            <a:endParaRPr lang="en-US" altLang="zh-CN" dirty="0" smtClean="0"/>
          </a:p>
          <a:p>
            <a:pPr lvl="1"/>
            <a:r>
              <a:rPr lang="en-US" altLang="zh-CN" dirty="0" smtClean="0"/>
              <a:t>Dropout</a:t>
            </a:r>
            <a:r>
              <a:rPr lang="zh-CN" altLang="en-US" dirty="0" smtClean="0"/>
              <a:t>更多用在</a:t>
            </a:r>
            <a:r>
              <a:rPr lang="en-US" altLang="zh-CN" dirty="0" smtClean="0"/>
              <a:t>MLP</a:t>
            </a:r>
            <a:r>
              <a:rPr lang="zh-CN" altLang="en-US" dirty="0" smtClean="0"/>
              <a:t>或者作用于</a:t>
            </a:r>
            <a:r>
              <a:rPr lang="zh-CN" altLang="en-US" dirty="0"/>
              <a:t>模型</a:t>
            </a:r>
            <a:r>
              <a:rPr lang="zh-CN" altLang="en-US" dirty="0" smtClean="0"/>
              <a:t>的全连接层上。</a:t>
            </a:r>
            <a:endParaRPr lang="en-US" altLang="zh-CN" dirty="0" smtClean="0"/>
          </a:p>
          <a:p>
            <a:pPr lvl="1"/>
            <a:r>
              <a:rPr lang="en-US" altLang="zh-CN" dirty="0" smtClean="0"/>
              <a:t>BN</a:t>
            </a:r>
            <a:r>
              <a:rPr lang="zh-CN" altLang="en-US" dirty="0" smtClean="0"/>
              <a:t>和</a:t>
            </a:r>
            <a:r>
              <a:rPr lang="en-US" altLang="zh-CN" dirty="0" smtClean="0"/>
              <a:t>Dropout</a:t>
            </a:r>
            <a:r>
              <a:rPr lang="zh-CN" altLang="en-US" dirty="0" smtClean="0"/>
              <a:t>同时使用效果不好。在</a:t>
            </a:r>
            <a:r>
              <a:rPr lang="en-US" altLang="zh-CN" dirty="0" smtClean="0"/>
              <a:t>CNN</a:t>
            </a:r>
            <a:r>
              <a:rPr lang="zh-CN" altLang="en-US" dirty="0" smtClean="0"/>
              <a:t>中建议使用</a:t>
            </a:r>
            <a:r>
              <a:rPr lang="en-US" altLang="zh-CN" dirty="0" smtClean="0"/>
              <a:t>BN</a:t>
            </a:r>
            <a:r>
              <a:rPr lang="zh-CN" altLang="en-US" dirty="0" smtClean="0"/>
              <a:t>不用</a:t>
            </a:r>
            <a:r>
              <a:rPr lang="en-US" altLang="zh-CN" dirty="0" smtClean="0"/>
              <a:t>dropout</a:t>
            </a:r>
            <a:r>
              <a:rPr lang="zh-CN" altLang="en-US" dirty="0" smtClean="0"/>
              <a:t>。</a:t>
            </a:r>
            <a:endParaRPr lang="en-US" altLang="zh-CN" dirty="0" smtClean="0"/>
          </a:p>
          <a:p>
            <a:endParaRPr lang="en-US" altLang="zh-CN" dirty="0" smtClean="0"/>
          </a:p>
          <a:p>
            <a:r>
              <a:rPr lang="zh-CN" altLang="en-US" dirty="0" smtClean="0"/>
              <a:t>周</a:t>
            </a:r>
            <a:r>
              <a:rPr lang="zh-CN" altLang="en-US" dirty="0"/>
              <a:t>期 </a:t>
            </a:r>
            <a:r>
              <a:rPr lang="en-US" altLang="zh-CN" dirty="0"/>
              <a:t>/ </a:t>
            </a:r>
            <a:r>
              <a:rPr lang="zh-CN" altLang="en-US" dirty="0"/>
              <a:t>训练迭代次</a:t>
            </a:r>
            <a:r>
              <a:rPr lang="zh-CN" altLang="en-US" dirty="0" smtClean="0"/>
              <a:t>数：</a:t>
            </a:r>
            <a:endParaRPr lang="en-US" altLang="zh-CN" dirty="0" smtClean="0"/>
          </a:p>
          <a:p>
            <a:pPr lvl="1"/>
            <a:r>
              <a:rPr lang="zh-CN" altLang="en-US" dirty="0" smtClean="0"/>
              <a:t>按</a:t>
            </a:r>
            <a:r>
              <a:rPr lang="zh-CN" altLang="en-US" dirty="0"/>
              <a:t>照一个固定的样例数或者周期训练模型</a:t>
            </a:r>
            <a:r>
              <a:rPr lang="zh-CN" altLang="en-US" dirty="0" smtClean="0"/>
              <a:t>，在</a:t>
            </a:r>
            <a:r>
              <a:rPr lang="zh-CN" altLang="en-US" dirty="0"/>
              <a:t>每批样例之后，比较测试误</a:t>
            </a:r>
            <a:r>
              <a:rPr lang="zh-CN" altLang="en-US" dirty="0" smtClean="0"/>
              <a:t>差和</a:t>
            </a:r>
            <a:r>
              <a:rPr lang="zh-CN" altLang="en-US" dirty="0"/>
              <a:t>训练误</a:t>
            </a:r>
            <a:r>
              <a:rPr lang="zh-CN" altLang="en-US" dirty="0" smtClean="0"/>
              <a:t>差，</a:t>
            </a:r>
            <a:r>
              <a:rPr lang="zh-CN" altLang="en-US" dirty="0"/>
              <a:t>如果它们的差距在缩小，那么继续训练。另外，记得在每批训练之后，保存模型的参数，所以训练好之后你可以从多个模型中做选择</a:t>
            </a:r>
            <a:r>
              <a:rPr lang="zh-CN" altLang="en-US" dirty="0" smtClean="0"/>
              <a:t>。</a:t>
            </a:r>
            <a:endParaRPr lang="en-US" altLang="zh-CN" dirty="0" smtClean="0"/>
          </a:p>
          <a:p>
            <a:endParaRPr lang="en-US" altLang="zh-CN" dirty="0" smtClean="0"/>
          </a:p>
          <a:p>
            <a:r>
              <a:rPr lang="zh-CN" altLang="en-US" dirty="0" smtClean="0"/>
              <a:t>训</a:t>
            </a:r>
            <a:r>
              <a:rPr lang="zh-CN" altLang="en-US" dirty="0"/>
              <a:t>练过程跟踪：</a:t>
            </a:r>
            <a:endParaRPr lang="en-US" altLang="zh-CN" dirty="0"/>
          </a:p>
          <a:p>
            <a:pPr lvl="1"/>
            <a:r>
              <a:rPr lang="zh-CN" altLang="en-US" dirty="0"/>
              <a:t>常见的办法是保存或打印损失值、训练误差、测试误差等。</a:t>
            </a:r>
            <a:endParaRPr lang="en-US" altLang="zh-CN" dirty="0"/>
          </a:p>
          <a:p>
            <a:pPr lvl="1"/>
            <a:r>
              <a:rPr lang="zh-CN" altLang="en-US" dirty="0"/>
              <a:t>采用可视化库，在几个训练样例之后、或者周期之间，生成权重柱状图。这或许能帮助我们追踪深度学习模型中的一些常见问题，比如梯度消失与梯度爆发。</a:t>
            </a:r>
            <a:endParaRPr lang="en-US" altLang="zh-CN" dirty="0"/>
          </a:p>
          <a:p>
            <a:endParaRPr lang="en-US" altLang="zh-CN" dirty="0" smtClean="0"/>
          </a:p>
          <a:p>
            <a:pPr lvl="1"/>
            <a:endParaRPr lang="en-US" dirty="0"/>
          </a:p>
        </p:txBody>
      </p:sp>
    </p:spTree>
    <p:extLst>
      <p:ext uri="{BB962C8B-B14F-4D97-AF65-F5344CB8AC3E}">
        <p14:creationId xmlns:p14="http://schemas.microsoft.com/office/powerpoint/2010/main" val="355348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0217"/>
          </a:xfrm>
        </p:spPr>
        <p:txBody>
          <a:bodyPr/>
          <a:lstStyle/>
          <a:p>
            <a:r>
              <a:rPr lang="en-US" altLang="zh-CN" dirty="0" smtClean="0"/>
              <a:t>Continue…..</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3367548" y="840659"/>
            <a:ext cx="5161938" cy="6371303"/>
          </a:xfrm>
        </p:spPr>
      </p:pic>
    </p:spTree>
    <p:extLst>
      <p:ext uri="{BB962C8B-B14F-4D97-AF65-F5344CB8AC3E}">
        <p14:creationId xmlns:p14="http://schemas.microsoft.com/office/powerpoint/2010/main" val="39918175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528" y="2863396"/>
            <a:ext cx="10515600" cy="1325563"/>
          </a:xfrm>
        </p:spPr>
        <p:txBody>
          <a:bodyPr>
            <a:normAutofit/>
          </a:bodyPr>
          <a:lstStyle/>
          <a:p>
            <a:pPr algn="ctr"/>
            <a:r>
              <a:rPr lang="zh-CN" altLang="en-US" sz="6600" dirty="0"/>
              <a:t>深度学习框架简单介绍</a:t>
            </a:r>
            <a:endParaRPr lang="en-US" sz="6600" dirty="0"/>
          </a:p>
        </p:txBody>
      </p:sp>
    </p:spTree>
    <p:extLst>
      <p:ext uri="{BB962C8B-B14F-4D97-AF65-F5344CB8AC3E}">
        <p14:creationId xmlns:p14="http://schemas.microsoft.com/office/powerpoint/2010/main" val="3154481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深度学习框架</a:t>
            </a:r>
            <a:endParaRPr lang="en-US" dirty="0"/>
          </a:p>
        </p:txBody>
      </p:sp>
      <p:sp>
        <p:nvSpPr>
          <p:cNvPr id="3" name="Content Placeholder 2"/>
          <p:cNvSpPr>
            <a:spLocks noGrp="1"/>
          </p:cNvSpPr>
          <p:nvPr>
            <p:ph idx="1"/>
          </p:nvPr>
        </p:nvSpPr>
        <p:spPr/>
        <p:txBody>
          <a:bodyPr>
            <a:normAutofit fontScale="92500" lnSpcReduction="20000"/>
          </a:bodyPr>
          <a:lstStyle/>
          <a:p>
            <a:r>
              <a:rPr lang="en-US" altLang="zh-CN" dirty="0" err="1" smtClean="0"/>
              <a:t>Theano</a:t>
            </a:r>
            <a:r>
              <a:rPr lang="zh-CN" altLang="en-US" dirty="0"/>
              <a:t>是一个</a:t>
            </a:r>
            <a:r>
              <a:rPr lang="en-US" altLang="zh-CN" dirty="0"/>
              <a:t>Python</a:t>
            </a:r>
            <a:r>
              <a:rPr lang="zh-CN" altLang="en-US" dirty="0" smtClean="0"/>
              <a:t>库（</a:t>
            </a:r>
            <a:r>
              <a:rPr lang="zh-CN" altLang="en-US" dirty="0"/>
              <a:t>貌似已经停止更新</a:t>
            </a:r>
            <a:r>
              <a:rPr lang="zh-CN" altLang="en-US" dirty="0" smtClean="0"/>
              <a:t>了），支持</a:t>
            </a:r>
            <a:r>
              <a:rPr lang="en-US" altLang="zh-CN" dirty="0" smtClean="0"/>
              <a:t>CPU</a:t>
            </a:r>
            <a:r>
              <a:rPr lang="zh-CN" altLang="en-US" dirty="0"/>
              <a:t>或</a:t>
            </a:r>
            <a:r>
              <a:rPr lang="en-US" altLang="zh-CN" dirty="0" smtClean="0"/>
              <a:t>GPU</a:t>
            </a:r>
            <a:r>
              <a:rPr lang="zh-CN" altLang="en-US" dirty="0" smtClean="0"/>
              <a:t>，不支持分布式训练。</a:t>
            </a:r>
          </a:p>
          <a:p>
            <a:r>
              <a:rPr lang="en-US" altLang="zh-CN" dirty="0" err="1" smtClean="0"/>
              <a:t>Keras</a:t>
            </a:r>
            <a:r>
              <a:rPr lang="zh-CN" altLang="en-US" dirty="0" smtClean="0"/>
              <a:t>是一个高层神经网络</a:t>
            </a:r>
            <a:r>
              <a:rPr lang="en-US" altLang="zh-CN" dirty="0" smtClean="0"/>
              <a:t>API</a:t>
            </a:r>
            <a:r>
              <a:rPr lang="zh-CN" altLang="en-US" dirty="0" smtClean="0"/>
              <a:t>，</a:t>
            </a:r>
            <a:r>
              <a:rPr lang="en-US" altLang="zh-CN" dirty="0" err="1" smtClean="0"/>
              <a:t>Keras</a:t>
            </a:r>
            <a:r>
              <a:rPr lang="zh-CN" altLang="en-US" dirty="0" smtClean="0"/>
              <a:t>由纯</a:t>
            </a:r>
            <a:r>
              <a:rPr lang="en-US" altLang="zh-CN" dirty="0" smtClean="0"/>
              <a:t>Python</a:t>
            </a:r>
            <a:r>
              <a:rPr lang="zh-CN" altLang="en-US" dirty="0" smtClean="0"/>
              <a:t>编写而成并基于</a:t>
            </a:r>
            <a:r>
              <a:rPr lang="en-US" altLang="zh-CN" dirty="0" err="1" smtClean="0"/>
              <a:t>Tensorflow</a:t>
            </a:r>
            <a:r>
              <a:rPr lang="zh-CN" altLang="en-US" dirty="0"/>
              <a:t>、</a:t>
            </a:r>
            <a:r>
              <a:rPr lang="en-US" altLang="zh-CN" dirty="0" err="1"/>
              <a:t>Theano</a:t>
            </a:r>
            <a:r>
              <a:rPr lang="zh-CN" altLang="en-US" dirty="0"/>
              <a:t>以及</a:t>
            </a:r>
            <a:r>
              <a:rPr lang="en-US" altLang="zh-CN" dirty="0" smtClean="0"/>
              <a:t>CNTK</a:t>
            </a:r>
            <a:r>
              <a:rPr lang="zh-CN" altLang="en-US" dirty="0" smtClean="0"/>
              <a:t>。</a:t>
            </a:r>
            <a:r>
              <a:rPr lang="en-US" altLang="zh-CN" dirty="0" err="1" smtClean="0"/>
              <a:t>Keras</a:t>
            </a:r>
            <a:r>
              <a:rPr lang="en-US" altLang="zh-CN" dirty="0" smtClean="0"/>
              <a:t> </a:t>
            </a:r>
            <a:r>
              <a:rPr lang="zh-CN" altLang="en-US" dirty="0" smtClean="0"/>
              <a:t>为支持快速实验而生，支持</a:t>
            </a:r>
            <a:r>
              <a:rPr lang="en-US" altLang="zh-CN" dirty="0" smtClean="0"/>
              <a:t>CPU</a:t>
            </a:r>
            <a:r>
              <a:rPr lang="zh-CN" altLang="en-US" dirty="0" smtClean="0"/>
              <a:t>和</a:t>
            </a:r>
            <a:r>
              <a:rPr lang="en-US" altLang="zh-CN" dirty="0" smtClean="0"/>
              <a:t>GPU</a:t>
            </a:r>
            <a:r>
              <a:rPr lang="zh-CN" altLang="en-US" dirty="0" smtClean="0"/>
              <a:t>。</a:t>
            </a:r>
            <a:r>
              <a:rPr lang="zh-CN" altLang="en-US" dirty="0"/>
              <a:t>它</a:t>
            </a:r>
            <a:r>
              <a:rPr lang="zh-CN" altLang="en-US" dirty="0" smtClean="0"/>
              <a:t>具</a:t>
            </a:r>
            <a:r>
              <a:rPr lang="zh-CN" altLang="en-US" dirty="0"/>
              <a:t>有高度模块化，极简，和可扩充特</a:t>
            </a:r>
            <a:r>
              <a:rPr lang="zh-CN" altLang="en-US" dirty="0" smtClean="0"/>
              <a:t>性，比较适合简</a:t>
            </a:r>
            <a:r>
              <a:rPr lang="zh-CN" altLang="en-US" dirty="0"/>
              <a:t>易和快速的原型设</a:t>
            </a:r>
            <a:r>
              <a:rPr lang="zh-CN" altLang="en-US" dirty="0" smtClean="0"/>
              <a:t>计。</a:t>
            </a:r>
            <a:endParaRPr lang="zh-CN" altLang="en-US" dirty="0"/>
          </a:p>
          <a:p>
            <a:r>
              <a:rPr lang="en-US" altLang="zh-CN" dirty="0"/>
              <a:t>CNTK</a:t>
            </a:r>
            <a:r>
              <a:rPr lang="zh-CN" altLang="en-US" dirty="0"/>
              <a:t>是微软开源的深度学习框架，支持分布式训</a:t>
            </a:r>
            <a:r>
              <a:rPr lang="zh-CN" altLang="en-US" dirty="0" smtClean="0"/>
              <a:t>练。</a:t>
            </a:r>
            <a:endParaRPr lang="en-US" altLang="zh-CN" dirty="0" smtClean="0"/>
          </a:p>
          <a:p>
            <a:r>
              <a:rPr lang="en-US" altLang="zh-CN" dirty="0" err="1"/>
              <a:t>Tensorflow</a:t>
            </a:r>
            <a:r>
              <a:rPr lang="zh-CN" altLang="en-US" dirty="0"/>
              <a:t>与</a:t>
            </a:r>
            <a:r>
              <a:rPr lang="en-US" altLang="zh-CN" dirty="0" err="1"/>
              <a:t>mxnet</a:t>
            </a:r>
            <a:r>
              <a:rPr lang="zh-CN" altLang="en-US" dirty="0"/>
              <a:t>是现在比较火的</a:t>
            </a:r>
            <a:r>
              <a:rPr lang="en-US" altLang="zh-CN" dirty="0"/>
              <a:t>2</a:t>
            </a:r>
            <a:r>
              <a:rPr lang="zh-CN" altLang="en-US" dirty="0"/>
              <a:t>种深度学习框架，都支持分布式训练</a:t>
            </a:r>
            <a:r>
              <a:rPr lang="zh-CN" altLang="en-US" dirty="0" smtClean="0"/>
              <a:t>。</a:t>
            </a:r>
            <a:endParaRPr lang="en-US" altLang="zh-CN" dirty="0" smtClean="0"/>
          </a:p>
          <a:p>
            <a:r>
              <a:rPr lang="en-US" altLang="zh-CN" dirty="0" err="1"/>
              <a:t>Caffe</a:t>
            </a:r>
            <a:r>
              <a:rPr lang="zh-CN" altLang="en-US" dirty="0"/>
              <a:t>原生的只有单机版本，现在有多个项目支持</a:t>
            </a:r>
            <a:r>
              <a:rPr lang="en-US" altLang="zh-CN" dirty="0" err="1"/>
              <a:t>caffe</a:t>
            </a:r>
            <a:r>
              <a:rPr lang="zh-CN" altLang="en-US" dirty="0"/>
              <a:t>的分布式版本比如</a:t>
            </a:r>
            <a:r>
              <a:rPr lang="en-US" altLang="zh-CN" dirty="0"/>
              <a:t>Yahoo</a:t>
            </a:r>
            <a:r>
              <a:rPr lang="zh-CN" altLang="en-US" dirty="0"/>
              <a:t>的</a:t>
            </a:r>
            <a:r>
              <a:rPr lang="en-US" altLang="zh-CN" dirty="0" err="1"/>
              <a:t>caffe</a:t>
            </a:r>
            <a:r>
              <a:rPr lang="en-US" altLang="zh-CN" dirty="0"/>
              <a:t> on spark</a:t>
            </a:r>
            <a:r>
              <a:rPr lang="zh-CN" altLang="en-US" dirty="0"/>
              <a:t>，</a:t>
            </a:r>
            <a:r>
              <a:rPr lang="en-US" altLang="zh-CN" dirty="0" err="1"/>
              <a:t>caffeMPI</a:t>
            </a:r>
            <a:r>
              <a:rPr lang="zh-CN" altLang="en-US" dirty="0"/>
              <a:t>（</a:t>
            </a:r>
            <a:r>
              <a:rPr lang="en-US" altLang="zh-CN" dirty="0" err="1"/>
              <a:t>Caffe</a:t>
            </a:r>
            <a:r>
              <a:rPr lang="en-US" altLang="zh-CN" dirty="0"/>
              <a:t>-MPI</a:t>
            </a:r>
            <a:r>
              <a:rPr lang="zh-CN" altLang="en-US" dirty="0"/>
              <a:t>是全球首个集群并行版的</a:t>
            </a:r>
            <a:r>
              <a:rPr lang="en-US" altLang="zh-CN" dirty="0" err="1"/>
              <a:t>Caffe</a:t>
            </a:r>
            <a:r>
              <a:rPr lang="zh-CN" altLang="en-US" dirty="0"/>
              <a:t>深度学习计算框架），</a:t>
            </a:r>
            <a:r>
              <a:rPr lang="en-US" dirty="0"/>
              <a:t>PMLS-</a:t>
            </a:r>
            <a:r>
              <a:rPr lang="en-US" dirty="0" err="1"/>
              <a:t>Caffe</a:t>
            </a:r>
            <a:r>
              <a:rPr lang="en-US" dirty="0"/>
              <a:t>: Distributed Deep Learning Framework on </a:t>
            </a:r>
            <a:r>
              <a:rPr lang="en-US" dirty="0" err="1"/>
              <a:t>Petuum</a:t>
            </a:r>
            <a:endParaRPr lang="en-US"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3122628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altLang="zh-CN" dirty="0" smtClean="0"/>
              <a:t>Continue….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3521"/>
            <a:ext cx="10515600" cy="5029200"/>
          </a:xfrm>
        </p:spPr>
      </p:pic>
    </p:spTree>
    <p:extLst>
      <p:ext uri="{BB962C8B-B14F-4D97-AF65-F5344CB8AC3E}">
        <p14:creationId xmlns:p14="http://schemas.microsoft.com/office/powerpoint/2010/main" val="31158440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99" y="3015336"/>
            <a:ext cx="10515600" cy="1325563"/>
          </a:xfrm>
        </p:spPr>
        <p:txBody>
          <a:bodyPr/>
          <a:lstStyle/>
          <a:p>
            <a:pPr algn="ctr"/>
            <a:r>
              <a:rPr lang="zh-CN" altLang="en-US" dirty="0"/>
              <a:t>谢</a:t>
            </a:r>
            <a:r>
              <a:rPr lang="zh-CN" altLang="en-US" dirty="0" smtClean="0"/>
              <a:t>谢！</a:t>
            </a:r>
            <a:endParaRPr lang="en-US" dirty="0"/>
          </a:p>
        </p:txBody>
      </p:sp>
    </p:spTree>
    <p:extLst>
      <p:ext uri="{BB962C8B-B14F-4D97-AF65-F5344CB8AC3E}">
        <p14:creationId xmlns:p14="http://schemas.microsoft.com/office/powerpoint/2010/main" val="321111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r>
              <a:rPr lang="zh-CN" altLang="en-US" dirty="0"/>
              <a:t>对于基于梯度下降这样的一阶优化算法，设置比较小的</a:t>
            </a:r>
            <a:r>
              <a:rPr lang="en-US" altLang="zh-CN" dirty="0"/>
              <a:t>mini-batch size</a:t>
            </a:r>
            <a:r>
              <a:rPr lang="zh-CN" altLang="en-US" dirty="0"/>
              <a:t>很可能模型性能更好；但是对于二阶优化算法比如</a:t>
            </a:r>
            <a:r>
              <a:rPr lang="en-US" dirty="0"/>
              <a:t>L-BFGS</a:t>
            </a:r>
            <a:r>
              <a:rPr lang="zh-CN" altLang="en-US" dirty="0"/>
              <a:t>则需要更大的</a:t>
            </a:r>
            <a:r>
              <a:rPr lang="en-US" altLang="zh-CN" dirty="0"/>
              <a:t>mini-batch size</a:t>
            </a:r>
            <a:r>
              <a:rPr lang="zh-CN" altLang="en-US" dirty="0"/>
              <a:t>才能获得好的性能。</a:t>
            </a:r>
            <a:endParaRPr lang="en-US" altLang="zh-CN" dirty="0"/>
          </a:p>
          <a:p>
            <a:r>
              <a:rPr lang="zh-CN" altLang="en-US" dirty="0" smtClean="0"/>
              <a:t>如</a:t>
            </a:r>
            <a:r>
              <a:rPr lang="zh-CN" altLang="en-US" dirty="0"/>
              <a:t>果配合使用</a:t>
            </a:r>
            <a:r>
              <a:rPr lang="en-US" altLang="zh-CN" dirty="0"/>
              <a:t>BN</a:t>
            </a:r>
            <a:r>
              <a:rPr lang="zh-CN" altLang="en-US" dirty="0"/>
              <a:t>的话，</a:t>
            </a:r>
            <a:r>
              <a:rPr lang="en-US" altLang="zh-CN" dirty="0"/>
              <a:t>mini-batch size</a:t>
            </a:r>
            <a:r>
              <a:rPr lang="zh-CN" altLang="en-US" dirty="0"/>
              <a:t>不能设置很小。</a:t>
            </a:r>
            <a:endParaRPr lang="en-US" altLang="zh-CN" dirty="0"/>
          </a:p>
          <a:p>
            <a:r>
              <a:rPr lang="zh-CN" altLang="en-US" dirty="0"/>
              <a:t>如果增加了学习率，那</a:t>
            </a:r>
            <a:r>
              <a:rPr lang="zh-CN" altLang="en-US" dirty="0" smtClean="0"/>
              <a:t>么</a:t>
            </a:r>
            <a:r>
              <a:rPr lang="en-US" altLang="zh-CN" dirty="0"/>
              <a:t>mini-batch size</a:t>
            </a:r>
            <a:r>
              <a:rPr lang="zh-CN" altLang="en-US" dirty="0"/>
              <a:t>最好也跟着增加，这样收敛更稳定。</a:t>
            </a:r>
            <a:endParaRPr lang="en-US" altLang="zh-CN" dirty="0"/>
          </a:p>
          <a:p>
            <a:r>
              <a:rPr lang="zh-CN" altLang="en-US" dirty="0"/>
              <a:t>尽量使用大的学习率，因为很多研究都表明更大的学习率有利于提高泛化能力。如果想衰减学习率即</a:t>
            </a:r>
            <a:r>
              <a:rPr lang="en-US" dirty="0"/>
              <a:t>learning rate decay </a:t>
            </a:r>
            <a:r>
              <a:rPr lang="zh-CN" altLang="en-US" dirty="0"/>
              <a:t>，可以尝试其他办法比如增加</a:t>
            </a:r>
            <a:r>
              <a:rPr lang="en-US" altLang="zh-CN" dirty="0"/>
              <a:t>batch size</a:t>
            </a:r>
            <a:r>
              <a:rPr lang="zh-CN" altLang="en-US" dirty="0"/>
              <a:t>，学习率对模型的收敛影响很大，慎重调整。</a:t>
            </a:r>
            <a:endParaRPr lang="en-US" dirty="0"/>
          </a:p>
          <a:p>
            <a:endParaRPr lang="en-US" dirty="0"/>
          </a:p>
        </p:txBody>
      </p:sp>
    </p:spTree>
    <p:extLst>
      <p:ext uri="{BB962C8B-B14F-4D97-AF65-F5344CB8AC3E}">
        <p14:creationId xmlns:p14="http://schemas.microsoft.com/office/powerpoint/2010/main" val="2873293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深度神经网络中如何缓解过拟合</a:t>
            </a:r>
            <a:endParaRPr lang="en-US" dirty="0"/>
          </a:p>
        </p:txBody>
      </p:sp>
      <p:sp>
        <p:nvSpPr>
          <p:cNvPr id="3" name="Content Placeholder 2"/>
          <p:cNvSpPr>
            <a:spLocks noGrp="1"/>
          </p:cNvSpPr>
          <p:nvPr>
            <p:ph idx="1"/>
          </p:nvPr>
        </p:nvSpPr>
        <p:spPr>
          <a:xfrm>
            <a:off x="838200" y="1825625"/>
            <a:ext cx="10515600" cy="4736540"/>
          </a:xfrm>
        </p:spPr>
        <p:txBody>
          <a:bodyPr>
            <a:normAutofit/>
          </a:bodyPr>
          <a:lstStyle/>
          <a:p>
            <a:r>
              <a:rPr lang="zh-CN" altLang="en-US" dirty="0" smtClean="0"/>
              <a:t>收集更</a:t>
            </a:r>
            <a:r>
              <a:rPr lang="zh-CN" altLang="en-US" dirty="0"/>
              <a:t>多数据</a:t>
            </a:r>
            <a:r>
              <a:rPr lang="zh-CN" altLang="en-US" dirty="0" smtClean="0"/>
              <a:t>：</a:t>
            </a:r>
            <a:endParaRPr lang="en-US" altLang="zh-CN" dirty="0" smtClean="0"/>
          </a:p>
          <a:p>
            <a:pPr lvl="1"/>
            <a:r>
              <a:rPr lang="zh-CN" altLang="en-US" dirty="0" smtClean="0"/>
              <a:t>在</a:t>
            </a:r>
            <a:r>
              <a:rPr lang="zh-CN" altLang="en-US" dirty="0"/>
              <a:t>当前任何实际环境</a:t>
            </a:r>
            <a:r>
              <a:rPr lang="zh-CN" altLang="en-US" dirty="0" smtClean="0"/>
              <a:t>中，</a:t>
            </a:r>
            <a:r>
              <a:rPr lang="zh-CN" altLang="en-US" b="1" dirty="0" smtClean="0"/>
              <a:t>缓解过拟合的</a:t>
            </a:r>
            <a:r>
              <a:rPr lang="zh-CN" altLang="en-US" b="1" dirty="0"/>
              <a:t>最好方式是增加更多真实的训练数据</a:t>
            </a:r>
            <a:r>
              <a:rPr lang="zh-CN" altLang="en-US" dirty="0" smtClean="0"/>
              <a:t>。</a:t>
            </a:r>
            <a:endParaRPr lang="en-US" altLang="zh-CN" dirty="0" smtClean="0"/>
          </a:p>
          <a:p>
            <a:pPr lvl="1"/>
            <a:r>
              <a:rPr lang="zh-CN" altLang="en-US" dirty="0" smtClean="0"/>
              <a:t>在</a:t>
            </a:r>
            <a:r>
              <a:rPr lang="zh-CN" altLang="en-US" dirty="0"/>
              <a:t>你能收集更多数据时，</a:t>
            </a:r>
            <a:r>
              <a:rPr lang="zh-CN" altLang="en-US" b="1" dirty="0"/>
              <a:t>花费大量工程时间试图从小数据集上取得更好结果是很常见的一个错误</a:t>
            </a:r>
            <a:r>
              <a:rPr lang="zh-CN" altLang="en-US" dirty="0" smtClean="0"/>
              <a:t>。</a:t>
            </a:r>
            <a:endParaRPr lang="en-US" altLang="zh-CN" dirty="0" smtClean="0"/>
          </a:p>
          <a:p>
            <a:pPr lvl="1"/>
            <a:r>
              <a:rPr lang="zh-CN" altLang="en-US" b="1" dirty="0" smtClean="0"/>
              <a:t>增</a:t>
            </a:r>
            <a:r>
              <a:rPr lang="zh-CN" altLang="en-US" b="1" dirty="0"/>
              <a:t>加更多数据是单调提升一个较好配置神经网络性能的唯一可靠方式</a:t>
            </a:r>
            <a:r>
              <a:rPr lang="zh-CN" altLang="en-US" dirty="0" smtClean="0"/>
              <a:t>。</a:t>
            </a:r>
            <a:endParaRPr lang="en-US" altLang="zh-CN" dirty="0" smtClean="0"/>
          </a:p>
          <a:p>
            <a:r>
              <a:rPr lang="zh-CN" altLang="en-US" dirty="0" smtClean="0"/>
              <a:t>数据增强：</a:t>
            </a:r>
            <a:r>
              <a:rPr lang="zh-CN" altLang="en-US" sz="2400" dirty="0" smtClean="0"/>
              <a:t>即人为的通过某种方法制造一些数据</a:t>
            </a:r>
            <a:r>
              <a:rPr lang="zh-CN" altLang="en-US" dirty="0" smtClean="0"/>
              <a:t>。</a:t>
            </a:r>
            <a:endParaRPr lang="en-US" altLang="zh-CN" dirty="0" smtClean="0"/>
          </a:p>
          <a:p>
            <a:pPr lvl="1"/>
            <a:r>
              <a:rPr lang="zh-CN" altLang="en-US" dirty="0" smtClean="0"/>
              <a:t>比如在图片分类任务中，对</a:t>
            </a:r>
            <a:r>
              <a:rPr lang="zh-CN" altLang="en-US" dirty="0"/>
              <a:t>训练图像进行旋转、翻转或者缩</a:t>
            </a:r>
            <a:r>
              <a:rPr lang="zh-CN" altLang="en-US" dirty="0" smtClean="0"/>
              <a:t>放，随机裁剪，颜色抖动这些变换。</a:t>
            </a:r>
            <a:endParaRPr lang="en-US" altLang="zh-CN" dirty="0" smtClean="0"/>
          </a:p>
          <a:p>
            <a:pPr lvl="1"/>
            <a:r>
              <a:rPr lang="zh-CN" altLang="en-US" dirty="0" smtClean="0"/>
              <a:t>比如对</a:t>
            </a:r>
            <a:r>
              <a:rPr lang="zh-CN" altLang="en-US" dirty="0"/>
              <a:t>输</a:t>
            </a:r>
            <a:r>
              <a:rPr lang="zh-CN" altLang="en-US" dirty="0" smtClean="0"/>
              <a:t>入的图像增加一些噪音。</a:t>
            </a:r>
            <a:endParaRPr lang="en-US" altLang="zh-CN" dirty="0" smtClean="0"/>
          </a:p>
          <a:p>
            <a:pPr lvl="1"/>
            <a:r>
              <a:rPr lang="zh-CN" altLang="en-US" dirty="0"/>
              <a:t>比</a:t>
            </a:r>
            <a:r>
              <a:rPr lang="zh-CN" altLang="en-US" dirty="0" smtClean="0"/>
              <a:t>如把随机数</a:t>
            </a:r>
            <a:r>
              <a:rPr lang="zh-CN" altLang="en-US" dirty="0"/>
              <a:t>据插入场</a:t>
            </a:r>
            <a:r>
              <a:rPr lang="zh-CN" altLang="en-US" dirty="0" smtClean="0"/>
              <a:t>景。</a:t>
            </a:r>
            <a:endParaRPr lang="en-US" altLang="zh-CN" dirty="0" smtClean="0"/>
          </a:p>
          <a:p>
            <a:pPr lvl="1"/>
            <a:r>
              <a:rPr lang="zh-CN" altLang="en-US" dirty="0"/>
              <a:t>比</a:t>
            </a:r>
            <a:r>
              <a:rPr lang="zh-CN" altLang="en-US" dirty="0" smtClean="0"/>
              <a:t>如使用</a:t>
            </a:r>
            <a:r>
              <a:rPr lang="en-US" altLang="zh-CN" dirty="0" smtClean="0"/>
              <a:t>GAN</a:t>
            </a:r>
            <a:r>
              <a:rPr lang="zh-CN" altLang="en-US" dirty="0" smtClean="0"/>
              <a:t>来生成对抗样本。</a:t>
            </a:r>
            <a:endParaRPr lang="en-US" dirty="0"/>
          </a:p>
        </p:txBody>
      </p:sp>
    </p:spTree>
    <p:extLst>
      <p:ext uri="{BB962C8B-B14F-4D97-AF65-F5344CB8AC3E}">
        <p14:creationId xmlns:p14="http://schemas.microsoft.com/office/powerpoint/2010/main" val="1433657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83871"/>
            <a:ext cx="10515600" cy="5012872"/>
          </a:xfrm>
        </p:spPr>
        <p:txBody>
          <a:bodyPr>
            <a:normAutofit fontScale="92500" lnSpcReduction="10000"/>
          </a:bodyPr>
          <a:lstStyle/>
          <a:p>
            <a:r>
              <a:rPr lang="zh-CN" altLang="en-US" dirty="0"/>
              <a:t>预训</a:t>
            </a:r>
            <a:r>
              <a:rPr lang="zh-CN" altLang="en-US" dirty="0" smtClean="0"/>
              <a:t>练：</a:t>
            </a:r>
            <a:endParaRPr lang="en-US" altLang="zh-CN" dirty="0" smtClean="0"/>
          </a:p>
          <a:p>
            <a:pPr lvl="1"/>
            <a:r>
              <a:rPr lang="zh-CN" altLang="en-US" dirty="0"/>
              <a:t>即使你有足够的数据，你也可以使用预训练网络，基本没什</a:t>
            </a:r>
            <a:r>
              <a:rPr lang="zh-CN" altLang="en-US" dirty="0" smtClean="0"/>
              <a:t>么</a:t>
            </a:r>
            <a:r>
              <a:rPr lang="zh-CN" altLang="en-US" dirty="0"/>
              <a:t>坏处</a:t>
            </a:r>
            <a:r>
              <a:rPr lang="zh-CN" altLang="en-US" dirty="0" smtClean="0"/>
              <a:t>。</a:t>
            </a:r>
            <a:endParaRPr lang="en-US" altLang="zh-CN" dirty="0" smtClean="0"/>
          </a:p>
          <a:p>
            <a:endParaRPr lang="en-US" altLang="zh-CN" dirty="0" smtClean="0"/>
          </a:p>
          <a:p>
            <a:r>
              <a:rPr lang="zh-CN" altLang="en-US" dirty="0" smtClean="0"/>
              <a:t>更</a:t>
            </a:r>
            <a:r>
              <a:rPr lang="zh-CN" altLang="en-US" dirty="0"/>
              <a:t>小的输入维度</a:t>
            </a:r>
            <a:r>
              <a:rPr lang="zh-CN" altLang="en-US" dirty="0" smtClean="0"/>
              <a:t>：</a:t>
            </a:r>
            <a:endParaRPr lang="en-US" altLang="zh-CN" dirty="0" smtClean="0"/>
          </a:p>
          <a:p>
            <a:pPr lvl="1"/>
            <a:r>
              <a:rPr lang="zh-CN" altLang="en-US" dirty="0"/>
              <a:t>如果你的数据集很</a:t>
            </a:r>
            <a:r>
              <a:rPr lang="zh-CN" altLang="en-US" dirty="0" smtClean="0"/>
              <a:t>小，移</a:t>
            </a:r>
            <a:r>
              <a:rPr lang="zh-CN" altLang="en-US" dirty="0"/>
              <a:t>除可能包含假信号的特征</a:t>
            </a:r>
            <a:r>
              <a:rPr lang="zh-CN" altLang="en-US" dirty="0" smtClean="0"/>
              <a:t>。任</a:t>
            </a:r>
            <a:r>
              <a:rPr lang="zh-CN" altLang="en-US" dirty="0"/>
              <a:t>何加入的假输入只会增加过拟合的可</a:t>
            </a:r>
            <a:r>
              <a:rPr lang="zh-CN" altLang="en-US" dirty="0" smtClean="0"/>
              <a:t>能。</a:t>
            </a:r>
            <a:endParaRPr lang="en-US" altLang="zh-CN" dirty="0" smtClean="0"/>
          </a:p>
          <a:p>
            <a:pPr lvl="2"/>
            <a:r>
              <a:rPr lang="zh-CN" altLang="en-US" dirty="0" smtClean="0"/>
              <a:t>也就是说因为数据集很小，数据增强时引入假数据包括带噪音的数据和对抗样本，那么模型可能记住了这些假数据，从而在测试真实数据的时候发生误判。</a:t>
            </a:r>
            <a:endParaRPr lang="en-US" altLang="zh-CN" dirty="0" smtClean="0"/>
          </a:p>
          <a:p>
            <a:pPr lvl="1"/>
            <a:r>
              <a:rPr lang="zh-CN" altLang="en-US" dirty="0" smtClean="0"/>
              <a:t>如</a:t>
            </a:r>
            <a:r>
              <a:rPr lang="zh-CN" altLang="en-US" dirty="0"/>
              <a:t>果低级细节作用不大，试试输入更小的图像。</a:t>
            </a:r>
            <a:endParaRPr lang="en-US" altLang="zh-CN" dirty="0" smtClean="0"/>
          </a:p>
          <a:p>
            <a:endParaRPr lang="en-US" altLang="zh-CN" dirty="0" smtClean="0"/>
          </a:p>
          <a:p>
            <a:r>
              <a:rPr lang="zh-CN" altLang="en-US" dirty="0" smtClean="0"/>
              <a:t>更</a:t>
            </a:r>
            <a:r>
              <a:rPr lang="zh-CN" altLang="en-US" dirty="0"/>
              <a:t>小的模型</a:t>
            </a:r>
            <a:r>
              <a:rPr lang="zh-CN" altLang="en-US" dirty="0" smtClean="0"/>
              <a:t>：</a:t>
            </a:r>
            <a:endParaRPr lang="en-US" altLang="zh-CN" dirty="0" smtClean="0"/>
          </a:p>
          <a:p>
            <a:pPr lvl="1"/>
            <a:r>
              <a:rPr lang="zh-CN" altLang="en-US" dirty="0" smtClean="0"/>
              <a:t>网络模型中选择参数更少的结构比如用卷积层替换掉全连接层来</a:t>
            </a:r>
            <a:r>
              <a:rPr lang="zh-CN" altLang="en-US" dirty="0"/>
              <a:t>降低模型大小</a:t>
            </a:r>
            <a:r>
              <a:rPr lang="zh-CN" altLang="en-US" dirty="0" smtClean="0"/>
              <a:t>。</a:t>
            </a:r>
            <a:endParaRPr lang="en-US" altLang="zh-CN" dirty="0" smtClean="0"/>
          </a:p>
          <a:p>
            <a:pPr lvl="1"/>
            <a:r>
              <a:rPr lang="zh-CN" altLang="en-US" dirty="0"/>
              <a:t>选</a:t>
            </a:r>
            <a:r>
              <a:rPr lang="zh-CN" altLang="en-US" dirty="0" smtClean="0"/>
              <a:t>择更轻量的模型结构来建模。</a:t>
            </a:r>
            <a:endParaRPr lang="en-US" altLang="zh-CN" dirty="0" smtClean="0"/>
          </a:p>
        </p:txBody>
      </p:sp>
    </p:spTree>
    <p:extLst>
      <p:ext uri="{BB962C8B-B14F-4D97-AF65-F5344CB8AC3E}">
        <p14:creationId xmlns:p14="http://schemas.microsoft.com/office/powerpoint/2010/main" val="416687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341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83870"/>
            <a:ext cx="10515600" cy="5142393"/>
          </a:xfrm>
        </p:spPr>
        <p:txBody>
          <a:bodyPr>
            <a:normAutofit/>
          </a:bodyPr>
          <a:lstStyle/>
          <a:p>
            <a:r>
              <a:rPr lang="zh-CN" altLang="en-US" dirty="0" smtClean="0"/>
              <a:t>使用</a:t>
            </a:r>
            <a:r>
              <a:rPr lang="en-US" altLang="zh-CN" dirty="0" smtClean="0"/>
              <a:t>batch normalization</a:t>
            </a:r>
            <a:r>
              <a:rPr lang="zh-CN" altLang="en-US" dirty="0" smtClean="0"/>
              <a:t>或其变体</a:t>
            </a:r>
            <a:r>
              <a:rPr lang="en-US" altLang="zh-CN" dirty="0" smtClean="0"/>
              <a:t>:</a:t>
            </a:r>
          </a:p>
          <a:p>
            <a:pPr lvl="1"/>
            <a:r>
              <a:rPr lang="en-US" altLang="zh-CN" dirty="0" smtClean="0"/>
              <a:t>BN</a:t>
            </a:r>
            <a:r>
              <a:rPr lang="zh-CN" altLang="en-US" dirty="0" smtClean="0"/>
              <a:t>的放置位置有</a:t>
            </a:r>
            <a:r>
              <a:rPr lang="en-US" altLang="zh-CN" dirty="0" smtClean="0"/>
              <a:t>2</a:t>
            </a:r>
            <a:r>
              <a:rPr lang="zh-CN" altLang="en-US" dirty="0" smtClean="0"/>
              <a:t>种：</a:t>
            </a:r>
            <a:endParaRPr lang="en-US" altLang="zh-CN" dirty="0" smtClean="0"/>
          </a:p>
          <a:p>
            <a:pPr lvl="2"/>
            <a:r>
              <a:rPr lang="zh-CN" altLang="en-US" dirty="0" smtClean="0"/>
              <a:t>第一种是在激活函数之前，第二种是激活函数之后。</a:t>
            </a:r>
            <a:endParaRPr lang="en-US" altLang="zh-CN" dirty="0" smtClean="0"/>
          </a:p>
          <a:p>
            <a:pPr lvl="2"/>
            <a:r>
              <a:rPr lang="zh-CN" altLang="en-US" dirty="0" smtClean="0"/>
              <a:t>第</a:t>
            </a:r>
            <a:r>
              <a:rPr lang="zh-CN" altLang="en-US" dirty="0"/>
              <a:t>一种是原始 </a:t>
            </a:r>
            <a:r>
              <a:rPr lang="en-US" altLang="zh-CN" dirty="0"/>
              <a:t>BN </a:t>
            </a:r>
            <a:r>
              <a:rPr lang="zh-CN" altLang="en-US" dirty="0"/>
              <a:t>论文提出的，另外一种是后续研究提出的，放在激活函数之后，不少研究表明将 </a:t>
            </a:r>
            <a:r>
              <a:rPr lang="en-US" altLang="zh-CN" dirty="0"/>
              <a:t>BN </a:t>
            </a:r>
            <a:r>
              <a:rPr lang="zh-CN" altLang="en-US" dirty="0"/>
              <a:t>放在激活函数之</a:t>
            </a:r>
            <a:r>
              <a:rPr lang="zh-CN" altLang="en-US" dirty="0" smtClean="0"/>
              <a:t>后可能效</a:t>
            </a:r>
            <a:r>
              <a:rPr lang="zh-CN" altLang="en-US" dirty="0"/>
              <a:t>果更</a:t>
            </a:r>
            <a:r>
              <a:rPr lang="zh-CN" altLang="en-US" dirty="0" smtClean="0"/>
              <a:t>好。（</a:t>
            </a:r>
            <a:r>
              <a:rPr lang="zh-CN" altLang="en-US" b="1" dirty="0" smtClean="0"/>
              <a:t>只是可能，最好对于同一个神经网络用不同的激活函数配合不同位置的</a:t>
            </a:r>
            <a:r>
              <a:rPr lang="en-US" altLang="zh-CN" b="1" dirty="0" smtClean="0"/>
              <a:t>BN</a:t>
            </a:r>
            <a:r>
              <a:rPr lang="zh-CN" altLang="en-US" b="1" dirty="0" smtClean="0"/>
              <a:t>实际测试一下</a:t>
            </a:r>
            <a:r>
              <a:rPr lang="zh-CN" altLang="en-US" dirty="0" smtClean="0"/>
              <a:t>）</a:t>
            </a:r>
            <a:endParaRPr lang="en-US" altLang="zh-CN" dirty="0" smtClean="0"/>
          </a:p>
          <a:p>
            <a:pPr lvl="1"/>
            <a:r>
              <a:rPr lang="zh-CN" altLang="en-US" dirty="0" smtClean="0"/>
              <a:t>以 </a:t>
            </a:r>
            <a:r>
              <a:rPr lang="en-US" altLang="zh-CN" dirty="0" smtClean="0"/>
              <a:t>BN </a:t>
            </a:r>
            <a:r>
              <a:rPr lang="zh-CN" altLang="en-US" dirty="0" smtClean="0"/>
              <a:t>为代表的 </a:t>
            </a:r>
            <a:r>
              <a:rPr lang="en-US" altLang="zh-CN" dirty="0" smtClean="0"/>
              <a:t>Normalization </a:t>
            </a:r>
            <a:r>
              <a:rPr lang="zh-CN" altLang="en-US" dirty="0" smtClean="0"/>
              <a:t>方法进行了简化的类似白化的操作。</a:t>
            </a:r>
            <a:r>
              <a:rPr lang="en-US" altLang="zh-CN" dirty="0"/>
              <a:t> Normalization </a:t>
            </a:r>
            <a:r>
              <a:rPr lang="zh-CN" altLang="en-US" dirty="0"/>
              <a:t>方</a:t>
            </a:r>
            <a:r>
              <a:rPr lang="zh-CN" altLang="en-US" dirty="0" smtClean="0"/>
              <a:t>法的基本思想是（</a:t>
            </a:r>
            <a:r>
              <a:rPr lang="zh-CN" altLang="en-US" b="1" dirty="0" smtClean="0"/>
              <a:t>以</a:t>
            </a:r>
            <a:r>
              <a:rPr lang="en-US" altLang="zh-CN" b="1" dirty="0" smtClean="0"/>
              <a:t>BN</a:t>
            </a:r>
            <a:r>
              <a:rPr lang="zh-CN" altLang="en-US" b="1" dirty="0" smtClean="0"/>
              <a:t>放置在激活函数后为例</a:t>
            </a:r>
            <a:r>
              <a:rPr lang="zh-CN" altLang="en-US" dirty="0" smtClean="0"/>
              <a:t>）：</a:t>
            </a:r>
            <a:endParaRPr lang="en-US" altLang="zh-CN" dirty="0" smtClean="0"/>
          </a:p>
          <a:p>
            <a:pPr lvl="2"/>
            <a:r>
              <a:rPr lang="zh-CN" altLang="en-US" dirty="0" smtClean="0"/>
              <a:t>在将激活后的值送给下一层的神</a:t>
            </a:r>
            <a:r>
              <a:rPr lang="zh-CN" altLang="en-US" dirty="0"/>
              <a:t>经元之前，先对其做平移和伸缩变换， </a:t>
            </a:r>
            <a:r>
              <a:rPr lang="zh-CN" altLang="en-US" dirty="0" smtClean="0"/>
              <a:t>将该层的输出值规</a:t>
            </a:r>
            <a:r>
              <a:rPr lang="zh-CN" altLang="en-US" dirty="0"/>
              <a:t>范</a:t>
            </a:r>
            <a:r>
              <a:rPr lang="zh-CN" altLang="en-US" dirty="0" smtClean="0"/>
              <a:t>化。</a:t>
            </a:r>
            <a:r>
              <a:rPr lang="zh-CN" altLang="en-US" dirty="0"/>
              <a:t>同时为了保证模型的表达能力不因为规范化而下降，又进行了</a:t>
            </a:r>
            <a:r>
              <a:rPr lang="en-US" altLang="zh-CN" dirty="0"/>
              <a:t>re-shift</a:t>
            </a:r>
            <a:r>
              <a:rPr lang="zh-CN" altLang="en-US" dirty="0"/>
              <a:t>和</a:t>
            </a:r>
            <a:r>
              <a:rPr lang="en-US" altLang="zh-CN" dirty="0"/>
              <a:t>re-scale</a:t>
            </a:r>
            <a:r>
              <a:rPr lang="zh-CN" altLang="en-US" dirty="0" smtClean="0"/>
              <a:t>。（下图中的均值和方差的计算，不同的</a:t>
            </a:r>
            <a:r>
              <a:rPr lang="en-US" altLang="zh-CN" dirty="0"/>
              <a:t>Normalization </a:t>
            </a:r>
            <a:r>
              <a:rPr lang="zh-CN" altLang="en-US" dirty="0"/>
              <a:t>方</a:t>
            </a:r>
            <a:r>
              <a:rPr lang="zh-CN" altLang="en-US" dirty="0" smtClean="0"/>
              <a:t>法的计算方式不同。）</a:t>
            </a:r>
            <a:endParaRPr lang="en-US" altLang="zh-CN" dirty="0"/>
          </a:p>
          <a:p>
            <a:pPr lvl="1"/>
            <a:endParaRPr lang="en-US" dirty="0" smtClean="0"/>
          </a:p>
          <a:p>
            <a:pPr lvl="1"/>
            <a:endParaRPr lang="en-US" dirty="0"/>
          </a:p>
          <a:p>
            <a:pPr lvl="1"/>
            <a:endParaRPr lang="en-US" altLang="zh-CN" dirty="0" smtClean="0"/>
          </a:p>
          <a:p>
            <a:pPr lvl="1"/>
            <a:endParaRPr lang="en-US" altLang="zh-CN" dirty="0"/>
          </a:p>
        </p:txBody>
      </p:sp>
      <p:pic>
        <p:nvPicPr>
          <p:cNvPr id="4" name="Picture 3"/>
          <p:cNvPicPr>
            <a:picLocks noChangeAspect="1"/>
          </p:cNvPicPr>
          <p:nvPr/>
        </p:nvPicPr>
        <p:blipFill>
          <a:blip r:embed="rId3"/>
          <a:stretch>
            <a:fillRect/>
          </a:stretch>
        </p:blipFill>
        <p:spPr>
          <a:xfrm>
            <a:off x="3878826" y="5427406"/>
            <a:ext cx="5707626" cy="1168963"/>
          </a:xfrm>
          <a:prstGeom prst="rect">
            <a:avLst/>
          </a:prstGeom>
        </p:spPr>
      </p:pic>
    </p:spTree>
    <p:extLst>
      <p:ext uri="{BB962C8B-B14F-4D97-AF65-F5344CB8AC3E}">
        <p14:creationId xmlns:p14="http://schemas.microsoft.com/office/powerpoint/2010/main" val="3986538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5"/>
            <a:ext cx="10515600" cy="4693162"/>
          </a:xfrm>
        </p:spPr>
        <p:txBody>
          <a:bodyPr>
            <a:normAutofit/>
          </a:bodyPr>
          <a:lstStyle/>
          <a:p>
            <a:pPr lvl="2"/>
            <a:r>
              <a:rPr lang="zh-CN" altLang="en-US" sz="2400" dirty="0"/>
              <a:t>在训练阶段，</a:t>
            </a:r>
            <a:r>
              <a:rPr lang="en-US" altLang="zh-CN" sz="2400" dirty="0"/>
              <a:t>BN </a:t>
            </a:r>
            <a:r>
              <a:rPr lang="zh-CN" altLang="en-US" sz="2400" dirty="0" smtClean="0"/>
              <a:t>是针</a:t>
            </a:r>
            <a:r>
              <a:rPr lang="zh-CN" altLang="en-US" sz="2400" dirty="0"/>
              <a:t>对</a:t>
            </a:r>
            <a:r>
              <a:rPr lang="zh-CN" altLang="en-US" sz="2400" dirty="0" smtClean="0"/>
              <a:t>同</a:t>
            </a:r>
            <a:r>
              <a:rPr lang="zh-CN" altLang="en-US" sz="2400" dirty="0"/>
              <a:t>一个神经</a:t>
            </a:r>
            <a:r>
              <a:rPr lang="zh-CN" altLang="en-US" sz="2400" dirty="0" smtClean="0"/>
              <a:t>元但</a:t>
            </a:r>
            <a:r>
              <a:rPr lang="zh-CN" altLang="en-US" sz="2400" dirty="0"/>
              <a:t>是来自于 </a:t>
            </a:r>
            <a:r>
              <a:rPr lang="en-US" altLang="zh-CN" sz="2400" dirty="0"/>
              <a:t>Mini-Batch </a:t>
            </a:r>
            <a:r>
              <a:rPr lang="zh-CN" altLang="en-US" sz="2400" dirty="0"/>
              <a:t>中不同训</a:t>
            </a:r>
            <a:r>
              <a:rPr lang="zh-CN" altLang="en-US" sz="2400" dirty="0" smtClean="0"/>
              <a:t>练</a:t>
            </a:r>
            <a:r>
              <a:rPr lang="zh-CN" altLang="en-US" sz="2400" dirty="0"/>
              <a:t>样本</a:t>
            </a:r>
            <a:r>
              <a:rPr lang="zh-CN" altLang="en-US" sz="2400" dirty="0" smtClean="0"/>
              <a:t>导</a:t>
            </a:r>
            <a:r>
              <a:rPr lang="zh-CN" altLang="en-US" sz="2400" dirty="0"/>
              <a:t>致的不同激活值作为统计范围来计算均值和标准差，</a:t>
            </a:r>
            <a:r>
              <a:rPr lang="en-US" altLang="zh-CN" sz="2400" dirty="0"/>
              <a:t>g</a:t>
            </a:r>
            <a:r>
              <a:rPr lang="zh-CN" altLang="en-US" sz="2400" dirty="0"/>
              <a:t>和</a:t>
            </a:r>
            <a:r>
              <a:rPr lang="en-US" altLang="zh-CN" sz="2400" dirty="0"/>
              <a:t>b</a:t>
            </a:r>
            <a:r>
              <a:rPr lang="zh-CN" altLang="en-US" sz="2400" dirty="0"/>
              <a:t>则是学习出来的；</a:t>
            </a:r>
            <a:r>
              <a:rPr lang="zh-CN" altLang="en-US" sz="2400" b="1" dirty="0"/>
              <a:t>在预测阶段，</a:t>
            </a:r>
            <a:r>
              <a:rPr lang="en-US" altLang="zh-CN" sz="2400" b="1" dirty="0"/>
              <a:t>BN</a:t>
            </a:r>
            <a:r>
              <a:rPr lang="zh-CN" altLang="en-US" sz="2400" b="1" dirty="0"/>
              <a:t>采用当前层的全部训练样本的统计量来做规范化</a:t>
            </a:r>
            <a:r>
              <a:rPr lang="zh-CN" altLang="en-US" sz="2400" dirty="0"/>
              <a:t>。</a:t>
            </a:r>
            <a:endParaRPr lang="en-US" altLang="zh-CN" sz="2400" dirty="0"/>
          </a:p>
          <a:p>
            <a:pPr lvl="2"/>
            <a:r>
              <a:rPr lang="zh-CN" altLang="en-US" sz="2400" dirty="0" smtClean="0"/>
              <a:t>如果</a:t>
            </a:r>
            <a:r>
              <a:rPr lang="en-US" altLang="zh-CN" sz="2400" dirty="0" smtClean="0"/>
              <a:t>mini-b</a:t>
            </a:r>
            <a:r>
              <a:rPr lang="en-US" sz="2400" dirty="0" smtClean="0"/>
              <a:t>atch </a:t>
            </a:r>
            <a:r>
              <a:rPr lang="en-US" sz="2400" dirty="0"/>
              <a:t>Size </a:t>
            </a:r>
            <a:r>
              <a:rPr lang="zh-CN" altLang="en-US" sz="2400" dirty="0"/>
              <a:t>太小，则 </a:t>
            </a:r>
            <a:r>
              <a:rPr lang="en-US" sz="2400" dirty="0"/>
              <a:t>BN </a:t>
            </a:r>
            <a:r>
              <a:rPr lang="zh-CN" altLang="en-US" sz="2400" dirty="0"/>
              <a:t>效果明显下降</a:t>
            </a:r>
            <a:r>
              <a:rPr lang="zh-CN" altLang="en-US" sz="2400" dirty="0" smtClean="0"/>
              <a:t>：</a:t>
            </a:r>
            <a:endParaRPr lang="en-US" altLang="zh-CN" sz="2400" dirty="0" smtClean="0"/>
          </a:p>
          <a:p>
            <a:pPr lvl="3"/>
            <a:r>
              <a:rPr lang="zh-CN" altLang="en-US" sz="2200" dirty="0" smtClean="0"/>
              <a:t>因为小</a:t>
            </a:r>
            <a:r>
              <a:rPr lang="zh-CN" altLang="en-US" sz="2200" dirty="0"/>
              <a:t>的 </a:t>
            </a:r>
            <a:r>
              <a:rPr lang="en-US" altLang="zh-CN" sz="2200" dirty="0" smtClean="0"/>
              <a:t>mini-batch Size </a:t>
            </a:r>
            <a:r>
              <a:rPr lang="zh-CN" altLang="en-US" sz="2200" dirty="0"/>
              <a:t>意味着数据样本少，因而得不到有效统计量，也就是说噪音太大</a:t>
            </a:r>
            <a:r>
              <a:rPr lang="zh-CN" altLang="en-US" sz="2200" dirty="0" smtClean="0"/>
              <a:t>。</a:t>
            </a:r>
            <a:endParaRPr lang="en-US" altLang="zh-CN" sz="2200" dirty="0" smtClean="0"/>
          </a:p>
          <a:p>
            <a:pPr lvl="2"/>
            <a:r>
              <a:rPr lang="zh-CN" altLang="en-US" sz="2400" dirty="0" smtClean="0"/>
              <a:t>每</a:t>
            </a:r>
            <a:r>
              <a:rPr lang="zh-CN" altLang="en-US" sz="2400" dirty="0"/>
              <a:t>轮</a:t>
            </a:r>
            <a:r>
              <a:rPr lang="en-US" altLang="zh-CN" sz="2400" dirty="0"/>
              <a:t>epoch</a:t>
            </a:r>
            <a:r>
              <a:rPr lang="zh-CN" altLang="en-US" sz="2400" dirty="0"/>
              <a:t>训练时，对训练数据做随机 </a:t>
            </a:r>
            <a:r>
              <a:rPr lang="en-US" altLang="zh-CN" sz="2400" dirty="0"/>
              <a:t>Shuffle </a:t>
            </a:r>
            <a:r>
              <a:rPr lang="zh-CN" altLang="en-US" sz="2400" dirty="0"/>
              <a:t>打乱顺序，</a:t>
            </a:r>
            <a:r>
              <a:rPr lang="en-US" altLang="zh-CN" sz="2400" dirty="0"/>
              <a:t> </a:t>
            </a:r>
            <a:r>
              <a:rPr lang="zh-CN" altLang="en-US" sz="2400" dirty="0"/>
              <a:t>这样效果会好</a:t>
            </a:r>
            <a:r>
              <a:rPr lang="zh-CN" altLang="en-US" sz="2400" dirty="0" smtClean="0"/>
              <a:t>。</a:t>
            </a:r>
            <a:endParaRPr lang="en-US" altLang="zh-CN" sz="2400" dirty="0" smtClean="0"/>
          </a:p>
          <a:p>
            <a:pPr lvl="2"/>
            <a:r>
              <a:rPr lang="en-US" altLang="zh-CN" sz="2400" dirty="0" smtClean="0"/>
              <a:t>BN</a:t>
            </a:r>
            <a:r>
              <a:rPr lang="zh-CN" altLang="en-US" sz="2400" dirty="0" smtClean="0"/>
              <a:t>的优点：</a:t>
            </a:r>
            <a:endParaRPr lang="en-US" altLang="zh-CN" sz="2400" dirty="0" smtClean="0"/>
          </a:p>
          <a:p>
            <a:pPr lvl="3"/>
            <a:r>
              <a:rPr lang="en-US" altLang="zh-CN" sz="2200" b="1" dirty="0" smtClean="0"/>
              <a:t>BN </a:t>
            </a:r>
            <a:r>
              <a:rPr lang="zh-CN" altLang="en-US" sz="2200" b="1" dirty="0" smtClean="0"/>
              <a:t>能</a:t>
            </a:r>
            <a:r>
              <a:rPr lang="zh-CN" altLang="en-US" sz="2200" b="1" dirty="0"/>
              <a:t>加快神经网络收敛速度，不再依赖精细的参数初始化过程，可以使用较大的学习率，防止过拟合，缓解梯度爆炸或者梯度消失</a:t>
            </a:r>
            <a:r>
              <a:rPr lang="zh-CN" altLang="en-US" sz="2200" dirty="0"/>
              <a:t>。</a:t>
            </a:r>
            <a:endParaRPr lang="en-US" altLang="zh-CN" sz="2200" dirty="0"/>
          </a:p>
          <a:p>
            <a:endParaRPr lang="en-US" dirty="0"/>
          </a:p>
        </p:txBody>
      </p:sp>
    </p:spTree>
    <p:extLst>
      <p:ext uri="{BB962C8B-B14F-4D97-AF65-F5344CB8AC3E}">
        <p14:creationId xmlns:p14="http://schemas.microsoft.com/office/powerpoint/2010/main" val="32071068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522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4"/>
            <a:ext cx="10515600" cy="4636135"/>
          </a:xfrm>
        </p:spPr>
        <p:txBody>
          <a:bodyPr>
            <a:normAutofit/>
          </a:bodyPr>
          <a:lstStyle/>
          <a:p>
            <a:r>
              <a:rPr lang="zh-CN" altLang="en-US" dirty="0"/>
              <a:t>利用</a:t>
            </a:r>
            <a:r>
              <a:rPr lang="en-US" altLang="zh-CN" dirty="0"/>
              <a:t>L1</a:t>
            </a:r>
            <a:r>
              <a:rPr lang="zh-CN" altLang="en-US" dirty="0"/>
              <a:t>或者</a:t>
            </a:r>
            <a:r>
              <a:rPr lang="en-US" altLang="zh-CN" dirty="0"/>
              <a:t>L2</a:t>
            </a:r>
            <a:r>
              <a:rPr lang="zh-CN" altLang="en-US" dirty="0"/>
              <a:t>正则化</a:t>
            </a:r>
            <a:r>
              <a:rPr lang="zh-CN" altLang="en-US" dirty="0" smtClean="0"/>
              <a:t>：</a:t>
            </a:r>
            <a:endParaRPr lang="en-US" altLang="zh-CN" dirty="0" smtClean="0"/>
          </a:p>
          <a:p>
            <a:pPr lvl="1"/>
            <a:r>
              <a:rPr lang="en-US" altLang="zh-CN" dirty="0" smtClean="0"/>
              <a:t>L1</a:t>
            </a:r>
            <a:r>
              <a:rPr lang="zh-CN" altLang="en-US" dirty="0" smtClean="0"/>
              <a:t>正则的目的是让权重变稀疏，也就是让一些权重为</a:t>
            </a:r>
            <a:r>
              <a:rPr lang="en-US" altLang="zh-CN" dirty="0" smtClean="0"/>
              <a:t>0</a:t>
            </a:r>
            <a:r>
              <a:rPr lang="zh-CN" altLang="en-US" dirty="0" smtClean="0"/>
              <a:t>；</a:t>
            </a:r>
            <a:endParaRPr lang="en-US" altLang="zh-CN" dirty="0" smtClean="0"/>
          </a:p>
          <a:p>
            <a:pPr lvl="1"/>
            <a:r>
              <a:rPr lang="en-US" altLang="zh-CN" dirty="0" smtClean="0"/>
              <a:t>L2</a:t>
            </a:r>
            <a:r>
              <a:rPr lang="zh-CN" altLang="en-US" dirty="0" smtClean="0"/>
              <a:t>正则也叫</a:t>
            </a:r>
            <a:r>
              <a:rPr lang="en-US" altLang="zh-CN" dirty="0" smtClean="0"/>
              <a:t>weight decay</a:t>
            </a:r>
            <a:r>
              <a:rPr lang="zh-CN" altLang="en-US" dirty="0" smtClean="0"/>
              <a:t>（权重衰减），目的让权重变小。</a:t>
            </a:r>
            <a:endParaRPr lang="en-US" altLang="zh-CN" dirty="0"/>
          </a:p>
          <a:p>
            <a:endParaRPr lang="en-US" dirty="0"/>
          </a:p>
          <a:p>
            <a:r>
              <a:rPr lang="zh-CN" altLang="en-US" dirty="0"/>
              <a:t>通过集成学习的思</a:t>
            </a:r>
            <a:r>
              <a:rPr lang="zh-CN" altLang="en-US" dirty="0" smtClean="0"/>
              <a:t>路：</a:t>
            </a:r>
            <a:endParaRPr lang="en-US" altLang="zh-CN" dirty="0"/>
          </a:p>
          <a:p>
            <a:pPr lvl="1"/>
            <a:r>
              <a:rPr lang="zh-CN" altLang="en-US" dirty="0"/>
              <a:t>首先对原始的</a:t>
            </a:r>
            <a:r>
              <a:rPr lang="en-US" altLang="zh-CN" dirty="0"/>
              <a:t>m</a:t>
            </a:r>
            <a:r>
              <a:rPr lang="zh-CN" altLang="en-US" dirty="0"/>
              <a:t>个训练样本进行有放回随机采样，构建</a:t>
            </a:r>
            <a:r>
              <a:rPr lang="en-US" altLang="zh-CN" dirty="0"/>
              <a:t>N</a:t>
            </a:r>
            <a:r>
              <a:rPr lang="zh-CN" altLang="en-US" dirty="0"/>
              <a:t>组</a:t>
            </a:r>
            <a:r>
              <a:rPr lang="en-US" altLang="zh-CN" dirty="0"/>
              <a:t>m</a:t>
            </a:r>
            <a:r>
              <a:rPr lang="zh-CN" altLang="en-US" dirty="0"/>
              <a:t>个样本的数据</a:t>
            </a:r>
            <a:r>
              <a:rPr lang="zh-CN" altLang="en-US" dirty="0" smtClean="0"/>
              <a:t>集；</a:t>
            </a:r>
            <a:endParaRPr lang="en-US" altLang="zh-CN" dirty="0" smtClean="0"/>
          </a:p>
          <a:p>
            <a:pPr lvl="1"/>
            <a:r>
              <a:rPr lang="zh-CN" altLang="en-US" dirty="0" smtClean="0"/>
              <a:t>然</a:t>
            </a:r>
            <a:r>
              <a:rPr lang="zh-CN" altLang="en-US" dirty="0"/>
              <a:t>后分别用这</a:t>
            </a:r>
            <a:r>
              <a:rPr lang="en-US" altLang="zh-CN" dirty="0"/>
              <a:t>N</a:t>
            </a:r>
            <a:r>
              <a:rPr lang="zh-CN" altLang="en-US" dirty="0"/>
              <a:t>组数据集去训练我们</a:t>
            </a:r>
            <a:r>
              <a:rPr lang="zh-CN" altLang="en-US" dirty="0" smtClean="0"/>
              <a:t>的</a:t>
            </a:r>
            <a:r>
              <a:rPr lang="zh-CN" altLang="en-US" dirty="0"/>
              <a:t>模</a:t>
            </a:r>
            <a:r>
              <a:rPr lang="zh-CN" altLang="en-US" dirty="0" smtClean="0"/>
              <a:t>型；</a:t>
            </a:r>
            <a:endParaRPr lang="en-US" altLang="zh-CN" dirty="0" smtClean="0"/>
          </a:p>
          <a:p>
            <a:pPr lvl="1"/>
            <a:r>
              <a:rPr lang="zh-CN" altLang="en-US" dirty="0" smtClean="0"/>
              <a:t>最</a:t>
            </a:r>
            <a:r>
              <a:rPr lang="zh-CN" altLang="en-US" dirty="0"/>
              <a:t>后对</a:t>
            </a:r>
            <a:r>
              <a:rPr lang="en-US" altLang="zh-CN" dirty="0"/>
              <a:t>N</a:t>
            </a:r>
            <a:r>
              <a:rPr lang="zh-CN" altLang="en-US" dirty="0" smtClean="0"/>
              <a:t>个模</a:t>
            </a:r>
            <a:r>
              <a:rPr lang="zh-CN" altLang="en-US" dirty="0"/>
              <a:t>型的输出用加权平均法或者投票法决定最终输出</a:t>
            </a:r>
            <a:r>
              <a:rPr lang="zh-CN" altLang="en-US" dirty="0" smtClean="0"/>
              <a:t>。</a:t>
            </a:r>
            <a:endParaRPr lang="en-US" altLang="zh-CN" dirty="0" smtClean="0"/>
          </a:p>
          <a:p>
            <a:pPr lvl="1"/>
            <a:endParaRPr lang="en-US" altLang="zh-CN" dirty="0"/>
          </a:p>
        </p:txBody>
      </p:sp>
    </p:spTree>
    <p:extLst>
      <p:ext uri="{BB962C8B-B14F-4D97-AF65-F5344CB8AC3E}">
        <p14:creationId xmlns:p14="http://schemas.microsoft.com/office/powerpoint/2010/main" val="2218470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9836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943100"/>
            <a:ext cx="10515600" cy="4560939"/>
          </a:xfrm>
        </p:spPr>
        <p:txBody>
          <a:bodyPr>
            <a:normAutofit/>
          </a:bodyPr>
          <a:lstStyle/>
          <a:p>
            <a:r>
              <a:rPr lang="zh-CN" altLang="en-US" dirty="0"/>
              <a:t>通过</a:t>
            </a:r>
            <a:r>
              <a:rPr lang="en-US" altLang="zh-CN" dirty="0"/>
              <a:t>Dropout</a:t>
            </a:r>
            <a:r>
              <a:rPr lang="zh-CN" altLang="en-US" dirty="0"/>
              <a:t>正则化：</a:t>
            </a:r>
            <a:endParaRPr lang="en-US" altLang="zh-CN" dirty="0"/>
          </a:p>
          <a:p>
            <a:pPr lvl="1"/>
            <a:r>
              <a:rPr lang="zh-CN" altLang="en-US" dirty="0"/>
              <a:t>在前向传播过程中，对网络中的每个隐层，每个隐单元都以一定的概率被删除，最后得到一个规模更小的网络。在反向传播过程中，仅仅针对该小网络进行权重更新。</a:t>
            </a:r>
            <a:endParaRPr lang="en-US" dirty="0"/>
          </a:p>
          <a:p>
            <a:pPr lvl="2"/>
            <a:r>
              <a:rPr lang="zh-CN" altLang="en-US" b="1" dirty="0" smtClean="0"/>
              <a:t>所</a:t>
            </a:r>
            <a:r>
              <a:rPr lang="zh-CN" altLang="en-US" b="1" dirty="0"/>
              <a:t>谓的删</a:t>
            </a:r>
            <a:r>
              <a:rPr lang="zh-CN" altLang="en-US" b="1" dirty="0" smtClean="0"/>
              <a:t>除即</a:t>
            </a:r>
            <a:r>
              <a:rPr lang="zh-CN" altLang="en-US" b="1" dirty="0"/>
              <a:t>指定</a:t>
            </a:r>
            <a:r>
              <a:rPr lang="zh-CN" altLang="en-US" b="1" dirty="0" smtClean="0"/>
              <a:t>该隐</a:t>
            </a:r>
            <a:r>
              <a:rPr lang="zh-CN" altLang="en-US" b="1" dirty="0"/>
              <a:t>单元</a:t>
            </a:r>
            <a:r>
              <a:rPr lang="zh-CN" altLang="en-US" b="1" dirty="0" smtClean="0"/>
              <a:t>的激活函数的输出值为 </a:t>
            </a:r>
            <a:r>
              <a:rPr lang="en-US" altLang="zh-CN" b="1" dirty="0" smtClean="0"/>
              <a:t>0</a:t>
            </a:r>
            <a:r>
              <a:rPr lang="zh-CN" altLang="en-US" b="1" dirty="0" smtClean="0"/>
              <a:t>。</a:t>
            </a:r>
            <a:endParaRPr lang="en-US" altLang="zh-CN" b="1" dirty="0" smtClean="0"/>
          </a:p>
          <a:p>
            <a:pPr lvl="2"/>
            <a:r>
              <a:rPr lang="zh-CN" altLang="en-US" dirty="0" smtClean="0"/>
              <a:t>输</a:t>
            </a:r>
            <a:r>
              <a:rPr lang="zh-CN" altLang="en-US" dirty="0"/>
              <a:t>入层和输出层的神经元不会被删</a:t>
            </a:r>
            <a:r>
              <a:rPr lang="zh-CN" altLang="en-US" dirty="0" smtClean="0"/>
              <a:t>除。</a:t>
            </a:r>
            <a:endParaRPr lang="en-US" altLang="zh-CN" dirty="0" smtClean="0"/>
          </a:p>
          <a:p>
            <a:pPr lvl="2"/>
            <a:r>
              <a:rPr lang="zh-CN" altLang="en-US" dirty="0" smtClean="0"/>
              <a:t>在</a:t>
            </a:r>
            <a:r>
              <a:rPr lang="zh-CN" altLang="en-US" dirty="0"/>
              <a:t>不同的梯度更新周期，会从完整的网络中随机删除不同的神经元，因此裁剪得到的小网络是不同的</a:t>
            </a:r>
            <a:r>
              <a:rPr lang="zh-CN" altLang="en-US" dirty="0" smtClean="0"/>
              <a:t>。</a:t>
            </a:r>
            <a:endParaRPr lang="en-US" altLang="zh-CN" dirty="0" smtClean="0"/>
          </a:p>
          <a:p>
            <a:pPr lvl="1"/>
            <a:r>
              <a:rPr lang="en-US" altLang="zh-CN" b="1" dirty="0"/>
              <a:t>dropout</a:t>
            </a:r>
            <a:r>
              <a:rPr lang="zh-CN" altLang="en-US" b="1" dirty="0"/>
              <a:t>可以视作集成了非常多的神经网络的</a:t>
            </a:r>
            <a:r>
              <a:rPr lang="en-US" altLang="zh-CN" b="1" dirty="0"/>
              <a:t>bagging</a:t>
            </a:r>
            <a:r>
              <a:rPr lang="zh-CN" altLang="en-US" b="1" dirty="0"/>
              <a:t>集成模型，这些网络包含了所有从基础网络中删除隐单元形成的子网络</a:t>
            </a:r>
            <a:r>
              <a:rPr lang="zh-CN" altLang="en-US" dirty="0"/>
              <a:t>。</a:t>
            </a:r>
            <a:endParaRPr lang="en-US" altLang="zh-CN" dirty="0"/>
          </a:p>
          <a:p>
            <a:pPr lvl="1"/>
            <a:endParaRPr lang="en-US" dirty="0"/>
          </a:p>
        </p:txBody>
      </p:sp>
    </p:spTree>
    <p:extLst>
      <p:ext uri="{BB962C8B-B14F-4D97-AF65-F5344CB8AC3E}">
        <p14:creationId xmlns:p14="http://schemas.microsoft.com/office/powerpoint/2010/main" val="894643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8"/>
            <a:ext cx="10515600" cy="4696044"/>
          </a:xfrm>
        </p:spPr>
        <p:txBody>
          <a:bodyPr/>
          <a:lstStyle/>
          <a:p>
            <a:pPr lvl="1"/>
            <a:endParaRPr lang="en-US" altLang="zh-CN" sz="2800" dirty="0" smtClean="0"/>
          </a:p>
          <a:p>
            <a:pPr lvl="1"/>
            <a:r>
              <a:rPr lang="zh-CN" altLang="en-US" sz="2800" dirty="0" smtClean="0"/>
              <a:t>训</a:t>
            </a:r>
            <a:r>
              <a:rPr lang="zh-CN" altLang="en-US" sz="2800" dirty="0"/>
              <a:t>练阶段，对于受</a:t>
            </a:r>
            <a:r>
              <a:rPr lang="en-US" altLang="zh-CN" sz="2800" dirty="0"/>
              <a:t>dropout</a:t>
            </a:r>
            <a:r>
              <a:rPr lang="zh-CN" altLang="en-US" sz="2800" dirty="0"/>
              <a:t>作用的神经元，还需要对其激活函数输出值进行缩放，也就是乘以</a:t>
            </a:r>
            <a:r>
              <a:rPr lang="en-US" altLang="zh-CN" sz="2800" dirty="0"/>
              <a:t>1/(1-p)</a:t>
            </a:r>
            <a:r>
              <a:rPr lang="zh-CN" altLang="en-US" sz="2800" dirty="0"/>
              <a:t>，这样处理的话之</a:t>
            </a:r>
            <a:r>
              <a:rPr lang="zh-CN" altLang="en-US" sz="2800" dirty="0" smtClean="0"/>
              <a:t>后预测阶</a:t>
            </a:r>
            <a:r>
              <a:rPr lang="zh-CN" altLang="en-US" sz="2800" dirty="0"/>
              <a:t>段不需要调整权重</a:t>
            </a:r>
            <a:r>
              <a:rPr lang="zh-CN" altLang="en-US" sz="2800" dirty="0" smtClean="0"/>
              <a:t>。</a:t>
            </a:r>
            <a:endParaRPr lang="en-US" altLang="zh-CN" sz="2800" dirty="0" smtClean="0"/>
          </a:p>
          <a:p>
            <a:pPr lvl="2"/>
            <a:r>
              <a:rPr lang="zh-CN" altLang="en-US" sz="2400" dirty="0" smtClean="0"/>
              <a:t>如</a:t>
            </a:r>
            <a:r>
              <a:rPr lang="zh-CN" altLang="en-US" sz="2400" dirty="0"/>
              <a:t>果在训练的时候，没有对神经元的激活函数的输出进行缩放，那么</a:t>
            </a:r>
            <a:r>
              <a:rPr lang="zh-CN" altLang="en-US" sz="2400" dirty="0" smtClean="0"/>
              <a:t>在</a:t>
            </a:r>
            <a:r>
              <a:rPr lang="zh-CN" altLang="en-US" sz="2400" dirty="0"/>
              <a:t>预测</a:t>
            </a:r>
            <a:r>
              <a:rPr lang="zh-CN" altLang="en-US" sz="2400" dirty="0" smtClean="0"/>
              <a:t>的</a:t>
            </a:r>
            <a:r>
              <a:rPr lang="zh-CN" altLang="en-US" sz="2400" dirty="0"/>
              <a:t>时候，就需要对权重进行缩放，即被</a:t>
            </a:r>
            <a:r>
              <a:rPr lang="en-US" altLang="zh-CN" sz="2400" dirty="0"/>
              <a:t>dropout</a:t>
            </a:r>
            <a:r>
              <a:rPr lang="zh-CN" altLang="en-US" sz="2400" dirty="0"/>
              <a:t>作用过的那层的每一个神经单元的权重参数要乘以概率</a:t>
            </a:r>
            <a:r>
              <a:rPr lang="en-US" altLang="zh-CN" sz="2400" dirty="0"/>
              <a:t>p</a:t>
            </a:r>
            <a:r>
              <a:rPr lang="zh-CN" altLang="en-US" sz="2400" dirty="0"/>
              <a:t>。</a:t>
            </a:r>
            <a:endParaRPr lang="en-US" altLang="zh-CN" sz="2400" dirty="0"/>
          </a:p>
          <a:p>
            <a:pPr lvl="1"/>
            <a:r>
              <a:rPr lang="en-US" altLang="zh-CN" sz="2800" dirty="0" smtClean="0"/>
              <a:t>Tips</a:t>
            </a:r>
            <a:r>
              <a:rPr lang="zh-CN" altLang="en-US" sz="2800" dirty="0" smtClean="0"/>
              <a:t>：</a:t>
            </a:r>
            <a:endParaRPr lang="en-US" altLang="zh-CN" sz="2800" dirty="0" smtClean="0"/>
          </a:p>
          <a:p>
            <a:pPr lvl="2"/>
            <a:r>
              <a:rPr lang="zh-CN" altLang="en-US" sz="2400" dirty="0" smtClean="0"/>
              <a:t>使</a:t>
            </a:r>
            <a:r>
              <a:rPr lang="zh-CN" altLang="en-US" sz="2400" dirty="0"/>
              <a:t>用</a:t>
            </a:r>
            <a:r>
              <a:rPr lang="en-US" altLang="zh-CN" sz="2400" dirty="0" err="1" smtClean="0"/>
              <a:t>tensorflow</a:t>
            </a:r>
            <a:r>
              <a:rPr lang="zh-CN" altLang="en-US" sz="2400" dirty="0" smtClean="0"/>
              <a:t>在</a:t>
            </a:r>
            <a:r>
              <a:rPr lang="zh-CN" altLang="en-US" sz="2400" dirty="0"/>
              <a:t>预测</a:t>
            </a:r>
            <a:r>
              <a:rPr lang="zh-CN" altLang="en-US" sz="2400" dirty="0" smtClean="0"/>
              <a:t>的</a:t>
            </a:r>
            <a:r>
              <a:rPr lang="zh-CN" altLang="en-US" sz="2400" dirty="0"/>
              <a:t>时候只需要让</a:t>
            </a:r>
            <a:r>
              <a:rPr lang="en-US" altLang="zh-CN" sz="2400" dirty="0" err="1"/>
              <a:t>keep_prob</a:t>
            </a:r>
            <a:r>
              <a:rPr lang="zh-CN" altLang="en-US" sz="2400" dirty="0"/>
              <a:t>为</a:t>
            </a:r>
            <a:r>
              <a:rPr lang="en-US" altLang="zh-CN" sz="2400" dirty="0"/>
              <a:t>1</a:t>
            </a:r>
            <a:r>
              <a:rPr lang="zh-CN" altLang="en-US" sz="2400" dirty="0"/>
              <a:t>就可以，不用对输出在进行</a:t>
            </a:r>
            <a:r>
              <a:rPr lang="en-US" altLang="zh-CN" sz="2400" dirty="0"/>
              <a:t>scale</a:t>
            </a:r>
            <a:r>
              <a:rPr lang="zh-CN" altLang="en-US" sz="2400" dirty="0"/>
              <a:t>，因为它在训练的时候已经</a:t>
            </a:r>
            <a:r>
              <a:rPr lang="en-US" altLang="zh-CN" sz="2400" dirty="0"/>
              <a:t>scale</a:t>
            </a:r>
            <a:r>
              <a:rPr lang="zh-CN" altLang="en-US" sz="2400" dirty="0"/>
              <a:t>了。</a:t>
            </a:r>
            <a:endParaRPr lang="en-US" altLang="zh-CN" sz="2400" dirty="0"/>
          </a:p>
          <a:p>
            <a:pPr lvl="2"/>
            <a:endParaRPr lang="en-US" dirty="0"/>
          </a:p>
        </p:txBody>
      </p:sp>
    </p:spTree>
    <p:extLst>
      <p:ext uri="{BB962C8B-B14F-4D97-AF65-F5344CB8AC3E}">
        <p14:creationId xmlns:p14="http://schemas.microsoft.com/office/powerpoint/2010/main" val="3245254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议程</a:t>
            </a:r>
            <a:endParaRPr lang="en-US" dirty="0"/>
          </a:p>
        </p:txBody>
      </p:sp>
      <p:sp>
        <p:nvSpPr>
          <p:cNvPr id="3" name="Content Placeholder 2"/>
          <p:cNvSpPr>
            <a:spLocks noGrp="1"/>
          </p:cNvSpPr>
          <p:nvPr>
            <p:ph idx="1"/>
          </p:nvPr>
        </p:nvSpPr>
        <p:spPr/>
        <p:txBody>
          <a:bodyPr/>
          <a:lstStyle/>
          <a:p>
            <a:r>
              <a:rPr lang="zh-CN" altLang="en-US" dirty="0"/>
              <a:t>深度学习简介</a:t>
            </a:r>
            <a:endParaRPr lang="en-US" altLang="zh-CN" dirty="0" smtClean="0"/>
          </a:p>
          <a:p>
            <a:r>
              <a:rPr lang="en-US" altLang="zh-CN" dirty="0" smtClean="0"/>
              <a:t>MLP</a:t>
            </a:r>
          </a:p>
          <a:p>
            <a:r>
              <a:rPr lang="en-US" altLang="zh-CN" dirty="0" smtClean="0"/>
              <a:t>CNN</a:t>
            </a:r>
          </a:p>
          <a:p>
            <a:r>
              <a:rPr lang="en-US" altLang="zh-CN" dirty="0" smtClean="0"/>
              <a:t>RNN</a:t>
            </a:r>
          </a:p>
          <a:p>
            <a:pPr lvl="1"/>
            <a:r>
              <a:rPr lang="en-US" altLang="zh-CN" dirty="0" smtClean="0"/>
              <a:t>LSTM</a:t>
            </a:r>
          </a:p>
          <a:p>
            <a:r>
              <a:rPr lang="zh-CN" altLang="en-US" dirty="0"/>
              <a:t>深度神经网络常用的实践建</a:t>
            </a:r>
            <a:r>
              <a:rPr lang="zh-CN" altLang="en-US" dirty="0" smtClean="0"/>
              <a:t>议</a:t>
            </a:r>
            <a:endParaRPr lang="en-US" altLang="zh-CN" dirty="0" smtClean="0"/>
          </a:p>
          <a:p>
            <a:r>
              <a:rPr lang="zh-CN" altLang="en-US" dirty="0"/>
              <a:t>深度学习框架简单介绍</a:t>
            </a:r>
            <a:endParaRPr lang="en-US" dirty="0"/>
          </a:p>
        </p:txBody>
      </p:sp>
    </p:spTree>
    <p:extLst>
      <p:ext uri="{BB962C8B-B14F-4D97-AF65-F5344CB8AC3E}">
        <p14:creationId xmlns:p14="http://schemas.microsoft.com/office/powerpoint/2010/main" val="3681001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367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8799"/>
            <a:ext cx="10515600" cy="4837471"/>
          </a:xfrm>
        </p:spPr>
        <p:txBody>
          <a:bodyPr>
            <a:normAutofit/>
          </a:bodyPr>
          <a:lstStyle/>
          <a:p>
            <a:r>
              <a:rPr lang="en-US" altLang="zh-CN" dirty="0" smtClean="0"/>
              <a:t>early stopping</a:t>
            </a:r>
            <a:r>
              <a:rPr lang="zh-CN" altLang="en-US" dirty="0" smtClean="0"/>
              <a:t>即早停：</a:t>
            </a:r>
            <a:endParaRPr lang="en-US" altLang="zh-CN" dirty="0" smtClean="0"/>
          </a:p>
          <a:p>
            <a:pPr lvl="1"/>
            <a:r>
              <a:rPr lang="zh-CN" altLang="en-US" dirty="0"/>
              <a:t>当训练一个容量较大的模型时会经常发现：训练误差逐渐降低，但是验证误差先下降后上升</a:t>
            </a:r>
            <a:r>
              <a:rPr lang="zh-CN" altLang="en-US" dirty="0" smtClean="0"/>
              <a:t>。当</a:t>
            </a:r>
            <a:r>
              <a:rPr lang="zh-CN" altLang="en-US" dirty="0"/>
              <a:t>验证误差没有进一步改善时，算法就提前终止。这种策略被称作早停</a:t>
            </a:r>
            <a:r>
              <a:rPr lang="en-US" altLang="zh-CN" dirty="0"/>
              <a:t>early stopping</a:t>
            </a:r>
            <a:r>
              <a:rPr lang="zh-CN" altLang="en-US" dirty="0" smtClean="0"/>
              <a:t>。</a:t>
            </a:r>
            <a:endParaRPr lang="en-US" altLang="zh-CN" dirty="0" smtClean="0"/>
          </a:p>
          <a:p>
            <a:pPr lvl="2"/>
            <a:r>
              <a:rPr lang="zh-CN" altLang="en-US" b="1" dirty="0"/>
              <a:t>早停是深度学习中最常用的正则化形式，因为它简单、有效</a:t>
            </a:r>
            <a:r>
              <a:rPr lang="zh-CN" altLang="en-US" dirty="0" smtClean="0"/>
              <a:t>。</a:t>
            </a:r>
            <a:endParaRPr lang="en-US" altLang="zh-CN" dirty="0" smtClean="0"/>
          </a:p>
          <a:p>
            <a:pPr lvl="2"/>
            <a:r>
              <a:rPr lang="zh-CN" altLang="en-US" dirty="0"/>
              <a:t>当训练终止时</a:t>
            </a:r>
            <a:r>
              <a:rPr lang="zh-CN" altLang="en-US" dirty="0" smtClean="0"/>
              <a:t>，需要返</a:t>
            </a:r>
            <a:r>
              <a:rPr lang="zh-CN" altLang="en-US" dirty="0"/>
              <a:t>回的不是最新的模型参数，而是验证误差最小的模型参数，因此需要频繁存储模型参数。</a:t>
            </a:r>
            <a:endParaRPr lang="en-US" altLang="zh-CN" dirty="0"/>
          </a:p>
          <a:p>
            <a:pPr lvl="1"/>
            <a:r>
              <a:rPr lang="zh-CN" altLang="en-US" dirty="0"/>
              <a:t>一</a:t>
            </a:r>
            <a:r>
              <a:rPr lang="zh-CN" altLang="en-US" dirty="0" smtClean="0"/>
              <a:t>种做法是在</a:t>
            </a:r>
            <a:r>
              <a:rPr lang="zh-CN" altLang="en-US" dirty="0"/>
              <a:t>训练的过程中</a:t>
            </a:r>
            <a:r>
              <a:rPr lang="zh-CN" altLang="en-US" dirty="0" smtClean="0"/>
              <a:t>，每</a:t>
            </a:r>
            <a:r>
              <a:rPr lang="en-US" altLang="zh-CN" dirty="0" smtClean="0"/>
              <a:t>N</a:t>
            </a:r>
            <a:r>
              <a:rPr lang="zh-CN" altLang="en-US" dirty="0" smtClean="0"/>
              <a:t>个</a:t>
            </a:r>
            <a:r>
              <a:rPr lang="en-US" altLang="zh-CN" dirty="0" smtClean="0"/>
              <a:t>epoch</a:t>
            </a:r>
            <a:r>
              <a:rPr lang="zh-CN" altLang="en-US" dirty="0" smtClean="0"/>
              <a:t>验证一次，并根据当前的最小验证误差记</a:t>
            </a:r>
            <a:r>
              <a:rPr lang="zh-CN" altLang="en-US" dirty="0"/>
              <a:t>录到目前为止最好</a:t>
            </a:r>
            <a:r>
              <a:rPr lang="zh-CN" altLang="en-US" dirty="0" smtClean="0"/>
              <a:t>的</a:t>
            </a:r>
            <a:r>
              <a:rPr lang="zh-CN" altLang="en-US" dirty="0"/>
              <a:t>模</a:t>
            </a:r>
            <a:r>
              <a:rPr lang="zh-CN" altLang="en-US" dirty="0" smtClean="0"/>
              <a:t>型参数以及该模型参数对应的</a:t>
            </a:r>
            <a:r>
              <a:rPr lang="en-US" altLang="zh-CN" dirty="0" smtClean="0"/>
              <a:t>epoch</a:t>
            </a:r>
            <a:r>
              <a:rPr lang="zh-CN" altLang="en-US" dirty="0" smtClean="0"/>
              <a:t>，</a:t>
            </a:r>
            <a:r>
              <a:rPr lang="zh-CN" altLang="en-US" dirty="0"/>
              <a:t>当连</a:t>
            </a:r>
            <a:r>
              <a:rPr lang="zh-CN" altLang="en-US" dirty="0" smtClean="0"/>
              <a:t>续</a:t>
            </a:r>
            <a:r>
              <a:rPr lang="zh-CN" altLang="en-US" dirty="0"/>
              <a:t>多</a:t>
            </a:r>
            <a:r>
              <a:rPr lang="zh-CN" altLang="en-US" dirty="0" smtClean="0"/>
              <a:t>次</a:t>
            </a:r>
            <a:r>
              <a:rPr lang="zh-CN" altLang="en-US" dirty="0"/>
              <a:t>验</a:t>
            </a:r>
            <a:r>
              <a:rPr lang="zh-CN" altLang="en-US" dirty="0" smtClean="0"/>
              <a:t>证没</a:t>
            </a:r>
            <a:r>
              <a:rPr lang="zh-CN" altLang="en-US" dirty="0"/>
              <a:t>达</a:t>
            </a:r>
            <a:r>
              <a:rPr lang="zh-CN" altLang="en-US" dirty="0" smtClean="0"/>
              <a:t>到</a:t>
            </a:r>
            <a:r>
              <a:rPr lang="zh-CN" altLang="en-US" dirty="0"/>
              <a:t>当</a:t>
            </a:r>
            <a:r>
              <a:rPr lang="zh-CN" altLang="en-US" dirty="0" smtClean="0"/>
              <a:t>前最好效果，</a:t>
            </a:r>
            <a:r>
              <a:rPr lang="zh-CN" altLang="en-US" dirty="0"/>
              <a:t>则可</a:t>
            </a:r>
            <a:r>
              <a:rPr lang="zh-CN" altLang="en-US" dirty="0" smtClean="0"/>
              <a:t>以</a:t>
            </a:r>
            <a:r>
              <a:rPr lang="zh-CN" altLang="en-US" dirty="0"/>
              <a:t>终</a:t>
            </a:r>
            <a:r>
              <a:rPr lang="zh-CN" altLang="en-US" dirty="0" smtClean="0"/>
              <a:t>止迭代过程了。</a:t>
            </a:r>
            <a:endParaRPr lang="zh-CN" altLang="en-US" dirty="0"/>
          </a:p>
          <a:p>
            <a:pPr lvl="2"/>
            <a:r>
              <a:rPr lang="zh-CN" altLang="en-US" dirty="0" smtClean="0"/>
              <a:t>之</a:t>
            </a:r>
            <a:r>
              <a:rPr lang="zh-CN" altLang="en-US" dirty="0"/>
              <a:t>所以记</a:t>
            </a:r>
            <a:r>
              <a:rPr lang="zh-CN" altLang="en-US" dirty="0" smtClean="0"/>
              <a:t>录</a:t>
            </a:r>
            <a:r>
              <a:rPr lang="en-US" altLang="zh-CN" dirty="0"/>
              <a:t>epoch</a:t>
            </a:r>
            <a:r>
              <a:rPr lang="zh-CN" altLang="en-US" dirty="0" smtClean="0"/>
              <a:t>是</a:t>
            </a:r>
            <a:r>
              <a:rPr lang="zh-CN" altLang="en-US" dirty="0"/>
              <a:t>因为可能之后要把验证集加入训练集进行所谓的二次训练，而</a:t>
            </a:r>
            <a:r>
              <a:rPr lang="zh-CN" altLang="en-US" dirty="0" smtClean="0"/>
              <a:t>该</a:t>
            </a:r>
            <a:r>
              <a:rPr lang="en-US" altLang="zh-CN" dirty="0"/>
              <a:t>epoch</a:t>
            </a:r>
            <a:r>
              <a:rPr lang="zh-CN" altLang="en-US" dirty="0" smtClean="0"/>
              <a:t>就可以作</a:t>
            </a:r>
            <a:r>
              <a:rPr lang="zh-CN" altLang="en-US" dirty="0"/>
              <a:t>为二次训练</a:t>
            </a:r>
            <a:r>
              <a:rPr lang="zh-CN" altLang="en-US" dirty="0" smtClean="0"/>
              <a:t>的</a:t>
            </a:r>
            <a:r>
              <a:rPr lang="en-US" altLang="zh-CN" dirty="0"/>
              <a:t>epoch</a:t>
            </a:r>
            <a:r>
              <a:rPr lang="zh-CN" altLang="en-US" dirty="0" smtClean="0"/>
              <a:t>。</a:t>
            </a:r>
            <a:r>
              <a:rPr lang="zh-CN" altLang="en-US" dirty="0"/>
              <a:t>也就是说早停顺带学习</a:t>
            </a:r>
            <a:r>
              <a:rPr lang="zh-CN" altLang="en-US" dirty="0" smtClean="0"/>
              <a:t>了</a:t>
            </a:r>
            <a:r>
              <a:rPr lang="en-US" altLang="zh-CN" dirty="0"/>
              <a:t>epoch</a:t>
            </a:r>
            <a:r>
              <a:rPr lang="zh-CN" altLang="en-US" dirty="0" smtClean="0"/>
              <a:t>这</a:t>
            </a:r>
            <a:r>
              <a:rPr lang="zh-CN" altLang="en-US" dirty="0"/>
              <a:t>个超参</a:t>
            </a:r>
            <a:r>
              <a:rPr lang="zh-CN" altLang="en-US" dirty="0" smtClean="0"/>
              <a:t>数。</a:t>
            </a:r>
            <a:endParaRPr lang="en-US" altLang="zh-CN" dirty="0" smtClean="0"/>
          </a:p>
        </p:txBody>
      </p:sp>
    </p:spTree>
    <p:extLst>
      <p:ext uri="{BB962C8B-B14F-4D97-AF65-F5344CB8AC3E}">
        <p14:creationId xmlns:p14="http://schemas.microsoft.com/office/powerpoint/2010/main" val="1082230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normAutofit fontScale="92500" lnSpcReduction="10000"/>
          </a:bodyPr>
          <a:lstStyle/>
          <a:p>
            <a:pPr lvl="1"/>
            <a:r>
              <a:rPr lang="zh-CN" altLang="en-US" dirty="0"/>
              <a:t>另一种做法是在训练过程中，每</a:t>
            </a:r>
            <a:r>
              <a:rPr lang="en-US" altLang="zh-CN" dirty="0"/>
              <a:t>N</a:t>
            </a:r>
            <a:r>
              <a:rPr lang="zh-CN" altLang="en-US" dirty="0"/>
              <a:t>个</a:t>
            </a:r>
            <a:r>
              <a:rPr lang="en-US" altLang="zh-CN" dirty="0"/>
              <a:t>step</a:t>
            </a:r>
            <a:r>
              <a:rPr lang="zh-CN" altLang="en-US" dirty="0"/>
              <a:t>（一个</a:t>
            </a:r>
            <a:r>
              <a:rPr lang="en-US" altLang="zh-CN" dirty="0"/>
              <a:t>mini-batch</a:t>
            </a:r>
            <a:r>
              <a:rPr lang="zh-CN" altLang="en-US" dirty="0"/>
              <a:t>的训练就是一个</a:t>
            </a:r>
            <a:r>
              <a:rPr lang="en-US" altLang="zh-CN" dirty="0"/>
              <a:t>step</a:t>
            </a:r>
            <a:r>
              <a:rPr lang="zh-CN" altLang="en-US" dirty="0"/>
              <a:t>）验证一次并做一次</a:t>
            </a:r>
            <a:r>
              <a:rPr lang="en-US" altLang="zh-CN" dirty="0"/>
              <a:t>checkpoint</a:t>
            </a:r>
            <a:r>
              <a:rPr lang="zh-CN" altLang="en-US" dirty="0"/>
              <a:t>（即保持模型参数），如果连续几个</a:t>
            </a:r>
            <a:r>
              <a:rPr lang="en-US" altLang="zh-CN" dirty="0"/>
              <a:t>step</a:t>
            </a:r>
            <a:r>
              <a:rPr lang="zh-CN" altLang="en-US" dirty="0"/>
              <a:t>模型参数或者训练误差基本不变，就认为训练收敛并终止迭代。</a:t>
            </a:r>
            <a:endParaRPr lang="en-US" altLang="zh-CN" dirty="0"/>
          </a:p>
          <a:p>
            <a:pPr lvl="2"/>
            <a:r>
              <a:rPr lang="zh-CN" altLang="en-US" dirty="0"/>
              <a:t>从日志或者可视化图中找到对应验证集误差最小的那个</a:t>
            </a:r>
            <a:r>
              <a:rPr lang="en-US" altLang="zh-CN" dirty="0"/>
              <a:t>step</a:t>
            </a:r>
            <a:r>
              <a:rPr lang="zh-CN" altLang="en-US" dirty="0"/>
              <a:t>，并找到该</a:t>
            </a:r>
            <a:r>
              <a:rPr lang="en-US" altLang="zh-CN" dirty="0"/>
              <a:t>step</a:t>
            </a:r>
            <a:r>
              <a:rPr lang="zh-CN" altLang="en-US" dirty="0"/>
              <a:t>对应的</a:t>
            </a:r>
            <a:r>
              <a:rPr lang="en-US" altLang="zh-CN" dirty="0" smtClean="0"/>
              <a:t>checkpoint</a:t>
            </a:r>
            <a:r>
              <a:rPr lang="zh-CN" altLang="en-US" dirty="0"/>
              <a:t>，也就是对当前验证集来说最好的模型参数。</a:t>
            </a:r>
            <a:endParaRPr lang="en-US" altLang="zh-CN" dirty="0"/>
          </a:p>
          <a:p>
            <a:pPr lvl="2"/>
            <a:r>
              <a:rPr lang="zh-CN" altLang="en-US" dirty="0"/>
              <a:t>也可以把验证误差小于某个值的所有的</a:t>
            </a:r>
            <a:r>
              <a:rPr lang="en-US" altLang="zh-CN" dirty="0"/>
              <a:t>checkpoint</a:t>
            </a:r>
            <a:r>
              <a:rPr lang="zh-CN" altLang="en-US" dirty="0"/>
              <a:t>的模型参数求平均作为最终的模型参数（类似集成学习的思路</a:t>
            </a:r>
            <a:r>
              <a:rPr lang="zh-CN" altLang="en-US" dirty="0" smtClean="0"/>
              <a:t>）</a:t>
            </a:r>
            <a:endParaRPr lang="en-US" altLang="zh-CN" dirty="0" smtClean="0"/>
          </a:p>
          <a:p>
            <a:r>
              <a:rPr lang="zh-CN" altLang="en-US" dirty="0"/>
              <a:t>标</a:t>
            </a:r>
            <a:r>
              <a:rPr lang="zh-CN" altLang="en-US" dirty="0" smtClean="0"/>
              <a:t>签平滑：</a:t>
            </a:r>
            <a:endParaRPr lang="en-US" altLang="zh-CN" dirty="0" smtClean="0"/>
          </a:p>
          <a:p>
            <a:pPr lvl="1"/>
            <a:r>
              <a:rPr lang="en-US" dirty="0"/>
              <a:t>Label </a:t>
            </a:r>
            <a:r>
              <a:rPr lang="en-US" dirty="0" smtClean="0"/>
              <a:t>Smooth</a:t>
            </a:r>
            <a:r>
              <a:rPr lang="zh-CN" altLang="en-US" dirty="0" smtClean="0"/>
              <a:t>是所谓的</a:t>
            </a:r>
            <a:r>
              <a:rPr lang="en-US" altLang="zh-CN" dirty="0" smtClean="0"/>
              <a:t>soft label</a:t>
            </a:r>
            <a:r>
              <a:rPr lang="zh-CN" altLang="en-US" dirty="0" smtClean="0"/>
              <a:t>，使用如下的公式</a:t>
            </a:r>
            <a:r>
              <a:rPr lang="en-US" dirty="0" smtClean="0"/>
              <a:t>: </a:t>
            </a:r>
            <a:r>
              <a:rPr lang="zh-CN" altLang="en-US" dirty="0" smtClean="0"/>
              <a:t>（</a:t>
            </a:r>
            <a:r>
              <a:rPr lang="en-US" altLang="zh-CN" dirty="0"/>
              <a:t>K</a:t>
            </a:r>
            <a:r>
              <a:rPr lang="zh-CN" altLang="en-US" dirty="0"/>
              <a:t>是标</a:t>
            </a:r>
            <a:r>
              <a:rPr lang="zh-CN" altLang="en-US" dirty="0" smtClean="0"/>
              <a:t>签总的类别数量，</a:t>
            </a:r>
            <a:r>
              <a:rPr lang="en-US" altLang="zh-CN" dirty="0"/>
              <a:t>α</a:t>
            </a:r>
            <a:r>
              <a:rPr lang="zh-CN" altLang="en-US" dirty="0"/>
              <a:t>是一个决定平滑的超参数）</a:t>
            </a:r>
            <a:endParaRPr lang="en-US" dirty="0"/>
          </a:p>
          <a:p>
            <a:endParaRPr lang="en-US" dirty="0" smtClean="0"/>
          </a:p>
          <a:p>
            <a:endParaRPr lang="en-US" dirty="0"/>
          </a:p>
          <a:p>
            <a:pPr lvl="1"/>
            <a:r>
              <a:rPr lang="zh-CN" altLang="en-US" dirty="0" smtClean="0"/>
              <a:t>标签平滑即是一种正则化方法，也能抑制模型的过于自信。</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0655" y="4854984"/>
            <a:ext cx="5619750" cy="628650"/>
          </a:xfrm>
          <a:prstGeom prst="rect">
            <a:avLst/>
          </a:prstGeom>
        </p:spPr>
      </p:pic>
    </p:spTree>
    <p:extLst>
      <p:ext uri="{BB962C8B-B14F-4D97-AF65-F5344CB8AC3E}">
        <p14:creationId xmlns:p14="http://schemas.microsoft.com/office/powerpoint/2010/main" val="3997865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神经网络的深度与宽度</a:t>
            </a:r>
            <a:endParaRPr lang="en-US" dirty="0"/>
          </a:p>
        </p:txBody>
      </p:sp>
      <p:sp>
        <p:nvSpPr>
          <p:cNvPr id="3" name="Content Placeholder 2"/>
          <p:cNvSpPr>
            <a:spLocks noGrp="1"/>
          </p:cNvSpPr>
          <p:nvPr>
            <p:ph idx="1"/>
          </p:nvPr>
        </p:nvSpPr>
        <p:spPr>
          <a:xfrm>
            <a:off x="838200" y="1690688"/>
            <a:ext cx="10515600" cy="4862512"/>
          </a:xfrm>
        </p:spPr>
        <p:txBody>
          <a:bodyPr>
            <a:normAutofit/>
          </a:bodyPr>
          <a:lstStyle/>
          <a:p>
            <a:r>
              <a:rPr lang="zh-CN" altLang="en-US" dirty="0"/>
              <a:t>有理论表明， 具有单隐层</a:t>
            </a:r>
            <a:r>
              <a:rPr lang="zh-CN" altLang="en-US" dirty="0" smtClean="0"/>
              <a:t>的前</a:t>
            </a:r>
            <a:r>
              <a:rPr lang="zh-CN" altLang="en-US" dirty="0"/>
              <a:t>馈网络足以表示任何函数，但是隐层可能过于庞大以至于无法正确地学习和泛化。</a:t>
            </a:r>
            <a:endParaRPr lang="en-US" altLang="zh-CN" dirty="0" smtClean="0"/>
          </a:p>
          <a:p>
            <a:r>
              <a:rPr lang="zh-CN" altLang="en-US" dirty="0" smtClean="0"/>
              <a:t>对于同一个任务，相对于更深的网络，更宽的网络需要更多的神经元，从而导致更复杂的模型（这里以神经元的数量来估计模型的复杂度），因此更容易过拟合。</a:t>
            </a:r>
            <a:endParaRPr lang="en-US" altLang="zh-CN" dirty="0" smtClean="0"/>
          </a:p>
          <a:p>
            <a:r>
              <a:rPr lang="zh-CN" altLang="en-US" b="1" dirty="0" smtClean="0"/>
              <a:t>越深越好吗</a:t>
            </a:r>
            <a:r>
              <a:rPr lang="zh-CN" altLang="en-US" dirty="0" smtClean="0"/>
              <a:t>？</a:t>
            </a:r>
            <a:endParaRPr lang="en-US" altLang="zh-CN" dirty="0" smtClean="0"/>
          </a:p>
          <a:p>
            <a:pPr lvl="1"/>
            <a:r>
              <a:rPr lang="zh-CN" altLang="en-US" dirty="0" smtClean="0"/>
              <a:t>超深网络不容易训练和优化，训练耗时长。</a:t>
            </a:r>
            <a:endParaRPr lang="en-US" altLang="zh-CN" dirty="0" smtClean="0"/>
          </a:p>
          <a:p>
            <a:pPr lvl="1"/>
            <a:r>
              <a:rPr lang="zh-CN" altLang="en-US" dirty="0" smtClean="0"/>
              <a:t>超深其实就是网络结构更复杂，也容易过拟合。</a:t>
            </a:r>
            <a:endParaRPr lang="en-US" altLang="zh-CN" dirty="0" smtClean="0"/>
          </a:p>
          <a:p>
            <a:r>
              <a:rPr lang="zh-CN" altLang="en-US" b="1" dirty="0" smtClean="0"/>
              <a:t>那是否可以在加深的同时增加宽度</a:t>
            </a:r>
            <a:r>
              <a:rPr lang="zh-CN" altLang="en-US" dirty="0" smtClean="0"/>
              <a:t>？</a:t>
            </a:r>
            <a:endParaRPr lang="en-US" altLang="zh-CN" dirty="0" smtClean="0"/>
          </a:p>
          <a:p>
            <a:pPr lvl="1"/>
            <a:r>
              <a:rPr lang="zh-CN" altLang="en-US" dirty="0"/>
              <a:t>可</a:t>
            </a:r>
            <a:r>
              <a:rPr lang="zh-CN" altLang="en-US" dirty="0" smtClean="0"/>
              <a:t>以的。很多先进的网络都是这样设计的（比如</a:t>
            </a:r>
            <a:r>
              <a:rPr lang="en-US" altLang="zh-CN" dirty="0" smtClean="0"/>
              <a:t>Inception</a:t>
            </a:r>
            <a:r>
              <a:rPr lang="zh-CN" altLang="en-US" dirty="0" smtClean="0"/>
              <a:t>网络，</a:t>
            </a:r>
            <a:r>
              <a:rPr lang="en-US" altLang="zh-CN" dirty="0" err="1" smtClean="0"/>
              <a:t>ResNext</a:t>
            </a:r>
            <a:r>
              <a:rPr lang="zh-CN" altLang="en-US" dirty="0" smtClean="0"/>
              <a:t>网络等）</a:t>
            </a:r>
            <a:endParaRPr lang="en-US" altLang="zh-CN" dirty="0" smtClean="0"/>
          </a:p>
          <a:p>
            <a:pPr lvl="1"/>
            <a:endParaRPr lang="en-US" altLang="zh-CN" dirty="0" smtClean="0"/>
          </a:p>
          <a:p>
            <a:endParaRPr lang="en-US" altLang="zh-CN" dirty="0" smtClean="0"/>
          </a:p>
        </p:txBody>
      </p:sp>
    </p:spTree>
    <p:extLst>
      <p:ext uri="{BB962C8B-B14F-4D97-AF65-F5344CB8AC3E}">
        <p14:creationId xmlns:p14="http://schemas.microsoft.com/office/powerpoint/2010/main" val="21027466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神经网</a:t>
            </a:r>
            <a:r>
              <a:rPr lang="zh-CN" altLang="en-US" dirty="0" smtClean="0"/>
              <a:t>络</a:t>
            </a:r>
            <a:r>
              <a:rPr lang="zh-CN" altLang="en-US" dirty="0"/>
              <a:t>损失函</a:t>
            </a:r>
            <a:r>
              <a:rPr lang="zh-CN" altLang="en-US" dirty="0" smtClean="0"/>
              <a:t>数的非凸性</a:t>
            </a:r>
            <a:endParaRPr lang="en-US" dirty="0"/>
          </a:p>
        </p:txBody>
      </p:sp>
      <p:sp>
        <p:nvSpPr>
          <p:cNvPr id="3" name="Content Placeholder 2"/>
          <p:cNvSpPr>
            <a:spLocks noGrp="1"/>
          </p:cNvSpPr>
          <p:nvPr>
            <p:ph idx="1"/>
          </p:nvPr>
        </p:nvSpPr>
        <p:spPr>
          <a:xfrm>
            <a:off x="838200" y="1825624"/>
            <a:ext cx="10515600" cy="4856529"/>
          </a:xfrm>
        </p:spPr>
        <p:txBody>
          <a:bodyPr>
            <a:normAutofit/>
          </a:bodyPr>
          <a:lstStyle/>
          <a:p>
            <a:r>
              <a:rPr lang="zh-CN" altLang="en-US" dirty="0" smtClean="0"/>
              <a:t>神</a:t>
            </a:r>
            <a:r>
              <a:rPr lang="zh-CN" altLang="en-US" dirty="0"/>
              <a:t>经网络的非线性导致大多数的损失函数都是非凸的</a:t>
            </a:r>
            <a:r>
              <a:rPr lang="zh-CN" altLang="en-US" dirty="0" smtClean="0"/>
              <a:t>。损</a:t>
            </a:r>
            <a:r>
              <a:rPr lang="zh-CN" altLang="en-US" dirty="0"/>
              <a:t>失函数非凸导致两个问题：</a:t>
            </a:r>
          </a:p>
          <a:p>
            <a:pPr lvl="1"/>
            <a:r>
              <a:rPr lang="zh-CN" altLang="en-US" dirty="0" smtClean="0"/>
              <a:t>基</a:t>
            </a:r>
            <a:r>
              <a:rPr lang="zh-CN" altLang="en-US" dirty="0"/>
              <a:t>于梯度的优化算法仅仅能够使得损失函数到达一个较小的值，而不是全局最小值。</a:t>
            </a:r>
          </a:p>
          <a:p>
            <a:pPr lvl="1"/>
            <a:r>
              <a:rPr lang="zh-CN" altLang="en-US" b="1" dirty="0" smtClean="0"/>
              <a:t>基</a:t>
            </a:r>
            <a:r>
              <a:rPr lang="zh-CN" altLang="en-US" b="1" dirty="0"/>
              <a:t>于梯度的优化算法无法保证从任何一个初始参数都能收敛，它对于参数的初值非常敏感</a:t>
            </a:r>
            <a:r>
              <a:rPr lang="zh-CN" altLang="en-US" dirty="0" smtClean="0"/>
              <a:t>。因此对</a:t>
            </a:r>
            <a:r>
              <a:rPr lang="zh-CN" altLang="en-US" dirty="0"/>
              <a:t>于神经网络：</a:t>
            </a:r>
          </a:p>
          <a:p>
            <a:pPr lvl="2"/>
            <a:r>
              <a:rPr lang="zh-CN" altLang="en-US" dirty="0" smtClean="0"/>
              <a:t>通</a:t>
            </a:r>
            <a:r>
              <a:rPr lang="zh-CN" altLang="en-US" dirty="0"/>
              <a:t>常将所有的权重值初始化为</a:t>
            </a:r>
            <a:r>
              <a:rPr lang="zh-CN" altLang="en-US" dirty="0" smtClean="0"/>
              <a:t>小的比如</a:t>
            </a:r>
            <a:r>
              <a:rPr lang="zh-CN" altLang="en-US" dirty="0"/>
              <a:t>（</a:t>
            </a:r>
            <a:r>
              <a:rPr lang="en-US" dirty="0"/>
              <a:t>-0.1</a:t>
            </a:r>
            <a:r>
              <a:rPr lang="zh-CN" altLang="en-US" dirty="0"/>
              <a:t>，</a:t>
            </a:r>
            <a:r>
              <a:rPr lang="en-US" dirty="0"/>
              <a:t>0.1</a:t>
            </a:r>
            <a:r>
              <a:rPr lang="zh-CN" altLang="en-US" dirty="0" smtClean="0"/>
              <a:t>）之间的</a:t>
            </a:r>
            <a:r>
              <a:rPr lang="zh-CN" altLang="en-US" dirty="0"/>
              <a:t>随机数</a:t>
            </a:r>
            <a:r>
              <a:rPr lang="zh-CN" altLang="en-US" dirty="0" smtClean="0"/>
              <a:t>。</a:t>
            </a:r>
            <a:endParaRPr lang="en-US" altLang="zh-CN" dirty="0" smtClean="0"/>
          </a:p>
          <a:p>
            <a:pPr lvl="2"/>
            <a:r>
              <a:rPr lang="zh-CN" altLang="en-US" dirty="0" smtClean="0"/>
              <a:t>在</a:t>
            </a:r>
            <a:r>
              <a:rPr lang="en-US" altLang="zh-CN" dirty="0" smtClean="0"/>
              <a:t>BN</a:t>
            </a:r>
            <a:r>
              <a:rPr lang="zh-CN" altLang="en-US" dirty="0" smtClean="0"/>
              <a:t>出现之前，在</a:t>
            </a:r>
            <a:r>
              <a:rPr lang="zh-CN" altLang="en-US" dirty="0"/>
              <a:t>初始化的时</a:t>
            </a:r>
            <a:r>
              <a:rPr lang="zh-CN" altLang="en-US" dirty="0" smtClean="0"/>
              <a:t>候推荐使</a:t>
            </a:r>
            <a:r>
              <a:rPr lang="zh-CN" altLang="en-US" dirty="0"/>
              <a:t>用</a:t>
            </a:r>
            <a:r>
              <a:rPr lang="en-US" dirty="0"/>
              <a:t>He Initialization</a:t>
            </a:r>
            <a:r>
              <a:rPr lang="zh-CN" altLang="en-US" dirty="0"/>
              <a:t>或者</a:t>
            </a:r>
            <a:r>
              <a:rPr lang="en-US" altLang="zh-CN" dirty="0"/>
              <a:t>Xavier</a:t>
            </a:r>
            <a:r>
              <a:rPr lang="zh-CN" altLang="en-US" dirty="0"/>
              <a:t>初始</a:t>
            </a:r>
            <a:r>
              <a:rPr lang="zh-CN" altLang="en-US" dirty="0" smtClean="0"/>
              <a:t>化；如果使用</a:t>
            </a:r>
            <a:r>
              <a:rPr lang="en-US" altLang="zh-CN" dirty="0" smtClean="0"/>
              <a:t>BN</a:t>
            </a:r>
            <a:r>
              <a:rPr lang="zh-CN" altLang="en-US" dirty="0" smtClean="0"/>
              <a:t>的话，简单的随机初始化权重就可以了。</a:t>
            </a:r>
            <a:endParaRPr lang="zh-CN" altLang="en-US" dirty="0"/>
          </a:p>
          <a:p>
            <a:pPr lvl="2"/>
            <a:r>
              <a:rPr lang="zh-CN" altLang="en-US" dirty="0" smtClean="0"/>
              <a:t>通</a:t>
            </a:r>
            <a:r>
              <a:rPr lang="zh-CN" altLang="en-US" dirty="0"/>
              <a:t>常将偏置初始化为零或者小的正值。</a:t>
            </a:r>
          </a:p>
          <a:p>
            <a:pPr lvl="3"/>
            <a:r>
              <a:rPr lang="zh-CN" altLang="en-US" dirty="0" smtClean="0"/>
              <a:t>不</a:t>
            </a:r>
            <a:r>
              <a:rPr lang="zh-CN" altLang="en-US" dirty="0"/>
              <a:t>用负数是因为如果偏置的初始值为</a:t>
            </a:r>
            <a:r>
              <a:rPr lang="zh-CN" altLang="en-US" dirty="0" smtClean="0"/>
              <a:t>负并且使用</a:t>
            </a:r>
            <a:r>
              <a:rPr lang="en-US" altLang="zh-CN" dirty="0" err="1" smtClean="0"/>
              <a:t>ReLU</a:t>
            </a:r>
            <a:r>
              <a:rPr lang="zh-CN" altLang="en-US" dirty="0" smtClean="0"/>
              <a:t>作为激活函数的话，</a:t>
            </a:r>
            <a:r>
              <a:rPr lang="zh-CN" altLang="en-US" dirty="0"/>
              <a:t>很可能导致某些神经元一直处于</a:t>
            </a:r>
            <a:r>
              <a:rPr lang="zh-CN" altLang="en-US" dirty="0" smtClean="0"/>
              <a:t>未激</a:t>
            </a:r>
            <a:r>
              <a:rPr lang="zh-CN" altLang="en-US" dirty="0"/>
              <a:t>活状态</a:t>
            </a:r>
            <a:r>
              <a:rPr lang="zh-CN" altLang="en-US" dirty="0" smtClean="0"/>
              <a:t>。</a:t>
            </a:r>
            <a:endParaRPr lang="en-US" altLang="zh-CN" dirty="0" smtClean="0"/>
          </a:p>
        </p:txBody>
      </p:sp>
    </p:spTree>
    <p:extLst>
      <p:ext uri="{BB962C8B-B14F-4D97-AF65-F5344CB8AC3E}">
        <p14:creationId xmlns:p14="http://schemas.microsoft.com/office/powerpoint/2010/main" val="3577256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93171"/>
          </a:xfrm>
        </p:spPr>
        <p:txBody>
          <a:bodyPr/>
          <a:lstStyle/>
          <a:p>
            <a:r>
              <a:rPr lang="zh-CN" altLang="en-US" dirty="0"/>
              <a:t>梯度爆</a:t>
            </a:r>
            <a:r>
              <a:rPr lang="zh-CN" altLang="en-US" dirty="0" smtClean="0"/>
              <a:t>炸和梯度消失</a:t>
            </a:r>
            <a:endParaRPr lang="en-US" dirty="0"/>
          </a:p>
        </p:txBody>
      </p:sp>
      <p:sp>
        <p:nvSpPr>
          <p:cNvPr id="3" name="Content Placeholder 2"/>
          <p:cNvSpPr>
            <a:spLocks noGrp="1"/>
          </p:cNvSpPr>
          <p:nvPr>
            <p:ph idx="1"/>
          </p:nvPr>
        </p:nvSpPr>
        <p:spPr>
          <a:xfrm>
            <a:off x="838200" y="1991032"/>
            <a:ext cx="10515600" cy="4645742"/>
          </a:xfrm>
        </p:spPr>
        <p:txBody>
          <a:bodyPr>
            <a:normAutofit lnSpcReduction="10000"/>
          </a:bodyPr>
          <a:lstStyle/>
          <a:p>
            <a:r>
              <a:rPr lang="zh-CN" altLang="en-US" dirty="0"/>
              <a:t>什</a:t>
            </a:r>
            <a:r>
              <a:rPr lang="zh-CN" altLang="en-US" dirty="0" smtClean="0"/>
              <a:t>么是梯度爆炸和梯度消失？</a:t>
            </a:r>
            <a:endParaRPr lang="en-US" altLang="zh-CN" dirty="0" smtClean="0"/>
          </a:p>
          <a:p>
            <a:pPr lvl="1"/>
            <a:r>
              <a:rPr lang="zh-CN" altLang="en-US" dirty="0" smtClean="0"/>
              <a:t>梯</a:t>
            </a:r>
            <a:r>
              <a:rPr lang="zh-CN" altLang="en-US" dirty="0"/>
              <a:t>度爆</a:t>
            </a:r>
            <a:r>
              <a:rPr lang="zh-CN" altLang="en-US" dirty="0" smtClean="0"/>
              <a:t>炸（即梯度很大）使</a:t>
            </a:r>
            <a:r>
              <a:rPr lang="zh-CN" altLang="en-US" dirty="0"/>
              <a:t>得学习不稳</a:t>
            </a:r>
            <a:r>
              <a:rPr lang="zh-CN" altLang="en-US" dirty="0" smtClean="0"/>
              <a:t>定。</a:t>
            </a:r>
            <a:endParaRPr lang="en-US" altLang="zh-CN" dirty="0" smtClean="0"/>
          </a:p>
          <a:p>
            <a:pPr lvl="1"/>
            <a:r>
              <a:rPr lang="zh-CN" altLang="en-US" dirty="0"/>
              <a:t>梯度消</a:t>
            </a:r>
            <a:r>
              <a:rPr lang="zh-CN" altLang="en-US" dirty="0" smtClean="0"/>
              <a:t>失（即梯度很小接近</a:t>
            </a:r>
            <a:r>
              <a:rPr lang="en-US" altLang="zh-CN" dirty="0" smtClean="0"/>
              <a:t>0</a:t>
            </a:r>
            <a:r>
              <a:rPr lang="zh-CN" altLang="en-US" dirty="0" smtClean="0"/>
              <a:t>）使</a:t>
            </a:r>
            <a:r>
              <a:rPr lang="zh-CN" altLang="en-US" dirty="0"/>
              <a:t>得学习难以进行，此时学习的推进会非常缓慢</a:t>
            </a:r>
            <a:r>
              <a:rPr lang="zh-CN" altLang="en-US" dirty="0" smtClean="0"/>
              <a:t>。</a:t>
            </a:r>
            <a:endParaRPr lang="en-US" altLang="zh-CN" dirty="0" smtClean="0"/>
          </a:p>
          <a:p>
            <a:r>
              <a:rPr lang="zh-CN" altLang="en-US" dirty="0" smtClean="0"/>
              <a:t>为什么会出现梯度爆炸和梯度消失？</a:t>
            </a:r>
            <a:endParaRPr lang="en-US" altLang="zh-CN" dirty="0" smtClean="0"/>
          </a:p>
          <a:p>
            <a:pPr lvl="1"/>
            <a:r>
              <a:rPr lang="zh-CN" altLang="en-US" dirty="0" smtClean="0"/>
              <a:t>从</a:t>
            </a:r>
            <a:r>
              <a:rPr lang="zh-CN" altLang="en-US" dirty="0"/>
              <a:t>深层网络角度来讲，不同的层学习的速度差异很大，表现为网络中靠近输出的层学习的情况很好，靠近输入的层学习的很慢，有时甚至训练了很久，前几层的权值和刚开始随机初始化的值差不多。因此，</a:t>
            </a:r>
            <a:r>
              <a:rPr lang="zh-CN" altLang="en-US" b="1" dirty="0"/>
              <a:t>梯度消</a:t>
            </a:r>
            <a:r>
              <a:rPr lang="zh-CN" altLang="en-US" b="1" dirty="0" smtClean="0"/>
              <a:t>失或者梯度爆</a:t>
            </a:r>
            <a:r>
              <a:rPr lang="zh-CN" altLang="en-US" b="1" dirty="0"/>
              <a:t>炸</a:t>
            </a:r>
            <a:r>
              <a:rPr lang="zh-CN" altLang="en-US" b="1" dirty="0" smtClean="0"/>
              <a:t>，根</a:t>
            </a:r>
            <a:r>
              <a:rPr lang="zh-CN" altLang="en-US" b="1" dirty="0"/>
              <a:t>本原因在于反向传播训练法则</a:t>
            </a:r>
            <a:r>
              <a:rPr lang="zh-CN" altLang="en-US" dirty="0"/>
              <a:t>，本质在于方法问</a:t>
            </a:r>
            <a:r>
              <a:rPr lang="zh-CN" altLang="en-US" dirty="0" smtClean="0"/>
              <a:t>题。</a:t>
            </a:r>
            <a:endParaRPr lang="en-US" altLang="zh-CN" dirty="0" smtClean="0"/>
          </a:p>
          <a:p>
            <a:pPr lvl="2"/>
            <a:r>
              <a:rPr lang="zh-CN" altLang="en-US" dirty="0" smtClean="0"/>
              <a:t>循环神经网络</a:t>
            </a:r>
            <a:r>
              <a:rPr lang="en-US" altLang="zh-CN" dirty="0" smtClean="0"/>
              <a:t>RNN</a:t>
            </a:r>
            <a:r>
              <a:rPr lang="zh-CN" altLang="en-US" dirty="0" smtClean="0"/>
              <a:t>在</a:t>
            </a:r>
            <a:r>
              <a:rPr lang="zh-CN" altLang="en-US" dirty="0"/>
              <a:t>每个时间步上使用相同的矩阵 ，因此非常容易产生梯度爆炸和梯度消失问题。</a:t>
            </a:r>
          </a:p>
          <a:p>
            <a:pPr lvl="2"/>
            <a:r>
              <a:rPr lang="zh-CN" altLang="en-US" dirty="0"/>
              <a:t>前馈神经网</a:t>
            </a:r>
            <a:r>
              <a:rPr lang="zh-CN" altLang="en-US" dirty="0" smtClean="0"/>
              <a:t>络（</a:t>
            </a:r>
            <a:r>
              <a:rPr lang="en-US" altLang="zh-CN" dirty="0" smtClean="0"/>
              <a:t>CNN</a:t>
            </a:r>
            <a:r>
              <a:rPr lang="zh-CN" altLang="en-US" dirty="0"/>
              <a:t>是</a:t>
            </a:r>
            <a:r>
              <a:rPr lang="zh-CN" altLang="en-US" dirty="0" smtClean="0"/>
              <a:t>前馈神经网络的一个特例）并</a:t>
            </a:r>
            <a:r>
              <a:rPr lang="zh-CN" altLang="en-US" dirty="0"/>
              <a:t>没有在每一层使用相同的矩阵 </a:t>
            </a:r>
            <a:r>
              <a:rPr lang="zh-CN" altLang="en-US" dirty="0" smtClean="0"/>
              <a:t>，因此梯</a:t>
            </a:r>
            <a:r>
              <a:rPr lang="zh-CN" altLang="en-US" dirty="0"/>
              <a:t>度爆炸和梯度消失问</a:t>
            </a:r>
            <a:r>
              <a:rPr lang="zh-CN" altLang="en-US" dirty="0" smtClean="0"/>
              <a:t>题没有</a:t>
            </a:r>
            <a:r>
              <a:rPr lang="en-US" altLang="zh-CN" dirty="0" smtClean="0"/>
              <a:t>RNN</a:t>
            </a:r>
            <a:r>
              <a:rPr lang="zh-CN" altLang="en-US" dirty="0" smtClean="0"/>
              <a:t>那么严重。</a:t>
            </a:r>
            <a:endParaRPr lang="en-US" altLang="zh-CN" dirty="0" smtClean="0"/>
          </a:p>
          <a:p>
            <a:endParaRPr lang="zh-CN" altLang="en-US" dirty="0"/>
          </a:p>
          <a:p>
            <a:endParaRPr lang="en-US" dirty="0"/>
          </a:p>
        </p:txBody>
      </p:sp>
    </p:spTree>
    <p:extLst>
      <p:ext uri="{BB962C8B-B14F-4D97-AF65-F5344CB8AC3E}">
        <p14:creationId xmlns:p14="http://schemas.microsoft.com/office/powerpoint/2010/main" val="1662378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07919"/>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73045"/>
            <a:ext cx="10515600" cy="4723698"/>
          </a:xfrm>
        </p:spPr>
        <p:txBody>
          <a:bodyPr>
            <a:normAutofit/>
          </a:bodyPr>
          <a:lstStyle/>
          <a:p>
            <a:r>
              <a:rPr lang="zh-CN" altLang="en-US" dirty="0"/>
              <a:t>如</a:t>
            </a:r>
            <a:r>
              <a:rPr lang="zh-CN" altLang="en-US" dirty="0" smtClean="0"/>
              <a:t>何发现网</a:t>
            </a:r>
            <a:r>
              <a:rPr lang="zh-CN" altLang="en-US" dirty="0"/>
              <a:t>络</a:t>
            </a:r>
            <a:r>
              <a:rPr lang="zh-CN" altLang="en-US" dirty="0" smtClean="0"/>
              <a:t>中</a:t>
            </a:r>
            <a:r>
              <a:rPr lang="zh-CN" altLang="en-US" dirty="0"/>
              <a:t>可能</a:t>
            </a:r>
            <a:r>
              <a:rPr lang="zh-CN" altLang="en-US" dirty="0" smtClean="0"/>
              <a:t>有</a:t>
            </a:r>
            <a:r>
              <a:rPr lang="zh-CN" altLang="en-US" dirty="0"/>
              <a:t>梯度爆炸问题</a:t>
            </a:r>
            <a:r>
              <a:rPr lang="zh-CN" altLang="en-US" dirty="0" smtClean="0"/>
              <a:t>？</a:t>
            </a:r>
            <a:endParaRPr lang="en-US" altLang="zh-CN" dirty="0" smtClean="0"/>
          </a:p>
          <a:p>
            <a:pPr lvl="1"/>
            <a:r>
              <a:rPr lang="zh-CN" altLang="en-US" dirty="0"/>
              <a:t>模型无法在训练数据上收敛（比如，损失函数值非常差）；</a:t>
            </a:r>
          </a:p>
          <a:p>
            <a:pPr lvl="1"/>
            <a:r>
              <a:rPr lang="zh-CN" altLang="en-US" dirty="0"/>
              <a:t>模型不稳定，在更新的时候损</a:t>
            </a:r>
            <a:r>
              <a:rPr lang="zh-CN" altLang="en-US" dirty="0" smtClean="0"/>
              <a:t>失函数值有</a:t>
            </a:r>
            <a:r>
              <a:rPr lang="zh-CN" altLang="en-US" dirty="0"/>
              <a:t>较大的变化；</a:t>
            </a:r>
          </a:p>
          <a:p>
            <a:pPr lvl="1"/>
            <a:r>
              <a:rPr lang="zh-CN" altLang="en-US" dirty="0"/>
              <a:t>模型的损失函数值在训练过程中变成</a:t>
            </a:r>
            <a:r>
              <a:rPr lang="en-US" altLang="zh-CN" dirty="0" err="1"/>
              <a:t>NaN</a:t>
            </a:r>
            <a:r>
              <a:rPr lang="zh-CN" altLang="en-US" dirty="0"/>
              <a:t>值； </a:t>
            </a:r>
          </a:p>
          <a:p>
            <a:pPr lvl="1"/>
            <a:r>
              <a:rPr lang="zh-CN" altLang="en-US" dirty="0"/>
              <a:t>模型在训练过程中，权重变化非常大；</a:t>
            </a:r>
          </a:p>
          <a:p>
            <a:pPr lvl="1"/>
            <a:r>
              <a:rPr lang="zh-CN" altLang="en-US" dirty="0"/>
              <a:t>模型在训练过程中，权重变成</a:t>
            </a:r>
            <a:r>
              <a:rPr lang="en-US" altLang="zh-CN" dirty="0" err="1"/>
              <a:t>NaN</a:t>
            </a:r>
            <a:r>
              <a:rPr lang="zh-CN" altLang="en-US" dirty="0"/>
              <a:t>值； </a:t>
            </a:r>
          </a:p>
          <a:p>
            <a:pPr lvl="1"/>
            <a:r>
              <a:rPr lang="zh-CN" altLang="en-US" dirty="0"/>
              <a:t>每层的每个节点在训练时，其误差梯度值一直是大于</a:t>
            </a:r>
            <a:r>
              <a:rPr lang="en-US" altLang="zh-CN" dirty="0"/>
              <a:t>1.0</a:t>
            </a:r>
            <a:r>
              <a:rPr lang="zh-CN" altLang="en-US" dirty="0"/>
              <a:t>； </a:t>
            </a:r>
          </a:p>
          <a:p>
            <a:r>
              <a:rPr lang="zh-CN" altLang="en-US" dirty="0" smtClean="0"/>
              <a:t>如何发现网络中可能有梯度消失问题？</a:t>
            </a:r>
            <a:endParaRPr lang="en-US" altLang="zh-CN" dirty="0" smtClean="0"/>
          </a:p>
          <a:p>
            <a:pPr lvl="1"/>
            <a:r>
              <a:rPr lang="zh-CN" altLang="en-US" dirty="0"/>
              <a:t>模</a:t>
            </a:r>
            <a:r>
              <a:rPr lang="zh-CN" altLang="en-US" dirty="0" smtClean="0"/>
              <a:t>型在训练过程中，连续几个</a:t>
            </a:r>
            <a:r>
              <a:rPr lang="en-US" altLang="zh-CN" dirty="0" smtClean="0"/>
              <a:t>step</a:t>
            </a:r>
            <a:r>
              <a:rPr lang="zh-CN" altLang="en-US" dirty="0"/>
              <a:t>所有</a:t>
            </a:r>
            <a:r>
              <a:rPr lang="zh-CN" altLang="en-US" dirty="0" smtClean="0"/>
              <a:t>权重几乎不变化。</a:t>
            </a:r>
            <a:endParaRPr lang="en-US" altLang="zh-CN" dirty="0" smtClean="0"/>
          </a:p>
          <a:p>
            <a:pPr lvl="1"/>
            <a:r>
              <a:rPr lang="zh-CN" altLang="en-US" dirty="0"/>
              <a:t>模</a:t>
            </a:r>
            <a:r>
              <a:rPr lang="zh-CN" altLang="en-US" dirty="0" smtClean="0"/>
              <a:t>型在训练过程中，连续几个</a:t>
            </a:r>
            <a:r>
              <a:rPr lang="en-US" altLang="zh-CN" dirty="0" smtClean="0"/>
              <a:t>step</a:t>
            </a:r>
            <a:r>
              <a:rPr lang="zh-CN" altLang="en-US" dirty="0" smtClean="0"/>
              <a:t>所有神经元的误差梯度几乎是</a:t>
            </a:r>
            <a:r>
              <a:rPr lang="en-US" altLang="zh-CN" dirty="0" smtClean="0"/>
              <a:t>0.</a:t>
            </a:r>
          </a:p>
          <a:p>
            <a:pPr lvl="2"/>
            <a:r>
              <a:rPr lang="zh-CN" altLang="en-US" dirty="0"/>
              <a:t>当梯度很小的时候，无法分辨它是梯度消失问题，还是因为抵达了极小值点。</a:t>
            </a:r>
            <a:endParaRPr lang="en-US" altLang="zh-CN" dirty="0" smtClean="0"/>
          </a:p>
          <a:p>
            <a:pPr lvl="1"/>
            <a:endParaRPr lang="en-US" dirty="0"/>
          </a:p>
        </p:txBody>
      </p:sp>
    </p:spTree>
    <p:extLst>
      <p:ext uri="{BB962C8B-B14F-4D97-AF65-F5344CB8AC3E}">
        <p14:creationId xmlns:p14="http://schemas.microsoft.com/office/powerpoint/2010/main" val="4030770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14475"/>
            <a:ext cx="10515600" cy="4972050"/>
          </a:xfrm>
        </p:spPr>
        <p:txBody>
          <a:bodyPr>
            <a:normAutofit fontScale="92500" lnSpcReduction="10000"/>
          </a:bodyPr>
          <a:lstStyle/>
          <a:p>
            <a:r>
              <a:rPr lang="zh-CN" altLang="en-US" dirty="0"/>
              <a:t>如</a:t>
            </a:r>
            <a:r>
              <a:rPr lang="zh-CN" altLang="en-US" dirty="0" smtClean="0"/>
              <a:t>何</a:t>
            </a:r>
            <a:r>
              <a:rPr lang="zh-CN" altLang="en-US" dirty="0"/>
              <a:t>缓解</a:t>
            </a:r>
            <a:r>
              <a:rPr lang="zh-CN" altLang="en-US" dirty="0" smtClean="0"/>
              <a:t>梯度爆</a:t>
            </a:r>
            <a:r>
              <a:rPr lang="zh-CN" altLang="en-US" dirty="0"/>
              <a:t>炸问题</a:t>
            </a:r>
            <a:r>
              <a:rPr lang="zh-CN" altLang="en-US" dirty="0" smtClean="0"/>
              <a:t>？</a:t>
            </a:r>
            <a:endParaRPr lang="en-US" altLang="zh-CN" dirty="0" smtClean="0"/>
          </a:p>
          <a:p>
            <a:pPr lvl="1"/>
            <a:r>
              <a:rPr lang="zh-CN" altLang="en-US" dirty="0"/>
              <a:t>使用梯度裁</a:t>
            </a:r>
            <a:r>
              <a:rPr lang="zh-CN" altLang="en-US" dirty="0" smtClean="0"/>
              <a:t>剪：</a:t>
            </a:r>
            <a:endParaRPr lang="en-US" altLang="zh-CN" dirty="0"/>
          </a:p>
          <a:p>
            <a:pPr lvl="2"/>
            <a:r>
              <a:rPr lang="zh-CN" altLang="en-US" dirty="0" smtClean="0"/>
              <a:t>梯</a:t>
            </a:r>
            <a:r>
              <a:rPr lang="zh-CN" altLang="en-US" dirty="0"/>
              <a:t>度裁剪是处理梯度爆炸问题的一个简单但非常有效的解决方案，如果梯度值大于某个阈值，我们就进行梯度裁剪</a:t>
            </a:r>
            <a:r>
              <a:rPr lang="zh-CN" altLang="en-US" dirty="0" smtClean="0"/>
              <a:t>。</a:t>
            </a:r>
            <a:endParaRPr lang="en-US" altLang="zh-CN" dirty="0" smtClean="0"/>
          </a:p>
          <a:p>
            <a:pPr lvl="1"/>
            <a:r>
              <a:rPr lang="zh-CN" altLang="en-US" dirty="0" smtClean="0"/>
              <a:t>重</a:t>
            </a:r>
            <a:r>
              <a:rPr lang="zh-CN" altLang="en-US" dirty="0"/>
              <a:t>新设计网络模</a:t>
            </a:r>
            <a:r>
              <a:rPr lang="zh-CN" altLang="en-US" dirty="0" smtClean="0"/>
              <a:t>型和超参数</a:t>
            </a:r>
            <a:endParaRPr lang="en-US" altLang="zh-CN" dirty="0" smtClean="0"/>
          </a:p>
          <a:p>
            <a:pPr lvl="2"/>
            <a:r>
              <a:rPr lang="zh-CN" altLang="en-US" dirty="0"/>
              <a:t>在深层神经网络中，梯度爆炸问题可以通过将网络模型的层数变少</a:t>
            </a:r>
            <a:r>
              <a:rPr lang="zh-CN" altLang="en-US" dirty="0" smtClean="0"/>
              <a:t>来</a:t>
            </a:r>
            <a:r>
              <a:rPr lang="zh-CN" altLang="en-US" dirty="0"/>
              <a:t>缓</a:t>
            </a:r>
            <a:r>
              <a:rPr lang="zh-CN" altLang="en-US" dirty="0" smtClean="0"/>
              <a:t>解（目的是让权重矩阵乘法次数变少）。</a:t>
            </a:r>
            <a:endParaRPr lang="en-US" altLang="zh-CN" dirty="0" smtClean="0"/>
          </a:p>
          <a:p>
            <a:pPr lvl="2"/>
            <a:r>
              <a:rPr lang="zh-CN" altLang="en-US" dirty="0" smtClean="0"/>
              <a:t>在</a:t>
            </a:r>
            <a:r>
              <a:rPr lang="zh-CN" altLang="en-US" dirty="0"/>
              <a:t>训练网络时</a:t>
            </a:r>
            <a:r>
              <a:rPr lang="zh-CN" altLang="en-US" dirty="0" smtClean="0"/>
              <a:t>，每个</a:t>
            </a:r>
            <a:r>
              <a:rPr lang="en-US" altLang="zh-CN" dirty="0" smtClean="0"/>
              <a:t>step</a:t>
            </a:r>
            <a:r>
              <a:rPr lang="zh-CN" altLang="en-US" dirty="0" smtClean="0"/>
              <a:t>使</a:t>
            </a:r>
            <a:r>
              <a:rPr lang="zh-CN" altLang="en-US" dirty="0"/>
              <a:t>用较</a:t>
            </a:r>
            <a:r>
              <a:rPr lang="zh-CN" altLang="en-US" dirty="0" smtClean="0"/>
              <a:t>小的</a:t>
            </a:r>
            <a:r>
              <a:rPr lang="en-US" altLang="zh-CN" dirty="0" smtClean="0"/>
              <a:t>mini-batch size</a:t>
            </a:r>
            <a:r>
              <a:rPr lang="zh-CN" altLang="en-US" dirty="0" smtClean="0"/>
              <a:t>也可能缓解梯度爆炸。</a:t>
            </a:r>
            <a:endParaRPr lang="en-US" altLang="zh-CN" dirty="0" smtClean="0"/>
          </a:p>
          <a:p>
            <a:pPr lvl="2"/>
            <a:r>
              <a:rPr lang="zh-CN" altLang="en-US" dirty="0" smtClean="0"/>
              <a:t>在</a:t>
            </a:r>
            <a:r>
              <a:rPr lang="zh-CN" altLang="en-US" dirty="0"/>
              <a:t>循环神经网络中，训练时使用较小时间步长更</a:t>
            </a:r>
            <a:r>
              <a:rPr lang="zh-CN" altLang="en-US" dirty="0" smtClean="0"/>
              <a:t>新可</a:t>
            </a:r>
            <a:r>
              <a:rPr lang="zh-CN" altLang="en-US" dirty="0"/>
              <a:t>能会降低梯度爆炸发生的概率。</a:t>
            </a:r>
            <a:endParaRPr lang="en-US" altLang="zh-CN" dirty="0" smtClean="0"/>
          </a:p>
          <a:p>
            <a:pPr lvl="1"/>
            <a:r>
              <a:rPr lang="zh-CN" altLang="en-US" dirty="0" smtClean="0"/>
              <a:t>在</a:t>
            </a:r>
            <a:r>
              <a:rPr lang="en-US" altLang="zh-CN" dirty="0" smtClean="0"/>
              <a:t>MLP</a:t>
            </a:r>
            <a:r>
              <a:rPr lang="zh-CN" altLang="en-US" dirty="0" smtClean="0"/>
              <a:t>和</a:t>
            </a:r>
            <a:r>
              <a:rPr lang="en-US" altLang="zh-CN" dirty="0" smtClean="0"/>
              <a:t>CNN</a:t>
            </a:r>
            <a:r>
              <a:rPr lang="zh-CN" altLang="en-US" dirty="0" smtClean="0"/>
              <a:t>中使</a:t>
            </a:r>
            <a:r>
              <a:rPr lang="zh-CN" altLang="en-US" dirty="0"/>
              <a:t>用修正线性激活函</a:t>
            </a:r>
            <a:r>
              <a:rPr lang="zh-CN" altLang="en-US" dirty="0" smtClean="0"/>
              <a:t>数</a:t>
            </a:r>
            <a:r>
              <a:rPr lang="en-US" altLang="zh-CN" dirty="0" err="1" smtClean="0"/>
              <a:t>relu</a:t>
            </a:r>
            <a:r>
              <a:rPr lang="zh-CN" altLang="en-US" dirty="0"/>
              <a:t>或</a:t>
            </a:r>
            <a:r>
              <a:rPr lang="zh-CN" altLang="en-US" dirty="0" smtClean="0"/>
              <a:t>者其变体：</a:t>
            </a:r>
            <a:endParaRPr lang="en-US" altLang="zh-CN" dirty="0" smtClean="0"/>
          </a:p>
          <a:p>
            <a:pPr lvl="2"/>
            <a:r>
              <a:rPr lang="zh-CN" altLang="en-US" dirty="0" smtClean="0"/>
              <a:t>在</a:t>
            </a:r>
            <a:r>
              <a:rPr lang="zh-CN" altLang="en-US" dirty="0"/>
              <a:t>反向传</a:t>
            </a:r>
            <a:r>
              <a:rPr lang="zh-CN" altLang="en-US" dirty="0" smtClean="0"/>
              <a:t>播训练过程，需要计算激活函数的导数并把该导数做乘法运算，而</a:t>
            </a:r>
            <a:r>
              <a:rPr lang="en-US" altLang="zh-CN" dirty="0" err="1" smtClean="0"/>
              <a:t>relu</a:t>
            </a:r>
            <a:r>
              <a:rPr lang="zh-CN" altLang="en-US" dirty="0" smtClean="0"/>
              <a:t>大于</a:t>
            </a:r>
            <a:r>
              <a:rPr lang="en-US" altLang="zh-CN" dirty="0" smtClean="0"/>
              <a:t>0</a:t>
            </a:r>
            <a:r>
              <a:rPr lang="zh-CN" altLang="en-US" dirty="0" smtClean="0"/>
              <a:t>的部分的导数是常数</a:t>
            </a:r>
            <a:r>
              <a:rPr lang="en-US" altLang="zh-CN" dirty="0" smtClean="0"/>
              <a:t>1.</a:t>
            </a:r>
          </a:p>
          <a:p>
            <a:pPr lvl="2"/>
            <a:r>
              <a:rPr lang="zh-CN" altLang="en-US" dirty="0" smtClean="0"/>
              <a:t>在</a:t>
            </a:r>
            <a:r>
              <a:rPr lang="en-US" altLang="zh-CN" dirty="0" smtClean="0"/>
              <a:t>RNN</a:t>
            </a:r>
            <a:r>
              <a:rPr lang="zh-CN" altLang="en-US" dirty="0" smtClean="0"/>
              <a:t>中使用</a:t>
            </a:r>
            <a:r>
              <a:rPr lang="en-US" altLang="zh-CN" dirty="0" err="1" smtClean="0"/>
              <a:t>ReLU</a:t>
            </a:r>
            <a:r>
              <a:rPr lang="zh-CN" altLang="en-US" dirty="0" smtClean="0"/>
              <a:t>反而容易引起梯度爆炸，因此</a:t>
            </a:r>
            <a:r>
              <a:rPr lang="en-US" altLang="zh-CN" dirty="0" smtClean="0"/>
              <a:t>RNN</a:t>
            </a:r>
            <a:r>
              <a:rPr lang="zh-CN" altLang="en-US" dirty="0" smtClean="0"/>
              <a:t>中使用</a:t>
            </a:r>
            <a:r>
              <a:rPr lang="en-US" altLang="zh-CN" dirty="0" err="1" smtClean="0"/>
              <a:t>tanh</a:t>
            </a:r>
            <a:r>
              <a:rPr lang="zh-CN" altLang="en-US" dirty="0" smtClean="0"/>
              <a:t>激活函数。而</a:t>
            </a:r>
            <a:r>
              <a:rPr lang="en-US" altLang="zh-CN" dirty="0" smtClean="0"/>
              <a:t>LSTM</a:t>
            </a:r>
            <a:r>
              <a:rPr lang="zh-CN" altLang="en-US" dirty="0" smtClean="0"/>
              <a:t>和</a:t>
            </a:r>
            <a:r>
              <a:rPr lang="en-US" altLang="zh-CN" dirty="0" smtClean="0"/>
              <a:t>GRU</a:t>
            </a:r>
            <a:r>
              <a:rPr lang="zh-CN" altLang="en-US" dirty="0" smtClean="0"/>
              <a:t>中除了使用</a:t>
            </a:r>
            <a:r>
              <a:rPr lang="en-US" altLang="zh-CN" dirty="0" err="1" smtClean="0"/>
              <a:t>tanh</a:t>
            </a:r>
            <a:r>
              <a:rPr lang="zh-CN" altLang="en-US" dirty="0" smtClean="0"/>
              <a:t>激活函数，还用</a:t>
            </a:r>
            <a:r>
              <a:rPr lang="en-US" altLang="zh-CN" dirty="0" smtClean="0"/>
              <a:t>sigmoid</a:t>
            </a:r>
            <a:r>
              <a:rPr lang="zh-CN" altLang="en-US" dirty="0" smtClean="0"/>
              <a:t>函数应用于各种门来模拟开关。</a:t>
            </a:r>
            <a:endParaRPr lang="en-US" altLang="zh-CN" dirty="0" smtClean="0"/>
          </a:p>
          <a:p>
            <a:pPr lvl="1"/>
            <a:r>
              <a:rPr lang="zh-CN" altLang="en-US" dirty="0" smtClean="0"/>
              <a:t>使用</a:t>
            </a:r>
            <a:r>
              <a:rPr lang="en-US" altLang="zh-CN" dirty="0" smtClean="0"/>
              <a:t>L1</a:t>
            </a:r>
            <a:r>
              <a:rPr lang="zh-CN" altLang="en-US" dirty="0" smtClean="0"/>
              <a:t>或者</a:t>
            </a:r>
            <a:r>
              <a:rPr lang="en-US" altLang="zh-CN" dirty="0" smtClean="0"/>
              <a:t>L2</a:t>
            </a:r>
            <a:r>
              <a:rPr lang="zh-CN" altLang="en-US" dirty="0" smtClean="0"/>
              <a:t>正则化来惩罚大的权重。</a:t>
            </a:r>
            <a:endParaRPr lang="en-US" altLang="zh-CN" dirty="0" smtClean="0"/>
          </a:p>
          <a:p>
            <a:pPr lvl="2"/>
            <a:r>
              <a:rPr lang="zh-CN" altLang="en-US" dirty="0"/>
              <a:t>同</a:t>
            </a:r>
            <a:r>
              <a:rPr lang="zh-CN" altLang="en-US" dirty="0" smtClean="0"/>
              <a:t>样在</a:t>
            </a:r>
            <a:r>
              <a:rPr lang="en-US" altLang="zh-CN" dirty="0" smtClean="0"/>
              <a:t>BP</a:t>
            </a:r>
            <a:r>
              <a:rPr lang="zh-CN" altLang="en-US" dirty="0" smtClean="0"/>
              <a:t>训练过程中，在计算梯度的时候会用到权重矩阵，因此把权重变小可以缓解梯度爆炸。</a:t>
            </a:r>
            <a:endParaRPr lang="en-US" altLang="zh-CN" dirty="0"/>
          </a:p>
        </p:txBody>
      </p:sp>
    </p:spTree>
    <p:extLst>
      <p:ext uri="{BB962C8B-B14F-4D97-AF65-F5344CB8AC3E}">
        <p14:creationId xmlns:p14="http://schemas.microsoft.com/office/powerpoint/2010/main" val="2005304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499"/>
          </a:xfrm>
        </p:spPr>
        <p:txBody>
          <a:bodyPr/>
          <a:lstStyle/>
          <a:p>
            <a:r>
              <a:rPr lang="en-US" dirty="0" smtClean="0"/>
              <a:t>Continue….</a:t>
            </a:r>
            <a:endParaRPr lang="en-US" dirty="0"/>
          </a:p>
        </p:txBody>
      </p:sp>
      <p:sp>
        <p:nvSpPr>
          <p:cNvPr id="3" name="Content Placeholder 2"/>
          <p:cNvSpPr>
            <a:spLocks noGrp="1"/>
          </p:cNvSpPr>
          <p:nvPr>
            <p:ph idx="1"/>
          </p:nvPr>
        </p:nvSpPr>
        <p:spPr>
          <a:xfrm>
            <a:off x="838200" y="1825625"/>
            <a:ext cx="10515600" cy="4678414"/>
          </a:xfrm>
        </p:spPr>
        <p:txBody>
          <a:bodyPr>
            <a:normAutofit/>
          </a:bodyPr>
          <a:lstStyle/>
          <a:p>
            <a:r>
              <a:rPr lang="zh-CN" altLang="en-US" dirty="0" smtClean="0"/>
              <a:t>如何缓解梯度消失？</a:t>
            </a:r>
            <a:endParaRPr lang="en-US" altLang="zh-CN" dirty="0" smtClean="0"/>
          </a:p>
          <a:p>
            <a:pPr lvl="1"/>
            <a:r>
              <a:rPr lang="zh-CN" altLang="en-US" dirty="0" smtClean="0"/>
              <a:t>在</a:t>
            </a:r>
            <a:r>
              <a:rPr lang="en-US" altLang="zh-CN" dirty="0" smtClean="0"/>
              <a:t>MLP</a:t>
            </a:r>
            <a:r>
              <a:rPr lang="zh-CN" altLang="en-US" dirty="0" smtClean="0"/>
              <a:t>和</a:t>
            </a:r>
            <a:r>
              <a:rPr lang="en-US" altLang="zh-CN" dirty="0" smtClean="0"/>
              <a:t>CNN</a:t>
            </a:r>
            <a:r>
              <a:rPr lang="zh-CN" altLang="en-US" dirty="0" smtClean="0"/>
              <a:t>中使</a:t>
            </a:r>
            <a:r>
              <a:rPr lang="zh-CN" altLang="en-US" dirty="0"/>
              <a:t>用修正线性激活函数</a:t>
            </a:r>
            <a:r>
              <a:rPr lang="en-US" altLang="zh-CN" dirty="0" err="1"/>
              <a:t>relu</a:t>
            </a:r>
            <a:r>
              <a:rPr lang="zh-CN" altLang="en-US" dirty="0"/>
              <a:t>或者其变体：</a:t>
            </a:r>
            <a:endParaRPr lang="en-US" altLang="zh-CN" dirty="0"/>
          </a:p>
          <a:p>
            <a:pPr lvl="2"/>
            <a:r>
              <a:rPr lang="zh-CN" altLang="en-US" dirty="0"/>
              <a:t>在反向传播训练过程，需要计算激活函数的导数并把该导数做乘法运算，而</a:t>
            </a:r>
            <a:r>
              <a:rPr lang="en-US" altLang="zh-CN" dirty="0" err="1"/>
              <a:t>relu</a:t>
            </a:r>
            <a:r>
              <a:rPr lang="zh-CN" altLang="en-US" dirty="0"/>
              <a:t>大于</a:t>
            </a:r>
            <a:r>
              <a:rPr lang="en-US" altLang="zh-CN" dirty="0"/>
              <a:t>0</a:t>
            </a:r>
            <a:r>
              <a:rPr lang="zh-CN" altLang="en-US" dirty="0"/>
              <a:t>的部分的导数是常数</a:t>
            </a:r>
            <a:r>
              <a:rPr lang="en-US" altLang="zh-CN" dirty="0"/>
              <a:t>1.</a:t>
            </a:r>
          </a:p>
          <a:p>
            <a:pPr lvl="1"/>
            <a:r>
              <a:rPr lang="zh-CN" altLang="en-US" dirty="0" smtClean="0"/>
              <a:t>使用</a:t>
            </a:r>
            <a:r>
              <a:rPr lang="en-US" altLang="zh-CN" dirty="0" smtClean="0"/>
              <a:t>batch </a:t>
            </a:r>
            <a:r>
              <a:rPr lang="en-US" dirty="0" smtClean="0"/>
              <a:t>normalizat</a:t>
            </a:r>
            <a:r>
              <a:rPr lang="en-US" altLang="zh-CN" dirty="0" smtClean="0"/>
              <a:t>i</a:t>
            </a:r>
            <a:r>
              <a:rPr lang="en-US" dirty="0" smtClean="0"/>
              <a:t>on</a:t>
            </a:r>
            <a:r>
              <a:rPr lang="zh-CN" altLang="en-US" dirty="0"/>
              <a:t>或</a:t>
            </a:r>
            <a:r>
              <a:rPr lang="zh-CN" altLang="en-US" dirty="0" smtClean="0"/>
              <a:t>者它的变体：</a:t>
            </a:r>
            <a:endParaRPr lang="en-US" altLang="zh-CN" dirty="0" smtClean="0"/>
          </a:p>
          <a:p>
            <a:pPr lvl="2"/>
            <a:r>
              <a:rPr lang="en-US" altLang="zh-CN" dirty="0"/>
              <a:t>BN</a:t>
            </a:r>
            <a:r>
              <a:rPr lang="zh-CN" altLang="en-US" dirty="0"/>
              <a:t>就是通过一定的规范化手段，把每</a:t>
            </a:r>
            <a:r>
              <a:rPr lang="zh-CN" altLang="en-US" dirty="0" smtClean="0"/>
              <a:t>层每个神</a:t>
            </a:r>
            <a:r>
              <a:rPr lang="zh-CN" altLang="en-US" dirty="0"/>
              <a:t>经</a:t>
            </a:r>
            <a:r>
              <a:rPr lang="zh-CN" altLang="en-US" dirty="0" smtClean="0"/>
              <a:t>元的</a:t>
            </a:r>
            <a:r>
              <a:rPr lang="zh-CN" altLang="en-US" dirty="0"/>
              <a:t>未激活</a:t>
            </a:r>
            <a:r>
              <a:rPr lang="zh-CN" altLang="en-US" dirty="0" smtClean="0"/>
              <a:t>值</a:t>
            </a:r>
            <a:r>
              <a:rPr lang="zh-CN" altLang="en-US" dirty="0"/>
              <a:t>的分</a:t>
            </a:r>
            <a:r>
              <a:rPr lang="zh-CN" altLang="en-US" dirty="0" smtClean="0"/>
              <a:t>布拉</a:t>
            </a:r>
            <a:r>
              <a:rPr lang="zh-CN" altLang="en-US" dirty="0"/>
              <a:t>回</a:t>
            </a:r>
            <a:r>
              <a:rPr lang="zh-CN" altLang="en-US" dirty="0" smtClean="0"/>
              <a:t>到比较</a:t>
            </a:r>
            <a:r>
              <a:rPr lang="zh-CN" altLang="en-US" dirty="0"/>
              <a:t>规</a:t>
            </a:r>
            <a:r>
              <a:rPr lang="zh-CN" altLang="en-US" dirty="0" smtClean="0"/>
              <a:t>整的分</a:t>
            </a:r>
            <a:r>
              <a:rPr lang="zh-CN" altLang="en-US" dirty="0"/>
              <a:t>布</a:t>
            </a:r>
            <a:r>
              <a:rPr lang="zh-CN" altLang="en-US" dirty="0" smtClean="0"/>
              <a:t>，使得规范化后的值</a:t>
            </a:r>
            <a:r>
              <a:rPr lang="zh-CN" altLang="en-US" dirty="0"/>
              <a:t>落在非线</a:t>
            </a:r>
            <a:r>
              <a:rPr lang="zh-CN" altLang="en-US" dirty="0" smtClean="0"/>
              <a:t>性激活函</a:t>
            </a:r>
            <a:r>
              <a:rPr lang="zh-CN" altLang="en-US" dirty="0"/>
              <a:t>数对输入比较敏感的区域，这样输入的小变化就会导致损失函数较大的变化</a:t>
            </a:r>
            <a:r>
              <a:rPr lang="zh-CN" altLang="en-US" dirty="0" smtClean="0"/>
              <a:t>，这样在</a:t>
            </a:r>
            <a:r>
              <a:rPr lang="en-US" altLang="zh-CN" dirty="0" smtClean="0"/>
              <a:t>BP</a:t>
            </a:r>
            <a:r>
              <a:rPr lang="zh-CN" altLang="en-US" dirty="0" smtClean="0"/>
              <a:t>的时候梯</a:t>
            </a:r>
            <a:r>
              <a:rPr lang="zh-CN" altLang="en-US" dirty="0"/>
              <a:t>度变大</a:t>
            </a:r>
            <a:r>
              <a:rPr lang="zh-CN" altLang="en-US" dirty="0" smtClean="0"/>
              <a:t>，</a:t>
            </a:r>
            <a:r>
              <a:rPr lang="zh-CN" altLang="en-US" dirty="0"/>
              <a:t>缓解</a:t>
            </a:r>
            <a:r>
              <a:rPr lang="zh-CN" altLang="en-US" dirty="0" smtClean="0"/>
              <a:t>梯</a:t>
            </a:r>
            <a:r>
              <a:rPr lang="zh-CN" altLang="en-US" dirty="0"/>
              <a:t>度消失问</a:t>
            </a:r>
            <a:r>
              <a:rPr lang="zh-CN" altLang="en-US" dirty="0" smtClean="0"/>
              <a:t>题。</a:t>
            </a:r>
            <a:endParaRPr lang="en-US" altLang="zh-CN" dirty="0" smtClean="0"/>
          </a:p>
          <a:p>
            <a:pPr lvl="1"/>
            <a:r>
              <a:rPr lang="zh-CN" altLang="en-US" dirty="0" smtClean="0"/>
              <a:t>使用残差结构：</a:t>
            </a:r>
            <a:endParaRPr lang="en-US" altLang="zh-CN" dirty="0" smtClean="0"/>
          </a:p>
          <a:p>
            <a:pPr lvl="2"/>
            <a:r>
              <a:rPr lang="zh-CN" altLang="en-US" dirty="0"/>
              <a:t>所</a:t>
            </a:r>
            <a:r>
              <a:rPr lang="zh-CN" altLang="en-US" dirty="0" smtClean="0"/>
              <a:t>谓的残差结构就是一个跨层的连接，能够让梯度的传播在这个分支顺畅通过。</a:t>
            </a:r>
            <a:endParaRPr lang="en-US" altLang="zh-CN" dirty="0" smtClean="0"/>
          </a:p>
          <a:p>
            <a:pPr lvl="1"/>
            <a:endParaRPr lang="zh-CN" altLang="en-US" dirty="0"/>
          </a:p>
        </p:txBody>
      </p:sp>
    </p:spTree>
    <p:extLst>
      <p:ext uri="{BB962C8B-B14F-4D97-AF65-F5344CB8AC3E}">
        <p14:creationId xmlns:p14="http://schemas.microsoft.com/office/powerpoint/2010/main" val="413512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3635"/>
          </a:xfrm>
        </p:spPr>
        <p:txBody>
          <a:bodyPr/>
          <a:lstStyle/>
          <a:p>
            <a:r>
              <a:rPr lang="zh-CN" altLang="en-US" dirty="0" smtClean="0"/>
              <a:t>深度学习与结构化数据</a:t>
            </a:r>
            <a:endParaRPr lang="en-US" dirty="0"/>
          </a:p>
        </p:txBody>
      </p:sp>
      <p:sp>
        <p:nvSpPr>
          <p:cNvPr id="3" name="Content Placeholder 2"/>
          <p:cNvSpPr>
            <a:spLocks noGrp="1"/>
          </p:cNvSpPr>
          <p:nvPr>
            <p:ph idx="1"/>
          </p:nvPr>
        </p:nvSpPr>
        <p:spPr>
          <a:xfrm>
            <a:off x="838200" y="1798320"/>
            <a:ext cx="10515600" cy="4378643"/>
          </a:xfrm>
        </p:spPr>
        <p:txBody>
          <a:bodyPr/>
          <a:lstStyle/>
          <a:p>
            <a:r>
              <a:rPr lang="zh-CN" altLang="en-US" dirty="0"/>
              <a:t>深度学习最适合处理非结构化数据比如图像，视频，语音，文本，但是也可以用来处理结构化数据</a:t>
            </a:r>
            <a:r>
              <a:rPr lang="zh-CN" altLang="en-US" dirty="0" smtClean="0"/>
              <a:t>。</a:t>
            </a:r>
            <a:endParaRPr lang="en-US" altLang="zh-CN" dirty="0" smtClean="0"/>
          </a:p>
          <a:p>
            <a:pPr lvl="1"/>
            <a:r>
              <a:rPr lang="zh-CN" altLang="en-US" dirty="0" smtClean="0"/>
              <a:t>利用</a:t>
            </a:r>
            <a:r>
              <a:rPr lang="en-US" altLang="zh-CN" dirty="0" smtClean="0"/>
              <a:t>MLP</a:t>
            </a:r>
            <a:r>
              <a:rPr lang="zh-CN" altLang="en-US" dirty="0" smtClean="0"/>
              <a:t>来处理表格数据也是比较常见的，比如</a:t>
            </a:r>
            <a:r>
              <a:rPr lang="en-US" altLang="zh-CN" dirty="0" smtClean="0"/>
              <a:t>Google</a:t>
            </a:r>
            <a:r>
              <a:rPr lang="zh-CN" altLang="en-US" dirty="0" smtClean="0"/>
              <a:t>的</a:t>
            </a:r>
            <a:r>
              <a:rPr lang="en-US" altLang="zh-CN" dirty="0" smtClean="0"/>
              <a:t>WDL</a:t>
            </a:r>
            <a:r>
              <a:rPr lang="zh-CN" altLang="en-US" dirty="0" smtClean="0"/>
              <a:t>模型。</a:t>
            </a:r>
            <a:endParaRPr lang="en-US" altLang="zh-CN" dirty="0" smtClean="0"/>
          </a:p>
          <a:p>
            <a:pPr lvl="1"/>
            <a:r>
              <a:rPr lang="zh-CN" altLang="en-US" dirty="0"/>
              <a:t>利用</a:t>
            </a:r>
            <a:r>
              <a:rPr lang="en-US" altLang="zh-CN" dirty="0"/>
              <a:t>LSTM</a:t>
            </a:r>
            <a:r>
              <a:rPr lang="zh-CN" altLang="en-US" dirty="0"/>
              <a:t>来预测股票价</a:t>
            </a:r>
            <a:r>
              <a:rPr lang="zh-CN" altLang="en-US" dirty="0" smtClean="0"/>
              <a:t>格（</a:t>
            </a:r>
            <a:r>
              <a:rPr lang="zh-CN" altLang="en-US" b="1" dirty="0" smtClean="0"/>
              <a:t>要慎重</a:t>
            </a:r>
            <a:r>
              <a:rPr lang="zh-CN" altLang="en-US" dirty="0" smtClean="0"/>
              <a:t>！！！），</a:t>
            </a:r>
            <a:r>
              <a:rPr lang="zh-CN" altLang="en-US" dirty="0"/>
              <a:t>就是一个典型的深度学习来处理结构化数据的例子，这里只需要把每个结构化的样本作为一个</a:t>
            </a:r>
            <a:r>
              <a:rPr lang="en-US" altLang="zh-CN" dirty="0"/>
              <a:t>LSTM</a:t>
            </a:r>
            <a:r>
              <a:rPr lang="zh-CN" altLang="en-US" dirty="0"/>
              <a:t>的</a:t>
            </a:r>
            <a:r>
              <a:rPr lang="en-US" altLang="zh-CN" dirty="0"/>
              <a:t>input</a:t>
            </a:r>
            <a:r>
              <a:rPr lang="zh-CN" altLang="en-US" dirty="0"/>
              <a:t>向量（向量的大小就是样本</a:t>
            </a:r>
            <a:r>
              <a:rPr lang="en-US" altLang="zh-CN" dirty="0"/>
              <a:t>feature</a:t>
            </a:r>
            <a:r>
              <a:rPr lang="zh-CN" altLang="en-US" dirty="0"/>
              <a:t>的数量）并做标准化。时间步的选择则是根据经验来调整。</a:t>
            </a:r>
          </a:p>
          <a:p>
            <a:pPr lvl="1"/>
            <a:r>
              <a:rPr lang="en-US" altLang="zh-CN" dirty="0"/>
              <a:t>CNN</a:t>
            </a:r>
            <a:r>
              <a:rPr lang="zh-CN" altLang="en-US" dirty="0"/>
              <a:t>也同样可以用来处理结构化数据，比如可以使用</a:t>
            </a:r>
            <a:r>
              <a:rPr lang="en-US" altLang="zh-CN" dirty="0" smtClean="0"/>
              <a:t>conv1d</a:t>
            </a:r>
            <a:r>
              <a:rPr lang="zh-CN" altLang="en-US" dirty="0" smtClean="0"/>
              <a:t>。</a:t>
            </a:r>
            <a:endParaRPr lang="en-US" altLang="zh-CN" dirty="0" smtClean="0"/>
          </a:p>
          <a:p>
            <a:pPr lvl="1"/>
            <a:r>
              <a:rPr lang="zh-CN" altLang="en-US" b="1" dirty="0"/>
              <a:t>对</a:t>
            </a:r>
            <a:r>
              <a:rPr lang="zh-CN" altLang="en-US" b="1" dirty="0" smtClean="0"/>
              <a:t>于没有时间依赖和空间依赖的结构化数据，不建议使用</a:t>
            </a:r>
            <a:r>
              <a:rPr lang="en-US" altLang="zh-CN" b="1" dirty="0" smtClean="0"/>
              <a:t>RNN/LSTM</a:t>
            </a:r>
            <a:r>
              <a:rPr lang="zh-CN" altLang="en-US" b="1" dirty="0" smtClean="0"/>
              <a:t>和</a:t>
            </a:r>
            <a:r>
              <a:rPr lang="en-US" altLang="zh-CN" b="1" dirty="0" smtClean="0"/>
              <a:t>CNN</a:t>
            </a:r>
            <a:r>
              <a:rPr lang="zh-CN" altLang="en-US" b="1" dirty="0" smtClean="0"/>
              <a:t>来建模</a:t>
            </a:r>
            <a:r>
              <a:rPr lang="zh-CN" altLang="en-US" dirty="0" smtClean="0"/>
              <a:t>。</a:t>
            </a:r>
            <a:endParaRPr lang="zh-CN" altLang="en-US" dirty="0"/>
          </a:p>
          <a:p>
            <a:pPr lvl="1"/>
            <a:endParaRPr lang="en-US" dirty="0"/>
          </a:p>
        </p:txBody>
      </p:sp>
    </p:spTree>
    <p:extLst>
      <p:ext uri="{BB962C8B-B14F-4D97-AF65-F5344CB8AC3E}">
        <p14:creationId xmlns:p14="http://schemas.microsoft.com/office/powerpoint/2010/main" val="1792423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148" y="2433076"/>
            <a:ext cx="10515600" cy="1325563"/>
          </a:xfrm>
        </p:spPr>
        <p:txBody>
          <a:bodyPr>
            <a:normAutofit/>
          </a:bodyPr>
          <a:lstStyle/>
          <a:p>
            <a:pPr algn="ctr"/>
            <a:r>
              <a:rPr lang="en-US" altLang="zh-CN" sz="5400" dirty="0" smtClean="0"/>
              <a:t>MLP</a:t>
            </a:r>
            <a:r>
              <a:rPr lang="zh-CN" altLang="en-US" sz="5400" dirty="0"/>
              <a:t>（多层感知器）</a:t>
            </a:r>
            <a:endParaRPr lang="en-US" sz="5400" dirty="0"/>
          </a:p>
        </p:txBody>
      </p:sp>
    </p:spTree>
    <p:extLst>
      <p:ext uri="{BB962C8B-B14F-4D97-AF65-F5344CB8AC3E}">
        <p14:creationId xmlns:p14="http://schemas.microsoft.com/office/powerpoint/2010/main" val="2975450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023" y="2793532"/>
            <a:ext cx="10515600" cy="1325563"/>
          </a:xfrm>
        </p:spPr>
        <p:txBody>
          <a:bodyPr>
            <a:normAutofit/>
          </a:bodyPr>
          <a:lstStyle/>
          <a:p>
            <a:pPr algn="ctr"/>
            <a:r>
              <a:rPr lang="zh-CN" altLang="en-US" sz="6000" dirty="0" smtClean="0"/>
              <a:t>深度学习简介</a:t>
            </a:r>
            <a:endParaRPr lang="en-US" sz="6000" dirty="0"/>
          </a:p>
        </p:txBody>
      </p:sp>
    </p:spTree>
    <p:extLst>
      <p:ext uri="{BB962C8B-B14F-4D97-AF65-F5344CB8AC3E}">
        <p14:creationId xmlns:p14="http://schemas.microsoft.com/office/powerpoint/2010/main" val="2108430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4632"/>
          </a:xfrm>
        </p:spPr>
        <p:txBody>
          <a:bodyPr/>
          <a:lstStyle/>
          <a:p>
            <a:r>
              <a:rPr lang="zh-CN" altLang="en-US" dirty="0" smtClean="0"/>
              <a:t>感知</a:t>
            </a:r>
            <a:r>
              <a:rPr lang="zh-CN" altLang="en-US" dirty="0"/>
              <a:t>器</a:t>
            </a:r>
            <a:endParaRPr lang="en-US" dirty="0"/>
          </a:p>
        </p:txBody>
      </p:sp>
      <p:sp>
        <p:nvSpPr>
          <p:cNvPr id="3" name="Content Placeholder 2"/>
          <p:cNvSpPr>
            <a:spLocks noGrp="1"/>
          </p:cNvSpPr>
          <p:nvPr>
            <p:ph idx="1"/>
          </p:nvPr>
        </p:nvSpPr>
        <p:spPr/>
        <p:txBody>
          <a:bodyPr/>
          <a:lstStyle/>
          <a:p>
            <a:r>
              <a:rPr lang="zh-CN" altLang="en-US" dirty="0" smtClean="0"/>
              <a:t>感知器图示：</a:t>
            </a:r>
            <a:endParaRPr lang="en-US" altLang="zh-CN" dirty="0" smtClean="0"/>
          </a:p>
          <a:p>
            <a:endParaRPr lang="en-US" dirty="0"/>
          </a:p>
        </p:txBody>
      </p:sp>
      <p:pic>
        <p:nvPicPr>
          <p:cNvPr id="6" name="Picture 5"/>
          <p:cNvPicPr>
            <a:picLocks noChangeAspect="1"/>
          </p:cNvPicPr>
          <p:nvPr/>
        </p:nvPicPr>
        <p:blipFill>
          <a:blip r:embed="rId2"/>
          <a:stretch>
            <a:fillRect/>
          </a:stretch>
        </p:blipFill>
        <p:spPr>
          <a:xfrm>
            <a:off x="1186376" y="2532184"/>
            <a:ext cx="4909624" cy="3182301"/>
          </a:xfrm>
          <a:prstGeom prst="rect">
            <a:avLst/>
          </a:prstGeom>
        </p:spPr>
      </p:pic>
      <p:pic>
        <p:nvPicPr>
          <p:cNvPr id="8" name="Picture 7"/>
          <p:cNvPicPr>
            <a:picLocks noChangeAspect="1"/>
          </p:cNvPicPr>
          <p:nvPr/>
        </p:nvPicPr>
        <p:blipFill>
          <a:blip r:embed="rId3"/>
          <a:stretch>
            <a:fillRect/>
          </a:stretch>
        </p:blipFill>
        <p:spPr>
          <a:xfrm>
            <a:off x="6767073" y="2532184"/>
            <a:ext cx="4698096" cy="2968283"/>
          </a:xfrm>
          <a:prstGeom prst="rect">
            <a:avLst/>
          </a:prstGeom>
        </p:spPr>
      </p:pic>
    </p:spTree>
    <p:extLst>
      <p:ext uri="{BB962C8B-B14F-4D97-AF65-F5344CB8AC3E}">
        <p14:creationId xmlns:p14="http://schemas.microsoft.com/office/powerpoint/2010/main" val="22802283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92702"/>
            <a:ext cx="10515600" cy="5261315"/>
          </a:xfrm>
        </p:spPr>
        <p:txBody>
          <a:bodyPr>
            <a:normAutofit/>
          </a:bodyPr>
          <a:lstStyle/>
          <a:p>
            <a:r>
              <a:rPr lang="zh-CN" altLang="en-US" dirty="0" smtClean="0"/>
              <a:t>感知器算法流程：</a:t>
            </a:r>
            <a:r>
              <a:rPr lang="en-US" altLang="zh-CN" dirty="0" smtClean="0"/>
              <a:t>(</a:t>
            </a:r>
            <a:r>
              <a:rPr lang="zh-CN" altLang="en-US" dirty="0" smtClean="0"/>
              <a:t>引入</a:t>
            </a:r>
            <a:r>
              <a:rPr lang="en-US" altLang="zh-CN" dirty="0" smtClean="0"/>
              <a:t>x0</a:t>
            </a:r>
            <a:r>
              <a:rPr lang="zh-CN" altLang="en-US" dirty="0" smtClean="0"/>
              <a:t>特征并设置为</a:t>
            </a:r>
            <a:r>
              <a:rPr lang="zh-CN" altLang="en-US" dirty="0"/>
              <a:t>常</a:t>
            </a:r>
            <a:r>
              <a:rPr lang="zh-CN" altLang="en-US" dirty="0" smtClean="0"/>
              <a:t>量</a:t>
            </a:r>
            <a:r>
              <a:rPr lang="en-US" altLang="zh-CN" dirty="0" smtClean="0"/>
              <a:t>1</a:t>
            </a:r>
            <a:r>
              <a:rPr lang="zh-CN" altLang="en-US" dirty="0" smtClean="0"/>
              <a:t>是为了表示方便）</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dirty="0"/>
          </a:p>
        </p:txBody>
      </p:sp>
      <p:pic>
        <p:nvPicPr>
          <p:cNvPr id="4" name="Picture 3"/>
          <p:cNvPicPr>
            <a:picLocks noChangeAspect="1"/>
          </p:cNvPicPr>
          <p:nvPr/>
        </p:nvPicPr>
        <p:blipFill>
          <a:blip r:embed="rId3"/>
          <a:stretch>
            <a:fillRect/>
          </a:stretch>
        </p:blipFill>
        <p:spPr>
          <a:xfrm>
            <a:off x="1057274" y="1849316"/>
            <a:ext cx="9972675" cy="4551484"/>
          </a:xfrm>
          <a:prstGeom prst="rect">
            <a:avLst/>
          </a:prstGeom>
        </p:spPr>
      </p:pic>
    </p:spTree>
    <p:extLst>
      <p:ext uri="{BB962C8B-B14F-4D97-AF65-F5344CB8AC3E}">
        <p14:creationId xmlns:p14="http://schemas.microsoft.com/office/powerpoint/2010/main" val="34062409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normAutofit/>
          </a:bodyPr>
          <a:lstStyle/>
          <a:p>
            <a:r>
              <a:rPr lang="zh-CN" altLang="en-US" dirty="0"/>
              <a:t>上面是感知器原始形式算法，现在一般使用训练速度更快的感知器对偶形式来代替。（对偶形式一定快吗？不一</a:t>
            </a:r>
            <a:r>
              <a:rPr lang="zh-CN" altLang="en-US" dirty="0" smtClean="0"/>
              <a:t>定）</a:t>
            </a:r>
            <a:endParaRPr lang="en-US" altLang="zh-CN" dirty="0" smtClean="0"/>
          </a:p>
          <a:p>
            <a:pPr lvl="1"/>
            <a:r>
              <a:rPr lang="zh-CN" altLang="en-US" dirty="0"/>
              <a:t>如果样本数量比特征数多，此时采用对偶形式计算量较大，推荐采用原始形式优化。</a:t>
            </a:r>
            <a:endParaRPr lang="en-US" altLang="zh-CN" dirty="0"/>
          </a:p>
          <a:p>
            <a:pPr lvl="1"/>
            <a:endParaRPr lang="en-US" altLang="zh-CN" dirty="0"/>
          </a:p>
          <a:p>
            <a:r>
              <a:rPr lang="zh-CN" altLang="en-US" dirty="0" smtClean="0"/>
              <a:t>感</a:t>
            </a:r>
            <a:r>
              <a:rPr lang="zh-CN" altLang="en-US" dirty="0"/>
              <a:t>知器模型的假设是样本集线性可分，同时它只能处理二分类问题。</a:t>
            </a:r>
            <a:endParaRPr lang="en-US" altLang="zh-CN" dirty="0"/>
          </a:p>
          <a:p>
            <a:r>
              <a:rPr lang="zh-CN" altLang="en-US" dirty="0"/>
              <a:t>如果数据线性可分，这样的超平面一般都不是唯一的，也就是说感知机模型可以有多个解。想要只有一个超平面可以采用类似</a:t>
            </a:r>
            <a:r>
              <a:rPr lang="en-US" altLang="zh-CN" dirty="0"/>
              <a:t>SVM</a:t>
            </a:r>
            <a:r>
              <a:rPr lang="zh-CN" altLang="en-US" dirty="0"/>
              <a:t>的方式即对分离超平面增加约束条</a:t>
            </a:r>
            <a:r>
              <a:rPr lang="zh-CN" altLang="en-US" dirty="0" smtClean="0"/>
              <a:t>件。</a:t>
            </a:r>
            <a:endParaRPr lang="en-US" dirty="0"/>
          </a:p>
        </p:txBody>
      </p:sp>
    </p:spTree>
    <p:extLst>
      <p:ext uri="{BB962C8B-B14F-4D97-AF65-F5344CB8AC3E}">
        <p14:creationId xmlns:p14="http://schemas.microsoft.com/office/powerpoint/2010/main" val="917644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441"/>
          </a:xfrm>
        </p:spPr>
        <p:txBody>
          <a:bodyPr/>
          <a:lstStyle/>
          <a:p>
            <a:r>
              <a:rPr lang="zh-CN" altLang="en-US" dirty="0"/>
              <a:t>多</a:t>
            </a:r>
            <a:r>
              <a:rPr lang="zh-CN" altLang="en-US" dirty="0" smtClean="0"/>
              <a:t>层感知器</a:t>
            </a:r>
            <a:r>
              <a:rPr lang="en-US" altLang="zh-CN" dirty="0" smtClean="0"/>
              <a:t>MLP</a:t>
            </a:r>
            <a:endParaRPr lang="en-US" dirty="0"/>
          </a:p>
        </p:txBody>
      </p:sp>
      <p:sp>
        <p:nvSpPr>
          <p:cNvPr id="3" name="Content Placeholder 2"/>
          <p:cNvSpPr>
            <a:spLocks noGrp="1"/>
          </p:cNvSpPr>
          <p:nvPr>
            <p:ph idx="1"/>
          </p:nvPr>
        </p:nvSpPr>
        <p:spPr>
          <a:xfrm>
            <a:off x="838200" y="1674055"/>
            <a:ext cx="10515600" cy="4502908"/>
          </a:xfrm>
        </p:spPr>
        <p:txBody>
          <a:bodyPr/>
          <a:lstStyle/>
          <a:p>
            <a:r>
              <a:rPr lang="en-US" altLang="zh-CN" dirty="0" smtClean="0"/>
              <a:t>MLP</a:t>
            </a:r>
            <a:r>
              <a:rPr lang="zh-CN" altLang="en-US" dirty="0" smtClean="0"/>
              <a:t>（也叫深度前馈网络或者深度全连接网络）在</a:t>
            </a:r>
            <a:r>
              <a:rPr lang="zh-CN" altLang="en-US" dirty="0"/>
              <a:t>感</a:t>
            </a:r>
            <a:r>
              <a:rPr lang="zh-CN" altLang="en-US" dirty="0" smtClean="0"/>
              <a:t>知器的</a:t>
            </a:r>
            <a:r>
              <a:rPr lang="zh-CN" altLang="en-US" dirty="0"/>
              <a:t>模型上做了扩</a:t>
            </a:r>
            <a:r>
              <a:rPr lang="zh-CN" altLang="en-US" dirty="0" smtClean="0"/>
              <a:t>展，主要是三点：</a:t>
            </a:r>
            <a:endParaRPr lang="en-US" altLang="zh-CN" dirty="0" smtClean="0"/>
          </a:p>
          <a:p>
            <a:pPr lvl="1"/>
            <a:r>
              <a:rPr lang="en-US" altLang="zh-CN" dirty="0" smtClean="0"/>
              <a:t>1.  </a:t>
            </a:r>
            <a:r>
              <a:rPr lang="zh-CN" altLang="en-US" dirty="0" smtClean="0"/>
              <a:t>加</a:t>
            </a:r>
            <a:r>
              <a:rPr lang="zh-CN" altLang="en-US" dirty="0"/>
              <a:t>入了隐藏层，隐藏层可以有多</a:t>
            </a:r>
            <a:r>
              <a:rPr lang="zh-CN" altLang="en-US" dirty="0" smtClean="0"/>
              <a:t>层（层越多越深），从而增</a:t>
            </a:r>
            <a:r>
              <a:rPr lang="zh-CN" altLang="en-US" dirty="0"/>
              <a:t>强模型的表达能力</a:t>
            </a:r>
            <a:r>
              <a:rPr lang="zh-CN" altLang="en-US" dirty="0" smtClean="0"/>
              <a:t>，增</a:t>
            </a:r>
            <a:r>
              <a:rPr lang="zh-CN" altLang="en-US" dirty="0"/>
              <a:t>加了这么多隐藏</a:t>
            </a:r>
            <a:r>
              <a:rPr lang="zh-CN" altLang="en-US" dirty="0" smtClean="0"/>
              <a:t>层导致模</a:t>
            </a:r>
            <a:r>
              <a:rPr lang="zh-CN" altLang="en-US" dirty="0"/>
              <a:t>型的复杂度也增加了好多。</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2546252" y="3367313"/>
            <a:ext cx="7385539" cy="2695861"/>
          </a:xfrm>
          <a:prstGeom prst="rect">
            <a:avLst/>
          </a:prstGeom>
        </p:spPr>
      </p:pic>
    </p:spTree>
    <p:extLst>
      <p:ext uri="{BB962C8B-B14F-4D97-AF65-F5344CB8AC3E}">
        <p14:creationId xmlns:p14="http://schemas.microsoft.com/office/powerpoint/2010/main" val="6515217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7577"/>
          </a:xfrm>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pPr lvl="1"/>
            <a:r>
              <a:rPr lang="en-US" altLang="zh-CN" dirty="0" smtClean="0"/>
              <a:t>2. </a:t>
            </a:r>
            <a:r>
              <a:rPr lang="zh-CN" altLang="en-US" dirty="0" smtClean="0"/>
              <a:t>输</a:t>
            </a:r>
            <a:r>
              <a:rPr lang="zh-CN" altLang="en-US" dirty="0"/>
              <a:t>出层的神经元也可以不止一个输出，可以有多个输出，这样模型可以灵活的应用</a:t>
            </a:r>
            <a:r>
              <a:rPr lang="zh-CN" altLang="en-US" dirty="0" smtClean="0"/>
              <a:t>于多分类和多回归任务。</a:t>
            </a:r>
            <a:endParaRPr lang="en-US" dirty="0"/>
          </a:p>
        </p:txBody>
      </p:sp>
      <p:pic>
        <p:nvPicPr>
          <p:cNvPr id="4" name="Picture 3"/>
          <p:cNvPicPr>
            <a:picLocks noChangeAspect="1"/>
          </p:cNvPicPr>
          <p:nvPr/>
        </p:nvPicPr>
        <p:blipFill>
          <a:blip r:embed="rId2"/>
          <a:stretch>
            <a:fillRect/>
          </a:stretch>
        </p:blipFill>
        <p:spPr>
          <a:xfrm>
            <a:off x="1857829" y="2685143"/>
            <a:ext cx="8635999" cy="3686627"/>
          </a:xfrm>
          <a:prstGeom prst="rect">
            <a:avLst/>
          </a:prstGeom>
        </p:spPr>
      </p:pic>
    </p:spTree>
    <p:extLst>
      <p:ext uri="{BB962C8B-B14F-4D97-AF65-F5344CB8AC3E}">
        <p14:creationId xmlns:p14="http://schemas.microsoft.com/office/powerpoint/2010/main" val="787388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1983"/>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4"/>
            <a:ext cx="10515600" cy="4676775"/>
          </a:xfrm>
        </p:spPr>
        <p:txBody>
          <a:bodyPr/>
          <a:lstStyle/>
          <a:p>
            <a:pPr lvl="1"/>
            <a:r>
              <a:rPr lang="en-US" altLang="zh-CN" dirty="0" smtClean="0"/>
              <a:t>3. </a:t>
            </a:r>
            <a:r>
              <a:rPr lang="zh-CN" altLang="en-US" dirty="0"/>
              <a:t>对激活函数做扩展，感知机的激活函数是</a:t>
            </a:r>
            <a:r>
              <a:rPr lang="en-US" altLang="zh-CN" dirty="0"/>
              <a:t>sign(z</a:t>
            </a:r>
            <a:r>
              <a:rPr lang="en-US" altLang="zh-CN" dirty="0" smtClean="0"/>
              <a:t>), </a:t>
            </a:r>
            <a:r>
              <a:rPr lang="zh-CN" altLang="en-US" dirty="0" smtClean="0"/>
              <a:t>虽</a:t>
            </a:r>
            <a:r>
              <a:rPr lang="zh-CN" altLang="en-US" dirty="0"/>
              <a:t>然简单但是处理能力有限</a:t>
            </a:r>
            <a:r>
              <a:rPr lang="zh-CN" altLang="en-US" dirty="0" smtClean="0"/>
              <a:t>，</a:t>
            </a:r>
            <a:r>
              <a:rPr lang="zh-CN" altLang="en-US" dirty="0"/>
              <a:t>而</a:t>
            </a:r>
            <a:r>
              <a:rPr lang="zh-CN" altLang="en-US" dirty="0" smtClean="0"/>
              <a:t>神</a:t>
            </a:r>
            <a:r>
              <a:rPr lang="zh-CN" altLang="en-US" dirty="0"/>
              <a:t>经网络中一般使</a:t>
            </a:r>
            <a:r>
              <a:rPr lang="zh-CN" altLang="en-US" dirty="0" smtClean="0"/>
              <a:t>用其</a:t>
            </a:r>
            <a:r>
              <a:rPr lang="zh-CN" altLang="en-US" dirty="0"/>
              <a:t>他的激活函数，比</a:t>
            </a:r>
            <a:r>
              <a:rPr lang="zh-CN" altLang="en-US" dirty="0" smtClean="0"/>
              <a:t>如</a:t>
            </a:r>
            <a:r>
              <a:rPr lang="en-US" altLang="zh-CN" dirty="0" smtClean="0"/>
              <a:t>Sigmoid</a:t>
            </a:r>
            <a:r>
              <a:rPr lang="zh-CN" altLang="en-US" dirty="0"/>
              <a:t>函数，即</a:t>
            </a:r>
            <a:r>
              <a:rPr lang="zh-CN" altLang="en-US" dirty="0" smtClean="0"/>
              <a:t>：</a:t>
            </a:r>
            <a:endParaRPr lang="en-US" altLang="zh-CN" dirty="0" smtClean="0"/>
          </a:p>
          <a:p>
            <a:endParaRPr lang="en-US" dirty="0"/>
          </a:p>
          <a:p>
            <a:endParaRPr lang="en-US" dirty="0" smtClean="0"/>
          </a:p>
          <a:p>
            <a:endParaRPr lang="en-US" dirty="0"/>
          </a:p>
          <a:p>
            <a:pPr lvl="2"/>
            <a:r>
              <a:rPr lang="zh-CN" altLang="en-US" dirty="0"/>
              <a:t>常</a:t>
            </a:r>
            <a:r>
              <a:rPr lang="zh-CN" altLang="en-US" dirty="0" smtClean="0"/>
              <a:t>用的激活函数还有</a:t>
            </a:r>
            <a:r>
              <a:rPr lang="en-US" altLang="zh-CN" dirty="0" err="1" smtClean="0"/>
              <a:t>tanh</a:t>
            </a:r>
            <a:r>
              <a:rPr lang="zh-CN" altLang="en-US" dirty="0" smtClean="0"/>
              <a:t>和</a:t>
            </a:r>
            <a:r>
              <a:rPr lang="en-US" altLang="zh-CN" dirty="0" err="1" smtClean="0"/>
              <a:t>ReLU</a:t>
            </a:r>
            <a:r>
              <a:rPr lang="zh-CN" altLang="en-US" dirty="0" smtClean="0"/>
              <a:t>（</a:t>
            </a:r>
            <a:r>
              <a:rPr lang="en-US" altLang="zh-CN" dirty="0" err="1" smtClean="0"/>
              <a:t>Relu</a:t>
            </a:r>
            <a:r>
              <a:rPr lang="zh-CN" altLang="en-US" dirty="0" smtClean="0"/>
              <a:t>是现在</a:t>
            </a:r>
            <a:r>
              <a:rPr lang="en-US" altLang="zh-CN" dirty="0" smtClean="0"/>
              <a:t>CNN</a:t>
            </a:r>
            <a:r>
              <a:rPr lang="zh-CN" altLang="en-US" dirty="0" smtClean="0"/>
              <a:t>和</a:t>
            </a:r>
            <a:r>
              <a:rPr lang="en-US" altLang="zh-CN" dirty="0" smtClean="0"/>
              <a:t>MLP</a:t>
            </a:r>
            <a:r>
              <a:rPr lang="zh-CN" altLang="en-US" dirty="0" smtClean="0"/>
              <a:t>中用的比较多的，</a:t>
            </a:r>
            <a:r>
              <a:rPr lang="en-US" altLang="zh-CN" dirty="0" smtClean="0"/>
              <a:t>LSTM</a:t>
            </a:r>
            <a:r>
              <a:rPr lang="zh-CN" altLang="en-US" dirty="0" smtClean="0"/>
              <a:t>用</a:t>
            </a:r>
            <a:r>
              <a:rPr lang="en-US" altLang="zh-CN" dirty="0" err="1" smtClean="0"/>
              <a:t>tanh</a:t>
            </a:r>
            <a:r>
              <a:rPr lang="zh-CN" altLang="en-US" dirty="0" smtClean="0"/>
              <a:t>作为激活函数，</a:t>
            </a:r>
            <a:r>
              <a:rPr lang="en-US" altLang="zh-CN" dirty="0" smtClean="0"/>
              <a:t>sigmoid</a:t>
            </a:r>
            <a:r>
              <a:rPr lang="zh-CN" altLang="en-US" dirty="0" smtClean="0"/>
              <a:t>作为门机制的开关函数）等</a:t>
            </a:r>
            <a:r>
              <a:rPr lang="zh-CN" altLang="en-US" dirty="0"/>
              <a:t>。通过使用不同的激活函数，神经网络的表达能力进一步增</a:t>
            </a:r>
            <a:r>
              <a:rPr lang="zh-CN" altLang="en-US" dirty="0" smtClean="0"/>
              <a:t>强。</a:t>
            </a:r>
            <a:endParaRPr lang="en-US" altLang="zh-CN" dirty="0" smtClean="0"/>
          </a:p>
          <a:p>
            <a:pPr lvl="2"/>
            <a:endParaRPr lang="en-US" dirty="0"/>
          </a:p>
        </p:txBody>
      </p:sp>
      <p:pic>
        <p:nvPicPr>
          <p:cNvPr id="4" name="Picture 3"/>
          <p:cNvPicPr>
            <a:picLocks noChangeAspect="1"/>
          </p:cNvPicPr>
          <p:nvPr/>
        </p:nvPicPr>
        <p:blipFill>
          <a:blip r:embed="rId2"/>
          <a:stretch>
            <a:fillRect/>
          </a:stretch>
        </p:blipFill>
        <p:spPr>
          <a:xfrm>
            <a:off x="6958743" y="2680153"/>
            <a:ext cx="3220256" cy="1190918"/>
          </a:xfrm>
          <a:prstGeom prst="rect">
            <a:avLst/>
          </a:prstGeom>
        </p:spPr>
      </p:pic>
      <p:pic>
        <p:nvPicPr>
          <p:cNvPr id="5" name="Picture 4"/>
          <p:cNvPicPr>
            <a:picLocks noChangeAspect="1"/>
          </p:cNvPicPr>
          <p:nvPr/>
        </p:nvPicPr>
        <p:blipFill>
          <a:blip r:embed="rId3"/>
          <a:stretch>
            <a:fillRect/>
          </a:stretch>
        </p:blipFill>
        <p:spPr>
          <a:xfrm>
            <a:off x="2067144" y="2680153"/>
            <a:ext cx="3513598" cy="1190917"/>
          </a:xfrm>
          <a:prstGeom prst="rect">
            <a:avLst/>
          </a:prstGeom>
        </p:spPr>
      </p:pic>
    </p:spTree>
    <p:extLst>
      <p:ext uri="{BB962C8B-B14F-4D97-AF65-F5344CB8AC3E}">
        <p14:creationId xmlns:p14="http://schemas.microsoft.com/office/powerpoint/2010/main" val="786766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en-US" altLang="zh-CN" dirty="0"/>
              <a:t>MLP</a:t>
            </a:r>
            <a:r>
              <a:rPr lang="zh-CN" altLang="en-US" dirty="0"/>
              <a:t>反向传播算法</a:t>
            </a:r>
            <a:endParaRPr lang="en-US" dirty="0"/>
          </a:p>
        </p:txBody>
      </p:sp>
      <p:sp>
        <p:nvSpPr>
          <p:cNvPr id="3" name="Content Placeholder 2"/>
          <p:cNvSpPr>
            <a:spLocks noGrp="1"/>
          </p:cNvSpPr>
          <p:nvPr>
            <p:ph idx="1"/>
          </p:nvPr>
        </p:nvSpPr>
        <p:spPr>
          <a:xfrm>
            <a:off x="838200" y="1392702"/>
            <a:ext cx="10515600" cy="5247249"/>
          </a:xfrm>
        </p:spPr>
        <p:txBody>
          <a:bodyPr/>
          <a:lstStyle/>
          <a:p>
            <a:r>
              <a:rPr lang="zh-CN" altLang="en-US" dirty="0"/>
              <a:t>下面</a:t>
            </a:r>
            <a:r>
              <a:rPr lang="zh-CN" altLang="en-US" dirty="0" smtClean="0"/>
              <a:t>是全量数量来更新</a:t>
            </a:r>
            <a:r>
              <a:rPr lang="zh-CN" altLang="en-US" dirty="0"/>
              <a:t>权重</a:t>
            </a:r>
            <a:r>
              <a:rPr lang="zh-CN" altLang="en-US" dirty="0" smtClean="0"/>
              <a:t>，实际中更多用</a:t>
            </a:r>
            <a:r>
              <a:rPr lang="en-US" altLang="zh-CN" dirty="0" smtClean="0"/>
              <a:t>mini-batch</a:t>
            </a:r>
            <a:r>
              <a:rPr lang="zh-CN" altLang="en-US" dirty="0" smtClean="0"/>
              <a:t>来更新</a:t>
            </a:r>
            <a:r>
              <a:rPr lang="zh-CN" altLang="en-US" dirty="0"/>
              <a:t>权</a:t>
            </a:r>
            <a:r>
              <a:rPr lang="zh-CN" altLang="en-US" dirty="0" smtClean="0"/>
              <a:t>重：</a:t>
            </a:r>
            <a:endParaRPr lang="en-US" altLang="zh-CN" dirty="0" smtClean="0"/>
          </a:p>
          <a:p>
            <a:pPr lvl="1"/>
            <a:r>
              <a:rPr lang="el-GR" altLang="zh-CN" b="1" dirty="0" smtClean="0"/>
              <a:t>δ</a:t>
            </a:r>
            <a:r>
              <a:rPr lang="zh-CN" altLang="en-US" sz="2800" dirty="0"/>
              <a:t>为误差项，</a:t>
            </a:r>
            <a:r>
              <a:rPr lang="zh-CN" altLang="en-US" dirty="0" smtClean="0"/>
              <a:t>它</a:t>
            </a:r>
            <a:r>
              <a:rPr lang="zh-CN" altLang="en-US" dirty="0"/>
              <a:t>实际上是网络的损失函数对神经元加权输入的偏导数</a:t>
            </a:r>
            <a:endParaRPr lang="en-US" dirty="0"/>
          </a:p>
        </p:txBody>
      </p:sp>
      <p:pic>
        <p:nvPicPr>
          <p:cNvPr id="4" name="Picture 3"/>
          <p:cNvPicPr>
            <a:picLocks noChangeAspect="1"/>
          </p:cNvPicPr>
          <p:nvPr/>
        </p:nvPicPr>
        <p:blipFill>
          <a:blip r:embed="rId3"/>
          <a:stretch>
            <a:fillRect/>
          </a:stretch>
        </p:blipFill>
        <p:spPr>
          <a:xfrm>
            <a:off x="838199" y="2351313"/>
            <a:ext cx="10671629" cy="4443381"/>
          </a:xfrm>
          <a:prstGeom prst="rect">
            <a:avLst/>
          </a:prstGeom>
        </p:spPr>
      </p:pic>
    </p:spTree>
    <p:extLst>
      <p:ext uri="{BB962C8B-B14F-4D97-AF65-F5344CB8AC3E}">
        <p14:creationId xmlns:p14="http://schemas.microsoft.com/office/powerpoint/2010/main" val="31808862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r>
              <a:rPr lang="en-US" altLang="zh-CN" dirty="0" smtClean="0"/>
              <a:t>MLP</a:t>
            </a:r>
            <a:r>
              <a:rPr lang="zh-CN" altLang="en-US" dirty="0" smtClean="0"/>
              <a:t>的</a:t>
            </a:r>
            <a:r>
              <a:rPr lang="zh-CN" altLang="en-US" dirty="0"/>
              <a:t>梯度消失和梯度爆炸</a:t>
            </a:r>
            <a:endParaRPr lang="en-US" dirty="0"/>
          </a:p>
        </p:txBody>
      </p:sp>
      <p:sp>
        <p:nvSpPr>
          <p:cNvPr id="3" name="Content Placeholder 2"/>
          <p:cNvSpPr>
            <a:spLocks noGrp="1"/>
          </p:cNvSpPr>
          <p:nvPr>
            <p:ph idx="1"/>
          </p:nvPr>
        </p:nvSpPr>
        <p:spPr>
          <a:xfrm>
            <a:off x="838200" y="1770743"/>
            <a:ext cx="10515600" cy="4406220"/>
          </a:xfrm>
        </p:spPr>
        <p:txBody>
          <a:bodyPr>
            <a:normAutofit/>
          </a:bodyPr>
          <a:lstStyle/>
          <a:p>
            <a:r>
              <a:rPr lang="en-US" altLang="zh-CN" dirty="0" smtClean="0"/>
              <a:t>MLP</a:t>
            </a:r>
            <a:r>
              <a:rPr lang="zh-CN" altLang="en-US" dirty="0" smtClean="0"/>
              <a:t>的反向传播算法中利用了链式求导的方法，每次向前一层递推都要乘以</a:t>
            </a:r>
            <a:r>
              <a:rPr lang="el-GR" altLang="zh-CN" dirty="0"/>
              <a:t>σ′(</a:t>
            </a:r>
            <a:r>
              <a:rPr lang="en-US" altLang="zh-CN" dirty="0"/>
              <a:t>z</a:t>
            </a:r>
            <a:r>
              <a:rPr lang="en-US" altLang="zh-CN" dirty="0" smtClean="0"/>
              <a:t>)</a:t>
            </a:r>
            <a:r>
              <a:rPr lang="zh-CN" altLang="en-US" dirty="0" smtClean="0"/>
              <a:t>即激活函数的导数，如果这个导数每层都小于</a:t>
            </a:r>
            <a:r>
              <a:rPr lang="en-US" altLang="zh-CN" dirty="0" smtClean="0"/>
              <a:t>1</a:t>
            </a:r>
            <a:r>
              <a:rPr lang="zh-CN" altLang="en-US" dirty="0" smtClean="0"/>
              <a:t>，在网络层数比较多的情况下，梯度会越来越小，</a:t>
            </a:r>
            <a:r>
              <a:rPr lang="zh-CN" altLang="en-US" dirty="0"/>
              <a:t>产生</a:t>
            </a:r>
            <a:r>
              <a:rPr lang="zh-CN" altLang="en-US" dirty="0" smtClean="0"/>
              <a:t>梯度消失；如果这个导数在每层都大于</a:t>
            </a:r>
            <a:r>
              <a:rPr lang="en-US" altLang="zh-CN" dirty="0" smtClean="0"/>
              <a:t>1</a:t>
            </a:r>
            <a:r>
              <a:rPr lang="zh-CN" altLang="en-US" dirty="0" smtClean="0"/>
              <a:t>，梯度会越来越大，</a:t>
            </a:r>
            <a:r>
              <a:rPr lang="zh-CN" altLang="en-US" dirty="0"/>
              <a:t>产生</a:t>
            </a:r>
            <a:r>
              <a:rPr lang="zh-CN" altLang="en-US" dirty="0" smtClean="0"/>
              <a:t>梯度爆炸。</a:t>
            </a:r>
            <a:endParaRPr lang="en-US" altLang="zh-CN" dirty="0" smtClean="0"/>
          </a:p>
          <a:p>
            <a:pPr lvl="1"/>
            <a:endParaRPr lang="en-US" altLang="zh-CN" dirty="0" smtClean="0"/>
          </a:p>
        </p:txBody>
      </p:sp>
    </p:spTree>
    <p:extLst>
      <p:ext uri="{BB962C8B-B14F-4D97-AF65-F5344CB8AC3E}">
        <p14:creationId xmlns:p14="http://schemas.microsoft.com/office/powerpoint/2010/main" val="824736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506" y="2867693"/>
            <a:ext cx="10515600" cy="1325563"/>
          </a:xfrm>
        </p:spPr>
        <p:txBody>
          <a:bodyPr>
            <a:normAutofit/>
          </a:bodyPr>
          <a:lstStyle/>
          <a:p>
            <a:pPr algn="ctr"/>
            <a:r>
              <a:rPr lang="en-US" altLang="zh-CN" sz="6000" dirty="0" smtClean="0"/>
              <a:t>CNN</a:t>
            </a:r>
            <a:r>
              <a:rPr lang="zh-CN" altLang="en-US" sz="6000" dirty="0" smtClean="0"/>
              <a:t>（深度卷积神经网络）</a:t>
            </a:r>
            <a:endParaRPr lang="en-US" sz="6000" dirty="0"/>
          </a:p>
        </p:txBody>
      </p:sp>
    </p:spTree>
    <p:extLst>
      <p:ext uri="{BB962C8B-B14F-4D97-AF65-F5344CB8AC3E}">
        <p14:creationId xmlns:p14="http://schemas.microsoft.com/office/powerpoint/2010/main" val="42851329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3831"/>
          </a:xfrm>
        </p:spPr>
        <p:txBody>
          <a:bodyPr/>
          <a:lstStyle/>
          <a:p>
            <a:r>
              <a:rPr lang="zh-CN" altLang="en-US" dirty="0" smtClean="0"/>
              <a:t>为什么会出现</a:t>
            </a:r>
            <a:r>
              <a:rPr lang="en-US" altLang="zh-CN" dirty="0" smtClean="0"/>
              <a:t>CNN</a:t>
            </a:r>
            <a:r>
              <a:rPr lang="zh-CN" altLang="en-US" dirty="0" smtClean="0"/>
              <a:t>？</a:t>
            </a:r>
            <a:endParaRPr lang="en-US" dirty="0"/>
          </a:p>
        </p:txBody>
      </p:sp>
      <p:sp>
        <p:nvSpPr>
          <p:cNvPr id="3" name="Content Placeholder 2"/>
          <p:cNvSpPr>
            <a:spLocks noGrp="1"/>
          </p:cNvSpPr>
          <p:nvPr>
            <p:ph idx="1"/>
          </p:nvPr>
        </p:nvSpPr>
        <p:spPr>
          <a:xfrm>
            <a:off x="838200" y="1753848"/>
            <a:ext cx="10515600" cy="4646951"/>
          </a:xfrm>
        </p:spPr>
        <p:txBody>
          <a:bodyPr>
            <a:normAutofit/>
          </a:bodyPr>
          <a:lstStyle/>
          <a:p>
            <a:r>
              <a:rPr lang="zh-CN" altLang="en-US" dirty="0"/>
              <a:t>背</a:t>
            </a:r>
            <a:r>
              <a:rPr lang="zh-CN" altLang="en-US" dirty="0" smtClean="0"/>
              <a:t>景</a:t>
            </a:r>
            <a:r>
              <a:rPr lang="en-US" altLang="zh-CN" dirty="0" smtClean="0"/>
              <a:t>:</a:t>
            </a:r>
          </a:p>
          <a:p>
            <a:pPr lvl="1"/>
            <a:r>
              <a:rPr lang="zh-CN" altLang="en-US" dirty="0" smtClean="0"/>
              <a:t>前文提到的</a:t>
            </a:r>
            <a:r>
              <a:rPr lang="en-US" altLang="zh-CN" dirty="0" smtClean="0"/>
              <a:t>MLP</a:t>
            </a:r>
            <a:r>
              <a:rPr lang="zh-CN" altLang="en-US" dirty="0" smtClean="0"/>
              <a:t>在处理类似图片这样的高维样本的时候</a:t>
            </a:r>
            <a:r>
              <a:rPr lang="en-US" altLang="zh-CN" dirty="0" smtClean="0"/>
              <a:t>, </a:t>
            </a:r>
            <a:r>
              <a:rPr lang="zh-CN" altLang="en-US" dirty="0" smtClean="0"/>
              <a:t>涉及到的模型参数太多</a:t>
            </a:r>
            <a:r>
              <a:rPr lang="en-US" altLang="zh-CN" dirty="0" smtClean="0"/>
              <a:t>, </a:t>
            </a:r>
            <a:r>
              <a:rPr lang="zh-CN" altLang="en-US" dirty="0" smtClean="0"/>
              <a:t>训练耗时</a:t>
            </a:r>
            <a:r>
              <a:rPr lang="en-US" altLang="zh-CN" dirty="0" smtClean="0"/>
              <a:t>, </a:t>
            </a:r>
            <a:r>
              <a:rPr lang="zh-CN" altLang="en-US" dirty="0" smtClean="0"/>
              <a:t>而且容易过拟合</a:t>
            </a:r>
            <a:r>
              <a:rPr lang="en-US" altLang="zh-CN" dirty="0" smtClean="0"/>
              <a:t>.(</a:t>
            </a:r>
            <a:r>
              <a:rPr lang="zh-CN" altLang="en-US" dirty="0" smtClean="0"/>
              <a:t>尽管有很多减少过拟合的方法</a:t>
            </a:r>
            <a:r>
              <a:rPr lang="en-US" altLang="zh-CN" dirty="0" smtClean="0"/>
              <a:t>)</a:t>
            </a:r>
          </a:p>
          <a:p>
            <a:endParaRPr lang="en-US" altLang="zh-CN" dirty="0" smtClean="0"/>
          </a:p>
          <a:p>
            <a:r>
              <a:rPr lang="zh-CN" altLang="en-US" dirty="0" smtClean="0"/>
              <a:t>创新</a:t>
            </a:r>
            <a:r>
              <a:rPr lang="en-US" altLang="zh-CN" dirty="0" smtClean="0"/>
              <a:t>:</a:t>
            </a:r>
          </a:p>
          <a:p>
            <a:pPr lvl="1"/>
            <a:r>
              <a:rPr lang="zh-CN" altLang="en-US" dirty="0" smtClean="0"/>
              <a:t>发</a:t>
            </a:r>
            <a:r>
              <a:rPr lang="zh-CN" altLang="en-US" dirty="0"/>
              <a:t>明</a:t>
            </a:r>
            <a:r>
              <a:rPr lang="en-US" altLang="zh-CN" dirty="0"/>
              <a:t>CNN</a:t>
            </a:r>
            <a:r>
              <a:rPr lang="zh-CN" altLang="en-US" dirty="0"/>
              <a:t>的巨人是受到了人类神经网络的启发</a:t>
            </a:r>
            <a:r>
              <a:rPr lang="zh-CN" altLang="en-US" dirty="0" smtClean="0"/>
              <a:t>，人在识别看到的图片的时候也是一层一层的通过不同的神经元来从简单到抽象的处理过程。</a:t>
            </a:r>
            <a:endParaRPr lang="en-US" altLang="zh-CN" dirty="0" smtClean="0"/>
          </a:p>
          <a:p>
            <a:pPr lvl="1"/>
            <a:r>
              <a:rPr lang="en-US" altLang="zh-CN" dirty="0" smtClean="0"/>
              <a:t>CNN</a:t>
            </a:r>
            <a:r>
              <a:rPr lang="zh-CN" altLang="en-US" dirty="0" smtClean="0"/>
              <a:t>的</a:t>
            </a:r>
            <a:r>
              <a:rPr lang="zh-CN" altLang="en-US" dirty="0"/>
              <a:t>卷积</a:t>
            </a:r>
            <a:r>
              <a:rPr lang="zh-CN" altLang="en-US" dirty="0" smtClean="0"/>
              <a:t>核或叫</a:t>
            </a:r>
            <a:r>
              <a:rPr lang="en-US" altLang="zh-CN" dirty="0" smtClean="0"/>
              <a:t>filter</a:t>
            </a:r>
            <a:r>
              <a:rPr lang="zh-CN" altLang="en-US" dirty="0" smtClean="0"/>
              <a:t>是被不同的神经元</a:t>
            </a:r>
            <a:r>
              <a:rPr lang="en-US" altLang="zh-CN" dirty="0" smtClean="0"/>
              <a:t>share</a:t>
            </a:r>
            <a:r>
              <a:rPr lang="zh-CN" altLang="en-US" dirty="0" smtClean="0"/>
              <a:t>的，因此相对于传统的</a:t>
            </a:r>
            <a:r>
              <a:rPr lang="en-US" altLang="zh-CN" dirty="0" smtClean="0"/>
              <a:t>MLP</a:t>
            </a:r>
            <a:r>
              <a:rPr lang="zh-CN" altLang="en-US" dirty="0" smtClean="0"/>
              <a:t>需要更少的参数，更容易训练。</a:t>
            </a:r>
            <a:endParaRPr lang="en-US" altLang="zh-CN" dirty="0"/>
          </a:p>
        </p:txBody>
      </p:sp>
    </p:spTree>
    <p:extLst>
      <p:ext uri="{BB962C8B-B14F-4D97-AF65-F5344CB8AC3E}">
        <p14:creationId xmlns:p14="http://schemas.microsoft.com/office/powerpoint/2010/main" val="502248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970"/>
          </a:xfrm>
        </p:spPr>
        <p:txBody>
          <a:bodyPr/>
          <a:lstStyle/>
          <a:p>
            <a:r>
              <a:rPr lang="zh-CN" altLang="en-US" dirty="0"/>
              <a:t>概念</a:t>
            </a:r>
            <a:endParaRPr lang="en-US" dirty="0"/>
          </a:p>
        </p:txBody>
      </p:sp>
      <p:sp>
        <p:nvSpPr>
          <p:cNvPr id="3" name="Content Placeholder 2"/>
          <p:cNvSpPr>
            <a:spLocks noGrp="1"/>
          </p:cNvSpPr>
          <p:nvPr>
            <p:ph idx="1"/>
          </p:nvPr>
        </p:nvSpPr>
        <p:spPr>
          <a:xfrm>
            <a:off x="838200" y="1693889"/>
            <a:ext cx="10515600" cy="4841822"/>
          </a:xfrm>
        </p:spPr>
        <p:txBody>
          <a:bodyPr>
            <a:normAutofit/>
          </a:bodyPr>
          <a:lstStyle/>
          <a:p>
            <a:r>
              <a:rPr lang="zh-CN" altLang="en-US" dirty="0" smtClean="0"/>
              <a:t>传统的机器学习需要针对不同的任务人工设计大量复杂的特征，对于</a:t>
            </a:r>
            <a:r>
              <a:rPr lang="zh-CN" altLang="en-US" dirty="0"/>
              <a:t>具</a:t>
            </a:r>
            <a:r>
              <a:rPr lang="zh-CN" altLang="en-US" dirty="0" smtClean="0"/>
              <a:t>有</a:t>
            </a:r>
            <a:r>
              <a:rPr lang="en-US" altLang="zh-CN" dirty="0" smtClean="0"/>
              <a:t>low level</a:t>
            </a:r>
            <a:r>
              <a:rPr lang="zh-CN" altLang="en-US" dirty="0" smtClean="0"/>
              <a:t>的比如图像，语音，文本这样的数据，传统机器学习模型的性能表现很难达到</a:t>
            </a:r>
            <a:r>
              <a:rPr lang="en-US" altLang="zh-CN" dirty="0" smtClean="0"/>
              <a:t>state-of-the-art</a:t>
            </a:r>
            <a:r>
              <a:rPr lang="zh-CN" altLang="en-US" dirty="0" smtClean="0"/>
              <a:t>。那么</a:t>
            </a:r>
            <a:r>
              <a:rPr lang="zh-CN" altLang="en-US" b="1" dirty="0" smtClean="0"/>
              <a:t>除了人工设计特征，另一个特征设计的流派就是表示学习</a:t>
            </a:r>
            <a:r>
              <a:rPr lang="zh-CN" altLang="en-US" dirty="0" smtClean="0"/>
              <a:t>。</a:t>
            </a:r>
            <a:endParaRPr lang="en-US" altLang="zh-CN" dirty="0" smtClean="0"/>
          </a:p>
          <a:p>
            <a:pPr lvl="1"/>
            <a:r>
              <a:rPr lang="zh-CN" altLang="en-US" dirty="0" smtClean="0"/>
              <a:t>表示学习通</a:t>
            </a:r>
            <a:r>
              <a:rPr lang="zh-CN" altLang="en-US" dirty="0"/>
              <a:t>过机</a:t>
            </a:r>
            <a:r>
              <a:rPr lang="zh-CN" altLang="en-US" dirty="0" smtClean="0"/>
              <a:t>器自己学</a:t>
            </a:r>
            <a:r>
              <a:rPr lang="zh-CN" altLang="en-US" dirty="0"/>
              <a:t>习来发现特征</a:t>
            </a:r>
            <a:r>
              <a:rPr lang="zh-CN" altLang="en-US" dirty="0" smtClean="0"/>
              <a:t>。不</a:t>
            </a:r>
            <a:r>
              <a:rPr lang="zh-CN" altLang="en-US" dirty="0"/>
              <a:t>仅学习</a:t>
            </a:r>
            <a:r>
              <a:rPr lang="en-US" altLang="zh-CN" dirty="0"/>
              <a:t>representation</a:t>
            </a:r>
            <a:r>
              <a:rPr lang="zh-CN" altLang="en-US" dirty="0"/>
              <a:t>到输出的映射（</a:t>
            </a:r>
            <a:r>
              <a:rPr lang="zh-CN" altLang="en-US" dirty="0" smtClean="0"/>
              <a:t>即</a:t>
            </a:r>
            <a:r>
              <a:rPr lang="zh-CN" altLang="en-US" dirty="0"/>
              <a:t>任</a:t>
            </a:r>
            <a:r>
              <a:rPr lang="zh-CN" altLang="en-US" dirty="0" smtClean="0"/>
              <a:t>务本身）</a:t>
            </a:r>
            <a:r>
              <a:rPr lang="zh-CN" altLang="en-US" dirty="0"/>
              <a:t>，也学习</a:t>
            </a:r>
            <a:r>
              <a:rPr lang="en-US" altLang="zh-CN" dirty="0"/>
              <a:t>representation</a:t>
            </a:r>
            <a:r>
              <a:rPr lang="zh-CN" altLang="en-US" dirty="0"/>
              <a:t>本身 </a:t>
            </a:r>
            <a:r>
              <a:rPr lang="zh-CN" altLang="en-US" dirty="0" smtClean="0"/>
              <a:t>。</a:t>
            </a:r>
            <a:endParaRPr lang="en-US" altLang="zh-CN" dirty="0"/>
          </a:p>
          <a:p>
            <a:endParaRPr lang="en-US" altLang="zh-CN" dirty="0" smtClean="0"/>
          </a:p>
          <a:p>
            <a:r>
              <a:rPr lang="zh-CN" altLang="en-US" dirty="0" smtClean="0"/>
              <a:t>表示学习优点：</a:t>
            </a:r>
            <a:endParaRPr lang="zh-CN" altLang="en-US" dirty="0"/>
          </a:p>
          <a:p>
            <a:pPr lvl="1"/>
            <a:r>
              <a:rPr lang="zh-CN" altLang="en-US" dirty="0" smtClean="0"/>
              <a:t>往</a:t>
            </a:r>
            <a:r>
              <a:rPr lang="zh-CN" altLang="en-US" dirty="0"/>
              <a:t>往比人为设计的特</a:t>
            </a:r>
            <a:r>
              <a:rPr lang="zh-CN" altLang="en-US" dirty="0" smtClean="0"/>
              <a:t>征要</a:t>
            </a:r>
            <a:r>
              <a:rPr lang="zh-CN" altLang="en-US" dirty="0"/>
              <a:t>好得</a:t>
            </a:r>
            <a:r>
              <a:rPr lang="zh-CN" altLang="en-US" dirty="0" smtClean="0"/>
              <a:t>多。</a:t>
            </a:r>
            <a:endParaRPr lang="en-US" altLang="zh-CN" dirty="0" smtClean="0"/>
          </a:p>
          <a:p>
            <a:pPr lvl="1"/>
            <a:r>
              <a:rPr lang="zh-CN" altLang="en-US" dirty="0" smtClean="0"/>
              <a:t>允</a:t>
            </a:r>
            <a:r>
              <a:rPr lang="zh-CN" altLang="en-US" dirty="0"/>
              <a:t>许</a:t>
            </a:r>
            <a:r>
              <a:rPr lang="en-US" altLang="zh-CN" dirty="0"/>
              <a:t>AI</a:t>
            </a:r>
            <a:r>
              <a:rPr lang="zh-CN" altLang="en-US" dirty="0"/>
              <a:t>系统快速适应新任务，用最少的人工干预</a:t>
            </a:r>
            <a:r>
              <a:rPr lang="zh-CN" altLang="en-US" dirty="0" smtClean="0"/>
              <a:t>。</a:t>
            </a:r>
            <a:endParaRPr lang="zh-CN" altLang="en-US" dirty="0"/>
          </a:p>
        </p:txBody>
      </p:sp>
    </p:spTree>
    <p:extLst>
      <p:ext uri="{BB962C8B-B14F-4D97-AF65-F5344CB8AC3E}">
        <p14:creationId xmlns:p14="http://schemas.microsoft.com/office/powerpoint/2010/main" val="19837250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en-US" altLang="zh-CN" dirty="0"/>
              <a:t>CNN</a:t>
            </a:r>
            <a:r>
              <a:rPr lang="zh-CN" altLang="en-US" dirty="0"/>
              <a:t> 对图片的平移、比例缩放、倾斜等变形具有高度不变性。</a:t>
            </a:r>
            <a:endParaRPr lang="en-US" dirty="0"/>
          </a:p>
          <a:p>
            <a:r>
              <a:rPr lang="en-US" altLang="zh-CN" dirty="0"/>
              <a:t>CNN</a:t>
            </a:r>
            <a:r>
              <a:rPr lang="zh-CN" altLang="en-US" dirty="0"/>
              <a:t>能够提取</a:t>
            </a:r>
            <a:r>
              <a:rPr lang="en-US" dirty="0"/>
              <a:t>low/mid/high-level</a:t>
            </a:r>
            <a:r>
              <a:rPr lang="zh-CN" altLang="en-US" dirty="0"/>
              <a:t>的特征，网络的层数越多，意味着能够提取到不同</a:t>
            </a:r>
            <a:r>
              <a:rPr lang="en-US" dirty="0"/>
              <a:t>level</a:t>
            </a:r>
            <a:r>
              <a:rPr lang="zh-CN" altLang="en-US" dirty="0"/>
              <a:t>的特征越丰富。并且，越深的网络提取的特征越抽象，越具有语义信息。</a:t>
            </a:r>
            <a:endParaRPr lang="en-US" altLang="zh-CN" dirty="0"/>
          </a:p>
          <a:p>
            <a:r>
              <a:rPr lang="zh-CN" altLang="en-US" dirty="0"/>
              <a:t>一个有趣的现象</a:t>
            </a:r>
            <a:r>
              <a:rPr lang="zh-CN" altLang="en-US" dirty="0" smtClean="0"/>
              <a:t>：</a:t>
            </a:r>
            <a:endParaRPr lang="en-US" altLang="zh-CN" dirty="0" smtClean="0"/>
          </a:p>
          <a:p>
            <a:pPr lvl="1"/>
            <a:r>
              <a:rPr lang="zh-CN" altLang="en-US" b="1" dirty="0" smtClean="0"/>
              <a:t>经</a:t>
            </a:r>
            <a:r>
              <a:rPr lang="zh-CN" altLang="en-US" b="1" dirty="0"/>
              <a:t>过训练后的模型的</a:t>
            </a:r>
            <a:r>
              <a:rPr lang="en-US" altLang="zh-CN" b="1" dirty="0"/>
              <a:t>filter</a:t>
            </a:r>
            <a:r>
              <a:rPr lang="zh-CN" altLang="en-US" b="1" dirty="0"/>
              <a:t>中有很多</a:t>
            </a:r>
            <a:r>
              <a:rPr lang="en-US" altLang="zh-CN" b="1" dirty="0"/>
              <a:t>0</a:t>
            </a:r>
            <a:r>
              <a:rPr lang="zh-CN" altLang="en-US" b="1" dirty="0"/>
              <a:t>或者接近</a:t>
            </a:r>
            <a:r>
              <a:rPr lang="en-US" altLang="zh-CN" b="1" dirty="0"/>
              <a:t>0</a:t>
            </a:r>
            <a:r>
              <a:rPr lang="zh-CN" altLang="en-US" b="1" dirty="0"/>
              <a:t>的权重，也就是说</a:t>
            </a:r>
            <a:r>
              <a:rPr lang="en-US" altLang="zh-CN" b="1" dirty="0" smtClean="0"/>
              <a:t>filter</a:t>
            </a:r>
            <a:r>
              <a:rPr lang="zh-CN" altLang="en-US" b="1" dirty="0" smtClean="0"/>
              <a:t>本身是</a:t>
            </a:r>
            <a:r>
              <a:rPr lang="zh-CN" altLang="en-US" b="1" dirty="0"/>
              <a:t>稀疏的</a:t>
            </a:r>
            <a:r>
              <a:rPr lang="zh-CN" altLang="en-US" dirty="0" smtClean="0"/>
              <a:t>。</a:t>
            </a:r>
            <a:endParaRPr lang="en-US" dirty="0"/>
          </a:p>
        </p:txBody>
      </p:sp>
    </p:spTree>
    <p:extLst>
      <p:ext uri="{BB962C8B-B14F-4D97-AF65-F5344CB8AC3E}">
        <p14:creationId xmlns:p14="http://schemas.microsoft.com/office/powerpoint/2010/main" val="37164764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CNN</a:t>
            </a:r>
            <a:r>
              <a:rPr lang="zh-CN" altLang="en-US" dirty="0" smtClean="0"/>
              <a:t>进化史</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357" y="1690689"/>
            <a:ext cx="10058400" cy="4448854"/>
          </a:xfrm>
        </p:spPr>
      </p:pic>
    </p:spTree>
    <p:extLst>
      <p:ext uri="{BB962C8B-B14F-4D97-AF65-F5344CB8AC3E}">
        <p14:creationId xmlns:p14="http://schemas.microsoft.com/office/powerpoint/2010/main" val="6736246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7905"/>
          </a:xfrm>
        </p:spPr>
        <p:txBody>
          <a:bodyPr/>
          <a:lstStyle/>
          <a:p>
            <a:r>
              <a:rPr lang="en-US" altLang="zh-CN" dirty="0" smtClean="0"/>
              <a:t>CNN</a:t>
            </a:r>
            <a:r>
              <a:rPr lang="zh-CN" altLang="en-US" dirty="0" smtClean="0"/>
              <a:t>的基本网络拓扑结构</a:t>
            </a:r>
            <a:endParaRPr lang="en-US" dirty="0"/>
          </a:p>
        </p:txBody>
      </p:sp>
      <p:sp>
        <p:nvSpPr>
          <p:cNvPr id="5" name="Content Placeholder 4"/>
          <p:cNvSpPr>
            <a:spLocks noGrp="1"/>
          </p:cNvSpPr>
          <p:nvPr>
            <p:ph idx="1"/>
          </p:nvPr>
        </p:nvSpPr>
        <p:spPr>
          <a:xfrm>
            <a:off x="838200" y="1427747"/>
            <a:ext cx="10515600" cy="4749216"/>
          </a:xfrm>
        </p:spPr>
        <p:txBody>
          <a:bodyPr/>
          <a:lstStyle/>
          <a:p>
            <a:pPr lvl="0"/>
            <a:r>
              <a:rPr lang="zh-CN" altLang="en-US" dirty="0"/>
              <a:t>基</a:t>
            </a:r>
            <a:r>
              <a:rPr lang="zh-CN" altLang="en-US" dirty="0" smtClean="0"/>
              <a:t>本的卷</a:t>
            </a:r>
            <a:r>
              <a:rPr lang="zh-CN" altLang="en-US" dirty="0"/>
              <a:t>积神经网络由若干</a:t>
            </a:r>
            <a:r>
              <a:rPr lang="zh-CN" altLang="en-US" b="1" dirty="0"/>
              <a:t>卷积层</a:t>
            </a:r>
            <a:r>
              <a:rPr lang="zh-CN" altLang="en-US" dirty="0"/>
              <a:t>、</a:t>
            </a:r>
            <a:r>
              <a:rPr lang="en-US" b="1" dirty="0"/>
              <a:t>Pooling</a:t>
            </a:r>
            <a:r>
              <a:rPr lang="zh-CN" altLang="en-US" b="1" dirty="0"/>
              <a:t>层</a:t>
            </a:r>
            <a:r>
              <a:rPr lang="zh-CN" altLang="en-US" dirty="0"/>
              <a:t>、</a:t>
            </a:r>
            <a:r>
              <a:rPr lang="zh-CN" altLang="en-US" b="1" dirty="0"/>
              <a:t>全连接层</a:t>
            </a:r>
            <a:r>
              <a:rPr lang="zh-CN" altLang="en-US" dirty="0"/>
              <a:t>组成。你可以构建各种不同的卷积神经网络</a:t>
            </a:r>
            <a:r>
              <a:rPr lang="zh-CN" altLang="en-US" dirty="0" smtClean="0"/>
              <a:t>，对于分类任务来说</a:t>
            </a:r>
            <a:r>
              <a:rPr lang="zh-CN" altLang="en-US" dirty="0"/>
              <a:t>一</a:t>
            </a:r>
            <a:r>
              <a:rPr lang="zh-CN" altLang="en-US" dirty="0" smtClean="0"/>
              <a:t>种经典的架</a:t>
            </a:r>
            <a:r>
              <a:rPr lang="zh-CN" altLang="en-US" dirty="0"/>
              <a:t>构模式为：</a:t>
            </a:r>
            <a:endParaRPr lang="en-US" dirty="0"/>
          </a:p>
          <a:p>
            <a:pPr lvl="1"/>
            <a:r>
              <a:rPr lang="en-US" dirty="0"/>
              <a:t>INPUT -&gt; [[CONV]*N -&gt; POOL?]*M -&gt; [FC]*</a:t>
            </a:r>
            <a:r>
              <a:rPr lang="en-US" dirty="0" smtClean="0"/>
              <a:t>K</a:t>
            </a:r>
            <a:r>
              <a:rPr lang="en-US" altLang="zh-CN" dirty="0" smtClean="0"/>
              <a:t>-&gt;OUTPUT</a:t>
            </a:r>
            <a:endParaRPr lang="en-US" dirty="0"/>
          </a:p>
          <a:p>
            <a:pPr lvl="1"/>
            <a:r>
              <a:rPr lang="zh-CN" altLang="en-US" dirty="0"/>
              <a:t>也就是</a:t>
            </a:r>
            <a:r>
              <a:rPr lang="en-US" dirty="0"/>
              <a:t>N</a:t>
            </a:r>
            <a:r>
              <a:rPr lang="zh-CN" altLang="en-US" dirty="0"/>
              <a:t>个卷积层叠加，然后</a:t>
            </a:r>
            <a:r>
              <a:rPr lang="en-US" dirty="0"/>
              <a:t>(</a:t>
            </a:r>
            <a:r>
              <a:rPr lang="zh-CN" altLang="en-US" dirty="0"/>
              <a:t>可选</a:t>
            </a:r>
            <a:r>
              <a:rPr lang="en-US" dirty="0"/>
              <a:t>)</a:t>
            </a:r>
            <a:r>
              <a:rPr lang="zh-CN" altLang="en-US" dirty="0"/>
              <a:t>叠加一个</a:t>
            </a:r>
            <a:r>
              <a:rPr lang="en-US" dirty="0"/>
              <a:t>Pooling</a:t>
            </a:r>
            <a:r>
              <a:rPr lang="zh-CN" altLang="en-US" dirty="0" smtClean="0"/>
              <a:t>层，</a:t>
            </a:r>
            <a:r>
              <a:rPr lang="zh-CN" altLang="en-US" dirty="0"/>
              <a:t>重复这个结构</a:t>
            </a:r>
            <a:r>
              <a:rPr lang="en-US" dirty="0"/>
              <a:t>M</a:t>
            </a:r>
            <a:r>
              <a:rPr lang="zh-CN" altLang="en-US" dirty="0"/>
              <a:t>次，最后叠加</a:t>
            </a:r>
            <a:r>
              <a:rPr lang="en-US" dirty="0"/>
              <a:t>K</a:t>
            </a:r>
            <a:r>
              <a:rPr lang="zh-CN" altLang="en-US" dirty="0"/>
              <a:t>个全连接层。</a:t>
            </a:r>
            <a:endParaRPr lang="en-US" dirty="0"/>
          </a:p>
          <a:p>
            <a:endParaRPr lang="en-US" dirty="0"/>
          </a:p>
        </p:txBody>
      </p:sp>
      <p:pic>
        <p:nvPicPr>
          <p:cNvPr id="6" name="Picture 5"/>
          <p:cNvPicPr>
            <a:picLocks noChangeAspect="1"/>
          </p:cNvPicPr>
          <p:nvPr/>
        </p:nvPicPr>
        <p:blipFill>
          <a:blip r:embed="rId3"/>
          <a:stretch>
            <a:fillRect/>
          </a:stretch>
        </p:blipFill>
        <p:spPr>
          <a:xfrm>
            <a:off x="994611" y="3807501"/>
            <a:ext cx="10154651" cy="2882057"/>
          </a:xfrm>
          <a:prstGeom prst="rect">
            <a:avLst/>
          </a:prstGeom>
        </p:spPr>
      </p:pic>
    </p:spTree>
    <p:extLst>
      <p:ext uri="{BB962C8B-B14F-4D97-AF65-F5344CB8AC3E}">
        <p14:creationId xmlns:p14="http://schemas.microsoft.com/office/powerpoint/2010/main" val="15333878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1110"/>
          </a:xfrm>
        </p:spPr>
        <p:txBody>
          <a:bodyPr/>
          <a:lstStyle/>
          <a:p>
            <a:r>
              <a:rPr lang="en-US" altLang="zh-CN" dirty="0" smtClean="0"/>
              <a:t>CNN</a:t>
            </a:r>
            <a:r>
              <a:rPr lang="zh-CN" altLang="en-US" dirty="0" smtClean="0"/>
              <a:t>中的卷积</a:t>
            </a:r>
            <a:endParaRPr lang="en-US" dirty="0"/>
          </a:p>
        </p:txBody>
      </p:sp>
      <p:sp>
        <p:nvSpPr>
          <p:cNvPr id="3" name="Content Placeholder 2"/>
          <p:cNvSpPr>
            <a:spLocks noGrp="1"/>
          </p:cNvSpPr>
          <p:nvPr>
            <p:ph idx="1"/>
          </p:nvPr>
        </p:nvSpPr>
        <p:spPr>
          <a:xfrm>
            <a:off x="838200" y="1459832"/>
            <a:ext cx="10515600" cy="5246521"/>
          </a:xfrm>
        </p:spPr>
        <p:txBody>
          <a:bodyPr/>
          <a:lstStyle/>
          <a:p>
            <a:r>
              <a:rPr lang="zh-CN" altLang="en-US" dirty="0" smtClean="0"/>
              <a:t>卷积的本质是：平移并加权求和。</a:t>
            </a:r>
            <a:endParaRPr lang="en-US" altLang="zh-CN" dirty="0" smtClean="0"/>
          </a:p>
          <a:p>
            <a:endParaRPr lang="en-US" altLang="zh-CN" dirty="0" smtClean="0"/>
          </a:p>
          <a:p>
            <a:endParaRPr lang="en-US" dirty="0"/>
          </a:p>
        </p:txBody>
      </p:sp>
      <p:pic>
        <p:nvPicPr>
          <p:cNvPr id="5" name="Picture 4"/>
          <p:cNvPicPr>
            <a:picLocks noChangeAspect="1"/>
          </p:cNvPicPr>
          <p:nvPr/>
        </p:nvPicPr>
        <p:blipFill>
          <a:blip r:embed="rId3"/>
          <a:stretch>
            <a:fillRect/>
          </a:stretch>
        </p:blipFill>
        <p:spPr>
          <a:xfrm>
            <a:off x="1042737" y="2034173"/>
            <a:ext cx="10090484" cy="4351338"/>
          </a:xfrm>
          <a:prstGeom prst="rect">
            <a:avLst/>
          </a:prstGeom>
        </p:spPr>
      </p:pic>
    </p:spTree>
    <p:extLst>
      <p:ext uri="{BB962C8B-B14F-4D97-AF65-F5344CB8AC3E}">
        <p14:creationId xmlns:p14="http://schemas.microsoft.com/office/powerpoint/2010/main" val="1054703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228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57410"/>
            <a:ext cx="10515600" cy="4719553"/>
          </a:xfrm>
        </p:spPr>
        <p:txBody>
          <a:bodyPr/>
          <a:lstStyle/>
          <a:p>
            <a:r>
              <a:rPr lang="zh-CN" altLang="en-US" dirty="0" smtClean="0"/>
              <a:t>对于输入是</a:t>
            </a:r>
            <a:r>
              <a:rPr lang="en-US" altLang="zh-CN" dirty="0" smtClean="0"/>
              <a:t>RGB</a:t>
            </a:r>
            <a:r>
              <a:rPr lang="zh-CN" altLang="en-US" dirty="0" smtClean="0"/>
              <a:t>三通道的图片，卷积如何计算？（动图：</a:t>
            </a:r>
            <a:r>
              <a:rPr lang="en-US" altLang="zh-CN" dirty="0"/>
              <a:t>http://</a:t>
            </a:r>
            <a:r>
              <a:rPr lang="en-US" altLang="zh-CN" dirty="0" smtClean="0"/>
              <a:t>cs231n.github.io/assets/conv-demo/index.html</a:t>
            </a:r>
            <a:r>
              <a:rPr lang="zh-CN" altLang="en-US" dirty="0" smtClean="0"/>
              <a:t>，</a:t>
            </a:r>
            <a:r>
              <a:rPr lang="en-US" altLang="zh-CN" dirty="0" smtClean="0"/>
              <a:t>stride</a:t>
            </a:r>
            <a:r>
              <a:rPr lang="zh-CN" altLang="en-US" dirty="0" smtClean="0"/>
              <a:t>为</a:t>
            </a:r>
            <a:r>
              <a:rPr lang="en-US" altLang="zh-CN" dirty="0" smtClean="0"/>
              <a:t>2</a:t>
            </a:r>
            <a:r>
              <a:rPr lang="zh-CN" altLang="en-US" dirty="0" smtClean="0"/>
              <a:t>，</a:t>
            </a:r>
            <a:r>
              <a:rPr lang="en-US" altLang="zh-CN" dirty="0" smtClean="0"/>
              <a:t>3</a:t>
            </a:r>
            <a:r>
              <a:rPr lang="zh-CN" altLang="en-US" dirty="0" smtClean="0"/>
              <a:t>通道的</a:t>
            </a:r>
            <a:r>
              <a:rPr lang="en-US" altLang="zh-CN" dirty="0" smtClean="0"/>
              <a:t>2</a:t>
            </a:r>
            <a:r>
              <a:rPr lang="zh-CN" altLang="en-US" dirty="0" smtClean="0"/>
              <a:t>个</a:t>
            </a:r>
            <a:r>
              <a:rPr lang="en-US" altLang="zh-CN" dirty="0" smtClean="0"/>
              <a:t>filter</a:t>
            </a:r>
            <a:r>
              <a:rPr lang="zh-CN" altLang="en-US" dirty="0" smtClean="0"/>
              <a:t>）</a:t>
            </a:r>
            <a:endParaRPr lang="en-US" altLang="zh-CN" dirty="0" smtClean="0"/>
          </a:p>
          <a:p>
            <a:endParaRPr lang="en-US" dirty="0"/>
          </a:p>
        </p:txBody>
      </p:sp>
      <p:pic>
        <p:nvPicPr>
          <p:cNvPr id="4" name="Picture 3"/>
          <p:cNvPicPr>
            <a:picLocks noChangeAspect="1"/>
          </p:cNvPicPr>
          <p:nvPr/>
        </p:nvPicPr>
        <p:blipFill>
          <a:blip r:embed="rId3"/>
          <a:stretch>
            <a:fillRect/>
          </a:stretch>
        </p:blipFill>
        <p:spPr>
          <a:xfrm>
            <a:off x="6071615" y="2711669"/>
            <a:ext cx="5430573" cy="3833510"/>
          </a:xfrm>
          <a:prstGeom prst="rect">
            <a:avLst/>
          </a:prstGeom>
        </p:spPr>
      </p:pic>
      <p:pic>
        <p:nvPicPr>
          <p:cNvPr id="5" name="Picture 4"/>
          <p:cNvPicPr>
            <a:picLocks noChangeAspect="1"/>
          </p:cNvPicPr>
          <p:nvPr/>
        </p:nvPicPr>
        <p:blipFill>
          <a:blip r:embed="rId4"/>
          <a:stretch>
            <a:fillRect/>
          </a:stretch>
        </p:blipFill>
        <p:spPr>
          <a:xfrm>
            <a:off x="689812" y="2852929"/>
            <a:ext cx="5084433" cy="3692250"/>
          </a:xfrm>
          <a:prstGeom prst="rect">
            <a:avLst/>
          </a:prstGeom>
        </p:spPr>
      </p:pic>
    </p:spTree>
    <p:extLst>
      <p:ext uri="{BB962C8B-B14F-4D97-AF65-F5344CB8AC3E}">
        <p14:creationId xmlns:p14="http://schemas.microsoft.com/office/powerpoint/2010/main" val="14917703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561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10640"/>
            <a:ext cx="10515600" cy="5160498"/>
          </a:xfrm>
        </p:spPr>
        <p:txBody>
          <a:bodyPr>
            <a:normAutofit fontScale="55000" lnSpcReduction="20000"/>
          </a:bodyPr>
          <a:lstStyle/>
          <a:p>
            <a:r>
              <a:rPr lang="zh-CN" altLang="en-US" sz="4000" dirty="0"/>
              <a:t>卷</a:t>
            </a:r>
            <a:r>
              <a:rPr lang="zh-CN" altLang="en-US" sz="4000" dirty="0" smtClean="0"/>
              <a:t>积核的</a:t>
            </a:r>
            <a:r>
              <a:rPr lang="en-US" sz="4000" dirty="0"/>
              <a:t>weight</a:t>
            </a:r>
            <a:r>
              <a:rPr lang="zh-CN" altLang="en-US" sz="4000" dirty="0"/>
              <a:t>其</a:t>
            </a:r>
            <a:r>
              <a:rPr lang="zh-CN" altLang="en-US" sz="4000" dirty="0" smtClean="0"/>
              <a:t>实是</a:t>
            </a:r>
            <a:r>
              <a:rPr lang="en-US" sz="4000" dirty="0"/>
              <a:t>share</a:t>
            </a:r>
            <a:r>
              <a:rPr lang="zh-CN" altLang="en-US" sz="4000" dirty="0"/>
              <a:t>的，如下图所示</a:t>
            </a:r>
            <a:r>
              <a:rPr lang="zh-CN" altLang="en-US" sz="4000" dirty="0" smtClean="0"/>
              <a:t>：</a:t>
            </a:r>
            <a:endParaRPr lang="en-US" altLang="zh-CN" sz="40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altLang="zh-CN" dirty="0" smtClean="0"/>
          </a:p>
          <a:p>
            <a:endParaRPr lang="en-US" altLang="zh-CN" dirty="0" smtClean="0"/>
          </a:p>
          <a:p>
            <a:endParaRPr lang="en-US" altLang="zh-CN" dirty="0"/>
          </a:p>
          <a:p>
            <a:endParaRPr lang="en-US" altLang="zh-CN" dirty="0" smtClean="0"/>
          </a:p>
          <a:p>
            <a:endParaRPr lang="en-US" altLang="zh-CN" sz="4000" dirty="0"/>
          </a:p>
          <a:p>
            <a:pPr lvl="1"/>
            <a:r>
              <a:rPr lang="zh-CN" altLang="en-US" sz="3600" dirty="0"/>
              <a:t>从上面可以看出</a:t>
            </a:r>
            <a:r>
              <a:rPr lang="zh-CN" altLang="en-US" sz="3600" dirty="0" smtClean="0"/>
              <a:t>，卷</a:t>
            </a:r>
            <a:r>
              <a:rPr lang="zh-CN" altLang="en-US" sz="3600" dirty="0"/>
              <a:t>积操作可以看作是</a:t>
            </a:r>
            <a:r>
              <a:rPr lang="en-US" sz="3600" dirty="0"/>
              <a:t>Fully-connection</a:t>
            </a:r>
            <a:r>
              <a:rPr lang="zh-CN" altLang="en-US" sz="3600" dirty="0"/>
              <a:t>操作的一个特例</a:t>
            </a:r>
            <a:r>
              <a:rPr lang="zh-CN" altLang="en-US" sz="3600" dirty="0" smtClean="0"/>
              <a:t>。</a:t>
            </a:r>
            <a:endParaRPr lang="en-US" altLang="zh-CN" sz="3600" dirty="0" smtClean="0"/>
          </a:p>
          <a:p>
            <a:pPr lvl="2"/>
            <a:r>
              <a:rPr lang="zh-CN" altLang="en-US" sz="3200" b="1" dirty="0"/>
              <a:t>卷</a:t>
            </a:r>
            <a:r>
              <a:rPr lang="zh-CN" altLang="en-US" sz="3200" b="1" dirty="0" smtClean="0"/>
              <a:t>积操作可以看作是稀疏的全连接操作，并且是</a:t>
            </a:r>
            <a:r>
              <a:rPr lang="en-US" altLang="zh-CN" sz="3200" b="1" dirty="0" smtClean="0"/>
              <a:t>share</a:t>
            </a:r>
            <a:r>
              <a:rPr lang="zh-CN" altLang="en-US" sz="3200" b="1" dirty="0" smtClean="0"/>
              <a:t>权重的全连接操作。</a:t>
            </a:r>
            <a:endParaRPr lang="en-US" altLang="zh-CN" sz="3200" b="1" dirty="0"/>
          </a:p>
          <a:p>
            <a:r>
              <a:rPr lang="zh-CN" altLang="en-US" sz="4000" dirty="0"/>
              <a:t>输入经过</a:t>
            </a:r>
            <a:r>
              <a:rPr lang="en-US" altLang="zh-CN" sz="4000" dirty="0"/>
              <a:t>filter/</a:t>
            </a:r>
            <a:r>
              <a:rPr lang="zh-CN" altLang="en-US" sz="4000" dirty="0"/>
              <a:t>卷积核后得到了</a:t>
            </a:r>
            <a:r>
              <a:rPr lang="en-US" altLang="zh-CN" sz="4000" dirty="0"/>
              <a:t>feature map, feature map</a:t>
            </a:r>
            <a:r>
              <a:rPr lang="zh-CN" altLang="en-US" sz="4000" dirty="0"/>
              <a:t>其实就是神经元</a:t>
            </a:r>
            <a:r>
              <a:rPr lang="en-US" altLang="zh-CN" sz="4000" dirty="0"/>
              <a:t>/hidden unit</a:t>
            </a:r>
            <a:r>
              <a:rPr lang="zh-CN" altLang="en-US" sz="4000" dirty="0"/>
              <a:t>的集合</a:t>
            </a:r>
            <a:r>
              <a:rPr lang="zh-CN" altLang="en-US" sz="4000" dirty="0" smtClean="0"/>
              <a:t>。</a:t>
            </a:r>
            <a:endParaRPr lang="en-US" altLang="zh-CN" sz="4000" dirty="0" smtClean="0"/>
          </a:p>
          <a:p>
            <a:pPr lvl="1"/>
            <a:r>
              <a:rPr lang="zh-CN" altLang="en-US" sz="3600" dirty="0" smtClean="0"/>
              <a:t>注意：</a:t>
            </a:r>
            <a:r>
              <a:rPr lang="zh-CN" altLang="en-US" sz="3600" b="1" dirty="0" smtClean="0"/>
              <a:t>卷</a:t>
            </a:r>
            <a:r>
              <a:rPr lang="zh-CN" altLang="en-US" sz="3600" b="1" dirty="0"/>
              <a:t>积</a:t>
            </a:r>
            <a:r>
              <a:rPr lang="zh-CN" altLang="en-US" sz="3600" b="1" dirty="0" smtClean="0"/>
              <a:t>核不是神经元</a:t>
            </a:r>
            <a:endParaRPr lang="en-US" dirty="0" smtClean="0"/>
          </a:p>
          <a:p>
            <a:endParaRPr lang="en-US" dirty="0"/>
          </a:p>
        </p:txBody>
      </p:sp>
      <p:pic>
        <p:nvPicPr>
          <p:cNvPr id="4" name="Picture 3" descr="C:\Users\liangaws\AppData\Local\Temp\WeChat Files\691309370504940995.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6434" y="1687340"/>
            <a:ext cx="7786552" cy="3031617"/>
          </a:xfrm>
          <a:prstGeom prst="rect">
            <a:avLst/>
          </a:prstGeom>
          <a:noFill/>
          <a:ln>
            <a:noFill/>
          </a:ln>
        </p:spPr>
      </p:pic>
    </p:spTree>
    <p:extLst>
      <p:ext uri="{BB962C8B-B14F-4D97-AF65-F5344CB8AC3E}">
        <p14:creationId xmlns:p14="http://schemas.microsoft.com/office/powerpoint/2010/main" val="24323869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56918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934308"/>
            <a:ext cx="10515600" cy="4613976"/>
          </a:xfrm>
        </p:spPr>
        <p:txBody>
          <a:bodyPr>
            <a:normAutofit/>
          </a:bodyPr>
          <a:lstStyle/>
          <a:p>
            <a:r>
              <a:rPr lang="en-US" altLang="zh-CN" dirty="0" smtClean="0"/>
              <a:t>padding</a:t>
            </a:r>
            <a:r>
              <a:rPr lang="zh-CN" altLang="en-US" dirty="0"/>
              <a:t>和</a:t>
            </a:r>
            <a:r>
              <a:rPr lang="en-US" altLang="zh-CN" dirty="0" smtClean="0"/>
              <a:t>stride</a:t>
            </a:r>
            <a:r>
              <a:rPr lang="zh-CN" altLang="en-US" dirty="0" smtClean="0"/>
              <a:t>：</a:t>
            </a:r>
            <a:endParaRPr lang="en-US" altLang="zh-CN" dirty="0" smtClean="0"/>
          </a:p>
          <a:p>
            <a:pPr lvl="1"/>
            <a:r>
              <a:rPr lang="en-US" altLang="zh-CN" dirty="0" smtClean="0"/>
              <a:t>Stride</a:t>
            </a:r>
            <a:r>
              <a:rPr lang="zh-CN" altLang="en-US" dirty="0"/>
              <a:t>本身其实也是有高度和宽度的，只是一</a:t>
            </a:r>
            <a:r>
              <a:rPr lang="zh-CN" altLang="en-US" dirty="0" smtClean="0"/>
              <a:t>般都</a:t>
            </a:r>
            <a:r>
              <a:rPr lang="zh-CN" altLang="en-US" dirty="0"/>
              <a:t>把高度和宽度设置为同样的值</a:t>
            </a:r>
            <a:r>
              <a:rPr lang="zh-CN" altLang="en-US" dirty="0" smtClean="0"/>
              <a:t>。</a:t>
            </a:r>
            <a:endParaRPr lang="en-US" altLang="zh-CN" dirty="0"/>
          </a:p>
          <a:p>
            <a:pPr lvl="1"/>
            <a:r>
              <a:rPr lang="en-US" altLang="zh-CN" dirty="0" smtClean="0"/>
              <a:t>Padding</a:t>
            </a:r>
            <a:r>
              <a:rPr lang="zh-CN" altLang="en-US" dirty="0" smtClean="0"/>
              <a:t>的</a:t>
            </a:r>
            <a:r>
              <a:rPr lang="zh-CN" altLang="en-US" dirty="0"/>
              <a:t>主</a:t>
            </a:r>
            <a:r>
              <a:rPr lang="zh-CN" altLang="en-US" dirty="0" smtClean="0"/>
              <a:t>要作用：</a:t>
            </a:r>
            <a:endParaRPr lang="en-US" altLang="zh-CN" dirty="0" smtClean="0"/>
          </a:p>
          <a:p>
            <a:pPr lvl="2"/>
            <a:r>
              <a:rPr lang="zh-CN" altLang="en-US" dirty="0" smtClean="0"/>
              <a:t>在</a:t>
            </a:r>
            <a:r>
              <a:rPr lang="zh-CN" altLang="en-US" dirty="0"/>
              <a:t>卷积的过程中</a:t>
            </a:r>
            <a:r>
              <a:rPr lang="zh-CN" altLang="en-US" dirty="0" smtClean="0"/>
              <a:t>会有平</a:t>
            </a:r>
            <a:r>
              <a:rPr lang="zh-CN" altLang="en-US" dirty="0"/>
              <a:t>移操作，显然二维图片的边缘的像素参与计算的次数小于图片中央的像素，这样就在更深的层次对原始图片边缘的感受就很小。为了减少这样的影响，在外围弄点填充值来减缓这样的影响</a:t>
            </a:r>
            <a:r>
              <a:rPr lang="zh-CN" altLang="en-US" dirty="0" smtClean="0"/>
              <a:t>。</a:t>
            </a:r>
            <a:endParaRPr lang="en-US" altLang="zh-CN" dirty="0" smtClean="0"/>
          </a:p>
          <a:p>
            <a:pPr lvl="1"/>
            <a:r>
              <a:rPr lang="zh-CN" altLang="en-US" dirty="0" smtClean="0"/>
              <a:t>如果</a:t>
            </a:r>
            <a:r>
              <a:rPr lang="zh-CN" altLang="en-US" dirty="0"/>
              <a:t>不</a:t>
            </a:r>
            <a:r>
              <a:rPr lang="zh-CN" altLang="en-US" dirty="0" smtClean="0"/>
              <a:t>做</a:t>
            </a:r>
            <a:r>
              <a:rPr lang="en-US" altLang="zh-CN" dirty="0" smtClean="0"/>
              <a:t>padding</a:t>
            </a:r>
            <a:r>
              <a:rPr lang="zh-CN" altLang="en-US" dirty="0" smtClean="0"/>
              <a:t>只是做卷积操作的话，</a:t>
            </a:r>
            <a:r>
              <a:rPr lang="zh-CN" altLang="en-US" dirty="0"/>
              <a:t>则网络每一层</a:t>
            </a:r>
            <a:r>
              <a:rPr lang="zh-CN" altLang="en-US" dirty="0" smtClean="0"/>
              <a:t>的输出</a:t>
            </a:r>
            <a:r>
              <a:rPr lang="en-US" altLang="zh-CN" dirty="0" smtClean="0"/>
              <a:t>feature map</a:t>
            </a:r>
            <a:r>
              <a:rPr lang="zh-CN" altLang="en-US" dirty="0" smtClean="0"/>
              <a:t>的宽</a:t>
            </a:r>
            <a:r>
              <a:rPr lang="zh-CN" altLang="en-US" dirty="0"/>
              <a:t>度会逐层递减</a:t>
            </a:r>
            <a:r>
              <a:rPr lang="zh-CN" altLang="en-US" dirty="0" smtClean="0"/>
              <a:t>。</a:t>
            </a:r>
            <a:r>
              <a:rPr lang="zh-CN" altLang="en-US" b="1" dirty="0"/>
              <a:t>对</a:t>
            </a:r>
            <a:r>
              <a:rPr lang="zh-CN" altLang="en-US" b="1" dirty="0" smtClean="0"/>
              <a:t>于</a:t>
            </a:r>
            <a:r>
              <a:rPr lang="en-US" altLang="zh-CN" b="1" dirty="0" smtClean="0"/>
              <a:t>stride</a:t>
            </a:r>
            <a:r>
              <a:rPr lang="zh-CN" altLang="en-US" b="1" dirty="0" smtClean="0"/>
              <a:t>为</a:t>
            </a:r>
            <a:r>
              <a:rPr lang="en-US" altLang="zh-CN" b="1" dirty="0" smtClean="0"/>
              <a:t>1</a:t>
            </a:r>
            <a:r>
              <a:rPr lang="zh-CN" altLang="en-US" b="1" dirty="0" smtClean="0"/>
              <a:t>的卷积，</a:t>
            </a:r>
            <a:r>
              <a:rPr lang="zh-CN" altLang="en-US" b="1" dirty="0"/>
              <a:t>网络每一层宽度减少的数量等于卷积核的宽度减</a:t>
            </a:r>
            <a:r>
              <a:rPr lang="en-US" altLang="zh-CN" b="1" dirty="0" smtClean="0"/>
              <a:t>1</a:t>
            </a:r>
            <a:r>
              <a:rPr lang="zh-CN" altLang="en-US" dirty="0" smtClean="0"/>
              <a:t>。</a:t>
            </a:r>
            <a:endParaRPr lang="en-US" altLang="zh-CN" dirty="0" smtClean="0"/>
          </a:p>
          <a:p>
            <a:endParaRPr lang="en-US" dirty="0"/>
          </a:p>
        </p:txBody>
      </p:sp>
    </p:spTree>
    <p:extLst>
      <p:ext uri="{BB962C8B-B14F-4D97-AF65-F5344CB8AC3E}">
        <p14:creationId xmlns:p14="http://schemas.microsoft.com/office/powerpoint/2010/main" val="7961381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4"/>
            <a:ext cx="10515600" cy="4627929"/>
          </a:xfrm>
        </p:spPr>
        <p:txBody>
          <a:bodyPr/>
          <a:lstStyle/>
          <a:p>
            <a:pPr lvl="1"/>
            <a:r>
              <a:rPr lang="zh-CN" altLang="en-US" dirty="0"/>
              <a:t>对输入的</a:t>
            </a:r>
            <a:r>
              <a:rPr lang="en-US" altLang="zh-CN" dirty="0"/>
              <a:t>feature map</a:t>
            </a:r>
            <a:r>
              <a:rPr lang="zh-CN" altLang="en-US" dirty="0"/>
              <a:t>有三种填充方式（下页有图）：</a:t>
            </a:r>
            <a:r>
              <a:rPr lang="en-US" altLang="zh-CN" dirty="0"/>
              <a:t>valid </a:t>
            </a:r>
            <a:r>
              <a:rPr lang="zh-CN" altLang="en-US" dirty="0"/>
              <a:t>、</a:t>
            </a:r>
            <a:r>
              <a:rPr lang="en-US" altLang="zh-CN" dirty="0"/>
              <a:t>same </a:t>
            </a:r>
            <a:r>
              <a:rPr lang="zh-CN" altLang="en-US" dirty="0"/>
              <a:t>、</a:t>
            </a:r>
            <a:r>
              <a:rPr lang="en-US" altLang="zh-CN" dirty="0"/>
              <a:t>full</a:t>
            </a:r>
          </a:p>
          <a:p>
            <a:pPr lvl="2"/>
            <a:r>
              <a:rPr lang="en-US" altLang="zh-CN" dirty="0"/>
              <a:t>valid </a:t>
            </a:r>
            <a:r>
              <a:rPr lang="zh-CN" altLang="en-US" dirty="0"/>
              <a:t>填充：不使用零来填充输入，卷积核只允许访问那些图像中能完全包含整个核的位置。</a:t>
            </a:r>
            <a:endParaRPr lang="en-US" altLang="zh-CN" dirty="0"/>
          </a:p>
          <a:p>
            <a:pPr lvl="2"/>
            <a:r>
              <a:rPr lang="en-US" altLang="zh-CN" dirty="0"/>
              <a:t>same </a:t>
            </a:r>
            <a:r>
              <a:rPr lang="zh-CN" altLang="en-US" dirty="0"/>
              <a:t>填充：使用足够的零来填充，使得在步长为</a:t>
            </a:r>
            <a:r>
              <a:rPr lang="en-US" altLang="zh-CN" dirty="0"/>
              <a:t>1</a:t>
            </a:r>
            <a:r>
              <a:rPr lang="zh-CN" altLang="en-US" dirty="0"/>
              <a:t>时，输出和输入保持相同的大小。这是最常见的填充方式。</a:t>
            </a:r>
            <a:endParaRPr lang="en-US" altLang="zh-CN" dirty="0"/>
          </a:p>
          <a:p>
            <a:pPr lvl="2"/>
            <a:r>
              <a:rPr lang="en-US" altLang="zh-CN" dirty="0"/>
              <a:t>full </a:t>
            </a:r>
            <a:r>
              <a:rPr lang="zh-CN" altLang="en-US" dirty="0"/>
              <a:t>填充：在输入的两端各填充</a:t>
            </a:r>
            <a:r>
              <a:rPr lang="en-US" altLang="zh-CN" dirty="0"/>
              <a:t>k-1</a:t>
            </a:r>
            <a:r>
              <a:rPr lang="zh-CN" altLang="en-US" dirty="0"/>
              <a:t> 个零，使得每个输入单元都恰好被卷积核访问</a:t>
            </a:r>
            <a:r>
              <a:rPr lang="en-US" altLang="zh-CN" dirty="0"/>
              <a:t>k</a:t>
            </a:r>
            <a:r>
              <a:rPr lang="zh-CN" altLang="en-US" dirty="0"/>
              <a:t> 次。其中</a:t>
            </a:r>
            <a:r>
              <a:rPr lang="en-US" altLang="zh-CN" dirty="0"/>
              <a:t>k</a:t>
            </a:r>
            <a:r>
              <a:rPr lang="zh-CN" altLang="en-US" dirty="0"/>
              <a:t>为卷积核的宽度</a:t>
            </a:r>
            <a:r>
              <a:rPr lang="zh-CN" altLang="en-US" dirty="0" smtClean="0"/>
              <a:t>。</a:t>
            </a:r>
            <a:endParaRPr lang="en-US" altLang="zh-CN" dirty="0" smtClean="0"/>
          </a:p>
          <a:p>
            <a:pPr lvl="3"/>
            <a:r>
              <a:rPr lang="zh-CN" altLang="en-US" dirty="0" smtClean="0"/>
              <a:t> </a:t>
            </a:r>
            <a:r>
              <a:rPr lang="zh-CN" altLang="en-US" dirty="0"/>
              <a:t>它使得输入的边缘单元也能够得到充分表达 ，而</a:t>
            </a:r>
            <a:r>
              <a:rPr lang="en-US" altLang="zh-CN" dirty="0"/>
              <a:t>same</a:t>
            </a:r>
            <a:r>
              <a:rPr lang="zh-CN" altLang="en-US" dirty="0"/>
              <a:t>和</a:t>
            </a:r>
            <a:r>
              <a:rPr lang="en-US" altLang="zh-CN" dirty="0"/>
              <a:t>valid</a:t>
            </a:r>
            <a:r>
              <a:rPr lang="zh-CN" altLang="en-US" dirty="0"/>
              <a:t>填充的方式都会让输入的边缘单元欠表</a:t>
            </a:r>
            <a:r>
              <a:rPr lang="zh-CN" altLang="en-US" dirty="0" smtClean="0"/>
              <a:t>达。</a:t>
            </a:r>
            <a:endParaRPr lang="en-US" altLang="zh-CN" dirty="0"/>
          </a:p>
          <a:p>
            <a:endParaRPr lang="en-US" dirty="0"/>
          </a:p>
        </p:txBody>
      </p:sp>
    </p:spTree>
    <p:extLst>
      <p:ext uri="{BB962C8B-B14F-4D97-AF65-F5344CB8AC3E}">
        <p14:creationId xmlns:p14="http://schemas.microsoft.com/office/powerpoint/2010/main" val="2011419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8488"/>
          </a:xfrm>
        </p:spPr>
        <p:txBody>
          <a:bodyPr/>
          <a:lstStyle/>
          <a:p>
            <a:r>
              <a:rPr lang="en-US" altLang="zh-CN" dirty="0" smtClean="0"/>
              <a:t>Continue….</a:t>
            </a:r>
            <a:endParaRPr lang="en-US" dirty="0"/>
          </a:p>
        </p:txBody>
      </p:sp>
      <p:pic>
        <p:nvPicPr>
          <p:cNvPr id="4" name="Content Placeholder 3"/>
          <p:cNvPicPr>
            <a:picLocks noGrp="1" noChangeAspect="1"/>
          </p:cNvPicPr>
          <p:nvPr>
            <p:ph idx="1"/>
          </p:nvPr>
        </p:nvPicPr>
        <p:blipFill>
          <a:blip r:embed="rId2"/>
          <a:stretch>
            <a:fillRect/>
          </a:stretch>
        </p:blipFill>
        <p:spPr>
          <a:xfrm>
            <a:off x="838200" y="1421222"/>
            <a:ext cx="4707194" cy="2501849"/>
          </a:xfrm>
          <a:prstGeom prst="rect">
            <a:avLst/>
          </a:prstGeom>
        </p:spPr>
      </p:pic>
      <p:pic>
        <p:nvPicPr>
          <p:cNvPr id="5" name="Picture 4"/>
          <p:cNvPicPr>
            <a:picLocks noChangeAspect="1"/>
          </p:cNvPicPr>
          <p:nvPr/>
        </p:nvPicPr>
        <p:blipFill>
          <a:blip r:embed="rId3"/>
          <a:stretch>
            <a:fillRect/>
          </a:stretch>
        </p:blipFill>
        <p:spPr>
          <a:xfrm>
            <a:off x="5914104" y="1421222"/>
            <a:ext cx="5324168" cy="2501849"/>
          </a:xfrm>
          <a:prstGeom prst="rect">
            <a:avLst/>
          </a:prstGeom>
        </p:spPr>
      </p:pic>
      <p:pic>
        <p:nvPicPr>
          <p:cNvPr id="6" name="Picture 5"/>
          <p:cNvPicPr>
            <a:picLocks noChangeAspect="1"/>
          </p:cNvPicPr>
          <p:nvPr/>
        </p:nvPicPr>
        <p:blipFill>
          <a:blip r:embed="rId4"/>
          <a:stretch>
            <a:fillRect/>
          </a:stretch>
        </p:blipFill>
        <p:spPr>
          <a:xfrm>
            <a:off x="838200" y="4090680"/>
            <a:ext cx="10105103" cy="2454704"/>
          </a:xfrm>
          <a:prstGeom prst="rect">
            <a:avLst/>
          </a:prstGeom>
        </p:spPr>
      </p:pic>
    </p:spTree>
    <p:extLst>
      <p:ext uri="{BB962C8B-B14F-4D97-AF65-F5344CB8AC3E}">
        <p14:creationId xmlns:p14="http://schemas.microsoft.com/office/powerpoint/2010/main" val="14778884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8"/>
            <a:ext cx="10515600" cy="4927087"/>
          </a:xfrm>
        </p:spPr>
        <p:txBody>
          <a:bodyPr/>
          <a:lstStyle/>
          <a:p>
            <a:r>
              <a:rPr lang="en-US" altLang="zh-CN" dirty="0" err="1"/>
              <a:t>Tensorflow</a:t>
            </a:r>
            <a:r>
              <a:rPr lang="zh-CN" altLang="en-US" dirty="0" smtClean="0"/>
              <a:t>的</a:t>
            </a:r>
            <a:r>
              <a:rPr lang="en-US" altLang="zh-CN" dirty="0" smtClean="0"/>
              <a:t>padding</a:t>
            </a:r>
            <a:r>
              <a:rPr lang="zh-CN" altLang="en-US" dirty="0"/>
              <a:t>有</a:t>
            </a:r>
            <a:r>
              <a:rPr lang="en-US" altLang="zh-CN" dirty="0" smtClean="0"/>
              <a:t>2</a:t>
            </a:r>
            <a:r>
              <a:rPr lang="zh-CN" altLang="en-US" dirty="0" smtClean="0"/>
              <a:t>种方</a:t>
            </a:r>
            <a:r>
              <a:rPr lang="zh-CN" altLang="en-US" dirty="0"/>
              <a:t>式</a:t>
            </a:r>
            <a:r>
              <a:rPr lang="zh-CN" altLang="en-US" dirty="0" smtClean="0"/>
              <a:t>：</a:t>
            </a:r>
            <a:endParaRPr lang="en-US" altLang="zh-CN" dirty="0" smtClean="0"/>
          </a:p>
          <a:p>
            <a:endParaRPr lang="en-US" altLang="zh-CN"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294314"/>
            <a:ext cx="10515601" cy="4323462"/>
          </a:xfrm>
          <a:prstGeom prst="rect">
            <a:avLst/>
          </a:prstGeom>
        </p:spPr>
      </p:pic>
    </p:spTree>
    <p:extLst>
      <p:ext uri="{BB962C8B-B14F-4D97-AF65-F5344CB8AC3E}">
        <p14:creationId xmlns:p14="http://schemas.microsoft.com/office/powerpoint/2010/main" val="3146370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976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14500"/>
            <a:ext cx="10515600" cy="4653643"/>
          </a:xfrm>
        </p:spPr>
        <p:txBody>
          <a:bodyPr>
            <a:normAutofit lnSpcReduction="10000"/>
          </a:bodyPr>
          <a:lstStyle/>
          <a:p>
            <a:r>
              <a:rPr lang="zh-CN" altLang="en-US" dirty="0" smtClean="0"/>
              <a:t>深度学习就是属于表示学习的一个领域。</a:t>
            </a:r>
            <a:endParaRPr lang="en-US" altLang="zh-CN" dirty="0" smtClean="0"/>
          </a:p>
          <a:p>
            <a:r>
              <a:rPr lang="zh-CN" altLang="en-US" dirty="0" smtClean="0"/>
              <a:t>深</a:t>
            </a:r>
            <a:r>
              <a:rPr lang="zh-CN" altLang="en-US" dirty="0"/>
              <a:t>度学习：</a:t>
            </a:r>
            <a:r>
              <a:rPr lang="zh-CN" altLang="en-US" b="1" dirty="0"/>
              <a:t>计算机从经验中学习，以层次化的概念来理解世界</a:t>
            </a:r>
            <a:r>
              <a:rPr lang="zh-CN" altLang="en-US" dirty="0"/>
              <a:t>。</a:t>
            </a:r>
          </a:p>
          <a:p>
            <a:pPr lvl="1"/>
            <a:r>
              <a:rPr lang="zh-CN" altLang="en-US" dirty="0"/>
              <a:t>从经验中学习：避免了人工指定计算机学习所需的所有知识</a:t>
            </a:r>
            <a:r>
              <a:rPr lang="zh-CN" altLang="en-US" dirty="0" smtClean="0"/>
              <a:t>。</a:t>
            </a:r>
            <a:r>
              <a:rPr lang="zh-CN" altLang="en-US" b="1" dirty="0" smtClean="0"/>
              <a:t>本质上是从数据样本直接学习，所谓的经验蕴含在数据样本中。</a:t>
            </a:r>
            <a:endParaRPr lang="zh-CN" altLang="en-US" dirty="0"/>
          </a:p>
          <a:p>
            <a:pPr lvl="1"/>
            <a:r>
              <a:rPr lang="zh-CN" altLang="en-US" dirty="0"/>
              <a:t>层次化的概念：计算机通过从简单的概念来构建、学习更复杂的概念。</a:t>
            </a:r>
            <a:endParaRPr lang="en-US" altLang="zh-CN" dirty="0"/>
          </a:p>
          <a:p>
            <a:pPr lvl="2"/>
            <a:r>
              <a:rPr lang="zh-CN" altLang="en-US" dirty="0"/>
              <a:t>比</a:t>
            </a:r>
            <a:r>
              <a:rPr lang="zh-CN" altLang="en-US" dirty="0" smtClean="0"/>
              <a:t>如对于图片</a:t>
            </a:r>
            <a:r>
              <a:rPr lang="zh-CN" altLang="en-US" dirty="0"/>
              <a:t>分类</a:t>
            </a:r>
            <a:r>
              <a:rPr lang="zh-CN" altLang="en-US" dirty="0" smtClean="0"/>
              <a:t>任务，直</a:t>
            </a:r>
            <a:r>
              <a:rPr lang="zh-CN" altLang="en-US" dirty="0"/>
              <a:t>接学习从一组像素到物体的映射很困难</a:t>
            </a:r>
            <a:r>
              <a:rPr lang="zh-CN" altLang="en-US" dirty="0" smtClean="0"/>
              <a:t>。而通</a:t>
            </a:r>
            <a:r>
              <a:rPr lang="zh-CN" altLang="en-US" dirty="0"/>
              <a:t>过将所需的复杂映射分解成一系列嵌套的简单映射来解</a:t>
            </a:r>
            <a:r>
              <a:rPr lang="zh-CN" altLang="en-US" dirty="0" smtClean="0"/>
              <a:t>决该问题则相对简单一些。</a:t>
            </a:r>
            <a:endParaRPr lang="en-US" altLang="zh-CN" dirty="0" smtClean="0"/>
          </a:p>
          <a:p>
            <a:pPr lvl="2"/>
            <a:r>
              <a:rPr lang="zh-CN" altLang="en-US" b="1" dirty="0"/>
              <a:t>即通过组合简单的概</a:t>
            </a:r>
            <a:r>
              <a:rPr lang="zh-CN" altLang="en-US" b="1" dirty="0" smtClean="0"/>
              <a:t>念来</a:t>
            </a:r>
            <a:r>
              <a:rPr lang="zh-CN" altLang="en-US" b="1" dirty="0"/>
              <a:t>构建复杂的概</a:t>
            </a:r>
            <a:r>
              <a:rPr lang="zh-CN" altLang="en-US" b="1" dirty="0" smtClean="0"/>
              <a:t>念，也就是用低级特征来组合高级特征。</a:t>
            </a:r>
            <a:endParaRPr lang="en-US" altLang="zh-CN" b="1" dirty="0" smtClean="0"/>
          </a:p>
          <a:p>
            <a:r>
              <a:rPr lang="zh-CN" altLang="en-US" dirty="0" smtClean="0"/>
              <a:t>深</a:t>
            </a:r>
            <a:r>
              <a:rPr lang="zh-CN" altLang="en-US" dirty="0"/>
              <a:t>度学</a:t>
            </a:r>
            <a:r>
              <a:rPr lang="zh-CN" altLang="en-US" dirty="0" smtClean="0"/>
              <a:t>习成</a:t>
            </a:r>
            <a:r>
              <a:rPr lang="zh-CN" altLang="en-US" dirty="0"/>
              <a:t>功的关</a:t>
            </a:r>
            <a:r>
              <a:rPr lang="zh-CN" altLang="en-US" dirty="0" smtClean="0"/>
              <a:t>键：</a:t>
            </a:r>
            <a:endParaRPr lang="zh-CN" altLang="en-US" dirty="0"/>
          </a:p>
          <a:p>
            <a:pPr lvl="1"/>
            <a:r>
              <a:rPr lang="zh-CN" altLang="en-US" dirty="0" smtClean="0"/>
              <a:t> 海量的训练</a:t>
            </a:r>
            <a:r>
              <a:rPr lang="zh-CN" altLang="en-US" dirty="0"/>
              <a:t>数</a:t>
            </a:r>
            <a:r>
              <a:rPr lang="zh-CN" altLang="en-US" dirty="0" smtClean="0"/>
              <a:t>据。</a:t>
            </a:r>
            <a:endParaRPr lang="zh-CN" altLang="en-US" dirty="0"/>
          </a:p>
          <a:p>
            <a:pPr lvl="1"/>
            <a:r>
              <a:rPr lang="zh-CN" altLang="en-US" dirty="0"/>
              <a:t> </a:t>
            </a:r>
            <a:r>
              <a:rPr lang="zh-CN" altLang="en-US" dirty="0" smtClean="0"/>
              <a:t>硬</a:t>
            </a:r>
            <a:r>
              <a:rPr lang="zh-CN" altLang="en-US" dirty="0"/>
              <a:t>件和软件的发展。包括更快的 </a:t>
            </a:r>
            <a:r>
              <a:rPr lang="en-US" altLang="zh-CN" dirty="0"/>
              <a:t>CPU</a:t>
            </a:r>
            <a:r>
              <a:rPr lang="zh-CN" altLang="en-US" dirty="0"/>
              <a:t>、通用的</a:t>
            </a:r>
            <a:r>
              <a:rPr lang="en-US" altLang="zh-CN" dirty="0"/>
              <a:t>GUP</a:t>
            </a:r>
            <a:r>
              <a:rPr lang="zh-CN" altLang="en-US" dirty="0"/>
              <a:t>发展、更大内存、更快的网络连接、更好的软件基础。</a:t>
            </a:r>
            <a:endParaRPr lang="en-US" dirty="0"/>
          </a:p>
        </p:txBody>
      </p:sp>
    </p:spTree>
    <p:extLst>
      <p:ext uri="{BB962C8B-B14F-4D97-AF65-F5344CB8AC3E}">
        <p14:creationId xmlns:p14="http://schemas.microsoft.com/office/powerpoint/2010/main" val="1424705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8"/>
          </a:xfrm>
        </p:spPr>
        <p:txBody>
          <a:bodyPr/>
          <a:lstStyle/>
          <a:p>
            <a:r>
              <a:rPr lang="en-US" altLang="zh-CN" dirty="0" smtClean="0"/>
              <a:t>CNN</a:t>
            </a:r>
            <a:r>
              <a:rPr lang="zh-CN" altLang="en-US" dirty="0" smtClean="0"/>
              <a:t>中的池化层</a:t>
            </a:r>
            <a:endParaRPr lang="en-US" dirty="0"/>
          </a:p>
        </p:txBody>
      </p:sp>
      <p:sp>
        <p:nvSpPr>
          <p:cNvPr id="3" name="Content Placeholder 2"/>
          <p:cNvSpPr>
            <a:spLocks noGrp="1"/>
          </p:cNvSpPr>
          <p:nvPr>
            <p:ph idx="1"/>
          </p:nvPr>
        </p:nvSpPr>
        <p:spPr>
          <a:xfrm>
            <a:off x="838200" y="1622322"/>
            <a:ext cx="10515600" cy="5235677"/>
          </a:xfrm>
        </p:spPr>
        <p:txBody>
          <a:bodyPr/>
          <a:lstStyle/>
          <a:p>
            <a:r>
              <a:rPr lang="zh-CN" altLang="en-US" dirty="0" smtClean="0"/>
              <a:t>池化操作（</a:t>
            </a:r>
            <a:r>
              <a:rPr lang="zh-CN" altLang="en-US" dirty="0"/>
              <a:t>一种</a:t>
            </a:r>
            <a:r>
              <a:rPr lang="zh-CN" altLang="en-US" dirty="0" smtClean="0"/>
              <a:t>下采样操作）的目的：</a:t>
            </a:r>
            <a:endParaRPr lang="en-US" altLang="zh-CN" dirty="0" smtClean="0"/>
          </a:p>
          <a:p>
            <a:pPr lvl="1"/>
            <a:r>
              <a:rPr lang="zh-CN" altLang="en-US" dirty="0" smtClean="0"/>
              <a:t>是</a:t>
            </a:r>
            <a:r>
              <a:rPr lang="zh-CN" altLang="en-US" b="1" dirty="0" smtClean="0"/>
              <a:t>对输入</a:t>
            </a:r>
            <a:r>
              <a:rPr lang="en-US" altLang="zh-CN" b="1" dirty="0" smtClean="0"/>
              <a:t>feature map</a:t>
            </a:r>
            <a:r>
              <a:rPr lang="zh-CN" altLang="en-US" b="1" dirty="0" smtClean="0"/>
              <a:t>的子矩阵进行压缩或叫降维</a:t>
            </a:r>
            <a:r>
              <a:rPr lang="zh-CN" altLang="en-US" dirty="0" smtClean="0"/>
              <a:t>，选择子矩阵的所有元素的平均值或者最大元素的值。</a:t>
            </a:r>
            <a:endParaRPr lang="en-US" altLang="zh-CN" dirty="0" smtClean="0"/>
          </a:p>
          <a:p>
            <a:pPr lvl="1"/>
            <a:r>
              <a:rPr lang="zh-CN" altLang="en-US" dirty="0"/>
              <a:t>在工业界</a:t>
            </a:r>
            <a:r>
              <a:rPr lang="en-US" altLang="zh-CN" dirty="0"/>
              <a:t>max pooling</a:t>
            </a:r>
            <a:r>
              <a:rPr lang="zh-CN" altLang="en-US" dirty="0"/>
              <a:t>在大部分场景效果都不</a:t>
            </a:r>
            <a:r>
              <a:rPr lang="zh-CN" altLang="en-US" dirty="0" smtClean="0"/>
              <a:t>错。</a:t>
            </a:r>
            <a:endParaRPr lang="en-US" altLang="zh-CN" dirty="0" smtClean="0"/>
          </a:p>
          <a:p>
            <a:pPr lvl="1"/>
            <a:r>
              <a:rPr lang="en-US" altLang="zh-CN" dirty="0"/>
              <a:t>pool</a:t>
            </a:r>
            <a:r>
              <a:rPr lang="zh-CN" altLang="en-US" dirty="0"/>
              <a:t>层后面不需要在接激活函</a:t>
            </a:r>
            <a:r>
              <a:rPr lang="zh-CN" altLang="en-US" dirty="0" smtClean="0"/>
              <a:t>数。</a:t>
            </a:r>
            <a:endParaRPr lang="en-US" altLang="zh-CN" dirty="0" smtClean="0"/>
          </a:p>
          <a:p>
            <a:r>
              <a:rPr lang="zh-CN" altLang="en-US" dirty="0" smtClean="0"/>
              <a:t>池化层的作用：</a:t>
            </a:r>
            <a:endParaRPr lang="en-US" altLang="zh-CN" dirty="0" smtClean="0"/>
          </a:p>
          <a:p>
            <a:pPr lvl="1"/>
            <a:r>
              <a:rPr lang="zh-CN" altLang="en-US" dirty="0" smtClean="0"/>
              <a:t>可</a:t>
            </a:r>
            <a:r>
              <a:rPr lang="zh-CN" altLang="en-US" dirty="0"/>
              <a:t>以减少该层的输出数</a:t>
            </a:r>
            <a:r>
              <a:rPr lang="zh-CN" altLang="en-US" dirty="0" smtClean="0"/>
              <a:t>量，这</a:t>
            </a:r>
            <a:r>
              <a:rPr lang="zh-CN" altLang="en-US" dirty="0"/>
              <a:t>意味着减少了网络下一层的输入数</a:t>
            </a:r>
            <a:r>
              <a:rPr lang="zh-CN" altLang="en-US" dirty="0" smtClean="0"/>
              <a:t>量，从而可</a:t>
            </a:r>
            <a:r>
              <a:rPr lang="zh-CN" altLang="en-US" dirty="0"/>
              <a:t>以减少网络整体参数数量，降低计算量，减少参数存储需求，提高网络计算效率。</a:t>
            </a:r>
            <a:endParaRPr lang="en-US" dirty="0"/>
          </a:p>
        </p:txBody>
      </p:sp>
      <p:pic>
        <p:nvPicPr>
          <p:cNvPr id="4" name="Picture 3"/>
          <p:cNvPicPr>
            <a:picLocks noChangeAspect="1"/>
          </p:cNvPicPr>
          <p:nvPr/>
        </p:nvPicPr>
        <p:blipFill>
          <a:blip r:embed="rId3"/>
          <a:stretch>
            <a:fillRect/>
          </a:stretch>
        </p:blipFill>
        <p:spPr>
          <a:xfrm>
            <a:off x="3819833" y="4810244"/>
            <a:ext cx="6799006" cy="1832891"/>
          </a:xfrm>
          <a:prstGeom prst="rect">
            <a:avLst/>
          </a:prstGeom>
        </p:spPr>
      </p:pic>
    </p:spTree>
    <p:extLst>
      <p:ext uri="{BB962C8B-B14F-4D97-AF65-F5344CB8AC3E}">
        <p14:creationId xmlns:p14="http://schemas.microsoft.com/office/powerpoint/2010/main" val="10011235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8874"/>
          </a:xfrm>
        </p:spPr>
        <p:txBody>
          <a:bodyPr/>
          <a:lstStyle/>
          <a:p>
            <a:r>
              <a:rPr lang="zh-CN" altLang="en-US" dirty="0" smtClean="0"/>
              <a:t>如何计算输出的</a:t>
            </a:r>
            <a:r>
              <a:rPr lang="en-US" altLang="zh-CN" dirty="0" smtClean="0"/>
              <a:t>feature map</a:t>
            </a:r>
            <a:r>
              <a:rPr lang="zh-CN" altLang="en-US" dirty="0" smtClean="0"/>
              <a:t>的</a:t>
            </a:r>
            <a:r>
              <a:rPr lang="en-US" altLang="zh-CN" dirty="0" smtClean="0"/>
              <a:t>size</a:t>
            </a:r>
            <a:r>
              <a:rPr lang="zh-CN" altLang="en-US" dirty="0" smtClean="0"/>
              <a:t>？</a:t>
            </a:r>
            <a:endParaRPr lang="en-US" dirty="0"/>
          </a:p>
        </p:txBody>
      </p:sp>
      <p:sp>
        <p:nvSpPr>
          <p:cNvPr id="3" name="Content Placeholder 2"/>
          <p:cNvSpPr>
            <a:spLocks noGrp="1"/>
          </p:cNvSpPr>
          <p:nvPr>
            <p:ph idx="1"/>
          </p:nvPr>
        </p:nvSpPr>
        <p:spPr>
          <a:xfrm>
            <a:off x="838200" y="1864659"/>
            <a:ext cx="10515600" cy="4751293"/>
          </a:xfrm>
        </p:spPr>
        <p:txBody>
          <a:bodyPr>
            <a:normAutofit/>
          </a:bodyPr>
          <a:lstStyle/>
          <a:p>
            <a:r>
              <a:rPr lang="zh-CN" altLang="en-US" dirty="0"/>
              <a:t>输</a:t>
            </a:r>
            <a:r>
              <a:rPr lang="zh-CN" altLang="en-US" dirty="0" smtClean="0"/>
              <a:t>入</a:t>
            </a:r>
            <a:r>
              <a:rPr lang="en-US" altLang="zh-CN" dirty="0" smtClean="0"/>
              <a:t>feature map</a:t>
            </a:r>
            <a:r>
              <a:rPr lang="zh-CN" altLang="en-US" dirty="0" smtClean="0"/>
              <a:t>、</a:t>
            </a:r>
            <a:r>
              <a:rPr lang="en-US" altLang="zh-CN" dirty="0" smtClean="0"/>
              <a:t>kernel</a:t>
            </a:r>
            <a:r>
              <a:rPr lang="zh-CN" altLang="en-US" dirty="0" smtClean="0"/>
              <a:t>、输出</a:t>
            </a:r>
            <a:r>
              <a:rPr lang="en-US" altLang="zh-CN" dirty="0" smtClean="0"/>
              <a:t>feature map</a:t>
            </a:r>
            <a:r>
              <a:rPr lang="zh-CN" altLang="en-US" dirty="0" smtClean="0"/>
              <a:t>这</a:t>
            </a:r>
            <a:r>
              <a:rPr lang="zh-CN" altLang="en-US" dirty="0"/>
              <a:t>三者之间的相互决定关系：</a:t>
            </a:r>
          </a:p>
          <a:p>
            <a:pPr lvl="1"/>
            <a:r>
              <a:rPr lang="zh-CN" altLang="en-US" dirty="0"/>
              <a:t>卷积核的通道数等于输入</a:t>
            </a:r>
            <a:r>
              <a:rPr lang="en-US" altLang="zh-CN" dirty="0"/>
              <a:t>feature map</a:t>
            </a:r>
            <a:r>
              <a:rPr lang="zh-CN" altLang="en-US" dirty="0"/>
              <a:t>的通道</a:t>
            </a:r>
            <a:r>
              <a:rPr lang="zh-CN" altLang="en-US" dirty="0" smtClean="0"/>
              <a:t>数</a:t>
            </a:r>
            <a:endParaRPr lang="en-US" altLang="zh-CN" dirty="0" smtClean="0"/>
          </a:p>
          <a:p>
            <a:pPr lvl="2"/>
            <a:r>
              <a:rPr lang="zh-CN" altLang="en-US" dirty="0" smtClean="0"/>
              <a:t>卷</a:t>
            </a:r>
            <a:r>
              <a:rPr lang="zh-CN" altLang="en-US" dirty="0"/>
              <a:t>积</a:t>
            </a:r>
            <a:r>
              <a:rPr lang="zh-CN" altLang="en-US" dirty="0" smtClean="0"/>
              <a:t>核的</a:t>
            </a:r>
            <a:r>
              <a:rPr lang="en-US" altLang="zh-CN" dirty="0" smtClean="0"/>
              <a:t>shape</a:t>
            </a:r>
            <a:r>
              <a:rPr lang="zh-CN" altLang="en-US" dirty="0" smtClean="0"/>
              <a:t>：</a:t>
            </a:r>
            <a:r>
              <a:rPr lang="en-US" altLang="zh-CN" dirty="0" smtClean="0"/>
              <a:t>[height, width, channel, number]</a:t>
            </a:r>
            <a:endParaRPr lang="en-US" altLang="zh-CN" dirty="0"/>
          </a:p>
          <a:p>
            <a:pPr lvl="1"/>
            <a:r>
              <a:rPr lang="zh-CN" altLang="en-US" dirty="0"/>
              <a:t>输出</a:t>
            </a:r>
            <a:r>
              <a:rPr lang="en-US" altLang="zh-CN" dirty="0"/>
              <a:t>feature map</a:t>
            </a:r>
            <a:r>
              <a:rPr lang="zh-CN" altLang="en-US" dirty="0"/>
              <a:t>的通道数等于卷积核的个数</a:t>
            </a:r>
            <a:endParaRPr lang="en-US" altLang="zh-CN" dirty="0"/>
          </a:p>
          <a:p>
            <a:pPr lvl="1"/>
            <a:r>
              <a:rPr lang="zh-CN" altLang="en-US" dirty="0"/>
              <a:t>输出</a:t>
            </a:r>
            <a:r>
              <a:rPr lang="en-US" altLang="zh-CN" dirty="0"/>
              <a:t>feature map</a:t>
            </a:r>
            <a:r>
              <a:rPr lang="zh-CN" altLang="en-US" dirty="0"/>
              <a:t>的高度和宽度这两个维度的尺寸由输入</a:t>
            </a:r>
            <a:r>
              <a:rPr lang="en-US" altLang="zh-CN" dirty="0"/>
              <a:t>feature map</a:t>
            </a:r>
            <a:r>
              <a:rPr lang="zh-CN" altLang="en-US" dirty="0"/>
              <a:t>、卷积核、步长以及</a:t>
            </a:r>
            <a:r>
              <a:rPr lang="en-US" altLang="zh-CN" dirty="0"/>
              <a:t>padding</a:t>
            </a:r>
            <a:r>
              <a:rPr lang="zh-CN" altLang="en-US" dirty="0"/>
              <a:t>方式共同决定。</a:t>
            </a:r>
            <a:endParaRPr lang="en-US" altLang="zh-CN" dirty="0"/>
          </a:p>
          <a:p>
            <a:pPr lvl="1"/>
            <a:r>
              <a:rPr lang="en-US" altLang="zh-CN" dirty="0"/>
              <a:t>strides</a:t>
            </a:r>
            <a:r>
              <a:rPr lang="zh-CN" altLang="en-US" dirty="0"/>
              <a:t>参数确定了滑动窗口在各个维度上移动的步数。一种常用的经典设置就是要</a:t>
            </a:r>
            <a:r>
              <a:rPr lang="zh-CN" altLang="en-US" dirty="0" smtClean="0"/>
              <a:t>求</a:t>
            </a:r>
            <a:r>
              <a:rPr lang="en-US" altLang="zh-CN" dirty="0" smtClean="0"/>
              <a:t>strides[0</a:t>
            </a:r>
            <a:r>
              <a:rPr lang="en-US" altLang="zh-CN" dirty="0"/>
              <a:t>]=strides[3]=1</a:t>
            </a:r>
            <a:r>
              <a:rPr lang="zh-CN" altLang="en-US" dirty="0"/>
              <a:t>。</a:t>
            </a:r>
          </a:p>
          <a:p>
            <a:pPr lvl="2"/>
            <a:r>
              <a:rPr lang="en-US" altLang="zh-CN" dirty="0"/>
              <a:t>strides[0] = 1</a:t>
            </a:r>
            <a:r>
              <a:rPr lang="zh-CN" altLang="en-US" dirty="0"/>
              <a:t>，也即在 </a:t>
            </a:r>
            <a:r>
              <a:rPr lang="en-US" altLang="zh-CN" dirty="0"/>
              <a:t>batch </a:t>
            </a:r>
            <a:r>
              <a:rPr lang="zh-CN" altLang="en-US" dirty="0"/>
              <a:t>维度上的移动为 </a:t>
            </a:r>
            <a:r>
              <a:rPr lang="en-US" altLang="zh-CN" dirty="0"/>
              <a:t>1</a:t>
            </a:r>
            <a:r>
              <a:rPr lang="zh-CN" altLang="en-US" dirty="0"/>
              <a:t>，也就是不跳过任何一个样</a:t>
            </a:r>
            <a:r>
              <a:rPr lang="zh-CN" altLang="en-US" dirty="0" smtClean="0"/>
              <a:t>本</a:t>
            </a:r>
          </a:p>
          <a:p>
            <a:pPr lvl="2"/>
            <a:r>
              <a:rPr lang="en-US" altLang="zh-CN" dirty="0" smtClean="0"/>
              <a:t>strides[3] = 1</a:t>
            </a:r>
            <a:r>
              <a:rPr lang="zh-CN" altLang="en-US" dirty="0" smtClean="0"/>
              <a:t>，也即在 </a:t>
            </a:r>
            <a:r>
              <a:rPr lang="en-US" altLang="zh-CN" dirty="0" smtClean="0"/>
              <a:t>channels </a:t>
            </a:r>
            <a:r>
              <a:rPr lang="zh-CN" altLang="en-US" dirty="0" smtClean="0"/>
              <a:t>维度上的移动为 </a:t>
            </a:r>
            <a:r>
              <a:rPr lang="en-US" altLang="zh-CN" dirty="0" smtClean="0"/>
              <a:t>1</a:t>
            </a:r>
            <a:r>
              <a:rPr lang="zh-CN" altLang="en-US" dirty="0" smtClean="0"/>
              <a:t>，也就是不跳过任何一个通道</a:t>
            </a:r>
          </a:p>
          <a:p>
            <a:pPr lvl="1"/>
            <a:endParaRPr lang="en-US" dirty="0"/>
          </a:p>
        </p:txBody>
      </p:sp>
    </p:spTree>
    <p:extLst>
      <p:ext uri="{BB962C8B-B14F-4D97-AF65-F5344CB8AC3E}">
        <p14:creationId xmlns:p14="http://schemas.microsoft.com/office/powerpoint/2010/main" val="36929044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45746"/>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10871"/>
            <a:ext cx="10515600" cy="4851186"/>
          </a:xfrm>
        </p:spPr>
        <p:txBody>
          <a:bodyPr>
            <a:normAutofit/>
          </a:bodyPr>
          <a:lstStyle/>
          <a:p>
            <a:r>
              <a:rPr lang="en-US" altLang="zh-CN" dirty="0" err="1" smtClean="0"/>
              <a:t>Tensorflow</a:t>
            </a:r>
            <a:r>
              <a:rPr lang="zh-CN" altLang="en-US" dirty="0"/>
              <a:t>中的计算公式如下：</a:t>
            </a:r>
            <a:endParaRPr lang="en-US" altLang="zh-CN" dirty="0"/>
          </a:p>
          <a:p>
            <a:pPr lvl="1"/>
            <a:r>
              <a:rPr lang="en-US" dirty="0"/>
              <a:t>For the SAME padding, the output height and width are computed as:</a:t>
            </a:r>
          </a:p>
          <a:p>
            <a:pPr lvl="2"/>
            <a:r>
              <a:rPr lang="en-US" dirty="0"/>
              <a:t>    </a:t>
            </a:r>
            <a:r>
              <a:rPr lang="en-US" dirty="0" err="1"/>
              <a:t>out_height</a:t>
            </a:r>
            <a:r>
              <a:rPr lang="en-US" dirty="0"/>
              <a:t> = ceil(float(</a:t>
            </a:r>
            <a:r>
              <a:rPr lang="en-US" dirty="0" err="1"/>
              <a:t>in_height</a:t>
            </a:r>
            <a:r>
              <a:rPr lang="en-US" dirty="0"/>
              <a:t>) / float(strides[1]))</a:t>
            </a:r>
          </a:p>
          <a:p>
            <a:pPr lvl="2"/>
            <a:r>
              <a:rPr lang="en-US" dirty="0"/>
              <a:t>    </a:t>
            </a:r>
            <a:r>
              <a:rPr lang="en-US" dirty="0" err="1"/>
              <a:t>out_width</a:t>
            </a:r>
            <a:r>
              <a:rPr lang="en-US" dirty="0"/>
              <a:t> = ceil(float(</a:t>
            </a:r>
            <a:r>
              <a:rPr lang="en-US" dirty="0" err="1"/>
              <a:t>in_width</a:t>
            </a:r>
            <a:r>
              <a:rPr lang="en-US" dirty="0"/>
              <a:t>) / float(strides[2]))</a:t>
            </a:r>
          </a:p>
          <a:p>
            <a:pPr lvl="1"/>
            <a:r>
              <a:rPr lang="en-US" dirty="0"/>
              <a:t> For the VALID padding, the output height and width are computed as:</a:t>
            </a:r>
          </a:p>
          <a:p>
            <a:pPr lvl="2"/>
            <a:r>
              <a:rPr lang="en-US" dirty="0"/>
              <a:t>    </a:t>
            </a:r>
            <a:r>
              <a:rPr lang="en-US" dirty="0" err="1"/>
              <a:t>out_height</a:t>
            </a:r>
            <a:r>
              <a:rPr lang="en-US" dirty="0"/>
              <a:t> = ceil(float(</a:t>
            </a:r>
            <a:r>
              <a:rPr lang="en-US" dirty="0" err="1"/>
              <a:t>in_height</a:t>
            </a:r>
            <a:r>
              <a:rPr lang="en-US" dirty="0"/>
              <a:t> - </a:t>
            </a:r>
            <a:r>
              <a:rPr lang="en-US" dirty="0" err="1"/>
              <a:t>filter_height</a:t>
            </a:r>
            <a:r>
              <a:rPr lang="en-US" dirty="0"/>
              <a:t> + 1) / float(strides[1]))</a:t>
            </a:r>
          </a:p>
          <a:p>
            <a:pPr lvl="2"/>
            <a:r>
              <a:rPr lang="en-US" dirty="0"/>
              <a:t>    </a:t>
            </a:r>
            <a:r>
              <a:rPr lang="en-US" dirty="0" err="1"/>
              <a:t>out_width</a:t>
            </a:r>
            <a:r>
              <a:rPr lang="en-US" dirty="0"/>
              <a:t> = ceil(float(</a:t>
            </a:r>
            <a:r>
              <a:rPr lang="en-US" dirty="0" err="1"/>
              <a:t>in_width</a:t>
            </a:r>
            <a:r>
              <a:rPr lang="en-US" dirty="0"/>
              <a:t> - </a:t>
            </a:r>
            <a:r>
              <a:rPr lang="en-US" dirty="0" err="1"/>
              <a:t>filter_width</a:t>
            </a:r>
            <a:r>
              <a:rPr lang="en-US" dirty="0"/>
              <a:t> + 1) / float(strides[2]))</a:t>
            </a:r>
          </a:p>
          <a:p>
            <a:r>
              <a:rPr lang="zh-CN" altLang="en-US" dirty="0" smtClean="0"/>
              <a:t>上</a:t>
            </a:r>
            <a:r>
              <a:rPr lang="zh-CN" altLang="en-US" dirty="0"/>
              <a:t>面的公式同样适用于</a:t>
            </a:r>
            <a:r>
              <a:rPr lang="en-US" altLang="zh-CN" dirty="0" smtClean="0"/>
              <a:t>Pooling</a:t>
            </a:r>
            <a:r>
              <a:rPr lang="zh-CN" altLang="en-US" dirty="0" smtClean="0"/>
              <a:t>层</a:t>
            </a:r>
            <a:r>
              <a:rPr lang="zh-CN" altLang="en-US" dirty="0"/>
              <a:t>的输</a:t>
            </a:r>
            <a:r>
              <a:rPr lang="zh-CN" altLang="en-US" dirty="0" smtClean="0"/>
              <a:t>出</a:t>
            </a:r>
            <a:r>
              <a:rPr lang="en-US" altLang="zh-CN" dirty="0" smtClean="0"/>
              <a:t>feature map</a:t>
            </a:r>
            <a:r>
              <a:rPr lang="zh-CN" altLang="en-US" dirty="0" smtClean="0"/>
              <a:t>的</a:t>
            </a:r>
            <a:r>
              <a:rPr lang="en-US" altLang="zh-CN" dirty="0" smtClean="0"/>
              <a:t>size</a:t>
            </a:r>
            <a:r>
              <a:rPr lang="zh-CN" altLang="en-US" dirty="0" smtClean="0"/>
              <a:t>计</a:t>
            </a:r>
            <a:r>
              <a:rPr lang="zh-CN" altLang="en-US" dirty="0"/>
              <a:t>算</a:t>
            </a:r>
            <a:r>
              <a:rPr lang="zh-CN" altLang="en-US" dirty="0" smtClean="0"/>
              <a:t>，</a:t>
            </a:r>
            <a:r>
              <a:rPr lang="en-US" altLang="zh-CN" dirty="0" smtClean="0"/>
              <a:t>pooling</a:t>
            </a:r>
            <a:r>
              <a:rPr lang="zh-CN" altLang="en-US" dirty="0" smtClean="0"/>
              <a:t>层的输入</a:t>
            </a:r>
            <a:r>
              <a:rPr lang="en-US" altLang="zh-CN" dirty="0" smtClean="0"/>
              <a:t>channel</a:t>
            </a:r>
            <a:r>
              <a:rPr lang="zh-CN" altLang="en-US" dirty="0" smtClean="0"/>
              <a:t>和输出</a:t>
            </a:r>
            <a:r>
              <a:rPr lang="en-US" altLang="zh-CN" dirty="0" smtClean="0"/>
              <a:t>channel</a:t>
            </a:r>
            <a:r>
              <a:rPr lang="zh-CN" altLang="en-US" dirty="0" smtClean="0"/>
              <a:t>数</a:t>
            </a:r>
            <a:r>
              <a:rPr lang="zh-CN" altLang="en-US" dirty="0"/>
              <a:t>相同</a:t>
            </a:r>
            <a:r>
              <a:rPr lang="zh-CN" altLang="en-US" dirty="0" smtClean="0"/>
              <a:t>。</a:t>
            </a:r>
            <a:endParaRPr lang="en-US" altLang="zh-CN" dirty="0" smtClean="0"/>
          </a:p>
          <a:p>
            <a:pPr lvl="1"/>
            <a:r>
              <a:rPr lang="zh-CN" altLang="en-US" dirty="0" smtClean="0"/>
              <a:t>在</a:t>
            </a:r>
            <a:r>
              <a:rPr lang="en-US" altLang="zh-CN" dirty="0"/>
              <a:t>mini-batch</a:t>
            </a:r>
            <a:r>
              <a:rPr lang="zh-CN" altLang="en-US" dirty="0"/>
              <a:t>处理的情况下，</a:t>
            </a:r>
            <a:r>
              <a:rPr lang="en-US" altLang="zh-CN" dirty="0" smtClean="0"/>
              <a:t>pooling</a:t>
            </a:r>
            <a:r>
              <a:rPr lang="zh-CN" altLang="en-US" dirty="0" smtClean="0"/>
              <a:t>层</a:t>
            </a:r>
            <a:r>
              <a:rPr lang="zh-CN" altLang="en-US" dirty="0"/>
              <a:t>的</a:t>
            </a:r>
            <a:r>
              <a:rPr lang="en-US" altLang="zh-CN" dirty="0"/>
              <a:t>shape</a:t>
            </a:r>
            <a:r>
              <a:rPr lang="zh-CN" altLang="en-US" dirty="0"/>
              <a:t>一般设置为</a:t>
            </a:r>
            <a:r>
              <a:rPr lang="en-US" altLang="zh-CN" dirty="0"/>
              <a:t>[1, k, k, 1]</a:t>
            </a:r>
            <a:r>
              <a:rPr lang="zh-CN" altLang="en-US" dirty="0"/>
              <a:t>。含义类</a:t>
            </a:r>
            <a:r>
              <a:rPr lang="zh-CN" altLang="en-US" dirty="0" smtClean="0"/>
              <a:t>似于</a:t>
            </a:r>
            <a:r>
              <a:rPr lang="en-US" altLang="zh-CN" dirty="0" smtClean="0"/>
              <a:t>strides</a:t>
            </a:r>
            <a:r>
              <a:rPr lang="zh-CN" altLang="en-US" dirty="0" smtClean="0"/>
              <a:t>的</a:t>
            </a:r>
            <a:r>
              <a:rPr lang="en-US" altLang="zh-CN" dirty="0"/>
              <a:t>shape</a:t>
            </a:r>
            <a:r>
              <a:rPr lang="zh-CN" altLang="en-US" dirty="0"/>
              <a:t>。</a:t>
            </a:r>
            <a:endParaRPr lang="en-US" altLang="zh-CN" dirty="0"/>
          </a:p>
          <a:p>
            <a:endParaRPr lang="en-US" altLang="zh-CN" dirty="0"/>
          </a:p>
          <a:p>
            <a:endParaRPr lang="en-US" dirty="0"/>
          </a:p>
        </p:txBody>
      </p:sp>
    </p:spTree>
    <p:extLst>
      <p:ext uri="{BB962C8B-B14F-4D97-AF65-F5344CB8AC3E}">
        <p14:creationId xmlns:p14="http://schemas.microsoft.com/office/powerpoint/2010/main" val="29699111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2761"/>
          </a:xfrm>
        </p:spPr>
        <p:txBody>
          <a:bodyPr/>
          <a:lstStyle/>
          <a:p>
            <a:r>
              <a:rPr lang="en-US" altLang="zh-CN" dirty="0"/>
              <a:t>CNN</a:t>
            </a:r>
            <a:r>
              <a:rPr lang="zh-CN" altLang="en-US" dirty="0"/>
              <a:t>中的全连接</a:t>
            </a:r>
            <a:r>
              <a:rPr lang="zh-CN" altLang="en-US" dirty="0" smtClean="0"/>
              <a:t>层</a:t>
            </a:r>
            <a:r>
              <a:rPr lang="en-US" altLang="zh-CN" dirty="0" smtClean="0"/>
              <a:t>FC</a:t>
            </a:r>
            <a:r>
              <a:rPr lang="zh-CN" altLang="en-US" dirty="0" smtClean="0"/>
              <a:t>是</a:t>
            </a:r>
            <a:r>
              <a:rPr lang="zh-CN" altLang="en-US" dirty="0"/>
              <a:t>否可以替换掉？</a:t>
            </a:r>
            <a:endParaRPr lang="en-US" altLang="zh-CN" dirty="0"/>
          </a:p>
        </p:txBody>
      </p:sp>
      <p:sp>
        <p:nvSpPr>
          <p:cNvPr id="3" name="Content Placeholder 2"/>
          <p:cNvSpPr>
            <a:spLocks noGrp="1"/>
          </p:cNvSpPr>
          <p:nvPr>
            <p:ph idx="1"/>
          </p:nvPr>
        </p:nvSpPr>
        <p:spPr>
          <a:xfrm>
            <a:off x="838200" y="1407886"/>
            <a:ext cx="10515600" cy="4769077"/>
          </a:xfrm>
        </p:spPr>
        <p:txBody>
          <a:bodyPr/>
          <a:lstStyle/>
          <a:p>
            <a:r>
              <a:rPr lang="en-US" altLang="zh-CN" dirty="0" smtClean="0"/>
              <a:t>CNN</a:t>
            </a:r>
            <a:r>
              <a:rPr lang="zh-CN" altLang="en-US" dirty="0" smtClean="0"/>
              <a:t>中</a:t>
            </a:r>
            <a:r>
              <a:rPr lang="zh-CN" altLang="en-US" dirty="0"/>
              <a:t>全连接层的设计，属于人们在传统特征提取</a:t>
            </a:r>
            <a:r>
              <a:rPr lang="en-US" altLang="zh-CN" dirty="0"/>
              <a:t>+</a:t>
            </a:r>
            <a:r>
              <a:rPr lang="zh-CN" altLang="en-US" dirty="0"/>
              <a:t>分类思维下的一种</a:t>
            </a:r>
            <a:r>
              <a:rPr lang="en-US" altLang="zh-CN" dirty="0"/>
              <a:t>"</a:t>
            </a:r>
            <a:r>
              <a:rPr lang="zh-CN" altLang="en-US" dirty="0"/>
              <a:t>迁移学习</a:t>
            </a:r>
            <a:r>
              <a:rPr lang="en-US" altLang="zh-CN" dirty="0"/>
              <a:t>"</a:t>
            </a:r>
            <a:r>
              <a:rPr lang="zh-CN" altLang="en-US" dirty="0"/>
              <a:t>思想</a:t>
            </a:r>
            <a:r>
              <a:rPr lang="zh-CN" altLang="en-US" dirty="0" smtClean="0"/>
              <a:t>，全</a:t>
            </a:r>
            <a:r>
              <a:rPr lang="zh-CN" altLang="en-US" dirty="0"/>
              <a:t>连接层参数过多的缺点也激励着人们设计出更好的模型替代之达到更好的效果</a:t>
            </a:r>
            <a:r>
              <a:rPr lang="zh-CN" altLang="en-US" dirty="0" smtClean="0"/>
              <a:t>。</a:t>
            </a:r>
            <a:endParaRPr lang="en-US" altLang="zh-CN" dirty="0" smtClean="0"/>
          </a:p>
          <a:p>
            <a:r>
              <a:rPr lang="zh-CN" altLang="en-US" dirty="0" smtClean="0"/>
              <a:t>在迁移学习领域，</a:t>
            </a:r>
            <a:r>
              <a:rPr lang="zh-CN" altLang="en-US" b="1" dirty="0" smtClean="0"/>
              <a:t>如果</a:t>
            </a:r>
            <a:r>
              <a:rPr lang="en-US" altLang="zh-CN" b="1" dirty="0" smtClean="0"/>
              <a:t>target domain</a:t>
            </a:r>
            <a:r>
              <a:rPr lang="zh-CN" altLang="en-US" b="1" dirty="0" smtClean="0"/>
              <a:t>和</a:t>
            </a:r>
            <a:r>
              <a:rPr lang="en-US" altLang="zh-CN" b="1" dirty="0" smtClean="0"/>
              <a:t>source domain</a:t>
            </a:r>
            <a:r>
              <a:rPr lang="zh-CN" altLang="en-US" b="1" dirty="0" smtClean="0"/>
              <a:t>差别很大，有</a:t>
            </a:r>
            <a:r>
              <a:rPr lang="en-US" altLang="zh-CN" b="1" dirty="0" smtClean="0"/>
              <a:t>FC</a:t>
            </a:r>
            <a:r>
              <a:rPr lang="zh-CN" altLang="en-US" b="1" dirty="0" smtClean="0"/>
              <a:t>的效果好于没有</a:t>
            </a:r>
            <a:r>
              <a:rPr lang="en-US" altLang="zh-CN" b="1" dirty="0" smtClean="0"/>
              <a:t>FC</a:t>
            </a:r>
            <a:r>
              <a:rPr lang="zh-CN" altLang="en-US" b="1" dirty="0" smtClean="0"/>
              <a:t>的效</a:t>
            </a:r>
            <a:r>
              <a:rPr lang="zh-CN" altLang="en-US" b="1" dirty="0"/>
              <a:t>果</a:t>
            </a:r>
            <a:r>
              <a:rPr lang="zh-CN" altLang="en-US" dirty="0"/>
              <a:t>。（如相比</a:t>
            </a:r>
            <a:r>
              <a:rPr lang="en-US" altLang="zh-CN" dirty="0"/>
              <a:t>ImageNet</a:t>
            </a:r>
            <a:r>
              <a:rPr lang="zh-CN" altLang="en-US" dirty="0"/>
              <a:t>，目标域图像不是物体为中心的图像，而是风景照，见下图）</a:t>
            </a:r>
            <a:endParaRPr lang="en-US" altLang="zh-CN" dirty="0" smtClean="0"/>
          </a:p>
          <a:p>
            <a:endParaRPr lang="en-US" altLang="zh-CN"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74" y="4017364"/>
            <a:ext cx="9618407" cy="2159599"/>
          </a:xfrm>
          <a:prstGeom prst="rect">
            <a:avLst/>
          </a:prstGeom>
        </p:spPr>
      </p:pic>
    </p:spTree>
    <p:extLst>
      <p:ext uri="{BB962C8B-B14F-4D97-AF65-F5344CB8AC3E}">
        <p14:creationId xmlns:p14="http://schemas.microsoft.com/office/powerpoint/2010/main" val="8867013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305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08176"/>
            <a:ext cx="10515600" cy="5266944"/>
          </a:xfrm>
        </p:spPr>
        <p:txBody>
          <a:bodyPr>
            <a:normAutofit/>
          </a:bodyPr>
          <a:lstStyle/>
          <a:p>
            <a:r>
              <a:rPr lang="en-US" altLang="zh-CN" dirty="0"/>
              <a:t>CNN</a:t>
            </a:r>
            <a:r>
              <a:rPr lang="zh-CN" altLang="en-US" dirty="0"/>
              <a:t>中的全连接</a:t>
            </a:r>
            <a:r>
              <a:rPr lang="zh-CN" altLang="en-US" dirty="0" smtClean="0"/>
              <a:t>层可</a:t>
            </a:r>
            <a:r>
              <a:rPr lang="zh-CN" altLang="en-US" dirty="0"/>
              <a:t>以使用卷积操作来替代，或者用全局平均池化层</a:t>
            </a:r>
            <a:r>
              <a:rPr lang="en-US" altLang="zh-CN" dirty="0"/>
              <a:t>GAP</a:t>
            </a:r>
            <a:r>
              <a:rPr lang="zh-CN" altLang="en-US" dirty="0"/>
              <a:t>来替</a:t>
            </a:r>
            <a:r>
              <a:rPr lang="zh-CN" altLang="en-US" dirty="0" smtClean="0"/>
              <a:t>代。</a:t>
            </a:r>
            <a:endParaRPr lang="en-US" altLang="zh-CN" dirty="0" smtClean="0"/>
          </a:p>
          <a:p>
            <a:pPr lvl="1"/>
            <a:r>
              <a:rPr lang="zh-CN" altLang="en-US" dirty="0" smtClean="0"/>
              <a:t>比如</a:t>
            </a:r>
            <a:r>
              <a:rPr lang="en-US" altLang="zh-CN" dirty="0" smtClean="0"/>
              <a:t>NIN</a:t>
            </a:r>
            <a:r>
              <a:rPr lang="zh-CN" altLang="en-US" dirty="0"/>
              <a:t>，</a:t>
            </a:r>
            <a:r>
              <a:rPr lang="en-US" altLang="zh-CN" dirty="0" err="1"/>
              <a:t>Resnet</a:t>
            </a:r>
            <a:r>
              <a:rPr lang="zh-CN" altLang="en-US" dirty="0" smtClean="0"/>
              <a:t>，</a:t>
            </a:r>
            <a:r>
              <a:rPr lang="en-US" altLang="zh-CN" dirty="0" err="1" smtClean="0"/>
              <a:t>Googlenet</a:t>
            </a:r>
            <a:r>
              <a:rPr lang="zh-CN" altLang="en-US" dirty="0"/>
              <a:t>这些模型都是用</a:t>
            </a:r>
            <a:r>
              <a:rPr lang="en-US" altLang="zh-CN" dirty="0"/>
              <a:t>GAP</a:t>
            </a:r>
            <a:r>
              <a:rPr lang="zh-CN" altLang="en-US" dirty="0"/>
              <a:t>来替代</a:t>
            </a:r>
            <a:r>
              <a:rPr lang="zh-CN" altLang="en-US" dirty="0" smtClean="0"/>
              <a:t>了</a:t>
            </a:r>
            <a:r>
              <a:rPr lang="zh-CN" altLang="en-US" dirty="0"/>
              <a:t>全连接</a:t>
            </a:r>
            <a:r>
              <a:rPr lang="zh-CN" altLang="en-US" dirty="0" smtClean="0"/>
              <a:t>层。</a:t>
            </a:r>
            <a:endParaRPr lang="en-US" altLang="zh-CN" dirty="0"/>
          </a:p>
          <a:p>
            <a:r>
              <a:rPr lang="zh-CN" altLang="en-US" dirty="0" smtClean="0"/>
              <a:t>全</a:t>
            </a:r>
            <a:r>
              <a:rPr lang="zh-CN" altLang="en-US" dirty="0"/>
              <a:t>局平</a:t>
            </a:r>
            <a:r>
              <a:rPr lang="zh-CN" altLang="en-US" dirty="0" smtClean="0"/>
              <a:t>均池化</a:t>
            </a:r>
            <a:r>
              <a:rPr lang="en-US" altLang="zh-CN" dirty="0" smtClean="0"/>
              <a:t>GAP</a:t>
            </a:r>
            <a:r>
              <a:rPr lang="zh-CN" altLang="en-US" dirty="0" smtClean="0"/>
              <a:t>：</a:t>
            </a:r>
            <a:endParaRPr lang="en-US" altLang="zh-CN" dirty="0" smtClean="0"/>
          </a:p>
          <a:p>
            <a:pPr lvl="1"/>
            <a:r>
              <a:rPr lang="zh-CN" altLang="en-US" dirty="0" smtClean="0"/>
              <a:t>每个</a:t>
            </a:r>
            <a:r>
              <a:rPr lang="en-US" altLang="zh-CN" dirty="0" smtClean="0"/>
              <a:t>feature map</a:t>
            </a:r>
            <a:r>
              <a:rPr lang="zh-CN" altLang="en-US" dirty="0" smtClean="0"/>
              <a:t>的通道经过</a:t>
            </a:r>
            <a:r>
              <a:rPr lang="en-US" altLang="zh-CN" dirty="0" smtClean="0"/>
              <a:t>GAP</a:t>
            </a:r>
            <a:r>
              <a:rPr lang="zh-CN" altLang="en-US" dirty="0" smtClean="0"/>
              <a:t>变成一个标量值，因此</a:t>
            </a:r>
            <a:r>
              <a:rPr lang="en-US" altLang="zh-CN" dirty="0" smtClean="0"/>
              <a:t>GAP</a:t>
            </a:r>
            <a:r>
              <a:rPr lang="zh-CN" altLang="en-US" dirty="0" smtClean="0"/>
              <a:t>的</a:t>
            </a:r>
            <a:r>
              <a:rPr lang="en-US" altLang="zh-CN" dirty="0" smtClean="0"/>
              <a:t>size</a:t>
            </a:r>
            <a:r>
              <a:rPr lang="zh-CN" altLang="en-US" dirty="0" smtClean="0"/>
              <a:t>要和</a:t>
            </a:r>
            <a:r>
              <a:rPr lang="en-US" altLang="zh-CN" dirty="0" smtClean="0"/>
              <a:t>feature map</a:t>
            </a:r>
            <a:r>
              <a:rPr lang="zh-CN" altLang="en-US" dirty="0" smtClean="0"/>
              <a:t>的</a:t>
            </a:r>
            <a:r>
              <a:rPr lang="en-US" altLang="zh-CN" dirty="0" smtClean="0"/>
              <a:t>size</a:t>
            </a:r>
            <a:r>
              <a:rPr lang="zh-CN" altLang="en-US" dirty="0" smtClean="0"/>
              <a:t>是一样的。</a:t>
            </a:r>
            <a:endParaRPr lang="en-US" altLang="zh-CN" dirty="0" smtClean="0"/>
          </a:p>
          <a:p>
            <a:pPr lvl="1"/>
            <a:r>
              <a:rPr lang="zh-CN" altLang="en-US" dirty="0"/>
              <a:t>如果</a:t>
            </a:r>
            <a:r>
              <a:rPr lang="en-US" altLang="zh-CN" dirty="0" smtClean="0"/>
              <a:t>GAP</a:t>
            </a:r>
            <a:r>
              <a:rPr lang="zh-CN" altLang="en-US" dirty="0" smtClean="0"/>
              <a:t>是取代最后</a:t>
            </a:r>
            <a:r>
              <a:rPr lang="zh-CN" altLang="en-US" dirty="0"/>
              <a:t>一</a:t>
            </a:r>
            <a:r>
              <a:rPr lang="zh-CN" altLang="en-US" dirty="0" smtClean="0"/>
              <a:t>个</a:t>
            </a:r>
            <a:r>
              <a:rPr lang="zh-CN" altLang="en-US" dirty="0"/>
              <a:t>全连接</a:t>
            </a:r>
            <a:r>
              <a:rPr lang="zh-CN" altLang="en-US" dirty="0" smtClean="0"/>
              <a:t>层来做分类，那么要设计好输入</a:t>
            </a:r>
            <a:r>
              <a:rPr lang="en-US" altLang="zh-CN" dirty="0" smtClean="0"/>
              <a:t>feature map</a:t>
            </a:r>
            <a:r>
              <a:rPr lang="zh-CN" altLang="en-US" dirty="0" smtClean="0"/>
              <a:t>的通道为分类类别数。</a:t>
            </a:r>
            <a:endParaRPr lang="en-US" altLang="zh-CN" dirty="0" smtClean="0"/>
          </a:p>
          <a:p>
            <a:pPr lvl="1"/>
            <a:endParaRPr lang="en-US" altLang="zh-CN" dirty="0"/>
          </a:p>
          <a:p>
            <a:pPr marL="0" indent="0">
              <a:buNone/>
            </a:pPr>
            <a:r>
              <a:rPr lang="zh-CN" altLang="en-US" dirty="0"/>
              <a:t/>
            </a:r>
            <a:br>
              <a:rPr lang="zh-CN" altLang="en-US" dirty="0"/>
            </a:br>
            <a:endParaRPr lang="en-US" dirty="0"/>
          </a:p>
        </p:txBody>
      </p:sp>
      <p:pic>
        <p:nvPicPr>
          <p:cNvPr id="4" name="Picture 3"/>
          <p:cNvPicPr>
            <a:picLocks noChangeAspect="1"/>
          </p:cNvPicPr>
          <p:nvPr/>
        </p:nvPicPr>
        <p:blipFill>
          <a:blip r:embed="rId2"/>
          <a:stretch>
            <a:fillRect/>
          </a:stretch>
        </p:blipFill>
        <p:spPr>
          <a:xfrm>
            <a:off x="838200" y="4663440"/>
            <a:ext cx="10515600" cy="2011680"/>
          </a:xfrm>
          <a:prstGeom prst="rect">
            <a:avLst/>
          </a:prstGeom>
        </p:spPr>
      </p:pic>
    </p:spTree>
    <p:extLst>
      <p:ext uri="{BB962C8B-B14F-4D97-AF65-F5344CB8AC3E}">
        <p14:creationId xmlns:p14="http://schemas.microsoft.com/office/powerpoint/2010/main" val="36281764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4"/>
            <a:ext cx="10515600" cy="4663665"/>
          </a:xfrm>
        </p:spPr>
        <p:txBody>
          <a:bodyPr>
            <a:normAutofit/>
          </a:bodyPr>
          <a:lstStyle/>
          <a:p>
            <a:r>
              <a:rPr lang="zh-CN" altLang="en-US" dirty="0" smtClean="0"/>
              <a:t>用卷积来替换全连接</a:t>
            </a:r>
            <a:r>
              <a:rPr lang="zh-CN" altLang="en-US" dirty="0"/>
              <a:t>层（假设替换用来做分类的全连接层）</a:t>
            </a:r>
            <a:r>
              <a:rPr lang="zh-CN" altLang="en-US" dirty="0" smtClean="0"/>
              <a:t>：</a:t>
            </a:r>
            <a:endParaRPr lang="en-US" altLang="zh-CN" dirty="0" smtClean="0"/>
          </a:p>
          <a:p>
            <a:pPr lvl="1"/>
            <a:r>
              <a:rPr lang="zh-CN" altLang="en-US" dirty="0"/>
              <a:t>首</a:t>
            </a:r>
            <a:r>
              <a:rPr lang="zh-CN" altLang="en-US" dirty="0" smtClean="0"/>
              <a:t>先</a:t>
            </a:r>
            <a:r>
              <a:rPr lang="zh-CN" altLang="en-US" dirty="0"/>
              <a:t>设</a:t>
            </a:r>
            <a:r>
              <a:rPr lang="zh-CN" altLang="en-US" dirty="0" smtClean="0"/>
              <a:t>计卷积核的输出的</a:t>
            </a:r>
            <a:r>
              <a:rPr lang="en-US" altLang="zh-CN" dirty="0" smtClean="0"/>
              <a:t>feature map</a:t>
            </a:r>
            <a:r>
              <a:rPr lang="zh-CN" altLang="en-US" dirty="0" smtClean="0"/>
              <a:t>的通道数等于全连接层的神经元数量即分类类别数量；</a:t>
            </a:r>
            <a:endParaRPr lang="en-US" altLang="zh-CN" dirty="0" smtClean="0"/>
          </a:p>
          <a:p>
            <a:pPr lvl="2"/>
            <a:r>
              <a:rPr lang="zh-CN" altLang="en-US" b="1" dirty="0"/>
              <a:t>这里体现出了卷积的灵活用法，用卷积核的数</a:t>
            </a:r>
            <a:r>
              <a:rPr lang="zh-CN" altLang="en-US" b="1" dirty="0" smtClean="0"/>
              <a:t>量（也等于卷积核输出的</a:t>
            </a:r>
            <a:r>
              <a:rPr lang="en-US" altLang="zh-CN" b="1" dirty="0" smtClean="0"/>
              <a:t>feature map</a:t>
            </a:r>
            <a:r>
              <a:rPr lang="zh-CN" altLang="en-US" b="1" dirty="0" smtClean="0"/>
              <a:t>的通道数）来</a:t>
            </a:r>
            <a:r>
              <a:rPr lang="zh-CN" altLang="en-US" b="1" dirty="0"/>
              <a:t>映射为分类类别数</a:t>
            </a:r>
            <a:r>
              <a:rPr lang="zh-CN" altLang="en-US" b="1" dirty="0" smtClean="0"/>
              <a:t>量</a:t>
            </a:r>
            <a:r>
              <a:rPr lang="zh-CN" altLang="en-US" dirty="0" smtClean="0"/>
              <a:t>。</a:t>
            </a:r>
            <a:endParaRPr lang="en-US" altLang="zh-CN" dirty="0" smtClean="0"/>
          </a:p>
          <a:p>
            <a:pPr lvl="1"/>
            <a:r>
              <a:rPr lang="zh-CN" altLang="en-US" dirty="0" smtClean="0"/>
              <a:t>这样经过卷积得到的输出</a:t>
            </a:r>
            <a:r>
              <a:rPr lang="en-US" altLang="zh-CN" dirty="0" smtClean="0"/>
              <a:t>feature mapping</a:t>
            </a:r>
            <a:r>
              <a:rPr lang="zh-CN" altLang="en-US" dirty="0" smtClean="0"/>
              <a:t>的</a:t>
            </a:r>
            <a:r>
              <a:rPr lang="en-US" altLang="zh-CN" dirty="0" smtClean="0"/>
              <a:t>shape</a:t>
            </a:r>
            <a:r>
              <a:rPr lang="zh-CN" altLang="en-US" dirty="0" smtClean="0"/>
              <a:t>是</a:t>
            </a:r>
            <a:r>
              <a:rPr lang="en-US" altLang="zh-CN" dirty="0" smtClean="0"/>
              <a:t>(height, width, channel)</a:t>
            </a:r>
            <a:r>
              <a:rPr lang="zh-CN" altLang="en-US" dirty="0" smtClean="0"/>
              <a:t>；</a:t>
            </a:r>
            <a:endParaRPr lang="en-US" altLang="zh-CN" dirty="0" smtClean="0"/>
          </a:p>
          <a:p>
            <a:pPr lvl="2"/>
            <a:r>
              <a:rPr lang="zh-CN" altLang="en-US" dirty="0"/>
              <a:t>这</a:t>
            </a:r>
            <a:r>
              <a:rPr lang="zh-CN" altLang="en-US" dirty="0" smtClean="0"/>
              <a:t>里常用</a:t>
            </a:r>
            <a:r>
              <a:rPr lang="en-US" altLang="zh-CN" dirty="0" smtClean="0"/>
              <a:t>1</a:t>
            </a:r>
            <a:r>
              <a:rPr lang="zh-CN" altLang="en-US" dirty="0" smtClean="0"/>
              <a:t>*</a:t>
            </a:r>
            <a:r>
              <a:rPr lang="en-US" altLang="zh-CN" dirty="0" smtClean="0"/>
              <a:t>1</a:t>
            </a:r>
            <a:r>
              <a:rPr lang="zh-CN" altLang="en-US" dirty="0" smtClean="0"/>
              <a:t>的卷积核来替换全连接层</a:t>
            </a:r>
            <a:endParaRPr lang="en-US" altLang="zh-CN" dirty="0" smtClean="0"/>
          </a:p>
          <a:p>
            <a:pPr lvl="1"/>
            <a:r>
              <a:rPr lang="zh-CN" altLang="en-US" dirty="0" smtClean="0"/>
              <a:t>这个时候可以对卷积输出的</a:t>
            </a:r>
            <a:r>
              <a:rPr lang="en-US" altLang="zh-CN" dirty="0" smtClean="0"/>
              <a:t>feature map</a:t>
            </a:r>
            <a:r>
              <a:rPr lang="zh-CN" altLang="en-US" dirty="0"/>
              <a:t>进</a:t>
            </a:r>
            <a:r>
              <a:rPr lang="zh-CN" altLang="en-US" dirty="0" smtClean="0"/>
              <a:t>行激活函数处理后，进行</a:t>
            </a:r>
            <a:r>
              <a:rPr lang="zh-CN" altLang="en-US" dirty="0"/>
              <a:t>全</a:t>
            </a:r>
            <a:r>
              <a:rPr lang="zh-CN" altLang="en-US" dirty="0" smtClean="0"/>
              <a:t>局平均池化，得到的输出</a:t>
            </a:r>
            <a:r>
              <a:rPr lang="en-US" altLang="zh-CN" dirty="0" smtClean="0"/>
              <a:t>shape</a:t>
            </a:r>
            <a:r>
              <a:rPr lang="zh-CN" altLang="en-US" dirty="0" smtClean="0"/>
              <a:t>是</a:t>
            </a:r>
            <a:r>
              <a:rPr lang="en-US" altLang="zh-CN" dirty="0" smtClean="0"/>
              <a:t>(1,1,channel)</a:t>
            </a:r>
            <a:r>
              <a:rPr lang="zh-CN" altLang="en-US" dirty="0" smtClean="0"/>
              <a:t>，</a:t>
            </a:r>
            <a:r>
              <a:rPr lang="en-US" altLang="zh-CN" dirty="0" smtClean="0"/>
              <a:t>channel</a:t>
            </a:r>
            <a:r>
              <a:rPr lang="zh-CN" altLang="en-US" dirty="0" smtClean="0"/>
              <a:t>也是分类类别数量。</a:t>
            </a:r>
            <a:endParaRPr lang="en-US" dirty="0"/>
          </a:p>
        </p:txBody>
      </p:sp>
    </p:spTree>
    <p:extLst>
      <p:ext uri="{BB962C8B-B14F-4D97-AF65-F5344CB8AC3E}">
        <p14:creationId xmlns:p14="http://schemas.microsoft.com/office/powerpoint/2010/main" val="21557106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1859"/>
          </a:xfrm>
        </p:spPr>
        <p:txBody>
          <a:bodyPr/>
          <a:lstStyle/>
          <a:p>
            <a:r>
              <a:rPr lang="en-US" dirty="0"/>
              <a:t>CNN</a:t>
            </a:r>
            <a:r>
              <a:rPr lang="zh-CN" altLang="en-US" dirty="0"/>
              <a:t>中的</a:t>
            </a:r>
            <a:r>
              <a:rPr lang="en-US" altLang="zh-CN" dirty="0"/>
              <a:t>pooling</a:t>
            </a:r>
            <a:r>
              <a:rPr lang="zh-CN" altLang="en-US" dirty="0"/>
              <a:t>层是否可以替换掉？</a:t>
            </a:r>
            <a:endParaRPr lang="en-US" dirty="0"/>
          </a:p>
        </p:txBody>
      </p:sp>
      <p:sp>
        <p:nvSpPr>
          <p:cNvPr id="3" name="Content Placeholder 2"/>
          <p:cNvSpPr>
            <a:spLocks noGrp="1"/>
          </p:cNvSpPr>
          <p:nvPr>
            <p:ph idx="1"/>
          </p:nvPr>
        </p:nvSpPr>
        <p:spPr>
          <a:xfrm>
            <a:off x="838200" y="1533832"/>
            <a:ext cx="10515600" cy="5181294"/>
          </a:xfrm>
        </p:spPr>
        <p:txBody>
          <a:bodyPr>
            <a:normAutofit lnSpcReduction="10000"/>
          </a:bodyPr>
          <a:lstStyle/>
          <a:p>
            <a:r>
              <a:rPr lang="en-US" altLang="zh-CN" dirty="0"/>
              <a:t>Pooling</a:t>
            </a:r>
            <a:r>
              <a:rPr lang="zh-CN" altLang="en-US" dirty="0"/>
              <a:t>层的问题（不包括</a:t>
            </a:r>
            <a:r>
              <a:rPr lang="en-US" altLang="zh-CN" dirty="0"/>
              <a:t>GAP</a:t>
            </a:r>
            <a:r>
              <a:rPr lang="zh-CN" altLang="en-US" dirty="0"/>
              <a:t>全局均值池化层）：</a:t>
            </a:r>
            <a:endParaRPr lang="en-US" altLang="zh-CN" dirty="0"/>
          </a:p>
          <a:p>
            <a:pPr lvl="1"/>
            <a:r>
              <a:rPr lang="zh-CN" altLang="en-US" dirty="0"/>
              <a:t>池化具有破坏性（丢失了部分信息），</a:t>
            </a:r>
            <a:endParaRPr lang="en-US" altLang="zh-CN" dirty="0"/>
          </a:p>
          <a:p>
            <a:pPr lvl="1"/>
            <a:r>
              <a:rPr lang="zh-CN" altLang="en-US" dirty="0"/>
              <a:t>它是局部的并且是静态定义好的。</a:t>
            </a:r>
            <a:endParaRPr lang="en-US" altLang="zh-CN" dirty="0"/>
          </a:p>
          <a:p>
            <a:r>
              <a:rPr lang="zh-CN" altLang="en-US" dirty="0" smtClean="0"/>
              <a:t>可以使用</a:t>
            </a:r>
            <a:r>
              <a:rPr lang="zh-CN" altLang="en-US" dirty="0"/>
              <a:t>卷</a:t>
            </a:r>
            <a:r>
              <a:rPr lang="zh-CN" altLang="en-US" dirty="0" smtClean="0"/>
              <a:t>积操作来替换</a:t>
            </a:r>
            <a:r>
              <a:rPr lang="en-US" altLang="zh-CN" dirty="0" smtClean="0"/>
              <a:t>Pooling(</a:t>
            </a:r>
            <a:r>
              <a:rPr lang="zh-CN" altLang="en-US" dirty="0" smtClean="0"/>
              <a:t>参考</a:t>
            </a:r>
            <a:r>
              <a:rPr lang="en-US" altLang="zh-CN" dirty="0"/>
              <a:t>All Convolutional net)</a:t>
            </a:r>
            <a:r>
              <a:rPr lang="zh-CN" altLang="en-US" dirty="0" smtClean="0"/>
              <a:t>：</a:t>
            </a:r>
            <a:endParaRPr lang="en-US" altLang="zh-CN" dirty="0" smtClean="0"/>
          </a:p>
          <a:p>
            <a:pPr lvl="1"/>
            <a:r>
              <a:rPr lang="zh-CN" altLang="en-US" dirty="0" smtClean="0"/>
              <a:t>下图中的</a:t>
            </a:r>
            <a:r>
              <a:rPr lang="en-US" altLang="zh-CN" dirty="0" smtClean="0"/>
              <a:t>conv9</a:t>
            </a:r>
            <a:r>
              <a:rPr lang="zh-CN" altLang="en-US" dirty="0" smtClean="0"/>
              <a:t>层的</a:t>
            </a:r>
            <a:r>
              <a:rPr lang="en-US" altLang="zh-CN" dirty="0" smtClean="0"/>
              <a:t>dropout</a:t>
            </a:r>
            <a:r>
              <a:rPr lang="zh-CN" altLang="en-US" dirty="0" smtClean="0"/>
              <a:t>并不是说对卷积核进行</a:t>
            </a:r>
            <a:r>
              <a:rPr lang="en-US" altLang="zh-CN" dirty="0" smtClean="0"/>
              <a:t>dropout</a:t>
            </a:r>
            <a:r>
              <a:rPr lang="zh-CN" altLang="en-US" dirty="0" smtClean="0"/>
              <a:t>，而是对经过卷积核处理和</a:t>
            </a:r>
            <a:r>
              <a:rPr lang="en-US" altLang="zh-CN" dirty="0" err="1" smtClean="0"/>
              <a:t>Relu</a:t>
            </a:r>
            <a:r>
              <a:rPr lang="zh-CN" altLang="en-US" dirty="0" smtClean="0"/>
              <a:t>激活函数处理的</a:t>
            </a:r>
            <a:r>
              <a:rPr lang="en-US" altLang="zh-CN" dirty="0" smtClean="0"/>
              <a:t>feature map</a:t>
            </a:r>
            <a:r>
              <a:rPr lang="zh-CN" altLang="en-US" dirty="0" smtClean="0"/>
              <a:t>的神经元进行</a:t>
            </a:r>
            <a:r>
              <a:rPr lang="en-US" altLang="zh-CN" dirty="0" smtClean="0"/>
              <a:t>dropout</a:t>
            </a:r>
            <a:r>
              <a:rPr lang="zh-CN" altLang="en-US" dirty="0" smtClean="0"/>
              <a:t>。在</a:t>
            </a:r>
            <a:r>
              <a:rPr lang="en-US" altLang="zh-CN" dirty="0" smtClean="0"/>
              <a:t>CNN</a:t>
            </a:r>
            <a:r>
              <a:rPr lang="zh-CN" altLang="en-US" dirty="0" smtClean="0"/>
              <a:t>中使用</a:t>
            </a:r>
            <a:r>
              <a:rPr lang="en-US" altLang="zh-CN" dirty="0" smtClean="0"/>
              <a:t>dropout</a:t>
            </a:r>
            <a:r>
              <a:rPr lang="zh-CN" altLang="en-US" dirty="0" smtClean="0"/>
              <a:t>要慎重，更建议使用</a:t>
            </a:r>
            <a:r>
              <a:rPr lang="en-US" altLang="zh-CN" dirty="0" smtClean="0"/>
              <a:t>BN</a:t>
            </a:r>
            <a:r>
              <a:rPr lang="zh-CN" altLang="en-US" dirty="0" smtClean="0"/>
              <a:t>而不用</a:t>
            </a:r>
            <a:r>
              <a:rPr lang="en-US" altLang="zh-CN" dirty="0" smtClean="0"/>
              <a:t>dropout</a:t>
            </a:r>
            <a:r>
              <a:rPr lang="zh-CN" altLang="en-US" dirty="0" smtClean="0"/>
              <a:t>。</a:t>
            </a:r>
            <a:endParaRPr lang="en-US" altLang="zh-CN" dirty="0" smtClean="0"/>
          </a:p>
          <a:p>
            <a:pPr lvl="1"/>
            <a:endParaRPr lang="en-US" dirty="0"/>
          </a:p>
          <a:p>
            <a:pPr lvl="1"/>
            <a:endParaRPr lang="en-US" dirty="0" smtClean="0"/>
          </a:p>
          <a:p>
            <a:pPr lvl="1"/>
            <a:endParaRPr lang="en-US" dirty="0"/>
          </a:p>
          <a:p>
            <a:pPr lvl="1"/>
            <a:endParaRPr lang="en-US" dirty="0" smtClean="0"/>
          </a:p>
          <a:p>
            <a:pPr lvl="1"/>
            <a:endParaRPr lang="en-US" dirty="0"/>
          </a:p>
          <a:p>
            <a:pPr lvl="2"/>
            <a:r>
              <a:rPr lang="zh-CN" altLang="en-US" b="1" dirty="0" smtClean="0"/>
              <a:t>为什么经过</a:t>
            </a:r>
            <a:r>
              <a:rPr lang="en-US" altLang="zh-CN" b="1" dirty="0" smtClean="0"/>
              <a:t>GAP</a:t>
            </a:r>
            <a:r>
              <a:rPr lang="zh-CN" altLang="en-US" b="1" dirty="0" smtClean="0"/>
              <a:t>以后还需要做</a:t>
            </a:r>
            <a:r>
              <a:rPr lang="en-US" altLang="zh-CN" b="1" dirty="0" err="1" smtClean="0"/>
              <a:t>softmax</a:t>
            </a:r>
            <a:r>
              <a:rPr lang="zh-CN" altLang="en-US" b="1" dirty="0" smtClean="0"/>
              <a:t>处理？</a:t>
            </a:r>
            <a:endParaRPr lang="en-US" altLang="zh-CN" b="1" dirty="0" smtClean="0"/>
          </a:p>
          <a:p>
            <a:pPr lvl="3"/>
            <a:r>
              <a:rPr lang="zh-CN" altLang="en-US" dirty="0"/>
              <a:t>因</a:t>
            </a:r>
            <a:r>
              <a:rPr lang="zh-CN" altLang="en-US" dirty="0" smtClean="0"/>
              <a:t>为需要把每个输出单元即多类别的值变成</a:t>
            </a:r>
            <a:r>
              <a:rPr lang="en-US" altLang="zh-CN" dirty="0" smtClean="0"/>
              <a:t>0</a:t>
            </a:r>
            <a:r>
              <a:rPr lang="zh-CN" altLang="en-US" dirty="0" smtClean="0"/>
              <a:t>～</a:t>
            </a:r>
            <a:r>
              <a:rPr lang="en-US" altLang="zh-CN" dirty="0" smtClean="0"/>
              <a:t>1</a:t>
            </a:r>
            <a:r>
              <a:rPr lang="zh-CN" altLang="en-US" dirty="0" smtClean="0"/>
              <a:t>的概率值，</a:t>
            </a:r>
            <a:r>
              <a:rPr lang="en-US" altLang="zh-CN" dirty="0" smtClean="0"/>
              <a:t>GAP</a:t>
            </a:r>
            <a:r>
              <a:rPr lang="zh-CN" altLang="en-US" dirty="0" smtClean="0"/>
              <a:t>后的值可能不在这个范围，所以</a:t>
            </a:r>
            <a:r>
              <a:rPr lang="en-US" altLang="zh-CN" dirty="0" err="1" smtClean="0"/>
              <a:t>softmax</a:t>
            </a:r>
            <a:r>
              <a:rPr lang="zh-CN" altLang="en-US" dirty="0" smtClean="0"/>
              <a:t>在这里起到归一化的作用。</a:t>
            </a:r>
            <a:endParaRPr lang="en-US" dirty="0"/>
          </a:p>
        </p:txBody>
      </p:sp>
      <p:pic>
        <p:nvPicPr>
          <p:cNvPr id="4" name="Picture 3"/>
          <p:cNvPicPr>
            <a:picLocks noChangeAspect="1"/>
          </p:cNvPicPr>
          <p:nvPr/>
        </p:nvPicPr>
        <p:blipFill>
          <a:blip r:embed="rId3"/>
          <a:stretch>
            <a:fillRect/>
          </a:stretch>
        </p:blipFill>
        <p:spPr>
          <a:xfrm>
            <a:off x="2212258" y="4010995"/>
            <a:ext cx="6563033" cy="1805221"/>
          </a:xfrm>
          <a:prstGeom prst="rect">
            <a:avLst/>
          </a:prstGeom>
        </p:spPr>
      </p:pic>
    </p:spTree>
    <p:extLst>
      <p:ext uri="{BB962C8B-B14F-4D97-AF65-F5344CB8AC3E}">
        <p14:creationId xmlns:p14="http://schemas.microsoft.com/office/powerpoint/2010/main" val="7922598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5008"/>
          </a:xfrm>
        </p:spPr>
        <p:txBody>
          <a:bodyPr/>
          <a:lstStyle/>
          <a:p>
            <a:r>
              <a:rPr lang="zh-CN" altLang="en-US" dirty="0" smtClean="0"/>
              <a:t>基本卷积的几种变体</a:t>
            </a:r>
            <a:endParaRPr lang="en-US" dirty="0"/>
          </a:p>
        </p:txBody>
      </p:sp>
      <p:sp>
        <p:nvSpPr>
          <p:cNvPr id="3" name="Content Placeholder 2"/>
          <p:cNvSpPr>
            <a:spLocks noGrp="1"/>
          </p:cNvSpPr>
          <p:nvPr>
            <p:ph idx="1"/>
          </p:nvPr>
        </p:nvSpPr>
        <p:spPr>
          <a:xfrm>
            <a:off x="838200" y="1490134"/>
            <a:ext cx="10515600" cy="5198533"/>
          </a:xfrm>
        </p:spPr>
        <p:txBody>
          <a:bodyPr>
            <a:normAutofit fontScale="85000" lnSpcReduction="20000"/>
          </a:bodyPr>
          <a:lstStyle/>
          <a:p>
            <a:r>
              <a:rPr lang="zh-CN" altLang="en-US" dirty="0"/>
              <a:t>分组卷积：</a:t>
            </a:r>
            <a:r>
              <a:rPr lang="zh-CN" altLang="en-US" b="1" dirty="0" smtClean="0"/>
              <a:t>将输入</a:t>
            </a:r>
            <a:r>
              <a:rPr lang="en-US" altLang="zh-CN" b="1" dirty="0" smtClean="0"/>
              <a:t>feature map</a:t>
            </a:r>
            <a:r>
              <a:rPr lang="zh-CN" altLang="en-US" b="1" dirty="0" smtClean="0"/>
              <a:t>的多个通道和多</a:t>
            </a:r>
            <a:r>
              <a:rPr lang="zh-CN" altLang="en-US" b="1" dirty="0"/>
              <a:t>个卷积核拆分为分组</a:t>
            </a:r>
            <a:r>
              <a:rPr lang="zh-CN" altLang="en-US" b="1" dirty="0" smtClean="0"/>
              <a:t>，每组</a:t>
            </a:r>
            <a:r>
              <a:rPr lang="en-US" altLang="zh-CN" b="1" dirty="0" smtClean="0"/>
              <a:t>kernel</a:t>
            </a:r>
            <a:r>
              <a:rPr lang="zh-CN" altLang="en-US" b="1" dirty="0" smtClean="0"/>
              <a:t>对应每组输入通道</a:t>
            </a:r>
            <a:r>
              <a:rPr lang="zh-CN" altLang="en-US" dirty="0" smtClean="0"/>
              <a:t>。</a:t>
            </a:r>
            <a:endParaRPr lang="en-US" altLang="zh-CN" dirty="0" smtClean="0"/>
          </a:p>
          <a:p>
            <a:r>
              <a:rPr lang="zh-CN" altLang="en-US" b="1" dirty="0"/>
              <a:t>分组卷积降低了模型的参数数量以及计算量</a:t>
            </a:r>
            <a:r>
              <a:rPr lang="zh-CN" altLang="en-US" dirty="0"/>
              <a:t>。</a:t>
            </a:r>
            <a:endParaRPr lang="en-US" altLang="zh-CN" dirty="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分</a:t>
            </a:r>
            <a:r>
              <a:rPr lang="zh-CN" altLang="en-US" dirty="0"/>
              <a:t>组卷积最早在</a:t>
            </a:r>
            <a:r>
              <a:rPr lang="en-US" altLang="zh-CN" dirty="0" err="1"/>
              <a:t>AlexNet</a:t>
            </a:r>
            <a:r>
              <a:rPr lang="en-US" altLang="zh-CN" dirty="0"/>
              <a:t> </a:t>
            </a:r>
            <a:r>
              <a:rPr lang="zh-CN" altLang="en-US" dirty="0"/>
              <a:t>中出现。由于当时的硬件资源的限制，训练</a:t>
            </a:r>
            <a:r>
              <a:rPr lang="en-US" altLang="zh-CN" dirty="0" err="1"/>
              <a:t>AlexNet</a:t>
            </a:r>
            <a:r>
              <a:rPr lang="en-US" altLang="zh-CN" dirty="0"/>
              <a:t> </a:t>
            </a:r>
            <a:r>
              <a:rPr lang="zh-CN" altLang="en-US" dirty="0"/>
              <a:t>时卷积操作无法全部放在同一个</a:t>
            </a:r>
            <a:r>
              <a:rPr lang="en-US" altLang="zh-CN" dirty="0"/>
              <a:t>GPU </a:t>
            </a:r>
            <a:r>
              <a:rPr lang="zh-CN" altLang="en-US" dirty="0"/>
              <a:t>中处理。因此，通过分组来在多个</a:t>
            </a:r>
            <a:r>
              <a:rPr lang="en-US" altLang="zh-CN" dirty="0"/>
              <a:t>GPU </a:t>
            </a:r>
            <a:r>
              <a:rPr lang="zh-CN" altLang="en-US" dirty="0"/>
              <a:t>上分别处理，然后将多个</a:t>
            </a:r>
            <a:r>
              <a:rPr lang="en-US" altLang="zh-CN" dirty="0"/>
              <a:t>GPU </a:t>
            </a:r>
            <a:r>
              <a:rPr lang="zh-CN" altLang="en-US" dirty="0"/>
              <a:t>的处理结果融合。</a:t>
            </a:r>
            <a:endParaRPr lang="en-US" altLang="zh-CN" dirty="0" smtClean="0"/>
          </a:p>
          <a:p>
            <a:endParaRPr lang="en-US" altLang="zh-CN" dirty="0" smtClean="0"/>
          </a:p>
          <a:p>
            <a:endParaRPr lang="en-US" dirty="0"/>
          </a:p>
        </p:txBody>
      </p:sp>
      <p:pic>
        <p:nvPicPr>
          <p:cNvPr id="5" name="Picture 4"/>
          <p:cNvPicPr>
            <a:picLocks noChangeAspect="1"/>
          </p:cNvPicPr>
          <p:nvPr/>
        </p:nvPicPr>
        <p:blipFill>
          <a:blip r:embed="rId3"/>
          <a:stretch>
            <a:fillRect/>
          </a:stretch>
        </p:blipFill>
        <p:spPr>
          <a:xfrm>
            <a:off x="1167541" y="2439787"/>
            <a:ext cx="9856917" cy="2971661"/>
          </a:xfrm>
          <a:prstGeom prst="rect">
            <a:avLst/>
          </a:prstGeom>
        </p:spPr>
      </p:pic>
    </p:spTree>
    <p:extLst>
      <p:ext uri="{BB962C8B-B14F-4D97-AF65-F5344CB8AC3E}">
        <p14:creationId xmlns:p14="http://schemas.microsoft.com/office/powerpoint/2010/main" val="41323185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dirty="0" smtClean="0"/>
              <a:t>小卷积核代替大卷积核：</a:t>
            </a:r>
            <a:endParaRPr lang="en-US" altLang="zh-CN" dirty="0" smtClean="0"/>
          </a:p>
          <a:p>
            <a:pPr lvl="1"/>
            <a:r>
              <a:rPr lang="zh-CN" altLang="en-US" dirty="0"/>
              <a:t>卷积核的尺寸越大，则看到的图片信息越多，因此获得的特征会越好。</a:t>
            </a:r>
          </a:p>
          <a:p>
            <a:pPr lvl="1"/>
            <a:r>
              <a:rPr lang="zh-CN" altLang="en-US" dirty="0" smtClean="0"/>
              <a:t>卷</a:t>
            </a:r>
            <a:r>
              <a:rPr lang="zh-CN" altLang="en-US" dirty="0"/>
              <a:t>积核的尺寸越大，模型的参数数量会爆涨，不利于模型的深度的增加，计算量和存储量也大幅上升。</a:t>
            </a:r>
          </a:p>
          <a:p>
            <a:pPr lvl="1"/>
            <a:r>
              <a:rPr lang="zh-CN" altLang="en-US" dirty="0"/>
              <a:t>卷积核的尺寸越小，模型的参数数量越少，模型可以越深。</a:t>
            </a:r>
          </a:p>
          <a:p>
            <a:pPr lvl="1"/>
            <a:r>
              <a:rPr lang="zh-CN" altLang="en-US" dirty="0" smtClean="0"/>
              <a:t>卷</a:t>
            </a:r>
            <a:r>
              <a:rPr lang="zh-CN" altLang="en-US" dirty="0"/>
              <a:t>积核的尺寸太小，则只能看到图片的一个非常小的局部区域，获得的特征越差。</a:t>
            </a:r>
          </a:p>
          <a:p>
            <a:pPr lvl="1"/>
            <a:endParaRPr lang="en-US" dirty="0" smtClean="0"/>
          </a:p>
          <a:p>
            <a:pPr lvl="1"/>
            <a:r>
              <a:rPr lang="zh-CN" altLang="en-US" dirty="0"/>
              <a:t>常见的解决办法是：用多个小卷积层的堆叠来代替较大的卷积</a:t>
            </a:r>
            <a:r>
              <a:rPr lang="zh-CN" altLang="en-US" dirty="0" smtClean="0"/>
              <a:t>核。</a:t>
            </a:r>
            <a:endParaRPr lang="en-US" altLang="zh-CN" dirty="0" smtClean="0"/>
          </a:p>
          <a:p>
            <a:pPr lvl="2"/>
            <a:r>
              <a:rPr lang="zh-CN" altLang="en-US" dirty="0" smtClean="0"/>
              <a:t>比如用 </a:t>
            </a:r>
            <a:r>
              <a:rPr lang="en-US" altLang="zh-CN" dirty="0"/>
              <a:t>2 </a:t>
            </a:r>
            <a:r>
              <a:rPr lang="zh-CN" altLang="en-US" dirty="0"/>
              <a:t>个 </a:t>
            </a:r>
            <a:r>
              <a:rPr lang="en-US" altLang="zh-CN" dirty="0"/>
              <a:t>3x3 </a:t>
            </a:r>
            <a:r>
              <a:rPr lang="zh-CN" altLang="en-US" dirty="0"/>
              <a:t>的卷积</a:t>
            </a:r>
            <a:r>
              <a:rPr lang="zh-CN" altLang="en-US" dirty="0" smtClean="0"/>
              <a:t>核堆叠（或叫串联</a:t>
            </a:r>
            <a:r>
              <a:rPr lang="en-US" altLang="zh-CN" dirty="0" smtClean="0"/>
              <a:t>/</a:t>
            </a:r>
            <a:r>
              <a:rPr lang="zh-CN" altLang="en-US" dirty="0" smtClean="0"/>
              <a:t>级联）来</a:t>
            </a:r>
            <a:r>
              <a:rPr lang="zh-CN" altLang="en-US" dirty="0"/>
              <a:t>代替</a:t>
            </a:r>
            <a:r>
              <a:rPr lang="en-US" altLang="zh-CN" dirty="0"/>
              <a:t>1</a:t>
            </a:r>
            <a:r>
              <a:rPr lang="zh-CN" altLang="en-US" dirty="0"/>
              <a:t>个 </a:t>
            </a:r>
            <a:r>
              <a:rPr lang="en-US" altLang="zh-CN" dirty="0"/>
              <a:t>5x5 </a:t>
            </a:r>
            <a:r>
              <a:rPr lang="zh-CN" altLang="en-US" dirty="0"/>
              <a:t>的卷积</a:t>
            </a:r>
            <a:r>
              <a:rPr lang="zh-CN" altLang="en-US" dirty="0" smtClean="0"/>
              <a:t>核。</a:t>
            </a:r>
            <a:endParaRPr lang="en-US" altLang="zh-CN" dirty="0" smtClean="0"/>
          </a:p>
          <a:p>
            <a:pPr lvl="2"/>
            <a:r>
              <a:rPr lang="zh-CN" altLang="en-US" dirty="0" smtClean="0"/>
              <a:t>比如在</a:t>
            </a:r>
            <a:r>
              <a:rPr lang="en-US" altLang="zh-CN" dirty="0" smtClean="0"/>
              <a:t>VGG</a:t>
            </a:r>
            <a:r>
              <a:rPr lang="zh-CN" altLang="en-US" dirty="0" smtClean="0"/>
              <a:t>和</a:t>
            </a:r>
            <a:r>
              <a:rPr lang="en-US" altLang="zh-CN" dirty="0" smtClean="0"/>
              <a:t>Inception</a:t>
            </a:r>
            <a:r>
              <a:rPr lang="zh-CN" altLang="en-US" dirty="0" smtClean="0"/>
              <a:t>网络中，就使用到了这个方法。</a:t>
            </a:r>
            <a:endParaRPr lang="en-US" dirty="0"/>
          </a:p>
        </p:txBody>
      </p:sp>
    </p:spTree>
    <p:extLst>
      <p:ext uri="{BB962C8B-B14F-4D97-AF65-F5344CB8AC3E}">
        <p14:creationId xmlns:p14="http://schemas.microsoft.com/office/powerpoint/2010/main" val="8470898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9059"/>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64104"/>
            <a:ext cx="10515600" cy="5291529"/>
          </a:xfrm>
        </p:spPr>
        <p:txBody>
          <a:bodyPr>
            <a:normAutofit fontScale="92500" lnSpcReduction="10000"/>
          </a:bodyPr>
          <a:lstStyle/>
          <a:p>
            <a:pPr lvl="1"/>
            <a:r>
              <a:rPr lang="zh-CN" altLang="en-US" dirty="0"/>
              <a:t>用多个小卷积层的堆叠代替一个大卷积层的优点：</a:t>
            </a:r>
          </a:p>
          <a:p>
            <a:pPr lvl="2"/>
            <a:r>
              <a:rPr lang="zh-CN" altLang="en-US" dirty="0"/>
              <a:t>可以实现与大卷积层相同的感受野。</a:t>
            </a:r>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altLang="zh-CN" dirty="0" smtClean="0"/>
          </a:p>
          <a:p>
            <a:pPr lvl="2"/>
            <a:endParaRPr lang="en-US" altLang="zh-CN" dirty="0"/>
          </a:p>
          <a:p>
            <a:pPr lvl="2"/>
            <a:r>
              <a:rPr lang="zh-CN" altLang="en-US" dirty="0" smtClean="0"/>
              <a:t>具</a:t>
            </a:r>
            <a:r>
              <a:rPr lang="zh-CN" altLang="en-US" dirty="0"/>
              <a:t>有更大的非线性，网络表达能力更强。</a:t>
            </a:r>
          </a:p>
          <a:p>
            <a:pPr lvl="3"/>
            <a:r>
              <a:rPr lang="zh-CN" altLang="en-US" dirty="0" smtClean="0"/>
              <a:t>虽</a:t>
            </a:r>
            <a:r>
              <a:rPr lang="zh-CN" altLang="en-US" dirty="0"/>
              <a:t>然卷积是线性的，但是卷积层之后往往跟随一个</a:t>
            </a:r>
            <a:r>
              <a:rPr lang="en-US" altLang="zh-CN" dirty="0" err="1"/>
              <a:t>ReLU</a:t>
            </a:r>
            <a:r>
              <a:rPr lang="en-US" altLang="zh-CN" dirty="0"/>
              <a:t> </a:t>
            </a:r>
            <a:r>
              <a:rPr lang="zh-CN" altLang="en-US" dirty="0"/>
              <a:t>激活函数。这使得多个小卷积层的堆叠注入了更大的非线性。</a:t>
            </a:r>
          </a:p>
          <a:p>
            <a:pPr lvl="2"/>
            <a:r>
              <a:rPr lang="zh-CN" altLang="en-US" dirty="0" smtClean="0"/>
              <a:t>具</a:t>
            </a:r>
            <a:r>
              <a:rPr lang="zh-CN" altLang="en-US" dirty="0"/>
              <a:t>有更少的参数数量。</a:t>
            </a:r>
            <a:endParaRPr lang="en-US" dirty="0"/>
          </a:p>
          <a:p>
            <a:pPr lvl="1"/>
            <a:r>
              <a:rPr lang="zh-CN" altLang="en-US" dirty="0"/>
              <a:t>小卷积层堆叠的缺</a:t>
            </a:r>
            <a:r>
              <a:rPr lang="zh-CN" altLang="en-US" dirty="0" smtClean="0"/>
              <a:t>点：</a:t>
            </a:r>
            <a:endParaRPr lang="en-US" altLang="zh-CN" dirty="0" smtClean="0"/>
          </a:p>
          <a:p>
            <a:pPr lvl="2"/>
            <a:r>
              <a:rPr lang="zh-CN" altLang="en-US" dirty="0" smtClean="0"/>
              <a:t>加</a:t>
            </a:r>
            <a:r>
              <a:rPr lang="zh-CN" altLang="en-US" dirty="0"/>
              <a:t>深了网络的深度，容易引发梯度消失等问题，从而使得网络的训练难度加大。</a:t>
            </a:r>
            <a:endParaRPr lang="en-US" dirty="0"/>
          </a:p>
        </p:txBody>
      </p:sp>
      <p:pic>
        <p:nvPicPr>
          <p:cNvPr id="4" name="Picture 3"/>
          <p:cNvPicPr>
            <a:picLocks noChangeAspect="1"/>
          </p:cNvPicPr>
          <p:nvPr/>
        </p:nvPicPr>
        <p:blipFill>
          <a:blip r:embed="rId2"/>
          <a:stretch>
            <a:fillRect/>
          </a:stretch>
        </p:blipFill>
        <p:spPr>
          <a:xfrm>
            <a:off x="2278506" y="2068643"/>
            <a:ext cx="7225258" cy="2413415"/>
          </a:xfrm>
          <a:prstGeom prst="rect">
            <a:avLst/>
          </a:prstGeom>
        </p:spPr>
      </p:pic>
    </p:spTree>
    <p:extLst>
      <p:ext uri="{BB962C8B-B14F-4D97-AF65-F5344CB8AC3E}">
        <p14:creationId xmlns:p14="http://schemas.microsoft.com/office/powerpoint/2010/main" val="86627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深度学习发展简史</a:t>
            </a:r>
            <a:endParaRPr lang="en-US" dirty="0"/>
          </a:p>
        </p:txBody>
      </p:sp>
      <p:pic>
        <p:nvPicPr>
          <p:cNvPr id="4" name="Content Placeholder 3"/>
          <p:cNvPicPr>
            <a:picLocks noGrp="1" noChangeAspect="1"/>
          </p:cNvPicPr>
          <p:nvPr>
            <p:ph idx="1"/>
          </p:nvPr>
        </p:nvPicPr>
        <p:blipFill>
          <a:blip r:embed="rId3"/>
          <a:stretch>
            <a:fillRect/>
          </a:stretch>
        </p:blipFill>
        <p:spPr>
          <a:xfrm>
            <a:off x="838200" y="1563329"/>
            <a:ext cx="10178845" cy="4958121"/>
          </a:xfrm>
          <a:prstGeom prst="rect">
            <a:avLst/>
          </a:prstGeom>
        </p:spPr>
      </p:pic>
    </p:spTree>
    <p:extLst>
      <p:ext uri="{BB962C8B-B14F-4D97-AF65-F5344CB8AC3E}">
        <p14:creationId xmlns:p14="http://schemas.microsoft.com/office/powerpoint/2010/main" val="6616240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8"/>
            <a:ext cx="10515600" cy="4770073"/>
          </a:xfrm>
        </p:spPr>
        <p:txBody>
          <a:bodyPr>
            <a:normAutofit lnSpcReduction="10000"/>
          </a:bodyPr>
          <a:lstStyle/>
          <a:p>
            <a:r>
              <a:rPr lang="zh-CN" altLang="en-US" dirty="0"/>
              <a:t>非对称卷积</a:t>
            </a:r>
            <a:r>
              <a:rPr lang="zh-CN" altLang="en-US" dirty="0" smtClean="0"/>
              <a:t>核：</a:t>
            </a:r>
            <a:endParaRPr lang="en-US" altLang="zh-CN" dirty="0" smtClean="0"/>
          </a:p>
          <a:p>
            <a:pPr lvl="1"/>
            <a:r>
              <a:rPr lang="zh-CN" altLang="en-US" dirty="0"/>
              <a:t>将</a:t>
            </a:r>
            <a:r>
              <a:rPr lang="en-US" altLang="zh-CN" dirty="0" err="1"/>
              <a:t>nxn</a:t>
            </a:r>
            <a:r>
              <a:rPr lang="en-US" altLang="zh-CN" dirty="0"/>
              <a:t> </a:t>
            </a:r>
            <a:r>
              <a:rPr lang="zh-CN" altLang="en-US" dirty="0"/>
              <a:t>卷积替换为</a:t>
            </a:r>
            <a:r>
              <a:rPr lang="en-US" altLang="zh-CN" dirty="0"/>
              <a:t>1xn </a:t>
            </a:r>
            <a:r>
              <a:rPr lang="zh-CN" altLang="en-US" dirty="0"/>
              <a:t>卷积和</a:t>
            </a:r>
            <a:r>
              <a:rPr lang="en-US" altLang="zh-CN" dirty="0"/>
              <a:t>nx1 </a:t>
            </a:r>
            <a:r>
              <a:rPr lang="zh-CN" altLang="en-US" dirty="0"/>
              <a:t>卷</a:t>
            </a:r>
            <a:r>
              <a:rPr lang="zh-CN" altLang="en-US" dirty="0" smtClean="0"/>
              <a:t>积的堆叠。</a:t>
            </a:r>
            <a:endParaRPr lang="en-US" altLang="zh-CN"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altLang="zh-CN" dirty="0" smtClean="0"/>
          </a:p>
          <a:p>
            <a:pPr lvl="1"/>
            <a:endParaRPr lang="en-US" altLang="zh-CN" dirty="0"/>
          </a:p>
          <a:p>
            <a:pPr lvl="1"/>
            <a:r>
              <a:rPr lang="zh-CN" altLang="en-US" dirty="0" smtClean="0"/>
              <a:t>非</a:t>
            </a:r>
            <a:r>
              <a:rPr lang="zh-CN" altLang="en-US" dirty="0"/>
              <a:t>对称卷积核的分解有以下优点：</a:t>
            </a:r>
          </a:p>
          <a:p>
            <a:pPr lvl="2"/>
            <a:r>
              <a:rPr lang="zh-CN" altLang="en-US" dirty="0" smtClean="0"/>
              <a:t>感</a:t>
            </a:r>
            <a:r>
              <a:rPr lang="zh-CN" altLang="en-US" dirty="0"/>
              <a:t>受野保持不变。</a:t>
            </a:r>
          </a:p>
          <a:p>
            <a:pPr lvl="2"/>
            <a:r>
              <a:rPr lang="zh-CN" altLang="en-US" dirty="0" smtClean="0"/>
              <a:t>节</a:t>
            </a:r>
            <a:r>
              <a:rPr lang="zh-CN" altLang="en-US" dirty="0"/>
              <a:t>省计算成本，尤其是当</a:t>
            </a:r>
            <a:r>
              <a:rPr lang="en-US" altLang="zh-CN" dirty="0"/>
              <a:t>n </a:t>
            </a:r>
            <a:r>
              <a:rPr lang="zh-CN" altLang="en-US" dirty="0"/>
              <a:t>较大时。</a:t>
            </a:r>
            <a:endParaRPr lang="en-US" dirty="0"/>
          </a:p>
        </p:txBody>
      </p:sp>
      <p:pic>
        <p:nvPicPr>
          <p:cNvPr id="5" name="Picture 4"/>
          <p:cNvPicPr>
            <a:picLocks noChangeAspect="1"/>
          </p:cNvPicPr>
          <p:nvPr/>
        </p:nvPicPr>
        <p:blipFill>
          <a:blip r:embed="rId2"/>
          <a:stretch>
            <a:fillRect/>
          </a:stretch>
        </p:blipFill>
        <p:spPr>
          <a:xfrm>
            <a:off x="1364105" y="2593298"/>
            <a:ext cx="9578715" cy="2593299"/>
          </a:xfrm>
          <a:prstGeom prst="rect">
            <a:avLst/>
          </a:prstGeom>
        </p:spPr>
      </p:pic>
    </p:spTree>
    <p:extLst>
      <p:ext uri="{BB962C8B-B14F-4D97-AF65-F5344CB8AC3E}">
        <p14:creationId xmlns:p14="http://schemas.microsoft.com/office/powerpoint/2010/main" val="22839118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674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49115"/>
            <a:ext cx="10515600" cy="4827848"/>
          </a:xfrm>
        </p:spPr>
        <p:txBody>
          <a:bodyPr>
            <a:normAutofit/>
          </a:bodyPr>
          <a:lstStyle/>
          <a:p>
            <a:r>
              <a:rPr lang="en-US" dirty="0"/>
              <a:t>1x1 </a:t>
            </a:r>
            <a:r>
              <a:rPr lang="zh-CN" altLang="en-US" dirty="0"/>
              <a:t>卷积</a:t>
            </a:r>
            <a:r>
              <a:rPr lang="zh-CN" altLang="en-US" dirty="0" smtClean="0"/>
              <a:t>核：</a:t>
            </a:r>
            <a:endParaRPr lang="en-US" altLang="zh-CN" dirty="0" smtClean="0"/>
          </a:p>
          <a:p>
            <a:pPr lvl="1"/>
            <a:r>
              <a:rPr lang="en-US" altLang="zh-CN" dirty="0"/>
              <a:t>1x1 </a:t>
            </a:r>
            <a:r>
              <a:rPr lang="zh-CN" altLang="en-US" dirty="0"/>
              <a:t>卷积并不是复制输入，它会进行跨通道的卷积。它有三个作用：</a:t>
            </a:r>
          </a:p>
          <a:p>
            <a:pPr lvl="2"/>
            <a:r>
              <a:rPr lang="zh-CN" altLang="en-US" dirty="0" smtClean="0"/>
              <a:t>实</a:t>
            </a:r>
            <a:r>
              <a:rPr lang="zh-CN" altLang="en-US" dirty="0"/>
              <a:t>现跨通道的信息整合。</a:t>
            </a:r>
          </a:p>
          <a:p>
            <a:pPr lvl="2"/>
            <a:r>
              <a:rPr lang="zh-CN" altLang="en-US" dirty="0" smtClean="0"/>
              <a:t>进</a:t>
            </a:r>
            <a:r>
              <a:rPr lang="zh-CN" altLang="en-US" dirty="0"/>
              <a:t>行通道数的升维和降维。</a:t>
            </a:r>
          </a:p>
          <a:p>
            <a:pPr lvl="2"/>
            <a:r>
              <a:rPr lang="zh-CN" altLang="en-US" dirty="0" smtClean="0"/>
              <a:t>在</a:t>
            </a:r>
            <a:r>
              <a:rPr lang="zh-CN" altLang="en-US" dirty="0"/>
              <a:t>不损失分辨率的前提下（即：</a:t>
            </a:r>
            <a:r>
              <a:rPr lang="en-US" altLang="zh-CN" dirty="0"/>
              <a:t>feature map </a:t>
            </a:r>
            <a:r>
              <a:rPr lang="zh-CN" altLang="en-US" dirty="0"/>
              <a:t>尺寸不变）</a:t>
            </a:r>
            <a:r>
              <a:rPr lang="zh-CN" altLang="en-US" dirty="0" smtClean="0"/>
              <a:t>，通过紧接着的非线性激活函数大</a:t>
            </a:r>
            <a:r>
              <a:rPr lang="zh-CN" altLang="en-US" dirty="0"/>
              <a:t>幅增加非线</a:t>
            </a:r>
            <a:r>
              <a:rPr lang="zh-CN" altLang="en-US" dirty="0" smtClean="0"/>
              <a:t>性。</a:t>
            </a:r>
            <a:endParaRPr lang="en-US" altLang="zh-CN" dirty="0" smtClean="0"/>
          </a:p>
          <a:p>
            <a:pPr lvl="2"/>
            <a:endParaRPr lang="en-US" dirty="0"/>
          </a:p>
        </p:txBody>
      </p:sp>
      <p:pic>
        <p:nvPicPr>
          <p:cNvPr id="4" name="Picture 3"/>
          <p:cNvPicPr>
            <a:picLocks noChangeAspect="1"/>
          </p:cNvPicPr>
          <p:nvPr/>
        </p:nvPicPr>
        <p:blipFill>
          <a:blip r:embed="rId2"/>
          <a:stretch>
            <a:fillRect/>
          </a:stretch>
        </p:blipFill>
        <p:spPr>
          <a:xfrm>
            <a:off x="1573967" y="3506618"/>
            <a:ext cx="9368853" cy="2939152"/>
          </a:xfrm>
          <a:prstGeom prst="rect">
            <a:avLst/>
          </a:prstGeom>
        </p:spPr>
      </p:pic>
    </p:spTree>
    <p:extLst>
      <p:ext uri="{BB962C8B-B14F-4D97-AF65-F5344CB8AC3E}">
        <p14:creationId xmlns:p14="http://schemas.microsoft.com/office/powerpoint/2010/main" val="4326125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dirty="0" err="1"/>
              <a:t>DepthWise</a:t>
            </a:r>
            <a:r>
              <a:rPr lang="en-US" dirty="0"/>
              <a:t> </a:t>
            </a:r>
            <a:r>
              <a:rPr lang="zh-CN" altLang="en-US" dirty="0"/>
              <a:t>卷</a:t>
            </a:r>
            <a:r>
              <a:rPr lang="zh-CN" altLang="en-US" dirty="0" smtClean="0"/>
              <a:t>积：</a:t>
            </a:r>
            <a:endParaRPr lang="en-US" altLang="zh-CN" dirty="0" smtClean="0"/>
          </a:p>
          <a:p>
            <a:pPr lvl="1"/>
            <a:r>
              <a:rPr lang="zh-CN" altLang="en-US" dirty="0"/>
              <a:t>标准的卷积会考虑所有的输入通道，而</a:t>
            </a:r>
            <a:r>
              <a:rPr lang="en-US" altLang="zh-CN" dirty="0" err="1"/>
              <a:t>DepthWise</a:t>
            </a:r>
            <a:r>
              <a:rPr lang="en-US" altLang="zh-CN" dirty="0"/>
              <a:t> </a:t>
            </a:r>
            <a:r>
              <a:rPr lang="zh-CN" altLang="en-US" dirty="0"/>
              <a:t>卷积会针对每一个输入通道进行卷积操作，然后接一个</a:t>
            </a:r>
            <a:r>
              <a:rPr lang="en-US" altLang="zh-CN" dirty="0"/>
              <a:t>1x1 </a:t>
            </a:r>
            <a:r>
              <a:rPr lang="zh-CN" altLang="en-US" dirty="0"/>
              <a:t>的跨通道卷积操作</a:t>
            </a:r>
            <a:r>
              <a:rPr lang="zh-CN" altLang="en-US" dirty="0" smtClean="0"/>
              <a:t>。</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08092"/>
            <a:ext cx="10515600" cy="3403808"/>
          </a:xfrm>
          <a:prstGeom prst="rect">
            <a:avLst/>
          </a:prstGeom>
        </p:spPr>
      </p:pic>
    </p:spTree>
    <p:extLst>
      <p:ext uri="{BB962C8B-B14F-4D97-AF65-F5344CB8AC3E}">
        <p14:creationId xmlns:p14="http://schemas.microsoft.com/office/powerpoint/2010/main" val="2274606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7275"/>
          </a:xfrm>
        </p:spPr>
        <p:txBody>
          <a:bodyPr/>
          <a:lstStyle/>
          <a:p>
            <a:r>
              <a:rPr lang="zh-CN" altLang="en-US" dirty="0"/>
              <a:t>反卷积</a:t>
            </a:r>
            <a:r>
              <a:rPr lang="en-US" altLang="zh-CN" dirty="0" err="1"/>
              <a:t>deconv</a:t>
            </a:r>
            <a:endParaRPr lang="en-US" dirty="0"/>
          </a:p>
        </p:txBody>
      </p:sp>
      <p:sp>
        <p:nvSpPr>
          <p:cNvPr id="3" name="Content Placeholder 2"/>
          <p:cNvSpPr>
            <a:spLocks noGrp="1"/>
          </p:cNvSpPr>
          <p:nvPr>
            <p:ph idx="1"/>
          </p:nvPr>
        </p:nvSpPr>
        <p:spPr>
          <a:xfrm>
            <a:off x="838200" y="1422400"/>
            <a:ext cx="10515600" cy="5435600"/>
          </a:xfrm>
        </p:spPr>
        <p:txBody>
          <a:bodyPr>
            <a:normAutofit fontScale="92500" lnSpcReduction="10000"/>
          </a:bodyPr>
          <a:lstStyle/>
          <a:p>
            <a:r>
              <a:rPr lang="zh-CN" altLang="en-US" sz="2400" dirty="0" smtClean="0"/>
              <a:t>反卷积又叫转置卷积，常规的卷积操作在有些深度学习库中比如</a:t>
            </a:r>
            <a:r>
              <a:rPr lang="en-US" altLang="zh-CN" sz="2400" dirty="0" err="1" smtClean="0"/>
              <a:t>Caffe</a:t>
            </a:r>
            <a:r>
              <a:rPr lang="zh-CN" altLang="en-US" sz="2400" dirty="0" smtClean="0"/>
              <a:t>是使用矩阵乘法来实现的，下面从矩阵乘法的角度来理解转置卷积含义。</a:t>
            </a:r>
            <a:endParaRPr lang="en-US" altLang="zh-CN" sz="2400" dirty="0" smtClean="0"/>
          </a:p>
          <a:p>
            <a:r>
              <a:rPr lang="zh-CN" altLang="en-US" sz="2400" dirty="0" smtClean="0"/>
              <a:t>比如把输入的二维</a:t>
            </a:r>
            <a:r>
              <a:rPr lang="en-US" altLang="zh-CN" sz="2400" dirty="0" smtClean="0"/>
              <a:t>feature map(4</a:t>
            </a:r>
            <a:r>
              <a:rPr lang="zh-CN" altLang="en-US" sz="2400" dirty="0" smtClean="0"/>
              <a:t>*</a:t>
            </a:r>
            <a:r>
              <a:rPr lang="en-US" altLang="zh-CN" sz="2400" dirty="0" smtClean="0"/>
              <a:t>4)flatten</a:t>
            </a:r>
            <a:r>
              <a:rPr lang="zh-CN" altLang="en-US" sz="2400" dirty="0" smtClean="0"/>
              <a:t>为向量</a:t>
            </a:r>
            <a:r>
              <a:rPr lang="en-US" altLang="zh-CN" sz="2400" dirty="0" smtClean="0"/>
              <a:t>x(16</a:t>
            </a:r>
            <a:r>
              <a:rPr lang="zh-CN" altLang="en-US" sz="2400" dirty="0" smtClean="0"/>
              <a:t>*</a:t>
            </a:r>
            <a:r>
              <a:rPr lang="en-US" altLang="zh-CN" sz="2400" dirty="0" smtClean="0"/>
              <a:t>1)</a:t>
            </a:r>
            <a:r>
              <a:rPr lang="zh-CN" altLang="en-US" sz="2400" dirty="0" smtClean="0"/>
              <a:t>，</a:t>
            </a:r>
            <a:r>
              <a:rPr lang="zh-CN" altLang="en-US" sz="2400" dirty="0"/>
              <a:t>经</a:t>
            </a:r>
            <a:r>
              <a:rPr lang="zh-CN" altLang="en-US" sz="2400" dirty="0" smtClean="0"/>
              <a:t>过一个</a:t>
            </a:r>
            <a:r>
              <a:rPr lang="en-US" altLang="zh-CN" sz="2400" dirty="0" smtClean="0"/>
              <a:t>padding</a:t>
            </a:r>
            <a:r>
              <a:rPr lang="zh-CN" altLang="en-US" sz="2400" dirty="0" smtClean="0"/>
              <a:t>为</a:t>
            </a:r>
            <a:r>
              <a:rPr lang="en-US" altLang="zh-CN" sz="2400" dirty="0" smtClean="0"/>
              <a:t>0</a:t>
            </a:r>
            <a:r>
              <a:rPr lang="zh-CN" altLang="en-US" sz="2400" dirty="0" smtClean="0"/>
              <a:t>，</a:t>
            </a:r>
            <a:r>
              <a:rPr lang="en-US" altLang="zh-CN" sz="2400" dirty="0" smtClean="0"/>
              <a:t>stride</a:t>
            </a:r>
            <a:r>
              <a:rPr lang="zh-CN" altLang="en-US" sz="2400" dirty="0" smtClean="0"/>
              <a:t>为</a:t>
            </a:r>
            <a:r>
              <a:rPr lang="en-US" altLang="zh-CN" sz="2400" dirty="0" smtClean="0"/>
              <a:t>1</a:t>
            </a:r>
            <a:r>
              <a:rPr lang="zh-CN" altLang="en-US" sz="2400" dirty="0" smtClean="0"/>
              <a:t>，</a:t>
            </a:r>
            <a:r>
              <a:rPr lang="en-US" altLang="zh-CN" sz="2400" dirty="0" smtClean="0"/>
              <a:t>kernel size</a:t>
            </a:r>
            <a:r>
              <a:rPr lang="zh-CN" altLang="en-US" sz="2400" dirty="0" smtClean="0"/>
              <a:t>为</a:t>
            </a:r>
            <a:r>
              <a:rPr lang="en-US" altLang="zh-CN" sz="2400" dirty="0" smtClean="0"/>
              <a:t>3</a:t>
            </a:r>
            <a:r>
              <a:rPr lang="zh-CN" altLang="en-US" sz="2400" dirty="0" smtClean="0"/>
              <a:t>*</a:t>
            </a:r>
            <a:r>
              <a:rPr lang="en-US" altLang="zh-CN" sz="2400" dirty="0" smtClean="0"/>
              <a:t>3</a:t>
            </a:r>
            <a:r>
              <a:rPr lang="zh-CN" altLang="en-US" sz="2400" dirty="0" smtClean="0"/>
              <a:t>的卷积核后，输出的</a:t>
            </a:r>
            <a:r>
              <a:rPr lang="en-US" altLang="zh-CN" sz="2400" dirty="0" smtClean="0"/>
              <a:t>feature map(2</a:t>
            </a:r>
            <a:r>
              <a:rPr lang="zh-CN" altLang="en-US" sz="2400" dirty="0" smtClean="0"/>
              <a:t>*</a:t>
            </a:r>
            <a:r>
              <a:rPr lang="en-US" altLang="zh-CN" sz="2400" dirty="0" smtClean="0"/>
              <a:t>2) flatten</a:t>
            </a:r>
            <a:r>
              <a:rPr lang="zh-CN" altLang="en-US" sz="2400" dirty="0" smtClean="0"/>
              <a:t>为向量</a:t>
            </a:r>
            <a:r>
              <a:rPr lang="en-US" altLang="zh-CN" sz="2400" dirty="0" smtClean="0"/>
              <a:t>y(4</a:t>
            </a:r>
            <a:r>
              <a:rPr lang="zh-CN" altLang="en-US" sz="2400" dirty="0" smtClean="0"/>
              <a:t>*</a:t>
            </a:r>
            <a:r>
              <a:rPr lang="en-US" altLang="zh-CN" sz="2400" dirty="0" smtClean="0"/>
              <a:t>1)</a:t>
            </a:r>
            <a:r>
              <a:rPr lang="zh-CN" altLang="en-US" sz="2400" dirty="0" smtClean="0"/>
              <a:t>。用矩阵</a:t>
            </a:r>
            <a:r>
              <a:rPr lang="en-US" altLang="zh-CN" sz="2400" dirty="0" smtClean="0"/>
              <a:t>C</a:t>
            </a:r>
            <a:r>
              <a:rPr lang="zh-CN" altLang="en-US" sz="2400" dirty="0" smtClean="0"/>
              <a:t>来表示该卷积操作，那么可以表示为</a:t>
            </a:r>
            <a:r>
              <a:rPr lang="en-US" altLang="zh-CN" sz="2400" dirty="0" smtClean="0"/>
              <a:t>y=</a:t>
            </a:r>
            <a:r>
              <a:rPr lang="en-US" altLang="zh-CN" sz="2400" dirty="0" err="1" smtClean="0"/>
              <a:t>Cx</a:t>
            </a:r>
            <a:r>
              <a:rPr lang="zh-CN" altLang="en-US" sz="2400" dirty="0" smtClean="0"/>
              <a:t>：</a:t>
            </a:r>
            <a:endParaRPr lang="en-US" altLang="zh-CN" sz="2400" dirty="0" smtClean="0"/>
          </a:p>
          <a:p>
            <a:endParaRPr lang="en-US" altLang="zh-CN" sz="2400" dirty="0"/>
          </a:p>
          <a:p>
            <a:endParaRPr lang="en-US" altLang="zh-CN" dirty="0" smtClean="0"/>
          </a:p>
          <a:p>
            <a:endParaRPr lang="en-US" altLang="zh-CN" dirty="0"/>
          </a:p>
          <a:p>
            <a:endParaRPr lang="en-US" altLang="zh-CN" dirty="0" smtClean="0"/>
          </a:p>
          <a:p>
            <a:r>
              <a:rPr lang="zh-CN" altLang="en-US" sz="2400" dirty="0"/>
              <a:t>那上面对应的梯度反向传播公式为：</a:t>
            </a:r>
            <a:endParaRPr lang="en-US" altLang="zh-CN" sz="2400" dirty="0"/>
          </a:p>
          <a:p>
            <a:endParaRPr lang="en-US" altLang="zh-CN" dirty="0" smtClean="0"/>
          </a:p>
          <a:p>
            <a:endParaRPr lang="en-US" altLang="zh-CN" dirty="0"/>
          </a:p>
          <a:p>
            <a:r>
              <a:rPr lang="zh-CN" altLang="en-US" sz="2400" dirty="0"/>
              <a:t>如果把“</a:t>
            </a:r>
            <a:r>
              <a:rPr lang="en-US" altLang="zh-CN" sz="2400" dirty="0"/>
              <a:t>Loss</a:t>
            </a:r>
            <a:r>
              <a:rPr lang="zh-CN" altLang="en-US" sz="2400" dirty="0"/>
              <a:t>对</a:t>
            </a:r>
            <a:r>
              <a:rPr lang="en-US" altLang="zh-CN" sz="2400" dirty="0"/>
              <a:t>y</a:t>
            </a:r>
            <a:r>
              <a:rPr lang="zh-CN" altLang="en-US" sz="2400" dirty="0"/>
              <a:t>的梯度”看成输入、“</a:t>
            </a:r>
            <a:r>
              <a:rPr lang="en-US" altLang="zh-CN" sz="2400" dirty="0"/>
              <a:t>Loss</a:t>
            </a:r>
            <a:r>
              <a:rPr lang="zh-CN" altLang="en-US" sz="2400" dirty="0"/>
              <a:t>对</a:t>
            </a:r>
            <a:r>
              <a:rPr lang="en-US" altLang="zh-CN" sz="2400" dirty="0"/>
              <a:t>x</a:t>
            </a:r>
            <a:r>
              <a:rPr lang="zh-CN" altLang="en-US" sz="2400" dirty="0"/>
              <a:t>的梯度”看成输出的话，“</a:t>
            </a:r>
            <a:r>
              <a:rPr lang="en-US" altLang="zh-CN" sz="2400" dirty="0"/>
              <a:t>C</a:t>
            </a:r>
            <a:r>
              <a:rPr lang="zh-CN" altLang="en-US" sz="2400" dirty="0"/>
              <a:t>转置”就是梯度反传的权值矩阵，把这样的操作称为“转置卷积”</a:t>
            </a:r>
            <a:r>
              <a:rPr lang="zh-CN" altLang="en-US" sz="2400" dirty="0" smtClean="0"/>
              <a:t>。</a:t>
            </a:r>
            <a:endParaRPr lang="en-US" altLang="zh-CN" sz="2400" dirty="0" smtClean="0"/>
          </a:p>
          <a:p>
            <a:pPr marL="0" indent="0">
              <a:buNone/>
            </a:pPr>
            <a:endParaRPr lang="en-US" altLang="zh-CN"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3045962"/>
            <a:ext cx="10515600" cy="1482495"/>
          </a:xfrm>
          <a:prstGeom prst="rect">
            <a:avLst/>
          </a:prstGeom>
        </p:spPr>
      </p:pic>
      <p:pic>
        <p:nvPicPr>
          <p:cNvPr id="5" name="Picture 4"/>
          <p:cNvPicPr>
            <a:picLocks noChangeAspect="1"/>
          </p:cNvPicPr>
          <p:nvPr/>
        </p:nvPicPr>
        <p:blipFill>
          <a:blip r:embed="rId4"/>
          <a:stretch>
            <a:fillRect/>
          </a:stretch>
        </p:blipFill>
        <p:spPr>
          <a:xfrm>
            <a:off x="4880428" y="5112657"/>
            <a:ext cx="4862286" cy="780143"/>
          </a:xfrm>
          <a:prstGeom prst="rect">
            <a:avLst/>
          </a:prstGeom>
        </p:spPr>
      </p:pic>
    </p:spTree>
    <p:extLst>
      <p:ext uri="{BB962C8B-B14F-4D97-AF65-F5344CB8AC3E}">
        <p14:creationId xmlns:p14="http://schemas.microsoft.com/office/powerpoint/2010/main" val="35592540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077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85900"/>
            <a:ext cx="10515600" cy="4691063"/>
          </a:xfrm>
        </p:spPr>
        <p:txBody>
          <a:bodyPr>
            <a:normAutofit/>
          </a:bodyPr>
          <a:lstStyle/>
          <a:p>
            <a:r>
              <a:rPr lang="zh-CN" altLang="en-US" dirty="0" smtClean="0"/>
              <a:t>反卷积的</a:t>
            </a:r>
            <a:r>
              <a:rPr lang="en-US" altLang="zh-CN" dirty="0" smtClean="0"/>
              <a:t>2</a:t>
            </a:r>
            <a:r>
              <a:rPr lang="zh-CN" altLang="en-US" dirty="0" smtClean="0"/>
              <a:t>个作用：</a:t>
            </a:r>
            <a:endParaRPr lang="en-US" altLang="zh-CN" dirty="0" smtClean="0"/>
          </a:p>
          <a:p>
            <a:pPr lvl="1"/>
            <a:r>
              <a:rPr lang="zh-CN" altLang="en-US" b="1" dirty="0"/>
              <a:t>反向传播算</a:t>
            </a:r>
            <a:r>
              <a:rPr lang="zh-CN" altLang="en-US" b="1" dirty="0" smtClean="0"/>
              <a:t>法需要用到（</a:t>
            </a:r>
            <a:r>
              <a:rPr lang="zh-CN" altLang="en-US" dirty="0" smtClean="0"/>
              <a:t>前面从反向传播算法中</a:t>
            </a:r>
            <a:r>
              <a:rPr lang="zh-CN" altLang="en-US" dirty="0"/>
              <a:t>解释</a:t>
            </a:r>
            <a:r>
              <a:rPr lang="zh-CN" altLang="en-US" dirty="0" smtClean="0"/>
              <a:t>了转置卷积的含义）</a:t>
            </a:r>
            <a:endParaRPr lang="en-US" altLang="zh-CN" dirty="0" smtClean="0"/>
          </a:p>
          <a:p>
            <a:pPr lvl="1"/>
            <a:r>
              <a:rPr lang="zh-CN" altLang="en-US" dirty="0" smtClean="0"/>
              <a:t>直接可以使用所谓的转置卷积来进行上采样</a:t>
            </a:r>
            <a:r>
              <a:rPr lang="en-US" altLang="zh-CN" dirty="0" err="1" smtClean="0"/>
              <a:t>U</a:t>
            </a:r>
            <a:r>
              <a:rPr lang="en-US" dirty="0" err="1" smtClean="0"/>
              <a:t>psample</a:t>
            </a:r>
            <a:r>
              <a:rPr lang="zh-CN" altLang="en-US" dirty="0" smtClean="0"/>
              <a:t>，</a:t>
            </a:r>
            <a:r>
              <a:rPr lang="zh-CN" altLang="en-US" dirty="0"/>
              <a:t>本质上是</a:t>
            </a:r>
            <a:r>
              <a:rPr lang="zh-CN" altLang="en-US" dirty="0" smtClean="0"/>
              <a:t>：</a:t>
            </a:r>
            <a:endParaRPr lang="en-US" altLang="zh-CN" dirty="0" smtClean="0"/>
          </a:p>
          <a:p>
            <a:pPr lvl="2"/>
            <a:r>
              <a:rPr lang="zh-CN" altLang="en-US" dirty="0" smtClean="0"/>
              <a:t>扩大输入</a:t>
            </a:r>
            <a:r>
              <a:rPr lang="en-US" dirty="0" smtClean="0"/>
              <a:t>feature </a:t>
            </a:r>
            <a:r>
              <a:rPr lang="en-US" dirty="0"/>
              <a:t>map+</a:t>
            </a:r>
            <a:r>
              <a:rPr lang="zh-CN" altLang="en-US" dirty="0"/>
              <a:t>填充输入</a:t>
            </a:r>
            <a:r>
              <a:rPr lang="en-US" dirty="0"/>
              <a:t>feature map</a:t>
            </a:r>
            <a:r>
              <a:rPr lang="zh-CN" altLang="en-US" dirty="0"/>
              <a:t>的值到对应位置</a:t>
            </a:r>
            <a:r>
              <a:rPr lang="en-US" dirty="0"/>
              <a:t>+</a:t>
            </a:r>
            <a:r>
              <a:rPr lang="zh-CN" altLang="en-US" dirty="0"/>
              <a:t>其余位置补</a:t>
            </a:r>
            <a:r>
              <a:rPr lang="en-US" dirty="0" smtClean="0"/>
              <a:t>0+conv</a:t>
            </a:r>
            <a:r>
              <a:rPr lang="zh-CN" altLang="en-US" dirty="0" smtClean="0"/>
              <a:t>常规操</a:t>
            </a:r>
            <a:r>
              <a:rPr lang="zh-CN" altLang="en-US" dirty="0"/>
              <a:t>作</a:t>
            </a:r>
            <a:r>
              <a:rPr lang="zh-CN" altLang="en-US" dirty="0" smtClean="0"/>
              <a:t>。</a:t>
            </a:r>
            <a:endParaRPr lang="en-US" altLang="zh-CN" dirty="0" smtClean="0"/>
          </a:p>
          <a:p>
            <a:endParaRPr lang="en-US" dirty="0"/>
          </a:p>
          <a:p>
            <a:endParaRPr lang="en-US" dirty="0"/>
          </a:p>
          <a:p>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285" y="3477953"/>
            <a:ext cx="9071429" cy="2818931"/>
          </a:xfrm>
          <a:prstGeom prst="rect">
            <a:avLst/>
          </a:prstGeom>
        </p:spPr>
      </p:pic>
    </p:spTree>
    <p:extLst>
      <p:ext uri="{BB962C8B-B14F-4D97-AF65-F5344CB8AC3E}">
        <p14:creationId xmlns:p14="http://schemas.microsoft.com/office/powerpoint/2010/main" val="12569411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60786"/>
            <a:ext cx="10515600" cy="5297214"/>
          </a:xfrm>
        </p:spPr>
        <p:txBody>
          <a:bodyPr>
            <a:normAutofit lnSpcReduction="10000"/>
          </a:bodyPr>
          <a:lstStyle/>
          <a:p>
            <a:r>
              <a:rPr lang="zh-CN" altLang="en-US" dirty="0"/>
              <a:t>对于</a:t>
            </a:r>
            <a:r>
              <a:rPr lang="en-US" altLang="zh-CN" dirty="0" err="1" smtClean="0"/>
              <a:t>tensorflow</a:t>
            </a:r>
            <a:r>
              <a:rPr lang="zh-CN" altLang="en-US" dirty="0" smtClean="0"/>
              <a:t>的转置卷积实现，要求输</a:t>
            </a:r>
            <a:r>
              <a:rPr lang="zh-CN" altLang="en-US" dirty="0"/>
              <a:t>入尺寸，输出尺寸和步</a:t>
            </a:r>
            <a:r>
              <a:rPr lang="zh-CN" altLang="en-US" dirty="0" smtClean="0"/>
              <a:t>长</a:t>
            </a:r>
            <a:r>
              <a:rPr lang="en-US" altLang="zh-CN" dirty="0" smtClean="0"/>
              <a:t>stride</a:t>
            </a:r>
            <a:r>
              <a:rPr lang="zh-CN" altLang="en-US" dirty="0" smtClean="0"/>
              <a:t>以及输入的</a:t>
            </a:r>
            <a:r>
              <a:rPr lang="en-US" altLang="zh-CN" dirty="0" smtClean="0"/>
              <a:t>feature map</a:t>
            </a:r>
            <a:r>
              <a:rPr lang="zh-CN" altLang="en-US" dirty="0" smtClean="0"/>
              <a:t>的</a:t>
            </a:r>
            <a:r>
              <a:rPr lang="en-US" altLang="zh-CN" dirty="0" smtClean="0"/>
              <a:t>padding</a:t>
            </a:r>
            <a:r>
              <a:rPr lang="zh-CN" altLang="en-US" dirty="0" smtClean="0"/>
              <a:t>必</a:t>
            </a:r>
            <a:r>
              <a:rPr lang="zh-CN" altLang="en-US" dirty="0"/>
              <a:t>须满足下面的关</a:t>
            </a:r>
            <a:r>
              <a:rPr lang="zh-CN" altLang="en-US" dirty="0" smtClean="0"/>
              <a:t>系：</a:t>
            </a:r>
            <a:endParaRPr lang="en-US" dirty="0"/>
          </a:p>
          <a:p>
            <a:pPr marL="457200" lvl="1" indent="0">
              <a:buNone/>
            </a:pPr>
            <a:r>
              <a:rPr lang="en-US" dirty="0"/>
              <a:t>if padding == 'SAME':</a:t>
            </a:r>
          </a:p>
          <a:p>
            <a:pPr marL="457200" lvl="1" indent="0">
              <a:buNone/>
            </a:pPr>
            <a:r>
              <a:rPr lang="en-US" dirty="0" smtClean="0"/>
              <a:t>	 </a:t>
            </a:r>
            <a:r>
              <a:rPr lang="en-US" dirty="0" err="1"/>
              <a:t>input_size</a:t>
            </a:r>
            <a:r>
              <a:rPr lang="en-US" dirty="0"/>
              <a:t> = ceil(</a:t>
            </a:r>
            <a:r>
              <a:rPr lang="en-US" dirty="0" err="1"/>
              <a:t>output_size</a:t>
            </a:r>
            <a:r>
              <a:rPr lang="en-US" dirty="0"/>
              <a:t> // stride)</a:t>
            </a:r>
          </a:p>
          <a:p>
            <a:pPr marL="457200" lvl="1" indent="0">
              <a:buNone/>
            </a:pPr>
            <a:r>
              <a:rPr lang="en-US" dirty="0" err="1"/>
              <a:t>elif</a:t>
            </a:r>
            <a:r>
              <a:rPr lang="en-US" dirty="0"/>
              <a:t> padding == 'VALID':</a:t>
            </a:r>
          </a:p>
          <a:p>
            <a:pPr marL="457200" lvl="1" indent="0">
              <a:buNone/>
            </a:pPr>
            <a:r>
              <a:rPr lang="en-US" dirty="0" smtClean="0"/>
              <a:t>	 </a:t>
            </a:r>
            <a:r>
              <a:rPr lang="en-US" dirty="0" err="1"/>
              <a:t>input_size</a:t>
            </a:r>
            <a:r>
              <a:rPr lang="en-US" dirty="0"/>
              <a:t> = ceil((</a:t>
            </a:r>
            <a:r>
              <a:rPr lang="en-US" dirty="0" err="1"/>
              <a:t>output_size</a:t>
            </a:r>
            <a:r>
              <a:rPr lang="en-US" dirty="0"/>
              <a:t> - kernel + 1) // stride)</a:t>
            </a:r>
          </a:p>
          <a:p>
            <a:pPr marL="457200" lvl="1" indent="0">
              <a:buNone/>
            </a:pPr>
            <a:r>
              <a:rPr lang="en-US" dirty="0" smtClean="0"/>
              <a:t>else:</a:t>
            </a:r>
          </a:p>
          <a:p>
            <a:pPr marL="457200" lvl="1" indent="0">
              <a:buNone/>
            </a:pPr>
            <a:r>
              <a:rPr lang="en-US" sz="2400" dirty="0"/>
              <a:t>	</a:t>
            </a:r>
            <a:r>
              <a:rPr lang="en-US" sz="2400" dirty="0" smtClean="0"/>
              <a:t>print</a:t>
            </a:r>
            <a:r>
              <a:rPr lang="en-US" sz="2400" dirty="0"/>
              <a:t>("wrong </a:t>
            </a:r>
            <a:r>
              <a:rPr lang="en-US" altLang="zh-CN" dirty="0" smtClean="0"/>
              <a:t>!</a:t>
            </a:r>
            <a:r>
              <a:rPr lang="en-US" sz="2400" dirty="0" smtClean="0"/>
              <a:t>")</a:t>
            </a:r>
            <a:endParaRPr lang="en-US" sz="2400" dirty="0"/>
          </a:p>
          <a:p>
            <a:pPr lvl="1"/>
            <a:endParaRPr lang="en-US" altLang="zh-CN" dirty="0" smtClean="0"/>
          </a:p>
          <a:p>
            <a:pPr lvl="1"/>
            <a:r>
              <a:rPr lang="zh-CN" altLang="en-US" dirty="0" smtClean="0"/>
              <a:t>上</a:t>
            </a:r>
            <a:r>
              <a:rPr lang="zh-CN" altLang="en-US" dirty="0"/>
              <a:t>面式子中的</a:t>
            </a:r>
            <a:r>
              <a:rPr lang="en-US" dirty="0"/>
              <a:t>”//”</a:t>
            </a:r>
            <a:r>
              <a:rPr lang="zh-CN" altLang="en-US" dirty="0"/>
              <a:t>是</a:t>
            </a:r>
            <a:r>
              <a:rPr lang="en-US" dirty="0"/>
              <a:t>python</a:t>
            </a:r>
            <a:r>
              <a:rPr lang="zh-CN" altLang="en-US" dirty="0"/>
              <a:t>中的整数除法，</a:t>
            </a:r>
            <a:r>
              <a:rPr lang="en-US" dirty="0"/>
              <a:t>5 // 2</a:t>
            </a:r>
            <a:r>
              <a:rPr lang="zh-CN" altLang="en-US" dirty="0"/>
              <a:t>结果为</a:t>
            </a:r>
            <a:r>
              <a:rPr lang="en-US" dirty="0"/>
              <a:t>2</a:t>
            </a:r>
            <a:r>
              <a:rPr lang="zh-CN" altLang="en-US" dirty="0"/>
              <a:t>，</a:t>
            </a:r>
            <a:r>
              <a:rPr lang="en-US" dirty="0"/>
              <a:t>ceil(5//2)</a:t>
            </a:r>
            <a:r>
              <a:rPr lang="zh-CN" altLang="en-US" dirty="0"/>
              <a:t>就是</a:t>
            </a:r>
            <a:r>
              <a:rPr lang="en-US" dirty="0"/>
              <a:t>3.</a:t>
            </a:r>
          </a:p>
          <a:p>
            <a:pPr lvl="1"/>
            <a:r>
              <a:rPr lang="zh-CN" altLang="en-US" dirty="0"/>
              <a:t>这里的</a:t>
            </a:r>
            <a:r>
              <a:rPr lang="en-US" dirty="0"/>
              <a:t>stride</a:t>
            </a:r>
            <a:r>
              <a:rPr lang="zh-CN" altLang="en-US" dirty="0"/>
              <a:t>并不是在真正进</a:t>
            </a:r>
            <a:r>
              <a:rPr lang="zh-CN" altLang="en-US" dirty="0" smtClean="0"/>
              <a:t>行转置卷</a:t>
            </a:r>
            <a:r>
              <a:rPr lang="zh-CN" altLang="en-US" dirty="0"/>
              <a:t>积时使用的步长，</a:t>
            </a:r>
            <a:r>
              <a:rPr lang="zh-CN" altLang="en-US" b="1" dirty="0"/>
              <a:t>真正</a:t>
            </a:r>
            <a:r>
              <a:rPr lang="zh-CN" altLang="en-US" b="1" dirty="0" smtClean="0"/>
              <a:t>在转置卷</a:t>
            </a:r>
            <a:r>
              <a:rPr lang="zh-CN" altLang="en-US" b="1" dirty="0"/>
              <a:t>积时的步长总为</a:t>
            </a:r>
            <a:r>
              <a:rPr lang="en-US" b="1" dirty="0"/>
              <a:t>1</a:t>
            </a:r>
            <a:r>
              <a:rPr lang="zh-CN" altLang="en-US" dirty="0"/>
              <a:t>，这里的</a:t>
            </a:r>
            <a:r>
              <a:rPr lang="en-US" dirty="0"/>
              <a:t>stride</a:t>
            </a:r>
            <a:r>
              <a:rPr lang="zh-CN" altLang="en-US" dirty="0"/>
              <a:t>可以大致理解为</a:t>
            </a:r>
            <a:r>
              <a:rPr lang="en-US" dirty="0"/>
              <a:t>feature map</a:t>
            </a:r>
            <a:r>
              <a:rPr lang="zh-CN" altLang="en-US" dirty="0"/>
              <a:t>放大的倍</a:t>
            </a:r>
            <a:r>
              <a:rPr lang="zh-CN" altLang="en-US" dirty="0" smtClean="0"/>
              <a:t>数，而且当</a:t>
            </a:r>
            <a:r>
              <a:rPr lang="en-US" altLang="zh-CN" dirty="0" smtClean="0"/>
              <a:t>stride</a:t>
            </a:r>
            <a:r>
              <a:rPr lang="zh-CN" altLang="en-US" dirty="0" smtClean="0"/>
              <a:t>大于</a:t>
            </a:r>
            <a:r>
              <a:rPr lang="en-US" altLang="zh-CN" dirty="0" smtClean="0"/>
              <a:t>1</a:t>
            </a:r>
            <a:r>
              <a:rPr lang="zh-CN" altLang="en-US" dirty="0" smtClean="0"/>
              <a:t>时，在输入的</a:t>
            </a:r>
            <a:r>
              <a:rPr lang="en-US" altLang="zh-CN" dirty="0" smtClean="0"/>
              <a:t>feature map</a:t>
            </a:r>
            <a:r>
              <a:rPr lang="zh-CN" altLang="en-US" dirty="0" smtClean="0"/>
              <a:t>的每个元素之间都需要插入</a:t>
            </a:r>
            <a:r>
              <a:rPr lang="en-US" altLang="zh-CN" dirty="0" smtClean="0"/>
              <a:t>stride-1</a:t>
            </a:r>
            <a:r>
              <a:rPr lang="zh-CN" altLang="en-US" dirty="0" smtClean="0"/>
              <a:t>个</a:t>
            </a:r>
            <a:r>
              <a:rPr lang="en-US" altLang="zh-CN" dirty="0" smtClean="0"/>
              <a:t>0.</a:t>
            </a:r>
            <a:endParaRPr lang="en-US" dirty="0"/>
          </a:p>
          <a:p>
            <a:pPr marL="457200" lvl="1" indent="0">
              <a:buNone/>
            </a:pPr>
            <a:endParaRPr lang="en-US" dirty="0"/>
          </a:p>
        </p:txBody>
      </p:sp>
    </p:spTree>
    <p:extLst>
      <p:ext uri="{BB962C8B-B14F-4D97-AF65-F5344CB8AC3E}">
        <p14:creationId xmlns:p14="http://schemas.microsoft.com/office/powerpoint/2010/main" val="22278005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8"/>
            <a:ext cx="10515600" cy="4725352"/>
          </a:xfrm>
        </p:spPr>
        <p:txBody>
          <a:bodyPr>
            <a:normAutofit lnSpcReduction="10000"/>
          </a:bodyPr>
          <a:lstStyle/>
          <a:p>
            <a:r>
              <a:rPr lang="zh-CN" altLang="en-US" dirty="0" smtClean="0"/>
              <a:t>在转置卷</a:t>
            </a:r>
            <a:r>
              <a:rPr lang="zh-CN" altLang="en-US" dirty="0"/>
              <a:t>积的时候，可能会在输入的</a:t>
            </a:r>
            <a:r>
              <a:rPr lang="en-US" dirty="0"/>
              <a:t>feature map</a:t>
            </a:r>
            <a:r>
              <a:rPr lang="zh-CN" altLang="en-US" dirty="0"/>
              <a:t>的元素中间和周围填</a:t>
            </a:r>
            <a:r>
              <a:rPr lang="zh-CN" altLang="en-US" dirty="0" smtClean="0"/>
              <a:t>充</a:t>
            </a:r>
            <a:r>
              <a:rPr lang="en-US" altLang="zh-CN" dirty="0" smtClean="0"/>
              <a:t>0</a:t>
            </a:r>
            <a:r>
              <a:rPr lang="zh-CN" altLang="en-US" dirty="0" smtClean="0"/>
              <a:t>，</a:t>
            </a:r>
            <a:r>
              <a:rPr lang="zh-CN" altLang="en-US" dirty="0"/>
              <a:t>而常规卷积的</a:t>
            </a:r>
            <a:r>
              <a:rPr lang="en-US" dirty="0"/>
              <a:t>padding</a:t>
            </a:r>
            <a:r>
              <a:rPr lang="zh-CN" altLang="en-US" dirty="0"/>
              <a:t>只会</a:t>
            </a:r>
            <a:r>
              <a:rPr lang="zh-CN" altLang="en-US" dirty="0" smtClean="0"/>
              <a:t>在</a:t>
            </a:r>
            <a:r>
              <a:rPr lang="en-US" altLang="zh-CN" dirty="0" smtClean="0"/>
              <a:t>feature map</a:t>
            </a:r>
            <a:r>
              <a:rPr lang="zh-CN" altLang="en-US" dirty="0" smtClean="0"/>
              <a:t>周</a:t>
            </a:r>
            <a:r>
              <a:rPr lang="zh-CN" altLang="en-US" dirty="0"/>
              <a:t>围填</a:t>
            </a:r>
            <a:r>
              <a:rPr lang="zh-CN" altLang="en-US" dirty="0" smtClean="0"/>
              <a:t>充</a:t>
            </a:r>
            <a:r>
              <a:rPr lang="en-US" altLang="zh-CN" dirty="0" smtClean="0"/>
              <a:t>0</a:t>
            </a:r>
            <a:r>
              <a:rPr lang="zh-CN" altLang="en-US" dirty="0" smtClean="0"/>
              <a:t>。</a:t>
            </a:r>
            <a:endParaRPr lang="en-US" dirty="0"/>
          </a:p>
          <a:p>
            <a:r>
              <a:rPr lang="zh-CN" altLang="en-US" dirty="0"/>
              <a:t>对于在网络中的使用，最需要注意的一点就是</a:t>
            </a:r>
            <a:r>
              <a:rPr lang="en-US" dirty="0"/>
              <a:t>filter</a:t>
            </a:r>
            <a:r>
              <a:rPr lang="zh-CN" altLang="en-US" dirty="0"/>
              <a:t>中的</a:t>
            </a:r>
            <a:r>
              <a:rPr lang="en-US" dirty="0" err="1"/>
              <a:t>output_channel</a:t>
            </a:r>
            <a:r>
              <a:rPr lang="zh-CN" altLang="en-US" dirty="0"/>
              <a:t>和</a:t>
            </a:r>
            <a:r>
              <a:rPr lang="en-US" dirty="0" err="1"/>
              <a:t>input_channel</a:t>
            </a:r>
            <a:r>
              <a:rPr lang="zh-CN" altLang="en-US" dirty="0"/>
              <a:t>的顺序，</a:t>
            </a:r>
            <a:r>
              <a:rPr lang="en-US" dirty="0"/>
              <a:t>TF</a:t>
            </a:r>
            <a:r>
              <a:rPr lang="zh-CN" altLang="en-US" dirty="0"/>
              <a:t>会根据</a:t>
            </a:r>
            <a:r>
              <a:rPr lang="en-US" dirty="0"/>
              <a:t>stride</a:t>
            </a:r>
            <a:r>
              <a:rPr lang="zh-CN" altLang="en-US" dirty="0"/>
              <a:t>自动调整在输入数据的中间</a:t>
            </a:r>
            <a:r>
              <a:rPr lang="en-US" dirty="0"/>
              <a:t>padding</a:t>
            </a:r>
            <a:r>
              <a:rPr lang="zh-CN" altLang="en-US" dirty="0"/>
              <a:t>的数量，在满足</a:t>
            </a:r>
            <a:r>
              <a:rPr lang="en-US" dirty="0"/>
              <a:t> padding, </a:t>
            </a:r>
            <a:r>
              <a:rPr lang="en-US" dirty="0" err="1"/>
              <a:t>output_size</a:t>
            </a:r>
            <a:r>
              <a:rPr lang="en-US" dirty="0"/>
              <a:t>, </a:t>
            </a:r>
            <a:r>
              <a:rPr lang="en-US" dirty="0" err="1"/>
              <a:t>input_size</a:t>
            </a:r>
            <a:r>
              <a:rPr lang="en-US" dirty="0"/>
              <a:t>, stride</a:t>
            </a:r>
            <a:r>
              <a:rPr lang="zh-CN" altLang="en-US" dirty="0"/>
              <a:t>的四者关系的情况下，放心使用就好。</a:t>
            </a:r>
            <a:endParaRPr lang="en-US" dirty="0"/>
          </a:p>
          <a:p>
            <a:pPr lvl="1"/>
            <a:r>
              <a:rPr lang="en-US" dirty="0" smtClean="0"/>
              <a:t>tf.nn.conv2d</a:t>
            </a:r>
            <a:r>
              <a:rPr lang="zh-CN" altLang="en-US" dirty="0"/>
              <a:t>中的</a:t>
            </a:r>
            <a:r>
              <a:rPr lang="en-US" dirty="0"/>
              <a:t>filter</a:t>
            </a:r>
            <a:r>
              <a:rPr lang="zh-CN" altLang="en-US" dirty="0"/>
              <a:t>参数，是</a:t>
            </a:r>
            <a:r>
              <a:rPr lang="en-US" dirty="0"/>
              <a:t>[</a:t>
            </a:r>
            <a:r>
              <a:rPr lang="en-US" dirty="0" err="1"/>
              <a:t>filter_height</a:t>
            </a:r>
            <a:r>
              <a:rPr lang="en-US" dirty="0"/>
              <a:t>, </a:t>
            </a:r>
            <a:r>
              <a:rPr lang="en-US" dirty="0" err="1"/>
              <a:t>filter_width</a:t>
            </a:r>
            <a:r>
              <a:rPr lang="en-US" dirty="0"/>
              <a:t>, </a:t>
            </a:r>
            <a:r>
              <a:rPr lang="en-US" dirty="0" err="1"/>
              <a:t>in_channels</a:t>
            </a:r>
            <a:r>
              <a:rPr lang="en-US" dirty="0"/>
              <a:t>, </a:t>
            </a:r>
            <a:r>
              <a:rPr lang="en-US" dirty="0" err="1"/>
              <a:t>out_channels</a:t>
            </a:r>
            <a:r>
              <a:rPr lang="en-US" dirty="0"/>
              <a:t>]</a:t>
            </a:r>
            <a:r>
              <a:rPr lang="zh-CN" altLang="en-US" dirty="0"/>
              <a:t>的形式，而</a:t>
            </a:r>
            <a:r>
              <a:rPr lang="en-US" dirty="0"/>
              <a:t>tf.nn.conv2d_transpose</a:t>
            </a:r>
            <a:r>
              <a:rPr lang="zh-CN" altLang="en-US" dirty="0"/>
              <a:t>中的</a:t>
            </a:r>
            <a:r>
              <a:rPr lang="en-US" dirty="0"/>
              <a:t>filter</a:t>
            </a:r>
            <a:r>
              <a:rPr lang="zh-CN" altLang="en-US" dirty="0"/>
              <a:t>参数，是</a:t>
            </a:r>
            <a:r>
              <a:rPr lang="en-US" dirty="0"/>
              <a:t>[</a:t>
            </a:r>
            <a:r>
              <a:rPr lang="en-US" dirty="0" err="1"/>
              <a:t>filter_height</a:t>
            </a:r>
            <a:r>
              <a:rPr lang="en-US" dirty="0"/>
              <a:t>, </a:t>
            </a:r>
            <a:r>
              <a:rPr lang="en-US" dirty="0" err="1"/>
              <a:t>filter_width</a:t>
            </a:r>
            <a:r>
              <a:rPr lang="en-US" dirty="0"/>
              <a:t>, </a:t>
            </a:r>
            <a:r>
              <a:rPr lang="en-US" dirty="0" err="1"/>
              <a:t>out_channels</a:t>
            </a:r>
            <a:r>
              <a:rPr lang="zh-CN" altLang="en-US" dirty="0"/>
              <a:t>，</a:t>
            </a:r>
            <a:r>
              <a:rPr lang="en-US" dirty="0" err="1"/>
              <a:t>in_channels</a:t>
            </a:r>
            <a:r>
              <a:rPr lang="en-US" dirty="0"/>
              <a:t>]</a:t>
            </a:r>
            <a:r>
              <a:rPr lang="zh-CN" altLang="en-US" dirty="0"/>
              <a:t>的形式，注意</a:t>
            </a:r>
            <a:r>
              <a:rPr lang="en-US" dirty="0" err="1"/>
              <a:t>in_channels</a:t>
            </a:r>
            <a:r>
              <a:rPr lang="zh-CN" altLang="en-US" dirty="0"/>
              <a:t>和</a:t>
            </a:r>
            <a:r>
              <a:rPr lang="en-US" dirty="0" err="1"/>
              <a:t>out_channels</a:t>
            </a:r>
            <a:r>
              <a:rPr lang="zh-CN" altLang="en-US" dirty="0"/>
              <a:t>反过来了。</a:t>
            </a:r>
            <a:endParaRPr lang="en-US" altLang="zh-CN" dirty="0"/>
          </a:p>
          <a:p>
            <a:r>
              <a:rPr lang="zh-CN" altLang="en-US" dirty="0" smtClean="0"/>
              <a:t>转置卷积</a:t>
            </a:r>
            <a:r>
              <a:rPr lang="zh-CN" altLang="en-US" dirty="0"/>
              <a:t>常</a:t>
            </a:r>
            <a:r>
              <a:rPr lang="zh-CN" altLang="en-US" dirty="0" smtClean="0"/>
              <a:t>用在图</a:t>
            </a:r>
            <a:r>
              <a:rPr lang="zh-CN" altLang="en-US" dirty="0"/>
              <a:t>像语义分割任务</a:t>
            </a:r>
            <a:r>
              <a:rPr lang="zh-CN" altLang="en-US" dirty="0" smtClean="0"/>
              <a:t>，以及</a:t>
            </a:r>
            <a:r>
              <a:rPr lang="zh-CN" altLang="en-US" dirty="0"/>
              <a:t>深度卷积生成对抗网络</a:t>
            </a:r>
            <a:r>
              <a:rPr lang="en-US" altLang="zh-CN" dirty="0" smtClean="0"/>
              <a:t>DCGAN</a:t>
            </a:r>
            <a:r>
              <a:rPr lang="zh-CN" altLang="en-US" dirty="0"/>
              <a:t>生成模型中。</a:t>
            </a:r>
            <a:endParaRPr lang="en-US" dirty="0"/>
          </a:p>
          <a:p>
            <a:endParaRPr lang="en-US" dirty="0"/>
          </a:p>
        </p:txBody>
      </p:sp>
    </p:spTree>
    <p:extLst>
      <p:ext uri="{BB962C8B-B14F-4D97-AF65-F5344CB8AC3E}">
        <p14:creationId xmlns:p14="http://schemas.microsoft.com/office/powerpoint/2010/main" val="194974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空洞卷积</a:t>
            </a:r>
            <a:r>
              <a:rPr lang="en-US" dirty="0" err="1" smtClean="0"/>
              <a:t>Atrous</a:t>
            </a:r>
            <a:r>
              <a:rPr lang="en-US" dirty="0"/>
              <a:t> </a:t>
            </a:r>
            <a:r>
              <a:rPr lang="en-US" dirty="0" smtClean="0"/>
              <a:t>convolution</a:t>
            </a:r>
            <a:endParaRPr lang="en-US" dirty="0"/>
          </a:p>
        </p:txBody>
      </p:sp>
      <p:sp>
        <p:nvSpPr>
          <p:cNvPr id="3" name="Content Placeholder 2"/>
          <p:cNvSpPr>
            <a:spLocks noGrp="1"/>
          </p:cNvSpPr>
          <p:nvPr>
            <p:ph idx="1"/>
          </p:nvPr>
        </p:nvSpPr>
        <p:spPr>
          <a:xfrm>
            <a:off x="838200" y="1825625"/>
            <a:ext cx="10515600" cy="4790328"/>
          </a:xfrm>
        </p:spPr>
        <p:txBody>
          <a:bodyPr/>
          <a:lstStyle/>
          <a:p>
            <a:r>
              <a:rPr lang="zh-CN" altLang="en-US" dirty="0" smtClean="0"/>
              <a:t>空洞卷积又叫扩张卷积</a:t>
            </a:r>
            <a:r>
              <a:rPr lang="en-US" dirty="0" smtClean="0"/>
              <a:t>dilated convolution</a:t>
            </a:r>
            <a:r>
              <a:rPr lang="zh-CN" altLang="en-US" dirty="0" smtClean="0"/>
              <a:t>，它的</a:t>
            </a:r>
            <a:r>
              <a:rPr lang="zh-CN" altLang="en-US" dirty="0"/>
              <a:t>优点</a:t>
            </a:r>
            <a:r>
              <a:rPr lang="zh-CN" altLang="en-US" dirty="0" smtClean="0"/>
              <a:t>：</a:t>
            </a:r>
            <a:endParaRPr lang="en-US" altLang="zh-CN" dirty="0" smtClean="0"/>
          </a:p>
          <a:p>
            <a:pPr lvl="1"/>
            <a:r>
              <a:rPr lang="zh-CN" altLang="en-US" dirty="0" smtClean="0"/>
              <a:t>在</a:t>
            </a:r>
            <a:r>
              <a:rPr lang="zh-CN" altLang="en-US" dirty="0"/>
              <a:t>不做池</a:t>
            </a:r>
            <a:r>
              <a:rPr lang="zh-CN" altLang="en-US" dirty="0" smtClean="0"/>
              <a:t>化的</a:t>
            </a:r>
            <a:r>
              <a:rPr lang="zh-CN" altLang="en-US" dirty="0"/>
              <a:t>情况下，加大感受野，让每个卷积的输出都包含较大范围的信息。</a:t>
            </a:r>
          </a:p>
          <a:p>
            <a:r>
              <a:rPr lang="zh-CN" altLang="en-US" dirty="0" smtClean="0"/>
              <a:t>空洞卷积的应用场景：</a:t>
            </a:r>
            <a:endParaRPr lang="en-US" altLang="zh-CN" dirty="0" smtClean="0"/>
          </a:p>
          <a:p>
            <a:pPr lvl="1"/>
            <a:r>
              <a:rPr lang="zh-CN" altLang="en-US" dirty="0" smtClean="0"/>
              <a:t>在</a:t>
            </a:r>
            <a:r>
              <a:rPr lang="zh-CN" altLang="en-US" dirty="0"/>
              <a:t>图像需要全局信息，或者语音、文本需要较长序列信息的问题中，空洞卷积都能很好的应用。</a:t>
            </a:r>
            <a:endParaRPr lang="en-US" dirty="0"/>
          </a:p>
          <a:p>
            <a:r>
              <a:rPr lang="zh-CN" altLang="en-US" dirty="0" smtClean="0"/>
              <a:t>空洞卷积示例：</a:t>
            </a:r>
            <a:endParaRPr lang="en-US" altLang="zh-CN" dirty="0" smtClean="0"/>
          </a:p>
          <a:p>
            <a:pPr lvl="1"/>
            <a:r>
              <a:rPr lang="zh-CN" altLang="en-US" dirty="0" smtClean="0"/>
              <a:t>如下图所示，卷积核</a:t>
            </a:r>
            <a:r>
              <a:rPr lang="en-US" altLang="zh-CN" dirty="0" smtClean="0"/>
              <a:t>size</a:t>
            </a:r>
            <a:r>
              <a:rPr lang="zh-CN" altLang="en-US" dirty="0" smtClean="0"/>
              <a:t>是</a:t>
            </a:r>
            <a:r>
              <a:rPr lang="en-US" altLang="zh-CN" dirty="0" smtClean="0"/>
              <a:t>3</a:t>
            </a:r>
            <a:r>
              <a:rPr lang="zh-CN" altLang="en-US" dirty="0" smtClean="0"/>
              <a:t>，膨胀率是</a:t>
            </a:r>
            <a:r>
              <a:rPr lang="en-US" altLang="zh-CN" dirty="0" smtClean="0"/>
              <a:t>2(</a:t>
            </a:r>
            <a:r>
              <a:rPr lang="zh-CN" altLang="en-US" b="1" dirty="0" smtClean="0"/>
              <a:t>相</a:t>
            </a:r>
            <a:r>
              <a:rPr lang="zh-CN" altLang="en-US" b="1" dirty="0"/>
              <a:t>当</a:t>
            </a:r>
            <a:r>
              <a:rPr lang="zh-CN" altLang="en-US" b="1" dirty="0" smtClean="0"/>
              <a:t>于把卷积核变大了，但是卷积核的有效参数数量不变</a:t>
            </a:r>
            <a:r>
              <a:rPr lang="en-US" altLang="zh-CN" dirty="0" smtClean="0"/>
              <a:t>)</a:t>
            </a:r>
          </a:p>
          <a:p>
            <a:pPr lvl="2"/>
            <a:r>
              <a:rPr lang="zh-CN" altLang="en-US" b="1" dirty="0"/>
              <a:t>注</a:t>
            </a:r>
            <a:r>
              <a:rPr lang="zh-CN" altLang="en-US" b="1" dirty="0" smtClean="0"/>
              <a:t>意右图与反卷积中在</a:t>
            </a:r>
            <a:r>
              <a:rPr lang="en-US" altLang="zh-CN" b="1" dirty="0" smtClean="0"/>
              <a:t>feature map</a:t>
            </a:r>
            <a:r>
              <a:rPr lang="zh-CN" altLang="en-US" b="1" dirty="0" smtClean="0"/>
              <a:t>的元素</a:t>
            </a:r>
            <a:endParaRPr lang="en-US" altLang="zh-CN" b="1" dirty="0" smtClean="0"/>
          </a:p>
          <a:p>
            <a:pPr marL="914400" lvl="2" indent="0">
              <a:buNone/>
            </a:pPr>
            <a:r>
              <a:rPr lang="zh-CN" altLang="en-US" b="1" dirty="0"/>
              <a:t>之间</a:t>
            </a:r>
            <a:r>
              <a:rPr lang="zh-CN" altLang="en-US" b="1" dirty="0" smtClean="0"/>
              <a:t>填充</a:t>
            </a:r>
            <a:r>
              <a:rPr lang="en-US" altLang="zh-CN" b="1" dirty="0" smtClean="0"/>
              <a:t>0</a:t>
            </a:r>
            <a:r>
              <a:rPr lang="zh-CN" altLang="en-US" b="1" dirty="0" smtClean="0"/>
              <a:t>不同，</a:t>
            </a:r>
            <a:r>
              <a:rPr lang="zh-CN" altLang="en-US" b="1" dirty="0"/>
              <a:t>空洞卷</a:t>
            </a:r>
            <a:r>
              <a:rPr lang="zh-CN" altLang="en-US" b="1" dirty="0" smtClean="0"/>
              <a:t>积并不需要在</a:t>
            </a:r>
            <a:endParaRPr lang="en-US" altLang="zh-CN" b="1" dirty="0" smtClean="0"/>
          </a:p>
          <a:p>
            <a:pPr marL="914400" lvl="2" indent="0">
              <a:buNone/>
            </a:pPr>
            <a:r>
              <a:rPr lang="en-US" altLang="zh-CN" b="1" dirty="0"/>
              <a:t>f</a:t>
            </a:r>
            <a:r>
              <a:rPr lang="en-US" altLang="zh-CN" b="1" dirty="0" smtClean="0"/>
              <a:t>eature map</a:t>
            </a:r>
            <a:r>
              <a:rPr lang="zh-CN" altLang="en-US" b="1" dirty="0" smtClean="0"/>
              <a:t>的元素之间填充</a:t>
            </a:r>
            <a:r>
              <a:rPr lang="zh-CN" alt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695" y="5251204"/>
            <a:ext cx="4149277" cy="1205867"/>
          </a:xfrm>
          <a:prstGeom prst="rect">
            <a:avLst/>
          </a:prstGeom>
        </p:spPr>
      </p:pic>
    </p:spTree>
    <p:extLst>
      <p:ext uri="{BB962C8B-B14F-4D97-AF65-F5344CB8AC3E}">
        <p14:creationId xmlns:p14="http://schemas.microsoft.com/office/powerpoint/2010/main" val="1656080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en-US" altLang="zh-CN" dirty="0" smtClean="0"/>
              <a:t>Kernel size</a:t>
            </a:r>
            <a:r>
              <a:rPr lang="zh-CN" altLang="en-US" dirty="0" smtClean="0"/>
              <a:t>为</a:t>
            </a:r>
            <a:r>
              <a:rPr lang="en-US" altLang="zh-CN" dirty="0" smtClean="0"/>
              <a:t>k</a:t>
            </a:r>
            <a:r>
              <a:rPr lang="zh-CN" altLang="en-US" dirty="0" smtClean="0"/>
              <a:t>，膨胀率为</a:t>
            </a:r>
            <a:r>
              <a:rPr lang="en-US" altLang="zh-CN" dirty="0" smtClean="0"/>
              <a:t>d</a:t>
            </a:r>
            <a:r>
              <a:rPr lang="zh-CN" altLang="en-US" dirty="0" smtClean="0"/>
              <a:t>，那么它的有效</a:t>
            </a:r>
            <a:r>
              <a:rPr lang="en-US" altLang="zh-CN" dirty="0" smtClean="0"/>
              <a:t>size</a:t>
            </a:r>
            <a:r>
              <a:rPr lang="zh-CN" altLang="en-US" dirty="0" smtClean="0"/>
              <a:t>成为了：</a:t>
            </a:r>
            <a:endParaRPr lang="en-US" altLang="zh-CN" dirty="0" smtClean="0"/>
          </a:p>
          <a:p>
            <a:endParaRPr lang="en-US" altLang="zh-CN" dirty="0"/>
          </a:p>
          <a:p>
            <a:endParaRPr lang="en-US" altLang="zh-CN" dirty="0" smtClean="0"/>
          </a:p>
          <a:p>
            <a:pPr lvl="1"/>
            <a:r>
              <a:rPr lang="zh-CN" altLang="en-US" dirty="0"/>
              <a:t>每</a:t>
            </a:r>
            <a:r>
              <a:rPr lang="zh-CN" altLang="en-US" dirty="0" smtClean="0"/>
              <a:t>个</a:t>
            </a:r>
            <a:r>
              <a:rPr lang="en-US" altLang="zh-CN" dirty="0" smtClean="0"/>
              <a:t>kernel</a:t>
            </a:r>
            <a:r>
              <a:rPr lang="zh-CN" altLang="en-US" dirty="0" smtClean="0"/>
              <a:t>的元素之间间隔为</a:t>
            </a:r>
            <a:r>
              <a:rPr lang="en-US" altLang="zh-CN" dirty="0" smtClean="0"/>
              <a:t>(d - 1)</a:t>
            </a:r>
            <a:r>
              <a:rPr lang="zh-CN" altLang="en-US" dirty="0" smtClean="0"/>
              <a:t>。</a:t>
            </a:r>
            <a:endParaRPr lang="en-US" altLang="zh-CN" dirty="0" smtClean="0"/>
          </a:p>
          <a:p>
            <a:r>
              <a:rPr lang="zh-CN" altLang="en-US" dirty="0" smtClean="0"/>
              <a:t>假设输入</a:t>
            </a:r>
            <a:r>
              <a:rPr lang="en-US" altLang="zh-CN" dirty="0" smtClean="0"/>
              <a:t>feature map</a:t>
            </a:r>
            <a:r>
              <a:rPr lang="zh-CN" altLang="en-US" dirty="0" smtClean="0"/>
              <a:t>的</a:t>
            </a:r>
            <a:r>
              <a:rPr lang="en-US" altLang="zh-CN" dirty="0" smtClean="0"/>
              <a:t>size</a:t>
            </a:r>
            <a:r>
              <a:rPr lang="zh-CN" altLang="en-US" dirty="0" smtClean="0"/>
              <a:t>为</a:t>
            </a:r>
            <a:r>
              <a:rPr lang="en-US" altLang="zh-CN" dirty="0" err="1" smtClean="0"/>
              <a:t>i</a:t>
            </a:r>
            <a:r>
              <a:rPr lang="zh-CN" altLang="en-US" dirty="0" smtClean="0"/>
              <a:t>，输出的</a:t>
            </a:r>
            <a:r>
              <a:rPr lang="en-US" altLang="zh-CN" dirty="0" smtClean="0"/>
              <a:t>feature map</a:t>
            </a:r>
            <a:r>
              <a:rPr lang="zh-CN" altLang="en-US" dirty="0" smtClean="0"/>
              <a:t>的</a:t>
            </a:r>
            <a:r>
              <a:rPr lang="en-US" altLang="zh-CN" dirty="0" smtClean="0"/>
              <a:t>size</a:t>
            </a:r>
            <a:r>
              <a:rPr lang="zh-CN" altLang="en-US" dirty="0" smtClean="0"/>
              <a:t>为</a:t>
            </a:r>
            <a:r>
              <a:rPr lang="en-US" altLang="zh-CN" dirty="0" smtClean="0"/>
              <a:t>o</a:t>
            </a:r>
            <a:r>
              <a:rPr lang="zh-CN" altLang="en-US" dirty="0" smtClean="0"/>
              <a:t>，</a:t>
            </a:r>
            <a:r>
              <a:rPr lang="en-US" altLang="zh-CN" dirty="0" smtClean="0"/>
              <a:t>p</a:t>
            </a:r>
            <a:r>
              <a:rPr lang="zh-CN" altLang="en-US" dirty="0" smtClean="0"/>
              <a:t>为输入</a:t>
            </a:r>
            <a:r>
              <a:rPr lang="en-US" altLang="zh-CN" dirty="0" smtClean="0"/>
              <a:t>feature map</a:t>
            </a:r>
            <a:r>
              <a:rPr lang="zh-CN" altLang="en-US" dirty="0" smtClean="0"/>
              <a:t>的</a:t>
            </a:r>
            <a:r>
              <a:rPr lang="en-US" altLang="zh-CN" dirty="0" smtClean="0"/>
              <a:t>padding</a:t>
            </a:r>
            <a:r>
              <a:rPr lang="zh-CN" altLang="en-US" dirty="0" smtClean="0"/>
              <a:t>大小，</a:t>
            </a:r>
            <a:r>
              <a:rPr lang="en-US" altLang="zh-CN" dirty="0" smtClean="0"/>
              <a:t>k</a:t>
            </a:r>
            <a:r>
              <a:rPr lang="zh-CN" altLang="en-US" dirty="0" smtClean="0"/>
              <a:t>为</a:t>
            </a:r>
            <a:r>
              <a:rPr lang="en-US" altLang="zh-CN" dirty="0" smtClean="0"/>
              <a:t>kernel size</a:t>
            </a:r>
            <a:r>
              <a:rPr lang="zh-CN" altLang="en-US" dirty="0" smtClean="0"/>
              <a:t>，</a:t>
            </a:r>
            <a:r>
              <a:rPr lang="en-US" altLang="zh-CN" dirty="0" smtClean="0"/>
              <a:t>s</a:t>
            </a:r>
            <a:r>
              <a:rPr lang="zh-CN" altLang="en-US" dirty="0" smtClean="0"/>
              <a:t>是</a:t>
            </a:r>
            <a:r>
              <a:rPr lang="en-US" altLang="zh-CN" dirty="0" smtClean="0"/>
              <a:t>kernel</a:t>
            </a:r>
            <a:r>
              <a:rPr lang="zh-CN" altLang="en-US" dirty="0" smtClean="0"/>
              <a:t>的</a:t>
            </a:r>
            <a:r>
              <a:rPr lang="en-US" altLang="zh-CN" dirty="0" smtClean="0"/>
              <a:t>stride</a:t>
            </a:r>
            <a:r>
              <a:rPr lang="zh-CN" altLang="en-US" dirty="0" smtClean="0"/>
              <a:t>，</a:t>
            </a:r>
            <a:r>
              <a:rPr lang="en-US" altLang="zh-CN" dirty="0" smtClean="0"/>
              <a:t>d</a:t>
            </a:r>
            <a:r>
              <a:rPr lang="zh-CN" altLang="en-US" dirty="0" smtClean="0"/>
              <a:t>为膨胀率，那么</a:t>
            </a:r>
            <a:r>
              <a:rPr lang="en-US" altLang="zh-CN" dirty="0" smtClean="0"/>
              <a:t>:</a:t>
            </a:r>
          </a:p>
          <a:p>
            <a:pPr lvl="1"/>
            <a:endParaRPr lang="en-US" altLang="zh-CN" dirty="0" smtClean="0"/>
          </a:p>
          <a:p>
            <a:endParaRPr lang="en-US" altLang="zh-CN" dirty="0" smtClean="0"/>
          </a:p>
          <a:p>
            <a:endParaRPr lang="en-US" dirty="0"/>
          </a:p>
        </p:txBody>
      </p:sp>
      <p:pic>
        <p:nvPicPr>
          <p:cNvPr id="4" name="Picture 3"/>
          <p:cNvPicPr>
            <a:picLocks noChangeAspect="1"/>
          </p:cNvPicPr>
          <p:nvPr/>
        </p:nvPicPr>
        <p:blipFill>
          <a:blip r:embed="rId3"/>
          <a:stretch>
            <a:fillRect/>
          </a:stretch>
        </p:blipFill>
        <p:spPr>
          <a:xfrm>
            <a:off x="4046164" y="2437839"/>
            <a:ext cx="4027361" cy="771525"/>
          </a:xfrm>
          <a:prstGeom prst="rect">
            <a:avLst/>
          </a:prstGeom>
        </p:spPr>
      </p:pic>
      <p:pic>
        <p:nvPicPr>
          <p:cNvPr id="5" name="Picture 4"/>
          <p:cNvPicPr>
            <a:picLocks noChangeAspect="1"/>
          </p:cNvPicPr>
          <p:nvPr/>
        </p:nvPicPr>
        <p:blipFill>
          <a:blip r:embed="rId4"/>
          <a:stretch>
            <a:fillRect/>
          </a:stretch>
        </p:blipFill>
        <p:spPr>
          <a:xfrm>
            <a:off x="5175717" y="4718796"/>
            <a:ext cx="5487592" cy="1179980"/>
          </a:xfrm>
          <a:prstGeom prst="rect">
            <a:avLst/>
          </a:prstGeom>
        </p:spPr>
      </p:pic>
    </p:spTree>
    <p:extLst>
      <p:ext uri="{BB962C8B-B14F-4D97-AF65-F5344CB8AC3E}">
        <p14:creationId xmlns:p14="http://schemas.microsoft.com/office/powerpoint/2010/main" val="23410861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5972"/>
          </a:xfrm>
        </p:spPr>
        <p:txBody>
          <a:bodyPr/>
          <a:lstStyle/>
          <a:p>
            <a:r>
              <a:rPr lang="en-US" altLang="zh-CN" dirty="0" smtClean="0"/>
              <a:t>1D </a:t>
            </a:r>
            <a:r>
              <a:rPr lang="en-US" altLang="zh-CN" dirty="0" err="1" smtClean="0"/>
              <a:t>conv</a:t>
            </a:r>
            <a:r>
              <a:rPr lang="zh-CN" altLang="en-US" dirty="0" smtClean="0"/>
              <a:t>，</a:t>
            </a:r>
            <a:r>
              <a:rPr lang="en-US" altLang="zh-CN" dirty="0" smtClean="0"/>
              <a:t>2D </a:t>
            </a:r>
            <a:r>
              <a:rPr lang="en-US" altLang="zh-CN" dirty="0" err="1" smtClean="0"/>
              <a:t>conv</a:t>
            </a:r>
            <a:r>
              <a:rPr lang="zh-CN" altLang="en-US" dirty="0"/>
              <a:t>和</a:t>
            </a:r>
            <a:r>
              <a:rPr lang="en-US" altLang="zh-CN" dirty="0" smtClean="0"/>
              <a:t>3D </a:t>
            </a:r>
            <a:r>
              <a:rPr lang="en-US" altLang="zh-CN" dirty="0" err="1" smtClean="0"/>
              <a:t>conv</a:t>
            </a:r>
            <a:endParaRPr lang="en-US" dirty="0"/>
          </a:p>
        </p:txBody>
      </p:sp>
      <p:sp>
        <p:nvSpPr>
          <p:cNvPr id="3" name="Content Placeholder 2"/>
          <p:cNvSpPr>
            <a:spLocks noGrp="1"/>
          </p:cNvSpPr>
          <p:nvPr>
            <p:ph idx="1"/>
          </p:nvPr>
        </p:nvSpPr>
        <p:spPr>
          <a:xfrm>
            <a:off x="838200" y="1401098"/>
            <a:ext cx="10515600" cy="4775865"/>
          </a:xfrm>
        </p:spPr>
        <p:txBody>
          <a:bodyPr/>
          <a:lstStyle/>
          <a:p>
            <a:r>
              <a:rPr lang="zh-CN" altLang="en-US" dirty="0" smtClean="0"/>
              <a:t>卷积核的</a:t>
            </a:r>
            <a:r>
              <a:rPr lang="en-US" altLang="zh-CN" dirty="0" smtClean="0"/>
              <a:t>shape</a:t>
            </a:r>
            <a:r>
              <a:rPr lang="zh-CN" altLang="en-US" dirty="0" smtClean="0"/>
              <a:t>和这里所谓的</a:t>
            </a:r>
            <a:r>
              <a:rPr lang="en-US" altLang="zh-CN" dirty="0" smtClean="0"/>
              <a:t>1D</a:t>
            </a:r>
            <a:r>
              <a:rPr lang="zh-CN" altLang="en-US" dirty="0" smtClean="0"/>
              <a:t>，</a:t>
            </a:r>
            <a:r>
              <a:rPr lang="en-US" altLang="zh-CN" dirty="0" smtClean="0"/>
              <a:t>2D</a:t>
            </a:r>
            <a:r>
              <a:rPr lang="zh-CN" altLang="en-US" dirty="0" smtClean="0"/>
              <a:t>，</a:t>
            </a:r>
            <a:r>
              <a:rPr lang="en-US" altLang="zh-CN" dirty="0" smtClean="0"/>
              <a:t>3D</a:t>
            </a:r>
            <a:r>
              <a:rPr lang="zh-CN" altLang="en-US" dirty="0" smtClean="0"/>
              <a:t>的概念不同。</a:t>
            </a:r>
            <a:r>
              <a:rPr lang="en-US" altLang="zh-CN" b="1" dirty="0" smtClean="0"/>
              <a:t>ID</a:t>
            </a:r>
            <a:r>
              <a:rPr lang="zh-CN" altLang="en-US" b="1" dirty="0" smtClean="0"/>
              <a:t>，</a:t>
            </a:r>
            <a:r>
              <a:rPr lang="en-US" altLang="zh-CN" b="1" dirty="0" smtClean="0"/>
              <a:t>2D</a:t>
            </a:r>
            <a:r>
              <a:rPr lang="zh-CN" altLang="en-US" b="1" dirty="0" smtClean="0"/>
              <a:t>和</a:t>
            </a:r>
            <a:r>
              <a:rPr lang="en-US" altLang="zh-CN" b="1" dirty="0" smtClean="0"/>
              <a:t>3D</a:t>
            </a:r>
            <a:r>
              <a:rPr lang="zh-CN" altLang="en-US" b="1" dirty="0" smtClean="0"/>
              <a:t>指的是滑窗移动方向的维度</a:t>
            </a:r>
            <a:r>
              <a:rPr lang="zh-CN" altLang="en-US" dirty="0" smtClean="0"/>
              <a:t>。</a:t>
            </a:r>
            <a:endParaRPr lang="en-US" altLang="zh-CN" dirty="0" smtClean="0"/>
          </a:p>
          <a:p>
            <a:endParaRPr lang="en-US" dirty="0"/>
          </a:p>
        </p:txBody>
      </p:sp>
      <p:pic>
        <p:nvPicPr>
          <p:cNvPr id="4" name="Picture 3" descr="https://cdn-images-1.medium.com/max/1600/1*aBN2Ir7y2E-t2AbekOtEIw.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315498"/>
            <a:ext cx="10515600" cy="4354244"/>
          </a:xfrm>
          <a:prstGeom prst="rect">
            <a:avLst/>
          </a:prstGeom>
          <a:noFill/>
          <a:ln>
            <a:noFill/>
          </a:ln>
        </p:spPr>
      </p:pic>
    </p:spTree>
    <p:extLst>
      <p:ext uri="{BB962C8B-B14F-4D97-AF65-F5344CB8AC3E}">
        <p14:creationId xmlns:p14="http://schemas.microsoft.com/office/powerpoint/2010/main" val="1136931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神经网络简介</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神经网络有输入层，隐层，输出层三部分组成。如果有多个隐层，那就称为深度神经网络。</a:t>
            </a:r>
            <a:endParaRPr lang="en-US" altLang="zh-CN" dirty="0" smtClean="0"/>
          </a:p>
          <a:p>
            <a:endParaRPr lang="en-US" altLang="zh-CN" dirty="0" smtClean="0"/>
          </a:p>
          <a:p>
            <a:r>
              <a:rPr lang="zh-CN" altLang="en-US" dirty="0" smtClean="0"/>
              <a:t>神</a:t>
            </a:r>
            <a:r>
              <a:rPr lang="zh-CN" altLang="en-US" dirty="0"/>
              <a:t>经网络的结构指的是：神经网</a:t>
            </a:r>
            <a:r>
              <a:rPr lang="zh-CN" altLang="en-US" dirty="0" smtClean="0"/>
              <a:t>络有多少层，每层有</a:t>
            </a:r>
            <a:r>
              <a:rPr lang="zh-CN" altLang="en-US" dirty="0"/>
              <a:t>多少</a:t>
            </a:r>
            <a:r>
              <a:rPr lang="zh-CN" altLang="en-US" dirty="0" smtClean="0"/>
              <a:t>个神经元，层内的神经元如</a:t>
            </a:r>
            <a:r>
              <a:rPr lang="zh-CN" altLang="en-US" dirty="0"/>
              <a:t>何连</a:t>
            </a:r>
            <a:r>
              <a:rPr lang="zh-CN" altLang="en-US" dirty="0" smtClean="0"/>
              <a:t>接，层与层之间如何连接。</a:t>
            </a:r>
            <a:endParaRPr lang="en-US" altLang="zh-CN" dirty="0" smtClean="0"/>
          </a:p>
          <a:p>
            <a:endParaRPr lang="en-US" altLang="zh-CN" dirty="0" smtClean="0"/>
          </a:p>
          <a:p>
            <a:r>
              <a:rPr lang="zh-CN" altLang="en-US" dirty="0" smtClean="0"/>
              <a:t>为什么神经网络中需要隐层的非线性激活函数？</a:t>
            </a:r>
            <a:endParaRPr lang="en-US" altLang="zh-CN" dirty="0" smtClean="0"/>
          </a:p>
          <a:p>
            <a:pPr lvl="1"/>
            <a:r>
              <a:rPr lang="zh-CN" altLang="en-US" dirty="0"/>
              <a:t>对</a:t>
            </a:r>
            <a:r>
              <a:rPr lang="zh-CN" altLang="en-US" dirty="0" smtClean="0"/>
              <a:t>于前馈神经网络，如果每个隐层的激活函数是线性的，那么整个前馈神经网络也是线性的。</a:t>
            </a:r>
            <a:endParaRPr lang="en-US" altLang="zh-CN" dirty="0" smtClean="0"/>
          </a:p>
          <a:p>
            <a:pPr lvl="1"/>
            <a:r>
              <a:rPr lang="zh-CN" altLang="en-US" dirty="0"/>
              <a:t>加</a:t>
            </a:r>
            <a:r>
              <a:rPr lang="zh-CN" altLang="en-US" dirty="0" smtClean="0"/>
              <a:t>入非线性激活函数，能让神经网络的表达能力更丰富，能够学习输入到输出之间的非线性映射。</a:t>
            </a:r>
            <a:endParaRPr lang="en-US" dirty="0"/>
          </a:p>
        </p:txBody>
      </p:sp>
    </p:spTree>
    <p:extLst>
      <p:ext uri="{BB962C8B-B14F-4D97-AF65-F5344CB8AC3E}">
        <p14:creationId xmlns:p14="http://schemas.microsoft.com/office/powerpoint/2010/main" val="27377409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en-US" dirty="0"/>
              <a:t>1D</a:t>
            </a:r>
            <a:r>
              <a:rPr lang="zh-CN" altLang="en-US" dirty="0"/>
              <a:t>卷积的输入可以是</a:t>
            </a:r>
            <a:r>
              <a:rPr lang="en-US" dirty="0"/>
              <a:t>1D</a:t>
            </a:r>
            <a:r>
              <a:rPr lang="zh-CN" altLang="en-US" dirty="0"/>
              <a:t>的数组比如单个</a:t>
            </a:r>
            <a:r>
              <a:rPr lang="en-US" dirty="0"/>
              <a:t>feature</a:t>
            </a:r>
            <a:r>
              <a:rPr lang="zh-CN" altLang="en-US" dirty="0"/>
              <a:t>，也可以是</a:t>
            </a:r>
            <a:r>
              <a:rPr lang="en-US" dirty="0"/>
              <a:t>2D</a:t>
            </a:r>
            <a:r>
              <a:rPr lang="zh-CN" altLang="en-US" dirty="0"/>
              <a:t>的矩阵比如</a:t>
            </a:r>
            <a:r>
              <a:rPr lang="en-US" dirty="0"/>
              <a:t>embedding</a:t>
            </a:r>
            <a:r>
              <a:rPr lang="zh-CN" altLang="en-US" dirty="0"/>
              <a:t>的句子</a:t>
            </a:r>
            <a:r>
              <a:rPr lang="zh-CN" altLang="en-US" dirty="0" smtClean="0"/>
              <a:t>。</a:t>
            </a:r>
            <a:endParaRPr lang="en-US" altLang="zh-CN" dirty="0" smtClean="0"/>
          </a:p>
          <a:p>
            <a:r>
              <a:rPr lang="en-US" dirty="0" smtClean="0"/>
              <a:t>1D</a:t>
            </a:r>
            <a:r>
              <a:rPr lang="zh-CN" altLang="en-US" dirty="0"/>
              <a:t>卷积用到的卷积核并不是</a:t>
            </a:r>
            <a:r>
              <a:rPr lang="en-US" dirty="0" smtClean="0"/>
              <a:t>1</a:t>
            </a:r>
            <a:r>
              <a:rPr lang="zh-CN" altLang="en-US" dirty="0" smtClean="0"/>
              <a:t>维的</a:t>
            </a:r>
            <a:r>
              <a:rPr lang="zh-CN" altLang="en-US" dirty="0"/>
              <a:t>，该卷积核是三维的</a:t>
            </a:r>
            <a:r>
              <a:rPr lang="en-US" dirty="0"/>
              <a:t>(height</a:t>
            </a:r>
            <a:r>
              <a:rPr lang="zh-CN" altLang="en-US" dirty="0"/>
              <a:t>，</a:t>
            </a:r>
            <a:r>
              <a:rPr lang="en-US" dirty="0" err="1"/>
              <a:t>in_channel</a:t>
            </a:r>
            <a:r>
              <a:rPr lang="en-US" dirty="0"/>
              <a:t>/</a:t>
            </a:r>
            <a:r>
              <a:rPr lang="en-US" dirty="0" err="1"/>
              <a:t>embedding_size</a:t>
            </a:r>
            <a:r>
              <a:rPr lang="zh-CN" altLang="en-US" dirty="0"/>
              <a:t>，</a:t>
            </a:r>
            <a:r>
              <a:rPr lang="en-US" dirty="0" err="1"/>
              <a:t>output_channel</a:t>
            </a:r>
            <a:r>
              <a:rPr lang="en-US" dirty="0"/>
              <a:t>/</a:t>
            </a:r>
            <a:r>
              <a:rPr lang="en-US" dirty="0" err="1"/>
              <a:t>number_filters</a:t>
            </a:r>
            <a:r>
              <a:rPr lang="en-US" dirty="0"/>
              <a:t>)</a:t>
            </a:r>
            <a:r>
              <a:rPr lang="zh-CN" altLang="en-US" dirty="0" smtClean="0"/>
              <a:t>。</a:t>
            </a:r>
            <a:endParaRPr lang="en-US" altLang="zh-CN" dirty="0" smtClean="0"/>
          </a:p>
          <a:p>
            <a:pPr lvl="1"/>
            <a:r>
              <a:rPr lang="zh-CN" altLang="en-US" dirty="0" smtClean="0"/>
              <a:t>比</a:t>
            </a:r>
            <a:r>
              <a:rPr lang="zh-CN" altLang="en-US" dirty="0"/>
              <a:t>如上图，如果是经过嵌入的</a:t>
            </a:r>
            <a:r>
              <a:rPr lang="en-US" dirty="0"/>
              <a:t>word embedding</a:t>
            </a:r>
            <a:r>
              <a:rPr lang="zh-CN" altLang="en-US" dirty="0"/>
              <a:t>向量组成的一个句子，而卷积核在滑动的时候一定要覆盖完整的一个</a:t>
            </a:r>
            <a:r>
              <a:rPr lang="en-US" dirty="0"/>
              <a:t>word</a:t>
            </a:r>
            <a:r>
              <a:rPr lang="zh-CN" altLang="en-US" dirty="0"/>
              <a:t>，否则直觉上看是没有意义的。</a:t>
            </a:r>
            <a:endParaRPr lang="en-US" dirty="0"/>
          </a:p>
          <a:p>
            <a:r>
              <a:rPr lang="zh-CN" altLang="en-US" dirty="0"/>
              <a:t>如果使用卷积网络来处理</a:t>
            </a:r>
            <a:r>
              <a:rPr lang="en-US" dirty="0"/>
              <a:t>NLP</a:t>
            </a:r>
            <a:r>
              <a:rPr lang="zh-CN" altLang="en-US" dirty="0"/>
              <a:t>问题，一般都是用的</a:t>
            </a:r>
            <a:r>
              <a:rPr lang="en-US" dirty="0"/>
              <a:t>1D </a:t>
            </a:r>
            <a:r>
              <a:rPr lang="en-US" dirty="0" err="1"/>
              <a:t>conv</a:t>
            </a:r>
            <a:r>
              <a:rPr lang="zh-CN" altLang="en-US" dirty="0"/>
              <a:t>。</a:t>
            </a:r>
            <a:r>
              <a:rPr lang="en-US" dirty="0"/>
              <a:t>1D </a:t>
            </a:r>
            <a:r>
              <a:rPr lang="en-US" dirty="0" err="1"/>
              <a:t>conv</a:t>
            </a:r>
            <a:r>
              <a:rPr lang="zh-CN" altLang="en-US" dirty="0"/>
              <a:t>当然也可以用在在计算机视觉领域，只是因为图像</a:t>
            </a:r>
            <a:r>
              <a:rPr lang="zh-CN" altLang="en-US" dirty="0" smtClean="0"/>
              <a:t>不像单</a:t>
            </a:r>
            <a:r>
              <a:rPr lang="zh-CN" altLang="en-US" dirty="0"/>
              <a:t>词有明显的界限，所以一般使用</a:t>
            </a:r>
            <a:r>
              <a:rPr lang="en-US" dirty="0"/>
              <a:t>2D </a:t>
            </a:r>
            <a:r>
              <a:rPr lang="en-US" dirty="0" err="1"/>
              <a:t>conv</a:t>
            </a:r>
            <a:r>
              <a:rPr lang="zh-CN" altLang="en-US" dirty="0"/>
              <a:t>。</a:t>
            </a:r>
            <a:endParaRPr lang="en-US" dirty="0"/>
          </a:p>
          <a:p>
            <a:endParaRPr lang="en-US" dirty="0"/>
          </a:p>
        </p:txBody>
      </p:sp>
    </p:spTree>
    <p:extLst>
      <p:ext uri="{BB962C8B-B14F-4D97-AF65-F5344CB8AC3E}">
        <p14:creationId xmlns:p14="http://schemas.microsoft.com/office/powerpoint/2010/main" val="18359369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954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90134"/>
            <a:ext cx="10515600" cy="4686830"/>
          </a:xfrm>
        </p:spPr>
        <p:txBody>
          <a:bodyPr/>
          <a:lstStyle/>
          <a:p>
            <a:r>
              <a:rPr lang="en-US" altLang="zh-CN" dirty="0" smtClean="0"/>
              <a:t>3D </a:t>
            </a:r>
            <a:r>
              <a:rPr lang="en-US" altLang="zh-CN" dirty="0" err="1" smtClean="0"/>
              <a:t>conv</a:t>
            </a:r>
            <a:r>
              <a:rPr lang="zh-CN" altLang="en-US" dirty="0" smtClean="0"/>
              <a:t>：</a:t>
            </a:r>
            <a:endParaRPr lang="en-US" altLang="zh-CN"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81201"/>
            <a:ext cx="10515600" cy="4487332"/>
          </a:xfrm>
          <a:prstGeom prst="rect">
            <a:avLst/>
          </a:prstGeom>
        </p:spPr>
      </p:pic>
    </p:spTree>
    <p:extLst>
      <p:ext uri="{BB962C8B-B14F-4D97-AF65-F5344CB8AC3E}">
        <p14:creationId xmlns:p14="http://schemas.microsoft.com/office/powerpoint/2010/main" val="10939456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57868"/>
            <a:ext cx="10515600" cy="4876800"/>
          </a:xfrm>
        </p:spPr>
        <p:txBody>
          <a:bodyPr>
            <a:normAutofit lnSpcReduction="10000"/>
          </a:bodyPr>
          <a:lstStyle/>
          <a:p>
            <a:r>
              <a:rPr lang="en-US" altLang="zh-CN" dirty="0" smtClean="0"/>
              <a:t>2D</a:t>
            </a:r>
            <a:r>
              <a:rPr lang="zh-CN" altLang="en-US" dirty="0" smtClean="0"/>
              <a:t>卷积与</a:t>
            </a:r>
            <a:r>
              <a:rPr lang="en-US" altLang="zh-CN" dirty="0"/>
              <a:t>3D</a:t>
            </a:r>
            <a:r>
              <a:rPr lang="zh-CN" altLang="en-US" dirty="0"/>
              <a:t>卷积之间的区</a:t>
            </a:r>
            <a:r>
              <a:rPr lang="zh-CN" altLang="en-US" dirty="0" smtClean="0"/>
              <a:t>别：</a:t>
            </a:r>
            <a:endParaRPr lang="en-US" altLang="zh-CN" dirty="0" smtClean="0"/>
          </a:p>
          <a:p>
            <a:pPr lvl="1"/>
            <a:r>
              <a:rPr lang="zh-CN" altLang="en-US" dirty="0" smtClean="0"/>
              <a:t>如上图的</a:t>
            </a:r>
            <a:r>
              <a:rPr lang="en-US" altLang="zh-CN" dirty="0" smtClean="0"/>
              <a:t>a</a:t>
            </a:r>
            <a:r>
              <a:rPr lang="zh-CN" altLang="en-US" dirty="0" smtClean="0"/>
              <a:t>和</a:t>
            </a:r>
            <a:r>
              <a:rPr lang="en-US" altLang="zh-CN" dirty="0" smtClean="0"/>
              <a:t>b</a:t>
            </a:r>
            <a:r>
              <a:rPr lang="zh-CN" altLang="en-US" dirty="0" smtClean="0"/>
              <a:t>分</a:t>
            </a:r>
            <a:r>
              <a:rPr lang="zh-CN" altLang="en-US" dirty="0"/>
              <a:t>别为</a:t>
            </a:r>
            <a:r>
              <a:rPr lang="en-US" altLang="zh-CN" dirty="0"/>
              <a:t>2D</a:t>
            </a:r>
            <a:r>
              <a:rPr lang="zh-CN" altLang="en-US" dirty="0"/>
              <a:t>卷积用于单通道图像和多通道图像的情况（此处多通道图像可以指同一张图片的</a:t>
            </a:r>
            <a:r>
              <a:rPr lang="en-US" altLang="zh-CN" dirty="0"/>
              <a:t>3</a:t>
            </a:r>
            <a:r>
              <a:rPr lang="zh-CN" altLang="en-US" dirty="0"/>
              <a:t>个颜色通道，也指多张堆叠在一起</a:t>
            </a:r>
            <a:r>
              <a:rPr lang="zh-CN" altLang="en-US" dirty="0" smtClean="0"/>
              <a:t>的黑白图</a:t>
            </a:r>
            <a:r>
              <a:rPr lang="zh-CN" altLang="en-US" dirty="0"/>
              <a:t>片，即一小</a:t>
            </a:r>
            <a:r>
              <a:rPr lang="zh-CN" altLang="en-US" dirty="0" smtClean="0"/>
              <a:t>段黑白视</a:t>
            </a:r>
            <a:r>
              <a:rPr lang="zh-CN" altLang="en-US" dirty="0"/>
              <a:t>频），对</a:t>
            </a:r>
            <a:r>
              <a:rPr lang="zh-CN" altLang="en-US" dirty="0" smtClean="0"/>
              <a:t>于该</a:t>
            </a:r>
            <a:r>
              <a:rPr lang="en-US" altLang="zh-CN" dirty="0" smtClean="0"/>
              <a:t>2D</a:t>
            </a:r>
            <a:r>
              <a:rPr lang="zh-CN" altLang="en-US" dirty="0" smtClean="0"/>
              <a:t>卷积，图</a:t>
            </a:r>
            <a:r>
              <a:rPr lang="en-US" altLang="zh-CN" dirty="0" smtClean="0"/>
              <a:t>a</a:t>
            </a:r>
            <a:r>
              <a:rPr lang="zh-CN" altLang="en-US" dirty="0" smtClean="0"/>
              <a:t>和</a:t>
            </a:r>
            <a:r>
              <a:rPr lang="en-US" altLang="zh-CN" dirty="0" smtClean="0"/>
              <a:t>b</a:t>
            </a:r>
            <a:r>
              <a:rPr lang="zh-CN" altLang="en-US" dirty="0" smtClean="0"/>
              <a:t>都输</a:t>
            </a:r>
            <a:r>
              <a:rPr lang="zh-CN" altLang="en-US" dirty="0"/>
              <a:t>出为一张二维的特征图，多通道的信息被完全压缩了。</a:t>
            </a:r>
            <a:r>
              <a:rPr lang="zh-CN" altLang="en-US" dirty="0" smtClean="0"/>
              <a:t>而图</a:t>
            </a:r>
            <a:r>
              <a:rPr lang="en-US" altLang="zh-CN" dirty="0" smtClean="0"/>
              <a:t>c</a:t>
            </a:r>
            <a:r>
              <a:rPr lang="zh-CN" altLang="en-US" dirty="0" smtClean="0"/>
              <a:t>中</a:t>
            </a:r>
            <a:r>
              <a:rPr lang="zh-CN" altLang="en-US" dirty="0"/>
              <a:t>的</a:t>
            </a:r>
            <a:r>
              <a:rPr lang="en-US" altLang="zh-CN" dirty="0"/>
              <a:t>3D</a:t>
            </a:r>
            <a:r>
              <a:rPr lang="zh-CN" altLang="en-US" dirty="0"/>
              <a:t>卷积的输出仍然为</a:t>
            </a:r>
            <a:r>
              <a:rPr lang="en-US" altLang="zh-CN" dirty="0"/>
              <a:t>3D</a:t>
            </a:r>
            <a:r>
              <a:rPr lang="zh-CN" altLang="en-US" dirty="0"/>
              <a:t>的特征</a:t>
            </a:r>
            <a:r>
              <a:rPr lang="zh-CN" altLang="en-US" dirty="0" smtClean="0"/>
              <a:t>图。</a:t>
            </a:r>
            <a:endParaRPr lang="en-US" altLang="zh-CN" dirty="0" smtClean="0"/>
          </a:p>
          <a:p>
            <a:r>
              <a:rPr lang="en-US" altLang="zh-CN" dirty="0" smtClean="0"/>
              <a:t>3D</a:t>
            </a:r>
            <a:r>
              <a:rPr lang="zh-CN" altLang="en-US" dirty="0" smtClean="0"/>
              <a:t>卷积和</a:t>
            </a:r>
            <a:r>
              <a:rPr lang="en-US" altLang="zh-CN" dirty="0" smtClean="0"/>
              <a:t>2D</a:t>
            </a:r>
            <a:r>
              <a:rPr lang="zh-CN" altLang="en-US" dirty="0" smtClean="0"/>
              <a:t>卷积的</a:t>
            </a:r>
            <a:r>
              <a:rPr lang="en-US" altLang="zh-CN" dirty="0" smtClean="0"/>
              <a:t>shape</a:t>
            </a:r>
            <a:r>
              <a:rPr lang="zh-CN" altLang="en-US" dirty="0" smtClean="0"/>
              <a:t>：</a:t>
            </a:r>
            <a:endParaRPr lang="en-US" altLang="zh-CN" dirty="0" smtClean="0"/>
          </a:p>
          <a:p>
            <a:pPr lvl="1"/>
            <a:r>
              <a:rPr lang="en-US" altLang="zh-CN" dirty="0" smtClean="0"/>
              <a:t>3D</a:t>
            </a:r>
            <a:r>
              <a:rPr lang="zh-CN" altLang="en-US" dirty="0" smtClean="0"/>
              <a:t>卷积的</a:t>
            </a:r>
            <a:r>
              <a:rPr lang="en-US" altLang="zh-CN" dirty="0" smtClean="0"/>
              <a:t>shape</a:t>
            </a:r>
            <a:r>
              <a:rPr lang="zh-CN" altLang="en-US" dirty="0" smtClean="0"/>
              <a:t>是</a:t>
            </a:r>
            <a:r>
              <a:rPr lang="en-US" dirty="0"/>
              <a:t>[</a:t>
            </a:r>
            <a:r>
              <a:rPr lang="en-US" dirty="0" err="1"/>
              <a:t>filter_depth</a:t>
            </a:r>
            <a:r>
              <a:rPr lang="en-US" dirty="0"/>
              <a:t>, </a:t>
            </a:r>
            <a:r>
              <a:rPr lang="en-US" dirty="0" err="1"/>
              <a:t>filter_height</a:t>
            </a:r>
            <a:r>
              <a:rPr lang="en-US" dirty="0"/>
              <a:t>, </a:t>
            </a:r>
            <a:r>
              <a:rPr lang="en-US" dirty="0" err="1"/>
              <a:t>filter_width</a:t>
            </a:r>
            <a:r>
              <a:rPr lang="en-US" dirty="0"/>
              <a:t>, </a:t>
            </a:r>
            <a:r>
              <a:rPr lang="en-US" dirty="0" err="1"/>
              <a:t>in_channels</a:t>
            </a:r>
            <a:r>
              <a:rPr lang="en-US" dirty="0"/>
              <a:t>, </a:t>
            </a:r>
            <a:r>
              <a:rPr lang="en-US" dirty="0" err="1"/>
              <a:t>out_channels</a:t>
            </a:r>
            <a:r>
              <a:rPr lang="en-US" dirty="0" smtClean="0"/>
              <a:t>]</a:t>
            </a:r>
            <a:r>
              <a:rPr lang="zh-CN" altLang="en-US" dirty="0" smtClean="0"/>
              <a:t>，</a:t>
            </a:r>
            <a:r>
              <a:rPr lang="en-US" altLang="zh-CN" dirty="0" smtClean="0"/>
              <a:t>2D</a:t>
            </a:r>
            <a:r>
              <a:rPr lang="zh-CN" altLang="en-US" dirty="0" smtClean="0"/>
              <a:t>卷积的</a:t>
            </a:r>
            <a:r>
              <a:rPr lang="en-US" altLang="zh-CN" dirty="0" smtClean="0"/>
              <a:t>shape</a:t>
            </a:r>
            <a:r>
              <a:rPr lang="zh-CN" altLang="en-US" dirty="0" smtClean="0"/>
              <a:t>是</a:t>
            </a:r>
            <a:r>
              <a:rPr lang="en-US" dirty="0"/>
              <a:t>[</a:t>
            </a:r>
            <a:r>
              <a:rPr lang="en-US" dirty="0" err="1"/>
              <a:t>filter_height</a:t>
            </a:r>
            <a:r>
              <a:rPr lang="en-US" dirty="0"/>
              <a:t>, </a:t>
            </a:r>
            <a:r>
              <a:rPr lang="en-US" dirty="0" err="1"/>
              <a:t>filter_width</a:t>
            </a:r>
            <a:r>
              <a:rPr lang="en-US" dirty="0"/>
              <a:t>, </a:t>
            </a:r>
            <a:r>
              <a:rPr lang="en-US" dirty="0" err="1"/>
              <a:t>in_channels</a:t>
            </a:r>
            <a:r>
              <a:rPr lang="en-US" dirty="0"/>
              <a:t>, </a:t>
            </a:r>
            <a:r>
              <a:rPr lang="en-US" dirty="0" err="1"/>
              <a:t>out_channels</a:t>
            </a:r>
            <a:r>
              <a:rPr lang="en-US" dirty="0" smtClean="0"/>
              <a:t>]</a:t>
            </a:r>
            <a:r>
              <a:rPr lang="zh-CN" altLang="en-US" dirty="0" smtClean="0"/>
              <a:t>。很明显，</a:t>
            </a:r>
            <a:r>
              <a:rPr lang="en-US" altLang="zh-CN" dirty="0" smtClean="0"/>
              <a:t>3D</a:t>
            </a:r>
            <a:r>
              <a:rPr lang="zh-CN" altLang="en-US" dirty="0" smtClean="0"/>
              <a:t>卷积的参数要多于</a:t>
            </a:r>
            <a:r>
              <a:rPr lang="en-US" altLang="zh-CN" dirty="0" smtClean="0"/>
              <a:t>2D</a:t>
            </a:r>
            <a:r>
              <a:rPr lang="zh-CN" altLang="en-US" dirty="0" smtClean="0"/>
              <a:t>卷积，这个也是</a:t>
            </a:r>
            <a:r>
              <a:rPr lang="en-US" altLang="zh-CN" dirty="0" smtClean="0"/>
              <a:t>3D</a:t>
            </a:r>
            <a:r>
              <a:rPr lang="zh-CN" altLang="en-US" dirty="0" smtClean="0"/>
              <a:t>卷积一个缺点。</a:t>
            </a:r>
            <a:endParaRPr lang="en-US" altLang="zh-CN" dirty="0" smtClean="0"/>
          </a:p>
          <a:p>
            <a:pPr lvl="2"/>
            <a:r>
              <a:rPr lang="en-US" dirty="0" err="1" smtClean="0"/>
              <a:t>filter_depth</a:t>
            </a:r>
            <a:r>
              <a:rPr lang="zh-CN" altLang="en-US" dirty="0" smtClean="0"/>
              <a:t>这里指的是</a:t>
            </a:r>
            <a:r>
              <a:rPr lang="en-US" altLang="zh-CN" dirty="0" smtClean="0"/>
              <a:t>3D</a:t>
            </a:r>
            <a:r>
              <a:rPr lang="zh-CN" altLang="en-US" dirty="0" smtClean="0"/>
              <a:t>卷积的深度，如上图</a:t>
            </a:r>
            <a:r>
              <a:rPr lang="en-US" altLang="zh-CN" dirty="0" smtClean="0"/>
              <a:t>c</a:t>
            </a:r>
            <a:r>
              <a:rPr lang="zh-CN" altLang="en-US" dirty="0" smtClean="0"/>
              <a:t>中的参数</a:t>
            </a:r>
            <a:r>
              <a:rPr lang="en-US" altLang="zh-CN" dirty="0" smtClean="0"/>
              <a:t>d</a:t>
            </a:r>
            <a:r>
              <a:rPr lang="zh-CN" altLang="en-US" dirty="0" smtClean="0"/>
              <a:t>所示。</a:t>
            </a:r>
            <a:endParaRPr lang="en-US" altLang="zh-CN" dirty="0" smtClean="0"/>
          </a:p>
          <a:p>
            <a:r>
              <a:rPr lang="en-US" altLang="zh-CN" dirty="0" smtClean="0"/>
              <a:t>3D</a:t>
            </a:r>
            <a:r>
              <a:rPr lang="zh-CN" altLang="en-US" dirty="0" smtClean="0"/>
              <a:t>卷积主要应用在视频分析（比如动作识别）和</a:t>
            </a:r>
            <a:r>
              <a:rPr lang="en-US" altLang="zh-CN" dirty="0" smtClean="0"/>
              <a:t>3D</a:t>
            </a:r>
            <a:r>
              <a:rPr lang="zh-CN" altLang="en-US" dirty="0" smtClean="0"/>
              <a:t>图像处理（比如医疗</a:t>
            </a:r>
            <a:r>
              <a:rPr lang="en-US" altLang="zh-CN" dirty="0" smtClean="0"/>
              <a:t>CT</a:t>
            </a:r>
            <a:r>
              <a:rPr lang="zh-CN" altLang="en-US" dirty="0" smtClean="0"/>
              <a:t>图像）</a:t>
            </a:r>
            <a:endParaRPr lang="en-US" dirty="0"/>
          </a:p>
        </p:txBody>
      </p:sp>
    </p:spTree>
    <p:extLst>
      <p:ext uri="{BB962C8B-B14F-4D97-AF65-F5344CB8AC3E}">
        <p14:creationId xmlns:p14="http://schemas.microsoft.com/office/powerpoint/2010/main" val="33979285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0629"/>
          </a:xfrm>
        </p:spPr>
        <p:txBody>
          <a:bodyPr/>
          <a:lstStyle/>
          <a:p>
            <a:r>
              <a:rPr lang="en-US" dirty="0" smtClean="0"/>
              <a:t>CNN</a:t>
            </a:r>
            <a:r>
              <a:rPr lang="zh-CN" altLang="en-US" dirty="0" smtClean="0"/>
              <a:t>的反向传播算法流程</a:t>
            </a:r>
            <a:endParaRPr lang="en-US" dirty="0"/>
          </a:p>
        </p:txBody>
      </p:sp>
      <p:pic>
        <p:nvPicPr>
          <p:cNvPr id="4" name="Content Placeholder 3"/>
          <p:cNvPicPr>
            <a:picLocks noGrp="1" noChangeAspect="1"/>
          </p:cNvPicPr>
          <p:nvPr>
            <p:ph idx="1"/>
          </p:nvPr>
        </p:nvPicPr>
        <p:blipFill>
          <a:blip r:embed="rId3"/>
          <a:stretch>
            <a:fillRect/>
          </a:stretch>
        </p:blipFill>
        <p:spPr>
          <a:xfrm>
            <a:off x="1502228" y="1195754"/>
            <a:ext cx="7837715" cy="5444197"/>
          </a:xfrm>
          <a:prstGeom prst="rect">
            <a:avLst/>
          </a:prstGeom>
        </p:spPr>
      </p:pic>
    </p:spTree>
    <p:extLst>
      <p:ext uri="{BB962C8B-B14F-4D97-AF65-F5344CB8AC3E}">
        <p14:creationId xmlns:p14="http://schemas.microsoft.com/office/powerpoint/2010/main" val="36675861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5874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23868"/>
            <a:ext cx="10515600" cy="4886793"/>
          </a:xfrm>
        </p:spPr>
        <p:txBody>
          <a:bodyPr/>
          <a:lstStyle/>
          <a:p>
            <a:r>
              <a:rPr lang="en-US" altLang="zh-CN" dirty="0" smtClean="0"/>
              <a:t>CNN</a:t>
            </a:r>
            <a:r>
              <a:rPr lang="zh-CN" altLang="en-US" dirty="0" smtClean="0"/>
              <a:t>的</a:t>
            </a:r>
            <a:r>
              <a:rPr lang="en-US" altLang="zh-CN" dirty="0" smtClean="0"/>
              <a:t>BP</a:t>
            </a:r>
            <a:r>
              <a:rPr lang="zh-CN" altLang="en-US" dirty="0" smtClean="0"/>
              <a:t>算法比较复杂，</a:t>
            </a:r>
            <a:r>
              <a:rPr lang="zh-CN" altLang="en-US" b="1" dirty="0" smtClean="0"/>
              <a:t>核</a:t>
            </a:r>
            <a:r>
              <a:rPr lang="zh-CN" altLang="en-US" b="1" dirty="0"/>
              <a:t>心还是要理解在求导的时</a:t>
            </a:r>
            <a:r>
              <a:rPr lang="zh-CN" altLang="en-US" b="1" dirty="0" smtClean="0"/>
              <a:t>候，直接下</a:t>
            </a:r>
            <a:r>
              <a:rPr lang="zh-CN" altLang="en-US" b="1" dirty="0"/>
              <a:t>游</a:t>
            </a:r>
            <a:r>
              <a:rPr lang="zh-CN" altLang="en-US" b="1" dirty="0" smtClean="0"/>
              <a:t>的</a:t>
            </a:r>
            <a:r>
              <a:rPr lang="zh-CN" altLang="en-US" b="1" dirty="0"/>
              <a:t>每个神经元的反向传播的误差</a:t>
            </a:r>
            <a:r>
              <a:rPr lang="zh-CN" altLang="en-US" b="1" dirty="0" smtClean="0"/>
              <a:t>对</a:t>
            </a:r>
            <a:r>
              <a:rPr lang="zh-CN" altLang="en-US" b="1" dirty="0"/>
              <a:t>上游</a:t>
            </a:r>
            <a:r>
              <a:rPr lang="zh-CN" altLang="en-US" b="1" dirty="0" smtClean="0"/>
              <a:t>的</a:t>
            </a:r>
            <a:r>
              <a:rPr lang="zh-CN" altLang="en-US" b="1" dirty="0"/>
              <a:t>与该神经元有链接的每一个神经元都有贡献</a:t>
            </a:r>
            <a:r>
              <a:rPr lang="zh-CN" altLang="en-US" b="1" dirty="0" smtClean="0"/>
              <a:t>，</a:t>
            </a:r>
            <a:r>
              <a:rPr lang="zh-CN" altLang="en-US" b="1" dirty="0"/>
              <a:t>其实</a:t>
            </a:r>
            <a:r>
              <a:rPr lang="zh-CN" altLang="en-US" b="1" dirty="0" smtClean="0"/>
              <a:t>是</a:t>
            </a:r>
            <a:r>
              <a:rPr lang="zh-CN" altLang="en-US" b="1" dirty="0"/>
              <a:t>链式求导</a:t>
            </a:r>
            <a:r>
              <a:rPr lang="en-US" altLang="zh-CN" b="1" dirty="0"/>
              <a:t>+</a:t>
            </a:r>
            <a:r>
              <a:rPr lang="zh-CN" altLang="en-US" b="1" dirty="0"/>
              <a:t>求和的方式</a:t>
            </a:r>
            <a:r>
              <a:rPr lang="zh-CN" altLang="en-US" dirty="0"/>
              <a:t>。</a:t>
            </a:r>
            <a:endParaRPr lang="en-US" altLang="zh-CN" dirty="0" smtClean="0"/>
          </a:p>
          <a:p>
            <a:r>
              <a:rPr lang="en-US" altLang="zh-CN" dirty="0" smtClean="0"/>
              <a:t>Tips</a:t>
            </a:r>
            <a:r>
              <a:rPr lang="zh-CN" altLang="en-US" dirty="0" smtClean="0"/>
              <a:t>：</a:t>
            </a:r>
            <a:endParaRPr lang="en-US" altLang="zh-CN" dirty="0" smtClean="0"/>
          </a:p>
          <a:p>
            <a:pPr lvl="1"/>
            <a:r>
              <a:rPr lang="zh-CN" altLang="en-US" dirty="0" smtClean="0"/>
              <a:t>上面在对卷积层进行误差梯度反向传播的时候，提到了对卷积核反转</a:t>
            </a:r>
            <a:r>
              <a:rPr lang="en-US" altLang="zh-CN" dirty="0" smtClean="0"/>
              <a:t>180</a:t>
            </a:r>
            <a:r>
              <a:rPr lang="zh-CN" altLang="en-US" dirty="0"/>
              <a:t>度</a:t>
            </a:r>
            <a:r>
              <a:rPr lang="zh-CN" altLang="en-US" dirty="0" smtClean="0"/>
              <a:t>。即</a:t>
            </a:r>
            <a:r>
              <a:rPr lang="zh-CN" altLang="en-US" dirty="0"/>
              <a:t>式子中的</a:t>
            </a:r>
            <a:r>
              <a:rPr lang="en-US" altLang="zh-CN" dirty="0"/>
              <a:t>rot180()</a:t>
            </a:r>
            <a:r>
              <a:rPr lang="zh-CN" altLang="en-US" dirty="0"/>
              <a:t>，翻转</a:t>
            </a:r>
            <a:r>
              <a:rPr lang="en-US" altLang="zh-CN" dirty="0"/>
              <a:t>180</a:t>
            </a:r>
            <a:r>
              <a:rPr lang="zh-CN" altLang="en-US" dirty="0"/>
              <a:t>度的意思是上下翻转一次，接着左右翻转一</a:t>
            </a:r>
            <a:r>
              <a:rPr lang="zh-CN" altLang="en-US" dirty="0" smtClean="0"/>
              <a:t>次。</a:t>
            </a:r>
            <a:endParaRPr lang="en-US" altLang="zh-CN" dirty="0" smtClean="0"/>
          </a:p>
          <a:p>
            <a:pPr lvl="1"/>
            <a:r>
              <a:rPr lang="zh-CN" altLang="en-US" dirty="0"/>
              <a:t>上图算法中的</a:t>
            </a:r>
            <a:r>
              <a:rPr lang="en-US" altLang="zh-CN" dirty="0" err="1"/>
              <a:t>upsample</a:t>
            </a:r>
            <a:r>
              <a:rPr lang="zh-CN" altLang="en-US" dirty="0"/>
              <a:t>处</a:t>
            </a:r>
            <a:r>
              <a:rPr lang="zh-CN" altLang="en-US" dirty="0" smtClean="0"/>
              <a:t>理：</a:t>
            </a:r>
            <a:endParaRPr lang="en-US" altLang="zh-CN" dirty="0" smtClean="0"/>
          </a:p>
          <a:p>
            <a:pPr lvl="2"/>
            <a:r>
              <a:rPr lang="zh-CN" altLang="en-US" dirty="0" smtClean="0"/>
              <a:t>对</a:t>
            </a:r>
            <a:r>
              <a:rPr lang="zh-CN" altLang="en-US" dirty="0"/>
              <a:t>于</a:t>
            </a:r>
            <a:r>
              <a:rPr lang="en-US" altLang="zh-CN" dirty="0"/>
              <a:t>pool</a:t>
            </a:r>
            <a:r>
              <a:rPr lang="zh-CN" altLang="en-US" dirty="0"/>
              <a:t>层如果采用的是</a:t>
            </a:r>
            <a:r>
              <a:rPr lang="en-US" altLang="zh-CN" dirty="0"/>
              <a:t>average pooling</a:t>
            </a:r>
            <a:r>
              <a:rPr lang="zh-CN" altLang="en-US" dirty="0"/>
              <a:t>的话，上采样是把误差除以</a:t>
            </a:r>
            <a:r>
              <a:rPr lang="en-US" altLang="zh-CN" dirty="0"/>
              <a:t>pool</a:t>
            </a:r>
            <a:r>
              <a:rPr lang="zh-CN" altLang="en-US" dirty="0"/>
              <a:t>层矩阵的大小然后放在还原后的子矩阵位</a:t>
            </a:r>
            <a:r>
              <a:rPr lang="zh-CN" altLang="en-US" dirty="0" smtClean="0"/>
              <a:t>置，这个是推导出来的；</a:t>
            </a:r>
            <a:endParaRPr lang="en-US" altLang="zh-CN" dirty="0" smtClean="0"/>
          </a:p>
          <a:p>
            <a:pPr lvl="2"/>
            <a:r>
              <a:rPr lang="zh-CN" altLang="en-US" dirty="0" smtClean="0"/>
              <a:t>如果是</a:t>
            </a:r>
            <a:r>
              <a:rPr lang="en-US" altLang="zh-CN" dirty="0" smtClean="0"/>
              <a:t>max pooling</a:t>
            </a:r>
            <a:r>
              <a:rPr lang="zh-CN" altLang="en-US" dirty="0" smtClean="0"/>
              <a:t>的话，把误差放在之前记录的最大值的位置处，其他地方都设置为</a:t>
            </a:r>
            <a:r>
              <a:rPr lang="en-US" altLang="zh-CN" dirty="0" smtClean="0"/>
              <a:t>0</a:t>
            </a:r>
            <a:r>
              <a:rPr lang="zh-CN" altLang="en-US" dirty="0" smtClean="0"/>
              <a:t>，这个也是推导出来的</a:t>
            </a:r>
            <a:r>
              <a:rPr lang="en-US" altLang="zh-CN" dirty="0" smtClean="0"/>
              <a:t>.</a:t>
            </a:r>
            <a:endParaRPr lang="en-US" dirty="0"/>
          </a:p>
        </p:txBody>
      </p:sp>
    </p:spTree>
    <p:extLst>
      <p:ext uri="{BB962C8B-B14F-4D97-AF65-F5344CB8AC3E}">
        <p14:creationId xmlns:p14="http://schemas.microsoft.com/office/powerpoint/2010/main" val="25945731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8980"/>
          </a:xfrm>
        </p:spPr>
        <p:txBody>
          <a:bodyPr/>
          <a:lstStyle/>
          <a:p>
            <a:r>
              <a:rPr lang="en-US" altLang="zh-CN" dirty="0" smtClean="0"/>
              <a:t>CNN</a:t>
            </a:r>
            <a:r>
              <a:rPr lang="zh-CN" altLang="en-US" dirty="0"/>
              <a:t>模</a:t>
            </a:r>
            <a:r>
              <a:rPr lang="zh-CN" altLang="en-US" dirty="0" smtClean="0"/>
              <a:t>型的当前发展趋势</a:t>
            </a:r>
            <a:endParaRPr lang="en-US" dirty="0"/>
          </a:p>
        </p:txBody>
      </p:sp>
      <p:sp>
        <p:nvSpPr>
          <p:cNvPr id="3" name="Content Placeholder 2"/>
          <p:cNvSpPr>
            <a:spLocks noGrp="1"/>
          </p:cNvSpPr>
          <p:nvPr>
            <p:ph idx="1"/>
          </p:nvPr>
        </p:nvSpPr>
        <p:spPr>
          <a:xfrm>
            <a:off x="838200" y="1543986"/>
            <a:ext cx="10515600" cy="5051685"/>
          </a:xfrm>
        </p:spPr>
        <p:txBody>
          <a:bodyPr>
            <a:normAutofit fontScale="92500" lnSpcReduction="10000"/>
          </a:bodyPr>
          <a:lstStyle/>
          <a:p>
            <a:r>
              <a:rPr lang="zh-CN" altLang="en-US" dirty="0"/>
              <a:t>卷积核方面：</a:t>
            </a:r>
          </a:p>
          <a:p>
            <a:pPr lvl="1"/>
            <a:r>
              <a:rPr lang="zh-CN" altLang="en-US" dirty="0"/>
              <a:t>大卷积核用多个小卷积核代替；</a:t>
            </a:r>
          </a:p>
          <a:p>
            <a:pPr lvl="1"/>
            <a:r>
              <a:rPr lang="zh-CN" altLang="en-US" dirty="0"/>
              <a:t>单一尺寸卷积核用多尺寸卷积核代替；</a:t>
            </a:r>
          </a:p>
          <a:p>
            <a:pPr lvl="1"/>
            <a:r>
              <a:rPr lang="zh-CN" altLang="en-US" dirty="0"/>
              <a:t>固定形状卷积核趋于使用可变形卷积核；</a:t>
            </a:r>
          </a:p>
          <a:p>
            <a:pPr lvl="1"/>
            <a:r>
              <a:rPr lang="zh-CN" altLang="en-US" dirty="0"/>
              <a:t>使用</a:t>
            </a:r>
            <a:r>
              <a:rPr lang="en-US" altLang="zh-CN" dirty="0"/>
              <a:t>1×1</a:t>
            </a:r>
            <a:r>
              <a:rPr lang="zh-CN" altLang="en-US" dirty="0"/>
              <a:t>卷积</a:t>
            </a:r>
            <a:r>
              <a:rPr lang="zh-CN" altLang="en-US" dirty="0" smtClean="0"/>
              <a:t>核。</a:t>
            </a:r>
            <a:endParaRPr lang="zh-CN" altLang="en-US" dirty="0"/>
          </a:p>
          <a:p>
            <a:r>
              <a:rPr lang="zh-CN" altLang="en-US" dirty="0"/>
              <a:t>卷积层通道方面：</a:t>
            </a:r>
          </a:p>
          <a:p>
            <a:pPr lvl="1"/>
            <a:r>
              <a:rPr lang="zh-CN" altLang="en-US" dirty="0"/>
              <a:t>标准卷积用</a:t>
            </a:r>
            <a:r>
              <a:rPr lang="en-US" altLang="zh-CN" dirty="0" err="1"/>
              <a:t>depthwise</a:t>
            </a:r>
            <a:r>
              <a:rPr lang="zh-CN" altLang="en-US" dirty="0"/>
              <a:t>卷积代替；</a:t>
            </a:r>
          </a:p>
          <a:p>
            <a:pPr lvl="1"/>
            <a:r>
              <a:rPr lang="zh-CN" altLang="en-US" dirty="0"/>
              <a:t>使用分组卷积；</a:t>
            </a:r>
          </a:p>
          <a:p>
            <a:pPr lvl="1"/>
            <a:r>
              <a:rPr lang="zh-CN" altLang="en-US" dirty="0"/>
              <a:t>分组卷积前使用</a:t>
            </a:r>
            <a:r>
              <a:rPr lang="en-US" altLang="zh-CN" dirty="0"/>
              <a:t>channel shuffle</a:t>
            </a:r>
            <a:r>
              <a:rPr lang="zh-CN" altLang="en-US" dirty="0"/>
              <a:t>；</a:t>
            </a:r>
          </a:p>
          <a:p>
            <a:pPr lvl="1"/>
            <a:r>
              <a:rPr lang="zh-CN" altLang="en-US" dirty="0"/>
              <a:t>通道加权计算。</a:t>
            </a:r>
          </a:p>
          <a:p>
            <a:r>
              <a:rPr lang="zh-CN" altLang="en-US" dirty="0"/>
              <a:t>卷积层连接方面：</a:t>
            </a:r>
          </a:p>
          <a:p>
            <a:pPr lvl="1"/>
            <a:r>
              <a:rPr lang="zh-CN" altLang="en-US" dirty="0"/>
              <a:t>使用</a:t>
            </a:r>
            <a:r>
              <a:rPr lang="en-US" altLang="zh-CN" dirty="0"/>
              <a:t>skip connection</a:t>
            </a:r>
            <a:r>
              <a:rPr lang="zh-CN" altLang="en-US" dirty="0"/>
              <a:t>，让模型更深</a:t>
            </a:r>
            <a:r>
              <a:rPr lang="zh-CN" altLang="en-US" dirty="0" smtClean="0"/>
              <a:t>；</a:t>
            </a:r>
            <a:endParaRPr lang="en-US" altLang="zh-CN" dirty="0" smtClean="0"/>
          </a:p>
          <a:p>
            <a:pPr lvl="1"/>
            <a:r>
              <a:rPr lang="zh-CN" altLang="en-US" dirty="0" smtClean="0"/>
              <a:t>用</a:t>
            </a:r>
            <a:r>
              <a:rPr lang="en-US" altLang="zh-CN" dirty="0" smtClean="0"/>
              <a:t>GAP</a:t>
            </a:r>
            <a:r>
              <a:rPr lang="zh-CN" altLang="en-US" dirty="0" smtClean="0"/>
              <a:t>或者卷积替换全连接层；</a:t>
            </a:r>
            <a:endParaRPr lang="zh-CN" altLang="en-US" dirty="0"/>
          </a:p>
          <a:p>
            <a:pPr lvl="1"/>
            <a:r>
              <a:rPr lang="en-US" altLang="zh-CN" dirty="0"/>
              <a:t>densely connection</a:t>
            </a:r>
            <a:r>
              <a:rPr lang="zh-CN" altLang="en-US" dirty="0"/>
              <a:t>，使每一层都融合上其它层的特征输出（</a:t>
            </a:r>
            <a:r>
              <a:rPr lang="en-US" altLang="zh-CN" dirty="0" err="1"/>
              <a:t>DenseNet</a:t>
            </a:r>
            <a:r>
              <a:rPr lang="zh-CN" altLang="en-US" dirty="0"/>
              <a:t>）</a:t>
            </a:r>
          </a:p>
          <a:p>
            <a:endParaRPr lang="en-US" dirty="0"/>
          </a:p>
        </p:txBody>
      </p:sp>
    </p:spTree>
    <p:extLst>
      <p:ext uri="{BB962C8B-B14F-4D97-AF65-F5344CB8AC3E}">
        <p14:creationId xmlns:p14="http://schemas.microsoft.com/office/powerpoint/2010/main" val="10723960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559" y="2304284"/>
            <a:ext cx="10515600" cy="1325563"/>
          </a:xfrm>
        </p:spPr>
        <p:txBody>
          <a:bodyPr>
            <a:normAutofit/>
          </a:bodyPr>
          <a:lstStyle/>
          <a:p>
            <a:pPr algn="ctr"/>
            <a:r>
              <a:rPr lang="en-US" altLang="zh-CN" sz="6000" dirty="0" smtClean="0"/>
              <a:t>RNN</a:t>
            </a:r>
            <a:r>
              <a:rPr lang="zh-CN" altLang="en-US" sz="6000" dirty="0" smtClean="0"/>
              <a:t>（循环神经网络）</a:t>
            </a:r>
            <a:endParaRPr lang="en-US" sz="6000" dirty="0"/>
          </a:p>
        </p:txBody>
      </p:sp>
    </p:spTree>
    <p:extLst>
      <p:ext uri="{BB962C8B-B14F-4D97-AF65-F5344CB8AC3E}">
        <p14:creationId xmlns:p14="http://schemas.microsoft.com/office/powerpoint/2010/main" val="12211191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为什么会出现</a:t>
            </a:r>
            <a:r>
              <a:rPr lang="en-US" altLang="zh-CN" dirty="0" smtClean="0"/>
              <a:t>RNN</a:t>
            </a:r>
            <a:r>
              <a:rPr lang="zh-CN" altLang="en-US" dirty="0" smtClean="0"/>
              <a:t>？</a:t>
            </a:r>
            <a:endParaRPr lang="en-US" dirty="0"/>
          </a:p>
        </p:txBody>
      </p:sp>
      <p:sp>
        <p:nvSpPr>
          <p:cNvPr id="3" name="Content Placeholder 2"/>
          <p:cNvSpPr>
            <a:spLocks noGrp="1"/>
          </p:cNvSpPr>
          <p:nvPr>
            <p:ph idx="1"/>
          </p:nvPr>
        </p:nvSpPr>
        <p:spPr/>
        <p:txBody>
          <a:bodyPr>
            <a:normAutofit/>
          </a:bodyPr>
          <a:lstStyle/>
          <a:p>
            <a:r>
              <a:rPr lang="zh-CN" altLang="en-US" dirty="0"/>
              <a:t>背</a:t>
            </a:r>
            <a:r>
              <a:rPr lang="zh-CN" altLang="en-US" dirty="0" smtClean="0"/>
              <a:t>景</a:t>
            </a:r>
            <a:r>
              <a:rPr lang="en-US" altLang="zh-CN" dirty="0" smtClean="0"/>
              <a:t>:</a:t>
            </a:r>
          </a:p>
          <a:p>
            <a:pPr lvl="1"/>
            <a:r>
              <a:rPr lang="zh-CN" altLang="en-US" dirty="0" smtClean="0"/>
              <a:t>正如人在看一段文字的时候，会有上下文的记忆和理解。类似的对于</a:t>
            </a:r>
            <a:r>
              <a:rPr lang="en-US" altLang="zh-CN" dirty="0" smtClean="0"/>
              <a:t>NLP</a:t>
            </a:r>
            <a:r>
              <a:rPr lang="zh-CN" altLang="en-US" dirty="0" smtClean="0"/>
              <a:t>相关的任务，都是需要上下文理解的。</a:t>
            </a:r>
            <a:r>
              <a:rPr lang="en-US" altLang="zh-CN" dirty="0" smtClean="0"/>
              <a:t> </a:t>
            </a:r>
            <a:r>
              <a:rPr lang="zh-CN" altLang="en-US" dirty="0" smtClean="0"/>
              <a:t>如何处理这样的序列类型的任务导致了</a:t>
            </a:r>
            <a:r>
              <a:rPr lang="en-US" altLang="zh-CN" dirty="0" smtClean="0"/>
              <a:t>RNN</a:t>
            </a:r>
            <a:r>
              <a:rPr lang="zh-CN" altLang="en-US" dirty="0" smtClean="0"/>
              <a:t>以及变种的出现。</a:t>
            </a:r>
            <a:endParaRPr lang="en-US" altLang="zh-CN" dirty="0" smtClean="0"/>
          </a:p>
          <a:p>
            <a:endParaRPr lang="en-US" altLang="zh-CN" dirty="0" smtClean="0"/>
          </a:p>
          <a:p>
            <a:r>
              <a:rPr lang="zh-CN" altLang="en-US" dirty="0" smtClean="0"/>
              <a:t>常用场景：</a:t>
            </a:r>
            <a:endParaRPr lang="en-US" altLang="zh-CN" dirty="0" smtClean="0"/>
          </a:p>
          <a:p>
            <a:pPr lvl="1"/>
            <a:r>
              <a:rPr lang="en-US" altLang="zh-CN" dirty="0" smtClean="0"/>
              <a:t>RNN</a:t>
            </a:r>
            <a:r>
              <a:rPr lang="zh-CN" altLang="en-US" dirty="0" smtClean="0"/>
              <a:t>的每个训</a:t>
            </a:r>
            <a:r>
              <a:rPr lang="zh-CN" altLang="en-US" dirty="0"/>
              <a:t>练样</a:t>
            </a:r>
            <a:r>
              <a:rPr lang="zh-CN" altLang="en-US" dirty="0" smtClean="0"/>
              <a:t>本都是</a:t>
            </a:r>
            <a:r>
              <a:rPr lang="zh-CN" altLang="en-US" dirty="0"/>
              <a:t>连续的序</a:t>
            </a:r>
            <a:r>
              <a:rPr lang="zh-CN" altLang="en-US" dirty="0" smtClean="0"/>
              <a:t>列（序列从语义上包括时间上的或者空间上的）</a:t>
            </a:r>
            <a:r>
              <a:rPr lang="en-US" altLang="zh-CN" dirty="0" smtClean="0"/>
              <a:t>, </a:t>
            </a:r>
            <a:r>
              <a:rPr lang="zh-CN" altLang="en-US" dirty="0" smtClean="0"/>
              <a:t>序</a:t>
            </a:r>
            <a:r>
              <a:rPr lang="zh-CN" altLang="en-US" dirty="0"/>
              <a:t>列的长短不</a:t>
            </a:r>
            <a:r>
              <a:rPr lang="zh-CN" altLang="en-US" dirty="0" smtClean="0"/>
              <a:t>一（序列的长度一般也叫时间步），每个序列元素都是一个向量。比如一</a:t>
            </a:r>
            <a:r>
              <a:rPr lang="zh-CN" altLang="en-US" dirty="0"/>
              <a:t>段段连续的语音，一段段连续的手写文字。这样</a:t>
            </a:r>
            <a:r>
              <a:rPr lang="zh-CN" altLang="en-US" dirty="0" smtClean="0"/>
              <a:t>的序列相关任务是</a:t>
            </a:r>
            <a:r>
              <a:rPr lang="en-US" altLang="zh-CN" dirty="0"/>
              <a:t>RNN</a:t>
            </a:r>
            <a:r>
              <a:rPr lang="zh-CN" altLang="en-US" dirty="0"/>
              <a:t>比较擅长的。</a:t>
            </a:r>
            <a:endParaRPr lang="en-US" altLang="zh-CN" dirty="0"/>
          </a:p>
          <a:p>
            <a:endParaRPr lang="en-US" dirty="0"/>
          </a:p>
        </p:txBody>
      </p:sp>
    </p:spTree>
    <p:extLst>
      <p:ext uri="{BB962C8B-B14F-4D97-AF65-F5344CB8AC3E}">
        <p14:creationId xmlns:p14="http://schemas.microsoft.com/office/powerpoint/2010/main" val="20982585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RNN</a:t>
            </a:r>
            <a:r>
              <a:rPr lang="zh-CN" altLang="en-US" dirty="0" smtClean="0"/>
              <a:t>的基本模型结构</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069" y="1690689"/>
            <a:ext cx="9065172" cy="4757408"/>
          </a:xfrm>
        </p:spPr>
      </p:pic>
    </p:spTree>
    <p:extLst>
      <p:ext uri="{BB962C8B-B14F-4D97-AF65-F5344CB8AC3E}">
        <p14:creationId xmlns:p14="http://schemas.microsoft.com/office/powerpoint/2010/main" val="9827469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1068"/>
          </a:xfrm>
        </p:spPr>
        <p:txBody>
          <a:bodyPr/>
          <a:lstStyle/>
          <a:p>
            <a:r>
              <a:rPr lang="en-US" altLang="zh-CN" dirty="0" smtClean="0"/>
              <a:t>RNN</a:t>
            </a:r>
            <a:r>
              <a:rPr lang="zh-CN" altLang="en-US" dirty="0" smtClean="0"/>
              <a:t>概述</a:t>
            </a:r>
            <a:endParaRPr lang="en-US" dirty="0"/>
          </a:p>
        </p:txBody>
      </p:sp>
      <p:sp>
        <p:nvSpPr>
          <p:cNvPr id="3" name="Content Placeholder 2"/>
          <p:cNvSpPr>
            <a:spLocks noGrp="1"/>
          </p:cNvSpPr>
          <p:nvPr>
            <p:ph idx="1"/>
          </p:nvPr>
        </p:nvSpPr>
        <p:spPr>
          <a:xfrm>
            <a:off x="838200" y="1757082"/>
            <a:ext cx="10515600" cy="4374777"/>
          </a:xfrm>
        </p:spPr>
        <p:txBody>
          <a:bodyPr>
            <a:normAutofit lnSpcReduction="10000"/>
          </a:bodyPr>
          <a:lstStyle/>
          <a:p>
            <a:r>
              <a:rPr lang="en-US" altLang="zh-CN" dirty="0" smtClean="0"/>
              <a:t>RNN</a:t>
            </a:r>
            <a:r>
              <a:rPr lang="zh-CN" altLang="en-US" dirty="0" smtClean="0"/>
              <a:t>的基本模型结构的假设：在</a:t>
            </a:r>
            <a:r>
              <a:rPr lang="zh-CN" altLang="en-US" dirty="0"/>
              <a:t>序列索引号</a:t>
            </a:r>
            <a:r>
              <a:rPr lang="en-US" altLang="zh-CN" dirty="0"/>
              <a:t>t</a:t>
            </a:r>
            <a:r>
              <a:rPr lang="zh-CN" altLang="en-US" dirty="0"/>
              <a:t>位置的隐藏状态</a:t>
            </a:r>
            <a:r>
              <a:rPr lang="en-US" altLang="zh-CN" dirty="0"/>
              <a:t>h(t)</a:t>
            </a:r>
            <a:r>
              <a:rPr lang="zh-CN" altLang="en-US" dirty="0" smtClean="0"/>
              <a:t>，由</a:t>
            </a:r>
            <a:r>
              <a:rPr lang="en-US" altLang="zh-CN" dirty="0"/>
              <a:t>x(t)</a:t>
            </a:r>
            <a:r>
              <a:rPr lang="zh-CN" altLang="en-US" dirty="0"/>
              <a:t>和在</a:t>
            </a:r>
            <a:r>
              <a:rPr lang="en-US" altLang="zh-CN" dirty="0"/>
              <a:t>t−1</a:t>
            </a:r>
            <a:r>
              <a:rPr lang="zh-CN" altLang="en-US" dirty="0"/>
              <a:t>位置的隐藏状态</a:t>
            </a:r>
            <a:r>
              <a:rPr lang="en-US" altLang="zh-CN" dirty="0"/>
              <a:t>h(t−1)</a:t>
            </a:r>
            <a:r>
              <a:rPr lang="zh-CN" altLang="en-US" dirty="0"/>
              <a:t>共同决定</a:t>
            </a:r>
            <a:r>
              <a:rPr lang="zh-CN" altLang="en-US" dirty="0" smtClean="0"/>
              <a:t>。</a:t>
            </a:r>
            <a:endParaRPr lang="en-US" altLang="zh-CN" dirty="0" smtClean="0"/>
          </a:p>
          <a:p>
            <a:endParaRPr lang="en-US" altLang="zh-CN" dirty="0" smtClean="0"/>
          </a:p>
          <a:p>
            <a:r>
              <a:rPr lang="en-US" altLang="zh-CN" dirty="0" smtClean="0"/>
              <a:t>RNN</a:t>
            </a:r>
            <a:r>
              <a:rPr lang="zh-CN" altLang="en-US" dirty="0" smtClean="0"/>
              <a:t>是</a:t>
            </a:r>
            <a:r>
              <a:rPr lang="zh-CN" altLang="en-US" dirty="0"/>
              <a:t>一种共享参数的网络：参数在每个时</a:t>
            </a:r>
            <a:r>
              <a:rPr lang="zh-CN" altLang="en-US" dirty="0" smtClean="0"/>
              <a:t>间步上</a:t>
            </a:r>
            <a:r>
              <a:rPr lang="zh-CN" altLang="en-US" dirty="0"/>
              <a:t>共</a:t>
            </a:r>
            <a:r>
              <a:rPr lang="zh-CN" altLang="en-US" dirty="0" smtClean="0"/>
              <a:t>享。</a:t>
            </a:r>
            <a:endParaRPr lang="en-US" dirty="0" smtClean="0"/>
          </a:p>
          <a:p>
            <a:endParaRPr lang="en-US" dirty="0" smtClean="0"/>
          </a:p>
          <a:p>
            <a:r>
              <a:rPr lang="en-US" dirty="0" smtClean="0"/>
              <a:t>RNN</a:t>
            </a:r>
            <a:r>
              <a:rPr lang="zh-CN" altLang="en-US" dirty="0"/>
              <a:t>的反向传</a:t>
            </a:r>
            <a:r>
              <a:rPr lang="zh-CN" altLang="en-US" dirty="0" smtClean="0"/>
              <a:t>播算法也</a:t>
            </a:r>
            <a:r>
              <a:rPr lang="zh-CN" altLang="en-US" dirty="0"/>
              <a:t>叫做</a:t>
            </a:r>
            <a:r>
              <a:rPr lang="en-US" dirty="0"/>
              <a:t>BPTT(back-propagation through time</a:t>
            </a:r>
            <a:r>
              <a:rPr lang="en-US" dirty="0" smtClean="0"/>
              <a:t>)</a:t>
            </a:r>
            <a:r>
              <a:rPr lang="zh-CN" altLang="en-US" dirty="0" smtClean="0"/>
              <a:t>，除了梯度表达式不同，训练思路类似</a:t>
            </a:r>
            <a:r>
              <a:rPr lang="en-US" altLang="zh-CN" dirty="0" smtClean="0"/>
              <a:t>DNN</a:t>
            </a:r>
            <a:r>
              <a:rPr lang="zh-CN" altLang="en-US" dirty="0" smtClean="0"/>
              <a:t>。</a:t>
            </a:r>
            <a:r>
              <a:rPr lang="zh-CN" altLang="en-US" b="1" dirty="0"/>
              <a:t>即</a:t>
            </a:r>
            <a:r>
              <a:rPr lang="zh-CN" altLang="en-US" b="1" dirty="0" smtClean="0"/>
              <a:t>使</a:t>
            </a:r>
            <a:r>
              <a:rPr lang="en-US" altLang="zh-CN" b="1" dirty="0" smtClean="0"/>
              <a:t>RNN</a:t>
            </a:r>
            <a:r>
              <a:rPr lang="zh-CN" altLang="en-US" b="1" dirty="0" smtClean="0"/>
              <a:t>每个时间步都有对应的输出，但是权重更新也是在一个</a:t>
            </a:r>
            <a:r>
              <a:rPr lang="en-US" altLang="zh-CN" b="1" dirty="0" smtClean="0"/>
              <a:t>mini-batch</a:t>
            </a:r>
            <a:r>
              <a:rPr lang="zh-CN" altLang="en-US" b="1" dirty="0" smtClean="0"/>
              <a:t>的所有时间步结束后才利用</a:t>
            </a:r>
            <a:r>
              <a:rPr lang="en-US" altLang="zh-CN" b="1" dirty="0" smtClean="0"/>
              <a:t>BPTT</a:t>
            </a:r>
            <a:r>
              <a:rPr lang="zh-CN" altLang="en-US" b="1" dirty="0" smtClean="0"/>
              <a:t>来实现的</a:t>
            </a:r>
            <a:r>
              <a:rPr lang="zh-CN" altLang="en-US" dirty="0" smtClean="0"/>
              <a:t>。</a:t>
            </a:r>
            <a:endParaRPr lang="en-US" altLang="zh-CN" dirty="0" smtClean="0"/>
          </a:p>
          <a:p>
            <a:pPr lvl="1"/>
            <a:r>
              <a:rPr lang="zh-CN" altLang="en-US" dirty="0" smtClean="0"/>
              <a:t>如果每个时间步都有对应的输出，则序</a:t>
            </a:r>
            <a:r>
              <a:rPr lang="zh-CN" altLang="en-US" dirty="0"/>
              <a:t>列的每个位</a:t>
            </a:r>
            <a:r>
              <a:rPr lang="zh-CN" altLang="en-US" dirty="0" smtClean="0"/>
              <a:t>置即每个时间步都</a:t>
            </a:r>
            <a:r>
              <a:rPr lang="zh-CN" altLang="en-US" dirty="0"/>
              <a:t>有损失函数，因此最终的损</a:t>
            </a:r>
            <a:r>
              <a:rPr lang="zh-CN" altLang="en-US" dirty="0" smtClean="0"/>
              <a:t>失函数是每个时间步的损失函数之和。</a:t>
            </a:r>
            <a:endParaRPr lang="en-US" altLang="zh-CN" dirty="0" smtClean="0"/>
          </a:p>
          <a:p>
            <a:pPr lvl="1"/>
            <a:endParaRPr lang="en-US" altLang="zh-CN" dirty="0" smtClean="0"/>
          </a:p>
          <a:p>
            <a:pPr lvl="1"/>
            <a:endParaRPr lang="en-US" altLang="zh-CN" dirty="0" smtClean="0"/>
          </a:p>
          <a:p>
            <a:endParaRPr lang="en-US" dirty="0"/>
          </a:p>
        </p:txBody>
      </p:sp>
    </p:spTree>
    <p:extLst>
      <p:ext uri="{BB962C8B-B14F-4D97-AF65-F5344CB8AC3E}">
        <p14:creationId xmlns:p14="http://schemas.microsoft.com/office/powerpoint/2010/main" val="4008211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隐层常用的激活函数</a:t>
            </a:r>
            <a:endParaRPr lang="en-US" dirty="0"/>
          </a:p>
        </p:txBody>
      </p:sp>
      <p:sp>
        <p:nvSpPr>
          <p:cNvPr id="3" name="Content Placeholder 2"/>
          <p:cNvSpPr>
            <a:spLocks noGrp="1"/>
          </p:cNvSpPr>
          <p:nvPr>
            <p:ph idx="1"/>
          </p:nvPr>
        </p:nvSpPr>
        <p:spPr/>
        <p:txBody>
          <a:bodyPr/>
          <a:lstStyle/>
          <a:p>
            <a:r>
              <a:rPr lang="zh-CN" altLang="en-US" dirty="0" smtClean="0"/>
              <a:t>常用的隐层激活函数是</a:t>
            </a:r>
            <a:r>
              <a:rPr lang="en-US" altLang="zh-CN" dirty="0" smtClean="0"/>
              <a:t>Sigmoid</a:t>
            </a:r>
            <a:r>
              <a:rPr lang="zh-CN" altLang="en-US" dirty="0" smtClean="0"/>
              <a:t>，</a:t>
            </a:r>
            <a:r>
              <a:rPr lang="en-US" altLang="zh-CN" dirty="0" err="1" smtClean="0"/>
              <a:t>tanh</a:t>
            </a:r>
            <a:r>
              <a:rPr lang="zh-CN" altLang="en-US" dirty="0" smtClean="0"/>
              <a:t>，</a:t>
            </a:r>
            <a:r>
              <a:rPr lang="en-US" altLang="zh-CN" dirty="0" err="1" smtClean="0"/>
              <a:t>ReLU</a:t>
            </a:r>
            <a:endParaRPr lang="en-US" altLang="zh-CN"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854" y="2271560"/>
            <a:ext cx="10060469" cy="4397996"/>
          </a:xfrm>
          <a:prstGeom prst="rect">
            <a:avLst/>
          </a:prstGeom>
        </p:spPr>
      </p:pic>
    </p:spTree>
    <p:extLst>
      <p:ext uri="{BB962C8B-B14F-4D97-AF65-F5344CB8AC3E}">
        <p14:creationId xmlns:p14="http://schemas.microsoft.com/office/powerpoint/2010/main" val="5512281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95718"/>
            <a:ext cx="10515600" cy="5002306"/>
          </a:xfrm>
        </p:spPr>
        <p:txBody>
          <a:bodyPr>
            <a:normAutofit/>
          </a:bodyPr>
          <a:lstStyle/>
          <a:p>
            <a:r>
              <a:rPr lang="en-US" altLang="zh-CN" dirty="0"/>
              <a:t>RNN</a:t>
            </a:r>
            <a:r>
              <a:rPr lang="zh-CN" altLang="en-US" dirty="0"/>
              <a:t>虽然理论上可以很漂亮的解决序列数据的训练，但是它也像</a:t>
            </a:r>
            <a:r>
              <a:rPr lang="en-US" altLang="zh-CN" dirty="0"/>
              <a:t>MLP</a:t>
            </a:r>
            <a:r>
              <a:rPr lang="zh-CN" altLang="en-US" dirty="0"/>
              <a:t>一样有梯度消失的问题，当序列很长的时候问题尤其严重。因此，</a:t>
            </a:r>
            <a:r>
              <a:rPr lang="en-US" altLang="zh-CN" dirty="0"/>
              <a:t>RNN</a:t>
            </a:r>
            <a:r>
              <a:rPr lang="zh-CN" altLang="en-US" dirty="0"/>
              <a:t>模型一般不能直接用于应用领域。在语音识别，手</a:t>
            </a:r>
            <a:r>
              <a:rPr lang="zh-CN" altLang="en-US" dirty="0" smtClean="0"/>
              <a:t>写</a:t>
            </a:r>
            <a:r>
              <a:rPr lang="zh-CN" altLang="en-US" dirty="0"/>
              <a:t>识别</a:t>
            </a:r>
            <a:r>
              <a:rPr lang="zh-CN" altLang="en-US" dirty="0" smtClean="0"/>
              <a:t>以</a:t>
            </a:r>
            <a:r>
              <a:rPr lang="zh-CN" altLang="en-US" dirty="0"/>
              <a:t>及机器翻译等</a:t>
            </a:r>
            <a:r>
              <a:rPr lang="en-US" altLang="zh-CN" dirty="0"/>
              <a:t>NLP</a:t>
            </a:r>
            <a:r>
              <a:rPr lang="zh-CN" altLang="en-US" dirty="0"/>
              <a:t>领域实际应用比较广泛的</a:t>
            </a:r>
            <a:r>
              <a:rPr lang="zh-CN" altLang="en-US" dirty="0" smtClean="0"/>
              <a:t>是</a:t>
            </a:r>
            <a:r>
              <a:rPr lang="en-US" altLang="zh-CN" dirty="0" smtClean="0"/>
              <a:t>RNN</a:t>
            </a:r>
            <a:r>
              <a:rPr lang="zh-CN" altLang="en-US" dirty="0"/>
              <a:t>模型</a:t>
            </a:r>
            <a:r>
              <a:rPr lang="zh-CN" altLang="en-US" dirty="0" smtClean="0"/>
              <a:t>的特</a:t>
            </a:r>
            <a:r>
              <a:rPr lang="zh-CN" altLang="en-US" dirty="0"/>
              <a:t>例</a:t>
            </a:r>
            <a:r>
              <a:rPr lang="en-US" altLang="zh-CN" dirty="0" smtClean="0"/>
              <a:t>LSTM</a:t>
            </a:r>
            <a:r>
              <a:rPr lang="zh-CN" altLang="en-US" dirty="0" smtClean="0"/>
              <a:t>和</a:t>
            </a:r>
            <a:r>
              <a:rPr lang="en-US" altLang="zh-CN" dirty="0" smtClean="0"/>
              <a:t>GRU</a:t>
            </a:r>
            <a:r>
              <a:rPr lang="zh-CN" altLang="en-US" dirty="0" smtClean="0"/>
              <a:t>。</a:t>
            </a:r>
            <a:endParaRPr lang="en-US" altLang="zh-CN" dirty="0" smtClean="0"/>
          </a:p>
          <a:p>
            <a:r>
              <a:rPr lang="en-US" altLang="zh-CN" dirty="0" smtClean="0"/>
              <a:t>RNN</a:t>
            </a:r>
            <a:r>
              <a:rPr lang="zh-CN" altLang="en-US" dirty="0" smtClean="0"/>
              <a:t>以及</a:t>
            </a:r>
            <a:r>
              <a:rPr lang="en-US" altLang="zh-CN" dirty="0" smtClean="0"/>
              <a:t>LSTM</a:t>
            </a:r>
            <a:r>
              <a:rPr lang="zh-CN" altLang="en-US" dirty="0" smtClean="0"/>
              <a:t>，</a:t>
            </a:r>
            <a:r>
              <a:rPr lang="en-US" altLang="zh-CN" dirty="0" smtClean="0"/>
              <a:t>GRU</a:t>
            </a:r>
            <a:r>
              <a:rPr lang="zh-CN" altLang="en-US" dirty="0" smtClean="0"/>
              <a:t>的初始隐状态</a:t>
            </a:r>
            <a:r>
              <a:rPr lang="en-US" altLang="zh-CN" dirty="0" smtClean="0"/>
              <a:t>h0</a:t>
            </a:r>
            <a:r>
              <a:rPr lang="zh-CN" altLang="en-US" dirty="0"/>
              <a:t>一</a:t>
            </a:r>
            <a:r>
              <a:rPr lang="zh-CN" altLang="en-US" dirty="0" smtClean="0"/>
              <a:t>般设置为</a:t>
            </a:r>
            <a:r>
              <a:rPr lang="en-US" altLang="zh-CN" dirty="0" smtClean="0"/>
              <a:t>0</a:t>
            </a:r>
            <a:r>
              <a:rPr lang="zh-CN" altLang="en-US" dirty="0" smtClean="0"/>
              <a:t>，</a:t>
            </a:r>
            <a:r>
              <a:rPr lang="en-US" altLang="zh-CN" dirty="0" smtClean="0"/>
              <a:t>LSTM</a:t>
            </a:r>
            <a:r>
              <a:rPr lang="zh-CN" altLang="en-US" dirty="0" smtClean="0"/>
              <a:t>的初始细胞状态</a:t>
            </a:r>
            <a:r>
              <a:rPr lang="en-US" altLang="zh-CN" dirty="0" smtClean="0"/>
              <a:t>c0</a:t>
            </a:r>
            <a:r>
              <a:rPr lang="zh-CN" altLang="en-US" dirty="0" smtClean="0"/>
              <a:t>一般也设置为</a:t>
            </a:r>
            <a:r>
              <a:rPr lang="en-US" altLang="zh-CN" dirty="0" smtClean="0"/>
              <a:t>0</a:t>
            </a:r>
            <a:r>
              <a:rPr lang="zh-CN" altLang="en-US" dirty="0" smtClean="0"/>
              <a:t>。</a:t>
            </a:r>
            <a:endParaRPr lang="en-US" altLang="zh-CN" dirty="0" smtClean="0"/>
          </a:p>
          <a:p>
            <a:endParaRPr lang="en-US" altLang="zh-CN" dirty="0" smtClean="0"/>
          </a:p>
          <a:p>
            <a:endParaRPr lang="en-US" altLang="zh-CN" dirty="0" smtClean="0"/>
          </a:p>
          <a:p>
            <a:endParaRPr lang="en-US" altLang="zh-CN" dirty="0"/>
          </a:p>
          <a:p>
            <a:endParaRPr lang="en-US" dirty="0"/>
          </a:p>
        </p:txBody>
      </p:sp>
    </p:spTree>
    <p:extLst>
      <p:ext uri="{BB962C8B-B14F-4D97-AF65-F5344CB8AC3E}">
        <p14:creationId xmlns:p14="http://schemas.microsoft.com/office/powerpoint/2010/main" val="15475483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RNN</a:t>
            </a:r>
            <a:r>
              <a:rPr lang="zh-CN" altLang="en-US" dirty="0"/>
              <a:t>常</a:t>
            </a:r>
            <a:r>
              <a:rPr lang="zh-CN" altLang="en-US" dirty="0" smtClean="0"/>
              <a:t>见的序列输</a:t>
            </a:r>
            <a:r>
              <a:rPr lang="zh-CN" altLang="en-US" dirty="0"/>
              <a:t>入输</a:t>
            </a:r>
            <a:r>
              <a:rPr lang="zh-CN" altLang="en-US" dirty="0" smtClean="0"/>
              <a:t>出</a:t>
            </a:r>
            <a:r>
              <a:rPr lang="zh-CN" altLang="en-US" dirty="0"/>
              <a:t>形式</a:t>
            </a:r>
            <a:endParaRPr lang="en-US" dirty="0"/>
          </a:p>
        </p:txBody>
      </p:sp>
      <p:sp>
        <p:nvSpPr>
          <p:cNvPr id="3" name="Content Placeholder 2"/>
          <p:cNvSpPr>
            <a:spLocks noGrp="1"/>
          </p:cNvSpPr>
          <p:nvPr>
            <p:ph idx="1"/>
          </p:nvPr>
        </p:nvSpPr>
        <p:spPr>
          <a:xfrm>
            <a:off x="838200" y="1690688"/>
            <a:ext cx="10515600" cy="4486275"/>
          </a:xfrm>
        </p:spPr>
        <p:txBody>
          <a:bodyPr/>
          <a:lstStyle/>
          <a:p>
            <a:r>
              <a:rPr lang="zh-CN" altLang="en-US" dirty="0" smtClean="0"/>
              <a:t>多对</a:t>
            </a:r>
            <a:r>
              <a:rPr lang="zh-CN" altLang="en-US" dirty="0"/>
              <a:t>一</a:t>
            </a:r>
            <a:r>
              <a:rPr lang="zh-CN" altLang="en-US" dirty="0" smtClean="0"/>
              <a:t>：</a:t>
            </a:r>
            <a:endParaRPr lang="en-US" altLang="zh-CN" dirty="0" smtClean="0"/>
          </a:p>
          <a:p>
            <a:pPr lvl="1"/>
            <a:r>
              <a:rPr lang="zh-CN" altLang="en-US" dirty="0" smtClean="0"/>
              <a:t>输入一个序列，</a:t>
            </a:r>
            <a:r>
              <a:rPr lang="zh-CN" altLang="en-US" dirty="0"/>
              <a:t>得出一</a:t>
            </a:r>
            <a:r>
              <a:rPr lang="zh-CN" altLang="en-US" dirty="0" smtClean="0"/>
              <a:t>个输</a:t>
            </a:r>
            <a:r>
              <a:rPr lang="zh-CN" altLang="en-US" dirty="0"/>
              <a:t>出。比</a:t>
            </a:r>
            <a:r>
              <a:rPr lang="zh-CN" altLang="en-US" dirty="0" smtClean="0"/>
              <a:t>如文本情</a:t>
            </a:r>
            <a:r>
              <a:rPr lang="zh-CN" altLang="en-US" dirty="0"/>
              <a:t>感分</a:t>
            </a:r>
            <a:r>
              <a:rPr lang="zh-CN" altLang="en-US" dirty="0" smtClean="0"/>
              <a:t>析</a:t>
            </a:r>
            <a:r>
              <a:rPr lang="zh-CN" altLang="en-US" dirty="0"/>
              <a:t>分</a:t>
            </a:r>
            <a:r>
              <a:rPr lang="zh-CN" altLang="en-US" dirty="0" smtClean="0"/>
              <a:t>类任务，输入一</a:t>
            </a:r>
            <a:r>
              <a:rPr lang="zh-CN" altLang="en-US" dirty="0"/>
              <a:t>句评论，然后输出这句话是正面还是反面。这种结构又叫做 </a:t>
            </a:r>
            <a:r>
              <a:rPr lang="en-US" altLang="zh-CN" dirty="0"/>
              <a:t>Acceptor (</a:t>
            </a:r>
            <a:r>
              <a:rPr lang="zh-CN" altLang="en-US" dirty="0"/>
              <a:t>接受器</a:t>
            </a:r>
            <a:r>
              <a:rPr lang="en-US" altLang="zh-CN" dirty="0"/>
              <a:t>)</a:t>
            </a:r>
            <a:r>
              <a:rPr lang="zh-CN" altLang="en-US" dirty="0"/>
              <a:t>，可以看作接受一段输入，然后输出结论。</a:t>
            </a:r>
            <a:endParaRPr lang="en-US" dirty="0"/>
          </a:p>
        </p:txBody>
      </p:sp>
      <p:pic>
        <p:nvPicPr>
          <p:cNvPr id="4" name="Picture 3"/>
          <p:cNvPicPr>
            <a:picLocks noChangeAspect="1"/>
          </p:cNvPicPr>
          <p:nvPr/>
        </p:nvPicPr>
        <p:blipFill>
          <a:blip r:embed="rId3"/>
          <a:stretch>
            <a:fillRect/>
          </a:stretch>
        </p:blipFill>
        <p:spPr>
          <a:xfrm>
            <a:off x="1034321" y="3359463"/>
            <a:ext cx="9878518" cy="3162300"/>
          </a:xfrm>
          <a:prstGeom prst="rect">
            <a:avLst/>
          </a:prstGeom>
        </p:spPr>
      </p:pic>
    </p:spTree>
    <p:extLst>
      <p:ext uri="{BB962C8B-B14F-4D97-AF65-F5344CB8AC3E}">
        <p14:creationId xmlns:p14="http://schemas.microsoft.com/office/powerpoint/2010/main" val="15700111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070"/>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28997"/>
            <a:ext cx="10515600" cy="4647966"/>
          </a:xfrm>
        </p:spPr>
        <p:txBody>
          <a:bodyPr/>
          <a:lstStyle/>
          <a:p>
            <a:r>
              <a:rPr lang="zh-CN" altLang="en-US" dirty="0"/>
              <a:t>多对</a:t>
            </a:r>
            <a:r>
              <a:rPr lang="zh-CN" altLang="en-US" dirty="0" smtClean="0"/>
              <a:t>多（</a:t>
            </a:r>
            <a:r>
              <a:rPr lang="en-US" altLang="zh-CN" dirty="0" smtClean="0"/>
              <a:t>N</a:t>
            </a:r>
            <a:r>
              <a:rPr lang="zh-CN" altLang="en-US" dirty="0" smtClean="0"/>
              <a:t>对</a:t>
            </a:r>
            <a:r>
              <a:rPr lang="en-US" altLang="zh-CN" dirty="0" smtClean="0"/>
              <a:t>N</a:t>
            </a:r>
            <a:r>
              <a:rPr lang="zh-CN" altLang="en-US" dirty="0" smtClean="0"/>
              <a:t>）：</a:t>
            </a:r>
            <a:endParaRPr lang="en-US" altLang="zh-CN" dirty="0" smtClean="0"/>
          </a:p>
          <a:p>
            <a:pPr lvl="1"/>
            <a:r>
              <a:rPr lang="zh-CN" altLang="en-US" dirty="0"/>
              <a:t>一个输入序列映射到相同长度的输出序列</a:t>
            </a:r>
            <a:r>
              <a:rPr lang="zh-CN" altLang="en-US" dirty="0" smtClean="0"/>
              <a:t>。常见的</a:t>
            </a:r>
            <a:r>
              <a:rPr lang="zh-CN" altLang="en-US" dirty="0"/>
              <a:t>应</a:t>
            </a:r>
            <a:r>
              <a:rPr lang="zh-CN" altLang="en-US" dirty="0" smtClean="0"/>
              <a:t>用</a:t>
            </a:r>
            <a:r>
              <a:rPr lang="zh-CN" altLang="en-US" dirty="0"/>
              <a:t>比如</a:t>
            </a:r>
            <a:r>
              <a:rPr lang="zh-CN" altLang="en-US" dirty="0" smtClean="0"/>
              <a:t>词性标注，需</a:t>
            </a:r>
            <a:r>
              <a:rPr lang="zh-CN" altLang="en-US" dirty="0"/>
              <a:t>要判断一句话中每个词的词性，输入包含多个词的句子，然后输出对应的词性。这种结构又叫做 </a:t>
            </a:r>
            <a:r>
              <a:rPr lang="en-US" altLang="zh-CN" b="1" dirty="0"/>
              <a:t>Transducer</a:t>
            </a:r>
            <a:r>
              <a:rPr lang="zh-CN" altLang="en-US" dirty="0"/>
              <a:t> </a:t>
            </a:r>
            <a:r>
              <a:rPr lang="en-US" altLang="zh-CN" dirty="0"/>
              <a:t>(</a:t>
            </a:r>
            <a:r>
              <a:rPr lang="zh-CN" altLang="en-US" dirty="0"/>
              <a:t>变换器</a:t>
            </a:r>
            <a:r>
              <a:rPr lang="en-US" altLang="zh-CN" dirty="0"/>
              <a:t>)</a:t>
            </a:r>
            <a:r>
              <a:rPr lang="zh-CN" altLang="en-US" dirty="0"/>
              <a:t>，可以看作将一段输入转换成另一</a:t>
            </a:r>
            <a:r>
              <a:rPr lang="zh-CN" altLang="en-US" dirty="0" smtClean="0"/>
              <a:t>种表</a:t>
            </a:r>
            <a:r>
              <a:rPr lang="zh-CN" altLang="en-US" dirty="0"/>
              <a:t>示</a:t>
            </a:r>
            <a:r>
              <a:rPr lang="zh-CN" altLang="en-US" dirty="0" smtClean="0"/>
              <a:t>。</a:t>
            </a:r>
            <a:endParaRPr lang="en-US" altLang="zh-CN" dirty="0" smtClean="0"/>
          </a:p>
          <a:p>
            <a:pPr lvl="1"/>
            <a:endParaRPr lang="en-US" dirty="0"/>
          </a:p>
        </p:txBody>
      </p:sp>
      <p:pic>
        <p:nvPicPr>
          <p:cNvPr id="4" name="Picture 3"/>
          <p:cNvPicPr>
            <a:picLocks noChangeAspect="1"/>
          </p:cNvPicPr>
          <p:nvPr/>
        </p:nvPicPr>
        <p:blipFill>
          <a:blip r:embed="rId2"/>
          <a:stretch>
            <a:fillRect/>
          </a:stretch>
        </p:blipFill>
        <p:spPr>
          <a:xfrm>
            <a:off x="1184223" y="3443288"/>
            <a:ext cx="10379439" cy="2733675"/>
          </a:xfrm>
          <a:prstGeom prst="rect">
            <a:avLst/>
          </a:prstGeom>
        </p:spPr>
      </p:pic>
    </p:spTree>
    <p:extLst>
      <p:ext uri="{BB962C8B-B14F-4D97-AF65-F5344CB8AC3E}">
        <p14:creationId xmlns:p14="http://schemas.microsoft.com/office/powerpoint/2010/main" val="30898504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972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18834"/>
            <a:ext cx="10515600" cy="4658129"/>
          </a:xfrm>
        </p:spPr>
        <p:txBody>
          <a:bodyPr/>
          <a:lstStyle/>
          <a:p>
            <a:r>
              <a:rPr lang="zh-CN" altLang="en-US" dirty="0" smtClean="0"/>
              <a:t>多对多（</a:t>
            </a:r>
            <a:r>
              <a:rPr lang="en-US" altLang="zh-CN" dirty="0" smtClean="0"/>
              <a:t>N</a:t>
            </a:r>
            <a:r>
              <a:rPr lang="zh-CN" altLang="en-US" dirty="0" smtClean="0"/>
              <a:t>对</a:t>
            </a:r>
            <a:r>
              <a:rPr lang="en-US" altLang="zh-CN" dirty="0" smtClean="0"/>
              <a:t>M</a:t>
            </a:r>
            <a:r>
              <a:rPr lang="zh-CN" altLang="en-US" dirty="0" smtClean="0"/>
              <a:t>）：</a:t>
            </a:r>
            <a:endParaRPr lang="en-US" altLang="zh-CN" dirty="0" smtClean="0"/>
          </a:p>
          <a:p>
            <a:pPr lvl="1"/>
            <a:r>
              <a:rPr lang="zh-CN" altLang="en-US" dirty="0"/>
              <a:t>一个输入序列映射</a:t>
            </a:r>
            <a:r>
              <a:rPr lang="zh-CN" altLang="en-US" dirty="0" smtClean="0"/>
              <a:t>到</a:t>
            </a:r>
            <a:r>
              <a:rPr lang="zh-CN" altLang="en-US" dirty="0"/>
              <a:t>不同</a:t>
            </a:r>
            <a:r>
              <a:rPr lang="zh-CN" altLang="en-US" dirty="0" smtClean="0"/>
              <a:t>长</a:t>
            </a:r>
            <a:r>
              <a:rPr lang="zh-CN" altLang="en-US" dirty="0"/>
              <a:t>度的输出序</a:t>
            </a:r>
            <a:r>
              <a:rPr lang="zh-CN" altLang="en-US" dirty="0" smtClean="0"/>
              <a:t>列。比如</a:t>
            </a:r>
            <a:r>
              <a:rPr lang="en-US" altLang="zh-CN" dirty="0" smtClean="0"/>
              <a:t>seq2seq </a:t>
            </a:r>
            <a:r>
              <a:rPr lang="en-US" altLang="zh-CN" dirty="0"/>
              <a:t>(</a:t>
            </a:r>
            <a:r>
              <a:rPr lang="zh-CN" altLang="en-US" dirty="0"/>
              <a:t>序列到序列</a:t>
            </a:r>
            <a:r>
              <a:rPr lang="en-US" altLang="zh-CN" dirty="0"/>
              <a:t>) </a:t>
            </a:r>
            <a:r>
              <a:rPr lang="zh-CN" altLang="en-US" dirty="0"/>
              <a:t>编码器解码器模</a:t>
            </a:r>
            <a:r>
              <a:rPr lang="zh-CN" altLang="en-US" dirty="0" smtClean="0"/>
              <a:t>型，常用于机</a:t>
            </a:r>
            <a:r>
              <a:rPr lang="zh-CN" altLang="en-US" dirty="0"/>
              <a:t>器翻译这样的任务</a:t>
            </a:r>
            <a:r>
              <a:rPr lang="zh-CN" altLang="en-US" dirty="0" smtClean="0"/>
              <a:t>。</a:t>
            </a:r>
            <a:r>
              <a:rPr lang="en-US" altLang="zh-CN" dirty="0" smtClean="0"/>
              <a:t>Seq2Seq</a:t>
            </a:r>
            <a:r>
              <a:rPr lang="zh-CN" altLang="en-US" dirty="0" smtClean="0"/>
              <a:t>用的是多个</a:t>
            </a:r>
            <a:r>
              <a:rPr lang="en-US" altLang="zh-CN" dirty="0" smtClean="0"/>
              <a:t>RNN</a:t>
            </a:r>
            <a:r>
              <a:rPr lang="zh-CN" altLang="en-US" dirty="0" smtClean="0"/>
              <a:t>的组合。</a:t>
            </a:r>
            <a:endParaRPr lang="en-US" dirty="0"/>
          </a:p>
        </p:txBody>
      </p:sp>
      <p:pic>
        <p:nvPicPr>
          <p:cNvPr id="4" name="Picture 3"/>
          <p:cNvPicPr>
            <a:picLocks noChangeAspect="1"/>
          </p:cNvPicPr>
          <p:nvPr/>
        </p:nvPicPr>
        <p:blipFill>
          <a:blip r:embed="rId2"/>
          <a:stretch>
            <a:fillRect/>
          </a:stretch>
        </p:blipFill>
        <p:spPr>
          <a:xfrm>
            <a:off x="1116143" y="3086255"/>
            <a:ext cx="10111490" cy="3090707"/>
          </a:xfrm>
          <a:prstGeom prst="rect">
            <a:avLst/>
          </a:prstGeom>
        </p:spPr>
      </p:pic>
    </p:spTree>
    <p:extLst>
      <p:ext uri="{BB962C8B-B14F-4D97-AF65-F5344CB8AC3E}">
        <p14:creationId xmlns:p14="http://schemas.microsoft.com/office/powerpoint/2010/main" val="39838940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393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39056"/>
            <a:ext cx="10515600" cy="4737907"/>
          </a:xfrm>
        </p:spPr>
        <p:txBody>
          <a:bodyPr/>
          <a:lstStyle/>
          <a:p>
            <a:r>
              <a:rPr lang="zh-CN" altLang="en-US" dirty="0"/>
              <a:t>一对多</a:t>
            </a:r>
            <a:r>
              <a:rPr lang="zh-CN" altLang="en-US" dirty="0" smtClean="0"/>
              <a:t>：</a:t>
            </a:r>
            <a:endParaRPr lang="en-US" altLang="zh-CN" dirty="0" smtClean="0"/>
          </a:p>
          <a:p>
            <a:pPr lvl="1"/>
            <a:r>
              <a:rPr lang="zh-CN" altLang="en-US" dirty="0" smtClean="0"/>
              <a:t>给</a:t>
            </a:r>
            <a:r>
              <a:rPr lang="zh-CN" altLang="en-US" dirty="0"/>
              <a:t>出一</a:t>
            </a:r>
            <a:r>
              <a:rPr lang="zh-CN" altLang="en-US" dirty="0" smtClean="0"/>
              <a:t>个</a:t>
            </a:r>
            <a:r>
              <a:rPr lang="zh-CN" altLang="en-US" dirty="0"/>
              <a:t>单</a:t>
            </a:r>
            <a:r>
              <a:rPr lang="zh-CN" altLang="en-US" dirty="0" smtClean="0"/>
              <a:t>个序列元素的输入，</a:t>
            </a:r>
            <a:r>
              <a:rPr lang="zh-CN" altLang="en-US" dirty="0"/>
              <a:t>获得多</a:t>
            </a:r>
            <a:r>
              <a:rPr lang="zh-CN" altLang="en-US" dirty="0" smtClean="0"/>
              <a:t>个</a:t>
            </a:r>
            <a:r>
              <a:rPr lang="zh-CN" altLang="en-US" dirty="0"/>
              <a:t>序列</a:t>
            </a:r>
            <a:r>
              <a:rPr lang="zh-CN" altLang="en-US" dirty="0" smtClean="0"/>
              <a:t>的</a:t>
            </a:r>
            <a:r>
              <a:rPr lang="zh-CN" altLang="en-US" dirty="0"/>
              <a:t>输出。比如说音乐生成和语言生成，给第一个音符或字，生成一段旋律或者一句话</a:t>
            </a:r>
            <a:r>
              <a:rPr lang="zh-CN" altLang="en-US" dirty="0" smtClean="0"/>
              <a:t>。</a:t>
            </a:r>
            <a:endParaRPr lang="en-US" dirty="0"/>
          </a:p>
        </p:txBody>
      </p:sp>
      <p:pic>
        <p:nvPicPr>
          <p:cNvPr id="4" name="Picture 3"/>
          <p:cNvPicPr>
            <a:picLocks noChangeAspect="1"/>
          </p:cNvPicPr>
          <p:nvPr/>
        </p:nvPicPr>
        <p:blipFill>
          <a:blip r:embed="rId2"/>
          <a:stretch>
            <a:fillRect/>
          </a:stretch>
        </p:blipFill>
        <p:spPr>
          <a:xfrm>
            <a:off x="1004342" y="2859579"/>
            <a:ext cx="10349458" cy="3317386"/>
          </a:xfrm>
          <a:prstGeom prst="rect">
            <a:avLst/>
          </a:prstGeom>
        </p:spPr>
      </p:pic>
    </p:spTree>
    <p:extLst>
      <p:ext uri="{BB962C8B-B14F-4D97-AF65-F5344CB8AC3E}">
        <p14:creationId xmlns:p14="http://schemas.microsoft.com/office/powerpoint/2010/main" val="11806438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416"/>
          </a:xfrm>
        </p:spPr>
        <p:txBody>
          <a:bodyPr/>
          <a:lstStyle/>
          <a:p>
            <a:r>
              <a:rPr lang="zh-CN" altLang="en-US" dirty="0" smtClean="0"/>
              <a:t>双向</a:t>
            </a:r>
            <a:r>
              <a:rPr lang="en-US" altLang="zh-CN" dirty="0" smtClean="0"/>
              <a:t>RNN</a:t>
            </a:r>
            <a:r>
              <a:rPr lang="zh-CN" altLang="en-US" dirty="0" smtClean="0"/>
              <a:t>模型</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958" y="1416205"/>
            <a:ext cx="8328766" cy="5178026"/>
          </a:xfrm>
          <a:prstGeom prst="rect">
            <a:avLst/>
          </a:prstGeom>
        </p:spPr>
      </p:pic>
    </p:spTree>
    <p:extLst>
      <p:ext uri="{BB962C8B-B14F-4D97-AF65-F5344CB8AC3E}">
        <p14:creationId xmlns:p14="http://schemas.microsoft.com/office/powerpoint/2010/main" val="42494490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Stack RNN(</a:t>
            </a:r>
            <a:r>
              <a:rPr lang="zh-CN" altLang="en-US" dirty="0" smtClean="0"/>
              <a:t>也叫</a:t>
            </a:r>
            <a:r>
              <a:rPr lang="en-US" altLang="zh-CN" dirty="0" err="1"/>
              <a:t>MultiRNNCell</a:t>
            </a:r>
            <a:r>
              <a:rPr lang="en-US" altLang="zh-CN" dirty="0"/>
              <a:t>)</a:t>
            </a:r>
            <a:r>
              <a:rPr lang="zh-CN" altLang="en-US" dirty="0" smtClean="0"/>
              <a:t>模型</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105" y="1825625"/>
            <a:ext cx="8907843" cy="4351338"/>
          </a:xfrm>
        </p:spPr>
      </p:pic>
    </p:spTree>
    <p:extLst>
      <p:ext uri="{BB962C8B-B14F-4D97-AF65-F5344CB8AC3E}">
        <p14:creationId xmlns:p14="http://schemas.microsoft.com/office/powerpoint/2010/main" val="17886381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0330"/>
          </a:xfrm>
        </p:spPr>
        <p:txBody>
          <a:bodyPr/>
          <a:lstStyle/>
          <a:p>
            <a:r>
              <a:rPr lang="en-US" altLang="zh-CN" dirty="0" smtClean="0"/>
              <a:t>LSTM</a:t>
            </a:r>
            <a:r>
              <a:rPr lang="zh-CN" altLang="en-US" dirty="0" smtClean="0"/>
              <a:t>（</a:t>
            </a:r>
            <a:r>
              <a:rPr lang="en-US" dirty="0"/>
              <a:t>Long Short Term Memory networks</a:t>
            </a:r>
            <a:r>
              <a:rPr lang="en-US" dirty="0" smtClean="0"/>
              <a:t>）</a:t>
            </a:r>
            <a:endParaRPr lang="en-US" dirty="0"/>
          </a:p>
        </p:txBody>
      </p:sp>
      <p:sp>
        <p:nvSpPr>
          <p:cNvPr id="3" name="Content Placeholder 2"/>
          <p:cNvSpPr>
            <a:spLocks noGrp="1"/>
          </p:cNvSpPr>
          <p:nvPr>
            <p:ph idx="1"/>
          </p:nvPr>
        </p:nvSpPr>
        <p:spPr>
          <a:xfrm>
            <a:off x="838200" y="1551708"/>
            <a:ext cx="10515600" cy="4950691"/>
          </a:xfrm>
        </p:spPr>
        <p:txBody>
          <a:bodyPr>
            <a:normAutofit lnSpcReduction="10000"/>
          </a:bodyPr>
          <a:lstStyle/>
          <a:p>
            <a:r>
              <a:rPr lang="zh-CN" altLang="en-US" dirty="0" smtClean="0"/>
              <a:t>背景</a:t>
            </a:r>
            <a:r>
              <a:rPr lang="en-US" altLang="zh-CN" dirty="0" smtClean="0"/>
              <a:t>:</a:t>
            </a:r>
          </a:p>
          <a:p>
            <a:pPr lvl="1"/>
            <a:r>
              <a:rPr lang="zh-CN" altLang="en-US" dirty="0" smtClean="0"/>
              <a:t>传统</a:t>
            </a:r>
            <a:r>
              <a:rPr lang="en-US" altLang="zh-CN" dirty="0" smtClean="0"/>
              <a:t>RNN</a:t>
            </a:r>
            <a:r>
              <a:rPr lang="zh-CN" altLang="en-US" dirty="0" smtClean="0"/>
              <a:t>的模型</a:t>
            </a:r>
            <a:r>
              <a:rPr lang="en-US" altLang="zh-CN" dirty="0" smtClean="0"/>
              <a:t>, </a:t>
            </a:r>
            <a:r>
              <a:rPr lang="zh-CN" altLang="en-US" dirty="0" smtClean="0"/>
              <a:t>它只能对邻近的信息记忆比较深刻，距离比较远的上下文记忆效果比较差</a:t>
            </a:r>
            <a:r>
              <a:rPr lang="en-US" altLang="zh-CN" dirty="0" smtClean="0"/>
              <a:t>(</a:t>
            </a:r>
            <a:r>
              <a:rPr lang="zh-CN" altLang="en-US" dirty="0" smtClean="0"/>
              <a:t>所谓的短期记忆</a:t>
            </a:r>
            <a:r>
              <a:rPr lang="en-US" altLang="zh-CN" dirty="0" smtClean="0"/>
              <a:t>)</a:t>
            </a:r>
            <a:r>
              <a:rPr lang="zh-CN" altLang="en-US" dirty="0" smtClean="0"/>
              <a:t>，因此对于长距离的记忆的需求就引出了</a:t>
            </a:r>
            <a:r>
              <a:rPr lang="en-US" altLang="zh-CN" dirty="0" smtClean="0"/>
              <a:t>LSTM.</a:t>
            </a:r>
          </a:p>
          <a:p>
            <a:endParaRPr lang="en-US" altLang="zh-CN" dirty="0" smtClean="0"/>
          </a:p>
          <a:p>
            <a:r>
              <a:rPr lang="en-US" altLang="zh-CN" dirty="0" smtClean="0"/>
              <a:t>LSTM</a:t>
            </a:r>
            <a:r>
              <a:rPr lang="zh-CN" altLang="en-US" dirty="0"/>
              <a:t>的核心概念是细胞状态，以及其中的各种门结构</a:t>
            </a:r>
            <a:r>
              <a:rPr lang="zh-CN" altLang="en-US" dirty="0" smtClean="0"/>
              <a:t>。</a:t>
            </a:r>
            <a:endParaRPr lang="en-US" altLang="zh-CN" dirty="0" smtClean="0"/>
          </a:p>
          <a:p>
            <a:pPr lvl="1"/>
            <a:r>
              <a:rPr lang="zh-CN" altLang="en-US" dirty="0" smtClean="0"/>
              <a:t>细</a:t>
            </a:r>
            <a:r>
              <a:rPr lang="zh-CN" altLang="en-US" dirty="0"/>
              <a:t>胞状态充当传输高速公路，在序列链中一直传递相关信息。你可以将其视为网络的“记忆”</a:t>
            </a:r>
            <a:r>
              <a:rPr lang="zh-CN" altLang="en-US" dirty="0" smtClean="0"/>
              <a:t>。因</a:t>
            </a:r>
            <a:r>
              <a:rPr lang="zh-CN" altLang="en-US" dirty="0"/>
              <a:t>此，即使来自较早时间步骤的信息也可</a:t>
            </a:r>
            <a:r>
              <a:rPr lang="zh-CN" altLang="en-US" dirty="0" smtClean="0"/>
              <a:t>以影响到稍</a:t>
            </a:r>
            <a:r>
              <a:rPr lang="zh-CN" altLang="en-US" dirty="0"/>
              <a:t>后时间步</a:t>
            </a:r>
            <a:r>
              <a:rPr lang="zh-CN" altLang="en-US" dirty="0" smtClean="0"/>
              <a:t>骤。</a:t>
            </a:r>
            <a:endParaRPr lang="en-US" altLang="zh-CN" dirty="0" smtClean="0"/>
          </a:p>
          <a:p>
            <a:pPr lvl="2"/>
            <a:r>
              <a:rPr lang="en-US" altLang="zh-CN" dirty="0" err="1"/>
              <a:t>ResNet</a:t>
            </a:r>
            <a:r>
              <a:rPr lang="en-US" altLang="zh-CN" dirty="0"/>
              <a:t> </a:t>
            </a:r>
            <a:r>
              <a:rPr lang="zh-CN" altLang="en-US" dirty="0"/>
              <a:t>也借鉴于这种结</a:t>
            </a:r>
            <a:r>
              <a:rPr lang="zh-CN" altLang="en-US" dirty="0" smtClean="0"/>
              <a:t>构，通过</a:t>
            </a:r>
            <a:r>
              <a:rPr lang="en-US" altLang="zh-CN" dirty="0" smtClean="0"/>
              <a:t>short cut</a:t>
            </a:r>
            <a:r>
              <a:rPr lang="zh-CN" altLang="en-US" dirty="0" smtClean="0"/>
              <a:t>连接来传递信息。</a:t>
            </a:r>
            <a:endParaRPr lang="en-US" altLang="zh-CN" dirty="0" smtClean="0"/>
          </a:p>
          <a:p>
            <a:pPr lvl="1"/>
            <a:endParaRPr lang="en-US" altLang="zh-CN" dirty="0" smtClean="0"/>
          </a:p>
          <a:p>
            <a:pPr lvl="1"/>
            <a:r>
              <a:rPr lang="zh-CN" altLang="en-US" dirty="0" smtClean="0"/>
              <a:t>输</a:t>
            </a:r>
            <a:r>
              <a:rPr lang="zh-CN" altLang="en-US" dirty="0"/>
              <a:t>入</a:t>
            </a:r>
            <a:r>
              <a:rPr lang="zh-CN" altLang="en-US" dirty="0" smtClean="0"/>
              <a:t>门</a:t>
            </a:r>
            <a:r>
              <a:rPr lang="zh-CN" altLang="en-US" dirty="0"/>
              <a:t>控</a:t>
            </a:r>
            <a:r>
              <a:rPr lang="zh-CN" altLang="en-US" dirty="0" smtClean="0"/>
              <a:t>制输入</a:t>
            </a:r>
            <a:r>
              <a:rPr lang="en-US" altLang="zh-CN" dirty="0" err="1" smtClean="0"/>
              <a:t>Xt</a:t>
            </a:r>
            <a:r>
              <a:rPr lang="zh-CN" altLang="en-US" dirty="0" smtClean="0"/>
              <a:t>中多少信息进入当前细胞状态</a:t>
            </a:r>
            <a:r>
              <a:rPr lang="en-US" altLang="zh-CN" dirty="0" err="1" smtClean="0"/>
              <a:t>ct</a:t>
            </a:r>
            <a:r>
              <a:rPr lang="zh-CN" altLang="en-US" dirty="0" smtClean="0"/>
              <a:t>，</a:t>
            </a:r>
            <a:r>
              <a:rPr lang="zh-CN" altLang="en-US" dirty="0"/>
              <a:t>而遗忘</a:t>
            </a:r>
            <a:r>
              <a:rPr lang="zh-CN" altLang="en-US" dirty="0" smtClean="0"/>
              <a:t>门控制上一个细胞状态</a:t>
            </a:r>
            <a:r>
              <a:rPr lang="en-US" altLang="zh-CN" dirty="0" smtClean="0"/>
              <a:t>c(t-1)</a:t>
            </a:r>
            <a:r>
              <a:rPr lang="zh-CN" altLang="en-US" dirty="0" smtClean="0"/>
              <a:t>中有多少信息进入当前状态</a:t>
            </a:r>
            <a:r>
              <a:rPr lang="en-US" altLang="zh-CN" dirty="0" err="1" smtClean="0"/>
              <a:t>ct</a:t>
            </a:r>
            <a:r>
              <a:rPr lang="zh-CN" altLang="en-US" dirty="0" smtClean="0"/>
              <a:t>，</a:t>
            </a:r>
            <a:r>
              <a:rPr lang="zh-CN" altLang="en-US" dirty="0"/>
              <a:t>最后的输出</a:t>
            </a:r>
            <a:r>
              <a:rPr lang="zh-CN" altLang="en-US" dirty="0" smtClean="0"/>
              <a:t>门控制当前的状态</a:t>
            </a:r>
            <a:r>
              <a:rPr lang="en-US" altLang="zh-CN" dirty="0" err="1" smtClean="0"/>
              <a:t>ct</a:t>
            </a:r>
            <a:r>
              <a:rPr lang="zh-CN" altLang="en-US" dirty="0" smtClean="0"/>
              <a:t>中的多少信息作为隐状态向量</a:t>
            </a:r>
            <a:r>
              <a:rPr lang="en-US" altLang="zh-CN" dirty="0" err="1" smtClean="0"/>
              <a:t>ht</a:t>
            </a:r>
            <a:r>
              <a:rPr lang="zh-CN" altLang="en-US" dirty="0" smtClean="0"/>
              <a:t>输</a:t>
            </a:r>
            <a:r>
              <a:rPr lang="zh-CN" altLang="en-US" dirty="0"/>
              <a:t>出</a:t>
            </a:r>
            <a:r>
              <a:rPr lang="zh-CN" altLang="en-US" dirty="0" smtClean="0"/>
              <a:t>。</a:t>
            </a:r>
            <a:endParaRPr lang="en-US" altLang="zh-CN" dirty="0" smtClean="0"/>
          </a:p>
          <a:p>
            <a:endParaRPr lang="en-US" dirty="0"/>
          </a:p>
        </p:txBody>
      </p:sp>
    </p:spTree>
    <p:extLst>
      <p:ext uri="{BB962C8B-B14F-4D97-AF65-F5344CB8AC3E}">
        <p14:creationId xmlns:p14="http://schemas.microsoft.com/office/powerpoint/2010/main" val="5770511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LSTM</a:t>
            </a:r>
            <a:r>
              <a:rPr lang="zh-CN" altLang="en-US" dirty="0" smtClean="0"/>
              <a:t>模型结构</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9353" y="1690687"/>
            <a:ext cx="9900744" cy="4205615"/>
          </a:xfrm>
        </p:spPr>
      </p:pic>
    </p:spTree>
    <p:extLst>
      <p:ext uri="{BB962C8B-B14F-4D97-AF65-F5344CB8AC3E}">
        <p14:creationId xmlns:p14="http://schemas.microsoft.com/office/powerpoint/2010/main" val="31216610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LSTM</a:t>
            </a:r>
            <a:r>
              <a:rPr lang="zh-CN" altLang="en-US" dirty="0" smtClean="0"/>
              <a:t>之遗忘门</a:t>
            </a:r>
            <a:endParaRPr lang="en-US" dirty="0"/>
          </a:p>
        </p:txBody>
      </p:sp>
      <p:sp>
        <p:nvSpPr>
          <p:cNvPr id="3" name="Content Placeholder 2"/>
          <p:cNvSpPr>
            <a:spLocks noGrp="1"/>
          </p:cNvSpPr>
          <p:nvPr>
            <p:ph idx="1"/>
          </p:nvPr>
        </p:nvSpPr>
        <p:spPr/>
        <p:txBody>
          <a:bodyPr/>
          <a:lstStyle/>
          <a:p>
            <a:r>
              <a:rPr lang="zh-CN" altLang="en-US" dirty="0" smtClean="0"/>
              <a:t>通过遗忘门（借助</a:t>
            </a:r>
            <a:r>
              <a:rPr lang="en-US" altLang="zh-CN" dirty="0" smtClean="0"/>
              <a:t>sigmoid</a:t>
            </a:r>
            <a:r>
              <a:rPr lang="zh-CN" altLang="en-US" dirty="0" smtClean="0"/>
              <a:t>函数）来控制上一个时间步的细胞状态对当前层的影响程度。（</a:t>
            </a:r>
            <a:r>
              <a:rPr lang="en-US" altLang="zh-CN" dirty="0" err="1" smtClean="0"/>
              <a:t>ft</a:t>
            </a:r>
            <a:r>
              <a:rPr lang="zh-CN" altLang="en-US" dirty="0" smtClean="0"/>
              <a:t>的值越大表示记住，越小表示淡忘）</a:t>
            </a:r>
            <a:endParaRPr lang="en-US" dirty="0"/>
          </a:p>
        </p:txBody>
      </p:sp>
      <p:pic>
        <p:nvPicPr>
          <p:cNvPr id="4" name="Picture 3"/>
          <p:cNvPicPr>
            <a:picLocks noChangeAspect="1"/>
          </p:cNvPicPr>
          <p:nvPr/>
        </p:nvPicPr>
        <p:blipFill>
          <a:blip r:embed="rId3"/>
          <a:stretch>
            <a:fillRect/>
          </a:stretch>
        </p:blipFill>
        <p:spPr>
          <a:xfrm>
            <a:off x="1136071" y="2991752"/>
            <a:ext cx="5555673" cy="3185211"/>
          </a:xfrm>
          <a:prstGeom prst="rect">
            <a:avLst/>
          </a:prstGeom>
        </p:spPr>
      </p:pic>
      <p:pic>
        <p:nvPicPr>
          <p:cNvPr id="5" name="Picture 4"/>
          <p:cNvPicPr>
            <a:picLocks noChangeAspect="1"/>
          </p:cNvPicPr>
          <p:nvPr/>
        </p:nvPicPr>
        <p:blipFill>
          <a:blip r:embed="rId4"/>
          <a:stretch>
            <a:fillRect/>
          </a:stretch>
        </p:blipFill>
        <p:spPr>
          <a:xfrm>
            <a:off x="7284459" y="3701256"/>
            <a:ext cx="3857625" cy="1064708"/>
          </a:xfrm>
          <a:prstGeom prst="rect">
            <a:avLst/>
          </a:prstGeom>
        </p:spPr>
      </p:pic>
    </p:spTree>
    <p:extLst>
      <p:ext uri="{BB962C8B-B14F-4D97-AF65-F5344CB8AC3E}">
        <p14:creationId xmlns:p14="http://schemas.microsoft.com/office/powerpoint/2010/main" val="3778542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8243"/>
          </a:xfrm>
        </p:spPr>
        <p:txBody>
          <a:bodyPr/>
          <a:lstStyle/>
          <a:p>
            <a:r>
              <a:rPr lang="en-US" dirty="0" smtClean="0"/>
              <a:t>Continue…….</a:t>
            </a:r>
            <a:endParaRPr lang="en-US" dirty="0"/>
          </a:p>
        </p:txBody>
      </p:sp>
      <p:sp>
        <p:nvSpPr>
          <p:cNvPr id="3" name="Content Placeholder 2"/>
          <p:cNvSpPr>
            <a:spLocks noGrp="1"/>
          </p:cNvSpPr>
          <p:nvPr>
            <p:ph idx="1"/>
          </p:nvPr>
        </p:nvSpPr>
        <p:spPr>
          <a:xfrm>
            <a:off x="838200" y="1283368"/>
            <a:ext cx="10515600" cy="5438274"/>
          </a:xfrm>
        </p:spPr>
        <p:txBody>
          <a:bodyPr>
            <a:normAutofit/>
          </a:bodyPr>
          <a:lstStyle/>
          <a:p>
            <a:r>
              <a:rPr lang="en-US" altLang="zh-CN" dirty="0" smtClean="0"/>
              <a:t>Sigmoid</a:t>
            </a:r>
            <a:r>
              <a:rPr lang="zh-CN" altLang="en-US" dirty="0" smtClean="0"/>
              <a:t>和</a:t>
            </a:r>
            <a:r>
              <a:rPr lang="en-US" altLang="zh-CN" dirty="0" err="1" smtClean="0"/>
              <a:t>tanh</a:t>
            </a:r>
            <a:r>
              <a:rPr lang="zh-CN" altLang="en-US" dirty="0" smtClean="0"/>
              <a:t>共同的缺点：</a:t>
            </a:r>
            <a:r>
              <a:rPr lang="zh-CN" altLang="en-US" sz="2400" dirty="0" smtClean="0"/>
              <a:t>容</a:t>
            </a:r>
            <a:r>
              <a:rPr lang="zh-CN" altLang="en-US" sz="2400" dirty="0"/>
              <a:t>易饱和从而使得梯度消失</a:t>
            </a:r>
            <a:r>
              <a:rPr lang="zh-CN" altLang="en-US" dirty="0" smtClean="0"/>
              <a:t>。</a:t>
            </a:r>
            <a:endParaRPr lang="zh-CN" altLang="en-US" dirty="0"/>
          </a:p>
          <a:p>
            <a:r>
              <a:rPr lang="en-US" altLang="zh-CN" dirty="0" err="1" smtClean="0"/>
              <a:t>ReLU</a:t>
            </a:r>
            <a:r>
              <a:rPr lang="zh-CN" altLang="en-US" dirty="0" smtClean="0"/>
              <a:t>的优点：</a:t>
            </a:r>
            <a:r>
              <a:rPr lang="zh-CN" altLang="en-US" sz="2400" dirty="0" smtClean="0"/>
              <a:t>对</a:t>
            </a:r>
            <a:r>
              <a:rPr lang="zh-CN" altLang="en-US" sz="2400" dirty="0"/>
              <a:t>随机梯度下降的收敛有巨</a:t>
            </a:r>
            <a:r>
              <a:rPr lang="zh-CN" altLang="en-US" sz="2400" dirty="0" smtClean="0"/>
              <a:t>大加</a:t>
            </a:r>
            <a:r>
              <a:rPr lang="zh-CN" altLang="en-US" sz="2400" dirty="0"/>
              <a:t>速作用，而且非常容易计算</a:t>
            </a:r>
            <a:r>
              <a:rPr lang="zh-CN" altLang="en-US" sz="2400" dirty="0" smtClean="0"/>
              <a:t>。</a:t>
            </a:r>
            <a:endParaRPr lang="en-US" altLang="zh-CN" sz="2400" dirty="0"/>
          </a:p>
          <a:p>
            <a:r>
              <a:rPr lang="en-US" altLang="zh-CN" dirty="0" err="1" smtClean="0"/>
              <a:t>Maxout</a:t>
            </a:r>
            <a:r>
              <a:rPr lang="zh-CN" altLang="en-US" dirty="0"/>
              <a:t>模</a:t>
            </a:r>
            <a:r>
              <a:rPr lang="zh-CN" altLang="en-US" dirty="0" smtClean="0"/>
              <a:t>型：</a:t>
            </a:r>
            <a:r>
              <a:rPr lang="zh-CN" altLang="en-US" sz="2400" b="1" dirty="0" smtClean="0"/>
              <a:t>它</a:t>
            </a:r>
            <a:r>
              <a:rPr lang="zh-CN" altLang="en-US" sz="2400" b="1" dirty="0"/>
              <a:t>本质</a:t>
            </a:r>
            <a:r>
              <a:rPr lang="zh-CN" altLang="en-US" sz="2400" b="1" dirty="0" smtClean="0"/>
              <a:t>上是学习激</a:t>
            </a:r>
            <a:r>
              <a:rPr lang="zh-CN" altLang="en-US" sz="2400" b="1" dirty="0"/>
              <a:t>活函数</a:t>
            </a:r>
            <a:r>
              <a:rPr lang="zh-CN" altLang="en-US" sz="2400" dirty="0" smtClean="0"/>
              <a:t>。</a:t>
            </a:r>
            <a:endParaRPr lang="en-US" altLang="zh-CN" sz="2400" dirty="0" smtClean="0"/>
          </a:p>
          <a:p>
            <a:pPr lvl="1"/>
            <a:r>
              <a:rPr lang="en-US" altLang="zh-CN" dirty="0" err="1" smtClean="0"/>
              <a:t>Maxout</a:t>
            </a:r>
            <a:r>
              <a:rPr lang="en-US" altLang="zh-CN" dirty="0" smtClean="0"/>
              <a:t> </a:t>
            </a:r>
            <a:r>
              <a:rPr lang="zh-CN" altLang="en-US" dirty="0"/>
              <a:t>模型很简单，理论也容易理</a:t>
            </a:r>
            <a:r>
              <a:rPr lang="zh-CN" altLang="en-US" dirty="0" smtClean="0"/>
              <a:t>解，它是一个可学习的分段线性函数。如果</a:t>
            </a:r>
            <a:r>
              <a:rPr lang="en-US" altLang="zh-CN" i="1" dirty="0" smtClean="0"/>
              <a:t>k</a:t>
            </a:r>
            <a:r>
              <a:rPr lang="zh-CN" altLang="en-US" dirty="0"/>
              <a:t>值足够大</a:t>
            </a:r>
            <a:r>
              <a:rPr lang="zh-CN" altLang="en-US" dirty="0" smtClean="0"/>
              <a:t>，</a:t>
            </a:r>
            <a:r>
              <a:rPr lang="en-US" altLang="zh-CN" dirty="0" err="1" smtClean="0"/>
              <a:t>maxout</a:t>
            </a:r>
            <a:r>
              <a:rPr lang="zh-CN" altLang="en-US" dirty="0" smtClean="0"/>
              <a:t>能</a:t>
            </a:r>
            <a:r>
              <a:rPr lang="zh-CN" altLang="en-US" dirty="0"/>
              <a:t>够以任意程度逼近任何凸函</a:t>
            </a:r>
            <a:r>
              <a:rPr lang="zh-CN" altLang="en-US" dirty="0" smtClean="0"/>
              <a:t>数。这</a:t>
            </a:r>
            <a:r>
              <a:rPr lang="zh-CN" altLang="en-US" dirty="0"/>
              <a:t>将会导致参数个数随</a:t>
            </a:r>
            <a:r>
              <a:rPr lang="en-US" altLang="zh-CN" i="1" dirty="0"/>
              <a:t>k</a:t>
            </a:r>
            <a:r>
              <a:rPr lang="zh-CN" altLang="en-US" dirty="0"/>
              <a:t>增</a:t>
            </a:r>
            <a:r>
              <a:rPr lang="zh-CN" altLang="en-US" dirty="0" smtClean="0"/>
              <a:t>大而</a:t>
            </a:r>
            <a:r>
              <a:rPr lang="zh-CN" altLang="en-US" dirty="0"/>
              <a:t>线性增</a:t>
            </a:r>
            <a:r>
              <a:rPr lang="zh-CN" altLang="en-US" dirty="0" smtClean="0"/>
              <a:t>长，这个是</a:t>
            </a:r>
            <a:r>
              <a:rPr lang="en-US" altLang="zh-CN" dirty="0" err="1"/>
              <a:t>Maxout</a:t>
            </a:r>
            <a:r>
              <a:rPr lang="zh-CN" altLang="en-US" dirty="0"/>
              <a:t>在现实中很少采用</a:t>
            </a:r>
            <a:r>
              <a:rPr lang="zh-CN" altLang="en-US" dirty="0" smtClean="0"/>
              <a:t>的硬伤。</a:t>
            </a:r>
            <a:endParaRPr lang="en-US" altLang="zh-CN" dirty="0" smtClean="0"/>
          </a:p>
          <a:p>
            <a:pPr lvl="1"/>
            <a:endParaRPr lang="en-US" dirty="0"/>
          </a:p>
          <a:p>
            <a:endParaRPr lang="zh-CN" altLang="en-US" dirty="0"/>
          </a:p>
        </p:txBody>
      </p:sp>
      <p:pic>
        <p:nvPicPr>
          <p:cNvPr id="5" name="Picture 4"/>
          <p:cNvPicPr>
            <a:picLocks noChangeAspect="1"/>
          </p:cNvPicPr>
          <p:nvPr/>
        </p:nvPicPr>
        <p:blipFill>
          <a:blip r:embed="rId3"/>
          <a:stretch>
            <a:fillRect/>
          </a:stretch>
        </p:blipFill>
        <p:spPr>
          <a:xfrm>
            <a:off x="1469756" y="3898478"/>
            <a:ext cx="4626244" cy="2776754"/>
          </a:xfrm>
          <a:prstGeom prst="rect">
            <a:avLst/>
          </a:prstGeom>
        </p:spPr>
      </p:pic>
      <p:pic>
        <p:nvPicPr>
          <p:cNvPr id="4" name="Picture 3"/>
          <p:cNvPicPr>
            <a:picLocks noChangeAspect="1"/>
          </p:cNvPicPr>
          <p:nvPr/>
        </p:nvPicPr>
        <p:blipFill>
          <a:blip r:embed="rId4"/>
          <a:stretch>
            <a:fillRect/>
          </a:stretch>
        </p:blipFill>
        <p:spPr>
          <a:xfrm>
            <a:off x="6741763" y="3852069"/>
            <a:ext cx="4448012" cy="2869572"/>
          </a:xfrm>
          <a:prstGeom prst="rect">
            <a:avLst/>
          </a:prstGeom>
        </p:spPr>
      </p:pic>
    </p:spTree>
    <p:extLst>
      <p:ext uri="{BB962C8B-B14F-4D97-AF65-F5344CB8AC3E}">
        <p14:creationId xmlns:p14="http://schemas.microsoft.com/office/powerpoint/2010/main" val="147183602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057"/>
          </a:xfrm>
        </p:spPr>
        <p:txBody>
          <a:bodyPr/>
          <a:lstStyle/>
          <a:p>
            <a:r>
              <a:rPr lang="en-US" altLang="zh-CN" dirty="0" smtClean="0"/>
              <a:t>LSTM</a:t>
            </a:r>
            <a:r>
              <a:rPr lang="zh-CN" altLang="en-US" dirty="0" smtClean="0"/>
              <a:t>之输入门</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082019"/>
            <a:ext cx="4959928" cy="3855810"/>
          </a:xfrm>
          <a:prstGeom prst="rect">
            <a:avLst/>
          </a:prstGeom>
        </p:spPr>
      </p:pic>
      <p:pic>
        <p:nvPicPr>
          <p:cNvPr id="5" name="Picture 4"/>
          <p:cNvPicPr>
            <a:picLocks noChangeAspect="1"/>
          </p:cNvPicPr>
          <p:nvPr/>
        </p:nvPicPr>
        <p:blipFill>
          <a:blip r:embed="rId3"/>
          <a:stretch>
            <a:fillRect/>
          </a:stretch>
        </p:blipFill>
        <p:spPr>
          <a:xfrm>
            <a:off x="6728113" y="3114675"/>
            <a:ext cx="4305300" cy="1595870"/>
          </a:xfrm>
          <a:prstGeom prst="rect">
            <a:avLst/>
          </a:prstGeom>
        </p:spPr>
      </p:pic>
    </p:spTree>
    <p:extLst>
      <p:ext uri="{BB962C8B-B14F-4D97-AF65-F5344CB8AC3E}">
        <p14:creationId xmlns:p14="http://schemas.microsoft.com/office/powerpoint/2010/main" val="31282746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LSTM</a:t>
            </a:r>
            <a:r>
              <a:rPr lang="zh-CN" altLang="en-US" dirty="0"/>
              <a:t>之细胞状态更新</a:t>
            </a:r>
            <a:endParaRPr lang="en-US" dirty="0"/>
          </a:p>
        </p:txBody>
      </p:sp>
      <p:sp>
        <p:nvSpPr>
          <p:cNvPr id="3" name="Content Placeholder 2"/>
          <p:cNvSpPr>
            <a:spLocks noGrp="1"/>
          </p:cNvSpPr>
          <p:nvPr>
            <p:ph idx="1"/>
          </p:nvPr>
        </p:nvSpPr>
        <p:spPr/>
        <p:txBody>
          <a:bodyPr/>
          <a:lstStyle/>
          <a:p>
            <a:r>
              <a:rPr lang="zh-CN" altLang="en-US" dirty="0" smtClean="0"/>
              <a:t>下图中的圈中带点表示的是两个向量逐元素相乘。</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98" y="2681808"/>
            <a:ext cx="5241602" cy="3416236"/>
          </a:xfrm>
          <a:prstGeom prst="rect">
            <a:avLst/>
          </a:prstGeom>
        </p:spPr>
      </p:pic>
      <p:pic>
        <p:nvPicPr>
          <p:cNvPr id="5" name="Picture 4"/>
          <p:cNvPicPr>
            <a:picLocks noChangeAspect="1"/>
          </p:cNvPicPr>
          <p:nvPr/>
        </p:nvPicPr>
        <p:blipFill>
          <a:blip r:embed="rId3"/>
          <a:stretch>
            <a:fillRect/>
          </a:stretch>
        </p:blipFill>
        <p:spPr>
          <a:xfrm>
            <a:off x="7125913" y="3612661"/>
            <a:ext cx="3714750" cy="777265"/>
          </a:xfrm>
          <a:prstGeom prst="rect">
            <a:avLst/>
          </a:prstGeom>
        </p:spPr>
      </p:pic>
    </p:spTree>
    <p:extLst>
      <p:ext uri="{BB962C8B-B14F-4D97-AF65-F5344CB8AC3E}">
        <p14:creationId xmlns:p14="http://schemas.microsoft.com/office/powerpoint/2010/main" val="10528183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a:t>
            </a:r>
            <a:r>
              <a:rPr lang="zh-CN" altLang="en-US" dirty="0"/>
              <a:t>之输出门</a:t>
            </a:r>
            <a:endParaRPr lang="en-US" dirty="0"/>
          </a:p>
        </p:txBody>
      </p:sp>
      <p:sp>
        <p:nvSpPr>
          <p:cNvPr id="3" name="Content Placeholder 2"/>
          <p:cNvSpPr>
            <a:spLocks noGrp="1"/>
          </p:cNvSpPr>
          <p:nvPr>
            <p:ph idx="1"/>
          </p:nvPr>
        </p:nvSpPr>
        <p:spPr/>
        <p:txBody>
          <a:bodyPr/>
          <a:lstStyle/>
          <a:p>
            <a:r>
              <a:rPr lang="en-US" altLang="zh-CN" dirty="0" err="1" smtClean="0"/>
              <a:t>ht</a:t>
            </a:r>
            <a:r>
              <a:rPr lang="zh-CN" altLang="en-US" dirty="0" smtClean="0"/>
              <a:t>并不是该时间步的输出，该时</a:t>
            </a:r>
            <a:r>
              <a:rPr lang="zh-CN" altLang="en-US" dirty="0"/>
              <a:t>间步的输出</a:t>
            </a:r>
            <a:r>
              <a:rPr lang="en-US" dirty="0" err="1"/>
              <a:t>yt</a:t>
            </a:r>
            <a:r>
              <a:rPr lang="zh-CN" altLang="en-US" dirty="0"/>
              <a:t>是隐状态</a:t>
            </a:r>
            <a:r>
              <a:rPr lang="en-US" dirty="0" err="1"/>
              <a:t>ht</a:t>
            </a:r>
            <a:r>
              <a:rPr lang="zh-CN" altLang="en-US" dirty="0"/>
              <a:t>经过线性变换并被激活函数作用后的结果。</a:t>
            </a:r>
            <a:endParaRPr lang="en-US" dirty="0"/>
          </a:p>
          <a:p>
            <a:endParaRPr lang="en-US" altLang="zh-CN" dirty="0" smtClean="0"/>
          </a:p>
          <a:p>
            <a:endParaRPr lang="en-US" altLang="zh-CN" dirty="0" smtClean="0"/>
          </a:p>
        </p:txBody>
      </p:sp>
      <p:pic>
        <p:nvPicPr>
          <p:cNvPr id="4" name="Picture 3"/>
          <p:cNvPicPr>
            <a:picLocks noChangeAspect="1"/>
          </p:cNvPicPr>
          <p:nvPr/>
        </p:nvPicPr>
        <p:blipFill>
          <a:blip r:embed="rId2"/>
          <a:stretch>
            <a:fillRect/>
          </a:stretch>
        </p:blipFill>
        <p:spPr>
          <a:xfrm>
            <a:off x="838200" y="2707341"/>
            <a:ext cx="5724640" cy="3340933"/>
          </a:xfrm>
          <a:prstGeom prst="rect">
            <a:avLst/>
          </a:prstGeom>
        </p:spPr>
      </p:pic>
      <p:pic>
        <p:nvPicPr>
          <p:cNvPr id="5" name="Content Placeholder 3"/>
          <p:cNvPicPr>
            <a:picLocks noChangeAspect="1"/>
          </p:cNvPicPr>
          <p:nvPr/>
        </p:nvPicPr>
        <p:blipFill>
          <a:blip r:embed="rId3"/>
          <a:stretch>
            <a:fillRect/>
          </a:stretch>
        </p:blipFill>
        <p:spPr>
          <a:xfrm>
            <a:off x="7301435" y="3336275"/>
            <a:ext cx="3886200" cy="1330037"/>
          </a:xfrm>
          <a:prstGeom prst="rect">
            <a:avLst/>
          </a:prstGeom>
        </p:spPr>
      </p:pic>
    </p:spTree>
    <p:extLst>
      <p:ext uri="{BB962C8B-B14F-4D97-AF65-F5344CB8AC3E}">
        <p14:creationId xmlns:p14="http://schemas.microsoft.com/office/powerpoint/2010/main" val="19763777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LSTM</a:t>
            </a:r>
            <a:r>
              <a:rPr lang="zh-CN" altLang="en-US" dirty="0" smtClean="0"/>
              <a:t>的几种变体</a:t>
            </a:r>
            <a:endParaRPr lang="en-US" dirty="0"/>
          </a:p>
        </p:txBody>
      </p:sp>
      <p:sp>
        <p:nvSpPr>
          <p:cNvPr id="3" name="Content Placeholder 2"/>
          <p:cNvSpPr>
            <a:spLocks noGrp="1"/>
          </p:cNvSpPr>
          <p:nvPr>
            <p:ph idx="1"/>
          </p:nvPr>
        </p:nvSpPr>
        <p:spPr/>
        <p:txBody>
          <a:bodyPr/>
          <a:lstStyle/>
          <a:p>
            <a:r>
              <a:rPr lang="en-US" dirty="0"/>
              <a:t>peephole connections </a:t>
            </a:r>
            <a:r>
              <a:rPr lang="zh-CN" altLang="en-US" dirty="0" smtClean="0"/>
              <a:t>（猫眼连接）</a:t>
            </a:r>
            <a:r>
              <a:rPr lang="en-US" dirty="0" smtClean="0"/>
              <a:t>LSTM </a:t>
            </a:r>
            <a:r>
              <a:rPr lang="zh-CN" altLang="en-US" dirty="0" smtClean="0"/>
              <a:t>： </a:t>
            </a:r>
            <a:r>
              <a:rPr lang="zh-CN" altLang="en-US" dirty="0"/>
              <a:t>（公式中</a:t>
            </a:r>
            <a:r>
              <a:rPr lang="zh-CN" altLang="en-US" dirty="0" smtClean="0"/>
              <a:t>的</a:t>
            </a:r>
            <a:r>
              <a:rPr lang="en-US" altLang="zh-CN" dirty="0" smtClean="0"/>
              <a:t>[ A, B ]</a:t>
            </a:r>
            <a:r>
              <a:rPr lang="zh-CN" altLang="en-US" smtClean="0"/>
              <a:t>中间是逗号表</a:t>
            </a:r>
            <a:r>
              <a:rPr lang="zh-CN" altLang="en-US" dirty="0"/>
              <a:t>示列向量沿着行方向拼</a:t>
            </a:r>
            <a:r>
              <a:rPr lang="zh-CN" altLang="en-US" dirty="0" smtClean="0"/>
              <a:t>接即横向拼接；如果是</a:t>
            </a:r>
            <a:r>
              <a:rPr lang="en-US" altLang="zh-CN" dirty="0" smtClean="0"/>
              <a:t>[A;B]</a:t>
            </a:r>
            <a:r>
              <a:rPr lang="zh-CN" altLang="en-US" dirty="0" smtClean="0"/>
              <a:t>中间是分号则表示竖向拼接）</a:t>
            </a:r>
            <a:endParaRPr lang="en-US" altLang="zh-CN" dirty="0" smtClean="0"/>
          </a:p>
          <a:p>
            <a:endParaRPr lang="en-US" dirty="0"/>
          </a:p>
        </p:txBody>
      </p:sp>
      <p:pic>
        <p:nvPicPr>
          <p:cNvPr id="4" name="Picture 3"/>
          <p:cNvPicPr>
            <a:picLocks noChangeAspect="1"/>
          </p:cNvPicPr>
          <p:nvPr/>
        </p:nvPicPr>
        <p:blipFill>
          <a:blip r:embed="rId2"/>
          <a:stretch>
            <a:fillRect/>
          </a:stretch>
        </p:blipFill>
        <p:spPr>
          <a:xfrm>
            <a:off x="1112863" y="3045618"/>
            <a:ext cx="9966273" cy="3520074"/>
          </a:xfrm>
          <a:prstGeom prst="rect">
            <a:avLst/>
          </a:prstGeom>
        </p:spPr>
      </p:pic>
    </p:spTree>
    <p:extLst>
      <p:ext uri="{BB962C8B-B14F-4D97-AF65-F5344CB8AC3E}">
        <p14:creationId xmlns:p14="http://schemas.microsoft.com/office/powerpoint/2010/main" val="3244297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681"/>
          </a:xfrm>
        </p:spPr>
        <p:txBody>
          <a:bodyPr/>
          <a:lstStyle/>
          <a:p>
            <a:r>
              <a:rPr lang="en-US" altLang="zh-CN" dirty="0" smtClean="0"/>
              <a:t>Continue….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502" y="3597639"/>
            <a:ext cx="9973469" cy="2665138"/>
          </a:xfrm>
          <a:prstGeom prst="rect">
            <a:avLst/>
          </a:prstGeom>
        </p:spPr>
      </p:pic>
      <p:sp>
        <p:nvSpPr>
          <p:cNvPr id="7" name="Content Placeholder 6"/>
          <p:cNvSpPr>
            <a:spLocks noGrp="1"/>
          </p:cNvSpPr>
          <p:nvPr>
            <p:ph idx="1"/>
          </p:nvPr>
        </p:nvSpPr>
        <p:spPr>
          <a:xfrm>
            <a:off x="993371" y="1357806"/>
            <a:ext cx="10515600" cy="4702123"/>
          </a:xfrm>
        </p:spPr>
        <p:txBody>
          <a:bodyPr/>
          <a:lstStyle/>
          <a:p>
            <a:r>
              <a:rPr lang="en-US" altLang="zh-CN" dirty="0" smtClean="0"/>
              <a:t>GRU</a:t>
            </a:r>
            <a:r>
              <a:rPr lang="zh-CN" altLang="en-US" dirty="0" smtClean="0"/>
              <a:t>具有与</a:t>
            </a:r>
            <a:r>
              <a:rPr lang="en-US" altLang="zh-CN" dirty="0" smtClean="0"/>
              <a:t>LSTM</a:t>
            </a:r>
            <a:r>
              <a:rPr lang="zh-CN" altLang="en-US" dirty="0" smtClean="0"/>
              <a:t>类似的结构，但是更为简化</a:t>
            </a:r>
            <a:r>
              <a:rPr lang="en-US" altLang="zh-CN" dirty="0" smtClean="0"/>
              <a:t>(</a:t>
            </a:r>
            <a:r>
              <a:rPr lang="zh-CN" altLang="en-US" dirty="0" smtClean="0"/>
              <a:t>把细胞状态和隐藏状态合并为一个隐藏状态了</a:t>
            </a:r>
            <a:r>
              <a:rPr lang="en-US" altLang="zh-CN" dirty="0" smtClean="0"/>
              <a:t>, </a:t>
            </a:r>
            <a:r>
              <a:rPr lang="zh-CN" altLang="en-US" dirty="0" smtClean="0"/>
              <a:t>同时只留下了</a:t>
            </a:r>
            <a:r>
              <a:rPr lang="en-US" altLang="zh-CN" dirty="0" smtClean="0"/>
              <a:t>2</a:t>
            </a:r>
            <a:r>
              <a:rPr lang="zh-CN" altLang="en-US" dirty="0" smtClean="0"/>
              <a:t>个门</a:t>
            </a:r>
            <a:r>
              <a:rPr lang="en-US" altLang="zh-CN" dirty="0" smtClean="0"/>
              <a:t>:</a:t>
            </a:r>
            <a:r>
              <a:rPr lang="zh-CN" altLang="en-US" dirty="0" smtClean="0"/>
              <a:t>重置门</a:t>
            </a:r>
            <a:r>
              <a:rPr lang="en-US" altLang="zh-CN" dirty="0" err="1" smtClean="0"/>
              <a:t>rt</a:t>
            </a:r>
            <a:r>
              <a:rPr lang="zh-CN" altLang="en-US" dirty="0" smtClean="0"/>
              <a:t>和更新门</a:t>
            </a:r>
            <a:r>
              <a:rPr lang="en-US" altLang="zh-CN" dirty="0" err="1" smtClean="0"/>
              <a:t>zt</a:t>
            </a:r>
            <a:r>
              <a:rPr lang="en-US" altLang="zh-CN" dirty="0" smtClean="0"/>
              <a:t>)</a:t>
            </a:r>
            <a:r>
              <a:rPr lang="zh-CN" altLang="en-US" dirty="0" smtClean="0"/>
              <a:t>。</a:t>
            </a:r>
            <a:r>
              <a:rPr lang="en-US" altLang="zh-CN" dirty="0" smtClean="0"/>
              <a:t>GRU</a:t>
            </a:r>
            <a:r>
              <a:rPr lang="zh-CN" altLang="en-US" dirty="0" smtClean="0"/>
              <a:t>具有较少的参数，所以训练速度快，而且所需要的样本也比较少。而</a:t>
            </a:r>
            <a:r>
              <a:rPr lang="en-US" altLang="zh-CN" dirty="0" smtClean="0"/>
              <a:t>LSTM</a:t>
            </a:r>
            <a:r>
              <a:rPr lang="zh-CN" altLang="en-US" dirty="0" smtClean="0"/>
              <a:t>具有较多的参数，比较适合具有大量样本的情况，可能会获得较优的模型。（公式中的*表示点积，</a:t>
            </a:r>
            <a:r>
              <a:rPr lang="en-US" altLang="zh-CN" dirty="0" smtClean="0"/>
              <a:t>[]</a:t>
            </a:r>
            <a:r>
              <a:rPr lang="zh-CN" altLang="en-US" dirty="0" smtClean="0"/>
              <a:t>表示列向量</a:t>
            </a:r>
            <a:r>
              <a:rPr lang="zh-CN" altLang="en-US" dirty="0"/>
              <a:t>沿</a:t>
            </a:r>
            <a:r>
              <a:rPr lang="zh-CN" altLang="en-US" dirty="0" smtClean="0"/>
              <a:t>着行方向拼接）</a:t>
            </a:r>
            <a:endParaRPr lang="en-US" dirty="0"/>
          </a:p>
        </p:txBody>
      </p:sp>
    </p:spTree>
    <p:extLst>
      <p:ext uri="{BB962C8B-B14F-4D97-AF65-F5344CB8AC3E}">
        <p14:creationId xmlns:p14="http://schemas.microsoft.com/office/powerpoint/2010/main" val="33534457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Stack </a:t>
            </a:r>
            <a:r>
              <a:rPr lang="en-US" altLang="zh-CN" dirty="0" smtClean="0"/>
              <a:t>LSTM</a:t>
            </a:r>
            <a:endParaRPr lang="en-US" dirty="0"/>
          </a:p>
        </p:txBody>
      </p:sp>
      <p:sp>
        <p:nvSpPr>
          <p:cNvPr id="3" name="Content Placeholder 2"/>
          <p:cNvSpPr>
            <a:spLocks noGrp="1"/>
          </p:cNvSpPr>
          <p:nvPr>
            <p:ph idx="1"/>
          </p:nvPr>
        </p:nvSpPr>
        <p:spPr/>
        <p:txBody>
          <a:bodyPr/>
          <a:lstStyle/>
          <a:p>
            <a:r>
              <a:rPr lang="en-US" altLang="zh-CN" dirty="0"/>
              <a:t>stack</a:t>
            </a:r>
            <a:r>
              <a:rPr lang="zh-CN" altLang="en-US" dirty="0" smtClean="0"/>
              <a:t> </a:t>
            </a:r>
            <a:r>
              <a:rPr lang="en-US" altLang="zh-CN" dirty="0"/>
              <a:t>LSTM </a:t>
            </a:r>
            <a:r>
              <a:rPr lang="zh-CN" altLang="en-US" dirty="0"/>
              <a:t>结构</a:t>
            </a:r>
            <a:r>
              <a:rPr lang="zh-CN" altLang="en-US" dirty="0" smtClean="0"/>
              <a:t>使</a:t>
            </a:r>
            <a:r>
              <a:rPr lang="zh-CN" altLang="en-US" dirty="0"/>
              <a:t>用一系列 </a:t>
            </a:r>
            <a:r>
              <a:rPr lang="en-US" altLang="zh-CN" dirty="0"/>
              <a:t>LSTM </a:t>
            </a:r>
            <a:r>
              <a:rPr lang="zh-CN" altLang="en-US" dirty="0"/>
              <a:t>一层层地堆叠在一起来处理数据，一层的输出成为下一层的输入。</a:t>
            </a:r>
            <a:endParaRPr lang="en-US" altLang="zh-CN" dirty="0" smtClean="0"/>
          </a:p>
          <a:p>
            <a:endParaRPr lang="en-US" dirty="0"/>
          </a:p>
        </p:txBody>
      </p:sp>
      <p:pic>
        <p:nvPicPr>
          <p:cNvPr id="5" name="Picture 4"/>
          <p:cNvPicPr>
            <a:picLocks noChangeAspect="1"/>
          </p:cNvPicPr>
          <p:nvPr/>
        </p:nvPicPr>
        <p:blipFill>
          <a:blip r:embed="rId3"/>
          <a:stretch>
            <a:fillRect/>
          </a:stretch>
        </p:blipFill>
        <p:spPr>
          <a:xfrm>
            <a:off x="1034321" y="2827606"/>
            <a:ext cx="10319479" cy="3349357"/>
          </a:xfrm>
          <a:prstGeom prst="rect">
            <a:avLst/>
          </a:prstGeom>
        </p:spPr>
      </p:pic>
    </p:spTree>
    <p:extLst>
      <p:ext uri="{BB962C8B-B14F-4D97-AF65-F5344CB8AC3E}">
        <p14:creationId xmlns:p14="http://schemas.microsoft.com/office/powerpoint/2010/main" val="309467691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990"/>
          </a:xfrm>
        </p:spPr>
        <p:txBody>
          <a:bodyPr/>
          <a:lstStyle/>
          <a:p>
            <a:r>
              <a:rPr lang="en-US" altLang="zh-CN" dirty="0"/>
              <a:t>Nested </a:t>
            </a:r>
            <a:r>
              <a:rPr lang="en-US" altLang="zh-CN" dirty="0" smtClean="0"/>
              <a:t>LSTM</a:t>
            </a:r>
            <a:endParaRPr lang="en-US" altLang="zh-CN" dirty="0"/>
          </a:p>
        </p:txBody>
      </p:sp>
      <p:sp>
        <p:nvSpPr>
          <p:cNvPr id="3" name="Content Placeholder 2"/>
          <p:cNvSpPr>
            <a:spLocks noGrp="1"/>
          </p:cNvSpPr>
          <p:nvPr>
            <p:ph idx="1"/>
          </p:nvPr>
        </p:nvSpPr>
        <p:spPr>
          <a:xfrm>
            <a:off x="838200" y="1514007"/>
            <a:ext cx="10515600" cy="4662956"/>
          </a:xfrm>
        </p:spPr>
        <p:txBody>
          <a:bodyPr/>
          <a:lstStyle/>
          <a:p>
            <a:endParaRPr lang="en-US" dirty="0"/>
          </a:p>
        </p:txBody>
      </p:sp>
      <p:pic>
        <p:nvPicPr>
          <p:cNvPr id="4" name="Picture 3"/>
          <p:cNvPicPr>
            <a:picLocks noChangeAspect="1"/>
          </p:cNvPicPr>
          <p:nvPr/>
        </p:nvPicPr>
        <p:blipFill>
          <a:blip r:embed="rId3"/>
          <a:stretch>
            <a:fillRect/>
          </a:stretch>
        </p:blipFill>
        <p:spPr>
          <a:xfrm>
            <a:off x="838200" y="1514008"/>
            <a:ext cx="10515600" cy="5063773"/>
          </a:xfrm>
          <a:prstGeom prst="rect">
            <a:avLst/>
          </a:prstGeom>
        </p:spPr>
      </p:pic>
    </p:spTree>
    <p:extLst>
      <p:ext uri="{BB962C8B-B14F-4D97-AF65-F5344CB8AC3E}">
        <p14:creationId xmlns:p14="http://schemas.microsoft.com/office/powerpoint/2010/main" val="422930120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132"/>
          </a:xfrm>
        </p:spPr>
        <p:txBody>
          <a:bodyPr/>
          <a:lstStyle/>
          <a:p>
            <a:r>
              <a:rPr lang="en-US" altLang="zh-CN" dirty="0" smtClean="0"/>
              <a:t>Attention</a:t>
            </a:r>
            <a:r>
              <a:rPr lang="zh-CN" altLang="en-US" dirty="0" smtClean="0"/>
              <a:t>注意力</a:t>
            </a:r>
            <a:endParaRPr lang="en-US" dirty="0"/>
          </a:p>
        </p:txBody>
      </p:sp>
      <p:sp>
        <p:nvSpPr>
          <p:cNvPr id="3" name="Content Placeholder 2"/>
          <p:cNvSpPr>
            <a:spLocks noGrp="1"/>
          </p:cNvSpPr>
          <p:nvPr>
            <p:ph idx="1"/>
          </p:nvPr>
        </p:nvSpPr>
        <p:spPr>
          <a:xfrm>
            <a:off x="838200" y="1465943"/>
            <a:ext cx="10515600" cy="4711020"/>
          </a:xfrm>
        </p:spPr>
        <p:txBody>
          <a:bodyPr/>
          <a:lstStyle/>
          <a:p>
            <a:r>
              <a:rPr lang="zh-CN" altLang="en-US" dirty="0"/>
              <a:t>注意力是一种机</a:t>
            </a:r>
            <a:r>
              <a:rPr lang="zh-CN" altLang="en-US" dirty="0" smtClean="0"/>
              <a:t>制或</a:t>
            </a:r>
            <a:r>
              <a:rPr lang="zh-CN" altLang="en-US" dirty="0"/>
              <a:t>者方法论，并没有严格的数学定义。</a:t>
            </a:r>
            <a:endParaRPr lang="en-US" dirty="0"/>
          </a:p>
          <a:p>
            <a:r>
              <a:rPr lang="zh-CN" altLang="en-US" dirty="0"/>
              <a:t>注意力机制主要有两个方面：</a:t>
            </a:r>
            <a:endParaRPr lang="en-US" dirty="0"/>
          </a:p>
          <a:p>
            <a:pPr lvl="1"/>
            <a:r>
              <a:rPr lang="zh-CN" altLang="en-US" dirty="0"/>
              <a:t>决定需要关注输入的哪部分；</a:t>
            </a:r>
            <a:endParaRPr lang="en-US" dirty="0"/>
          </a:p>
          <a:p>
            <a:pPr lvl="1"/>
            <a:r>
              <a:rPr lang="zh-CN" altLang="en-US" dirty="0"/>
              <a:t>基于</a:t>
            </a:r>
            <a:r>
              <a:rPr lang="zh-CN" altLang="en-US" dirty="0" smtClean="0"/>
              <a:t>关注的部分进行下一步处理。</a:t>
            </a:r>
            <a:endParaRPr lang="en-US" altLang="zh-CN" dirty="0" smtClean="0"/>
          </a:p>
          <a:p>
            <a:r>
              <a:rPr lang="zh-CN" altLang="en-US" dirty="0" smtClean="0"/>
              <a:t>注意力机制分为硬性注意力和柔性</a:t>
            </a:r>
            <a:r>
              <a:rPr lang="en-US" altLang="zh-CN" dirty="0" smtClean="0"/>
              <a:t>/</a:t>
            </a:r>
            <a:r>
              <a:rPr lang="zh-CN" altLang="en-US" dirty="0" smtClean="0"/>
              <a:t>软性注意力：</a:t>
            </a:r>
            <a:endParaRPr lang="en-US" altLang="zh-CN" dirty="0" smtClean="0"/>
          </a:p>
          <a:p>
            <a:endParaRPr lang="en-US" altLang="zh-CN" dirty="0" smtClean="0"/>
          </a:p>
          <a:p>
            <a:endParaRPr lang="en-US" dirty="0"/>
          </a:p>
          <a:p>
            <a:endParaRPr lang="en-US" dirty="0"/>
          </a:p>
        </p:txBody>
      </p:sp>
      <p:pic>
        <p:nvPicPr>
          <p:cNvPr id="4" name="Picture 3" descr="https://pic1.zhimg.com/80/v2-892a36ad1c13a715179230414fa5fd98_hd.jpg"/>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21453"/>
            <a:ext cx="10515600" cy="2709976"/>
          </a:xfrm>
          <a:prstGeom prst="rect">
            <a:avLst/>
          </a:prstGeom>
          <a:noFill/>
          <a:ln>
            <a:noFill/>
          </a:ln>
        </p:spPr>
      </p:pic>
    </p:spTree>
    <p:extLst>
      <p:ext uri="{BB962C8B-B14F-4D97-AF65-F5344CB8AC3E}">
        <p14:creationId xmlns:p14="http://schemas.microsoft.com/office/powerpoint/2010/main" val="140240237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a:t>
            </a:r>
            <a:r>
              <a:rPr lang="zh-CN" altLang="en-US" dirty="0" smtClean="0"/>
              <a:t>于</a:t>
            </a:r>
            <a:r>
              <a:rPr lang="en-US" altLang="zh-CN" dirty="0" smtClean="0"/>
              <a:t>soft attention</a:t>
            </a:r>
            <a:r>
              <a:rPr lang="zh-CN" altLang="en-US" dirty="0" smtClean="0"/>
              <a:t>的</a:t>
            </a:r>
            <a:r>
              <a:rPr lang="en-US" altLang="zh-CN" dirty="0" smtClean="0"/>
              <a:t>LSTM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9"/>
            <a:ext cx="10515600" cy="4840740"/>
          </a:xfrm>
        </p:spPr>
      </p:pic>
    </p:spTree>
    <p:extLst>
      <p:ext uri="{BB962C8B-B14F-4D97-AF65-F5344CB8AC3E}">
        <p14:creationId xmlns:p14="http://schemas.microsoft.com/office/powerpoint/2010/main" val="210721178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lstStyle/>
          <a:p>
            <a:r>
              <a:rPr lang="en-US" altLang="zh-CN" dirty="0" smtClean="0"/>
              <a:t>CNN</a:t>
            </a:r>
            <a:r>
              <a:rPr lang="zh-CN" altLang="en-US" dirty="0" smtClean="0"/>
              <a:t>与</a:t>
            </a:r>
            <a:r>
              <a:rPr lang="en-US" altLang="zh-CN" dirty="0" smtClean="0"/>
              <a:t>RNN</a:t>
            </a:r>
            <a:r>
              <a:rPr lang="zh-CN" altLang="en-US" dirty="0" smtClean="0"/>
              <a:t>对比</a:t>
            </a:r>
            <a:endParaRPr lang="en-US" dirty="0"/>
          </a:p>
        </p:txBody>
      </p:sp>
      <p:sp>
        <p:nvSpPr>
          <p:cNvPr id="3" name="Content Placeholder 2"/>
          <p:cNvSpPr>
            <a:spLocks noGrp="1"/>
          </p:cNvSpPr>
          <p:nvPr>
            <p:ph idx="1"/>
          </p:nvPr>
        </p:nvSpPr>
        <p:spPr>
          <a:xfrm>
            <a:off x="838200" y="1625600"/>
            <a:ext cx="10515600" cy="4934857"/>
          </a:xfrm>
        </p:spPr>
        <p:txBody>
          <a:bodyPr>
            <a:normAutofit lnSpcReduction="10000"/>
          </a:bodyPr>
          <a:lstStyle/>
          <a:p>
            <a:r>
              <a:rPr lang="en-US" altLang="zh-CN" dirty="0"/>
              <a:t>LSTM</a:t>
            </a:r>
            <a:r>
              <a:rPr lang="zh-CN" altLang="en-US" dirty="0"/>
              <a:t>的当前研究方向主要是</a:t>
            </a:r>
            <a:r>
              <a:rPr lang="zh-CN" altLang="en-US" dirty="0" smtClean="0"/>
              <a:t>：</a:t>
            </a:r>
            <a:endParaRPr lang="en-US" altLang="zh-CN" dirty="0" smtClean="0"/>
          </a:p>
          <a:p>
            <a:pPr lvl="1"/>
            <a:r>
              <a:rPr lang="zh-CN" altLang="en-US" dirty="0" smtClean="0"/>
              <a:t>如</a:t>
            </a:r>
            <a:r>
              <a:rPr lang="zh-CN" altLang="en-US" dirty="0"/>
              <a:t>何用更复杂的架构</a:t>
            </a:r>
            <a:r>
              <a:rPr lang="en-US" altLang="zh-CN" dirty="0"/>
              <a:t>/</a:t>
            </a:r>
            <a:r>
              <a:rPr lang="zh-CN" altLang="en-US" dirty="0"/>
              <a:t>拓扑来减少梯度消失的影响</a:t>
            </a:r>
            <a:r>
              <a:rPr lang="zh-CN" altLang="en-US" dirty="0" smtClean="0"/>
              <a:t>；</a:t>
            </a:r>
            <a:endParaRPr lang="en-US" altLang="zh-CN" dirty="0" smtClean="0"/>
          </a:p>
          <a:p>
            <a:pPr lvl="1"/>
            <a:r>
              <a:rPr lang="zh-CN" altLang="en-US" dirty="0" smtClean="0"/>
              <a:t>如</a:t>
            </a:r>
            <a:r>
              <a:rPr lang="zh-CN" altLang="en-US" dirty="0"/>
              <a:t>何用更先进的架构来发挥</a:t>
            </a:r>
            <a:r>
              <a:rPr lang="en-US" altLang="zh-CN" dirty="0"/>
              <a:t>GPU</a:t>
            </a:r>
            <a:r>
              <a:rPr lang="zh-CN" altLang="en-US" dirty="0"/>
              <a:t>并行训练。</a:t>
            </a:r>
            <a:endParaRPr lang="en-US" altLang="zh-CN" dirty="0"/>
          </a:p>
          <a:p>
            <a:endParaRPr lang="en-US" altLang="zh-CN" dirty="0" smtClean="0"/>
          </a:p>
          <a:p>
            <a:r>
              <a:rPr lang="zh-CN" altLang="en-US" dirty="0" smtClean="0"/>
              <a:t>在</a:t>
            </a:r>
            <a:r>
              <a:rPr lang="zh-CN" altLang="en-US" dirty="0"/>
              <a:t>计算机视觉领域，</a:t>
            </a:r>
            <a:r>
              <a:rPr lang="en-US" altLang="zh-CN" dirty="0"/>
              <a:t>CNN</a:t>
            </a:r>
            <a:r>
              <a:rPr lang="zh-CN" altLang="en-US" dirty="0"/>
              <a:t>还是主流，但是在某些任务上比如目标识别，图像分割，场</a:t>
            </a:r>
            <a:r>
              <a:rPr lang="zh-CN" altLang="en-US" dirty="0" smtClean="0"/>
              <a:t>景</a:t>
            </a:r>
            <a:r>
              <a:rPr lang="zh-CN" altLang="en-US" dirty="0"/>
              <a:t>分类</a:t>
            </a:r>
            <a:r>
              <a:rPr lang="zh-CN" altLang="en-US" dirty="0" smtClean="0"/>
              <a:t>等</a:t>
            </a:r>
            <a:r>
              <a:rPr lang="zh-CN" altLang="en-US" dirty="0"/>
              <a:t>等，</a:t>
            </a:r>
            <a:r>
              <a:rPr lang="en-US" altLang="zh-CN" dirty="0"/>
              <a:t>RNN/LSTM</a:t>
            </a:r>
            <a:r>
              <a:rPr lang="zh-CN" altLang="en-US" dirty="0"/>
              <a:t>的变体也是一种选</a:t>
            </a:r>
            <a:r>
              <a:rPr lang="zh-CN" altLang="en-US" dirty="0" smtClean="0"/>
              <a:t>择。</a:t>
            </a:r>
            <a:endParaRPr lang="en-US" altLang="zh-CN" dirty="0" smtClean="0"/>
          </a:p>
          <a:p>
            <a:r>
              <a:rPr lang="zh-CN" altLang="en-US" dirty="0"/>
              <a:t>同</a:t>
            </a:r>
            <a:r>
              <a:rPr lang="zh-CN" altLang="en-US" dirty="0" smtClean="0"/>
              <a:t>样在</a:t>
            </a:r>
            <a:r>
              <a:rPr lang="en-US" altLang="zh-CN" dirty="0"/>
              <a:t>NLP</a:t>
            </a:r>
            <a:r>
              <a:rPr lang="zh-CN" altLang="en-US" dirty="0"/>
              <a:t>领域，</a:t>
            </a:r>
            <a:r>
              <a:rPr lang="en-US" altLang="zh-CN" dirty="0"/>
              <a:t>LSTM</a:t>
            </a:r>
            <a:r>
              <a:rPr lang="zh-CN" altLang="en-US" dirty="0"/>
              <a:t>及其变体是主流，但是</a:t>
            </a:r>
            <a:r>
              <a:rPr lang="en-US" altLang="zh-CN" dirty="0"/>
              <a:t>CNN</a:t>
            </a:r>
            <a:r>
              <a:rPr lang="zh-CN" altLang="en-US" dirty="0"/>
              <a:t>同样在某些</a:t>
            </a:r>
            <a:r>
              <a:rPr lang="en-US" altLang="zh-CN" dirty="0" smtClean="0"/>
              <a:t>NLP</a:t>
            </a:r>
            <a:r>
              <a:rPr lang="zh-CN" altLang="en-US" dirty="0" smtClean="0"/>
              <a:t>的</a:t>
            </a:r>
            <a:r>
              <a:rPr lang="zh-CN" altLang="en-US" dirty="0"/>
              <a:t>任务中比如在句子配对以及短句子分类等上有不错的表现（甚至比</a:t>
            </a:r>
            <a:r>
              <a:rPr lang="en-US" altLang="zh-CN" dirty="0"/>
              <a:t>LSTM</a:t>
            </a:r>
            <a:r>
              <a:rPr lang="zh-CN" altLang="en-US" dirty="0"/>
              <a:t>还要好）</a:t>
            </a:r>
            <a:r>
              <a:rPr lang="zh-CN" altLang="en-US" dirty="0" smtClean="0"/>
              <a:t>。</a:t>
            </a:r>
            <a:endParaRPr lang="en-US" altLang="zh-CN" dirty="0" smtClean="0"/>
          </a:p>
          <a:p>
            <a:r>
              <a:rPr lang="zh-CN" altLang="en-US" dirty="0" smtClean="0"/>
              <a:t>不</a:t>
            </a:r>
            <a:r>
              <a:rPr lang="zh-CN" altLang="en-US" dirty="0"/>
              <a:t>管是</a:t>
            </a:r>
            <a:r>
              <a:rPr lang="en-US" altLang="zh-CN" dirty="0"/>
              <a:t>NLP</a:t>
            </a:r>
            <a:r>
              <a:rPr lang="zh-CN" altLang="en-US" dirty="0"/>
              <a:t>，还是</a:t>
            </a:r>
            <a:r>
              <a:rPr lang="en-US" altLang="zh-CN" dirty="0"/>
              <a:t>CV</a:t>
            </a:r>
            <a:r>
              <a:rPr lang="zh-CN" altLang="en-US" dirty="0"/>
              <a:t>，把</a:t>
            </a:r>
            <a:r>
              <a:rPr lang="en-US" altLang="zh-CN" dirty="0"/>
              <a:t>CNN</a:t>
            </a:r>
            <a:r>
              <a:rPr lang="zh-CN" altLang="en-US" dirty="0"/>
              <a:t>与</a:t>
            </a:r>
            <a:r>
              <a:rPr lang="en-US" altLang="zh-CN" dirty="0"/>
              <a:t>LSTM</a:t>
            </a:r>
            <a:r>
              <a:rPr lang="zh-CN" altLang="en-US" dirty="0"/>
              <a:t>结合起来组成一个混合网络一起训练，让他们发挥各自所长，也是一个趋势。</a:t>
            </a:r>
            <a:endParaRPr lang="en-US" altLang="zh-CN" dirty="0"/>
          </a:p>
          <a:p>
            <a:endParaRPr lang="en-US" dirty="0"/>
          </a:p>
        </p:txBody>
      </p:sp>
    </p:spTree>
    <p:extLst>
      <p:ext uri="{BB962C8B-B14F-4D97-AF65-F5344CB8AC3E}">
        <p14:creationId xmlns:p14="http://schemas.microsoft.com/office/powerpoint/2010/main" val="2527988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113970</TotalTime>
  <Words>17673</Words>
  <Application>Microsoft Office PowerPoint</Application>
  <PresentationFormat>Widescreen</PresentationFormat>
  <Paragraphs>817</Paragraphs>
  <Slides>113</Slides>
  <Notes>57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113</vt:i4>
      </vt:variant>
    </vt:vector>
  </HeadingPairs>
  <TitlesOfParts>
    <vt:vector size="119" baseType="lpstr">
      <vt:lpstr>等线</vt:lpstr>
      <vt:lpstr>等线 Light</vt:lpstr>
      <vt:lpstr>Arial</vt:lpstr>
      <vt:lpstr>Calibri</vt:lpstr>
      <vt:lpstr>Calibri Light</vt:lpstr>
      <vt:lpstr>Office Theme</vt:lpstr>
      <vt:lpstr>深度学习入门</vt:lpstr>
      <vt:lpstr>议程</vt:lpstr>
      <vt:lpstr>深度学习简介</vt:lpstr>
      <vt:lpstr>概念</vt:lpstr>
      <vt:lpstr>Continue….</vt:lpstr>
      <vt:lpstr>深度学习发展简史</vt:lpstr>
      <vt:lpstr>神经网络简介</vt:lpstr>
      <vt:lpstr>隐层常用的激活函数</vt:lpstr>
      <vt:lpstr>Continue…….</vt:lpstr>
      <vt:lpstr>Mini-batch size和learning rate</vt:lpstr>
      <vt:lpstr>Continue…..</vt:lpstr>
      <vt:lpstr>Continue…..</vt:lpstr>
      <vt:lpstr>深度神经网络中如何缓解过拟合</vt:lpstr>
      <vt:lpstr>Continue….</vt:lpstr>
      <vt:lpstr>Continue…..</vt:lpstr>
      <vt:lpstr>Continue…..</vt:lpstr>
      <vt:lpstr>Continue…..</vt:lpstr>
      <vt:lpstr>Continue…..</vt:lpstr>
      <vt:lpstr>Continue…..</vt:lpstr>
      <vt:lpstr>Continue…..</vt:lpstr>
      <vt:lpstr>Continue…..</vt:lpstr>
      <vt:lpstr>神经网络的深度与宽度</vt:lpstr>
      <vt:lpstr>神经网络损失函数的非凸性</vt:lpstr>
      <vt:lpstr>梯度爆炸和梯度消失</vt:lpstr>
      <vt:lpstr>Continue…..</vt:lpstr>
      <vt:lpstr>Continue…</vt:lpstr>
      <vt:lpstr>Continue….</vt:lpstr>
      <vt:lpstr>深度学习与结构化数据</vt:lpstr>
      <vt:lpstr>MLP（多层感知器）</vt:lpstr>
      <vt:lpstr>感知器</vt:lpstr>
      <vt:lpstr>Continue…..</vt:lpstr>
      <vt:lpstr>Continue….</vt:lpstr>
      <vt:lpstr>多层感知器MLP</vt:lpstr>
      <vt:lpstr>Continue….</vt:lpstr>
      <vt:lpstr>Continue…</vt:lpstr>
      <vt:lpstr>MLP反向传播算法</vt:lpstr>
      <vt:lpstr>MLP的梯度消失和梯度爆炸</vt:lpstr>
      <vt:lpstr>CNN（深度卷积神经网络）</vt:lpstr>
      <vt:lpstr>为什么会出现CNN？</vt:lpstr>
      <vt:lpstr>Continue…..</vt:lpstr>
      <vt:lpstr>CNN进化史</vt:lpstr>
      <vt:lpstr>CNN的基本网络拓扑结构</vt:lpstr>
      <vt:lpstr>CNN中的卷积</vt:lpstr>
      <vt:lpstr>Continue….</vt:lpstr>
      <vt:lpstr>Continue….</vt:lpstr>
      <vt:lpstr>Continue…</vt:lpstr>
      <vt:lpstr>Continue…..</vt:lpstr>
      <vt:lpstr>Continue….</vt:lpstr>
      <vt:lpstr>Continue….</vt:lpstr>
      <vt:lpstr>CNN中的池化层</vt:lpstr>
      <vt:lpstr>如何计算输出的feature map的size？</vt:lpstr>
      <vt:lpstr>Continue…..</vt:lpstr>
      <vt:lpstr>CNN中的全连接层FC是否可以替换掉？</vt:lpstr>
      <vt:lpstr>Continue…..</vt:lpstr>
      <vt:lpstr>Continue…..</vt:lpstr>
      <vt:lpstr>CNN中的pooling层是否可以替换掉？</vt:lpstr>
      <vt:lpstr>基本卷积的几种变体</vt:lpstr>
      <vt:lpstr>Continue…..</vt:lpstr>
      <vt:lpstr>Continue…..</vt:lpstr>
      <vt:lpstr>Continue…..</vt:lpstr>
      <vt:lpstr>Continue…..</vt:lpstr>
      <vt:lpstr>Continue….</vt:lpstr>
      <vt:lpstr>反卷积deconv</vt:lpstr>
      <vt:lpstr>Continue….</vt:lpstr>
      <vt:lpstr>Continue…..</vt:lpstr>
      <vt:lpstr>Continue….</vt:lpstr>
      <vt:lpstr>空洞卷积Atrous convolution</vt:lpstr>
      <vt:lpstr>Continue…..</vt:lpstr>
      <vt:lpstr>1D conv，2D conv和3D conv</vt:lpstr>
      <vt:lpstr>Continue…..</vt:lpstr>
      <vt:lpstr>Continue…..</vt:lpstr>
      <vt:lpstr>Continue…..</vt:lpstr>
      <vt:lpstr>CNN的反向传播算法流程</vt:lpstr>
      <vt:lpstr>Continue…..</vt:lpstr>
      <vt:lpstr>CNN模型的当前发展趋势</vt:lpstr>
      <vt:lpstr>RNN（循环神经网络）</vt:lpstr>
      <vt:lpstr>为什么会出现RNN？</vt:lpstr>
      <vt:lpstr>RNN的基本模型结构</vt:lpstr>
      <vt:lpstr>RNN概述</vt:lpstr>
      <vt:lpstr>Continue……</vt:lpstr>
      <vt:lpstr>RNN常见的序列输入输出形式</vt:lpstr>
      <vt:lpstr>Continue….</vt:lpstr>
      <vt:lpstr>Continue…</vt:lpstr>
      <vt:lpstr>Continue….</vt:lpstr>
      <vt:lpstr>双向RNN模型</vt:lpstr>
      <vt:lpstr>Stack RNN(也叫MultiRNNCell)模型</vt:lpstr>
      <vt:lpstr>LSTM（Long Short Term Memory networks）</vt:lpstr>
      <vt:lpstr>LSTM模型结构</vt:lpstr>
      <vt:lpstr>LSTM之遗忘门</vt:lpstr>
      <vt:lpstr>LSTM之输入门</vt:lpstr>
      <vt:lpstr>LSTM之细胞状态更新</vt:lpstr>
      <vt:lpstr>LSTM之输出门</vt:lpstr>
      <vt:lpstr>LSTM的几种变体</vt:lpstr>
      <vt:lpstr>Continue….</vt:lpstr>
      <vt:lpstr>Stack LSTM</vt:lpstr>
      <vt:lpstr>Nested LSTM</vt:lpstr>
      <vt:lpstr>Attention注意力</vt:lpstr>
      <vt:lpstr>基于soft attention的LSTM</vt:lpstr>
      <vt:lpstr>CNN与RNN对比</vt:lpstr>
      <vt:lpstr>Continue…</vt:lpstr>
      <vt:lpstr>Tips</vt:lpstr>
      <vt:lpstr>Continue…..</vt:lpstr>
      <vt:lpstr>深度神经网络常用的实践建议</vt:lpstr>
      <vt:lpstr>常用的实践建议</vt:lpstr>
      <vt:lpstr>Continue…..</vt:lpstr>
      <vt:lpstr>Continue…..</vt:lpstr>
      <vt:lpstr>Continue…..</vt:lpstr>
      <vt:lpstr>Continue……</vt:lpstr>
      <vt:lpstr>Continue…..</vt:lpstr>
      <vt:lpstr>深度学习框架简单介绍</vt:lpstr>
      <vt:lpstr>深度学习框架</vt:lpstr>
      <vt:lpstr>Continue….</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Liang, Yuhui</dc:creator>
  <cp:lastModifiedBy>Liang, Yuhui</cp:lastModifiedBy>
  <cp:revision>1923</cp:revision>
  <dcterms:created xsi:type="dcterms:W3CDTF">2018-08-31T16:29:54Z</dcterms:created>
  <dcterms:modified xsi:type="dcterms:W3CDTF">2020-10-30T05:55:43Z</dcterms:modified>
</cp:coreProperties>
</file>